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11.xml" ContentType="application/vnd.openxmlformats-officedocument.theme+xml"/>
  <Override PartName="/ppt/slideLayouts/slideLayout24.xml" ContentType="application/vnd.openxmlformats-officedocument.presentationml.slideLayout+xml"/>
  <Override PartName="/ppt/theme/theme12.xml" ContentType="application/vnd.openxmlformats-officedocument.theme+xml"/>
  <Override PartName="/ppt/slideLayouts/slideLayout25.xml" ContentType="application/vnd.openxmlformats-officedocument.presentationml.slideLayout+xml"/>
  <Override PartName="/ppt/theme/theme13.xml" ContentType="application/vnd.openxmlformats-officedocument.theme+xml"/>
  <Override PartName="/ppt/slideLayouts/slideLayout26.xml" ContentType="application/vnd.openxmlformats-officedocument.presentationml.slideLayout+xml"/>
  <Override PartName="/ppt/theme/theme14.xml" ContentType="application/vnd.openxmlformats-officedocument.theme+xml"/>
  <Override PartName="/ppt/slideLayouts/slideLayout27.xml" ContentType="application/vnd.openxmlformats-officedocument.presentationml.slideLayout+xml"/>
  <Override PartName="/ppt/theme/theme15.xml" ContentType="application/vnd.openxmlformats-officedocument.theme+xml"/>
  <Override PartName="/ppt/slideLayouts/slideLayout28.xml" ContentType="application/vnd.openxmlformats-officedocument.presentationml.slideLayout+xml"/>
  <Override PartName="/ppt/theme/theme16.xml" ContentType="application/vnd.openxmlformats-officedocument.theme+xml"/>
  <Override PartName="/ppt/slideLayouts/slideLayout29.xml" ContentType="application/vnd.openxmlformats-officedocument.presentationml.slideLayout+xml"/>
  <Override PartName="/ppt/theme/theme17.xml" ContentType="application/vnd.openxmlformats-officedocument.theme+xml"/>
  <Override PartName="/ppt/slideLayouts/slideLayout30.xml" ContentType="application/vnd.openxmlformats-officedocument.presentationml.slideLayout+xml"/>
  <Override PartName="/ppt/theme/theme18.xml" ContentType="application/vnd.openxmlformats-officedocument.theme+xml"/>
  <Override PartName="/ppt/slideLayouts/slideLayout31.xml" ContentType="application/vnd.openxmlformats-officedocument.presentationml.slideLayout+xml"/>
  <Override PartName="/ppt/theme/theme19.xml" ContentType="application/vnd.openxmlformats-officedocument.theme+xml"/>
  <Override PartName="/ppt/slideLayouts/slideLayout32.xml" ContentType="application/vnd.openxmlformats-officedocument.presentationml.slideLayout+xml"/>
  <Override PartName="/ppt/theme/theme20.xml" ContentType="application/vnd.openxmlformats-officedocument.theme+xml"/>
  <Override PartName="/ppt/slideLayouts/slideLayout33.xml" ContentType="application/vnd.openxmlformats-officedocument.presentationml.slideLayout+xml"/>
  <Override PartName="/ppt/theme/theme21.xml" ContentType="application/vnd.openxmlformats-officedocument.theme+xml"/>
  <Override PartName="/ppt/slideLayouts/slideLayout34.xml" ContentType="application/vnd.openxmlformats-officedocument.presentationml.slideLayout+xml"/>
  <Override PartName="/ppt/theme/theme22.xml" ContentType="application/vnd.openxmlformats-officedocument.theme+xml"/>
  <Override PartName="/ppt/slideLayouts/slideLayout35.xml" ContentType="application/vnd.openxmlformats-officedocument.presentationml.slideLayout+xml"/>
  <Override PartName="/ppt/theme/theme23.xml" ContentType="application/vnd.openxmlformats-officedocument.theme+xml"/>
  <Override PartName="/ppt/slideLayouts/slideLayout36.xml" ContentType="application/vnd.openxmlformats-officedocument.presentationml.slideLayout+xml"/>
  <Override PartName="/ppt/theme/theme24.xml" ContentType="application/vnd.openxmlformats-officedocument.theme+xml"/>
  <Override PartName="/ppt/slideLayouts/slideLayout37.xml" ContentType="application/vnd.openxmlformats-officedocument.presentationml.slideLayout+xml"/>
  <Override PartName="/ppt/theme/theme25.xml" ContentType="application/vnd.openxmlformats-officedocument.theme+xml"/>
  <Override PartName="/ppt/slideLayouts/slideLayout38.xml" ContentType="application/vnd.openxmlformats-officedocument.presentationml.slideLayout+xml"/>
  <Override PartName="/ppt/theme/theme26.xml" ContentType="application/vnd.openxmlformats-officedocument.theme+xml"/>
  <Override PartName="/ppt/slideLayouts/slideLayout39.xml" ContentType="application/vnd.openxmlformats-officedocument.presentationml.slideLayout+xml"/>
  <Override PartName="/ppt/theme/theme27.xml" ContentType="application/vnd.openxmlformats-officedocument.theme+xml"/>
  <Override PartName="/ppt/slideLayouts/slideLayout40.xml" ContentType="application/vnd.openxmlformats-officedocument.presentationml.slideLayout+xml"/>
  <Override PartName="/ppt/theme/theme28.xml" ContentType="application/vnd.openxmlformats-officedocument.theme+xml"/>
  <Override PartName="/ppt/slideLayouts/slideLayout41.xml" ContentType="application/vnd.openxmlformats-officedocument.presentationml.slideLayout+xml"/>
  <Override PartName="/ppt/theme/theme29.xml" ContentType="application/vnd.openxmlformats-officedocument.theme+xml"/>
  <Override PartName="/ppt/slideLayouts/slideLayout42.xml" ContentType="application/vnd.openxmlformats-officedocument.presentationml.slideLayout+xml"/>
  <Override PartName="/ppt/theme/theme30.xml" ContentType="application/vnd.openxmlformats-officedocument.theme+xml"/>
  <Override PartName="/ppt/slideLayouts/slideLayout43.xml" ContentType="application/vnd.openxmlformats-officedocument.presentationml.slideLayout+xml"/>
  <Override PartName="/ppt/theme/theme31.xml" ContentType="application/vnd.openxmlformats-officedocument.theme+xml"/>
  <Override PartName="/ppt/theme/theme32.xml" ContentType="application/vnd.openxmlformats-officedocument.theme+xml"/>
  <Override PartName="/ppt/theme/theme3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media/audio1.bin" ContentType="audio/unknown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3" r:id="rId3"/>
    <p:sldMasterId id="2147483665" r:id="rId4"/>
    <p:sldMasterId id="2147483667" r:id="rId5"/>
    <p:sldMasterId id="2147483669" r:id="rId6"/>
    <p:sldMasterId id="2147483671" r:id="rId7"/>
    <p:sldMasterId id="2147483675" r:id="rId8"/>
    <p:sldMasterId id="2147483677" r:id="rId9"/>
    <p:sldMasterId id="2147483681" r:id="rId10"/>
    <p:sldMasterId id="2147483683" r:id="rId11"/>
    <p:sldMasterId id="2147483689" r:id="rId12"/>
    <p:sldMasterId id="2147483693" r:id="rId13"/>
    <p:sldMasterId id="2147483695" r:id="rId14"/>
    <p:sldMasterId id="2147483697" r:id="rId15"/>
    <p:sldMasterId id="2147483699" r:id="rId16"/>
    <p:sldMasterId id="2147483701" r:id="rId17"/>
    <p:sldMasterId id="2147483703" r:id="rId18"/>
    <p:sldMasterId id="2147483707" r:id="rId19"/>
    <p:sldMasterId id="2147483711" r:id="rId20"/>
    <p:sldMasterId id="2147483713" r:id="rId21"/>
    <p:sldMasterId id="2147483715" r:id="rId22"/>
    <p:sldMasterId id="2147483717" r:id="rId23"/>
    <p:sldMasterId id="2147483719" r:id="rId24"/>
    <p:sldMasterId id="2147483721" r:id="rId25"/>
    <p:sldMasterId id="2147483723" r:id="rId26"/>
    <p:sldMasterId id="2147483729" r:id="rId27"/>
    <p:sldMasterId id="2147483731" r:id="rId28"/>
    <p:sldMasterId id="2147483733" r:id="rId29"/>
    <p:sldMasterId id="2147483735" r:id="rId30"/>
    <p:sldMasterId id="2147483737" r:id="rId31"/>
  </p:sldMasterIdLst>
  <p:notesMasterIdLst>
    <p:notesMasterId r:id="rId69"/>
  </p:notesMasterIdLst>
  <p:handoutMasterIdLst>
    <p:handoutMasterId r:id="rId70"/>
  </p:handoutMasterIdLst>
  <p:sldIdLst>
    <p:sldId id="285" r:id="rId32"/>
    <p:sldId id="452" r:id="rId33"/>
    <p:sldId id="475" r:id="rId34"/>
    <p:sldId id="476" r:id="rId35"/>
    <p:sldId id="477" r:id="rId36"/>
    <p:sldId id="488" r:id="rId37"/>
    <p:sldId id="489" r:id="rId38"/>
    <p:sldId id="518" r:id="rId39"/>
    <p:sldId id="492" r:id="rId40"/>
    <p:sldId id="478" r:id="rId41"/>
    <p:sldId id="494" r:id="rId42"/>
    <p:sldId id="495" r:id="rId43"/>
    <p:sldId id="496" r:id="rId44"/>
    <p:sldId id="497" r:id="rId45"/>
    <p:sldId id="498" r:id="rId46"/>
    <p:sldId id="499" r:id="rId47"/>
    <p:sldId id="479" r:id="rId48"/>
    <p:sldId id="480" r:id="rId49"/>
    <p:sldId id="501" r:id="rId50"/>
    <p:sldId id="503" r:id="rId51"/>
    <p:sldId id="504" r:id="rId52"/>
    <p:sldId id="505" r:id="rId53"/>
    <p:sldId id="506" r:id="rId54"/>
    <p:sldId id="507" r:id="rId55"/>
    <p:sldId id="508" r:id="rId56"/>
    <p:sldId id="509" r:id="rId57"/>
    <p:sldId id="512" r:id="rId58"/>
    <p:sldId id="513" r:id="rId59"/>
    <p:sldId id="514" r:id="rId60"/>
    <p:sldId id="515" r:id="rId61"/>
    <p:sldId id="516" r:id="rId62"/>
    <p:sldId id="482" r:id="rId63"/>
    <p:sldId id="483" r:id="rId64"/>
    <p:sldId id="485" r:id="rId65"/>
    <p:sldId id="486" r:id="rId66"/>
    <p:sldId id="474" r:id="rId67"/>
    <p:sldId id="450" r:id="rId6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303" autoAdjust="0"/>
    <p:restoredTop sz="96754" autoAdjust="0"/>
  </p:normalViewPr>
  <p:slideViewPr>
    <p:cSldViewPr>
      <p:cViewPr varScale="1">
        <p:scale>
          <a:sx n="128" d="100"/>
          <a:sy n="128" d="100"/>
        </p:scale>
        <p:origin x="1092" y="120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Master" Target="slideMasters/slideMaster26.xml"/><Relationship Id="rId21" Type="http://schemas.openxmlformats.org/officeDocument/2006/relationships/slideMaster" Target="slideMasters/slideMaster21.xml"/><Relationship Id="rId42" Type="http://schemas.openxmlformats.org/officeDocument/2006/relationships/slide" Target="slides/slide11.xml"/><Relationship Id="rId47" Type="http://schemas.openxmlformats.org/officeDocument/2006/relationships/slide" Target="slides/slide16.xml"/><Relationship Id="rId63" Type="http://schemas.openxmlformats.org/officeDocument/2006/relationships/slide" Target="slides/slide32.xml"/><Relationship Id="rId68" Type="http://schemas.openxmlformats.org/officeDocument/2006/relationships/slide" Target="slides/slide3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1.xml"/><Relationship Id="rId37" Type="http://schemas.openxmlformats.org/officeDocument/2006/relationships/slide" Target="slides/slide6.xml"/><Relationship Id="rId40" Type="http://schemas.openxmlformats.org/officeDocument/2006/relationships/slide" Target="slides/slide9.xml"/><Relationship Id="rId45" Type="http://schemas.openxmlformats.org/officeDocument/2006/relationships/slide" Target="slides/slide14.xml"/><Relationship Id="rId53" Type="http://schemas.openxmlformats.org/officeDocument/2006/relationships/slide" Target="slides/slide22.xml"/><Relationship Id="rId58" Type="http://schemas.openxmlformats.org/officeDocument/2006/relationships/slide" Target="slides/slide27.xml"/><Relationship Id="rId66" Type="http://schemas.openxmlformats.org/officeDocument/2006/relationships/slide" Target="slides/slide35.xml"/><Relationship Id="rId7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30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" Target="slides/slide4.xml"/><Relationship Id="rId43" Type="http://schemas.openxmlformats.org/officeDocument/2006/relationships/slide" Target="slides/slide12.xml"/><Relationship Id="rId48" Type="http://schemas.openxmlformats.org/officeDocument/2006/relationships/slide" Target="slides/slide17.xml"/><Relationship Id="rId56" Type="http://schemas.openxmlformats.org/officeDocument/2006/relationships/slide" Target="slides/slide25.xml"/><Relationship Id="rId64" Type="http://schemas.openxmlformats.org/officeDocument/2006/relationships/slide" Target="slides/slide33.xml"/><Relationship Id="rId69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20.xml"/><Relationship Id="rId72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2.xml"/><Relationship Id="rId38" Type="http://schemas.openxmlformats.org/officeDocument/2006/relationships/slide" Target="slides/slide7.xml"/><Relationship Id="rId46" Type="http://schemas.openxmlformats.org/officeDocument/2006/relationships/slide" Target="slides/slide15.xml"/><Relationship Id="rId59" Type="http://schemas.openxmlformats.org/officeDocument/2006/relationships/slide" Target="slides/slide28.xml"/><Relationship Id="rId67" Type="http://schemas.openxmlformats.org/officeDocument/2006/relationships/slide" Target="slides/slide36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10.xml"/><Relationship Id="rId54" Type="http://schemas.openxmlformats.org/officeDocument/2006/relationships/slide" Target="slides/slide23.xml"/><Relationship Id="rId62" Type="http://schemas.openxmlformats.org/officeDocument/2006/relationships/slide" Target="slides/slide31.xml"/><Relationship Id="rId70" Type="http://schemas.openxmlformats.org/officeDocument/2006/relationships/handoutMaster" Target="handoutMasters/handoutMaster1.xml"/><Relationship Id="rId7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5.xml"/><Relationship Id="rId49" Type="http://schemas.openxmlformats.org/officeDocument/2006/relationships/slide" Target="slides/slide18.xml"/><Relationship Id="rId57" Type="http://schemas.openxmlformats.org/officeDocument/2006/relationships/slide" Target="slides/slide26.xml"/><Relationship Id="rId10" Type="http://schemas.openxmlformats.org/officeDocument/2006/relationships/slideMaster" Target="slideMasters/slideMaster10.xml"/><Relationship Id="rId31" Type="http://schemas.openxmlformats.org/officeDocument/2006/relationships/slideMaster" Target="slideMasters/slideMaster31.xml"/><Relationship Id="rId44" Type="http://schemas.openxmlformats.org/officeDocument/2006/relationships/slide" Target="slides/slide13.xml"/><Relationship Id="rId52" Type="http://schemas.openxmlformats.org/officeDocument/2006/relationships/slide" Target="slides/slide21.xml"/><Relationship Id="rId60" Type="http://schemas.openxmlformats.org/officeDocument/2006/relationships/slide" Target="slides/slide29.xml"/><Relationship Id="rId65" Type="http://schemas.openxmlformats.org/officeDocument/2006/relationships/slide" Target="slides/slide34.xml"/><Relationship Id="rId73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39" Type="http://schemas.openxmlformats.org/officeDocument/2006/relationships/slide" Target="slides/slide8.xml"/><Relationship Id="rId34" Type="http://schemas.openxmlformats.org/officeDocument/2006/relationships/slide" Target="slides/slide3.xml"/><Relationship Id="rId50" Type="http://schemas.openxmlformats.org/officeDocument/2006/relationships/slide" Target="slides/slide19.xml"/><Relationship Id="rId55" Type="http://schemas.openxmlformats.org/officeDocument/2006/relationships/slide" Target="slides/slide24.xml"/><Relationship Id="rId7" Type="http://schemas.openxmlformats.org/officeDocument/2006/relationships/slideMaster" Target="slideMasters/slideMaster7.xml"/><Relationship Id="rId7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25AACE-28E7-1B40-8C80-6111AC9D6EE2}" type="slidenum">
              <a:rPr lang="en-US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127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207908-A65C-F64C-A60A-480C7E37656F}" type="slidenum">
              <a:rPr lang="en-US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8425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0171FAD-8515-49BF-9AFD-E0F5052B0FD7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17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49484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C4DABDF-BD2F-4122-ACFD-4886BBACFC79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18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89600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367D95-D362-D649-B882-5B02885D069F}" type="slidenum">
              <a:rPr lang="en-US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8449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10E54B-4C26-C848-A80A-DC8DD9F68F4F}" type="slidenum">
              <a:rPr lang="en-US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7247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C205B4-11FD-5245-ABC6-9C46FD8C837E}" type="slidenum">
              <a:rPr lang="en-US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9683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0A8E33-5754-2749-845F-5AFE7D870EB5}" type="slidenum">
              <a:rPr lang="en-US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2756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D9E7C2-ED8C-324D-960F-9A87871E27F3}" type="slidenum">
              <a:rPr lang="en-US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9545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7A1F6A-E422-EB4D-86FE-3FB0D2EAFEF7}" type="slidenum">
              <a:rPr lang="en-US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369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66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96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E1D4787-A177-463A-B6F3-EEEC05B97710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045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828E0F-D9E3-A644-B505-ACE506F3E442}" type="slidenum">
              <a:rPr lang="en-US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0341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69BF91-069B-794F-B1A1-4DA14FF6BE44}" type="slidenum">
              <a:rPr lang="en-US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9949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4B108C-6B1B-AF41-8D65-F1C28D5081D7}" type="slidenum">
              <a:rPr lang="en-US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7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4800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93BA95-160F-E649-99F0-83A4464555FC}" type="slidenum">
              <a:rPr lang="en-US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836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6BA8C2-0451-DB4C-8F9F-88D61358D7BF}" type="slidenum">
              <a:rPr lang="en-US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205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7613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E39D77A4-5B67-A846-AE64-32A0E222894D}" type="slidenum">
              <a:rPr lang="en-US" sz="130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30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2887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3F448EB4-3C79-B94C-9D48-9A7F79DAB29C}" type="slidenum">
              <a:rPr lang="en-US" sz="130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31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2252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81767BF-5A42-46D7-B0A8-3AB8B286B0E1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32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27600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49" tIns="48325" rIns="96649" bIns="48325" anchor="b"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/>
            <a:fld id="{60B5F28A-B054-47EC-B613-0C18EB5734AD}" type="slidenum">
              <a:rPr lang="en-US" altLang="en-US" sz="1300" smtClean="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0" hangingPunct="0"/>
              <a:t>33</a:t>
            </a:fld>
            <a:endParaRPr lang="en-US" altLang="en-US" sz="13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Akamai: 100,000+ servers in 1000+ clusters in 1000+ networks in 70+ countries serving trillions of requests a day.</a:t>
            </a:r>
          </a:p>
          <a:p>
            <a:endParaRPr lang="en-US" altLang="en-US" smtClean="0">
              <a:ea typeface="ＭＳ Ｐゴシック" panose="020B0600070205080204" pitchFamily="34" charset="-128"/>
            </a:endParaRP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How many people use Netflix?</a:t>
            </a:r>
          </a:p>
        </p:txBody>
      </p:sp>
    </p:spTree>
    <p:extLst>
      <p:ext uri="{BB962C8B-B14F-4D97-AF65-F5344CB8AC3E}">
        <p14:creationId xmlns:p14="http://schemas.microsoft.com/office/powerpoint/2010/main" val="31659779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D74B7B1-9C78-4675-8D45-2DA122268477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34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0996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A90DDA3-9F60-4AF1-B72E-7F4ECE264AEA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4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54338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094C443-AE9B-4632-AB7B-7A900C196197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35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4337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5EC2DF4-467B-43D1-9551-E1FB08187DB3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5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6452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18419889-A0E6-614C-8257-F8C6A6B00434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6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3246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B730813-E359-894C-BEE3-DBB31D2D9DAA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7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9259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03D93550-72F2-6941-92F8-0E87818ED0CE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9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881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004BA8B-7DF7-4006-A02A-C3DED3B57ED6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10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70294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1F4B70-DBE3-3741-B576-87AFDE574221}" type="slidenum">
              <a:rPr lang="en-US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182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CDFF0A-F47A-4897-B2F2-22F54CE5981D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3F724D-C976-47B8-965D-32AD4AF066E2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6875C-9C44-48B1-BBDB-FA4F37F40C53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A25BBE1-3947-485A-B643-7DD3C9B05115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1DEF4-724D-4507-9B78-25B8FAFEBD6E}" type="datetime1">
              <a:rPr lang="en-US" altLang="en-US" smtClean="0">
                <a:solidFill>
                  <a:srgbClr val="000000"/>
                </a:solidFill>
              </a:rPr>
              <a:t>9/17/2017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9B38B74-2EFB-47A3-A7FB-A02FD2C3BF9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213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C55659-D33D-4E54-8BF0-C437DBC3972B}" type="datetime1">
              <a:rPr lang="en-US" altLang="en-US" smtClean="0">
                <a:solidFill>
                  <a:srgbClr val="000000"/>
                </a:solidFill>
              </a:rPr>
              <a:t>9/17/2017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0768EF8E-EE84-43D2-A717-6D9C52CF957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726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37333-8DD4-4048-B0F3-B5994AAEB775}" type="datetime1">
              <a:rPr lang="en-US" altLang="en-US" smtClean="0">
                <a:solidFill>
                  <a:srgbClr val="000000"/>
                </a:solidFill>
              </a:rPr>
              <a:t>9/17/2017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0768EF8E-EE84-43D2-A717-6D9C52CF957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942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51D8A-60DF-47CC-B530-E0B08E095B76}" type="datetime1">
              <a:rPr lang="en-US" altLang="en-US" smtClean="0">
                <a:solidFill>
                  <a:srgbClr val="000000"/>
                </a:solidFill>
              </a:rPr>
              <a:t>9/17/2017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9B38B74-2EFB-47A3-A7FB-A02FD2C3BF9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676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21B49D-E788-40EF-BF5E-2759FB58DC79}" type="datetime1">
              <a:rPr lang="en-US" altLang="en-US" smtClean="0">
                <a:solidFill>
                  <a:srgbClr val="000000"/>
                </a:solidFill>
              </a:rPr>
              <a:t>9/17/2017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9B38B74-2EFB-47A3-A7FB-A02FD2C3BF9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067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65C4D0-84F4-49E6-9DC3-7B340DD05BF4}" type="datetime1">
              <a:rPr lang="en-US" altLang="en-US" smtClean="0">
                <a:solidFill>
                  <a:srgbClr val="000000"/>
                </a:solidFill>
              </a:rPr>
              <a:t>9/17/2017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9B38B74-2EFB-47A3-A7FB-A02FD2C3BF9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4467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7BE8A8-54A1-4AB9-B2C3-EB4335D1886E}" type="datetime1">
              <a:rPr lang="en-US" altLang="en-US" smtClean="0">
                <a:solidFill>
                  <a:srgbClr val="000000"/>
                </a:solidFill>
              </a:rPr>
              <a:t>9/17/2017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9B38B74-2EFB-47A3-A7FB-A02FD2C3BF9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359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0720-8E93-41A7-ABD1-A7313221FBD9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2"/>
              <a:buNone/>
              <a:defRPr/>
            </a:lvl1pPr>
          </a:lstStyle>
          <a:p>
            <a:pPr>
              <a:buClr>
                <a:srgbClr val="3333CC"/>
              </a:buClr>
            </a:pPr>
            <a:fld id="{486D172B-0C91-445D-A681-0EFBE93228D4}" type="datetime1">
              <a:rPr lang="en-US" altLang="en-US" smtClean="0"/>
              <a:t>9/17/2017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buClr>
                <a:srgbClr val="3333CC"/>
              </a:buClr>
              <a:defRPr/>
            </a:pPr>
            <a:r>
              <a:rPr lang="en-US" smtClean="0"/>
              <a:t>Application Layer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2"/>
              <a:buNone/>
              <a:defRPr/>
            </a:lvl1pPr>
          </a:lstStyle>
          <a:p>
            <a:pPr>
              <a:buClr>
                <a:srgbClr val="3333CC"/>
              </a:buClr>
            </a:pPr>
            <a:r>
              <a:rPr lang="en-US" altLang="en-US"/>
              <a:t>2-</a:t>
            </a:r>
            <a:fld id="{C2B89482-6EE7-4B79-8E69-CF37D8E49E4F}" type="slidenum">
              <a:rPr lang="en-US" altLang="en-US"/>
              <a:pPr>
                <a:buClr>
                  <a:srgbClr val="3333CC"/>
                </a:buClr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370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F1547-AC31-475A-96DA-5CD76CDA6E80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Application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7-</a:t>
            </a:r>
            <a:fld id="{34071DBD-FA82-A848-AAD0-7B1A9D6DDC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9531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6C163-5C1F-4B80-9910-9029EF3C946F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Application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7-</a:t>
            </a:r>
            <a:fld id="{34071DBD-FA82-A848-AAD0-7B1A9D6DDC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3468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99650-9465-4C91-B9C8-BBDD023BDE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28902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41E3E-87DB-40A4-A407-38BE7F5982E3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Application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7-</a:t>
            </a:r>
            <a:fld id="{34071DBD-FA82-A848-AAD0-7B1A9D6DDC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91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319B3-153B-476C-9B1D-9250A3779189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7693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BC86D-B1EF-4F33-A60D-A8971C21FC8D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02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98C1D-9064-449E-B3D8-7ACCDCF7216A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105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BA7A3-8A33-42BA-A22A-5CA4372F3618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209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74419-5CFC-4174-817D-605DF402CC5D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16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BD0CCA-705F-405A-AF1B-44D186248428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4C701-2D4A-47D7-8A53-72EBA5456159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9499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299C6-C5FA-4277-9800-338BDC6B8E5E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0289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A7883-752D-43E5-A690-E3B008D15D53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0235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55A76-3517-45EF-BD5F-5482B9F60A48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6535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8A4E3-109D-4F5B-974A-1C1179A2F2AD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8077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D14DB-C5C2-49A6-8F41-1B0F4310B786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4743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24610-748F-4813-97F2-9A3BAAAF42EF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5511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E48F8-1720-41A1-8595-EBD036CB9634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0368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C0FAB-443C-4260-9EC2-7461C8C48183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8402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96693-D1C8-43AF-AF7D-8B8E08C7A425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Application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7-</a:t>
            </a:r>
            <a:fld id="{34071DBD-FA82-A848-AAD0-7B1A9D6DDC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74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75B595-066F-4702-90AA-274A4D45CD20}" type="datetime1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2BF36-1467-424A-ABF0-93116BF43A7A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634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CE996-3D56-49D9-82C5-6ABA5F396CC3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Application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7-</a:t>
            </a:r>
            <a:fld id="{34071DBD-FA82-A848-AAD0-7B1A9D6DDC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3745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48E58-2EA6-4F34-BD84-4273D14E8DE3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Application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4-</a:t>
            </a:r>
            <a:fld id="{7EFC9773-7379-5049-A6C9-0C8EEEC5C5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2006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5B7BF-CA01-4F24-B004-AD609F9E5B81}" type="datetime1">
              <a:rPr lang="en-US" smtClean="0">
                <a:solidFill>
                  <a:srgbClr val="000000"/>
                </a:solidFill>
              </a:rPr>
              <a:t>9/17/2017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Application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4-</a:t>
            </a:r>
            <a:fld id="{7EFC9773-7379-5049-A6C9-0C8EEEC5C5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66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244252-1363-401F-960F-800BB35ED655}" type="datetime1">
              <a:rPr lang="en-US" smtClean="0"/>
              <a:t>9/17/2017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909C9A-9D3C-46F2-91E0-A1E7A400024E}" type="datetime1">
              <a:rPr lang="en-US" smtClean="0"/>
              <a:t>9/17/2017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CEEC6C-2027-49A5-A71B-385A643480F3}" type="datetime1">
              <a:rPr lang="en-US" smtClean="0"/>
              <a:t>9/17/2017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630F84-069A-4F6D-9EC8-EAC0D7929435}" type="datetime1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F61BAA-AB7C-460D-8F72-86C0780B2593}" type="datetime1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4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5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6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7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8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9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30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3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32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33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34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35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36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37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38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39.xml"/></Relationships>
</file>

<file path=ppt/slideMasters/_rels/slideMaster28.xml.rels><?xml version="1.0" encoding="UTF-8" standalone="yes"?>
<Relationships xmlns="http://schemas.openxmlformats.org/package/2006/relationships"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40.xml"/></Relationships>
</file>

<file path=ppt/slideMasters/_rels/slideMaster29.xml.rels><?xml version="1.0" encoding="UTF-8" standalone="yes"?>
<Relationships xmlns="http://schemas.openxmlformats.org/package/2006/relationships"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41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30.xml.rels><?xml version="1.0" encoding="UTF-8" standalone="yes"?>
<Relationships xmlns="http://schemas.openxmlformats.org/package/2006/relationships"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42.xml"/></Relationships>
</file>

<file path=ppt/slideMasters/_rels/slideMaster31.xml.rels><?xml version="1.0" encoding="UTF-8" standalone="yes"?>
<Relationships xmlns="http://schemas.openxmlformats.org/package/2006/relationships"><Relationship Id="rId2" Type="http://schemas.openxmlformats.org/officeDocument/2006/relationships/theme" Target="../theme/theme31.xml"/><Relationship Id="rId1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C91749E-263D-4BA9-961E-CEFA9E1A61BA}" type="datetime1">
              <a:rPr lang="en-US" smtClean="0"/>
              <a:t>9/17/2017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D1E93F6C-FCB2-4A0B-9934-81A592E9B379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54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90E67C74-3172-48F8-9DAF-9006F70F7651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49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741" r:id="rId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FE51A768-6243-4A95-A3F3-D6EF7204D3B4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85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128C3CB7-3789-48CD-9A49-6C31792998DA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22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512F0C7C-B4B2-4E84-A5B2-6398DAA60756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94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F7B69863-E180-4411-B80D-44DFB9853CB1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0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4BAFD2C3-259B-47FC-A044-45F1220713E3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364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E930C4FE-91D4-4979-AE85-78A92F33D765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24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8EAE954E-58B4-4B57-A8B2-759CA28DC776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62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6574AB46-0942-4275-8CD0-775EFC483DDF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44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fld id="{071BFBE3-A67B-42D4-A97C-4D792A1CE9A5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9/17/2017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972CB1B7-A556-4FFE-BB2B-712B47FE6D3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543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6CB5EBD0-AB40-464A-8100-FAA4D074D7FB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8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DCF27B06-6A52-4626-BB7B-50EA1C4789DB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976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550B7031-3E7D-406C-A47E-FAD25D9D7486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49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83DC556D-D2B6-41E0-9984-F29AB00FB91D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20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E6521EDA-2B1E-4BD7-9E3A-3FE996C4EF10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87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6BFAE5A1-955F-467F-86EE-822734A1F400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13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443D2FC2-8895-40DF-9C99-9C3706920A67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41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E7472F1A-ADEF-4D1C-BBD2-92EF28082E8A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262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2D65EC04-5106-4D5B-BE26-24579169FBD4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47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4C56C8D5-55B5-4C14-961C-288DCD2929B4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14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fld id="{82C6B15A-3D6C-4439-89F0-963BA8682A48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9/17/2017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972CB1B7-A556-4FFE-BB2B-712B47FE6D3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913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7E0E8EA0-CA8C-4386-BAC7-0977BA85472D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59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6A8979C9-8FA3-4801-A7FA-1CC0774F9C83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9/17/2017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213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fld id="{B3AB87D6-056E-483F-ACFF-0C7AF074FDA7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9/17/2017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972CB1B7-A556-4FFE-BB2B-712B47FE6D3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38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fld id="{237D3530-ECA7-4F47-B800-5F73299FB9A4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9/17/2017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972CB1B7-A556-4FFE-BB2B-712B47FE6D3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235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fld id="{ABB0668C-541F-4F8A-A08D-F1389C440EE8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9/17/2017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972CB1B7-A556-4FFE-BB2B-712B47FE6D3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60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fld id="{BB06F59E-3F85-4CCE-ABD0-0BC80BC102FD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9/17/2017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972CB1B7-A556-4FFE-BB2B-712B47FE6D3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966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fld id="{52F61BD3-5CAB-48D3-B2EF-86724637806D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9/17/2017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972CB1B7-A556-4FFE-BB2B-712B47FE6D3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783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 eaLnBrk="0" hangingPunct="0"/>
            <a:fld id="{B82B7657-40D1-4F3A-BBA9-0E47B557193F}" type="datetime1">
              <a:rPr lang="en-US" altLang="en-US" smtClean="0">
                <a:ea typeface="ＭＳ Ｐゴシック" panose="020B0600070205080204" pitchFamily="34" charset="-128"/>
              </a:rPr>
              <a:t>9/17/2017</a:t>
            </a:fld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Tahoma" pitchFamily="34" charset="0"/>
                <a:ea typeface="+mn-ea"/>
                <a:cs typeface="Arial"/>
              </a:defRPr>
            </a:lvl1pPr>
          </a:lstStyle>
          <a:p>
            <a:pPr eaLnBrk="0" hangingPunct="0">
              <a:defRPr/>
            </a:pPr>
            <a:r>
              <a:rPr lang="en-US" smtClean="0"/>
              <a:t>Application Layer</a:t>
            </a:r>
            <a:endParaRPr lang="en-US"/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ea typeface="ＭＳ Ｐゴシック" panose="020B0600070205080204" pitchFamily="34" charset="-128"/>
              </a:rPr>
              <a:t>2-</a:t>
            </a:r>
            <a:fld id="{73473C8D-4B83-43D6-8FF3-5959726B0957}" type="slidenum">
              <a:rPr lang="en-US" altLang="en-US" smtClean="0"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65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3.pn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3.pn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13.jpe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2.xml"/><Relationship Id="rId6" Type="http://schemas.openxmlformats.org/officeDocument/2006/relationships/image" Target="../media/image12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19.png"/><Relationship Id="rId5" Type="http://schemas.openxmlformats.org/officeDocument/2006/relationships/image" Target="../media/image3.png"/><Relationship Id="rId4" Type="http://schemas.openxmlformats.org/officeDocument/2006/relationships/image" Target="../media/image2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audio" Target="../media/audio1.bin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23.png"/><Relationship Id="rId5" Type="http://schemas.openxmlformats.org/officeDocument/2006/relationships/image" Target="../media/image3.png"/><Relationship Id="rId4" Type="http://schemas.openxmlformats.org/officeDocument/2006/relationships/image" Target="../media/image2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6.png"/><Relationship Id="rId4" Type="http://schemas.openxmlformats.org/officeDocument/2006/relationships/image" Target="../media/image1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6.png"/><Relationship Id="rId4" Type="http://schemas.openxmlformats.org/officeDocument/2006/relationships/image" Target="../media/image1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Streaming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/>
              <a:t>7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729" name="Group 2"/>
          <p:cNvGrpSpPr>
            <a:grpSpLocks/>
          </p:cNvGrpSpPr>
          <p:nvPr/>
        </p:nvGrpSpPr>
        <p:grpSpPr bwMode="auto">
          <a:xfrm>
            <a:off x="5640388" y="2125663"/>
            <a:ext cx="2109787" cy="1582737"/>
            <a:chOff x="1842724" y="2867233"/>
            <a:chExt cx="5649912" cy="3416300"/>
          </a:xfrm>
        </p:grpSpPr>
        <p:sp>
          <p:nvSpPr>
            <p:cNvPr id="201784" name="AutoShape 99"/>
            <p:cNvSpPr>
              <a:spLocks noChangeArrowheads="1"/>
            </p:cNvSpPr>
            <p:nvPr/>
          </p:nvSpPr>
          <p:spPr bwMode="auto">
            <a:xfrm>
              <a:off x="1842724" y="2867233"/>
              <a:ext cx="5649912" cy="768350"/>
            </a:xfrm>
            <a:prstGeom prst="triangle">
              <a:avLst>
                <a:gd name="adj" fmla="val 50000"/>
              </a:avLst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1785" name="Rectangle 87"/>
            <p:cNvSpPr>
              <a:spLocks noChangeArrowheads="1"/>
            </p:cNvSpPr>
            <p:nvPr/>
          </p:nvSpPr>
          <p:spPr bwMode="auto">
            <a:xfrm>
              <a:off x="2277699" y="3621296"/>
              <a:ext cx="4781550" cy="2662237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201730" name="Group 249"/>
          <p:cNvGrpSpPr>
            <a:grpSpLocks/>
          </p:cNvGrpSpPr>
          <p:nvPr/>
        </p:nvGrpSpPr>
        <p:grpSpPr bwMode="auto">
          <a:xfrm>
            <a:off x="1900238" y="2686050"/>
            <a:ext cx="427037" cy="785813"/>
            <a:chOff x="4140" y="429"/>
            <a:chExt cx="1425" cy="2396"/>
          </a:xfrm>
        </p:grpSpPr>
        <p:sp>
          <p:nvSpPr>
            <p:cNvPr id="201752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2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9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01754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55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5" name="Rectangle 254"/>
            <p:cNvSpPr>
              <a:spLocks noChangeArrowheads="1"/>
            </p:cNvSpPr>
            <p:nvPr/>
          </p:nvSpPr>
          <p:spPr bwMode="auto">
            <a:xfrm>
              <a:off x="4214" y="695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201757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1" name="AutoShape 256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7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2" name="AutoShape 257"/>
              <p:cNvSpPr>
                <a:spLocks noChangeArrowheads="1"/>
              </p:cNvSpPr>
              <p:nvPr/>
            </p:nvSpPr>
            <p:spPr bwMode="auto">
              <a:xfrm>
                <a:off x="627" y="2580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67" name="Rectangle 258"/>
            <p:cNvSpPr>
              <a:spLocks noChangeArrowheads="1"/>
            </p:cNvSpPr>
            <p:nvPr/>
          </p:nvSpPr>
          <p:spPr bwMode="auto">
            <a:xfrm>
              <a:off x="4225" y="1020"/>
              <a:ext cx="593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201759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89" name="AutoShape 260"/>
              <p:cNvSpPr>
                <a:spLocks noChangeArrowheads="1"/>
              </p:cNvSpPr>
              <p:nvPr/>
            </p:nvSpPr>
            <p:spPr bwMode="auto">
              <a:xfrm>
                <a:off x="617" y="2569"/>
                <a:ext cx="72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0" name="AutoShape 261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69" name="Rectangle 262"/>
            <p:cNvSpPr>
              <a:spLocks noChangeArrowheads="1"/>
            </p:cNvSpPr>
            <p:nvPr/>
          </p:nvSpPr>
          <p:spPr bwMode="auto">
            <a:xfrm>
              <a:off x="4219" y="1358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70" name="Rectangle 263"/>
            <p:cNvSpPr>
              <a:spLocks noChangeArrowheads="1"/>
            </p:cNvSpPr>
            <p:nvPr/>
          </p:nvSpPr>
          <p:spPr bwMode="auto">
            <a:xfrm>
              <a:off x="4225" y="1654"/>
              <a:ext cx="599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201762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87" name="AutoShape 265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1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8" name="AutoShape 266"/>
              <p:cNvSpPr>
                <a:spLocks noChangeArrowheads="1"/>
              </p:cNvSpPr>
              <p:nvPr/>
            </p:nvSpPr>
            <p:spPr bwMode="auto">
              <a:xfrm>
                <a:off x="625" y="2588"/>
                <a:ext cx="693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201763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01764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85" name="AutoShape 269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6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6" name="AutoShape 270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74" name="Rectangle 271"/>
            <p:cNvSpPr>
              <a:spLocks noChangeArrowheads="1"/>
            </p:cNvSpPr>
            <p:nvPr/>
          </p:nvSpPr>
          <p:spPr bwMode="auto">
            <a:xfrm>
              <a:off x="5252" y="429"/>
              <a:ext cx="64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01766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67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77" name="Oval 274"/>
            <p:cNvSpPr>
              <a:spLocks noChangeArrowheads="1"/>
            </p:cNvSpPr>
            <p:nvPr/>
          </p:nvSpPr>
          <p:spPr bwMode="auto">
            <a:xfrm>
              <a:off x="5517" y="2612"/>
              <a:ext cx="48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01769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79" name="AutoShape 276"/>
            <p:cNvSpPr>
              <a:spLocks noChangeArrowheads="1"/>
            </p:cNvSpPr>
            <p:nvPr/>
          </p:nvSpPr>
          <p:spPr bwMode="auto">
            <a:xfrm>
              <a:off x="4140" y="2680"/>
              <a:ext cx="1203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0" name="AutoShape 277"/>
            <p:cNvSpPr>
              <a:spLocks noChangeArrowheads="1"/>
            </p:cNvSpPr>
            <p:nvPr/>
          </p:nvSpPr>
          <p:spPr bwMode="auto">
            <a:xfrm>
              <a:off x="4204" y="2709"/>
              <a:ext cx="1075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1" name="Oval 278"/>
            <p:cNvSpPr>
              <a:spLocks noChangeArrowheads="1"/>
            </p:cNvSpPr>
            <p:nvPr/>
          </p:nvSpPr>
          <p:spPr bwMode="auto">
            <a:xfrm>
              <a:off x="4310" y="2380"/>
              <a:ext cx="159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2" name="Oval 279"/>
            <p:cNvSpPr>
              <a:spLocks noChangeArrowheads="1"/>
            </p:cNvSpPr>
            <p:nvPr/>
          </p:nvSpPr>
          <p:spPr bwMode="auto">
            <a:xfrm>
              <a:off x="4484" y="2385"/>
              <a:ext cx="164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3" name="Oval 280"/>
            <p:cNvSpPr>
              <a:spLocks noChangeArrowheads="1"/>
            </p:cNvSpPr>
            <p:nvPr/>
          </p:nvSpPr>
          <p:spPr bwMode="auto">
            <a:xfrm>
              <a:off x="4664" y="2380"/>
              <a:ext cx="154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4" name="Rectangle 281"/>
            <p:cNvSpPr>
              <a:spLocks noChangeArrowheads="1"/>
            </p:cNvSpPr>
            <p:nvPr/>
          </p:nvSpPr>
          <p:spPr bwMode="auto">
            <a:xfrm>
              <a:off x="5062" y="1838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201731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117475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Streaming stored video: </a:t>
            </a:r>
          </a:p>
        </p:txBody>
      </p:sp>
      <p:grpSp>
        <p:nvGrpSpPr>
          <p:cNvPr id="201732" name="Group 134"/>
          <p:cNvGrpSpPr>
            <a:grpSpLocks/>
          </p:cNvGrpSpPr>
          <p:nvPr/>
        </p:nvGrpSpPr>
        <p:grpSpPr bwMode="auto">
          <a:xfrm>
            <a:off x="1473200" y="2317750"/>
            <a:ext cx="1281113" cy="363538"/>
            <a:chOff x="3621" y="3265"/>
            <a:chExt cx="1776" cy="744"/>
          </a:xfrm>
        </p:grpSpPr>
        <p:pic>
          <p:nvPicPr>
            <p:cNvPr id="201748" name="Picture 135" descr="reel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1" y="3265"/>
              <a:ext cx="1776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2344" name="Freeform 136"/>
            <p:cNvSpPr>
              <a:spLocks/>
            </p:cNvSpPr>
            <p:nvPr/>
          </p:nvSpPr>
          <p:spPr bwMode="auto">
            <a:xfrm>
              <a:off x="3971" y="3288"/>
              <a:ext cx="1402" cy="439"/>
            </a:xfrm>
            <a:custGeom>
              <a:avLst/>
              <a:gdLst>
                <a:gd name="T0" fmla="*/ 0 w 1401"/>
                <a:gd name="T1" fmla="*/ 6 h 438"/>
                <a:gd name="T2" fmla="*/ 27 w 1401"/>
                <a:gd name="T3" fmla="*/ 385 h 438"/>
                <a:gd name="T4" fmla="*/ 114 w 1401"/>
                <a:gd name="T5" fmla="*/ 382 h 438"/>
                <a:gd name="T6" fmla="*/ 132 w 1401"/>
                <a:gd name="T7" fmla="*/ 358 h 438"/>
                <a:gd name="T8" fmla="*/ 210 w 1401"/>
                <a:gd name="T9" fmla="*/ 403 h 438"/>
                <a:gd name="T10" fmla="*/ 450 w 1401"/>
                <a:gd name="T11" fmla="*/ 385 h 438"/>
                <a:gd name="T12" fmla="*/ 486 w 1401"/>
                <a:gd name="T13" fmla="*/ 394 h 438"/>
                <a:gd name="T14" fmla="*/ 690 w 1401"/>
                <a:gd name="T15" fmla="*/ 418 h 438"/>
                <a:gd name="T16" fmla="*/ 1075 w 1401"/>
                <a:gd name="T17" fmla="*/ 439 h 438"/>
                <a:gd name="T18" fmla="*/ 1402 w 1401"/>
                <a:gd name="T19" fmla="*/ 421 h 438"/>
                <a:gd name="T20" fmla="*/ 1393 w 1401"/>
                <a:gd name="T21" fmla="*/ 165 h 438"/>
                <a:gd name="T22" fmla="*/ 291 w 1401"/>
                <a:gd name="T23" fmla="*/ 0 h 438"/>
                <a:gd name="T24" fmla="*/ 0 w 1401"/>
                <a:gd name="T25" fmla="*/ 6 h 43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01" h="438">
                  <a:moveTo>
                    <a:pt x="0" y="6"/>
                  </a:moveTo>
                  <a:lnTo>
                    <a:pt x="27" y="384"/>
                  </a:lnTo>
                  <a:lnTo>
                    <a:pt x="114" y="381"/>
                  </a:lnTo>
                  <a:lnTo>
                    <a:pt x="132" y="357"/>
                  </a:lnTo>
                  <a:lnTo>
                    <a:pt x="210" y="402"/>
                  </a:lnTo>
                  <a:lnTo>
                    <a:pt x="450" y="384"/>
                  </a:lnTo>
                  <a:lnTo>
                    <a:pt x="486" y="393"/>
                  </a:lnTo>
                  <a:lnTo>
                    <a:pt x="690" y="417"/>
                  </a:lnTo>
                  <a:lnTo>
                    <a:pt x="1074" y="438"/>
                  </a:lnTo>
                  <a:lnTo>
                    <a:pt x="1401" y="420"/>
                  </a:lnTo>
                  <a:lnTo>
                    <a:pt x="1392" y="165"/>
                  </a:lnTo>
                  <a:lnTo>
                    <a:pt x="291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345" name="Freeform 137"/>
            <p:cNvSpPr>
              <a:spLocks/>
            </p:cNvSpPr>
            <p:nvPr/>
          </p:nvSpPr>
          <p:spPr bwMode="auto">
            <a:xfrm>
              <a:off x="4242" y="3860"/>
              <a:ext cx="999" cy="120"/>
            </a:xfrm>
            <a:custGeom>
              <a:avLst/>
              <a:gdLst>
                <a:gd name="T0" fmla="*/ 0 w 999"/>
                <a:gd name="T1" fmla="*/ 6 h 123"/>
                <a:gd name="T2" fmla="*/ 717 w 999"/>
                <a:gd name="T3" fmla="*/ 12 h 123"/>
                <a:gd name="T4" fmla="*/ 744 w 999"/>
                <a:gd name="T5" fmla="*/ 35 h 123"/>
                <a:gd name="T6" fmla="*/ 801 w 999"/>
                <a:gd name="T7" fmla="*/ 41 h 123"/>
                <a:gd name="T8" fmla="*/ 876 w 999"/>
                <a:gd name="T9" fmla="*/ 6 h 123"/>
                <a:gd name="T10" fmla="*/ 933 w 999"/>
                <a:gd name="T11" fmla="*/ 0 h 123"/>
                <a:gd name="T12" fmla="*/ 981 w 999"/>
                <a:gd name="T13" fmla="*/ 15 h 123"/>
                <a:gd name="T14" fmla="*/ 999 w 999"/>
                <a:gd name="T15" fmla="*/ 50 h 123"/>
                <a:gd name="T16" fmla="*/ 987 w 999"/>
                <a:gd name="T17" fmla="*/ 120 h 123"/>
                <a:gd name="T18" fmla="*/ 18 w 999"/>
                <a:gd name="T19" fmla="*/ 117 h 123"/>
                <a:gd name="T20" fmla="*/ 0 w 999"/>
                <a:gd name="T21" fmla="*/ 6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99" h="123">
                  <a:moveTo>
                    <a:pt x="0" y="6"/>
                  </a:moveTo>
                  <a:lnTo>
                    <a:pt x="717" y="12"/>
                  </a:lnTo>
                  <a:lnTo>
                    <a:pt x="744" y="36"/>
                  </a:lnTo>
                  <a:lnTo>
                    <a:pt x="801" y="42"/>
                  </a:lnTo>
                  <a:lnTo>
                    <a:pt x="876" y="6"/>
                  </a:lnTo>
                  <a:lnTo>
                    <a:pt x="933" y="0"/>
                  </a:lnTo>
                  <a:lnTo>
                    <a:pt x="981" y="15"/>
                  </a:lnTo>
                  <a:lnTo>
                    <a:pt x="999" y="51"/>
                  </a:lnTo>
                  <a:lnTo>
                    <a:pt x="987" y="123"/>
                  </a:lnTo>
                  <a:lnTo>
                    <a:pt x="18" y="12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pic>
          <p:nvPicPr>
            <p:cNvPr id="201751" name="Picture 138" descr="video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" y="3400"/>
              <a:ext cx="889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1733" name="Picture 20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946150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1734" name="Group 349"/>
          <p:cNvGrpSpPr>
            <a:grpSpLocks/>
          </p:cNvGrpSpPr>
          <p:nvPr/>
        </p:nvGrpSpPr>
        <p:grpSpPr bwMode="auto">
          <a:xfrm>
            <a:off x="6399213" y="2905125"/>
            <a:ext cx="677862" cy="663575"/>
            <a:chOff x="4437" y="1472"/>
            <a:chExt cx="427" cy="418"/>
          </a:xfrm>
        </p:grpSpPr>
        <p:sp>
          <p:nvSpPr>
            <p:cNvPr id="222558" name="Rectangle 350"/>
            <p:cNvSpPr>
              <a:spLocks noChangeArrowheads="1"/>
            </p:cNvSpPr>
            <p:nvPr/>
          </p:nvSpPr>
          <p:spPr bwMode="auto">
            <a:xfrm>
              <a:off x="4443" y="1475"/>
              <a:ext cx="421" cy="361"/>
            </a:xfrm>
            <a:prstGeom prst="rect">
              <a:avLst/>
            </a:prstGeom>
            <a:gradFill rotWithShape="0">
              <a:gsLst>
                <a:gs pos="0">
                  <a:srgbClr val="99CCFF">
                    <a:gamma/>
                    <a:shade val="46275"/>
                    <a:invGamma/>
                  </a:srgbClr>
                </a:gs>
                <a:gs pos="50000">
                  <a:srgbClr val="99CCFF"/>
                </a:gs>
                <a:gs pos="100000">
                  <a:srgbClr val="99CC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2559" name="Rectangle 351"/>
            <p:cNvSpPr>
              <a:spLocks noChangeArrowheads="1"/>
            </p:cNvSpPr>
            <p:nvPr/>
          </p:nvSpPr>
          <p:spPr bwMode="auto">
            <a:xfrm>
              <a:off x="4567" y="1837"/>
              <a:ext cx="179" cy="23"/>
            </a:xfrm>
            <a:prstGeom prst="rect">
              <a:avLst/>
            </a:prstGeom>
            <a:solidFill>
              <a:srgbClr val="5F5F5F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2560" name="Rectangle 352"/>
            <p:cNvSpPr>
              <a:spLocks noChangeArrowheads="1"/>
            </p:cNvSpPr>
            <p:nvPr/>
          </p:nvSpPr>
          <p:spPr bwMode="auto">
            <a:xfrm>
              <a:off x="4442" y="1866"/>
              <a:ext cx="414" cy="24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2561" name="Rectangle 353"/>
            <p:cNvSpPr>
              <a:spLocks noChangeArrowheads="1"/>
            </p:cNvSpPr>
            <p:nvPr/>
          </p:nvSpPr>
          <p:spPr bwMode="auto">
            <a:xfrm>
              <a:off x="4437" y="1472"/>
              <a:ext cx="423" cy="356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201735" name="TextBox 1"/>
          <p:cNvSpPr txBox="1">
            <a:spLocks noChangeArrowheads="1"/>
          </p:cNvSpPr>
          <p:nvPr/>
        </p:nvSpPr>
        <p:spPr bwMode="auto">
          <a:xfrm>
            <a:off x="544513" y="1497013"/>
            <a:ext cx="2749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2800" smtClean="0">
                <a:solidFill>
                  <a:srgbClr val="000000"/>
                </a:solidFill>
              </a:rPr>
              <a:t>simple scenario</a:t>
            </a:r>
            <a:r>
              <a:rPr lang="en-US" altLang="en-US" smtClean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01736" name="Freeform 1287"/>
          <p:cNvSpPr>
            <a:spLocks/>
          </p:cNvSpPr>
          <p:nvPr/>
        </p:nvSpPr>
        <p:spPr bwMode="auto">
          <a:xfrm>
            <a:off x="2908300" y="234632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cxnSp>
        <p:nvCxnSpPr>
          <p:cNvPr id="201737" name="Straight Connector 45"/>
          <p:cNvCxnSpPr>
            <a:cxnSpLocks noChangeShapeType="1"/>
          </p:cNvCxnSpPr>
          <p:nvPr/>
        </p:nvCxnSpPr>
        <p:spPr bwMode="auto">
          <a:xfrm>
            <a:off x="2549525" y="291147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738" name="Straight Connector 46"/>
          <p:cNvCxnSpPr>
            <a:cxnSpLocks noChangeShapeType="1"/>
          </p:cNvCxnSpPr>
          <p:nvPr/>
        </p:nvCxnSpPr>
        <p:spPr bwMode="auto">
          <a:xfrm>
            <a:off x="4560888" y="2941638"/>
            <a:ext cx="1531937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1739" name="TextBox 64"/>
          <p:cNvSpPr txBox="1">
            <a:spLocks noChangeArrowheads="1"/>
          </p:cNvSpPr>
          <p:nvPr/>
        </p:nvSpPr>
        <p:spPr bwMode="auto">
          <a:xfrm>
            <a:off x="1368425" y="3611563"/>
            <a:ext cx="16525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cs typeface="Arial" panose="020B0604020202020204" pitchFamily="34" charset="0"/>
              </a:rPr>
              <a:t>video server</a:t>
            </a:r>
          </a:p>
          <a:p>
            <a:pPr algn="ctr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cs typeface="Arial" panose="020B0604020202020204" pitchFamily="34" charset="0"/>
              </a:rPr>
              <a:t>(stored video)</a:t>
            </a:r>
            <a:endParaRPr lang="en-US" altLang="en-US" sz="1800" i="1" smtClean="0">
              <a:solidFill>
                <a:srgbClr val="CC0000"/>
              </a:solidFill>
              <a:cs typeface="Arial" panose="020B0604020202020204" pitchFamily="34" charset="0"/>
            </a:endParaRPr>
          </a:p>
        </p:txBody>
      </p:sp>
      <p:sp>
        <p:nvSpPr>
          <p:cNvPr id="201740" name="TextBox 64"/>
          <p:cNvSpPr txBox="1">
            <a:spLocks noChangeArrowheads="1"/>
          </p:cNvSpPr>
          <p:nvPr/>
        </p:nvSpPr>
        <p:spPr bwMode="auto">
          <a:xfrm>
            <a:off x="6315075" y="3719513"/>
            <a:ext cx="766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cs typeface="Arial" panose="020B0604020202020204" pitchFamily="34" charset="0"/>
              </a:rPr>
              <a:t>client</a:t>
            </a:r>
            <a:endParaRPr lang="en-US" altLang="en-US" sz="1800" i="1" smtClean="0">
              <a:solidFill>
                <a:srgbClr val="CC0000"/>
              </a:solidFill>
              <a:cs typeface="Arial" panose="020B0604020202020204" pitchFamily="34" charset="0"/>
            </a:endParaRPr>
          </a:p>
        </p:txBody>
      </p:sp>
      <p:sp>
        <p:nvSpPr>
          <p:cNvPr id="201741" name="TextBox 64"/>
          <p:cNvSpPr txBox="1">
            <a:spLocks noChangeArrowheads="1"/>
          </p:cNvSpPr>
          <p:nvPr/>
        </p:nvSpPr>
        <p:spPr bwMode="auto">
          <a:xfrm>
            <a:off x="3562350" y="3175000"/>
            <a:ext cx="9191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  <a:cs typeface="Arial" panose="020B0604020202020204" pitchFamily="34" charset="0"/>
              </a:rPr>
              <a:t>Internet</a:t>
            </a:r>
            <a:endParaRPr lang="en-US" altLang="en-US" sz="1800" i="1" smtClean="0">
              <a:solidFill>
                <a:srgbClr val="CC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249"/>
          <p:cNvGrpSpPr>
            <a:grpSpLocks/>
          </p:cNvGrpSpPr>
          <p:nvPr/>
        </p:nvGrpSpPr>
        <p:grpSpPr bwMode="auto">
          <a:xfrm>
            <a:off x="3230563" y="4929188"/>
            <a:ext cx="427037" cy="785812"/>
            <a:chOff x="4140" y="429"/>
            <a:chExt cx="1425" cy="2396"/>
          </a:xfrm>
        </p:grpSpPr>
        <p:sp>
          <p:nvSpPr>
            <p:cNvPr id="32928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2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9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2930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2931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5" name="Rectangle 254"/>
            <p:cNvSpPr>
              <a:spLocks noChangeArrowheads="1"/>
            </p:cNvSpPr>
            <p:nvPr/>
          </p:nvSpPr>
          <p:spPr bwMode="auto">
            <a:xfrm>
              <a:off x="4214" y="695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2933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1" name="AutoShape 256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7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2" name="AutoShape 257"/>
              <p:cNvSpPr>
                <a:spLocks noChangeArrowheads="1"/>
              </p:cNvSpPr>
              <p:nvPr/>
            </p:nvSpPr>
            <p:spPr bwMode="auto">
              <a:xfrm>
                <a:off x="627" y="2580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67" name="Rectangle 258"/>
            <p:cNvSpPr>
              <a:spLocks noChangeArrowheads="1"/>
            </p:cNvSpPr>
            <p:nvPr/>
          </p:nvSpPr>
          <p:spPr bwMode="auto">
            <a:xfrm>
              <a:off x="4225" y="1020"/>
              <a:ext cx="593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2935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89" name="AutoShape 260"/>
              <p:cNvSpPr>
                <a:spLocks noChangeArrowheads="1"/>
              </p:cNvSpPr>
              <p:nvPr/>
            </p:nvSpPr>
            <p:spPr bwMode="auto">
              <a:xfrm>
                <a:off x="617" y="2569"/>
                <a:ext cx="72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0" name="AutoShape 261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69" name="Rectangle 262"/>
            <p:cNvSpPr>
              <a:spLocks noChangeArrowheads="1"/>
            </p:cNvSpPr>
            <p:nvPr/>
          </p:nvSpPr>
          <p:spPr bwMode="auto">
            <a:xfrm>
              <a:off x="4219" y="1358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70" name="Rectangle 263"/>
            <p:cNvSpPr>
              <a:spLocks noChangeArrowheads="1"/>
            </p:cNvSpPr>
            <p:nvPr/>
          </p:nvSpPr>
          <p:spPr bwMode="auto">
            <a:xfrm>
              <a:off x="4225" y="1654"/>
              <a:ext cx="599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2938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87" name="AutoShape 265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1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8" name="AutoShape 266"/>
              <p:cNvSpPr>
                <a:spLocks noChangeArrowheads="1"/>
              </p:cNvSpPr>
              <p:nvPr/>
            </p:nvSpPr>
            <p:spPr bwMode="auto">
              <a:xfrm>
                <a:off x="625" y="2584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32939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2940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85" name="AutoShape 269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6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6" name="AutoShape 270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74" name="Rectangle 271"/>
            <p:cNvSpPr>
              <a:spLocks noChangeArrowheads="1"/>
            </p:cNvSpPr>
            <p:nvPr/>
          </p:nvSpPr>
          <p:spPr bwMode="auto">
            <a:xfrm>
              <a:off x="5252" y="429"/>
              <a:ext cx="64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2942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2943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7" name="Oval 274"/>
            <p:cNvSpPr>
              <a:spLocks noChangeArrowheads="1"/>
            </p:cNvSpPr>
            <p:nvPr/>
          </p:nvSpPr>
          <p:spPr bwMode="auto">
            <a:xfrm>
              <a:off x="5517" y="2612"/>
              <a:ext cx="48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2945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9" name="AutoShape 276"/>
            <p:cNvSpPr>
              <a:spLocks noChangeArrowheads="1"/>
            </p:cNvSpPr>
            <p:nvPr/>
          </p:nvSpPr>
          <p:spPr bwMode="auto">
            <a:xfrm>
              <a:off x="4140" y="2680"/>
              <a:ext cx="1203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0" name="AutoShape 277"/>
            <p:cNvSpPr>
              <a:spLocks noChangeArrowheads="1"/>
            </p:cNvSpPr>
            <p:nvPr/>
          </p:nvSpPr>
          <p:spPr bwMode="auto">
            <a:xfrm>
              <a:off x="4204" y="2709"/>
              <a:ext cx="1075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1" name="Oval 278"/>
            <p:cNvSpPr>
              <a:spLocks noChangeArrowheads="1"/>
            </p:cNvSpPr>
            <p:nvPr/>
          </p:nvSpPr>
          <p:spPr bwMode="auto">
            <a:xfrm>
              <a:off x="4310" y="2380"/>
              <a:ext cx="159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2" name="Oval 279"/>
            <p:cNvSpPr>
              <a:spLocks noChangeArrowheads="1"/>
            </p:cNvSpPr>
            <p:nvPr/>
          </p:nvSpPr>
          <p:spPr bwMode="auto">
            <a:xfrm>
              <a:off x="4484" y="2385"/>
              <a:ext cx="164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3" name="Oval 280"/>
            <p:cNvSpPr>
              <a:spLocks noChangeArrowheads="1"/>
            </p:cNvSpPr>
            <p:nvPr/>
          </p:nvSpPr>
          <p:spPr bwMode="auto">
            <a:xfrm>
              <a:off x="4664" y="2380"/>
              <a:ext cx="154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4" name="Rectangle 281"/>
            <p:cNvSpPr>
              <a:spLocks noChangeArrowheads="1"/>
            </p:cNvSpPr>
            <p:nvPr/>
          </p:nvSpPr>
          <p:spPr bwMode="auto">
            <a:xfrm>
              <a:off x="5062" y="1838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1174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s</a:t>
            </a:r>
            <a:r>
              <a:rPr lang="en-US" dirty="0" smtClean="0"/>
              <a:t>tored video: </a:t>
            </a:r>
            <a:endParaRPr lang="en-US" dirty="0"/>
          </a:p>
        </p:txBody>
      </p:sp>
      <p:grpSp>
        <p:nvGrpSpPr>
          <p:cNvPr id="32771" name="Group 134"/>
          <p:cNvGrpSpPr>
            <a:grpSpLocks/>
          </p:cNvGrpSpPr>
          <p:nvPr/>
        </p:nvGrpSpPr>
        <p:grpSpPr bwMode="auto">
          <a:xfrm>
            <a:off x="2803525" y="4560888"/>
            <a:ext cx="1281113" cy="363537"/>
            <a:chOff x="3621" y="3265"/>
            <a:chExt cx="1776" cy="744"/>
          </a:xfrm>
        </p:grpSpPr>
        <p:pic>
          <p:nvPicPr>
            <p:cNvPr id="32924" name="Picture 135" descr="reel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1" y="3265"/>
              <a:ext cx="1776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2344" name="Freeform 136"/>
            <p:cNvSpPr>
              <a:spLocks/>
            </p:cNvSpPr>
            <p:nvPr/>
          </p:nvSpPr>
          <p:spPr bwMode="auto">
            <a:xfrm>
              <a:off x="3971" y="3288"/>
              <a:ext cx="1402" cy="439"/>
            </a:xfrm>
            <a:custGeom>
              <a:avLst/>
              <a:gdLst>
                <a:gd name="T0" fmla="*/ 0 w 1401"/>
                <a:gd name="T1" fmla="*/ 6 h 438"/>
                <a:gd name="T2" fmla="*/ 27 w 1401"/>
                <a:gd name="T3" fmla="*/ 384 h 438"/>
                <a:gd name="T4" fmla="*/ 114 w 1401"/>
                <a:gd name="T5" fmla="*/ 381 h 438"/>
                <a:gd name="T6" fmla="*/ 132 w 1401"/>
                <a:gd name="T7" fmla="*/ 357 h 438"/>
                <a:gd name="T8" fmla="*/ 210 w 1401"/>
                <a:gd name="T9" fmla="*/ 402 h 438"/>
                <a:gd name="T10" fmla="*/ 450 w 1401"/>
                <a:gd name="T11" fmla="*/ 384 h 438"/>
                <a:gd name="T12" fmla="*/ 486 w 1401"/>
                <a:gd name="T13" fmla="*/ 393 h 438"/>
                <a:gd name="T14" fmla="*/ 690 w 1401"/>
                <a:gd name="T15" fmla="*/ 417 h 438"/>
                <a:gd name="T16" fmla="*/ 1074 w 1401"/>
                <a:gd name="T17" fmla="*/ 438 h 438"/>
                <a:gd name="T18" fmla="*/ 1401 w 1401"/>
                <a:gd name="T19" fmla="*/ 420 h 438"/>
                <a:gd name="T20" fmla="*/ 1392 w 1401"/>
                <a:gd name="T21" fmla="*/ 165 h 438"/>
                <a:gd name="T22" fmla="*/ 291 w 1401"/>
                <a:gd name="T23" fmla="*/ 0 h 438"/>
                <a:gd name="T24" fmla="*/ 0 w 1401"/>
                <a:gd name="T25" fmla="*/ 6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438">
                  <a:moveTo>
                    <a:pt x="0" y="6"/>
                  </a:moveTo>
                  <a:lnTo>
                    <a:pt x="27" y="384"/>
                  </a:lnTo>
                  <a:lnTo>
                    <a:pt x="114" y="381"/>
                  </a:lnTo>
                  <a:lnTo>
                    <a:pt x="132" y="357"/>
                  </a:lnTo>
                  <a:lnTo>
                    <a:pt x="210" y="402"/>
                  </a:lnTo>
                  <a:lnTo>
                    <a:pt x="450" y="384"/>
                  </a:lnTo>
                  <a:lnTo>
                    <a:pt x="486" y="393"/>
                  </a:lnTo>
                  <a:lnTo>
                    <a:pt x="690" y="417"/>
                  </a:lnTo>
                  <a:lnTo>
                    <a:pt x="1074" y="438"/>
                  </a:lnTo>
                  <a:lnTo>
                    <a:pt x="1401" y="420"/>
                  </a:lnTo>
                  <a:lnTo>
                    <a:pt x="1392" y="165"/>
                  </a:lnTo>
                  <a:lnTo>
                    <a:pt x="291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2345" name="Freeform 137"/>
            <p:cNvSpPr>
              <a:spLocks/>
            </p:cNvSpPr>
            <p:nvPr/>
          </p:nvSpPr>
          <p:spPr bwMode="auto">
            <a:xfrm>
              <a:off x="4242" y="3860"/>
              <a:ext cx="999" cy="120"/>
            </a:xfrm>
            <a:custGeom>
              <a:avLst/>
              <a:gdLst>
                <a:gd name="T0" fmla="*/ 0 w 999"/>
                <a:gd name="T1" fmla="*/ 6 h 123"/>
                <a:gd name="T2" fmla="*/ 717 w 999"/>
                <a:gd name="T3" fmla="*/ 12 h 123"/>
                <a:gd name="T4" fmla="*/ 744 w 999"/>
                <a:gd name="T5" fmla="*/ 36 h 123"/>
                <a:gd name="T6" fmla="*/ 801 w 999"/>
                <a:gd name="T7" fmla="*/ 42 h 123"/>
                <a:gd name="T8" fmla="*/ 876 w 999"/>
                <a:gd name="T9" fmla="*/ 6 h 123"/>
                <a:gd name="T10" fmla="*/ 933 w 999"/>
                <a:gd name="T11" fmla="*/ 0 h 123"/>
                <a:gd name="T12" fmla="*/ 981 w 999"/>
                <a:gd name="T13" fmla="*/ 15 h 123"/>
                <a:gd name="T14" fmla="*/ 999 w 999"/>
                <a:gd name="T15" fmla="*/ 51 h 123"/>
                <a:gd name="T16" fmla="*/ 987 w 999"/>
                <a:gd name="T17" fmla="*/ 123 h 123"/>
                <a:gd name="T18" fmla="*/ 18 w 999"/>
                <a:gd name="T19" fmla="*/ 120 h 123"/>
                <a:gd name="T20" fmla="*/ 0 w 999"/>
                <a:gd name="T21" fmla="*/ 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9" h="123">
                  <a:moveTo>
                    <a:pt x="0" y="6"/>
                  </a:moveTo>
                  <a:lnTo>
                    <a:pt x="717" y="12"/>
                  </a:lnTo>
                  <a:lnTo>
                    <a:pt x="744" y="36"/>
                  </a:lnTo>
                  <a:lnTo>
                    <a:pt x="801" y="42"/>
                  </a:lnTo>
                  <a:lnTo>
                    <a:pt x="876" y="6"/>
                  </a:lnTo>
                  <a:lnTo>
                    <a:pt x="933" y="0"/>
                  </a:lnTo>
                  <a:lnTo>
                    <a:pt x="981" y="15"/>
                  </a:lnTo>
                  <a:lnTo>
                    <a:pt x="999" y="51"/>
                  </a:lnTo>
                  <a:lnTo>
                    <a:pt x="987" y="123"/>
                  </a:lnTo>
                  <a:lnTo>
                    <a:pt x="18" y="12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pic>
          <p:nvPicPr>
            <p:cNvPr id="32927" name="Picture 138" descr="video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" y="3400"/>
              <a:ext cx="889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2376" name="Line 168"/>
          <p:cNvSpPr>
            <a:spLocks noChangeShapeType="1"/>
          </p:cNvSpPr>
          <p:nvPr/>
        </p:nvSpPr>
        <p:spPr bwMode="auto">
          <a:xfrm>
            <a:off x="838200" y="1490663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222565" name="Group 357"/>
          <p:cNvGrpSpPr>
            <a:grpSpLocks/>
          </p:cNvGrpSpPr>
          <p:nvPr/>
        </p:nvGrpSpPr>
        <p:grpSpPr bwMode="auto">
          <a:xfrm>
            <a:off x="1498600" y="3467100"/>
            <a:ext cx="1662113" cy="1441450"/>
            <a:chOff x="944" y="2184"/>
            <a:chExt cx="1047" cy="908"/>
          </a:xfrm>
        </p:grpSpPr>
        <p:sp>
          <p:nvSpPr>
            <p:cNvPr id="222415" name="Freeform 207"/>
            <p:cNvSpPr>
              <a:spLocks/>
            </p:cNvSpPr>
            <p:nvPr/>
          </p:nvSpPr>
          <p:spPr bwMode="auto">
            <a:xfrm>
              <a:off x="1278" y="2184"/>
              <a:ext cx="660" cy="666"/>
            </a:xfrm>
            <a:custGeom>
              <a:avLst/>
              <a:gdLst>
                <a:gd name="T0" fmla="*/ 0 w 660"/>
                <a:gd name="T1" fmla="*/ 0 h 666"/>
                <a:gd name="T2" fmla="*/ 660 w 660"/>
                <a:gd name="T3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0" h="666">
                  <a:moveTo>
                    <a:pt x="0" y="0"/>
                  </a:moveTo>
                  <a:cubicBezTo>
                    <a:pt x="0" y="0"/>
                    <a:pt x="486" y="168"/>
                    <a:pt x="660" y="666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2416" name="Text Box 208"/>
            <p:cNvSpPr txBox="1">
              <a:spLocks noChangeArrowheads="1"/>
            </p:cNvSpPr>
            <p:nvPr/>
          </p:nvSpPr>
          <p:spPr bwMode="auto">
            <a:xfrm>
              <a:off x="944" y="2336"/>
              <a:ext cx="1047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342900" indent="-342900" eaLnBrk="0" hangingPunct="0">
                <a:buFontTx/>
                <a:buAutoNum type="arabicPeriod"/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video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recorded (e.g., 30 frames/sec)</a:t>
              </a:r>
            </a:p>
          </p:txBody>
        </p:sp>
      </p:grpSp>
      <p:grpSp>
        <p:nvGrpSpPr>
          <p:cNvPr id="222470" name="Group 262"/>
          <p:cNvGrpSpPr>
            <a:grpSpLocks/>
          </p:cNvGrpSpPr>
          <p:nvPr/>
        </p:nvGrpSpPr>
        <p:grpSpPr bwMode="auto">
          <a:xfrm>
            <a:off x="1028700" y="1811338"/>
            <a:ext cx="2552700" cy="2525712"/>
            <a:chOff x="648" y="1147"/>
            <a:chExt cx="1608" cy="1591"/>
          </a:xfrm>
        </p:grpSpPr>
        <p:grpSp>
          <p:nvGrpSpPr>
            <p:cNvPr id="32881" name="Group 206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32897" name="Group 189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32908" name="Group 181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916" name="Group 177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81" name="Line 1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384" name="Line 17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917" name="Group 178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87" name="Line 1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388" name="Line 180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909" name="Group 182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910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92" name="Line 1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393" name="Line 18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911" name="Group 186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95" name="Line 18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396" name="Line 18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32898" name="Group 191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32902" name="Group 192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01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02" name="Line 19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2903" name="Group 195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04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05" name="Line 19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99" name="Group 199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222408" name="Line 20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2409" name="Line 20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</p:grpSp>
        <p:grpSp>
          <p:nvGrpSpPr>
            <p:cNvPr id="32882" name="Group 237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32883" name="Group 238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32891" name="Group 239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48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49" name="Line 24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2892" name="Group 242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51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52" name="Line 24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84" name="Group 245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32885" name="Group 246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55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56" name="Line 24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2886" name="Group 249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58" name="Line 25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59" name="Line 25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</p:grpSp>
      </p:grpSp>
      <p:grpSp>
        <p:nvGrpSpPr>
          <p:cNvPr id="222566" name="Group 358"/>
          <p:cNvGrpSpPr>
            <a:grpSpLocks/>
          </p:cNvGrpSpPr>
          <p:nvPr/>
        </p:nvGrpSpPr>
        <p:grpSpPr bwMode="auto">
          <a:xfrm>
            <a:off x="3165475" y="3241675"/>
            <a:ext cx="1373188" cy="1296988"/>
            <a:chOff x="1994" y="2042"/>
            <a:chExt cx="865" cy="817"/>
          </a:xfrm>
        </p:grpSpPr>
        <p:sp>
          <p:nvSpPr>
            <p:cNvPr id="222417" name="Freeform 209"/>
            <p:cNvSpPr>
              <a:spLocks/>
            </p:cNvSpPr>
            <p:nvPr/>
          </p:nvSpPr>
          <p:spPr bwMode="auto">
            <a:xfrm rot="-5400000">
              <a:off x="2196" y="2196"/>
              <a:ext cx="660" cy="666"/>
            </a:xfrm>
            <a:custGeom>
              <a:avLst/>
              <a:gdLst>
                <a:gd name="T0" fmla="*/ 0 w 660"/>
                <a:gd name="T1" fmla="*/ 0 h 666"/>
                <a:gd name="T2" fmla="*/ 660 w 660"/>
                <a:gd name="T3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0" h="666">
                  <a:moveTo>
                    <a:pt x="0" y="0"/>
                  </a:moveTo>
                  <a:cubicBezTo>
                    <a:pt x="0" y="0"/>
                    <a:pt x="486" y="168"/>
                    <a:pt x="660" y="666"/>
                  </a:cubicBezTo>
                </a:path>
              </a:pathLst>
            </a:cu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2513" name="Text Box 305"/>
            <p:cNvSpPr txBox="1">
              <a:spLocks noChangeArrowheads="1"/>
            </p:cNvSpPr>
            <p:nvPr/>
          </p:nvSpPr>
          <p:spPr bwMode="auto">
            <a:xfrm>
              <a:off x="1994" y="2042"/>
              <a:ext cx="66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C0000"/>
                  </a:solidFill>
                  <a:latin typeface="Arial"/>
                  <a:ea typeface="ＭＳ Ｐゴシック" charset="0"/>
                  <a:cs typeface="Arial"/>
                </a:rPr>
                <a:t>2. video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CC0000"/>
                  </a:solidFill>
                  <a:latin typeface="Arial"/>
                  <a:ea typeface="ＭＳ Ｐゴシック" charset="0"/>
                  <a:cs typeface="Arial"/>
                </a:rPr>
                <a:t>sent</a:t>
              </a:r>
            </a:p>
          </p:txBody>
        </p:sp>
      </p:grpSp>
      <p:sp>
        <p:nvSpPr>
          <p:cNvPr id="222562" name="Text Box 354"/>
          <p:cNvSpPr txBox="1">
            <a:spLocks noChangeArrowheads="1"/>
          </p:cNvSpPr>
          <p:nvPr/>
        </p:nvSpPr>
        <p:spPr bwMode="auto">
          <a:xfrm rot="-5433387">
            <a:off x="-412750" y="2638426"/>
            <a:ext cx="1957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Cumulative data</a:t>
            </a:r>
          </a:p>
        </p:txBody>
      </p:sp>
      <p:grpSp>
        <p:nvGrpSpPr>
          <p:cNvPr id="222573" name="Group 365"/>
          <p:cNvGrpSpPr>
            <a:grpSpLocks/>
          </p:cNvGrpSpPr>
          <p:nvPr/>
        </p:nvGrpSpPr>
        <p:grpSpPr bwMode="auto">
          <a:xfrm>
            <a:off x="4451350" y="1851025"/>
            <a:ext cx="3321050" cy="4337050"/>
            <a:chOff x="2804" y="1044"/>
            <a:chExt cx="2092" cy="2732"/>
          </a:xfrm>
        </p:grpSpPr>
        <p:sp>
          <p:nvSpPr>
            <p:cNvPr id="222568" name="Line 360"/>
            <p:cNvSpPr>
              <a:spLocks noChangeShapeType="1"/>
            </p:cNvSpPr>
            <p:nvPr/>
          </p:nvSpPr>
          <p:spPr bwMode="auto">
            <a:xfrm>
              <a:off x="3852" y="1044"/>
              <a:ext cx="0" cy="19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2569" name="Text Box 361"/>
            <p:cNvSpPr txBox="1">
              <a:spLocks noChangeArrowheads="1"/>
            </p:cNvSpPr>
            <p:nvPr/>
          </p:nvSpPr>
          <p:spPr bwMode="auto">
            <a:xfrm>
              <a:off x="2804" y="3020"/>
              <a:ext cx="2092" cy="75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C0000"/>
                  </a:solidFill>
                  <a:latin typeface="Arial"/>
                  <a:ea typeface="ＭＳ Ｐゴシック" charset="0"/>
                  <a:cs typeface="Arial"/>
                </a:rPr>
                <a:t>streaming</a:t>
              </a: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: at this time, client 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playing out early part of video, 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while server still sending later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part of video</a:t>
              </a:r>
            </a:p>
          </p:txBody>
        </p:sp>
      </p:grpSp>
      <p:grpSp>
        <p:nvGrpSpPr>
          <p:cNvPr id="222572" name="Group 364"/>
          <p:cNvGrpSpPr>
            <a:grpSpLocks/>
          </p:cNvGrpSpPr>
          <p:nvPr/>
        </p:nvGrpSpPr>
        <p:grpSpPr bwMode="auto">
          <a:xfrm>
            <a:off x="3981450" y="3975100"/>
            <a:ext cx="1770063" cy="923925"/>
            <a:chOff x="2508" y="2461"/>
            <a:chExt cx="1115" cy="582"/>
          </a:xfrm>
        </p:grpSpPr>
        <p:sp>
          <p:nvSpPr>
            <p:cNvPr id="222570" name="Text Box 362"/>
            <p:cNvSpPr txBox="1">
              <a:spLocks noChangeArrowheads="1"/>
            </p:cNvSpPr>
            <p:nvPr/>
          </p:nvSpPr>
          <p:spPr bwMode="auto">
            <a:xfrm>
              <a:off x="2580" y="2461"/>
              <a:ext cx="1043" cy="5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network delay</a:t>
              </a:r>
            </a:p>
            <a:p>
              <a:pPr algn="ct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(fixed in this example)</a:t>
              </a:r>
            </a:p>
          </p:txBody>
        </p:sp>
        <p:sp>
          <p:nvSpPr>
            <p:cNvPr id="222571" name="Line 363"/>
            <p:cNvSpPr>
              <a:spLocks noChangeShapeType="1"/>
            </p:cNvSpPr>
            <p:nvPr/>
          </p:nvSpPr>
          <p:spPr bwMode="auto">
            <a:xfrm>
              <a:off x="2508" y="265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222574" name="Text Box 366"/>
          <p:cNvSpPr txBox="1">
            <a:spLocks noChangeArrowheads="1"/>
          </p:cNvSpPr>
          <p:nvPr/>
        </p:nvSpPr>
        <p:spPr bwMode="auto">
          <a:xfrm>
            <a:off x="8099425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time</a:t>
            </a:r>
          </a:p>
        </p:txBody>
      </p:sp>
      <p:pic>
        <p:nvPicPr>
          <p:cNvPr id="32782" name="Picture 20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946150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2567" name="Group 359"/>
          <p:cNvGrpSpPr>
            <a:grpSpLocks/>
          </p:cNvGrpSpPr>
          <p:nvPr/>
        </p:nvGrpSpPr>
        <p:grpSpPr bwMode="auto">
          <a:xfrm>
            <a:off x="3914775" y="1830388"/>
            <a:ext cx="4903788" cy="2806700"/>
            <a:chOff x="2466" y="1153"/>
            <a:chExt cx="3089" cy="1768"/>
          </a:xfrm>
        </p:grpSpPr>
        <p:grpSp>
          <p:nvGrpSpPr>
            <p:cNvPr id="32785" name="Group 263"/>
            <p:cNvGrpSpPr>
              <a:grpSpLocks/>
            </p:cNvGrpSpPr>
            <p:nvPr/>
          </p:nvGrpSpPr>
          <p:grpSpPr bwMode="auto">
            <a:xfrm>
              <a:off x="2466" y="1153"/>
              <a:ext cx="1608" cy="1591"/>
              <a:chOff x="648" y="1147"/>
              <a:chExt cx="1608" cy="1591"/>
            </a:xfrm>
          </p:grpSpPr>
          <p:grpSp>
            <p:nvGrpSpPr>
              <p:cNvPr id="32834" name="Group 264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2850" name="Group 265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2861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69" name="Group 2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76" name="Line 26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477" name="Line 26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70" name="Group 27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79" name="Line 2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480" name="Line 27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2862" name="Group 273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63" name="Group 2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83" name="Line 2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484" name="Line 276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64" name="Group 27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86" name="Line 27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487" name="Line 27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2851" name="Group 280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55" name="Group 28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490" name="Line 2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491" name="Line 28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56" name="Group 28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493" name="Line 2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494" name="Line 28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52" name="Group 287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2496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97" name="Line 289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35" name="Group 290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2836" name="Group 291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44" name="Group 292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1" name="Line 29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02" name="Line 29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45" name="Group 295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4" name="Line 2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05" name="Line 29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37" name="Group 298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38" name="Group 29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8" name="Line 3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09" name="Line 30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39" name="Group 30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11" name="Line 3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12" name="Line 30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</p:grpSp>
        <p:grpSp>
          <p:nvGrpSpPr>
            <p:cNvPr id="32786" name="Group 306"/>
            <p:cNvGrpSpPr>
              <a:grpSpLocks/>
            </p:cNvGrpSpPr>
            <p:nvPr/>
          </p:nvGrpSpPr>
          <p:grpSpPr bwMode="auto">
            <a:xfrm>
              <a:off x="3636" y="1159"/>
              <a:ext cx="1608" cy="1591"/>
              <a:chOff x="648" y="1147"/>
              <a:chExt cx="1608" cy="1591"/>
            </a:xfrm>
          </p:grpSpPr>
          <p:grpSp>
            <p:nvGrpSpPr>
              <p:cNvPr id="32793" name="Group 307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2809" name="Group 308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2820" name="Group 309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28" name="Group 3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19" name="Line 3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520" name="Line 31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29" name="Group 3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2" name="Line 3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523" name="Line 315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2821" name="Group 316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22" name="Group 3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6" name="Line 3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527" name="Line 31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23" name="Group 32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9" name="Line 3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530" name="Line 32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2810" name="Group 323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14" name="Group 32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33" name="Line 3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34" name="Line 32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15" name="Group 32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36" name="Line 3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37" name="Line 32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11" name="Group 330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2539" name="Line 331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540" name="Line 332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794" name="Group 333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2795" name="Group 334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03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44" name="Line 3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45" name="Line 33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04" name="Group 338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47" name="Line 3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48" name="Line 340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796" name="Group 341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797" name="Group 342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51" name="Line 3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52" name="Line 34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798" name="Group 345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54" name="Line 3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55" name="Line 34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</p:grpSp>
        <p:sp>
          <p:nvSpPr>
            <p:cNvPr id="222556" name="Text Box 348"/>
            <p:cNvSpPr txBox="1">
              <a:spLocks noChangeArrowheads="1"/>
            </p:cNvSpPr>
            <p:nvPr/>
          </p:nvSpPr>
          <p:spPr bwMode="auto">
            <a:xfrm>
              <a:off x="3932" y="2339"/>
              <a:ext cx="1623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3. video received,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played out at client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(30 frames/sec)</a:t>
              </a:r>
            </a:p>
          </p:txBody>
        </p:sp>
        <p:grpSp>
          <p:nvGrpSpPr>
            <p:cNvPr id="32788" name="Group 349"/>
            <p:cNvGrpSpPr>
              <a:grpSpLocks/>
            </p:cNvGrpSpPr>
            <p:nvPr/>
          </p:nvGrpSpPr>
          <p:grpSpPr bwMode="auto">
            <a:xfrm>
              <a:off x="4679" y="1872"/>
              <a:ext cx="427" cy="418"/>
              <a:chOff x="4437" y="1472"/>
              <a:chExt cx="427" cy="418"/>
            </a:xfrm>
          </p:grpSpPr>
          <p:sp>
            <p:nvSpPr>
              <p:cNvPr id="222558" name="Rectangle 350"/>
              <p:cNvSpPr>
                <a:spLocks noChangeArrowheads="1"/>
              </p:cNvSpPr>
              <p:nvPr/>
            </p:nvSpPr>
            <p:spPr bwMode="auto">
              <a:xfrm>
                <a:off x="4443" y="1475"/>
                <a:ext cx="421" cy="361"/>
              </a:xfrm>
              <a:prstGeom prst="rect">
                <a:avLst/>
              </a:prstGeom>
              <a:gradFill rotWithShape="0">
                <a:gsLst>
                  <a:gs pos="0">
                    <a:srgbClr val="99CCFF">
                      <a:gamma/>
                      <a:shade val="46275"/>
                      <a:invGamma/>
                    </a:srgbClr>
                  </a:gs>
                  <a:gs pos="50000">
                    <a:srgbClr val="99CCFF"/>
                  </a:gs>
                  <a:gs pos="100000">
                    <a:srgbClr val="99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endParaRPr>
              </a:p>
            </p:txBody>
          </p:sp>
          <p:sp>
            <p:nvSpPr>
              <p:cNvPr id="222559" name="Rectangle 351"/>
              <p:cNvSpPr>
                <a:spLocks noChangeArrowheads="1"/>
              </p:cNvSpPr>
              <p:nvPr/>
            </p:nvSpPr>
            <p:spPr bwMode="auto">
              <a:xfrm>
                <a:off x="4567" y="1837"/>
                <a:ext cx="179" cy="23"/>
              </a:xfrm>
              <a:prstGeom prst="rect">
                <a:avLst/>
              </a:prstGeom>
              <a:solidFill>
                <a:srgbClr val="5F5F5F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endParaRPr>
              </a:p>
            </p:txBody>
          </p:sp>
          <p:sp>
            <p:nvSpPr>
              <p:cNvPr id="222560" name="Rectangle 352"/>
              <p:cNvSpPr>
                <a:spLocks noChangeArrowheads="1"/>
              </p:cNvSpPr>
              <p:nvPr/>
            </p:nvSpPr>
            <p:spPr bwMode="auto">
              <a:xfrm>
                <a:off x="4442" y="1866"/>
                <a:ext cx="414" cy="24"/>
              </a:xfrm>
              <a:prstGeom prst="rect">
                <a:avLst/>
              </a:prstGeom>
              <a:solidFill>
                <a:schemeClr val="tx2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endParaRPr>
              </a:p>
            </p:txBody>
          </p:sp>
          <p:sp>
            <p:nvSpPr>
              <p:cNvPr id="222561" name="Rectangle 353"/>
              <p:cNvSpPr>
                <a:spLocks noChangeArrowheads="1"/>
              </p:cNvSpPr>
              <p:nvPr/>
            </p:nvSpPr>
            <p:spPr bwMode="auto">
              <a:xfrm>
                <a:off x="4437" y="1472"/>
                <a:ext cx="423" cy="356"/>
              </a:xfrm>
              <a:prstGeom prst="rect">
                <a:avLst/>
              </a:prstGeom>
              <a:noFill/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endParaRPr>
              </a:p>
            </p:txBody>
          </p:sp>
        </p:grpSp>
      </p:grpSp>
      <p:sp>
        <p:nvSpPr>
          <p:cNvPr id="222377" name="Line 169"/>
          <p:cNvSpPr>
            <a:spLocks noChangeShapeType="1"/>
          </p:cNvSpPr>
          <p:nvPr/>
        </p:nvSpPr>
        <p:spPr bwMode="auto">
          <a:xfrm flipH="1">
            <a:off x="828675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871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25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992188"/>
            <a:ext cx="8228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3" y="298450"/>
            <a:ext cx="8080375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</a:t>
            </a:r>
            <a:r>
              <a:rPr lang="en-US" dirty="0" smtClean="0"/>
              <a:t>stored video: challenges</a:t>
            </a:r>
            <a:endParaRPr lang="en-US" dirty="0"/>
          </a:p>
        </p:txBody>
      </p:sp>
      <p:sp>
        <p:nvSpPr>
          <p:cNvPr id="219289" name="Rectangle 153"/>
          <p:cNvSpPr>
            <a:spLocks noChangeArrowheads="1"/>
          </p:cNvSpPr>
          <p:nvPr/>
        </p:nvSpPr>
        <p:spPr bwMode="auto">
          <a:xfrm>
            <a:off x="487363" y="1563688"/>
            <a:ext cx="7643812" cy="202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2575" indent="-282575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CC0000"/>
                </a:solidFill>
                <a:latin typeface="Gill Sans MT"/>
                <a:ea typeface="ＭＳ Ｐゴシック" charset="0"/>
              </a:rPr>
              <a:t>continuous playout constraint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: once client playout begins, playback must match original timing </a:t>
            </a:r>
          </a:p>
          <a:p>
            <a:pPr marL="682625" lvl="1" indent="-225425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Arial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… but </a:t>
            </a:r>
            <a:r>
              <a:rPr lang="en-US" sz="2800" dirty="0">
                <a:solidFill>
                  <a:srgbClr val="CC0000"/>
                </a:solidFill>
                <a:latin typeface="Gill Sans MT"/>
                <a:ea typeface="ＭＳ Ｐゴシック" charset="0"/>
              </a:rPr>
              <a:t>network delays are variable 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(jitter), so will need </a:t>
            </a:r>
            <a:r>
              <a:rPr lang="en-US" sz="2800" dirty="0">
                <a:solidFill>
                  <a:srgbClr val="000099"/>
                </a:solidFill>
                <a:latin typeface="Gill Sans MT"/>
                <a:ea typeface="ＭＳ Ｐゴシック" charset="0"/>
              </a:rPr>
              <a:t>client-side buffer 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to match playout requirements</a:t>
            </a:r>
          </a:p>
          <a:p>
            <a:pPr marL="282575" indent="-282575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other challenges:</a:t>
            </a:r>
          </a:p>
          <a:p>
            <a:pPr marL="682625" lvl="1" indent="-225425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Arial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client interactivity: pause, fast-forward, rewind, jump through video</a:t>
            </a:r>
          </a:p>
          <a:p>
            <a:pPr marL="682625" lvl="1" indent="-225425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Arial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video packets may be lost, retransmitted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endParaRPr lang="en-US" dirty="0">
              <a:solidFill>
                <a:srgbClr val="000000"/>
              </a:solidFill>
              <a:latin typeface="Gill Sans MT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75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5" name="Line 9"/>
          <p:cNvSpPr>
            <a:spLocks noChangeShapeType="1"/>
          </p:cNvSpPr>
          <p:nvPr/>
        </p:nvSpPr>
        <p:spPr bwMode="auto">
          <a:xfrm>
            <a:off x="838200" y="1490663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24266" name="Line 10"/>
          <p:cNvSpPr>
            <a:spLocks noChangeShapeType="1"/>
          </p:cNvSpPr>
          <p:nvPr/>
        </p:nvSpPr>
        <p:spPr bwMode="auto">
          <a:xfrm flipH="1">
            <a:off x="828675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24314" name="Text Box 58"/>
          <p:cNvSpPr txBox="1">
            <a:spLocks noChangeArrowheads="1"/>
          </p:cNvSpPr>
          <p:nvPr/>
        </p:nvSpPr>
        <p:spPr bwMode="auto">
          <a:xfrm>
            <a:off x="1470025" y="1593850"/>
            <a:ext cx="18684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CC0000"/>
                </a:solidFill>
                <a:latin typeface="Arial"/>
                <a:ea typeface="ＭＳ Ｐゴシック" charset="0"/>
                <a:cs typeface="Arial"/>
              </a:rPr>
              <a:t>       constant bit 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CC0000"/>
                </a:solidFill>
                <a:latin typeface="Arial"/>
                <a:ea typeface="ＭＳ Ｐゴシック" charset="0"/>
                <a:cs typeface="Arial"/>
              </a:rPr>
              <a:t>      rate video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CC0000"/>
                </a:solidFill>
                <a:latin typeface="Arial"/>
                <a:ea typeface="ＭＳ Ｐゴシック" charset="0"/>
                <a:cs typeface="Arial"/>
              </a:rPr>
              <a:t>transmission</a:t>
            </a:r>
          </a:p>
        </p:txBody>
      </p:sp>
      <p:grpSp>
        <p:nvGrpSpPr>
          <p:cNvPr id="36868" name="Group 60"/>
          <p:cNvGrpSpPr>
            <a:grpSpLocks/>
          </p:cNvGrpSpPr>
          <p:nvPr/>
        </p:nvGrpSpPr>
        <p:grpSpPr bwMode="auto">
          <a:xfrm>
            <a:off x="1219200" y="1820863"/>
            <a:ext cx="2552700" cy="2525712"/>
            <a:chOff x="648" y="1147"/>
            <a:chExt cx="1608" cy="1591"/>
          </a:xfrm>
        </p:grpSpPr>
        <p:grpSp>
          <p:nvGrpSpPr>
            <p:cNvPr id="36967" name="Group 61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36983" name="Group 62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36994" name="Group 63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7002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1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322" name="Line 6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7003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4" name="Line 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325" name="Line 6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995" name="Group 70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996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8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329" name="Line 7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997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31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332" name="Line 7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36984" name="Group 77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36988" name="Group 7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35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36" name="Line 8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89" name="Group 8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38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39" name="Line 8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85" name="Group 84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224341" name="Line 8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42" name="Line 8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</p:grpSp>
        <p:grpSp>
          <p:nvGrpSpPr>
            <p:cNvPr id="36968" name="Group 87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36969" name="Group 88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36977" name="Group 89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46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47" name="Line 9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78" name="Group 92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49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50" name="Line 9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70" name="Group 95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36971" name="Group 96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53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54" name="Line 9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72" name="Group 99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56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57" name="Line 10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</p:grpSp>
      </p:grpSp>
      <p:sp>
        <p:nvSpPr>
          <p:cNvPr id="224406" name="Text Box 150"/>
          <p:cNvSpPr txBox="1">
            <a:spLocks noChangeArrowheads="1"/>
          </p:cNvSpPr>
          <p:nvPr/>
        </p:nvSpPr>
        <p:spPr bwMode="auto">
          <a:xfrm rot="-5433387">
            <a:off x="-412750" y="2638426"/>
            <a:ext cx="1957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Cumulative data</a:t>
            </a:r>
          </a:p>
        </p:txBody>
      </p:sp>
      <p:sp>
        <p:nvSpPr>
          <p:cNvPr id="224410" name="Text Box 154"/>
          <p:cNvSpPr txBox="1">
            <a:spLocks noChangeArrowheads="1"/>
          </p:cNvSpPr>
          <p:nvPr/>
        </p:nvSpPr>
        <p:spPr bwMode="auto">
          <a:xfrm>
            <a:off x="8099425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time</a:t>
            </a:r>
          </a:p>
        </p:txBody>
      </p:sp>
      <p:grpSp>
        <p:nvGrpSpPr>
          <p:cNvPr id="224457" name="Group 201"/>
          <p:cNvGrpSpPr>
            <a:grpSpLocks/>
          </p:cNvGrpSpPr>
          <p:nvPr/>
        </p:nvGrpSpPr>
        <p:grpSpPr bwMode="auto">
          <a:xfrm>
            <a:off x="2495550" y="1835150"/>
            <a:ext cx="3500438" cy="2520950"/>
            <a:chOff x="1572" y="1156"/>
            <a:chExt cx="2205" cy="1588"/>
          </a:xfrm>
        </p:grpSpPr>
        <p:grpSp>
          <p:nvGrpSpPr>
            <p:cNvPr id="36927" name="Group 198"/>
            <p:cNvGrpSpPr>
              <a:grpSpLocks/>
            </p:cNvGrpSpPr>
            <p:nvPr/>
          </p:nvGrpSpPr>
          <p:grpSpPr bwMode="auto">
            <a:xfrm>
              <a:off x="1938" y="1156"/>
              <a:ext cx="1839" cy="1588"/>
              <a:chOff x="1938" y="1156"/>
              <a:chExt cx="1839" cy="1588"/>
            </a:xfrm>
          </p:grpSpPr>
          <p:grpSp>
            <p:nvGrpSpPr>
              <p:cNvPr id="36931" name="Group 106"/>
              <p:cNvGrpSpPr>
                <a:grpSpLocks/>
              </p:cNvGrpSpPr>
              <p:nvPr/>
            </p:nvGrpSpPr>
            <p:grpSpPr bwMode="auto">
              <a:xfrm>
                <a:off x="1938" y="2600"/>
                <a:ext cx="319" cy="144"/>
                <a:chOff x="672" y="1920"/>
                <a:chExt cx="145" cy="144"/>
              </a:xfrm>
            </p:grpSpPr>
            <p:sp>
              <p:nvSpPr>
                <p:cNvPr id="224363" name="Line 107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64" name="Line 108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36932" name="Group 109"/>
              <p:cNvGrpSpPr>
                <a:grpSpLocks/>
              </p:cNvGrpSpPr>
              <p:nvPr/>
            </p:nvGrpSpPr>
            <p:grpSpPr bwMode="auto">
              <a:xfrm>
                <a:off x="2252" y="2456"/>
                <a:ext cx="73" cy="144"/>
                <a:chOff x="672" y="1920"/>
                <a:chExt cx="145" cy="144"/>
              </a:xfrm>
            </p:grpSpPr>
            <p:sp>
              <p:nvSpPr>
                <p:cNvPr id="224366" name="Line 11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67" name="Line 11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36933" name="Group 112"/>
              <p:cNvGrpSpPr>
                <a:grpSpLocks/>
              </p:cNvGrpSpPr>
              <p:nvPr/>
            </p:nvGrpSpPr>
            <p:grpSpPr bwMode="auto">
              <a:xfrm>
                <a:off x="2317" y="2169"/>
                <a:ext cx="126" cy="288"/>
                <a:chOff x="672" y="1776"/>
                <a:chExt cx="291" cy="288"/>
              </a:xfrm>
            </p:grpSpPr>
            <p:grpSp>
              <p:nvGrpSpPr>
                <p:cNvPr id="36957" name="Group 113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70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71" name="Line 11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7"/>
                    <a:ext cx="0" cy="14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58" name="Group 116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73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671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74" name="Line 11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7"/>
                    <a:ext cx="0" cy="14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34" name="Group 119"/>
              <p:cNvGrpSpPr>
                <a:grpSpLocks/>
              </p:cNvGrpSpPr>
              <p:nvPr/>
            </p:nvGrpSpPr>
            <p:grpSpPr bwMode="auto">
              <a:xfrm>
                <a:off x="2441" y="1877"/>
                <a:ext cx="609" cy="288"/>
                <a:chOff x="672" y="1776"/>
                <a:chExt cx="291" cy="288"/>
              </a:xfrm>
            </p:grpSpPr>
            <p:grpSp>
              <p:nvGrpSpPr>
                <p:cNvPr id="36951" name="Group 120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77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78" name="Line 122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52" name="Group 123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80" name="Line 12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81" name="Line 12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35" name="Group 126"/>
              <p:cNvGrpSpPr>
                <a:grpSpLocks/>
              </p:cNvGrpSpPr>
              <p:nvPr/>
            </p:nvGrpSpPr>
            <p:grpSpPr bwMode="auto">
              <a:xfrm>
                <a:off x="3045" y="1740"/>
                <a:ext cx="52" cy="144"/>
                <a:chOff x="672" y="1920"/>
                <a:chExt cx="145" cy="144"/>
              </a:xfrm>
            </p:grpSpPr>
            <p:sp>
              <p:nvSpPr>
                <p:cNvPr id="224383" name="Line 127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84" name="Line 128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36936" name="Group 131"/>
              <p:cNvGrpSpPr>
                <a:grpSpLocks/>
              </p:cNvGrpSpPr>
              <p:nvPr/>
            </p:nvGrpSpPr>
            <p:grpSpPr bwMode="auto">
              <a:xfrm>
                <a:off x="3092" y="1590"/>
                <a:ext cx="469" cy="144"/>
                <a:chOff x="672" y="1920"/>
                <a:chExt cx="145" cy="144"/>
              </a:xfrm>
            </p:grpSpPr>
            <p:sp>
              <p:nvSpPr>
                <p:cNvPr id="224388" name="Line 13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89" name="Line 13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36937" name="Group 134"/>
              <p:cNvGrpSpPr>
                <a:grpSpLocks/>
              </p:cNvGrpSpPr>
              <p:nvPr/>
            </p:nvGrpSpPr>
            <p:grpSpPr bwMode="auto">
              <a:xfrm>
                <a:off x="3550" y="1446"/>
                <a:ext cx="145" cy="144"/>
                <a:chOff x="672" y="1920"/>
                <a:chExt cx="145" cy="144"/>
              </a:xfrm>
            </p:grpSpPr>
            <p:sp>
              <p:nvSpPr>
                <p:cNvPr id="224391" name="Line 13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92" name="Line 13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36938" name="Group 137"/>
              <p:cNvGrpSpPr>
                <a:grpSpLocks/>
              </p:cNvGrpSpPr>
              <p:nvPr/>
            </p:nvGrpSpPr>
            <p:grpSpPr bwMode="auto">
              <a:xfrm>
                <a:off x="3690" y="1156"/>
                <a:ext cx="87" cy="288"/>
                <a:chOff x="672" y="1776"/>
                <a:chExt cx="291" cy="288"/>
              </a:xfrm>
            </p:grpSpPr>
            <p:grpSp>
              <p:nvGrpSpPr>
                <p:cNvPr id="36939" name="Group 13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95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96" name="Line 14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40" name="Group 14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98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673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99" name="Line 14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</p:grpSp>
        <p:sp>
          <p:nvSpPr>
            <p:cNvPr id="224408" name="Text Box 152"/>
            <p:cNvSpPr txBox="1">
              <a:spLocks noChangeArrowheads="1"/>
            </p:cNvSpPr>
            <p:nvPr/>
          </p:nvSpPr>
          <p:spPr bwMode="auto">
            <a:xfrm>
              <a:off x="1753" y="1724"/>
              <a:ext cx="634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variable</a:t>
              </a:r>
            </a:p>
            <a:p>
              <a:pPr algn="ct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network</a:t>
              </a:r>
            </a:p>
            <a:p>
              <a:pPr algn="ct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delay</a:t>
              </a:r>
            </a:p>
          </p:txBody>
        </p:sp>
        <p:sp>
          <p:nvSpPr>
            <p:cNvPr id="224409" name="Line 153"/>
            <p:cNvSpPr>
              <a:spLocks noChangeShapeType="1"/>
            </p:cNvSpPr>
            <p:nvPr/>
          </p:nvSpPr>
          <p:spPr bwMode="auto">
            <a:xfrm>
              <a:off x="1572" y="193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4453" name="Text Box 197"/>
            <p:cNvSpPr txBox="1">
              <a:spLocks noChangeArrowheads="1"/>
            </p:cNvSpPr>
            <p:nvPr/>
          </p:nvSpPr>
          <p:spPr bwMode="auto">
            <a:xfrm>
              <a:off x="2682" y="1196"/>
              <a:ext cx="84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client video</a:t>
              </a:r>
            </a:p>
            <a:p>
              <a:pPr algn="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reception</a:t>
              </a:r>
            </a:p>
          </p:txBody>
        </p:sp>
      </p:grpSp>
      <p:grpSp>
        <p:nvGrpSpPr>
          <p:cNvPr id="224459" name="Group 203"/>
          <p:cNvGrpSpPr>
            <a:grpSpLocks/>
          </p:cNvGrpSpPr>
          <p:nvPr/>
        </p:nvGrpSpPr>
        <p:grpSpPr bwMode="auto">
          <a:xfrm>
            <a:off x="2974975" y="1806575"/>
            <a:ext cx="4945063" cy="3209925"/>
            <a:chOff x="1874" y="1138"/>
            <a:chExt cx="3115" cy="2022"/>
          </a:xfrm>
        </p:grpSpPr>
        <p:grpSp>
          <p:nvGrpSpPr>
            <p:cNvPr id="36881" name="Group 155"/>
            <p:cNvGrpSpPr>
              <a:grpSpLocks/>
            </p:cNvGrpSpPr>
            <p:nvPr/>
          </p:nvGrpSpPr>
          <p:grpSpPr bwMode="auto">
            <a:xfrm>
              <a:off x="2784" y="1138"/>
              <a:ext cx="1608" cy="1591"/>
              <a:chOff x="648" y="1147"/>
              <a:chExt cx="1608" cy="1591"/>
            </a:xfrm>
          </p:grpSpPr>
          <p:grpSp>
            <p:nvGrpSpPr>
              <p:cNvPr id="36886" name="Group 156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6902" name="Group 157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6913" name="Group 158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6921" name="Group 1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16" name="Line 1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4417" name="Line 161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6922" name="Group 1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19" name="Line 16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4420" name="Line 164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6914" name="Group 165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6915" name="Group 1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23" name="Line 16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4424" name="Line 168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6916" name="Group 1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26" name="Line 1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4427" name="Line 171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6903" name="Group 172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907" name="Group 173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30" name="Line 1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31" name="Line 17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908" name="Group 176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33" name="Line 1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34" name="Line 17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904" name="Group 179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4436" name="Line 18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437" name="Line 18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887" name="Group 182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6888" name="Group 183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896" name="Group 18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1" name="Line 1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42" name="Line 18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897" name="Group 18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4" name="Line 1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45" name="Line 18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889" name="Group 190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890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8" name="Line 1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49" name="Line 19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891" name="Group 19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51" name="Line 1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52" name="Line 19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</p:grpSp>
        <p:sp>
          <p:nvSpPr>
            <p:cNvPr id="224455" name="Text Box 199"/>
            <p:cNvSpPr txBox="1">
              <a:spLocks noChangeArrowheads="1"/>
            </p:cNvSpPr>
            <p:nvPr/>
          </p:nvSpPr>
          <p:spPr bwMode="auto">
            <a:xfrm>
              <a:off x="3788" y="1250"/>
              <a:ext cx="1201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       constant bit 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     rate video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 playout at client</a:t>
              </a:r>
            </a:p>
          </p:txBody>
        </p:sp>
        <p:grpSp>
          <p:nvGrpSpPr>
            <p:cNvPr id="36883" name="Group 202"/>
            <p:cNvGrpSpPr>
              <a:grpSpLocks/>
            </p:cNvGrpSpPr>
            <p:nvPr/>
          </p:nvGrpSpPr>
          <p:grpSpPr bwMode="auto">
            <a:xfrm>
              <a:off x="1874" y="2756"/>
              <a:ext cx="1059" cy="404"/>
              <a:chOff x="1874" y="2756"/>
              <a:chExt cx="1059" cy="404"/>
            </a:xfrm>
          </p:grpSpPr>
          <p:sp>
            <p:nvSpPr>
              <p:cNvPr id="224400" name="Text Box 144"/>
              <p:cNvSpPr txBox="1">
                <a:spLocks noChangeArrowheads="1"/>
              </p:cNvSpPr>
              <p:nvPr/>
            </p:nvSpPr>
            <p:spPr bwMode="auto">
              <a:xfrm>
                <a:off x="1874" y="2756"/>
                <a:ext cx="1059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rgbClr val="000099"/>
                    </a:solidFill>
                    <a:latin typeface="Arial"/>
                    <a:ea typeface="ＭＳ Ｐゴシック" charset="0"/>
                    <a:cs typeface="Arial"/>
                  </a:rPr>
                  <a:t>client playout</a:t>
                </a:r>
              </a:p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rgbClr val="000099"/>
                    </a:solidFill>
                    <a:latin typeface="Arial"/>
                    <a:ea typeface="ＭＳ Ｐゴシック" charset="0"/>
                    <a:cs typeface="Arial"/>
                  </a:rPr>
                  <a:t>delay</a:t>
                </a:r>
              </a:p>
            </p:txBody>
          </p:sp>
          <p:sp>
            <p:nvSpPr>
              <p:cNvPr id="224456" name="Line 200"/>
              <p:cNvSpPr>
                <a:spLocks noChangeShapeType="1"/>
              </p:cNvSpPr>
              <p:nvPr/>
            </p:nvSpPr>
            <p:spPr bwMode="auto">
              <a:xfrm flipV="1">
                <a:off x="1962" y="2988"/>
                <a:ext cx="816" cy="6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endParaRPr>
              </a:p>
            </p:txBody>
          </p:sp>
        </p:grpSp>
      </p:grpSp>
      <p:grpSp>
        <p:nvGrpSpPr>
          <p:cNvPr id="224462" name="Group 206"/>
          <p:cNvGrpSpPr>
            <a:grpSpLocks/>
          </p:cNvGrpSpPr>
          <p:nvPr/>
        </p:nvGrpSpPr>
        <p:grpSpPr bwMode="auto">
          <a:xfrm>
            <a:off x="4459288" y="2971800"/>
            <a:ext cx="523875" cy="903288"/>
            <a:chOff x="2809" y="1872"/>
            <a:chExt cx="330" cy="569"/>
          </a:xfrm>
        </p:grpSpPr>
        <p:sp>
          <p:nvSpPr>
            <p:cNvPr id="224460" name="Line 204"/>
            <p:cNvSpPr>
              <a:spLocks noChangeShapeType="1"/>
            </p:cNvSpPr>
            <p:nvPr/>
          </p:nvSpPr>
          <p:spPr bwMode="auto">
            <a:xfrm flipV="1">
              <a:off x="2988" y="1872"/>
              <a:ext cx="0" cy="5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4461" name="Text Box 205"/>
            <p:cNvSpPr txBox="1">
              <a:spLocks noChangeArrowheads="1"/>
            </p:cNvSpPr>
            <p:nvPr/>
          </p:nvSpPr>
          <p:spPr bwMode="auto">
            <a:xfrm rot="16200000">
              <a:off x="2710" y="2011"/>
              <a:ext cx="5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rgbClr val="009900"/>
                  </a:solidFill>
                  <a:latin typeface="Arial"/>
                  <a:ea typeface="ＭＳ Ｐゴシック" charset="0"/>
                  <a:cs typeface="Arial"/>
                </a:rPr>
                <a:t>buffered</a:t>
              </a:r>
            </a:p>
            <a:p>
              <a:pPr algn="ctr" eaLnBrk="0" hangingPunct="0">
                <a:defRPr/>
              </a:pPr>
              <a:r>
                <a:rPr lang="en-US" sz="1400" dirty="0">
                  <a:solidFill>
                    <a:srgbClr val="009900"/>
                  </a:solidFill>
                  <a:latin typeface="Arial"/>
                  <a:ea typeface="ＭＳ Ｐゴシック" charset="0"/>
                  <a:cs typeface="Arial"/>
                </a:rPr>
                <a:t>video</a:t>
              </a: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224464" name="Rectangle 208"/>
          <p:cNvSpPr>
            <a:spLocks noGrp="1" noChangeArrowheads="1"/>
          </p:cNvSpPr>
          <p:nvPr>
            <p:ph type="body" idx="1"/>
          </p:nvPr>
        </p:nvSpPr>
        <p:spPr>
          <a:xfrm>
            <a:off x="733425" y="5207000"/>
            <a:ext cx="7772400" cy="889000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client-side </a:t>
            </a:r>
            <a:r>
              <a:rPr lang="en-US" i="1" dirty="0" smtClean="0">
                <a:solidFill>
                  <a:srgbClr val="CC0000"/>
                </a:solidFill>
              </a:rPr>
              <a:t>buffering</a:t>
            </a:r>
            <a:r>
              <a:rPr lang="en-US" i="1" dirty="0">
                <a:solidFill>
                  <a:srgbClr val="CC0000"/>
                </a:solidFill>
              </a:rPr>
              <a:t> </a:t>
            </a:r>
            <a:r>
              <a:rPr lang="en-US" i="1" dirty="0" smtClean="0">
                <a:solidFill>
                  <a:srgbClr val="CC0000"/>
                </a:solidFill>
              </a:rPr>
              <a:t>and playout delay: </a:t>
            </a:r>
            <a:r>
              <a:rPr lang="en-US" dirty="0"/>
              <a:t>compensate for network-added delay, delay jitter</a:t>
            </a:r>
          </a:p>
        </p:txBody>
      </p:sp>
      <p:pic>
        <p:nvPicPr>
          <p:cNvPr id="36877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992188"/>
            <a:ext cx="8228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3" y="298450"/>
            <a:ext cx="8080375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</a:t>
            </a:r>
            <a:r>
              <a:rPr lang="en-US" dirty="0" smtClean="0"/>
              <a:t>stored video: revisited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2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464" grpId="0" build="p" autoUpdateAnimBg="0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114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Client-side buffering, playout</a:t>
            </a:r>
            <a:endParaRPr lang="en-US" dirty="0"/>
          </a:p>
        </p:txBody>
      </p:sp>
      <p:grpSp>
        <p:nvGrpSpPr>
          <p:cNvPr id="38916" name="Group 249"/>
          <p:cNvGrpSpPr>
            <a:grpSpLocks/>
          </p:cNvGrpSpPr>
          <p:nvPr/>
        </p:nvGrpSpPr>
        <p:grpSpPr bwMode="auto">
          <a:xfrm>
            <a:off x="703263" y="2027238"/>
            <a:ext cx="561975" cy="1038225"/>
            <a:chOff x="4140" y="429"/>
            <a:chExt cx="1425" cy="2396"/>
          </a:xfrm>
        </p:grpSpPr>
        <p:sp>
          <p:nvSpPr>
            <p:cNvPr id="38937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7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8939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8940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Rectangle 254"/>
            <p:cNvSpPr>
              <a:spLocks noChangeArrowheads="1"/>
            </p:cNvSpPr>
            <p:nvPr/>
          </p:nvSpPr>
          <p:spPr bwMode="auto">
            <a:xfrm>
              <a:off x="4212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8942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" name="AutoShape 256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8" name="AutoShape 257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3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3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8944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" name="AutoShape 260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6" name="AutoShape 26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5" name="Rectangle 262"/>
            <p:cNvSpPr>
              <a:spLocks noChangeArrowheads="1"/>
            </p:cNvSpPr>
            <p:nvPr/>
          </p:nvSpPr>
          <p:spPr bwMode="auto">
            <a:xfrm>
              <a:off x="4216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" name="Rectangle 263"/>
            <p:cNvSpPr>
              <a:spLocks noChangeArrowheads="1"/>
            </p:cNvSpPr>
            <p:nvPr/>
          </p:nvSpPr>
          <p:spPr bwMode="auto">
            <a:xfrm>
              <a:off x="4229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8947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4" name="AutoShape 266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38948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8949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" name="AutoShape 269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2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2" name="AutoShape 270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20" name="Rectangle 271"/>
            <p:cNvSpPr>
              <a:spLocks noChangeArrowheads="1"/>
            </p:cNvSpPr>
            <p:nvPr/>
          </p:nvSpPr>
          <p:spPr bwMode="auto">
            <a:xfrm>
              <a:off x="5251" y="433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8951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8952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" name="Oval 274"/>
            <p:cNvSpPr>
              <a:spLocks noChangeArrowheads="1"/>
            </p:cNvSpPr>
            <p:nvPr/>
          </p:nvSpPr>
          <p:spPr bwMode="auto">
            <a:xfrm>
              <a:off x="5517" y="2613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8954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5" name="AutoShape 276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6" name="AutoShape 277"/>
            <p:cNvSpPr>
              <a:spLocks noChangeArrowheads="1"/>
            </p:cNvSpPr>
            <p:nvPr/>
          </p:nvSpPr>
          <p:spPr bwMode="auto">
            <a:xfrm>
              <a:off x="4204" y="2711"/>
              <a:ext cx="1071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7" name="Oval 278"/>
            <p:cNvSpPr>
              <a:spLocks noChangeArrowheads="1"/>
            </p:cNvSpPr>
            <p:nvPr/>
          </p:nvSpPr>
          <p:spPr bwMode="auto">
            <a:xfrm>
              <a:off x="4305" y="2382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61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9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7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0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38917" name="Freeform 1287"/>
          <p:cNvSpPr>
            <a:spLocks/>
          </p:cNvSpPr>
          <p:nvPr/>
        </p:nvSpPr>
        <p:spPr bwMode="auto">
          <a:xfrm>
            <a:off x="1684338" y="195897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38918" name="Group 542"/>
          <p:cNvGrpSpPr>
            <a:grpSpLocks/>
          </p:cNvGrpSpPr>
          <p:nvPr/>
        </p:nvGrpSpPr>
        <p:grpSpPr bwMode="auto">
          <a:xfrm>
            <a:off x="4138613" y="3424238"/>
            <a:ext cx="1227137" cy="1069975"/>
            <a:chOff x="-44" y="1473"/>
            <a:chExt cx="981" cy="1105"/>
          </a:xfrm>
        </p:grpSpPr>
        <p:pic>
          <p:nvPicPr>
            <p:cNvPr id="3893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3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8919" name="Rectangle 43"/>
          <p:cNvSpPr>
            <a:spLocks noChangeArrowheads="1"/>
          </p:cNvSpPr>
          <p:nvPr/>
        </p:nvSpPr>
        <p:spPr bwMode="auto">
          <a:xfrm>
            <a:off x="5162550" y="2082800"/>
            <a:ext cx="1603375" cy="8699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38920" name="Straight Connector 45"/>
          <p:cNvCxnSpPr>
            <a:cxnSpLocks noChangeShapeType="1"/>
          </p:cNvCxnSpPr>
          <p:nvPr/>
        </p:nvCxnSpPr>
        <p:spPr bwMode="auto">
          <a:xfrm>
            <a:off x="1325563" y="252412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1" name="Straight Connector 46"/>
          <p:cNvCxnSpPr>
            <a:cxnSpLocks noChangeShapeType="1"/>
          </p:cNvCxnSpPr>
          <p:nvPr/>
        </p:nvCxnSpPr>
        <p:spPr bwMode="auto">
          <a:xfrm>
            <a:off x="3879850" y="2538413"/>
            <a:ext cx="1531938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2" name="TextBox 47"/>
          <p:cNvSpPr txBox="1">
            <a:spLocks noChangeArrowheads="1"/>
          </p:cNvSpPr>
          <p:nvPr/>
        </p:nvSpPr>
        <p:spPr bwMode="auto">
          <a:xfrm>
            <a:off x="3962400" y="1889125"/>
            <a:ext cx="1328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variable fill </a:t>
            </a:r>
          </a:p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rate, </a:t>
            </a:r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x(t)</a:t>
            </a:r>
          </a:p>
        </p:txBody>
      </p:sp>
      <p:sp>
        <p:nvSpPr>
          <p:cNvPr id="38923" name="TextBox 49"/>
          <p:cNvSpPr txBox="1">
            <a:spLocks noChangeArrowheads="1"/>
          </p:cNvSpPr>
          <p:nvPr/>
        </p:nvSpPr>
        <p:spPr bwMode="auto">
          <a:xfrm>
            <a:off x="5148263" y="2967038"/>
            <a:ext cx="16573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client  application </a:t>
            </a:r>
          </a:p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buffer, size B</a:t>
            </a:r>
          </a:p>
        </p:txBody>
      </p:sp>
      <p:cxnSp>
        <p:nvCxnSpPr>
          <p:cNvPr id="38924" name="Straight Arrow Connector 51"/>
          <p:cNvCxnSpPr>
            <a:cxnSpLocks noChangeShapeType="1"/>
          </p:cNvCxnSpPr>
          <p:nvPr/>
        </p:nvCxnSpPr>
        <p:spPr bwMode="auto">
          <a:xfrm>
            <a:off x="6523038" y="3341688"/>
            <a:ext cx="280987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5" name="Straight Arrow Connector 54"/>
          <p:cNvCxnSpPr>
            <a:cxnSpLocks noChangeShapeType="1"/>
          </p:cNvCxnSpPr>
          <p:nvPr/>
        </p:nvCxnSpPr>
        <p:spPr bwMode="auto">
          <a:xfrm flipH="1">
            <a:off x="5159375" y="3333750"/>
            <a:ext cx="280988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6" name="Straight Connector 55"/>
          <p:cNvCxnSpPr>
            <a:cxnSpLocks noChangeShapeType="1"/>
          </p:cNvCxnSpPr>
          <p:nvPr/>
        </p:nvCxnSpPr>
        <p:spPr bwMode="auto">
          <a:xfrm>
            <a:off x="6673850" y="2541588"/>
            <a:ext cx="652463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7" name="TextBox 57"/>
          <p:cNvSpPr txBox="1">
            <a:spLocks noChangeArrowheads="1"/>
          </p:cNvSpPr>
          <p:nvPr/>
        </p:nvSpPr>
        <p:spPr bwMode="auto">
          <a:xfrm>
            <a:off x="6832600" y="1882775"/>
            <a:ext cx="1455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playout rate,</a:t>
            </a:r>
          </a:p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e.g., CBR 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38928" name="Rectangle 58"/>
          <p:cNvSpPr>
            <a:spLocks noChangeArrowheads="1"/>
          </p:cNvSpPr>
          <p:nvPr/>
        </p:nvSpPr>
        <p:spPr bwMode="auto">
          <a:xfrm>
            <a:off x="5943600" y="2095500"/>
            <a:ext cx="815975" cy="84455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29" name="TextBox 59"/>
          <p:cNvSpPr txBox="1">
            <a:spLocks noChangeArrowheads="1"/>
          </p:cNvSpPr>
          <p:nvPr/>
        </p:nvSpPr>
        <p:spPr bwMode="auto">
          <a:xfrm>
            <a:off x="5664200" y="1409700"/>
            <a:ext cx="1428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buffer fill level, </a:t>
            </a:r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Q(t)</a:t>
            </a:r>
          </a:p>
        </p:txBody>
      </p:sp>
      <p:cxnSp>
        <p:nvCxnSpPr>
          <p:cNvPr id="38930" name="Straight Arrow Connector 60"/>
          <p:cNvCxnSpPr>
            <a:cxnSpLocks noChangeShapeType="1"/>
          </p:cNvCxnSpPr>
          <p:nvPr/>
        </p:nvCxnSpPr>
        <p:spPr bwMode="auto">
          <a:xfrm flipH="1">
            <a:off x="5978525" y="178117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1" name="Straight Arrow Connector 62"/>
          <p:cNvCxnSpPr>
            <a:cxnSpLocks noChangeShapeType="1"/>
          </p:cNvCxnSpPr>
          <p:nvPr/>
        </p:nvCxnSpPr>
        <p:spPr bwMode="auto">
          <a:xfrm rot="10800000" flipH="1">
            <a:off x="6589713" y="177482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2" name="TextBox 64"/>
          <p:cNvSpPr txBox="1">
            <a:spLocks noChangeArrowheads="1"/>
          </p:cNvSpPr>
          <p:nvPr/>
        </p:nvSpPr>
        <p:spPr bwMode="auto">
          <a:xfrm>
            <a:off x="234950" y="3043238"/>
            <a:ext cx="1498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video server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pic>
        <p:nvPicPr>
          <p:cNvPr id="38933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965200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34" name="TextBox 65"/>
          <p:cNvSpPr txBox="1">
            <a:spLocks noChangeArrowheads="1"/>
          </p:cNvSpPr>
          <p:nvPr/>
        </p:nvSpPr>
        <p:spPr bwMode="auto">
          <a:xfrm>
            <a:off x="5295900" y="3760788"/>
            <a:ext cx="766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client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7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114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Client-side buffering, playout</a:t>
            </a:r>
            <a:endParaRPr lang="en-US" dirty="0"/>
          </a:p>
        </p:txBody>
      </p:sp>
      <p:grpSp>
        <p:nvGrpSpPr>
          <p:cNvPr id="39940" name="Group 249"/>
          <p:cNvGrpSpPr>
            <a:grpSpLocks/>
          </p:cNvGrpSpPr>
          <p:nvPr/>
        </p:nvGrpSpPr>
        <p:grpSpPr bwMode="auto">
          <a:xfrm>
            <a:off x="703263" y="2027238"/>
            <a:ext cx="561975" cy="1038225"/>
            <a:chOff x="4140" y="429"/>
            <a:chExt cx="1425" cy="2396"/>
          </a:xfrm>
        </p:grpSpPr>
        <p:sp>
          <p:nvSpPr>
            <p:cNvPr id="39967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7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9969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9970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Rectangle 254"/>
            <p:cNvSpPr>
              <a:spLocks noChangeArrowheads="1"/>
            </p:cNvSpPr>
            <p:nvPr/>
          </p:nvSpPr>
          <p:spPr bwMode="auto">
            <a:xfrm>
              <a:off x="4212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9972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" name="AutoShape 256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8" name="AutoShape 257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3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3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9974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" name="AutoShape 260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6" name="AutoShape 26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5" name="Rectangle 262"/>
            <p:cNvSpPr>
              <a:spLocks noChangeArrowheads="1"/>
            </p:cNvSpPr>
            <p:nvPr/>
          </p:nvSpPr>
          <p:spPr bwMode="auto">
            <a:xfrm>
              <a:off x="4216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" name="Rectangle 263"/>
            <p:cNvSpPr>
              <a:spLocks noChangeArrowheads="1"/>
            </p:cNvSpPr>
            <p:nvPr/>
          </p:nvSpPr>
          <p:spPr bwMode="auto">
            <a:xfrm>
              <a:off x="4229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9977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4" name="AutoShape 266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39978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9979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" name="AutoShape 269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2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2" name="AutoShape 270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20" name="Rectangle 271"/>
            <p:cNvSpPr>
              <a:spLocks noChangeArrowheads="1"/>
            </p:cNvSpPr>
            <p:nvPr/>
          </p:nvSpPr>
          <p:spPr bwMode="auto">
            <a:xfrm>
              <a:off x="5251" y="433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9981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9982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" name="Oval 274"/>
            <p:cNvSpPr>
              <a:spLocks noChangeArrowheads="1"/>
            </p:cNvSpPr>
            <p:nvPr/>
          </p:nvSpPr>
          <p:spPr bwMode="auto">
            <a:xfrm>
              <a:off x="5517" y="2613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9984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5" name="AutoShape 276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6" name="AutoShape 277"/>
            <p:cNvSpPr>
              <a:spLocks noChangeArrowheads="1"/>
            </p:cNvSpPr>
            <p:nvPr/>
          </p:nvSpPr>
          <p:spPr bwMode="auto">
            <a:xfrm>
              <a:off x="4204" y="2711"/>
              <a:ext cx="1071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7" name="Oval 278"/>
            <p:cNvSpPr>
              <a:spLocks noChangeArrowheads="1"/>
            </p:cNvSpPr>
            <p:nvPr/>
          </p:nvSpPr>
          <p:spPr bwMode="auto">
            <a:xfrm>
              <a:off x="4305" y="2382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61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9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7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0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39941" name="Freeform 1287"/>
          <p:cNvSpPr>
            <a:spLocks/>
          </p:cNvSpPr>
          <p:nvPr/>
        </p:nvSpPr>
        <p:spPr bwMode="auto">
          <a:xfrm>
            <a:off x="1684338" y="195897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39942" name="Group 542"/>
          <p:cNvGrpSpPr>
            <a:grpSpLocks/>
          </p:cNvGrpSpPr>
          <p:nvPr/>
        </p:nvGrpSpPr>
        <p:grpSpPr bwMode="auto">
          <a:xfrm>
            <a:off x="4138613" y="3424238"/>
            <a:ext cx="1227137" cy="1069975"/>
            <a:chOff x="-44" y="1473"/>
            <a:chExt cx="981" cy="1105"/>
          </a:xfrm>
        </p:grpSpPr>
        <p:pic>
          <p:nvPicPr>
            <p:cNvPr id="3996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96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9943" name="Rectangle 43"/>
          <p:cNvSpPr>
            <a:spLocks noChangeArrowheads="1"/>
          </p:cNvSpPr>
          <p:nvPr/>
        </p:nvSpPr>
        <p:spPr bwMode="auto">
          <a:xfrm>
            <a:off x="5162550" y="2082800"/>
            <a:ext cx="1603375" cy="8699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39944" name="Straight Connector 45"/>
          <p:cNvCxnSpPr>
            <a:cxnSpLocks noChangeShapeType="1"/>
          </p:cNvCxnSpPr>
          <p:nvPr/>
        </p:nvCxnSpPr>
        <p:spPr bwMode="auto">
          <a:xfrm>
            <a:off x="1325563" y="252412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45" name="Straight Connector 46"/>
          <p:cNvCxnSpPr>
            <a:cxnSpLocks noChangeShapeType="1"/>
          </p:cNvCxnSpPr>
          <p:nvPr/>
        </p:nvCxnSpPr>
        <p:spPr bwMode="auto">
          <a:xfrm>
            <a:off x="3879850" y="2538413"/>
            <a:ext cx="1531938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46" name="TextBox 47"/>
          <p:cNvSpPr txBox="1">
            <a:spLocks noChangeArrowheads="1"/>
          </p:cNvSpPr>
          <p:nvPr/>
        </p:nvSpPr>
        <p:spPr bwMode="auto">
          <a:xfrm>
            <a:off x="3962400" y="1889125"/>
            <a:ext cx="1328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variable fill </a:t>
            </a:r>
          </a:p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rate, </a:t>
            </a:r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x(t)</a:t>
            </a:r>
          </a:p>
        </p:txBody>
      </p:sp>
      <p:sp>
        <p:nvSpPr>
          <p:cNvPr id="39947" name="TextBox 49"/>
          <p:cNvSpPr txBox="1">
            <a:spLocks noChangeArrowheads="1"/>
          </p:cNvSpPr>
          <p:nvPr/>
        </p:nvSpPr>
        <p:spPr bwMode="auto">
          <a:xfrm>
            <a:off x="5148263" y="2967038"/>
            <a:ext cx="16573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client  application </a:t>
            </a:r>
          </a:p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buffer, size B</a:t>
            </a:r>
          </a:p>
        </p:txBody>
      </p:sp>
      <p:cxnSp>
        <p:nvCxnSpPr>
          <p:cNvPr id="39948" name="Straight Arrow Connector 51"/>
          <p:cNvCxnSpPr>
            <a:cxnSpLocks noChangeShapeType="1"/>
          </p:cNvCxnSpPr>
          <p:nvPr/>
        </p:nvCxnSpPr>
        <p:spPr bwMode="auto">
          <a:xfrm>
            <a:off x="6523038" y="3341688"/>
            <a:ext cx="280987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49" name="Straight Arrow Connector 54"/>
          <p:cNvCxnSpPr>
            <a:cxnSpLocks noChangeShapeType="1"/>
          </p:cNvCxnSpPr>
          <p:nvPr/>
        </p:nvCxnSpPr>
        <p:spPr bwMode="auto">
          <a:xfrm flipH="1">
            <a:off x="5159375" y="3333750"/>
            <a:ext cx="280988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6673850" y="1882775"/>
            <a:ext cx="1614488" cy="658813"/>
            <a:chOff x="6673448" y="1882401"/>
            <a:chExt cx="1614619" cy="659064"/>
          </a:xfrm>
        </p:grpSpPr>
        <p:cxnSp>
          <p:nvCxnSpPr>
            <p:cNvPr id="39963" name="Straight Connector 55"/>
            <p:cNvCxnSpPr>
              <a:cxnSpLocks noChangeShapeType="1"/>
            </p:cNvCxnSpPr>
            <p:nvPr/>
          </p:nvCxnSpPr>
          <p:spPr bwMode="auto">
            <a:xfrm>
              <a:off x="6673448" y="2541465"/>
              <a:ext cx="652985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964" name="TextBox 57"/>
            <p:cNvSpPr txBox="1">
              <a:spLocks noChangeArrowheads="1"/>
            </p:cNvSpPr>
            <p:nvPr/>
          </p:nvSpPr>
          <p:spPr bwMode="auto">
            <a:xfrm>
              <a:off x="6833034" y="1882401"/>
              <a:ext cx="145503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playout rate,</a:t>
              </a:r>
            </a:p>
            <a:p>
              <a:pPr eaLnBrk="0" hangingPunct="0"/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e.g., CBR </a:t>
              </a:r>
              <a:r>
                <a:rPr lang="en-US" sz="180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r</a:t>
              </a:r>
            </a:p>
          </p:txBody>
        </p:sp>
      </p:grp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5943600" y="2095500"/>
            <a:ext cx="815975" cy="84455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52" name="TextBox 59"/>
          <p:cNvSpPr txBox="1">
            <a:spLocks noChangeArrowheads="1"/>
          </p:cNvSpPr>
          <p:nvPr/>
        </p:nvSpPr>
        <p:spPr bwMode="auto">
          <a:xfrm>
            <a:off x="5664200" y="1409700"/>
            <a:ext cx="1428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buffer fill level, </a:t>
            </a:r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Q(t)</a:t>
            </a:r>
          </a:p>
        </p:txBody>
      </p:sp>
      <p:cxnSp>
        <p:nvCxnSpPr>
          <p:cNvPr id="39953" name="Straight Arrow Connector 60"/>
          <p:cNvCxnSpPr>
            <a:cxnSpLocks noChangeShapeType="1"/>
          </p:cNvCxnSpPr>
          <p:nvPr/>
        </p:nvCxnSpPr>
        <p:spPr bwMode="auto">
          <a:xfrm flipH="1">
            <a:off x="5978525" y="178117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4" name="Straight Arrow Connector 62"/>
          <p:cNvCxnSpPr>
            <a:cxnSpLocks noChangeShapeType="1"/>
          </p:cNvCxnSpPr>
          <p:nvPr/>
        </p:nvCxnSpPr>
        <p:spPr bwMode="auto">
          <a:xfrm rot="10800000" flipH="1">
            <a:off x="6589713" y="177482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55" name="TextBox 64"/>
          <p:cNvSpPr txBox="1">
            <a:spLocks noChangeArrowheads="1"/>
          </p:cNvSpPr>
          <p:nvPr/>
        </p:nvSpPr>
        <p:spPr bwMode="auto">
          <a:xfrm>
            <a:off x="234950" y="3043238"/>
            <a:ext cx="1498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video server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pic>
        <p:nvPicPr>
          <p:cNvPr id="39956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965200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7" name="TextBox 65"/>
          <p:cNvSpPr txBox="1">
            <a:spLocks noChangeArrowheads="1"/>
          </p:cNvSpPr>
          <p:nvPr/>
        </p:nvSpPr>
        <p:spPr bwMode="auto">
          <a:xfrm>
            <a:off x="5295900" y="3760788"/>
            <a:ext cx="766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client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5922963" y="2095500"/>
            <a:ext cx="423862" cy="846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929313" y="2100263"/>
            <a:ext cx="425450" cy="84455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088" y="4608513"/>
            <a:ext cx="67008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dirty="0">
                <a:solidFill>
                  <a:srgbClr val="CC0000"/>
                </a:solidFill>
                <a:latin typeface="Gill Sans MT"/>
                <a:ea typeface="ＭＳ Ｐゴシック" charset="0"/>
              </a:rPr>
              <a:t>1. 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Initial fill of buffer until playout begins at t</a:t>
            </a:r>
            <a:r>
              <a:rPr lang="en-US" sz="2800" baseline="-25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50900" y="5089525"/>
            <a:ext cx="8024813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800" dirty="0">
                <a:solidFill>
                  <a:srgbClr val="CC0000"/>
                </a:solidFill>
                <a:latin typeface="Gill Sans MT"/>
                <a:ea typeface="ＭＳ Ｐゴシック" charset="0"/>
              </a:rPr>
              <a:t>2. 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playout begins at t</a:t>
            </a:r>
            <a:r>
              <a:rPr lang="en-US" sz="2800" baseline="-25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p, </a:t>
            </a:r>
          </a:p>
          <a:p>
            <a:pPr marL="282575" indent="-282575" eaLnBrk="0" hangingPunct="0">
              <a:defRPr/>
            </a:pPr>
            <a:r>
              <a:rPr lang="en-US" sz="2800" dirty="0">
                <a:solidFill>
                  <a:srgbClr val="CC0000"/>
                </a:solidFill>
                <a:latin typeface="Gill Sans MT"/>
                <a:ea typeface="ＭＳ Ｐゴシック" charset="0"/>
              </a:rPr>
              <a:t>3. 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buffer fill level varies over time as fill rate</a:t>
            </a:r>
            <a:r>
              <a:rPr lang="en-US" sz="2800" dirty="0">
                <a:solidFill>
                  <a:srgbClr val="CC0000"/>
                </a:solidFill>
                <a:latin typeface="Gill Sans MT"/>
                <a:ea typeface="ＭＳ Ｐゴシック" charset="0"/>
              </a:rPr>
              <a:t> x(t) 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varies and playout rate </a:t>
            </a:r>
            <a:r>
              <a:rPr lang="en-US" sz="2800" dirty="0">
                <a:solidFill>
                  <a:srgbClr val="CC0000"/>
                </a:solidFill>
                <a:latin typeface="Gill Sans MT"/>
                <a:ea typeface="ＭＳ Ｐゴシック" charset="0"/>
              </a:rPr>
              <a:t>r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 is constant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905500" y="2095500"/>
            <a:ext cx="760413" cy="850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63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1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8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3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4" grpId="0" animBg="1"/>
      <p:bldP spid="69" grpId="0" animBg="1"/>
      <p:bldP spid="3" grpId="0"/>
      <p:bldP spid="70" grpId="0"/>
      <p:bldP spid="4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ontent Placeholder 44"/>
          <p:cNvSpPr>
            <a:spLocks noGrp="1"/>
          </p:cNvSpPr>
          <p:nvPr>
            <p:ph idx="1"/>
          </p:nvPr>
        </p:nvSpPr>
        <p:spPr>
          <a:xfrm>
            <a:off x="642938" y="3644900"/>
            <a:ext cx="7905750" cy="3033713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p</a:t>
            </a:r>
            <a:r>
              <a:rPr lang="en-US" i="1" dirty="0" smtClean="0">
                <a:solidFill>
                  <a:srgbClr val="CC0000"/>
                </a:solidFill>
              </a:rPr>
              <a:t>layout buffering: average fill rate (x), playout rate (r):</a:t>
            </a:r>
          </a:p>
          <a:p>
            <a:pPr>
              <a:defRPr/>
            </a:pPr>
            <a:r>
              <a:rPr lang="en-US" sz="2400" dirty="0" smtClean="0">
                <a:solidFill>
                  <a:srgbClr val="000099"/>
                </a:solidFill>
              </a:rPr>
              <a:t>x &lt; r: </a:t>
            </a:r>
            <a:r>
              <a:rPr lang="en-US" sz="2400" dirty="0" smtClean="0"/>
              <a:t>buffer eventually empties (causing freezing of video playout until buffer again fills)</a:t>
            </a:r>
          </a:p>
          <a:p>
            <a:pPr>
              <a:defRPr/>
            </a:pPr>
            <a:r>
              <a:rPr lang="en-US" sz="2400" dirty="0" smtClean="0">
                <a:solidFill>
                  <a:srgbClr val="000099"/>
                </a:solidFill>
              </a:rPr>
              <a:t>x &gt; r: </a:t>
            </a:r>
            <a:r>
              <a:rPr lang="en-US" sz="2400" dirty="0" smtClean="0"/>
              <a:t>buffer will not empty, provided initial playout delay is large enough to absorb variability in x(t)</a:t>
            </a:r>
          </a:p>
          <a:p>
            <a:pPr lvl="1">
              <a:defRPr/>
            </a:pPr>
            <a:r>
              <a:rPr lang="en-US" i="1" dirty="0" smtClean="0">
                <a:solidFill>
                  <a:srgbClr val="CC0000"/>
                </a:solidFill>
              </a:rPr>
              <a:t>initial playout delay tradeoff: </a:t>
            </a:r>
            <a:r>
              <a:rPr lang="en-US" dirty="0" smtClean="0"/>
              <a:t>buffer starvation less likely with larger delay, but larger delay until user begins watching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grpSp>
        <p:nvGrpSpPr>
          <p:cNvPr id="40964" name="Group 249"/>
          <p:cNvGrpSpPr>
            <a:grpSpLocks/>
          </p:cNvGrpSpPr>
          <p:nvPr/>
        </p:nvGrpSpPr>
        <p:grpSpPr bwMode="auto">
          <a:xfrm>
            <a:off x="703263" y="2027238"/>
            <a:ext cx="561975" cy="1038225"/>
            <a:chOff x="4140" y="429"/>
            <a:chExt cx="1425" cy="2396"/>
          </a:xfrm>
        </p:grpSpPr>
        <p:sp>
          <p:nvSpPr>
            <p:cNvPr id="40985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7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87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0988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Rectangle 254"/>
            <p:cNvSpPr>
              <a:spLocks noChangeArrowheads="1"/>
            </p:cNvSpPr>
            <p:nvPr/>
          </p:nvSpPr>
          <p:spPr bwMode="auto">
            <a:xfrm>
              <a:off x="4212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40990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" name="AutoShape 256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8" name="AutoShape 257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3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3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40992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" name="AutoShape 260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6" name="AutoShape 26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5" name="Rectangle 262"/>
            <p:cNvSpPr>
              <a:spLocks noChangeArrowheads="1"/>
            </p:cNvSpPr>
            <p:nvPr/>
          </p:nvSpPr>
          <p:spPr bwMode="auto">
            <a:xfrm>
              <a:off x="4216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" name="Rectangle 263"/>
            <p:cNvSpPr>
              <a:spLocks noChangeArrowheads="1"/>
            </p:cNvSpPr>
            <p:nvPr/>
          </p:nvSpPr>
          <p:spPr bwMode="auto">
            <a:xfrm>
              <a:off x="4229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40995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4" name="AutoShape 266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40996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40997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" name="AutoShape 269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2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2" name="AutoShape 270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20" name="Rectangle 271"/>
            <p:cNvSpPr>
              <a:spLocks noChangeArrowheads="1"/>
            </p:cNvSpPr>
            <p:nvPr/>
          </p:nvSpPr>
          <p:spPr bwMode="auto">
            <a:xfrm>
              <a:off x="5251" y="433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99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1000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" name="Oval 274"/>
            <p:cNvSpPr>
              <a:spLocks noChangeArrowheads="1"/>
            </p:cNvSpPr>
            <p:nvPr/>
          </p:nvSpPr>
          <p:spPr bwMode="auto">
            <a:xfrm>
              <a:off x="5517" y="2613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1002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5" name="AutoShape 276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6" name="AutoShape 277"/>
            <p:cNvSpPr>
              <a:spLocks noChangeArrowheads="1"/>
            </p:cNvSpPr>
            <p:nvPr/>
          </p:nvSpPr>
          <p:spPr bwMode="auto">
            <a:xfrm>
              <a:off x="4204" y="2711"/>
              <a:ext cx="1071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7" name="Oval 278"/>
            <p:cNvSpPr>
              <a:spLocks noChangeArrowheads="1"/>
            </p:cNvSpPr>
            <p:nvPr/>
          </p:nvSpPr>
          <p:spPr bwMode="auto">
            <a:xfrm>
              <a:off x="4305" y="2382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61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9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7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0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40965" name="Freeform 1287"/>
          <p:cNvSpPr>
            <a:spLocks/>
          </p:cNvSpPr>
          <p:nvPr/>
        </p:nvSpPr>
        <p:spPr bwMode="auto">
          <a:xfrm>
            <a:off x="1684338" y="195897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66" name="Rectangle 43"/>
          <p:cNvSpPr>
            <a:spLocks noChangeArrowheads="1"/>
          </p:cNvSpPr>
          <p:nvPr/>
        </p:nvSpPr>
        <p:spPr bwMode="auto">
          <a:xfrm>
            <a:off x="5162550" y="2082800"/>
            <a:ext cx="1603375" cy="8699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40967" name="Straight Connector 45"/>
          <p:cNvCxnSpPr>
            <a:cxnSpLocks noChangeShapeType="1"/>
          </p:cNvCxnSpPr>
          <p:nvPr/>
        </p:nvCxnSpPr>
        <p:spPr bwMode="auto">
          <a:xfrm>
            <a:off x="1325563" y="252412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68" name="Straight Connector 46"/>
          <p:cNvCxnSpPr>
            <a:cxnSpLocks noChangeShapeType="1"/>
          </p:cNvCxnSpPr>
          <p:nvPr/>
        </p:nvCxnSpPr>
        <p:spPr bwMode="auto">
          <a:xfrm>
            <a:off x="3879850" y="2538413"/>
            <a:ext cx="1531938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69" name="TextBox 47"/>
          <p:cNvSpPr txBox="1">
            <a:spLocks noChangeArrowheads="1"/>
          </p:cNvSpPr>
          <p:nvPr/>
        </p:nvSpPr>
        <p:spPr bwMode="auto">
          <a:xfrm>
            <a:off x="3962400" y="1889125"/>
            <a:ext cx="1328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variable fill </a:t>
            </a:r>
          </a:p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rate, </a:t>
            </a:r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x(t)</a:t>
            </a:r>
          </a:p>
        </p:txBody>
      </p:sp>
      <p:sp>
        <p:nvSpPr>
          <p:cNvPr id="40970" name="TextBox 49"/>
          <p:cNvSpPr txBox="1">
            <a:spLocks noChangeArrowheads="1"/>
          </p:cNvSpPr>
          <p:nvPr/>
        </p:nvSpPr>
        <p:spPr bwMode="auto">
          <a:xfrm>
            <a:off x="5148263" y="2967038"/>
            <a:ext cx="16573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client  application </a:t>
            </a:r>
          </a:p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buffer, size B</a:t>
            </a:r>
          </a:p>
        </p:txBody>
      </p:sp>
      <p:cxnSp>
        <p:nvCxnSpPr>
          <p:cNvPr id="40971" name="Straight Arrow Connector 51"/>
          <p:cNvCxnSpPr>
            <a:cxnSpLocks noChangeShapeType="1"/>
          </p:cNvCxnSpPr>
          <p:nvPr/>
        </p:nvCxnSpPr>
        <p:spPr bwMode="auto">
          <a:xfrm>
            <a:off x="6523038" y="3341688"/>
            <a:ext cx="280987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2" name="Straight Arrow Connector 54"/>
          <p:cNvCxnSpPr>
            <a:cxnSpLocks noChangeShapeType="1"/>
          </p:cNvCxnSpPr>
          <p:nvPr/>
        </p:nvCxnSpPr>
        <p:spPr bwMode="auto">
          <a:xfrm flipH="1">
            <a:off x="5159375" y="3333750"/>
            <a:ext cx="280988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3" name="Straight Connector 55"/>
          <p:cNvCxnSpPr>
            <a:cxnSpLocks noChangeShapeType="1"/>
          </p:cNvCxnSpPr>
          <p:nvPr/>
        </p:nvCxnSpPr>
        <p:spPr bwMode="auto">
          <a:xfrm>
            <a:off x="6673850" y="2541588"/>
            <a:ext cx="652463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74" name="TextBox 57"/>
          <p:cNvSpPr txBox="1">
            <a:spLocks noChangeArrowheads="1"/>
          </p:cNvSpPr>
          <p:nvPr/>
        </p:nvSpPr>
        <p:spPr bwMode="auto">
          <a:xfrm>
            <a:off x="6832600" y="1882775"/>
            <a:ext cx="1455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playout rate,</a:t>
            </a:r>
          </a:p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e.g., CBR 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0975" name="Rectangle 58"/>
          <p:cNvSpPr>
            <a:spLocks noChangeArrowheads="1"/>
          </p:cNvSpPr>
          <p:nvPr/>
        </p:nvSpPr>
        <p:spPr bwMode="auto">
          <a:xfrm>
            <a:off x="5943600" y="2095500"/>
            <a:ext cx="815975" cy="84455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76" name="TextBox 59"/>
          <p:cNvSpPr txBox="1">
            <a:spLocks noChangeArrowheads="1"/>
          </p:cNvSpPr>
          <p:nvPr/>
        </p:nvSpPr>
        <p:spPr bwMode="auto">
          <a:xfrm>
            <a:off x="5664200" y="1409700"/>
            <a:ext cx="1428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buffer fill level, </a:t>
            </a:r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Q(t)</a:t>
            </a:r>
          </a:p>
        </p:txBody>
      </p:sp>
      <p:cxnSp>
        <p:nvCxnSpPr>
          <p:cNvPr id="40977" name="Straight Arrow Connector 60"/>
          <p:cNvCxnSpPr>
            <a:cxnSpLocks noChangeShapeType="1"/>
          </p:cNvCxnSpPr>
          <p:nvPr/>
        </p:nvCxnSpPr>
        <p:spPr bwMode="auto">
          <a:xfrm flipH="1">
            <a:off x="5978525" y="178117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8" name="Straight Arrow Connector 62"/>
          <p:cNvCxnSpPr>
            <a:cxnSpLocks noChangeShapeType="1"/>
          </p:cNvCxnSpPr>
          <p:nvPr/>
        </p:nvCxnSpPr>
        <p:spPr bwMode="auto">
          <a:xfrm rot="10800000" flipH="1">
            <a:off x="6589713" y="177482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79" name="TextBox 64"/>
          <p:cNvSpPr txBox="1">
            <a:spLocks noChangeArrowheads="1"/>
          </p:cNvSpPr>
          <p:nvPr/>
        </p:nvSpPr>
        <p:spPr bwMode="auto">
          <a:xfrm>
            <a:off x="234950" y="3043238"/>
            <a:ext cx="1498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video server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62" name="Title 1"/>
          <p:cNvSpPr>
            <a:spLocks noGrp="1"/>
          </p:cNvSpPr>
          <p:nvPr>
            <p:ph type="title"/>
          </p:nvPr>
        </p:nvSpPr>
        <p:spPr>
          <a:xfrm>
            <a:off x="433388" y="114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Client-side buffering, playout</a:t>
            </a:r>
            <a:endParaRPr lang="en-US" dirty="0"/>
          </a:p>
        </p:txBody>
      </p:sp>
      <p:pic>
        <p:nvPicPr>
          <p:cNvPr id="40981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965200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982" name="Straight Connector 52"/>
          <p:cNvCxnSpPr>
            <a:cxnSpLocks noChangeShapeType="1"/>
          </p:cNvCxnSpPr>
          <p:nvPr/>
        </p:nvCxnSpPr>
        <p:spPr bwMode="auto">
          <a:xfrm>
            <a:off x="1041400" y="4198938"/>
            <a:ext cx="207963" cy="0"/>
          </a:xfrm>
          <a:prstGeom prst="line">
            <a:avLst/>
          </a:prstGeom>
          <a:noFill/>
          <a:ln w="222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83" name="Straight Connector 66"/>
          <p:cNvCxnSpPr>
            <a:cxnSpLocks noChangeShapeType="1"/>
          </p:cNvCxnSpPr>
          <p:nvPr/>
        </p:nvCxnSpPr>
        <p:spPr bwMode="auto">
          <a:xfrm>
            <a:off x="1042988" y="4887913"/>
            <a:ext cx="207962" cy="0"/>
          </a:xfrm>
          <a:prstGeom prst="line">
            <a:avLst/>
          </a:prstGeom>
          <a:noFill/>
          <a:ln w="222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84" name="Straight Connector 68"/>
          <p:cNvCxnSpPr>
            <a:cxnSpLocks noChangeShapeType="1"/>
          </p:cNvCxnSpPr>
          <p:nvPr/>
        </p:nvCxnSpPr>
        <p:spPr bwMode="auto">
          <a:xfrm>
            <a:off x="5437188" y="3800475"/>
            <a:ext cx="147637" cy="158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8282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7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Streaming multimedia: DASH</a:t>
            </a:r>
          </a:p>
        </p:txBody>
      </p:sp>
      <p:sp>
        <p:nvSpPr>
          <p:cNvPr id="203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381125"/>
            <a:ext cx="7772400" cy="5053013"/>
          </a:xfrm>
        </p:spPr>
        <p:txBody>
          <a:bodyPr/>
          <a:lstStyle/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DASH: D</a:t>
            </a:r>
            <a:r>
              <a:rPr lang="en-US" altLang="en-US" smtClean="0">
                <a:ea typeface="ＭＳ Ｐゴシック" panose="020B0600070205080204" pitchFamily="34" charset="-128"/>
              </a:rPr>
              <a:t>ynamic,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A</a:t>
            </a:r>
            <a:r>
              <a:rPr lang="en-US" altLang="en-US" smtClean="0">
                <a:ea typeface="ＭＳ Ｐゴシック" panose="020B0600070205080204" pitchFamily="34" charset="-128"/>
              </a:rPr>
              <a:t>daptive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S</a:t>
            </a:r>
            <a:r>
              <a:rPr lang="en-US" altLang="en-US" smtClean="0">
                <a:ea typeface="ＭＳ Ｐゴシック" panose="020B0600070205080204" pitchFamily="34" charset="-128"/>
              </a:rPr>
              <a:t>treaming over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H</a:t>
            </a:r>
            <a:r>
              <a:rPr lang="en-US" altLang="en-US" smtClean="0">
                <a:ea typeface="ＭＳ Ｐゴシック" panose="020B0600070205080204" pitchFamily="34" charset="-128"/>
              </a:rPr>
              <a:t>TTP</a:t>
            </a:r>
          </a:p>
          <a:p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server: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divides video file into multiple chunks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each chunk stored, encoded at different rates </a:t>
            </a:r>
          </a:p>
          <a:p>
            <a:pPr lvl="1"/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manifest file: </a:t>
            </a:r>
            <a:r>
              <a:rPr lang="en-US" altLang="en-US" smtClean="0">
                <a:ea typeface="ＭＳ Ｐゴシック" panose="020B0600070205080204" pitchFamily="34" charset="-128"/>
              </a:rPr>
              <a:t>provides URLs for different chunks</a:t>
            </a:r>
          </a:p>
          <a:p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client: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periodically measures server-to-client bandwidth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consulting manifest, requests one chunk at a time </a:t>
            </a:r>
          </a:p>
          <a:p>
            <a:pPr lvl="2"/>
            <a:r>
              <a:rPr lang="en-US" altLang="en-US" sz="24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chooses maximum coding rate sustainable given current bandwidth</a:t>
            </a:r>
          </a:p>
          <a:p>
            <a:pPr lvl="2"/>
            <a:r>
              <a:rPr lang="en-US" altLang="en-US" sz="24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can choose different coding rates at different points in time (depending on available bandwidth at time)</a:t>
            </a:r>
          </a:p>
        </p:txBody>
      </p:sp>
      <p:pic>
        <p:nvPicPr>
          <p:cNvPr id="203779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9572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5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Streaming multimedia: DASH</a:t>
            </a:r>
          </a:p>
        </p:txBody>
      </p:sp>
      <p:sp>
        <p:nvSpPr>
          <p:cNvPr id="205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381125"/>
            <a:ext cx="7772400" cy="5053013"/>
          </a:xfrm>
        </p:spPr>
        <p:txBody>
          <a:bodyPr/>
          <a:lstStyle/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DASH: D</a:t>
            </a:r>
            <a:r>
              <a:rPr lang="en-US" altLang="en-US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ynamic,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A</a:t>
            </a:r>
            <a:r>
              <a:rPr lang="en-US" altLang="en-US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daptive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S</a:t>
            </a:r>
            <a:r>
              <a:rPr lang="en-US" altLang="en-US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treaming over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H</a:t>
            </a:r>
            <a:r>
              <a:rPr lang="en-US" altLang="en-US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TTP</a:t>
            </a:r>
          </a:p>
          <a:p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“intelligence” </a:t>
            </a: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at client: </a:t>
            </a:r>
            <a:r>
              <a:rPr lang="en-US" altLang="en-US" smtClean="0">
                <a:ea typeface="ＭＳ Ｐゴシック" panose="020B0600070205080204" pitchFamily="34" charset="-128"/>
              </a:rPr>
              <a:t>client determines</a:t>
            </a:r>
          </a:p>
          <a:p>
            <a:pPr lvl="1"/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when</a:t>
            </a:r>
            <a:r>
              <a:rPr lang="en-US" altLang="en-US" i="1" smtClean="0">
                <a:solidFill>
                  <a:srgbClr val="8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to request chunk (so that buffer starvation, or overflow does not occur)</a:t>
            </a:r>
          </a:p>
          <a:p>
            <a:pPr lvl="1"/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what encoding rate </a:t>
            </a:r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to request </a:t>
            </a:r>
            <a:r>
              <a:rPr lang="en-US" altLang="en-US" smtClean="0">
                <a:ea typeface="ＭＳ Ｐゴシック" panose="020B0600070205080204" pitchFamily="34" charset="-128"/>
              </a:rPr>
              <a:t>(higher quality when more bandwidth available) </a:t>
            </a:r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/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where</a:t>
            </a:r>
            <a:r>
              <a:rPr lang="en-US" altLang="en-US" i="1" smtClean="0">
                <a:solidFill>
                  <a:srgbClr val="8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mtClean="0">
                <a:ea typeface="ＭＳ Ｐゴシック" panose="020B0600070205080204" pitchFamily="34" charset="-128"/>
              </a:rPr>
              <a:t>to request chunk (can request from URL server that is “close” to client or has high available bandwidth) </a:t>
            </a:r>
          </a:p>
        </p:txBody>
      </p:sp>
      <p:pic>
        <p:nvPicPr>
          <p:cNvPr id="205827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9572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Group 4"/>
          <p:cNvGrpSpPr>
            <a:grpSpLocks/>
          </p:cNvGrpSpPr>
          <p:nvPr/>
        </p:nvGrpSpPr>
        <p:grpSpPr bwMode="auto">
          <a:xfrm>
            <a:off x="5951538" y="2817813"/>
            <a:ext cx="1035050" cy="644525"/>
            <a:chOff x="5288362" y="3066231"/>
            <a:chExt cx="1034815" cy="644839"/>
          </a:xfrm>
        </p:grpSpPr>
        <p:grpSp>
          <p:nvGrpSpPr>
            <p:cNvPr id="44061" name="Group 77"/>
            <p:cNvGrpSpPr>
              <a:grpSpLocks/>
            </p:cNvGrpSpPr>
            <p:nvPr/>
          </p:nvGrpSpPr>
          <p:grpSpPr bwMode="auto">
            <a:xfrm>
              <a:off x="5288362" y="3066231"/>
              <a:ext cx="721504" cy="644839"/>
              <a:chOff x="5125853" y="2720015"/>
              <a:chExt cx="1352281" cy="644839"/>
            </a:xfrm>
          </p:grpSpPr>
          <p:sp>
            <p:nvSpPr>
              <p:cNvPr id="44063" name="Rectangle 78"/>
              <p:cNvSpPr>
                <a:spLocks noChangeArrowheads="1"/>
              </p:cNvSpPr>
              <p:nvPr/>
            </p:nvSpPr>
            <p:spPr bwMode="auto">
              <a:xfrm>
                <a:off x="5125853" y="2720015"/>
                <a:ext cx="1352281" cy="644839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4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4064" name="Rectangle 79"/>
              <p:cNvSpPr>
                <a:spLocks noChangeArrowheads="1"/>
              </p:cNvSpPr>
              <p:nvPr/>
            </p:nvSpPr>
            <p:spPr bwMode="auto">
              <a:xfrm>
                <a:off x="5330788" y="2729246"/>
                <a:ext cx="1143274" cy="626501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/>
                <a:endParaRPr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cxnSp>
          <p:nvCxnSpPr>
            <p:cNvPr id="44062" name="Straight Connector 82"/>
            <p:cNvCxnSpPr>
              <a:cxnSpLocks noChangeShapeType="1"/>
            </p:cNvCxnSpPr>
            <p:nvPr/>
          </p:nvCxnSpPr>
          <p:spPr bwMode="auto">
            <a:xfrm>
              <a:off x="5780752" y="3366157"/>
              <a:ext cx="542425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4034" name="Group 70"/>
          <p:cNvGrpSpPr>
            <a:grpSpLocks/>
          </p:cNvGrpSpPr>
          <p:nvPr/>
        </p:nvGrpSpPr>
        <p:grpSpPr bwMode="auto">
          <a:xfrm>
            <a:off x="1960563" y="2747963"/>
            <a:ext cx="722312" cy="644525"/>
            <a:chOff x="5125853" y="2720015"/>
            <a:chExt cx="1352281" cy="644839"/>
          </a:xfrm>
        </p:grpSpPr>
        <p:sp>
          <p:nvSpPr>
            <p:cNvPr id="44059" name="Rectangle 71"/>
            <p:cNvSpPr>
              <a:spLocks noChangeArrowheads="1"/>
            </p:cNvSpPr>
            <p:nvPr/>
          </p:nvSpPr>
          <p:spPr bwMode="auto">
            <a:xfrm>
              <a:off x="5125853" y="2720015"/>
              <a:ext cx="1352281" cy="644839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4060" name="Rectangle 72"/>
            <p:cNvSpPr>
              <a:spLocks noChangeArrowheads="1"/>
            </p:cNvSpPr>
            <p:nvPr/>
          </p:nvSpPr>
          <p:spPr bwMode="auto">
            <a:xfrm>
              <a:off x="5785271" y="2729246"/>
              <a:ext cx="688789" cy="626501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</a:t>
            </a:r>
            <a:r>
              <a:rPr lang="en-US" dirty="0" smtClean="0"/>
              <a:t>multimedia</a:t>
            </a:r>
            <a:r>
              <a:rPr lang="en-US" dirty="0"/>
              <a:t>: </a:t>
            </a:r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381125"/>
            <a:ext cx="7772400" cy="50530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multimedia file retrieved via HTTP GET</a:t>
            </a:r>
          </a:p>
          <a:p>
            <a:pPr>
              <a:defRPr/>
            </a:pPr>
            <a:r>
              <a:rPr lang="en-US" dirty="0"/>
              <a:t>send at maximum possible rate under </a:t>
            </a:r>
            <a:r>
              <a:rPr lang="en-US" dirty="0" smtClean="0"/>
              <a:t>TCP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Font typeface="Wingdings" charset="0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fill rate fluctuates due to TCP congestion </a:t>
            </a:r>
            <a:r>
              <a:rPr lang="en-US" dirty="0" smtClean="0"/>
              <a:t>control, retransmissions (in-order delivery)</a:t>
            </a:r>
            <a:endParaRPr lang="en-US" dirty="0"/>
          </a:p>
          <a:p>
            <a:pPr>
              <a:defRPr/>
            </a:pPr>
            <a:r>
              <a:rPr lang="en-US" dirty="0"/>
              <a:t>larger playout delay: smooth TCP delivery rate</a:t>
            </a:r>
          </a:p>
          <a:p>
            <a:pPr>
              <a:defRPr/>
            </a:pPr>
            <a:r>
              <a:rPr lang="en-US" dirty="0"/>
              <a:t>HTTP/TCP passes more easily through </a:t>
            </a:r>
            <a:r>
              <a:rPr lang="en-US" dirty="0" smtClean="0"/>
              <a:t>firewalls</a:t>
            </a:r>
            <a:endParaRPr lang="en-US" dirty="0"/>
          </a:p>
        </p:txBody>
      </p:sp>
      <p:pic>
        <p:nvPicPr>
          <p:cNvPr id="44039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9572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0" name="Freeform 1287"/>
          <p:cNvSpPr>
            <a:spLocks/>
          </p:cNvSpPr>
          <p:nvPr/>
        </p:nvSpPr>
        <p:spPr bwMode="auto">
          <a:xfrm>
            <a:off x="2852738" y="2711450"/>
            <a:ext cx="1958975" cy="909638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44041" name="Straight Connector 45"/>
          <p:cNvCxnSpPr>
            <a:cxnSpLocks noChangeShapeType="1"/>
          </p:cNvCxnSpPr>
          <p:nvPr/>
        </p:nvCxnSpPr>
        <p:spPr bwMode="auto">
          <a:xfrm>
            <a:off x="2549525" y="3130550"/>
            <a:ext cx="1047750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2" name="Straight Connector 46"/>
          <p:cNvCxnSpPr>
            <a:cxnSpLocks noChangeShapeType="1"/>
          </p:cNvCxnSpPr>
          <p:nvPr/>
        </p:nvCxnSpPr>
        <p:spPr bwMode="auto">
          <a:xfrm>
            <a:off x="4705350" y="3141663"/>
            <a:ext cx="12922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3" name="TextBox 47"/>
          <p:cNvSpPr txBox="1">
            <a:spLocks noChangeArrowheads="1"/>
          </p:cNvSpPr>
          <p:nvPr/>
        </p:nvSpPr>
        <p:spPr bwMode="auto">
          <a:xfrm>
            <a:off x="4913313" y="2651125"/>
            <a:ext cx="98107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variable rate, </a:t>
            </a:r>
            <a:r>
              <a:rPr lang="en-US" sz="1400" i="0" dirty="0">
                <a:solidFill>
                  <a:srgbClr val="CC0000"/>
                </a:solidFill>
                <a:latin typeface="Arial" charset="0"/>
                <a:cs typeface="Arial" charset="0"/>
              </a:rPr>
              <a:t>x(t)</a:t>
            </a:r>
          </a:p>
        </p:txBody>
      </p:sp>
      <p:grpSp>
        <p:nvGrpSpPr>
          <p:cNvPr id="44044" name="Group 2"/>
          <p:cNvGrpSpPr>
            <a:grpSpLocks/>
          </p:cNvGrpSpPr>
          <p:nvPr/>
        </p:nvGrpSpPr>
        <p:grpSpPr bwMode="auto">
          <a:xfrm>
            <a:off x="6888163" y="2803525"/>
            <a:ext cx="1131887" cy="644525"/>
            <a:chOff x="5125853" y="2720015"/>
            <a:chExt cx="1352281" cy="644839"/>
          </a:xfrm>
        </p:grpSpPr>
        <p:sp>
          <p:nvSpPr>
            <p:cNvPr id="44057" name="Rectangle 44"/>
            <p:cNvSpPr>
              <a:spLocks noChangeArrowheads="1"/>
            </p:cNvSpPr>
            <p:nvPr/>
          </p:nvSpPr>
          <p:spPr bwMode="auto">
            <a:xfrm>
              <a:off x="5125853" y="2720015"/>
              <a:ext cx="1352281" cy="644839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4058" name="Rectangle 54"/>
            <p:cNvSpPr>
              <a:spLocks noChangeArrowheads="1"/>
            </p:cNvSpPr>
            <p:nvPr/>
          </p:nvSpPr>
          <p:spPr bwMode="auto">
            <a:xfrm>
              <a:off x="5785271" y="2729246"/>
              <a:ext cx="688789" cy="626501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4045" name="Group 134"/>
          <p:cNvGrpSpPr>
            <a:grpSpLocks/>
          </p:cNvGrpSpPr>
          <p:nvPr/>
        </p:nvGrpSpPr>
        <p:grpSpPr bwMode="auto">
          <a:xfrm>
            <a:off x="620713" y="2820988"/>
            <a:ext cx="1201737" cy="533400"/>
            <a:chOff x="3621" y="3265"/>
            <a:chExt cx="1776" cy="744"/>
          </a:xfrm>
        </p:grpSpPr>
        <p:pic>
          <p:nvPicPr>
            <p:cNvPr id="44053" name="Picture 135" descr="reel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1" y="3265"/>
              <a:ext cx="1776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8" name="Freeform 136"/>
            <p:cNvSpPr>
              <a:spLocks/>
            </p:cNvSpPr>
            <p:nvPr/>
          </p:nvSpPr>
          <p:spPr bwMode="auto">
            <a:xfrm>
              <a:off x="3971" y="3287"/>
              <a:ext cx="1403" cy="441"/>
            </a:xfrm>
            <a:custGeom>
              <a:avLst/>
              <a:gdLst>
                <a:gd name="T0" fmla="*/ 0 w 1401"/>
                <a:gd name="T1" fmla="*/ 6 h 438"/>
                <a:gd name="T2" fmla="*/ 27 w 1401"/>
                <a:gd name="T3" fmla="*/ 384 h 438"/>
                <a:gd name="T4" fmla="*/ 114 w 1401"/>
                <a:gd name="T5" fmla="*/ 381 h 438"/>
                <a:gd name="T6" fmla="*/ 132 w 1401"/>
                <a:gd name="T7" fmla="*/ 357 h 438"/>
                <a:gd name="T8" fmla="*/ 210 w 1401"/>
                <a:gd name="T9" fmla="*/ 402 h 438"/>
                <a:gd name="T10" fmla="*/ 450 w 1401"/>
                <a:gd name="T11" fmla="*/ 384 h 438"/>
                <a:gd name="T12" fmla="*/ 486 w 1401"/>
                <a:gd name="T13" fmla="*/ 393 h 438"/>
                <a:gd name="T14" fmla="*/ 690 w 1401"/>
                <a:gd name="T15" fmla="*/ 417 h 438"/>
                <a:gd name="T16" fmla="*/ 1074 w 1401"/>
                <a:gd name="T17" fmla="*/ 438 h 438"/>
                <a:gd name="T18" fmla="*/ 1401 w 1401"/>
                <a:gd name="T19" fmla="*/ 420 h 438"/>
                <a:gd name="T20" fmla="*/ 1392 w 1401"/>
                <a:gd name="T21" fmla="*/ 165 h 438"/>
                <a:gd name="T22" fmla="*/ 291 w 1401"/>
                <a:gd name="T23" fmla="*/ 0 h 438"/>
                <a:gd name="T24" fmla="*/ 0 w 1401"/>
                <a:gd name="T25" fmla="*/ 6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438">
                  <a:moveTo>
                    <a:pt x="0" y="6"/>
                  </a:moveTo>
                  <a:lnTo>
                    <a:pt x="27" y="384"/>
                  </a:lnTo>
                  <a:lnTo>
                    <a:pt x="114" y="381"/>
                  </a:lnTo>
                  <a:lnTo>
                    <a:pt x="132" y="357"/>
                  </a:lnTo>
                  <a:lnTo>
                    <a:pt x="210" y="402"/>
                  </a:lnTo>
                  <a:lnTo>
                    <a:pt x="450" y="384"/>
                  </a:lnTo>
                  <a:lnTo>
                    <a:pt x="486" y="393"/>
                  </a:lnTo>
                  <a:lnTo>
                    <a:pt x="690" y="417"/>
                  </a:lnTo>
                  <a:lnTo>
                    <a:pt x="1074" y="438"/>
                  </a:lnTo>
                  <a:lnTo>
                    <a:pt x="1401" y="420"/>
                  </a:lnTo>
                  <a:lnTo>
                    <a:pt x="1392" y="165"/>
                  </a:lnTo>
                  <a:lnTo>
                    <a:pt x="291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69" name="Freeform 137"/>
            <p:cNvSpPr>
              <a:spLocks/>
            </p:cNvSpPr>
            <p:nvPr/>
          </p:nvSpPr>
          <p:spPr bwMode="auto">
            <a:xfrm>
              <a:off x="4243" y="3861"/>
              <a:ext cx="999" cy="120"/>
            </a:xfrm>
            <a:custGeom>
              <a:avLst/>
              <a:gdLst>
                <a:gd name="T0" fmla="*/ 0 w 999"/>
                <a:gd name="T1" fmla="*/ 6 h 123"/>
                <a:gd name="T2" fmla="*/ 717 w 999"/>
                <a:gd name="T3" fmla="*/ 12 h 123"/>
                <a:gd name="T4" fmla="*/ 744 w 999"/>
                <a:gd name="T5" fmla="*/ 36 h 123"/>
                <a:gd name="T6" fmla="*/ 801 w 999"/>
                <a:gd name="T7" fmla="*/ 42 h 123"/>
                <a:gd name="T8" fmla="*/ 876 w 999"/>
                <a:gd name="T9" fmla="*/ 6 h 123"/>
                <a:gd name="T10" fmla="*/ 933 w 999"/>
                <a:gd name="T11" fmla="*/ 0 h 123"/>
                <a:gd name="T12" fmla="*/ 981 w 999"/>
                <a:gd name="T13" fmla="*/ 15 h 123"/>
                <a:gd name="T14" fmla="*/ 999 w 999"/>
                <a:gd name="T15" fmla="*/ 51 h 123"/>
                <a:gd name="T16" fmla="*/ 987 w 999"/>
                <a:gd name="T17" fmla="*/ 123 h 123"/>
                <a:gd name="T18" fmla="*/ 18 w 999"/>
                <a:gd name="T19" fmla="*/ 120 h 123"/>
                <a:gd name="T20" fmla="*/ 0 w 999"/>
                <a:gd name="T21" fmla="*/ 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9" h="123">
                  <a:moveTo>
                    <a:pt x="0" y="6"/>
                  </a:moveTo>
                  <a:lnTo>
                    <a:pt x="717" y="12"/>
                  </a:lnTo>
                  <a:lnTo>
                    <a:pt x="744" y="36"/>
                  </a:lnTo>
                  <a:lnTo>
                    <a:pt x="801" y="42"/>
                  </a:lnTo>
                  <a:lnTo>
                    <a:pt x="876" y="6"/>
                  </a:lnTo>
                  <a:lnTo>
                    <a:pt x="933" y="0"/>
                  </a:lnTo>
                  <a:lnTo>
                    <a:pt x="981" y="15"/>
                  </a:lnTo>
                  <a:lnTo>
                    <a:pt x="999" y="51"/>
                  </a:lnTo>
                  <a:lnTo>
                    <a:pt x="987" y="123"/>
                  </a:lnTo>
                  <a:lnTo>
                    <a:pt x="18" y="12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pic>
          <p:nvPicPr>
            <p:cNvPr id="44056" name="Picture 138" descr="video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" y="3400"/>
              <a:ext cx="889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4046" name="TextBox 73"/>
          <p:cNvSpPr txBox="1">
            <a:spLocks noChangeArrowheads="1"/>
          </p:cNvSpPr>
          <p:nvPr/>
        </p:nvSpPr>
        <p:spPr bwMode="auto">
          <a:xfrm>
            <a:off x="1682750" y="3433763"/>
            <a:ext cx="11890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TCP send buffer</a:t>
            </a:r>
            <a:endParaRPr lang="en-US" sz="1400" i="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44047" name="TextBox 74"/>
          <p:cNvSpPr txBox="1">
            <a:spLocks noChangeArrowheads="1"/>
          </p:cNvSpPr>
          <p:nvPr/>
        </p:nvSpPr>
        <p:spPr bwMode="auto">
          <a:xfrm>
            <a:off x="855663" y="3419475"/>
            <a:ext cx="1187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video</a:t>
            </a:r>
          </a:p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file</a:t>
            </a:r>
            <a:endParaRPr lang="en-US" sz="1400" i="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44048" name="Straight Connector 75"/>
          <p:cNvCxnSpPr>
            <a:cxnSpLocks noChangeShapeType="1"/>
          </p:cNvCxnSpPr>
          <p:nvPr/>
        </p:nvCxnSpPr>
        <p:spPr bwMode="auto">
          <a:xfrm>
            <a:off x="1582738" y="3130550"/>
            <a:ext cx="5429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9" name="TextBox 81"/>
          <p:cNvSpPr txBox="1">
            <a:spLocks noChangeArrowheads="1"/>
          </p:cNvSpPr>
          <p:nvPr/>
        </p:nvSpPr>
        <p:spPr bwMode="auto">
          <a:xfrm>
            <a:off x="5686425" y="3475038"/>
            <a:ext cx="1189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TCP receive buffer</a:t>
            </a:r>
            <a:endParaRPr lang="en-US" sz="1400" i="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44050" name="TextBox 84"/>
          <p:cNvSpPr txBox="1">
            <a:spLocks noChangeArrowheads="1"/>
          </p:cNvSpPr>
          <p:nvPr/>
        </p:nvSpPr>
        <p:spPr bwMode="auto">
          <a:xfrm>
            <a:off x="6846888" y="3475038"/>
            <a:ext cx="14081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application playout buffer</a:t>
            </a:r>
            <a:endParaRPr lang="en-US" sz="1400" i="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44051" name="TextBox 61439"/>
          <p:cNvSpPr txBox="1">
            <a:spLocks noChangeArrowheads="1"/>
          </p:cNvSpPr>
          <p:nvPr/>
        </p:nvSpPr>
        <p:spPr bwMode="auto">
          <a:xfrm>
            <a:off x="1490663" y="3962400"/>
            <a:ext cx="960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000" dirty="0">
                <a:solidFill>
                  <a:srgbClr val="000099"/>
                </a:solidFill>
                <a:latin typeface="Arial" charset="0"/>
                <a:cs typeface="Arial" charset="0"/>
              </a:rPr>
              <a:t>server</a:t>
            </a:r>
          </a:p>
        </p:txBody>
      </p:sp>
      <p:sp>
        <p:nvSpPr>
          <p:cNvPr id="44052" name="TextBox 86"/>
          <p:cNvSpPr txBox="1">
            <a:spLocks noChangeArrowheads="1"/>
          </p:cNvSpPr>
          <p:nvPr/>
        </p:nvSpPr>
        <p:spPr bwMode="auto">
          <a:xfrm>
            <a:off x="6475413" y="3976688"/>
            <a:ext cx="846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000" dirty="0">
                <a:solidFill>
                  <a:srgbClr val="000099"/>
                </a:solidFill>
                <a:latin typeface="Arial" charset="0"/>
                <a:cs typeface="Arial" charset="0"/>
              </a:rPr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34564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Understand nature of streaming media</a:t>
            </a:r>
          </a:p>
          <a:p>
            <a:endParaRPr lang="en-US" dirty="0"/>
          </a:p>
          <a:p>
            <a:r>
              <a:rPr lang="en-US" dirty="0" smtClean="0"/>
              <a:t>Look at some streaming protocols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Briefly discuss content distribution networks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Review H2 and preview L2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957263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400050"/>
            <a:ext cx="7772400" cy="619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Voice-over-IP (VoIP)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519113" y="1414463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VoIP end</a:t>
            </a:r>
            <a:r>
              <a:rPr lang="en-US" i="1" dirty="0">
                <a:solidFill>
                  <a:srgbClr val="CC0000"/>
                </a:solidFill>
              </a:rPr>
              <a:t>-</a:t>
            </a:r>
            <a:r>
              <a:rPr lang="en-US" i="1" dirty="0" smtClean="0">
                <a:solidFill>
                  <a:srgbClr val="CC0000"/>
                </a:solidFill>
              </a:rPr>
              <a:t>end-delay requirement</a:t>
            </a:r>
            <a:r>
              <a:rPr lang="en-US" dirty="0" smtClean="0">
                <a:solidFill>
                  <a:srgbClr val="000099"/>
                </a:solidFill>
              </a:rPr>
              <a:t>: needed to maintain “conversational” aspect</a:t>
            </a:r>
            <a:endParaRPr lang="en-US" dirty="0">
              <a:solidFill>
                <a:srgbClr val="000099"/>
              </a:solidFill>
            </a:endParaRPr>
          </a:p>
          <a:p>
            <a:pPr lvl="1">
              <a:defRPr/>
            </a:pPr>
            <a:r>
              <a:rPr lang="en-US" dirty="0"/>
              <a:t>higher delays noticeable, impair interactivity</a:t>
            </a:r>
          </a:p>
          <a:p>
            <a:pPr lvl="1">
              <a:defRPr/>
            </a:pPr>
            <a:r>
              <a:rPr lang="en-US" dirty="0" smtClean="0"/>
              <a:t>&lt; </a:t>
            </a:r>
            <a:r>
              <a:rPr lang="en-US" dirty="0"/>
              <a:t>150 </a:t>
            </a:r>
            <a:r>
              <a:rPr lang="en-US" dirty="0" smtClean="0"/>
              <a:t>msec:  good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&gt; 400 </a:t>
            </a:r>
            <a:r>
              <a:rPr lang="en-US" dirty="0"/>
              <a:t>msec </a:t>
            </a:r>
            <a:r>
              <a:rPr lang="en-US" dirty="0" smtClean="0"/>
              <a:t>bad</a:t>
            </a:r>
            <a:endParaRPr lang="en-US" dirty="0"/>
          </a:p>
          <a:p>
            <a:pPr lvl="1">
              <a:defRPr/>
            </a:pPr>
            <a:r>
              <a:rPr lang="en-US" dirty="0"/>
              <a:t>includes application-level (</a:t>
            </a:r>
            <a:r>
              <a:rPr lang="en-US" dirty="0" smtClean="0"/>
              <a:t>packetization, playout), network delays</a:t>
            </a:r>
            <a:endParaRPr lang="en-US" dirty="0"/>
          </a:p>
          <a:p>
            <a:pPr>
              <a:defRPr/>
            </a:pPr>
            <a:endParaRPr lang="en-US" i="1" dirty="0" smtClean="0">
              <a:solidFill>
                <a:srgbClr val="CC0000"/>
              </a:solidFill>
            </a:endParaRPr>
          </a:p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session </a:t>
            </a:r>
            <a:r>
              <a:rPr lang="en-US" i="1" dirty="0" smtClean="0">
                <a:solidFill>
                  <a:srgbClr val="CC0000"/>
                </a:solidFill>
              </a:rPr>
              <a:t>initialization: </a:t>
            </a:r>
            <a:r>
              <a:rPr lang="en-US" dirty="0" smtClean="0"/>
              <a:t>how </a:t>
            </a:r>
            <a:r>
              <a:rPr lang="en-US" dirty="0"/>
              <a:t>does callee </a:t>
            </a:r>
            <a:r>
              <a:rPr lang="en-US" dirty="0" smtClean="0"/>
              <a:t>advertise </a:t>
            </a:r>
            <a:r>
              <a:rPr lang="en-US" dirty="0"/>
              <a:t>IP address, port number, encoding algorithms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584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400050"/>
            <a:ext cx="7772400" cy="619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</a:t>
            </a:r>
            <a:r>
              <a:rPr lang="en-US" dirty="0"/>
              <a:t> </a:t>
            </a:r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spcBef>
                <a:spcPct val="40000"/>
              </a:spcBef>
              <a:defRPr/>
            </a:pPr>
            <a:r>
              <a:rPr lang="en-US" dirty="0" smtClean="0"/>
              <a:t>speaker</a:t>
            </a:r>
            <a:r>
              <a:rPr lang="ja-JP" alt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audio: alternating talk spurts, silent periods.</a:t>
            </a:r>
          </a:p>
          <a:p>
            <a:pPr lvl="1">
              <a:spcBef>
                <a:spcPct val="40000"/>
              </a:spcBef>
              <a:defRPr/>
            </a:pPr>
            <a:r>
              <a:rPr lang="en-US" dirty="0"/>
              <a:t>64 kbps during talk spurt</a:t>
            </a:r>
          </a:p>
          <a:p>
            <a:pPr lvl="1">
              <a:spcBef>
                <a:spcPct val="40000"/>
              </a:spcBef>
              <a:defRPr/>
            </a:pPr>
            <a:r>
              <a:rPr lang="en-US" dirty="0" smtClean="0"/>
              <a:t>packets </a:t>
            </a:r>
            <a:r>
              <a:rPr lang="en-US" dirty="0"/>
              <a:t>generated only during talk spurts</a:t>
            </a:r>
          </a:p>
          <a:p>
            <a:pPr lvl="1">
              <a:spcBef>
                <a:spcPct val="40000"/>
              </a:spcBef>
              <a:defRPr/>
            </a:pPr>
            <a:r>
              <a:rPr lang="en-US" dirty="0"/>
              <a:t>20 msec chunks at 8 Kbytes/sec: 160 bytes </a:t>
            </a:r>
            <a:r>
              <a:rPr lang="en-US" dirty="0" smtClean="0"/>
              <a:t>of data</a:t>
            </a:r>
            <a:endParaRPr lang="en-US" dirty="0"/>
          </a:p>
          <a:p>
            <a:pPr>
              <a:spcBef>
                <a:spcPct val="40000"/>
              </a:spcBef>
              <a:defRPr/>
            </a:pPr>
            <a:r>
              <a:rPr lang="en-US" dirty="0"/>
              <a:t>application-layer header added to each </a:t>
            </a:r>
            <a:r>
              <a:rPr lang="en-US" dirty="0" smtClean="0"/>
              <a:t>chunk</a:t>
            </a:r>
            <a:endParaRPr lang="en-US" dirty="0"/>
          </a:p>
          <a:p>
            <a:pPr>
              <a:spcBef>
                <a:spcPct val="40000"/>
              </a:spcBef>
              <a:defRPr/>
            </a:pPr>
            <a:r>
              <a:rPr lang="en-US" dirty="0"/>
              <a:t>chunk+header encapsulated into </a:t>
            </a:r>
            <a:r>
              <a:rPr lang="en-US" dirty="0" smtClean="0"/>
              <a:t>UDP </a:t>
            </a:r>
            <a:r>
              <a:rPr lang="en-US" dirty="0" smtClean="0"/>
              <a:t>(or TCP)</a:t>
            </a:r>
            <a:endParaRPr lang="en-US" dirty="0"/>
          </a:p>
          <a:p>
            <a:pPr>
              <a:spcBef>
                <a:spcPct val="40000"/>
              </a:spcBef>
              <a:defRPr/>
            </a:pPr>
            <a:r>
              <a:rPr lang="en-US" dirty="0"/>
              <a:t>application sends </a:t>
            </a:r>
            <a:r>
              <a:rPr lang="en-US" dirty="0" smtClean="0"/>
              <a:t>segment </a:t>
            </a:r>
            <a:r>
              <a:rPr lang="en-US" dirty="0"/>
              <a:t>into socket every 20 msec during talkspurt</a:t>
            </a:r>
          </a:p>
        </p:txBody>
      </p:sp>
      <p:pic>
        <p:nvPicPr>
          <p:cNvPr id="66565" name="Picture 2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93821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52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packet loss, delay</a:t>
            </a:r>
            <a:endParaRPr lang="en-US" dirty="0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network loss: </a:t>
            </a:r>
            <a:r>
              <a:rPr lang="en-US" dirty="0"/>
              <a:t>IP datagram lost due to network congestion (router buffer overflow)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delay loss: </a:t>
            </a:r>
            <a:r>
              <a:rPr lang="en-US" dirty="0"/>
              <a:t>IP datagram arrives too late for playout at receiver</a:t>
            </a:r>
          </a:p>
          <a:p>
            <a:pPr lvl="1">
              <a:defRPr/>
            </a:pPr>
            <a:r>
              <a:rPr lang="en-US" dirty="0"/>
              <a:t>delays: processing, queueing in network; end-system (sender, receiver) delays</a:t>
            </a:r>
          </a:p>
          <a:p>
            <a:pPr lvl="1">
              <a:defRPr/>
            </a:pPr>
            <a:r>
              <a:rPr lang="en-US" dirty="0"/>
              <a:t>typical maximum tolerable delay: 400 ms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loss tolerance: </a:t>
            </a:r>
            <a:r>
              <a:rPr lang="en-US" dirty="0"/>
              <a:t>depending on voice </a:t>
            </a:r>
            <a:r>
              <a:rPr lang="en-US" dirty="0" smtClean="0"/>
              <a:t>encoding and </a:t>
            </a:r>
            <a:r>
              <a:rPr lang="en-US" dirty="0" smtClean="0"/>
              <a:t>loss concealment, </a:t>
            </a:r>
            <a:r>
              <a:rPr lang="en-US" dirty="0"/>
              <a:t>packet loss rates between 1% and 10% can be </a:t>
            </a:r>
            <a:r>
              <a:rPr lang="en-US" dirty="0" smtClean="0"/>
              <a:t>tolerated</a:t>
            </a:r>
            <a:endParaRPr lang="en-US" sz="2000" dirty="0"/>
          </a:p>
        </p:txBody>
      </p:sp>
      <p:pic>
        <p:nvPicPr>
          <p:cNvPr id="68613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8270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154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Line 2"/>
          <p:cNvSpPr>
            <a:spLocks noChangeShapeType="1"/>
          </p:cNvSpPr>
          <p:nvPr/>
        </p:nvSpPr>
        <p:spPr bwMode="auto">
          <a:xfrm>
            <a:off x="838200" y="1490663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345091" name="Line 3"/>
          <p:cNvSpPr>
            <a:spLocks noChangeShapeType="1"/>
          </p:cNvSpPr>
          <p:nvPr/>
        </p:nvSpPr>
        <p:spPr bwMode="auto">
          <a:xfrm flipH="1">
            <a:off x="828675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345092" name="Text Box 4"/>
          <p:cNvSpPr txBox="1">
            <a:spLocks noChangeArrowheads="1"/>
          </p:cNvSpPr>
          <p:nvPr/>
        </p:nvSpPr>
        <p:spPr bwMode="auto">
          <a:xfrm>
            <a:off x="1470025" y="1593850"/>
            <a:ext cx="18684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      constant bit 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              rate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transmission</a:t>
            </a:r>
          </a:p>
        </p:txBody>
      </p:sp>
      <p:grpSp>
        <p:nvGrpSpPr>
          <p:cNvPr id="70660" name="Group 5"/>
          <p:cNvGrpSpPr>
            <a:grpSpLocks/>
          </p:cNvGrpSpPr>
          <p:nvPr/>
        </p:nvGrpSpPr>
        <p:grpSpPr bwMode="auto">
          <a:xfrm>
            <a:off x="1219200" y="1820863"/>
            <a:ext cx="2552700" cy="2525712"/>
            <a:chOff x="648" y="1147"/>
            <a:chExt cx="1608" cy="1591"/>
          </a:xfrm>
        </p:grpSpPr>
        <p:grpSp>
          <p:nvGrpSpPr>
            <p:cNvPr id="70759" name="Group 6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70775" name="Group 7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70786" name="Group 8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794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098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099" name="Line 1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79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101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102" name="Line 1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70787" name="Group 15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788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105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106" name="Line 1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789" name="Group 19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108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109" name="Line 2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70776" name="Group 22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70780" name="Group 23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12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13" name="Line 2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70781" name="Group 26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15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16" name="Line 2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777" name="Group 29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345118" name="Line 3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345119" name="Line 3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</p:grpSp>
        <p:grpSp>
          <p:nvGrpSpPr>
            <p:cNvPr id="70760" name="Group 32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70761" name="Group 33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70769" name="Group 34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23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24" name="Line 3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70770" name="Group 37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26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27" name="Line 39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762" name="Group 40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70763" name="Group 41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3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31" name="Line 4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70764" name="Group 44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33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34" name="Line 4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</p:grpSp>
      </p:grpSp>
      <p:sp>
        <p:nvSpPr>
          <p:cNvPr id="345135" name="Text Box 47"/>
          <p:cNvSpPr txBox="1">
            <a:spLocks noChangeArrowheads="1"/>
          </p:cNvSpPr>
          <p:nvPr/>
        </p:nvSpPr>
        <p:spPr bwMode="auto">
          <a:xfrm rot="-5433387">
            <a:off x="-412750" y="2638426"/>
            <a:ext cx="1957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Cumulative data</a:t>
            </a:r>
          </a:p>
        </p:txBody>
      </p:sp>
      <p:sp>
        <p:nvSpPr>
          <p:cNvPr id="345136" name="Text Box 48"/>
          <p:cNvSpPr txBox="1">
            <a:spLocks noChangeArrowheads="1"/>
          </p:cNvSpPr>
          <p:nvPr/>
        </p:nvSpPr>
        <p:spPr bwMode="auto">
          <a:xfrm>
            <a:off x="8099425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time</a:t>
            </a:r>
          </a:p>
        </p:txBody>
      </p:sp>
      <p:grpSp>
        <p:nvGrpSpPr>
          <p:cNvPr id="345137" name="Group 49"/>
          <p:cNvGrpSpPr>
            <a:grpSpLocks/>
          </p:cNvGrpSpPr>
          <p:nvPr/>
        </p:nvGrpSpPr>
        <p:grpSpPr bwMode="auto">
          <a:xfrm>
            <a:off x="2495550" y="1835150"/>
            <a:ext cx="3500438" cy="2520950"/>
            <a:chOff x="1572" y="1156"/>
            <a:chExt cx="2205" cy="1588"/>
          </a:xfrm>
        </p:grpSpPr>
        <p:grpSp>
          <p:nvGrpSpPr>
            <p:cNvPr id="70719" name="Group 50"/>
            <p:cNvGrpSpPr>
              <a:grpSpLocks/>
            </p:cNvGrpSpPr>
            <p:nvPr/>
          </p:nvGrpSpPr>
          <p:grpSpPr bwMode="auto">
            <a:xfrm>
              <a:off x="1938" y="1156"/>
              <a:ext cx="1839" cy="1588"/>
              <a:chOff x="1938" y="1156"/>
              <a:chExt cx="1839" cy="1588"/>
            </a:xfrm>
          </p:grpSpPr>
          <p:grpSp>
            <p:nvGrpSpPr>
              <p:cNvPr id="70723" name="Group 51"/>
              <p:cNvGrpSpPr>
                <a:grpSpLocks/>
              </p:cNvGrpSpPr>
              <p:nvPr/>
            </p:nvGrpSpPr>
            <p:grpSpPr bwMode="auto">
              <a:xfrm>
                <a:off x="1938" y="2600"/>
                <a:ext cx="319" cy="144"/>
                <a:chOff x="672" y="1920"/>
                <a:chExt cx="145" cy="144"/>
              </a:xfrm>
            </p:grpSpPr>
            <p:sp>
              <p:nvSpPr>
                <p:cNvPr id="345140" name="Line 5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345141" name="Line 5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70724" name="Group 54"/>
              <p:cNvGrpSpPr>
                <a:grpSpLocks/>
              </p:cNvGrpSpPr>
              <p:nvPr/>
            </p:nvGrpSpPr>
            <p:grpSpPr bwMode="auto">
              <a:xfrm>
                <a:off x="2252" y="2456"/>
                <a:ext cx="73" cy="144"/>
                <a:chOff x="672" y="1920"/>
                <a:chExt cx="145" cy="144"/>
              </a:xfrm>
            </p:grpSpPr>
            <p:sp>
              <p:nvSpPr>
                <p:cNvPr id="345143" name="Line 5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345144" name="Line 5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70725" name="Group 57"/>
              <p:cNvGrpSpPr>
                <a:grpSpLocks/>
              </p:cNvGrpSpPr>
              <p:nvPr/>
            </p:nvGrpSpPr>
            <p:grpSpPr bwMode="auto">
              <a:xfrm>
                <a:off x="2317" y="2169"/>
                <a:ext cx="126" cy="288"/>
                <a:chOff x="672" y="1776"/>
                <a:chExt cx="291" cy="288"/>
              </a:xfrm>
            </p:grpSpPr>
            <p:grpSp>
              <p:nvGrpSpPr>
                <p:cNvPr id="70749" name="Group 5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47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48" name="Line 6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7"/>
                    <a:ext cx="0" cy="14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70750" name="Group 6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50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671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51" name="Line 6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7"/>
                    <a:ext cx="0" cy="14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726" name="Group 64"/>
              <p:cNvGrpSpPr>
                <a:grpSpLocks/>
              </p:cNvGrpSpPr>
              <p:nvPr/>
            </p:nvGrpSpPr>
            <p:grpSpPr bwMode="auto">
              <a:xfrm>
                <a:off x="2441" y="1877"/>
                <a:ext cx="609" cy="288"/>
                <a:chOff x="672" y="1776"/>
                <a:chExt cx="291" cy="288"/>
              </a:xfrm>
            </p:grpSpPr>
            <p:grpSp>
              <p:nvGrpSpPr>
                <p:cNvPr id="70743" name="Group 65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54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55" name="Line 6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70744" name="Group 68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57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58" name="Line 7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727" name="Group 71"/>
              <p:cNvGrpSpPr>
                <a:grpSpLocks/>
              </p:cNvGrpSpPr>
              <p:nvPr/>
            </p:nvGrpSpPr>
            <p:grpSpPr bwMode="auto">
              <a:xfrm>
                <a:off x="3045" y="1740"/>
                <a:ext cx="52" cy="144"/>
                <a:chOff x="672" y="1920"/>
                <a:chExt cx="145" cy="144"/>
              </a:xfrm>
            </p:grpSpPr>
            <p:sp>
              <p:nvSpPr>
                <p:cNvPr id="345160" name="Line 7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345161" name="Line 7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70728" name="Group 74"/>
              <p:cNvGrpSpPr>
                <a:grpSpLocks/>
              </p:cNvGrpSpPr>
              <p:nvPr/>
            </p:nvGrpSpPr>
            <p:grpSpPr bwMode="auto">
              <a:xfrm>
                <a:off x="3092" y="1590"/>
                <a:ext cx="469" cy="144"/>
                <a:chOff x="672" y="1920"/>
                <a:chExt cx="145" cy="144"/>
              </a:xfrm>
            </p:grpSpPr>
            <p:sp>
              <p:nvSpPr>
                <p:cNvPr id="345163" name="Line 7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345164" name="Line 7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70729" name="Group 77"/>
              <p:cNvGrpSpPr>
                <a:grpSpLocks/>
              </p:cNvGrpSpPr>
              <p:nvPr/>
            </p:nvGrpSpPr>
            <p:grpSpPr bwMode="auto">
              <a:xfrm>
                <a:off x="3550" y="1446"/>
                <a:ext cx="145" cy="144"/>
                <a:chOff x="672" y="1920"/>
                <a:chExt cx="145" cy="144"/>
              </a:xfrm>
            </p:grpSpPr>
            <p:sp>
              <p:nvSpPr>
                <p:cNvPr id="345166" name="Line 78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345167" name="Line 79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70730" name="Group 80"/>
              <p:cNvGrpSpPr>
                <a:grpSpLocks/>
              </p:cNvGrpSpPr>
              <p:nvPr/>
            </p:nvGrpSpPr>
            <p:grpSpPr bwMode="auto">
              <a:xfrm>
                <a:off x="3690" y="1156"/>
                <a:ext cx="87" cy="288"/>
                <a:chOff x="672" y="1776"/>
                <a:chExt cx="291" cy="288"/>
              </a:xfrm>
            </p:grpSpPr>
            <p:grpSp>
              <p:nvGrpSpPr>
                <p:cNvPr id="70731" name="Group 81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70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71" name="Line 8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70732" name="Group 84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73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673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74" name="Line 8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</p:grpSp>
        <p:sp>
          <p:nvSpPr>
            <p:cNvPr id="345175" name="Text Box 87"/>
            <p:cNvSpPr txBox="1">
              <a:spLocks noChangeArrowheads="1"/>
            </p:cNvSpPr>
            <p:nvPr/>
          </p:nvSpPr>
          <p:spPr bwMode="auto">
            <a:xfrm>
              <a:off x="1753" y="1724"/>
              <a:ext cx="634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variable</a:t>
              </a:r>
            </a:p>
            <a:p>
              <a:pPr algn="ct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network</a:t>
              </a:r>
            </a:p>
            <a:p>
              <a:pPr algn="ct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delay</a:t>
              </a:r>
            </a:p>
            <a:p>
              <a:pPr algn="ctr" eaLnBrk="0" hangingPunct="0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/>
                  <a:ea typeface="ＭＳ Ｐゴシック" charset="0"/>
                  <a:cs typeface="Arial"/>
                </a:rPr>
                <a:t>(jitter)</a:t>
              </a: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345176" name="Line 88"/>
            <p:cNvSpPr>
              <a:spLocks noChangeShapeType="1"/>
            </p:cNvSpPr>
            <p:nvPr/>
          </p:nvSpPr>
          <p:spPr bwMode="auto">
            <a:xfrm>
              <a:off x="1572" y="193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345177" name="Text Box 89"/>
            <p:cNvSpPr txBox="1">
              <a:spLocks noChangeArrowheads="1"/>
            </p:cNvSpPr>
            <p:nvPr/>
          </p:nvSpPr>
          <p:spPr bwMode="auto">
            <a:xfrm>
              <a:off x="2812" y="1196"/>
              <a:ext cx="71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client</a:t>
              </a:r>
            </a:p>
            <a:p>
              <a:pPr algn="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reception</a:t>
              </a:r>
            </a:p>
          </p:txBody>
        </p:sp>
      </p:grpSp>
      <p:grpSp>
        <p:nvGrpSpPr>
          <p:cNvPr id="345178" name="Group 90"/>
          <p:cNvGrpSpPr>
            <a:grpSpLocks/>
          </p:cNvGrpSpPr>
          <p:nvPr/>
        </p:nvGrpSpPr>
        <p:grpSpPr bwMode="auto">
          <a:xfrm>
            <a:off x="2974975" y="1806575"/>
            <a:ext cx="4906963" cy="3209925"/>
            <a:chOff x="1874" y="1138"/>
            <a:chExt cx="3091" cy="2022"/>
          </a:xfrm>
        </p:grpSpPr>
        <p:grpSp>
          <p:nvGrpSpPr>
            <p:cNvPr id="70673" name="Group 91"/>
            <p:cNvGrpSpPr>
              <a:grpSpLocks/>
            </p:cNvGrpSpPr>
            <p:nvPr/>
          </p:nvGrpSpPr>
          <p:grpSpPr bwMode="auto">
            <a:xfrm>
              <a:off x="2784" y="1138"/>
              <a:ext cx="1608" cy="1591"/>
              <a:chOff x="648" y="1147"/>
              <a:chExt cx="1608" cy="1591"/>
            </a:xfrm>
          </p:grpSpPr>
          <p:grpSp>
            <p:nvGrpSpPr>
              <p:cNvPr id="70678" name="Group 92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70694" name="Group 93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70705" name="Group 94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70713" name="Group 9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45184" name="Line 9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345185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70714" name="Group 9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45187" name="Line 9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345188" name="Line 100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7070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70707" name="Group 10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45191" name="Line 10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345192" name="Line 104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70708" name="Group 10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45194" name="Line 10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345195" name="Line 107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70695" name="Group 108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699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198" name="Line 1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199" name="Line 11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700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01" name="Line 1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202" name="Line 11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70696" name="Group 115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345204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205" name="Line 11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679" name="Group 118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70680" name="Group 119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688" name="Group 120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09" name="Line 1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210" name="Line 122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689" name="Group 123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12" name="Line 1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213" name="Line 12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70681" name="Group 126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682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16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217" name="Line 12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683" name="Group 130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19" name="Line 1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220" name="Line 132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</p:grpSp>
        <p:sp>
          <p:nvSpPr>
            <p:cNvPr id="345221" name="Text Box 133"/>
            <p:cNvSpPr txBox="1">
              <a:spLocks noChangeArrowheads="1"/>
            </p:cNvSpPr>
            <p:nvPr/>
          </p:nvSpPr>
          <p:spPr bwMode="auto">
            <a:xfrm>
              <a:off x="3788" y="1250"/>
              <a:ext cx="1177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/>
                  <a:ea typeface="ＭＳ Ｐゴシック" charset="0"/>
                  <a:cs typeface="Arial"/>
                </a:rPr>
                <a:t>       </a:t>
              </a: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constant bit 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     rate playout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 at client</a:t>
              </a:r>
            </a:p>
          </p:txBody>
        </p:sp>
        <p:grpSp>
          <p:nvGrpSpPr>
            <p:cNvPr id="70675" name="Group 134"/>
            <p:cNvGrpSpPr>
              <a:grpSpLocks/>
            </p:cNvGrpSpPr>
            <p:nvPr/>
          </p:nvGrpSpPr>
          <p:grpSpPr bwMode="auto">
            <a:xfrm>
              <a:off x="1874" y="2756"/>
              <a:ext cx="1059" cy="404"/>
              <a:chOff x="1874" y="2756"/>
              <a:chExt cx="1059" cy="404"/>
            </a:xfrm>
          </p:grpSpPr>
          <p:sp>
            <p:nvSpPr>
              <p:cNvPr id="345223" name="Text Box 135"/>
              <p:cNvSpPr txBox="1">
                <a:spLocks noChangeArrowheads="1"/>
              </p:cNvSpPr>
              <p:nvPr/>
            </p:nvSpPr>
            <p:spPr bwMode="auto">
              <a:xfrm>
                <a:off x="1874" y="2756"/>
                <a:ext cx="1059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rgbClr val="000099"/>
                    </a:solidFill>
                    <a:latin typeface="Arial"/>
                    <a:ea typeface="ＭＳ Ｐゴシック" charset="0"/>
                    <a:cs typeface="Arial"/>
                  </a:rPr>
                  <a:t>client playout</a:t>
                </a:r>
              </a:p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rgbClr val="000099"/>
                    </a:solidFill>
                    <a:latin typeface="Arial"/>
                    <a:ea typeface="ＭＳ Ｐゴシック" charset="0"/>
                    <a:cs typeface="Arial"/>
                  </a:rPr>
                  <a:t>delay</a:t>
                </a:r>
              </a:p>
            </p:txBody>
          </p:sp>
          <p:sp>
            <p:nvSpPr>
              <p:cNvPr id="345224" name="Line 136"/>
              <p:cNvSpPr>
                <a:spLocks noChangeShapeType="1"/>
              </p:cNvSpPr>
              <p:nvPr/>
            </p:nvSpPr>
            <p:spPr bwMode="auto">
              <a:xfrm flipV="1">
                <a:off x="1962" y="2988"/>
                <a:ext cx="816" cy="6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endParaRPr>
              </a:p>
            </p:txBody>
          </p:sp>
        </p:grpSp>
      </p:grpSp>
      <p:grpSp>
        <p:nvGrpSpPr>
          <p:cNvPr id="345225" name="Group 137"/>
          <p:cNvGrpSpPr>
            <a:grpSpLocks/>
          </p:cNvGrpSpPr>
          <p:nvPr/>
        </p:nvGrpSpPr>
        <p:grpSpPr bwMode="auto">
          <a:xfrm>
            <a:off x="4459288" y="2971800"/>
            <a:ext cx="523875" cy="903288"/>
            <a:chOff x="2809" y="1872"/>
            <a:chExt cx="330" cy="569"/>
          </a:xfrm>
        </p:grpSpPr>
        <p:sp>
          <p:nvSpPr>
            <p:cNvPr id="345226" name="Line 138"/>
            <p:cNvSpPr>
              <a:spLocks noChangeShapeType="1"/>
            </p:cNvSpPr>
            <p:nvPr/>
          </p:nvSpPr>
          <p:spPr bwMode="auto">
            <a:xfrm flipV="1">
              <a:off x="2988" y="1872"/>
              <a:ext cx="0" cy="5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345227" name="Text Box 139"/>
            <p:cNvSpPr txBox="1">
              <a:spLocks noChangeArrowheads="1"/>
            </p:cNvSpPr>
            <p:nvPr/>
          </p:nvSpPr>
          <p:spPr bwMode="auto">
            <a:xfrm rot="16200000">
              <a:off x="2710" y="2011"/>
              <a:ext cx="5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rgbClr val="009900"/>
                  </a:solidFill>
                  <a:latin typeface="Arial"/>
                  <a:ea typeface="ＭＳ Ｐゴシック" charset="0"/>
                  <a:cs typeface="Arial"/>
                </a:rPr>
                <a:t>buffered</a:t>
              </a:r>
            </a:p>
            <a:p>
              <a:pPr algn="ctr" eaLnBrk="0" hangingPunct="0">
                <a:defRPr/>
              </a:pPr>
              <a:r>
                <a:rPr lang="en-US" sz="1400" dirty="0">
                  <a:solidFill>
                    <a:srgbClr val="009900"/>
                  </a:solidFill>
                  <a:latin typeface="Arial"/>
                  <a:ea typeface="ＭＳ Ｐゴシック" charset="0"/>
                  <a:cs typeface="Arial"/>
                </a:rPr>
                <a:t>data</a:t>
              </a: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345228" name="Rectangle 140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62925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Delay j</a:t>
            </a:r>
            <a:r>
              <a:rPr lang="en-US" dirty="0" smtClean="0"/>
              <a:t>itter</a:t>
            </a:r>
            <a:endParaRPr lang="en-US" dirty="0"/>
          </a:p>
        </p:txBody>
      </p:sp>
      <p:sp>
        <p:nvSpPr>
          <p:cNvPr id="345229" name="Rectangle 141"/>
          <p:cNvSpPr>
            <a:spLocks noGrp="1" noChangeArrowheads="1"/>
          </p:cNvSpPr>
          <p:nvPr>
            <p:ph type="body" idx="1"/>
          </p:nvPr>
        </p:nvSpPr>
        <p:spPr>
          <a:xfrm>
            <a:off x="733425" y="5207000"/>
            <a:ext cx="7772400" cy="889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end</a:t>
            </a:r>
            <a:r>
              <a:rPr lang="en-US" dirty="0"/>
              <a:t>-to-end delays of two consecutive packets: difference can be more or less than 20 msec (transmission time difference)</a:t>
            </a:r>
          </a:p>
        </p:txBody>
      </p:sp>
      <p:pic>
        <p:nvPicPr>
          <p:cNvPr id="70670" name="Picture 24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944563"/>
            <a:ext cx="264953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636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5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5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229" grpId="0" build="p" autoUpdateAnimBg="0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5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8270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fixed playout delay</a:t>
            </a:r>
            <a:endParaRPr lang="en-US" dirty="0"/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dirty="0"/>
              <a:t>receiver attempts to playout each chunk exactly </a:t>
            </a:r>
            <a:r>
              <a:rPr lang="en-US" i="1" dirty="0"/>
              <a:t>q</a:t>
            </a:r>
            <a:r>
              <a:rPr lang="en-US" dirty="0"/>
              <a:t> msecs after chunk was generated.</a:t>
            </a:r>
          </a:p>
          <a:p>
            <a:pPr lvl="1">
              <a:defRPr/>
            </a:pPr>
            <a:r>
              <a:rPr lang="en-US" sz="2800" dirty="0"/>
              <a:t>chunk has time stamp </a:t>
            </a:r>
            <a:r>
              <a:rPr lang="en-US" sz="2800" i="1" dirty="0"/>
              <a:t>t: </a:t>
            </a:r>
            <a:r>
              <a:rPr lang="en-US" sz="2800" dirty="0"/>
              <a:t>play out chunk at </a:t>
            </a:r>
            <a:r>
              <a:rPr lang="en-US" sz="2800" i="1" dirty="0"/>
              <a:t>t+q</a:t>
            </a:r>
            <a:r>
              <a:rPr lang="en-US" sz="2800" dirty="0"/>
              <a:t> </a:t>
            </a:r>
          </a:p>
          <a:p>
            <a:pPr lvl="1">
              <a:defRPr/>
            </a:pPr>
            <a:r>
              <a:rPr lang="en-US" sz="2800" dirty="0"/>
              <a:t>chunk arrives after </a:t>
            </a:r>
            <a:r>
              <a:rPr lang="en-US" sz="2800" i="1" dirty="0"/>
              <a:t>t+q</a:t>
            </a:r>
            <a:r>
              <a:rPr lang="en-US" sz="2800" dirty="0"/>
              <a:t>: data arrives too late for </a:t>
            </a:r>
            <a:r>
              <a:rPr lang="en-US" sz="2800" dirty="0" smtClean="0"/>
              <a:t>playout: </a:t>
            </a:r>
            <a:r>
              <a:rPr lang="en-US" sz="2800" dirty="0"/>
              <a:t>data </a:t>
            </a:r>
            <a:r>
              <a:rPr lang="ja-JP" altLang="en-US" sz="2800" dirty="0">
                <a:latin typeface="Arial"/>
              </a:rPr>
              <a:t>“</a:t>
            </a:r>
            <a:r>
              <a:rPr lang="en-US" sz="2800" dirty="0"/>
              <a:t>lost</a:t>
            </a:r>
            <a:r>
              <a:rPr lang="ja-JP" altLang="en-US" sz="2800" dirty="0">
                <a:latin typeface="Arial"/>
              </a:rPr>
              <a:t>”</a:t>
            </a:r>
            <a:endParaRPr lang="en-US" sz="2800" dirty="0"/>
          </a:p>
          <a:p>
            <a:pPr>
              <a:defRPr/>
            </a:pPr>
            <a:r>
              <a:rPr lang="en-US" dirty="0"/>
              <a:t>tradeoff in choosing </a:t>
            </a:r>
            <a:r>
              <a:rPr lang="en-US" i="1" dirty="0"/>
              <a:t>q</a:t>
            </a:r>
            <a:r>
              <a:rPr lang="en-US" dirty="0"/>
              <a:t>:</a:t>
            </a:r>
          </a:p>
          <a:p>
            <a:pPr lvl="1">
              <a:defRPr/>
            </a:pPr>
            <a:r>
              <a:rPr lang="en-US" sz="2800" i="1" dirty="0">
                <a:solidFill>
                  <a:srgbClr val="CC0000"/>
                </a:solidFill>
              </a:rPr>
              <a:t>large q:</a:t>
            </a:r>
            <a:r>
              <a:rPr lang="en-US" sz="2800" dirty="0">
                <a:solidFill>
                  <a:srgbClr val="CC0000"/>
                </a:solidFill>
              </a:rPr>
              <a:t> less packet loss</a:t>
            </a:r>
          </a:p>
          <a:p>
            <a:pPr lvl="1">
              <a:defRPr/>
            </a:pPr>
            <a:r>
              <a:rPr lang="en-US" sz="2800" i="1" dirty="0">
                <a:solidFill>
                  <a:srgbClr val="CC0000"/>
                </a:solidFill>
              </a:rPr>
              <a:t>small q: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better interactive experience</a:t>
            </a:r>
          </a:p>
        </p:txBody>
      </p:sp>
    </p:spTree>
    <p:extLst>
      <p:ext uri="{BB962C8B-B14F-4D97-AF65-F5344CB8AC3E}">
        <p14:creationId xmlns:p14="http://schemas.microsoft.com/office/powerpoint/2010/main" val="1789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753" name="Object 3"/>
          <p:cNvGraphicFramePr>
            <a:graphicFrameLocks noChangeAspect="1"/>
          </p:cNvGraphicFramePr>
          <p:nvPr/>
        </p:nvGraphicFramePr>
        <p:xfrm>
          <a:off x="969963" y="2655888"/>
          <a:ext cx="6629400" cy="420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VISIO" r:id="rId4" imgW="7670800" imgH="4864100" progId="Visio.Drawing.5">
                  <p:embed/>
                </p:oleObj>
              </mc:Choice>
              <mc:Fallback>
                <p:oleObj name="VISIO" r:id="rId4" imgW="7670800" imgH="486410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2655888"/>
                        <a:ext cx="6629400" cy="420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7140" name="Text Box 4"/>
          <p:cNvSpPr txBox="1">
            <a:spLocks noChangeArrowheads="1"/>
          </p:cNvSpPr>
          <p:nvPr/>
        </p:nvSpPr>
        <p:spPr bwMode="auto">
          <a:xfrm>
            <a:off x="879475" y="1044575"/>
            <a:ext cx="7777163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234950" indent="-234950" eaLnBrk="0" hangingPunct="0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 sender generates packets every 20 msec during talk spurt.</a:t>
            </a:r>
          </a:p>
          <a:p>
            <a:pPr marL="234950" indent="-234950" eaLnBrk="0" hangingPunct="0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 first packet received at time r</a:t>
            </a:r>
          </a:p>
          <a:p>
            <a:pPr marL="234950" indent="-234950" eaLnBrk="0" hangingPunct="0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 first playout schedule: begins at p</a:t>
            </a:r>
          </a:p>
          <a:p>
            <a:pPr marL="234950" indent="-234950" eaLnBrk="0" hangingPunct="0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 second playout schedule: begins at </a:t>
            </a: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Arial"/>
              </a:rPr>
              <a:t>p</a:t>
            </a:r>
            <a:r>
              <a:rPr lang="ja-JP" alt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Arial"/>
              </a:rPr>
              <a:t>’</a:t>
            </a:r>
            <a:endParaRPr lang="en-US" dirty="0">
              <a:solidFill>
                <a:srgbClr val="000000"/>
              </a:solidFill>
              <a:latin typeface="Gill Sans MT"/>
              <a:ea typeface="ＭＳ Ｐゴシック" charset="0"/>
              <a:cs typeface="Arial"/>
            </a:endParaRPr>
          </a:p>
        </p:txBody>
      </p:sp>
      <p:pic>
        <p:nvPicPr>
          <p:cNvPr id="74757" name="Picture 19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8270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fixed playout delay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82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1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8397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Adaptive </a:t>
            </a:r>
            <a:r>
              <a:rPr lang="en-US" dirty="0" smtClean="0"/>
              <a:t>playout delay </a:t>
            </a:r>
            <a:r>
              <a:rPr lang="en-US" sz="3200" dirty="0"/>
              <a:t>(1)</a:t>
            </a:r>
          </a:p>
        </p:txBody>
      </p:sp>
      <p:sp>
        <p:nvSpPr>
          <p:cNvPr id="3481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3400" y="1165225"/>
            <a:ext cx="7772400" cy="45418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goal: </a:t>
            </a:r>
            <a:r>
              <a:rPr lang="en-US" dirty="0" smtClean="0"/>
              <a:t>low playout </a:t>
            </a:r>
            <a:r>
              <a:rPr lang="en-US" dirty="0"/>
              <a:t>delay, </a:t>
            </a:r>
            <a:r>
              <a:rPr lang="en-US" dirty="0" smtClean="0"/>
              <a:t>low late </a:t>
            </a:r>
            <a:r>
              <a:rPr lang="en-US" dirty="0"/>
              <a:t>loss </a:t>
            </a:r>
            <a:r>
              <a:rPr lang="en-US" dirty="0" smtClean="0"/>
              <a:t>rate</a:t>
            </a:r>
            <a:endParaRPr lang="en-US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approach</a:t>
            </a:r>
            <a:r>
              <a:rPr lang="en-US" i="1" dirty="0">
                <a:solidFill>
                  <a:srgbClr val="CC0000"/>
                </a:solidFill>
              </a:rPr>
              <a:t>: </a:t>
            </a:r>
            <a:r>
              <a:rPr lang="en-US" dirty="0"/>
              <a:t>adaptive playout delay adjustment:</a:t>
            </a:r>
          </a:p>
          <a:p>
            <a:pPr lvl="1">
              <a:defRPr/>
            </a:pPr>
            <a:r>
              <a:rPr lang="en-US" dirty="0"/>
              <a:t>estimate network delay, adjust playout delay at beginning of each talk </a:t>
            </a:r>
            <a:r>
              <a:rPr lang="en-US" dirty="0" smtClean="0"/>
              <a:t>spurt</a:t>
            </a:r>
            <a:endParaRPr lang="en-US" dirty="0"/>
          </a:p>
          <a:p>
            <a:pPr lvl="1">
              <a:defRPr/>
            </a:pPr>
            <a:r>
              <a:rPr lang="en-US" dirty="0"/>
              <a:t>silent periods compressed and </a:t>
            </a:r>
            <a:r>
              <a:rPr lang="en-US" dirty="0" smtClean="0"/>
              <a:t>elongated</a:t>
            </a:r>
            <a:endParaRPr lang="en-US" dirty="0"/>
          </a:p>
          <a:p>
            <a:pPr lvl="1">
              <a:defRPr/>
            </a:pPr>
            <a:r>
              <a:rPr lang="en-US" dirty="0"/>
              <a:t>chunks still played out every 20 msec during talk </a:t>
            </a:r>
            <a:r>
              <a:rPr lang="en-US" dirty="0" smtClean="0"/>
              <a:t>spurt</a:t>
            </a:r>
          </a:p>
          <a:p>
            <a:pPr>
              <a:defRPr/>
            </a:pPr>
            <a:r>
              <a:rPr lang="en-US" dirty="0"/>
              <a:t>a</a:t>
            </a:r>
            <a:r>
              <a:rPr lang="en-US" dirty="0" smtClean="0"/>
              <a:t>daptively estimate packet delay: (</a:t>
            </a:r>
            <a:r>
              <a:rPr lang="en-US" sz="2400" dirty="0" smtClean="0"/>
              <a:t>EWMA - exponentially weighted moving </a:t>
            </a:r>
            <a:r>
              <a:rPr lang="en-US" sz="2400" dirty="0" smtClean="0"/>
              <a:t>average):</a:t>
            </a:r>
            <a:endParaRPr lang="en-US" sz="2400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76806" name="TextBox 2"/>
          <p:cNvSpPr txBox="1">
            <a:spLocks noChangeArrowheads="1"/>
          </p:cNvSpPr>
          <p:nvPr/>
        </p:nvSpPr>
        <p:spPr bwMode="auto">
          <a:xfrm>
            <a:off x="2368550" y="4422775"/>
            <a:ext cx="3941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d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= (1</a:t>
            </a:r>
            <a:r>
              <a:rPr lang="en-US" sz="2800" dirty="0">
                <a:solidFill>
                  <a:srgbClr val="000099"/>
                </a:solidFill>
                <a:latin typeface="Symbol" charset="0"/>
                <a:cs typeface="Symbol" charset="0"/>
              </a:rPr>
              <a:t>-a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)d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i-1 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+ </a:t>
            </a:r>
            <a:r>
              <a:rPr lang="en-US" sz="2800" dirty="0">
                <a:solidFill>
                  <a:srgbClr val="000099"/>
                </a:solidFill>
                <a:latin typeface="Symbol" charset="0"/>
                <a:cs typeface="Symbol" charset="0"/>
              </a:rPr>
              <a:t>a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(r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– t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76807" name="TextBox 4"/>
          <p:cNvSpPr txBox="1">
            <a:spLocks noChangeArrowheads="1"/>
          </p:cNvSpPr>
          <p:nvPr/>
        </p:nvSpPr>
        <p:spPr bwMode="auto">
          <a:xfrm>
            <a:off x="1398588" y="5365750"/>
            <a:ext cx="1584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 Narrow" charset="0"/>
                <a:cs typeface="Arial Narrow" charset="0"/>
              </a:rPr>
              <a:t>delay estimate after ith packet</a:t>
            </a:r>
          </a:p>
        </p:txBody>
      </p:sp>
      <p:sp>
        <p:nvSpPr>
          <p:cNvPr id="76808" name="TextBox 13"/>
          <p:cNvSpPr txBox="1">
            <a:spLocks noChangeArrowheads="1"/>
          </p:cNvSpPr>
          <p:nvPr/>
        </p:nvSpPr>
        <p:spPr bwMode="auto">
          <a:xfrm>
            <a:off x="3092450" y="5375275"/>
            <a:ext cx="1474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 Narrow" charset="0"/>
                <a:cs typeface="Arial Narrow" charset="0"/>
              </a:rPr>
              <a:t>small constant, e.g. 0.1</a:t>
            </a:r>
          </a:p>
        </p:txBody>
      </p:sp>
      <p:sp>
        <p:nvSpPr>
          <p:cNvPr id="76809" name="TextBox 14"/>
          <p:cNvSpPr txBox="1">
            <a:spLocks noChangeArrowheads="1"/>
          </p:cNvSpPr>
          <p:nvPr/>
        </p:nvSpPr>
        <p:spPr bwMode="auto">
          <a:xfrm>
            <a:off x="4786313" y="5384800"/>
            <a:ext cx="1473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 Narrow" charset="0"/>
                <a:cs typeface="Arial Narrow" charset="0"/>
              </a:rPr>
              <a:t>time received  -</a:t>
            </a:r>
          </a:p>
        </p:txBody>
      </p:sp>
      <p:sp>
        <p:nvSpPr>
          <p:cNvPr id="76810" name="TextBox 15"/>
          <p:cNvSpPr txBox="1">
            <a:spLocks noChangeArrowheads="1"/>
          </p:cNvSpPr>
          <p:nvPr/>
        </p:nvSpPr>
        <p:spPr bwMode="auto">
          <a:xfrm>
            <a:off x="6151563" y="5380038"/>
            <a:ext cx="1474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 Narrow" charset="0"/>
                <a:cs typeface="Arial Narrow" charset="0"/>
              </a:rPr>
              <a:t>time sent (timestamp)</a:t>
            </a:r>
          </a:p>
        </p:txBody>
      </p:sp>
      <p:cxnSp>
        <p:nvCxnSpPr>
          <p:cNvPr id="76811" name="Straight Connector 6"/>
          <p:cNvCxnSpPr>
            <a:cxnSpLocks noChangeShapeType="1"/>
          </p:cNvCxnSpPr>
          <p:nvPr/>
        </p:nvCxnSpPr>
        <p:spPr bwMode="auto">
          <a:xfrm>
            <a:off x="2568575" y="49514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2" name="Straight Connector 20"/>
          <p:cNvCxnSpPr>
            <a:cxnSpLocks noChangeShapeType="1"/>
          </p:cNvCxnSpPr>
          <p:nvPr/>
        </p:nvCxnSpPr>
        <p:spPr bwMode="auto">
          <a:xfrm>
            <a:off x="3705225" y="49180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3" name="Straight Connector 21"/>
          <p:cNvCxnSpPr>
            <a:cxnSpLocks noChangeShapeType="1"/>
          </p:cNvCxnSpPr>
          <p:nvPr/>
        </p:nvCxnSpPr>
        <p:spPr bwMode="auto">
          <a:xfrm>
            <a:off x="5299075" y="49561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4" name="Straight Connector 22"/>
          <p:cNvCxnSpPr>
            <a:cxnSpLocks noChangeShapeType="1"/>
          </p:cNvCxnSpPr>
          <p:nvPr/>
        </p:nvCxnSpPr>
        <p:spPr bwMode="auto">
          <a:xfrm>
            <a:off x="5880100" y="49514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815" name="Right Brace 9"/>
          <p:cNvSpPr>
            <a:spLocks/>
          </p:cNvSpPr>
          <p:nvPr/>
        </p:nvSpPr>
        <p:spPr bwMode="auto">
          <a:xfrm rot="5400000">
            <a:off x="5958681" y="4815682"/>
            <a:ext cx="284163" cy="2413000"/>
          </a:xfrm>
          <a:prstGeom prst="rightBrace">
            <a:avLst>
              <a:gd name="adj1" fmla="val 8374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6816" name="TextBox 24"/>
          <p:cNvSpPr txBox="1">
            <a:spLocks noChangeArrowheads="1"/>
          </p:cNvSpPr>
          <p:nvPr/>
        </p:nvSpPr>
        <p:spPr bwMode="auto">
          <a:xfrm>
            <a:off x="4848225" y="6069013"/>
            <a:ext cx="2628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 Narrow" charset="0"/>
                <a:cs typeface="Arial Narrow" charset="0"/>
              </a:rPr>
              <a:t>measured delay of ith packet</a:t>
            </a:r>
          </a:p>
        </p:txBody>
      </p:sp>
    </p:spTree>
    <p:extLst>
      <p:ext uri="{BB962C8B-B14F-4D97-AF65-F5344CB8AC3E}">
        <p14:creationId xmlns:p14="http://schemas.microsoft.com/office/powerpoint/2010/main" val="32807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7772400" cy="871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</a:t>
            </a:r>
            <a:r>
              <a:rPr lang="en-US" sz="4000" dirty="0" smtClean="0"/>
              <a:t>recovery </a:t>
            </a:r>
            <a:r>
              <a:rPr lang="en-US" sz="4000" dirty="0"/>
              <a:t>from packet loss</a:t>
            </a:r>
            <a:r>
              <a:rPr lang="en-US" sz="3200" dirty="0"/>
              <a:t> (1)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2763" y="1206500"/>
            <a:ext cx="8093075" cy="4481513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CC0000"/>
                </a:solidFill>
              </a:rPr>
              <a:t>Challenge: </a:t>
            </a:r>
            <a:r>
              <a:rPr lang="en-US" dirty="0" smtClean="0"/>
              <a:t>recover from packet loss given small tolerable delay between original transmission and </a:t>
            </a:r>
            <a:r>
              <a:rPr lang="en-US" sz="2400" dirty="0" smtClean="0"/>
              <a:t>playout</a:t>
            </a:r>
          </a:p>
          <a:p>
            <a:pPr>
              <a:defRPr/>
            </a:pPr>
            <a:r>
              <a:rPr lang="en-US" sz="2400" dirty="0"/>
              <a:t>e</a:t>
            </a:r>
            <a:r>
              <a:rPr lang="en-US" sz="2400" dirty="0" smtClean="0"/>
              <a:t>ach ACK/NAK takes ~ one RTT</a:t>
            </a:r>
          </a:p>
          <a:p>
            <a:pPr>
              <a:defRPr/>
            </a:pPr>
            <a:r>
              <a:rPr lang="en-US" sz="2400" dirty="0"/>
              <a:t>a</a:t>
            </a:r>
            <a:r>
              <a:rPr lang="en-US" sz="2400" dirty="0" smtClean="0"/>
              <a:t>lternative: </a:t>
            </a:r>
            <a:r>
              <a:rPr lang="en-US" sz="2400" i="1" dirty="0" smtClean="0">
                <a:solidFill>
                  <a:srgbClr val="CC0000"/>
                </a:solidFill>
              </a:rPr>
              <a:t>Forward </a:t>
            </a:r>
            <a:r>
              <a:rPr lang="en-US" sz="2400" i="1" dirty="0">
                <a:solidFill>
                  <a:srgbClr val="CC0000"/>
                </a:solidFill>
              </a:rPr>
              <a:t>Error Correction (FEC</a:t>
            </a:r>
            <a:r>
              <a:rPr lang="en-US" sz="2400" i="1" dirty="0" smtClean="0">
                <a:solidFill>
                  <a:srgbClr val="CC0000"/>
                </a:solidFill>
              </a:rPr>
              <a:t>)</a:t>
            </a:r>
            <a:endParaRPr lang="en-US" sz="2400" i="1" dirty="0">
              <a:solidFill>
                <a:srgbClr val="CC0000"/>
              </a:solidFill>
            </a:endParaRPr>
          </a:p>
          <a:p>
            <a:pPr lvl="1">
              <a:defRPr/>
            </a:pPr>
            <a:r>
              <a:rPr lang="en-US" dirty="0" smtClean="0"/>
              <a:t>send enough bits to allow recovery without </a:t>
            </a:r>
            <a:r>
              <a:rPr lang="en-US" dirty="0" smtClean="0"/>
              <a:t>retransmission</a:t>
            </a:r>
            <a:endParaRPr lang="en-US" dirty="0" smtClean="0"/>
          </a:p>
          <a:p>
            <a:pPr>
              <a:buFont typeface="Wingdings" charset="0"/>
              <a:buNone/>
              <a:defRPr/>
            </a:pPr>
            <a:endParaRPr lang="en-US" sz="2400" u="sng" dirty="0">
              <a:solidFill>
                <a:srgbClr val="FF0000"/>
              </a:solidFill>
            </a:endParaRPr>
          </a:p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s</a:t>
            </a:r>
            <a:r>
              <a:rPr lang="en-US" i="1" dirty="0" smtClean="0">
                <a:solidFill>
                  <a:srgbClr val="CC0000"/>
                </a:solidFill>
              </a:rPr>
              <a:t>imple FEC</a:t>
            </a:r>
            <a:endParaRPr lang="en-US" i="1" dirty="0">
              <a:solidFill>
                <a:srgbClr val="CC0000"/>
              </a:solidFill>
            </a:endParaRPr>
          </a:p>
          <a:p>
            <a:pPr>
              <a:defRPr/>
            </a:pPr>
            <a:r>
              <a:rPr lang="en-US" sz="2400" dirty="0"/>
              <a:t>for every group of </a:t>
            </a:r>
            <a:r>
              <a:rPr lang="en-US" sz="2400" i="1" dirty="0"/>
              <a:t>n </a:t>
            </a:r>
            <a:r>
              <a:rPr lang="en-US" sz="2400" dirty="0" smtClean="0"/>
              <a:t>chunks, </a:t>
            </a:r>
            <a:r>
              <a:rPr lang="en-US" sz="2400" dirty="0"/>
              <a:t>create redundant chunk by exclusive OR-ing </a:t>
            </a:r>
            <a:r>
              <a:rPr lang="en-US" sz="2400" i="1" dirty="0"/>
              <a:t>n </a:t>
            </a:r>
            <a:r>
              <a:rPr lang="en-US" sz="2400" dirty="0"/>
              <a:t>original chunks</a:t>
            </a:r>
          </a:p>
          <a:p>
            <a:pPr>
              <a:defRPr/>
            </a:pPr>
            <a:r>
              <a:rPr lang="en-US" sz="2400" dirty="0"/>
              <a:t>s</a:t>
            </a:r>
            <a:r>
              <a:rPr lang="en-US" sz="2400" dirty="0" smtClean="0"/>
              <a:t>end </a:t>
            </a:r>
            <a:r>
              <a:rPr lang="en-US" sz="2400" i="1" dirty="0"/>
              <a:t>n+1</a:t>
            </a:r>
            <a:r>
              <a:rPr lang="en-US" sz="2400" dirty="0"/>
              <a:t> chunks, increasing bandwidth by factor </a:t>
            </a:r>
            <a:r>
              <a:rPr lang="en-US" sz="2400" i="1" dirty="0"/>
              <a:t>1/</a:t>
            </a:r>
            <a:r>
              <a:rPr lang="en-US" sz="2400" i="1" dirty="0" smtClean="0"/>
              <a:t>n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can reconstruct original </a:t>
            </a:r>
            <a:r>
              <a:rPr lang="en-US" sz="2400" i="1" dirty="0"/>
              <a:t>n </a:t>
            </a:r>
            <a:r>
              <a:rPr lang="en-US" sz="2400" dirty="0"/>
              <a:t>chunks if at most one lost chunk from </a:t>
            </a:r>
            <a:r>
              <a:rPr lang="en-US" sz="2400" i="1" dirty="0"/>
              <a:t>n+1 </a:t>
            </a:r>
            <a:r>
              <a:rPr lang="en-US" sz="2400" dirty="0" smtClean="0"/>
              <a:t>chunks, with playout delay</a:t>
            </a:r>
            <a:endParaRPr lang="en-US" sz="2400" dirty="0"/>
          </a:p>
        </p:txBody>
      </p:sp>
      <p:pic>
        <p:nvPicPr>
          <p:cNvPr id="82949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7127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630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3" name="Picture 3" descr="632 Mixed Quality Redundanc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00" y="1684338"/>
            <a:ext cx="53721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9972" name="Text Box 4"/>
          <p:cNvSpPr txBox="1">
            <a:spLocks noChangeArrowheads="1"/>
          </p:cNvSpPr>
          <p:nvPr/>
        </p:nvSpPr>
        <p:spPr bwMode="auto">
          <a:xfrm>
            <a:off x="500063" y="1270000"/>
            <a:ext cx="3455994" cy="412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800" dirty="0">
                <a:solidFill>
                  <a:srgbClr val="CC0000"/>
                </a:solidFill>
                <a:latin typeface="Gill Sans MT"/>
              </a:rPr>
              <a:t>a</a:t>
            </a:r>
            <a:r>
              <a:rPr lang="en-US" sz="2800" dirty="0" smtClean="0">
                <a:solidFill>
                  <a:srgbClr val="CC0000"/>
                </a:solidFill>
                <a:latin typeface="Gill Sans MT"/>
              </a:rPr>
              <a:t>nother FEC scheme:</a:t>
            </a:r>
          </a:p>
          <a:p>
            <a:pPr marL="342900" indent="-342900" eaLnBrk="0" hangingPunct="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ja-JP" altLang="en-US" dirty="0" smtClean="0">
                <a:solidFill>
                  <a:srgbClr val="000000"/>
                </a:solidFill>
                <a:latin typeface="Gill Sans MT"/>
              </a:rPr>
              <a:t>“</a:t>
            </a:r>
            <a:r>
              <a:rPr lang="en-US" dirty="0" smtClean="0">
                <a:solidFill>
                  <a:srgbClr val="000000"/>
                </a:solidFill>
                <a:latin typeface="Gill Sans MT"/>
              </a:rPr>
              <a:t>piggyback lower </a:t>
            </a:r>
            <a:br>
              <a:rPr lang="en-US" dirty="0" smtClean="0">
                <a:solidFill>
                  <a:srgbClr val="000000"/>
                </a:solidFill>
                <a:latin typeface="Gill Sans MT"/>
              </a:rPr>
            </a:br>
            <a:r>
              <a:rPr lang="en-US" dirty="0" smtClean="0">
                <a:solidFill>
                  <a:srgbClr val="000000"/>
                </a:solidFill>
                <a:latin typeface="Gill Sans MT"/>
              </a:rPr>
              <a:t>quality stream</a:t>
            </a:r>
            <a:r>
              <a:rPr lang="ja-JP" altLang="en-US" dirty="0" smtClean="0">
                <a:solidFill>
                  <a:srgbClr val="000000"/>
                </a:solidFill>
                <a:latin typeface="Gill Sans MT"/>
              </a:rPr>
              <a:t>”</a:t>
            </a:r>
            <a:r>
              <a:rPr lang="en-US" dirty="0" smtClean="0">
                <a:solidFill>
                  <a:srgbClr val="000000"/>
                </a:solidFill>
                <a:latin typeface="Gill Sans MT"/>
              </a:rPr>
              <a:t> </a:t>
            </a:r>
          </a:p>
          <a:p>
            <a:pPr marL="342900" indent="-342900" eaLnBrk="0" hangingPunct="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latin typeface="Gill Sans MT"/>
              </a:rPr>
              <a:t>send lower resolution</a:t>
            </a:r>
            <a:br>
              <a:rPr lang="en-US" dirty="0" smtClean="0">
                <a:solidFill>
                  <a:srgbClr val="000000"/>
                </a:solidFill>
                <a:latin typeface="Gill Sans MT"/>
              </a:rPr>
            </a:br>
            <a:r>
              <a:rPr lang="en-US" dirty="0" smtClean="0">
                <a:solidFill>
                  <a:srgbClr val="000000"/>
                </a:solidFill>
                <a:latin typeface="Gill Sans MT"/>
              </a:rPr>
              <a:t>audio stream as </a:t>
            </a:r>
            <a:br>
              <a:rPr lang="en-US" dirty="0" smtClean="0">
                <a:solidFill>
                  <a:srgbClr val="000000"/>
                </a:solidFill>
                <a:latin typeface="Gill Sans MT"/>
              </a:rPr>
            </a:br>
            <a:r>
              <a:rPr lang="en-US" dirty="0" smtClean="0">
                <a:solidFill>
                  <a:srgbClr val="000000"/>
                </a:solidFill>
                <a:latin typeface="Gill Sans MT"/>
              </a:rPr>
              <a:t>redundant information</a:t>
            </a:r>
          </a:p>
          <a:p>
            <a:pPr marL="342900" indent="-342900" eaLnBrk="0" hangingPunct="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latin typeface="Gill Sans MT"/>
              </a:rPr>
              <a:t>e.g., nominal </a:t>
            </a:r>
            <a:br>
              <a:rPr lang="en-US" dirty="0" smtClean="0">
                <a:solidFill>
                  <a:srgbClr val="000000"/>
                </a:solidFill>
                <a:latin typeface="Gill Sans MT"/>
              </a:rPr>
            </a:br>
            <a:r>
              <a:rPr lang="en-US" dirty="0" smtClean="0">
                <a:solidFill>
                  <a:srgbClr val="000000"/>
                </a:solidFill>
                <a:latin typeface="Gill Sans MT"/>
              </a:rPr>
              <a:t>stream PCM at 64 kbps</a:t>
            </a:r>
            <a:br>
              <a:rPr lang="en-US" dirty="0" smtClean="0">
                <a:solidFill>
                  <a:srgbClr val="000000"/>
                </a:solidFill>
                <a:latin typeface="Gill Sans MT"/>
              </a:rPr>
            </a:br>
            <a:r>
              <a:rPr lang="en-US" dirty="0" smtClean="0">
                <a:solidFill>
                  <a:srgbClr val="000000"/>
                </a:solidFill>
                <a:latin typeface="Gill Sans MT"/>
              </a:rPr>
              <a:t>and redundant stream</a:t>
            </a:r>
            <a:br>
              <a:rPr lang="en-US" dirty="0" smtClean="0">
                <a:solidFill>
                  <a:srgbClr val="000000"/>
                </a:solidFill>
                <a:latin typeface="Gill Sans MT"/>
              </a:rPr>
            </a:br>
            <a:r>
              <a:rPr lang="en-US" dirty="0" smtClean="0">
                <a:solidFill>
                  <a:srgbClr val="000000"/>
                </a:solidFill>
                <a:latin typeface="Gill Sans MT"/>
              </a:rPr>
              <a:t>GSM at 13 kbps</a:t>
            </a:r>
          </a:p>
          <a:p>
            <a:pPr marL="285750" indent="-285750" eaLnBrk="0" hangingPunct="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endParaRPr lang="en-US" sz="1800" dirty="0" smtClean="0">
              <a:solidFill>
                <a:srgbClr val="000000"/>
              </a:solidFill>
              <a:latin typeface="Comic Sans MS" charset="0"/>
            </a:endParaRPr>
          </a:p>
        </p:txBody>
      </p:sp>
      <p:sp>
        <p:nvSpPr>
          <p:cNvPr id="339973" name="Text Box 5"/>
          <p:cNvSpPr txBox="1">
            <a:spLocks noChangeArrowheads="1"/>
          </p:cNvSpPr>
          <p:nvPr/>
        </p:nvSpPr>
        <p:spPr bwMode="auto">
          <a:xfrm>
            <a:off x="554038" y="5016500"/>
            <a:ext cx="8340745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342900" indent="-342900" eaLnBrk="0" hangingPunct="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latin typeface="Gill Sans MT"/>
              </a:rPr>
              <a:t>non-consecutive loss: receiver can conceal loss </a:t>
            </a:r>
          </a:p>
          <a:p>
            <a:pPr marL="342900" indent="-342900" eaLnBrk="0" hangingPunct="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g</a:t>
            </a:r>
            <a:r>
              <a:rPr lang="en-US" dirty="0" smtClean="0">
                <a:solidFill>
                  <a:srgbClr val="000000"/>
                </a:solidFill>
                <a:latin typeface="Gill Sans MT"/>
              </a:rPr>
              <a:t>eneralization: can also append (n-1)st and (n-2)nd low-bit rate</a:t>
            </a:r>
            <a:br>
              <a:rPr lang="en-US" dirty="0" smtClean="0">
                <a:solidFill>
                  <a:srgbClr val="000000"/>
                </a:solidFill>
                <a:latin typeface="Gill Sans MT"/>
              </a:rPr>
            </a:br>
            <a:r>
              <a:rPr lang="en-US" dirty="0" smtClean="0">
                <a:solidFill>
                  <a:srgbClr val="000000"/>
                </a:solidFill>
                <a:latin typeface="Gill Sans MT"/>
              </a:rPr>
              <a:t>chunk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7772400" cy="871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</a:t>
            </a:r>
            <a:r>
              <a:rPr lang="en-US" sz="4000" dirty="0" smtClean="0"/>
              <a:t>recovery </a:t>
            </a:r>
            <a:r>
              <a:rPr lang="en-US" sz="4000" dirty="0"/>
              <a:t>from packet loss </a:t>
            </a:r>
            <a:r>
              <a:rPr lang="en-US" sz="3200" dirty="0" smtClean="0"/>
              <a:t>(2)</a:t>
            </a:r>
            <a:endParaRPr lang="en-US" sz="3200" dirty="0"/>
          </a:p>
        </p:txBody>
      </p:sp>
      <p:pic>
        <p:nvPicPr>
          <p:cNvPr id="84999" name="Picture 15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7127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103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9563" y="4151313"/>
            <a:ext cx="4127500" cy="197802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i</a:t>
            </a:r>
            <a:r>
              <a:rPr lang="en-US" i="1" dirty="0" smtClean="0">
                <a:solidFill>
                  <a:srgbClr val="CC0000"/>
                </a:solidFill>
              </a:rPr>
              <a:t>nterleaving to conceal loss:</a:t>
            </a:r>
            <a:endParaRPr lang="en-US" i="1" dirty="0">
              <a:solidFill>
                <a:srgbClr val="CC0000"/>
              </a:solidFill>
            </a:endParaRPr>
          </a:p>
          <a:p>
            <a:pPr>
              <a:defRPr/>
            </a:pPr>
            <a:r>
              <a:rPr lang="en-US" sz="2400" dirty="0"/>
              <a:t>a</a:t>
            </a:r>
            <a:r>
              <a:rPr lang="en-US" sz="2400" dirty="0" smtClean="0"/>
              <a:t>udio chunks </a:t>
            </a:r>
            <a:r>
              <a:rPr lang="en-US" sz="2400" dirty="0"/>
              <a:t>divided into smaller </a:t>
            </a:r>
            <a:r>
              <a:rPr lang="en-US" sz="2400" dirty="0" smtClean="0"/>
              <a:t>units, e.g. four </a:t>
            </a:r>
            <a:r>
              <a:rPr lang="en-US" sz="2400" dirty="0"/>
              <a:t>5 msec units per </a:t>
            </a:r>
            <a:r>
              <a:rPr lang="en-US" sz="2400" dirty="0" smtClean="0"/>
              <a:t>20 msec audio chunk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packet contains small units from different chunks</a:t>
            </a:r>
          </a:p>
        </p:txBody>
      </p:sp>
      <p:pic>
        <p:nvPicPr>
          <p:cNvPr id="87042" name="Picture 4" descr="633 interleav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5" y="1049338"/>
            <a:ext cx="6300788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09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95813" y="4435475"/>
            <a:ext cx="4017962" cy="163195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if packet lost, still have </a:t>
            </a:r>
            <a:r>
              <a:rPr lang="en-US" sz="2400" i="1" dirty="0">
                <a:solidFill>
                  <a:srgbClr val="CC0000"/>
                </a:solidFill>
              </a:rPr>
              <a:t>most</a:t>
            </a:r>
            <a:r>
              <a:rPr lang="en-US" sz="2400" dirty="0"/>
              <a:t> of every </a:t>
            </a:r>
            <a:r>
              <a:rPr lang="en-US" sz="2400" dirty="0" smtClean="0"/>
              <a:t>original chunk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no redundancy overhead, but increases playout delay</a:t>
            </a:r>
          </a:p>
          <a:p>
            <a:pPr>
              <a:defRPr/>
            </a:pPr>
            <a:endParaRPr lang="en-US" sz="24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7772400" cy="871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</a:t>
            </a:r>
            <a:r>
              <a:rPr lang="en-US" sz="4000" dirty="0" smtClean="0"/>
              <a:t>recovery </a:t>
            </a:r>
            <a:r>
              <a:rPr lang="en-US" sz="4000" dirty="0"/>
              <a:t>from packet loss </a:t>
            </a:r>
            <a:r>
              <a:rPr lang="en-US" sz="3200" dirty="0" smtClean="0"/>
              <a:t>(3)</a:t>
            </a:r>
            <a:endParaRPr lang="en-US" sz="3200" dirty="0"/>
          </a:p>
        </p:txBody>
      </p:sp>
      <p:pic>
        <p:nvPicPr>
          <p:cNvPr id="87047" name="Picture 15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7127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3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58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682" y="3584574"/>
            <a:ext cx="2671762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588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0"/>
            <a:ext cx="7772400" cy="11430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Video Streaming and CDNs: context</a:t>
            </a:r>
          </a:p>
        </p:txBody>
      </p:sp>
      <p:pic>
        <p:nvPicPr>
          <p:cNvPr id="195589" name="Picture 50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" y="817563"/>
            <a:ext cx="7537450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590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957" y="1395411"/>
            <a:ext cx="1779587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591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319" y="2459036"/>
            <a:ext cx="1227138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592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669" y="3290886"/>
            <a:ext cx="1211263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Rectangle 43"/>
          <p:cNvSpPr>
            <a:spLocks noChangeArrowheads="1"/>
          </p:cNvSpPr>
          <p:nvPr/>
        </p:nvSpPr>
        <p:spPr bwMode="auto">
          <a:xfrm>
            <a:off x="228600" y="1752600"/>
            <a:ext cx="7696200" cy="482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1038" indent="-22383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</a:rPr>
              <a:t>Netflix: 75 million users, 37% of residential </a:t>
            </a:r>
            <a:r>
              <a:rPr lang="en-US" altLang="en-US" dirty="0" smtClean="0">
                <a:solidFill>
                  <a:srgbClr val="000000"/>
                </a:solidFill>
              </a:rPr>
              <a:t>traffic</a:t>
            </a:r>
          </a:p>
          <a:p>
            <a:pPr lvl="1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</a:rPr>
              <a:t>YouTube: 1 billion users, 16% of residential traffic</a:t>
            </a:r>
            <a:endParaRPr lang="en-US" altLang="en-US" dirty="0" smtClean="0">
              <a:solidFill>
                <a:srgbClr val="000000"/>
              </a:solidFill>
            </a:endParaRPr>
          </a:p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rgbClr val="000000"/>
                </a:solidFill>
              </a:rPr>
              <a:t>challenges: scale, bandwidth, heterogeneity </a:t>
            </a:r>
            <a:endParaRPr lang="en-US" altLang="en-US" dirty="0" smtClean="0">
              <a:solidFill>
                <a:srgbClr val="000000"/>
              </a:solidFill>
            </a:endParaRPr>
          </a:p>
          <a:p>
            <a:pPr lvl="1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</a:rPr>
              <a:t>single mega-video server won’t </a:t>
            </a:r>
            <a:r>
              <a:rPr lang="en-US" altLang="en-US" dirty="0" smtClean="0">
                <a:solidFill>
                  <a:srgbClr val="000000"/>
                </a:solidFill>
              </a:rPr>
              <a:t>work</a:t>
            </a:r>
            <a:endParaRPr lang="en-US" altLang="en-US" sz="2400" dirty="0" smtClean="0">
              <a:solidFill>
                <a:srgbClr val="000000"/>
              </a:solidFill>
            </a:endParaRPr>
          </a:p>
          <a:p>
            <a:pPr lvl="1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dirty="0" smtClean="0">
                <a:solidFill>
                  <a:srgbClr val="000000"/>
                </a:solidFill>
              </a:rPr>
              <a:t>different users have different </a:t>
            </a:r>
            <a:r>
              <a:rPr lang="en-US" altLang="en-US" dirty="0" smtClean="0">
                <a:solidFill>
                  <a:srgbClr val="000000"/>
                </a:solidFill>
              </a:rPr>
              <a:t>capabilities</a:t>
            </a:r>
          </a:p>
          <a:p>
            <a:pPr lvl="2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dirty="0" smtClean="0">
                <a:solidFill>
                  <a:srgbClr val="000000"/>
                </a:solidFill>
              </a:rPr>
              <a:t>wired vs. mobile</a:t>
            </a:r>
          </a:p>
          <a:p>
            <a:pPr lvl="2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dirty="0" smtClean="0">
                <a:solidFill>
                  <a:srgbClr val="000000"/>
                </a:solidFill>
              </a:rPr>
              <a:t>bandwidth </a:t>
            </a:r>
            <a:r>
              <a:rPr lang="en-US" altLang="en-US" dirty="0" smtClean="0">
                <a:solidFill>
                  <a:srgbClr val="000000"/>
                </a:solidFill>
              </a:rPr>
              <a:t>rich </a:t>
            </a:r>
            <a:r>
              <a:rPr lang="en-US" altLang="en-US" dirty="0" smtClean="0">
                <a:solidFill>
                  <a:srgbClr val="000000"/>
                </a:solidFill>
              </a:rPr>
              <a:t>vs. </a:t>
            </a:r>
            <a:r>
              <a:rPr lang="en-US" altLang="en-US" dirty="0" smtClean="0">
                <a:solidFill>
                  <a:srgbClr val="000000"/>
                </a:solidFill>
              </a:rPr>
              <a:t>bandwidth </a:t>
            </a:r>
            <a:r>
              <a:rPr lang="en-US" altLang="en-US" dirty="0" smtClean="0">
                <a:solidFill>
                  <a:srgbClr val="000000"/>
                </a:solidFill>
              </a:rPr>
              <a:t>poor</a:t>
            </a:r>
            <a:endParaRPr lang="en-US" altLang="en-US" dirty="0" smtClean="0">
              <a:solidFill>
                <a:srgbClr val="000000"/>
              </a:solidFill>
            </a:endParaRPr>
          </a:p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endParaRPr lang="en-US" altLang="en-US" sz="2400" i="1" dirty="0" smtClean="0">
              <a:solidFill>
                <a:srgbClr val="CC0000"/>
              </a:solidFill>
            </a:endParaRPr>
          </a:p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400" i="1" dirty="0" smtClean="0">
                <a:solidFill>
                  <a:srgbClr val="CC0000"/>
                </a:solidFill>
              </a:rPr>
              <a:t>solution</a:t>
            </a:r>
            <a:r>
              <a:rPr lang="en-US" altLang="en-US" sz="2400" i="1" dirty="0" smtClean="0">
                <a:solidFill>
                  <a:srgbClr val="CC0000"/>
                </a:solidFill>
              </a:rPr>
              <a:t>: </a:t>
            </a:r>
            <a:r>
              <a:rPr lang="en-US" altLang="en-US" sz="2400" dirty="0" smtClean="0">
                <a:solidFill>
                  <a:srgbClr val="000000"/>
                </a:solidFill>
              </a:rPr>
              <a:t>distributed, application-level infrastructure</a:t>
            </a:r>
          </a:p>
        </p:txBody>
      </p:sp>
      <p:sp>
        <p:nvSpPr>
          <p:cNvPr id="195594" name="Rectangle 43"/>
          <p:cNvSpPr>
            <a:spLocks noChangeArrowheads="1"/>
          </p:cNvSpPr>
          <p:nvPr/>
        </p:nvSpPr>
        <p:spPr bwMode="auto">
          <a:xfrm>
            <a:off x="228600" y="1303338"/>
            <a:ext cx="7535862" cy="482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rgbClr val="000000"/>
                </a:solidFill>
              </a:rPr>
              <a:t>video </a:t>
            </a:r>
            <a:r>
              <a:rPr lang="en-US" altLang="en-US" sz="2400" dirty="0" smtClean="0">
                <a:solidFill>
                  <a:srgbClr val="000000"/>
                </a:solidFill>
              </a:rPr>
              <a:t>is the </a:t>
            </a:r>
            <a:r>
              <a:rPr lang="en-US" altLang="en-US" sz="2400" dirty="0" smtClean="0">
                <a:solidFill>
                  <a:srgbClr val="000000"/>
                </a:solidFill>
              </a:rPr>
              <a:t>major consumer of Internet bandwidth</a:t>
            </a:r>
          </a:p>
        </p:txBody>
      </p:sp>
      <p:pic>
        <p:nvPicPr>
          <p:cNvPr id="195595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619" y="4721224"/>
            <a:ext cx="1501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1" name="Picture 8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9032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1867" name="Group 75"/>
          <p:cNvGrpSpPr>
            <a:grpSpLocks/>
          </p:cNvGrpSpPr>
          <p:nvPr/>
        </p:nvGrpSpPr>
        <p:grpSpPr bwMode="auto">
          <a:xfrm>
            <a:off x="6008688" y="2982913"/>
            <a:ext cx="2325687" cy="1643062"/>
            <a:chOff x="3785" y="1879"/>
            <a:chExt cx="1465" cy="1035"/>
          </a:xfrm>
        </p:grpSpPr>
        <p:sp>
          <p:nvSpPr>
            <p:cNvPr id="87173" name="Line 76"/>
            <p:cNvSpPr>
              <a:spLocks noChangeShapeType="1"/>
            </p:cNvSpPr>
            <p:nvPr/>
          </p:nvSpPr>
          <p:spPr bwMode="auto">
            <a:xfrm>
              <a:off x="3785" y="2537"/>
              <a:ext cx="790" cy="37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7174" name="Line 77"/>
            <p:cNvSpPr>
              <a:spLocks noChangeShapeType="1"/>
            </p:cNvSpPr>
            <p:nvPr/>
          </p:nvSpPr>
          <p:spPr bwMode="auto">
            <a:xfrm>
              <a:off x="4293" y="1879"/>
              <a:ext cx="419" cy="85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7175" name="Text Box 78"/>
            <p:cNvSpPr txBox="1">
              <a:spLocks noChangeArrowheads="1"/>
            </p:cNvSpPr>
            <p:nvPr/>
          </p:nvSpPr>
          <p:spPr bwMode="auto">
            <a:xfrm>
              <a:off x="4446" y="2052"/>
              <a:ext cx="804" cy="5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90000"/>
                </a:lnSpc>
                <a:defRPr/>
              </a:pPr>
              <a:r>
                <a:rPr lang="en-US" sz="1800" dirty="0" smtClean="0">
                  <a:solidFill>
                    <a:srgbClr val="000000"/>
                  </a:solidFill>
                </a:rPr>
                <a:t>supernode </a:t>
              </a:r>
            </a:p>
            <a:p>
              <a:pPr eaLnBrk="0" hangingPunct="0">
                <a:lnSpc>
                  <a:spcPct val="90000"/>
                </a:lnSpc>
                <a:defRPr/>
              </a:pPr>
              <a:r>
                <a:rPr lang="en-US" sz="1800" dirty="0" smtClean="0">
                  <a:solidFill>
                    <a:srgbClr val="000000"/>
                  </a:solidFill>
                </a:rPr>
                <a:t>  overlay</a:t>
              </a:r>
            </a:p>
            <a:p>
              <a:pPr eaLnBrk="0" hangingPunct="0">
                <a:lnSpc>
                  <a:spcPct val="90000"/>
                </a:lnSpc>
                <a:defRPr/>
              </a:pPr>
              <a:r>
                <a:rPr lang="en-US" sz="1800" dirty="0" smtClean="0">
                  <a:solidFill>
                    <a:srgbClr val="000000"/>
                  </a:solidFill>
                </a:rPr>
                <a:t>    network</a:t>
              </a:r>
            </a:p>
          </p:txBody>
        </p:sp>
      </p:grpSp>
      <p:sp>
        <p:nvSpPr>
          <p:cNvPr id="161794" name="Line 2"/>
          <p:cNvSpPr>
            <a:spLocks noChangeShapeType="1"/>
          </p:cNvSpPr>
          <p:nvPr/>
        </p:nvSpPr>
        <p:spPr bwMode="auto">
          <a:xfrm flipH="1">
            <a:off x="6042025" y="2841625"/>
            <a:ext cx="663575" cy="9572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70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8475" y="130175"/>
            <a:ext cx="7772400" cy="10128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</a:rPr>
              <a:t>V</a:t>
            </a:r>
            <a:r>
              <a:rPr lang="en-US" dirty="0" smtClean="0">
                <a:latin typeface="Gill Sans MT" charset="0"/>
              </a:rPr>
              <a:t>oice</a:t>
            </a:r>
            <a:r>
              <a:rPr lang="en-US" dirty="0">
                <a:latin typeface="Gill Sans MT" charset="0"/>
              </a:rPr>
              <a:t>-over-IP: </a:t>
            </a:r>
            <a:r>
              <a:rPr lang="en-US" dirty="0" smtClean="0">
                <a:latin typeface="Gill Sans MT" charset="0"/>
              </a:rPr>
              <a:t>Skype</a:t>
            </a:r>
            <a:endParaRPr lang="en-US" dirty="0">
              <a:latin typeface="Gill Sans MT" charset="0"/>
            </a:endParaRPr>
          </a:p>
        </p:txBody>
      </p:sp>
      <p:sp>
        <p:nvSpPr>
          <p:cNvPr id="870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4338" y="1292225"/>
            <a:ext cx="3662362" cy="1871663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Gill Sans MT" charset="0"/>
              </a:rPr>
              <a:t>proprietary application-layer </a:t>
            </a:r>
            <a:r>
              <a:rPr lang="en-US" sz="2400" dirty="0" smtClean="0">
                <a:latin typeface="Gill Sans MT" charset="0"/>
              </a:rPr>
              <a:t>protocol</a:t>
            </a:r>
            <a:endParaRPr lang="en-US" sz="2400" dirty="0">
              <a:latin typeface="Gill Sans MT" charset="0"/>
            </a:endParaRP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encrypted msgs</a:t>
            </a:r>
          </a:p>
          <a:p>
            <a:pPr>
              <a:defRPr/>
            </a:pPr>
            <a:r>
              <a:rPr lang="en-US" sz="2400" dirty="0" smtClean="0">
                <a:latin typeface="Gill Sans MT" charset="0"/>
              </a:rPr>
              <a:t>P2P components</a:t>
            </a:r>
            <a:r>
              <a:rPr lang="en-US" sz="2400" dirty="0">
                <a:latin typeface="Gill Sans MT" charset="0"/>
              </a:rPr>
              <a:t>:</a:t>
            </a:r>
          </a:p>
        </p:txBody>
      </p:sp>
      <p:sp>
        <p:nvSpPr>
          <p:cNvPr id="161797" name="Text Box 118"/>
          <p:cNvSpPr txBox="1">
            <a:spLocks noChangeArrowheads="1"/>
          </p:cNvSpPr>
          <p:nvPr/>
        </p:nvSpPr>
        <p:spPr bwMode="auto">
          <a:xfrm>
            <a:off x="6880225" y="1158875"/>
            <a:ext cx="1544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</a:rPr>
              <a:t>Skype </a:t>
            </a:r>
            <a:r>
              <a:rPr lang="en-US" sz="1800" i="0" dirty="0" smtClean="0">
                <a:solidFill>
                  <a:srgbClr val="000000"/>
                </a:solidFill>
                <a:latin typeface="Arial" charset="0"/>
              </a:rPr>
              <a:t>clients</a:t>
            </a:r>
            <a:endParaRPr lang="en-US" sz="1800" i="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61933" name="Group 141"/>
          <p:cNvGrpSpPr>
            <a:grpSpLocks/>
          </p:cNvGrpSpPr>
          <p:nvPr/>
        </p:nvGrpSpPr>
        <p:grpSpPr bwMode="auto">
          <a:xfrm>
            <a:off x="6005513" y="1755775"/>
            <a:ext cx="1247775" cy="1138238"/>
            <a:chOff x="3783" y="1106"/>
            <a:chExt cx="786" cy="717"/>
          </a:xfrm>
        </p:grpSpPr>
        <p:sp>
          <p:nvSpPr>
            <p:cNvPr id="89216" name="Line 63"/>
            <p:cNvSpPr>
              <a:spLocks noChangeShapeType="1"/>
            </p:cNvSpPr>
            <p:nvPr/>
          </p:nvSpPr>
          <p:spPr bwMode="auto">
            <a:xfrm>
              <a:off x="3783" y="1578"/>
              <a:ext cx="40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217" name="Line 64"/>
            <p:cNvSpPr>
              <a:spLocks noChangeShapeType="1"/>
            </p:cNvSpPr>
            <p:nvPr/>
          </p:nvSpPr>
          <p:spPr bwMode="auto">
            <a:xfrm>
              <a:off x="3905" y="1211"/>
              <a:ext cx="314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218" name="Line 65"/>
            <p:cNvSpPr>
              <a:spLocks noChangeShapeType="1"/>
            </p:cNvSpPr>
            <p:nvPr/>
          </p:nvSpPr>
          <p:spPr bwMode="auto">
            <a:xfrm flipH="1">
              <a:off x="4194" y="1106"/>
              <a:ext cx="9" cy="6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219" name="Line 66"/>
            <p:cNvSpPr>
              <a:spLocks noChangeShapeType="1"/>
            </p:cNvSpPr>
            <p:nvPr/>
          </p:nvSpPr>
          <p:spPr bwMode="auto">
            <a:xfrm flipH="1">
              <a:off x="4194" y="1210"/>
              <a:ext cx="375" cy="6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61871" name="Rectangle 3"/>
          <p:cNvSpPr>
            <a:spLocks noChangeArrowheads="1"/>
          </p:cNvSpPr>
          <p:nvPr/>
        </p:nvSpPr>
        <p:spPr bwMode="auto">
          <a:xfrm>
            <a:off x="418774" y="2775744"/>
            <a:ext cx="382428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0" hangingPunct="0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clients: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Skype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peers connect directly to each other for VoIP call</a:t>
            </a:r>
          </a:p>
        </p:txBody>
      </p:sp>
      <p:sp>
        <p:nvSpPr>
          <p:cNvPr id="161872" name="Rectangle 3"/>
          <p:cNvSpPr>
            <a:spLocks noChangeArrowheads="1"/>
          </p:cNvSpPr>
          <p:nvPr/>
        </p:nvSpPr>
        <p:spPr bwMode="auto">
          <a:xfrm>
            <a:off x="399724" y="3901282"/>
            <a:ext cx="377031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0" hangingPunct="0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dirty="0" err="1" smtClean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supernodes</a:t>
            </a:r>
            <a:r>
              <a:rPr lang="en-US" dirty="0" smtClean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(SN):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Skype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peers with special functions</a:t>
            </a:r>
          </a:p>
        </p:txBody>
      </p:sp>
      <p:sp>
        <p:nvSpPr>
          <p:cNvPr id="161873" name="Rectangle 3"/>
          <p:cNvSpPr>
            <a:spLocks noChangeArrowheads="1"/>
          </p:cNvSpPr>
          <p:nvPr/>
        </p:nvSpPr>
        <p:spPr bwMode="auto">
          <a:xfrm>
            <a:off x="402899" y="5006182"/>
            <a:ext cx="434816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0" hangingPunct="0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overlay network: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among SNs to locate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clients</a:t>
            </a: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161874" name="Rectangle 3"/>
          <p:cNvSpPr>
            <a:spLocks noChangeArrowheads="1"/>
          </p:cNvSpPr>
          <p:nvPr/>
        </p:nvSpPr>
        <p:spPr bwMode="auto">
          <a:xfrm>
            <a:off x="399724" y="5682457"/>
            <a:ext cx="434816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0" hangingPunct="0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login server</a:t>
            </a:r>
          </a:p>
        </p:txBody>
      </p:sp>
      <p:grpSp>
        <p:nvGrpSpPr>
          <p:cNvPr id="161911" name="Group 119"/>
          <p:cNvGrpSpPr>
            <a:grpSpLocks/>
          </p:cNvGrpSpPr>
          <p:nvPr/>
        </p:nvGrpSpPr>
        <p:grpSpPr bwMode="auto">
          <a:xfrm>
            <a:off x="4222750" y="1876425"/>
            <a:ext cx="1293813" cy="1171575"/>
            <a:chOff x="2660" y="1182"/>
            <a:chExt cx="815" cy="738"/>
          </a:xfrm>
        </p:grpSpPr>
        <p:sp>
          <p:nvSpPr>
            <p:cNvPr id="89182" name="Text Box 120"/>
            <p:cNvSpPr txBox="1">
              <a:spLocks noChangeArrowheads="1"/>
            </p:cNvSpPr>
            <p:nvPr/>
          </p:nvSpPr>
          <p:spPr bwMode="auto">
            <a:xfrm>
              <a:off x="2660" y="1623"/>
              <a:ext cx="815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lnSpc>
                  <a:spcPct val="75000"/>
                </a:lnSpc>
              </a:pPr>
              <a:r>
                <a:rPr lang="en-US" sz="1600" i="0" dirty="0">
                  <a:solidFill>
                    <a:srgbClr val="000000"/>
                  </a:solidFill>
                  <a:latin typeface="Arial" charset="0"/>
                </a:rPr>
                <a:t>Skype </a:t>
              </a:r>
            </a:p>
            <a:p>
              <a:pPr algn="ctr" eaLnBrk="0" hangingPunct="0">
                <a:lnSpc>
                  <a:spcPct val="75000"/>
                </a:lnSpc>
              </a:pPr>
              <a:r>
                <a:rPr lang="en-US" sz="1600" i="0" dirty="0">
                  <a:solidFill>
                    <a:srgbClr val="000000"/>
                  </a:solidFill>
                  <a:latin typeface="Arial" charset="0"/>
                </a:rPr>
                <a:t>login server</a:t>
              </a:r>
            </a:p>
          </p:txBody>
        </p:sp>
        <p:grpSp>
          <p:nvGrpSpPr>
            <p:cNvPr id="89183" name="Group 86"/>
            <p:cNvGrpSpPr>
              <a:grpSpLocks/>
            </p:cNvGrpSpPr>
            <p:nvPr/>
          </p:nvGrpSpPr>
          <p:grpSpPr bwMode="auto">
            <a:xfrm>
              <a:off x="2927" y="1182"/>
              <a:ext cx="294" cy="451"/>
              <a:chOff x="4140" y="429"/>
              <a:chExt cx="1425" cy="2396"/>
            </a:xfrm>
          </p:grpSpPr>
          <p:sp>
            <p:nvSpPr>
              <p:cNvPr id="89184" name="Freeform 8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38" name="Rectangle 88"/>
              <p:cNvSpPr>
                <a:spLocks noChangeArrowheads="1"/>
              </p:cNvSpPr>
              <p:nvPr/>
            </p:nvSpPr>
            <p:spPr bwMode="auto">
              <a:xfrm>
                <a:off x="4208" y="429"/>
                <a:ext cx="1047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9186" name="Freeform 8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9187" name="Freeform 9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41" name="Rectangle 91"/>
              <p:cNvSpPr>
                <a:spLocks noChangeArrowheads="1"/>
              </p:cNvSpPr>
              <p:nvPr/>
            </p:nvSpPr>
            <p:spPr bwMode="auto">
              <a:xfrm>
                <a:off x="4213" y="695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89189" name="Group 9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87167" name="AutoShape 93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6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7168" name="AutoShape 94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9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7143" name="Rectangle 95"/>
              <p:cNvSpPr>
                <a:spLocks noChangeArrowheads="1"/>
              </p:cNvSpPr>
              <p:nvPr/>
            </p:nvSpPr>
            <p:spPr bwMode="auto">
              <a:xfrm>
                <a:off x="4222" y="1019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89191" name="Group 9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87165" name="AutoShape 9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6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7166" name="AutoShape 98"/>
                <p:cNvSpPr>
                  <a:spLocks noChangeArrowheads="1"/>
                </p:cNvSpPr>
                <p:nvPr/>
              </p:nvSpPr>
              <p:spPr bwMode="auto">
                <a:xfrm>
                  <a:off x="631" y="2583"/>
                  <a:ext cx="689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7145" name="Rectangle 99"/>
              <p:cNvSpPr>
                <a:spLocks noChangeArrowheads="1"/>
              </p:cNvSpPr>
              <p:nvPr/>
            </p:nvSpPr>
            <p:spPr bwMode="auto">
              <a:xfrm>
                <a:off x="4218" y="1359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46" name="Rectangle 100"/>
              <p:cNvSpPr>
                <a:spLocks noChangeArrowheads="1"/>
              </p:cNvSpPr>
              <p:nvPr/>
            </p:nvSpPr>
            <p:spPr bwMode="auto">
              <a:xfrm>
                <a:off x="4227" y="1656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89194" name="Group 101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87163" name="AutoShape 102"/>
                <p:cNvSpPr>
                  <a:spLocks noChangeArrowheads="1"/>
                </p:cNvSpPr>
                <p:nvPr/>
              </p:nvSpPr>
              <p:spPr bwMode="auto">
                <a:xfrm>
                  <a:off x="615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7164" name="AutoShape 103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88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9195" name="Freeform 10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89196" name="Group 10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87161" name="AutoShape 106"/>
                <p:cNvSpPr>
                  <a:spLocks noChangeArrowheads="1"/>
                </p:cNvSpPr>
                <p:nvPr/>
              </p:nvSpPr>
              <p:spPr bwMode="auto">
                <a:xfrm>
                  <a:off x="617" y="2568"/>
                  <a:ext cx="725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7162" name="AutoShape 107"/>
                <p:cNvSpPr>
                  <a:spLocks noChangeArrowheads="1"/>
                </p:cNvSpPr>
                <p:nvPr/>
              </p:nvSpPr>
              <p:spPr bwMode="auto">
                <a:xfrm>
                  <a:off x="635" y="2584"/>
                  <a:ext cx="688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7150" name="Rectangle 108"/>
              <p:cNvSpPr>
                <a:spLocks noChangeArrowheads="1"/>
              </p:cNvSpPr>
              <p:nvPr/>
            </p:nvSpPr>
            <p:spPr bwMode="auto">
              <a:xfrm>
                <a:off x="5250" y="429"/>
                <a:ext cx="68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9198" name="Freeform 10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9199" name="Freeform 11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53" name="Oval 111"/>
              <p:cNvSpPr>
                <a:spLocks noChangeArrowheads="1"/>
              </p:cNvSpPr>
              <p:nvPr/>
            </p:nvSpPr>
            <p:spPr bwMode="auto">
              <a:xfrm>
                <a:off x="5517" y="2612"/>
                <a:ext cx="48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9201" name="Freeform 11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55" name="AutoShape 113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7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56" name="AutoShape 114"/>
              <p:cNvSpPr>
                <a:spLocks noChangeArrowheads="1"/>
              </p:cNvSpPr>
              <p:nvPr/>
            </p:nvSpPr>
            <p:spPr bwMode="auto">
              <a:xfrm>
                <a:off x="4208" y="2713"/>
                <a:ext cx="1066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57" name="Oval 115"/>
              <p:cNvSpPr>
                <a:spLocks noChangeArrowheads="1"/>
              </p:cNvSpPr>
              <p:nvPr/>
            </p:nvSpPr>
            <p:spPr bwMode="auto">
              <a:xfrm>
                <a:off x="4310" y="2384"/>
                <a:ext cx="155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58" name="Oval 116"/>
              <p:cNvSpPr>
                <a:spLocks noChangeArrowheads="1"/>
              </p:cNvSpPr>
              <p:nvPr/>
            </p:nvSpPr>
            <p:spPr bwMode="auto">
              <a:xfrm>
                <a:off x="4484" y="2384"/>
                <a:ext cx="160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 dirty="0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87159" name="Oval 117"/>
              <p:cNvSpPr>
                <a:spLocks noChangeArrowheads="1"/>
              </p:cNvSpPr>
              <p:nvPr/>
            </p:nvSpPr>
            <p:spPr bwMode="auto">
              <a:xfrm>
                <a:off x="4663" y="2379"/>
                <a:ext cx="155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60" name="Rectangle 118"/>
              <p:cNvSpPr>
                <a:spLocks noChangeArrowheads="1"/>
              </p:cNvSpPr>
              <p:nvPr/>
            </p:nvSpPr>
            <p:spPr bwMode="auto">
              <a:xfrm>
                <a:off x="5061" y="1837"/>
                <a:ext cx="87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61928" name="Group 136"/>
          <p:cNvGrpSpPr>
            <a:grpSpLocks/>
          </p:cNvGrpSpPr>
          <p:nvPr/>
        </p:nvGrpSpPr>
        <p:grpSpPr bwMode="auto">
          <a:xfrm>
            <a:off x="5638800" y="1339850"/>
            <a:ext cx="2406650" cy="1390650"/>
            <a:chOff x="2089" y="3444"/>
            <a:chExt cx="1516" cy="876"/>
          </a:xfrm>
        </p:grpSpPr>
        <p:pic>
          <p:nvPicPr>
            <p:cNvPr id="89161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9" y="4157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162" name="Group 135"/>
            <p:cNvGrpSpPr>
              <a:grpSpLocks/>
            </p:cNvGrpSpPr>
            <p:nvPr/>
          </p:nvGrpSpPr>
          <p:grpSpPr bwMode="auto">
            <a:xfrm>
              <a:off x="2089" y="3444"/>
              <a:ext cx="1516" cy="787"/>
              <a:chOff x="2089" y="3444"/>
              <a:chExt cx="1516" cy="787"/>
            </a:xfrm>
          </p:grpSpPr>
          <p:pic>
            <p:nvPicPr>
              <p:cNvPr id="89163" name="Picture 55" descr="kw_skype_logo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13" y="3904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9164" name="Picture 55" descr="kw_skype_logo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3" y="3739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9165" name="Picture 55" descr="kw_skype_logo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9" y="3677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9166" name="Picture 55" descr="kw_skype_logo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67" y="3760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89167" name="Group 120"/>
              <p:cNvGrpSpPr>
                <a:grpSpLocks/>
              </p:cNvGrpSpPr>
              <p:nvPr/>
            </p:nvGrpSpPr>
            <p:grpSpPr bwMode="auto">
              <a:xfrm flipH="1">
                <a:off x="3275" y="3678"/>
                <a:ext cx="330" cy="295"/>
                <a:chOff x="-44" y="1473"/>
                <a:chExt cx="981" cy="1105"/>
              </a:xfrm>
            </p:grpSpPr>
            <p:pic>
              <p:nvPicPr>
                <p:cNvPr id="89180" name="Picture 121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81" name="Freeform 122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89168" name="Group 123"/>
              <p:cNvGrpSpPr>
                <a:grpSpLocks/>
              </p:cNvGrpSpPr>
              <p:nvPr/>
            </p:nvGrpSpPr>
            <p:grpSpPr bwMode="auto">
              <a:xfrm flipH="1">
                <a:off x="2986" y="3519"/>
                <a:ext cx="330" cy="295"/>
                <a:chOff x="-44" y="1473"/>
                <a:chExt cx="981" cy="1105"/>
              </a:xfrm>
            </p:grpSpPr>
            <p:pic>
              <p:nvPicPr>
                <p:cNvPr id="89178" name="Picture 124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79" name="Freeform 125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89169" name="Group 126"/>
              <p:cNvGrpSpPr>
                <a:grpSpLocks/>
              </p:cNvGrpSpPr>
              <p:nvPr/>
            </p:nvGrpSpPr>
            <p:grpSpPr bwMode="auto">
              <a:xfrm>
                <a:off x="2575" y="3444"/>
                <a:ext cx="330" cy="295"/>
                <a:chOff x="-44" y="1473"/>
                <a:chExt cx="981" cy="1105"/>
              </a:xfrm>
            </p:grpSpPr>
            <p:pic>
              <p:nvPicPr>
                <p:cNvPr id="89176" name="Picture 127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77" name="Freeform 128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89170" name="Group 129"/>
              <p:cNvGrpSpPr>
                <a:grpSpLocks/>
              </p:cNvGrpSpPr>
              <p:nvPr/>
            </p:nvGrpSpPr>
            <p:grpSpPr bwMode="auto">
              <a:xfrm>
                <a:off x="2246" y="3554"/>
                <a:ext cx="330" cy="295"/>
                <a:chOff x="-44" y="1473"/>
                <a:chExt cx="981" cy="1105"/>
              </a:xfrm>
            </p:grpSpPr>
            <p:pic>
              <p:nvPicPr>
                <p:cNvPr id="89174" name="Picture 13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75" name="Freeform 13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89171" name="Group 132"/>
              <p:cNvGrpSpPr>
                <a:grpSpLocks/>
              </p:cNvGrpSpPr>
              <p:nvPr/>
            </p:nvGrpSpPr>
            <p:grpSpPr bwMode="auto">
              <a:xfrm>
                <a:off x="2089" y="3936"/>
                <a:ext cx="330" cy="295"/>
                <a:chOff x="-44" y="1473"/>
                <a:chExt cx="981" cy="1105"/>
              </a:xfrm>
            </p:grpSpPr>
            <p:pic>
              <p:nvPicPr>
                <p:cNvPr id="89172" name="Picture 133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73" name="Freeform 134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</p:grpSp>
      <p:grpSp>
        <p:nvGrpSpPr>
          <p:cNvPr id="161932" name="Group 140"/>
          <p:cNvGrpSpPr>
            <a:grpSpLocks/>
          </p:cNvGrpSpPr>
          <p:nvPr/>
        </p:nvGrpSpPr>
        <p:grpSpPr bwMode="auto">
          <a:xfrm>
            <a:off x="6267450" y="2279650"/>
            <a:ext cx="2649538" cy="938213"/>
            <a:chOff x="3948" y="1436"/>
            <a:chExt cx="1669" cy="591"/>
          </a:xfrm>
        </p:grpSpPr>
        <p:sp>
          <p:nvSpPr>
            <p:cNvPr id="89155" name="Text Box 119"/>
            <p:cNvSpPr txBox="1">
              <a:spLocks noChangeArrowheads="1"/>
            </p:cNvSpPr>
            <p:nvPr/>
          </p:nvSpPr>
          <p:spPr bwMode="auto">
            <a:xfrm>
              <a:off x="4419" y="1710"/>
              <a:ext cx="11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 i="0" dirty="0">
                  <a:solidFill>
                    <a:srgbClr val="000000"/>
                  </a:solidFill>
                  <a:latin typeface="Arial" charset="0"/>
                </a:rPr>
                <a:t>supernode (SN</a:t>
              </a:r>
              <a:r>
                <a:rPr lang="en-US" sz="2000" i="0" dirty="0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89156" name="Line 67"/>
            <p:cNvSpPr>
              <a:spLocks noChangeShapeType="1"/>
            </p:cNvSpPr>
            <p:nvPr/>
          </p:nvSpPr>
          <p:spPr bwMode="auto">
            <a:xfrm flipH="1">
              <a:off x="4211" y="1436"/>
              <a:ext cx="602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89157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4" y="1813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158" name="Group 137"/>
            <p:cNvGrpSpPr>
              <a:grpSpLocks/>
            </p:cNvGrpSpPr>
            <p:nvPr/>
          </p:nvGrpSpPr>
          <p:grpSpPr bwMode="auto">
            <a:xfrm>
              <a:off x="3948" y="1529"/>
              <a:ext cx="460" cy="405"/>
              <a:chOff x="-44" y="1473"/>
              <a:chExt cx="981" cy="1105"/>
            </a:xfrm>
          </p:grpSpPr>
          <p:pic>
            <p:nvPicPr>
              <p:cNvPr id="89159" name="Picture 13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60" name="Freeform 13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61949" name="Group 157"/>
          <p:cNvGrpSpPr>
            <a:grpSpLocks/>
          </p:cNvGrpSpPr>
          <p:nvPr/>
        </p:nvGrpSpPr>
        <p:grpSpPr bwMode="auto">
          <a:xfrm>
            <a:off x="6597650" y="4102100"/>
            <a:ext cx="2114550" cy="1673225"/>
            <a:chOff x="4156" y="2584"/>
            <a:chExt cx="1332" cy="1054"/>
          </a:xfrm>
        </p:grpSpPr>
        <p:sp>
          <p:nvSpPr>
            <p:cNvPr id="89131" name="Line 64"/>
            <p:cNvSpPr>
              <a:spLocks noChangeShapeType="1"/>
            </p:cNvSpPr>
            <p:nvPr/>
          </p:nvSpPr>
          <p:spPr bwMode="auto">
            <a:xfrm flipV="1">
              <a:off x="4344" y="2872"/>
              <a:ext cx="287" cy="4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132" name="Line 65"/>
            <p:cNvSpPr>
              <a:spLocks noChangeShapeType="1"/>
            </p:cNvSpPr>
            <p:nvPr/>
          </p:nvSpPr>
          <p:spPr bwMode="auto">
            <a:xfrm flipH="1" flipV="1">
              <a:off x="4606" y="2861"/>
              <a:ext cx="166" cy="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133" name="Line 66"/>
            <p:cNvSpPr>
              <a:spLocks noChangeShapeType="1"/>
            </p:cNvSpPr>
            <p:nvPr/>
          </p:nvSpPr>
          <p:spPr bwMode="auto">
            <a:xfrm flipH="1" flipV="1">
              <a:off x="4647" y="2897"/>
              <a:ext cx="396" cy="2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134" name="Line 67"/>
            <p:cNvSpPr>
              <a:spLocks noChangeShapeType="1"/>
            </p:cNvSpPr>
            <p:nvPr/>
          </p:nvSpPr>
          <p:spPr bwMode="auto">
            <a:xfrm flipH="1">
              <a:off x="4630" y="2896"/>
              <a:ext cx="5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89135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9" y="2883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36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9" y="287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37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9" y="3283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38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3" y="3475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39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0" y="346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140" name="Group 142"/>
            <p:cNvGrpSpPr>
              <a:grpSpLocks/>
            </p:cNvGrpSpPr>
            <p:nvPr/>
          </p:nvGrpSpPr>
          <p:grpSpPr bwMode="auto">
            <a:xfrm>
              <a:off x="4307" y="2584"/>
              <a:ext cx="487" cy="413"/>
              <a:chOff x="-44" y="1473"/>
              <a:chExt cx="981" cy="1105"/>
            </a:xfrm>
          </p:grpSpPr>
          <p:pic>
            <p:nvPicPr>
              <p:cNvPr id="89153" name="Picture 14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54" name="Freeform 14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9141" name="Group 145"/>
            <p:cNvGrpSpPr>
              <a:grpSpLocks/>
            </p:cNvGrpSpPr>
            <p:nvPr/>
          </p:nvGrpSpPr>
          <p:grpSpPr bwMode="auto">
            <a:xfrm>
              <a:off x="4156" y="3243"/>
              <a:ext cx="350" cy="304"/>
              <a:chOff x="-44" y="1473"/>
              <a:chExt cx="981" cy="1105"/>
            </a:xfrm>
          </p:grpSpPr>
          <p:pic>
            <p:nvPicPr>
              <p:cNvPr id="89151" name="Picture 14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52" name="Freeform 14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9142" name="Group 148"/>
            <p:cNvGrpSpPr>
              <a:grpSpLocks/>
            </p:cNvGrpSpPr>
            <p:nvPr/>
          </p:nvGrpSpPr>
          <p:grpSpPr bwMode="auto">
            <a:xfrm>
              <a:off x="4547" y="3250"/>
              <a:ext cx="350" cy="304"/>
              <a:chOff x="-44" y="1473"/>
              <a:chExt cx="981" cy="1105"/>
            </a:xfrm>
          </p:grpSpPr>
          <p:pic>
            <p:nvPicPr>
              <p:cNvPr id="89149" name="Picture 14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50" name="Freeform 15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9143" name="Group 151"/>
            <p:cNvGrpSpPr>
              <a:grpSpLocks/>
            </p:cNvGrpSpPr>
            <p:nvPr/>
          </p:nvGrpSpPr>
          <p:grpSpPr bwMode="auto">
            <a:xfrm flipH="1">
              <a:off x="5021" y="3051"/>
              <a:ext cx="350" cy="304"/>
              <a:chOff x="-44" y="1473"/>
              <a:chExt cx="981" cy="1105"/>
            </a:xfrm>
          </p:grpSpPr>
          <p:pic>
            <p:nvPicPr>
              <p:cNvPr id="89147" name="Picture 15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48" name="Freeform 15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9144" name="Group 154"/>
            <p:cNvGrpSpPr>
              <a:grpSpLocks/>
            </p:cNvGrpSpPr>
            <p:nvPr/>
          </p:nvGrpSpPr>
          <p:grpSpPr bwMode="auto">
            <a:xfrm flipH="1">
              <a:off x="5138" y="2667"/>
              <a:ext cx="350" cy="304"/>
              <a:chOff x="-44" y="1473"/>
              <a:chExt cx="981" cy="1105"/>
            </a:xfrm>
          </p:grpSpPr>
          <p:pic>
            <p:nvPicPr>
              <p:cNvPr id="89145" name="Picture 15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46" name="Freeform 15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61975" name="Group 183"/>
          <p:cNvGrpSpPr>
            <a:grpSpLocks/>
          </p:cNvGrpSpPr>
          <p:nvPr/>
        </p:nvGrpSpPr>
        <p:grpSpPr bwMode="auto">
          <a:xfrm>
            <a:off x="4497388" y="3503613"/>
            <a:ext cx="1987550" cy="1673225"/>
            <a:chOff x="2360" y="2831"/>
            <a:chExt cx="1252" cy="1054"/>
          </a:xfrm>
        </p:grpSpPr>
        <p:sp>
          <p:nvSpPr>
            <p:cNvPr id="89107" name="Line 64"/>
            <p:cNvSpPr>
              <a:spLocks noChangeShapeType="1"/>
            </p:cNvSpPr>
            <p:nvPr/>
          </p:nvSpPr>
          <p:spPr bwMode="auto">
            <a:xfrm flipV="1">
              <a:off x="2987" y="3119"/>
              <a:ext cx="287" cy="4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108" name="Line 65"/>
            <p:cNvSpPr>
              <a:spLocks noChangeShapeType="1"/>
            </p:cNvSpPr>
            <p:nvPr/>
          </p:nvSpPr>
          <p:spPr bwMode="auto">
            <a:xfrm flipH="1" flipV="1">
              <a:off x="3249" y="3108"/>
              <a:ext cx="166" cy="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109" name="Line 66"/>
            <p:cNvSpPr>
              <a:spLocks noChangeShapeType="1"/>
            </p:cNvSpPr>
            <p:nvPr/>
          </p:nvSpPr>
          <p:spPr bwMode="auto">
            <a:xfrm flipH="1">
              <a:off x="2549" y="3266"/>
              <a:ext cx="574" cy="3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110" name="Line 67"/>
            <p:cNvSpPr>
              <a:spLocks noChangeShapeType="1"/>
            </p:cNvSpPr>
            <p:nvPr/>
          </p:nvSpPr>
          <p:spPr bwMode="auto">
            <a:xfrm flipH="1">
              <a:off x="2464" y="3239"/>
              <a:ext cx="5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89111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2" y="3130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12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0" y="3166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13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0" y="357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14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" y="3722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15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3" y="3715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116" name="Group 168"/>
            <p:cNvGrpSpPr>
              <a:grpSpLocks/>
            </p:cNvGrpSpPr>
            <p:nvPr/>
          </p:nvGrpSpPr>
          <p:grpSpPr bwMode="auto">
            <a:xfrm>
              <a:off x="2950" y="2831"/>
              <a:ext cx="487" cy="413"/>
              <a:chOff x="-44" y="1473"/>
              <a:chExt cx="981" cy="1105"/>
            </a:xfrm>
          </p:grpSpPr>
          <p:pic>
            <p:nvPicPr>
              <p:cNvPr id="89129" name="Picture 16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30" name="Freeform 17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9117" name="Group 171"/>
            <p:cNvGrpSpPr>
              <a:grpSpLocks/>
            </p:cNvGrpSpPr>
            <p:nvPr/>
          </p:nvGrpSpPr>
          <p:grpSpPr bwMode="auto">
            <a:xfrm>
              <a:off x="2799" y="3490"/>
              <a:ext cx="350" cy="304"/>
              <a:chOff x="-44" y="1473"/>
              <a:chExt cx="981" cy="1105"/>
            </a:xfrm>
          </p:grpSpPr>
          <p:pic>
            <p:nvPicPr>
              <p:cNvPr id="89127" name="Picture 17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28" name="Freeform 17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9118" name="Group 174"/>
            <p:cNvGrpSpPr>
              <a:grpSpLocks/>
            </p:cNvGrpSpPr>
            <p:nvPr/>
          </p:nvGrpSpPr>
          <p:grpSpPr bwMode="auto">
            <a:xfrm>
              <a:off x="3190" y="3497"/>
              <a:ext cx="350" cy="304"/>
              <a:chOff x="-44" y="1473"/>
              <a:chExt cx="981" cy="1105"/>
            </a:xfrm>
          </p:grpSpPr>
          <p:pic>
            <p:nvPicPr>
              <p:cNvPr id="89125" name="Picture 17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26" name="Freeform 17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9119" name="Group 177"/>
            <p:cNvGrpSpPr>
              <a:grpSpLocks/>
            </p:cNvGrpSpPr>
            <p:nvPr/>
          </p:nvGrpSpPr>
          <p:grpSpPr bwMode="auto">
            <a:xfrm flipH="1">
              <a:off x="2542" y="3346"/>
              <a:ext cx="350" cy="304"/>
              <a:chOff x="-44" y="1473"/>
              <a:chExt cx="981" cy="1105"/>
            </a:xfrm>
          </p:grpSpPr>
          <p:pic>
            <p:nvPicPr>
              <p:cNvPr id="89123" name="Picture 17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24" name="Freeform 17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9120" name="Group 180"/>
            <p:cNvGrpSpPr>
              <a:grpSpLocks/>
            </p:cNvGrpSpPr>
            <p:nvPr/>
          </p:nvGrpSpPr>
          <p:grpSpPr bwMode="auto">
            <a:xfrm flipH="1">
              <a:off x="2399" y="2955"/>
              <a:ext cx="350" cy="304"/>
              <a:chOff x="-44" y="1473"/>
              <a:chExt cx="981" cy="1105"/>
            </a:xfrm>
          </p:grpSpPr>
          <p:pic>
            <p:nvPicPr>
              <p:cNvPr id="89121" name="Picture 18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22" name="Freeform 18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9100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1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1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1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7" grpId="0"/>
      <p:bldP spid="161871" grpId="0"/>
      <p:bldP spid="16187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927" name="Line 111"/>
          <p:cNvSpPr>
            <a:spLocks noChangeShapeType="1"/>
          </p:cNvSpPr>
          <p:nvPr/>
        </p:nvSpPr>
        <p:spPr bwMode="auto">
          <a:xfrm>
            <a:off x="4997450" y="4103688"/>
            <a:ext cx="61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2924" name="Line 108"/>
          <p:cNvSpPr>
            <a:spLocks noChangeShapeType="1"/>
          </p:cNvSpPr>
          <p:nvPr/>
        </p:nvSpPr>
        <p:spPr bwMode="auto">
          <a:xfrm>
            <a:off x="5018088" y="4103688"/>
            <a:ext cx="65405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62919" name="Group 103"/>
          <p:cNvGrpSpPr>
            <a:grpSpLocks/>
          </p:cNvGrpSpPr>
          <p:nvPr/>
        </p:nvGrpSpPr>
        <p:grpSpPr bwMode="auto">
          <a:xfrm>
            <a:off x="4537075" y="3705225"/>
            <a:ext cx="501650" cy="555625"/>
            <a:chOff x="4317" y="401"/>
            <a:chExt cx="316" cy="350"/>
          </a:xfrm>
        </p:grpSpPr>
        <p:pic>
          <p:nvPicPr>
            <p:cNvPr id="91269" name="Picture 55" descr="kw_skype_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7" y="58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270" name="Picture 105" descr="desktop_computer_stylized_small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329" y="401"/>
              <a:ext cx="26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1142" name="Picture 2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9032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8475" y="130175"/>
            <a:ext cx="7772400" cy="10128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</a:rPr>
              <a:t>P2P voice-over-IP: </a:t>
            </a:r>
            <a:r>
              <a:rPr lang="en-US" dirty="0" smtClean="0">
                <a:latin typeface="Gill Sans MT" charset="0"/>
              </a:rPr>
              <a:t>Skype</a:t>
            </a:r>
            <a:endParaRPr lang="en-US" dirty="0">
              <a:latin typeface="Gill Sans MT" charset="0"/>
            </a:endParaRPr>
          </a:p>
        </p:txBody>
      </p:sp>
      <p:sp>
        <p:nvSpPr>
          <p:cNvPr id="880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4338" y="1292225"/>
            <a:ext cx="3662362" cy="488950"/>
          </a:xfrm>
        </p:spPr>
        <p:txBody>
          <a:bodyPr/>
          <a:lstStyle/>
          <a:p>
            <a:pPr marL="228600" indent="-228600">
              <a:buFont typeface="Wingdings" charset="0"/>
              <a:buNone/>
              <a:defRPr/>
            </a:pPr>
            <a:r>
              <a:rPr lang="en-US" dirty="0" smtClean="0">
                <a:solidFill>
                  <a:srgbClr val="CC0000"/>
                </a:solidFill>
                <a:latin typeface="Gill Sans MT" charset="0"/>
              </a:rPr>
              <a:t>Skype 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client operation:</a:t>
            </a:r>
          </a:p>
        </p:txBody>
      </p:sp>
      <p:sp>
        <p:nvSpPr>
          <p:cNvPr id="162901" name="Rectangle 3"/>
          <p:cNvSpPr>
            <a:spLocks noChangeArrowheads="1"/>
          </p:cNvSpPr>
          <p:nvPr/>
        </p:nvSpPr>
        <p:spPr bwMode="auto">
          <a:xfrm>
            <a:off x="492125" y="1781175"/>
            <a:ext cx="36623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 eaLnBrk="0" hangingPunct="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1. joins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Skype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network by contacting SN (IP address cached) using TCP</a:t>
            </a:r>
          </a:p>
        </p:txBody>
      </p:sp>
      <p:sp>
        <p:nvSpPr>
          <p:cNvPr id="162925" name="Rectangle 3"/>
          <p:cNvSpPr>
            <a:spLocks noChangeArrowheads="1"/>
          </p:cNvSpPr>
          <p:nvPr/>
        </p:nvSpPr>
        <p:spPr bwMode="auto">
          <a:xfrm>
            <a:off x="479425" y="2760663"/>
            <a:ext cx="36623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 eaLnBrk="0" hangingPunct="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2. logs-in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(username,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password) to centralized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Skype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login server</a:t>
            </a:r>
          </a:p>
        </p:txBody>
      </p:sp>
      <p:sp>
        <p:nvSpPr>
          <p:cNvPr id="162928" name="Line 112"/>
          <p:cNvSpPr>
            <a:spLocks noChangeShapeType="1"/>
          </p:cNvSpPr>
          <p:nvPr/>
        </p:nvSpPr>
        <p:spPr bwMode="auto">
          <a:xfrm>
            <a:off x="4899025" y="2655888"/>
            <a:ext cx="0" cy="1044575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2929" name="Rectangle 3"/>
          <p:cNvSpPr>
            <a:spLocks noChangeArrowheads="1"/>
          </p:cNvSpPr>
          <p:nvPr/>
        </p:nvSpPr>
        <p:spPr bwMode="auto">
          <a:xfrm>
            <a:off x="477838" y="3827463"/>
            <a:ext cx="36623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 eaLnBrk="0" hangingPunct="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3. obtains IP address for callee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from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SN overlay network</a:t>
            </a: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162930" name="Line 114"/>
          <p:cNvSpPr>
            <a:spLocks noChangeShapeType="1"/>
          </p:cNvSpPr>
          <p:nvPr/>
        </p:nvSpPr>
        <p:spPr bwMode="auto">
          <a:xfrm>
            <a:off x="4967288" y="3973513"/>
            <a:ext cx="739775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2931" name="Line 115"/>
          <p:cNvSpPr>
            <a:spLocks noChangeShapeType="1"/>
          </p:cNvSpPr>
          <p:nvPr/>
        </p:nvSpPr>
        <p:spPr bwMode="auto">
          <a:xfrm flipV="1">
            <a:off x="6032500" y="3113088"/>
            <a:ext cx="379413" cy="512762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2932" name="Line 116"/>
          <p:cNvSpPr>
            <a:spLocks noChangeShapeType="1"/>
          </p:cNvSpPr>
          <p:nvPr/>
        </p:nvSpPr>
        <p:spPr bwMode="auto">
          <a:xfrm>
            <a:off x="6326188" y="4083050"/>
            <a:ext cx="827087" cy="3810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2933" name="Line 117"/>
          <p:cNvSpPr>
            <a:spLocks noChangeShapeType="1"/>
          </p:cNvSpPr>
          <p:nvPr/>
        </p:nvSpPr>
        <p:spPr bwMode="auto">
          <a:xfrm flipV="1">
            <a:off x="4995863" y="2722563"/>
            <a:ext cx="771525" cy="1066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2934" name="Rectangle 3"/>
          <p:cNvSpPr>
            <a:spLocks noChangeArrowheads="1"/>
          </p:cNvSpPr>
          <p:nvPr/>
        </p:nvSpPr>
        <p:spPr bwMode="auto">
          <a:xfrm>
            <a:off x="473870" y="4926482"/>
            <a:ext cx="3662362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 eaLnBrk="0" hangingPunct="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4. initiate call directly to callee</a:t>
            </a:r>
          </a:p>
        </p:txBody>
      </p:sp>
      <p:grpSp>
        <p:nvGrpSpPr>
          <p:cNvPr id="91154" name="Group 120"/>
          <p:cNvGrpSpPr>
            <a:grpSpLocks/>
          </p:cNvGrpSpPr>
          <p:nvPr/>
        </p:nvGrpSpPr>
        <p:grpSpPr bwMode="auto">
          <a:xfrm>
            <a:off x="4246563" y="1876425"/>
            <a:ext cx="1244600" cy="1171575"/>
            <a:chOff x="2675" y="1182"/>
            <a:chExt cx="784" cy="738"/>
          </a:xfrm>
        </p:grpSpPr>
        <p:sp>
          <p:nvSpPr>
            <p:cNvPr id="91235" name="Text Box 120"/>
            <p:cNvSpPr txBox="1">
              <a:spLocks noChangeArrowheads="1"/>
            </p:cNvSpPr>
            <p:nvPr/>
          </p:nvSpPr>
          <p:spPr bwMode="auto">
            <a:xfrm>
              <a:off x="2675" y="1623"/>
              <a:ext cx="784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lnSpc>
                  <a:spcPct val="75000"/>
                </a:lnSpc>
              </a:pPr>
              <a:r>
                <a:rPr lang="en-US" sz="1600" i="0" dirty="0">
                  <a:solidFill>
                    <a:srgbClr val="000000"/>
                  </a:solidFill>
                  <a:latin typeface="Arial" charset="0"/>
                </a:rPr>
                <a:t>Skype </a:t>
              </a:r>
            </a:p>
            <a:p>
              <a:pPr algn="ctr" eaLnBrk="0" hangingPunct="0">
                <a:lnSpc>
                  <a:spcPct val="75000"/>
                </a:lnSpc>
              </a:pPr>
              <a:r>
                <a:rPr lang="en-US" sz="1600" i="0" dirty="0">
                  <a:solidFill>
                    <a:srgbClr val="000000"/>
                  </a:solidFill>
                  <a:latin typeface="Arial" charset="0"/>
                </a:rPr>
                <a:t>login server</a:t>
              </a:r>
            </a:p>
          </p:txBody>
        </p:sp>
        <p:grpSp>
          <p:nvGrpSpPr>
            <p:cNvPr id="91236" name="Group 122"/>
            <p:cNvGrpSpPr>
              <a:grpSpLocks/>
            </p:cNvGrpSpPr>
            <p:nvPr/>
          </p:nvGrpSpPr>
          <p:grpSpPr bwMode="auto">
            <a:xfrm>
              <a:off x="2927" y="1182"/>
              <a:ext cx="294" cy="451"/>
              <a:chOff x="4140" y="429"/>
              <a:chExt cx="1425" cy="2396"/>
            </a:xfrm>
          </p:grpSpPr>
          <p:sp>
            <p:nvSpPr>
              <p:cNvPr id="91237" name="Freeform 123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67" name="Rectangle 124"/>
              <p:cNvSpPr>
                <a:spLocks noChangeArrowheads="1"/>
              </p:cNvSpPr>
              <p:nvPr/>
            </p:nvSpPr>
            <p:spPr bwMode="auto">
              <a:xfrm>
                <a:off x="4208" y="429"/>
                <a:ext cx="1047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39" name="Freeform 125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40" name="Freeform 126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70" name="Rectangle 127"/>
              <p:cNvSpPr>
                <a:spLocks noChangeArrowheads="1"/>
              </p:cNvSpPr>
              <p:nvPr/>
            </p:nvSpPr>
            <p:spPr bwMode="auto">
              <a:xfrm>
                <a:off x="4213" y="695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91242" name="Group 128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88196" name="AutoShape 129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6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8197" name="AutoShape 130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9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8172" name="Rectangle 131"/>
              <p:cNvSpPr>
                <a:spLocks noChangeArrowheads="1"/>
              </p:cNvSpPr>
              <p:nvPr/>
            </p:nvSpPr>
            <p:spPr bwMode="auto">
              <a:xfrm>
                <a:off x="4222" y="1019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91244" name="Group 132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88194" name="AutoShape 133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6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8195" name="AutoShape 134"/>
                <p:cNvSpPr>
                  <a:spLocks noChangeArrowheads="1"/>
                </p:cNvSpPr>
                <p:nvPr/>
              </p:nvSpPr>
              <p:spPr bwMode="auto">
                <a:xfrm>
                  <a:off x="631" y="2583"/>
                  <a:ext cx="689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8174" name="Rectangle 135"/>
              <p:cNvSpPr>
                <a:spLocks noChangeArrowheads="1"/>
              </p:cNvSpPr>
              <p:nvPr/>
            </p:nvSpPr>
            <p:spPr bwMode="auto">
              <a:xfrm>
                <a:off x="4218" y="1359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75" name="Rectangle 136"/>
              <p:cNvSpPr>
                <a:spLocks noChangeArrowheads="1"/>
              </p:cNvSpPr>
              <p:nvPr/>
            </p:nvSpPr>
            <p:spPr bwMode="auto">
              <a:xfrm>
                <a:off x="4227" y="1656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91247" name="Group 137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88192" name="AutoShape 138"/>
                <p:cNvSpPr>
                  <a:spLocks noChangeArrowheads="1"/>
                </p:cNvSpPr>
                <p:nvPr/>
              </p:nvSpPr>
              <p:spPr bwMode="auto">
                <a:xfrm>
                  <a:off x="615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8193" name="AutoShape 139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88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91248" name="Freeform 140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91249" name="Group 141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88190" name="AutoShape 142"/>
                <p:cNvSpPr>
                  <a:spLocks noChangeArrowheads="1"/>
                </p:cNvSpPr>
                <p:nvPr/>
              </p:nvSpPr>
              <p:spPr bwMode="auto">
                <a:xfrm>
                  <a:off x="617" y="2568"/>
                  <a:ext cx="725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8191" name="AutoShape 143"/>
                <p:cNvSpPr>
                  <a:spLocks noChangeArrowheads="1"/>
                </p:cNvSpPr>
                <p:nvPr/>
              </p:nvSpPr>
              <p:spPr bwMode="auto">
                <a:xfrm>
                  <a:off x="635" y="2584"/>
                  <a:ext cx="688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8179" name="Rectangle 144"/>
              <p:cNvSpPr>
                <a:spLocks noChangeArrowheads="1"/>
              </p:cNvSpPr>
              <p:nvPr/>
            </p:nvSpPr>
            <p:spPr bwMode="auto">
              <a:xfrm>
                <a:off x="5250" y="429"/>
                <a:ext cx="68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51" name="Freeform 145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52" name="Freeform 146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82" name="Oval 147"/>
              <p:cNvSpPr>
                <a:spLocks noChangeArrowheads="1"/>
              </p:cNvSpPr>
              <p:nvPr/>
            </p:nvSpPr>
            <p:spPr bwMode="auto">
              <a:xfrm>
                <a:off x="5517" y="2612"/>
                <a:ext cx="48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54" name="Freeform 148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84" name="AutoShape 149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7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85" name="AutoShape 150"/>
              <p:cNvSpPr>
                <a:spLocks noChangeArrowheads="1"/>
              </p:cNvSpPr>
              <p:nvPr/>
            </p:nvSpPr>
            <p:spPr bwMode="auto">
              <a:xfrm>
                <a:off x="4208" y="2713"/>
                <a:ext cx="1066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86" name="Oval 151"/>
              <p:cNvSpPr>
                <a:spLocks noChangeArrowheads="1"/>
              </p:cNvSpPr>
              <p:nvPr/>
            </p:nvSpPr>
            <p:spPr bwMode="auto">
              <a:xfrm>
                <a:off x="4310" y="2384"/>
                <a:ext cx="155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87" name="Oval 152"/>
              <p:cNvSpPr>
                <a:spLocks noChangeArrowheads="1"/>
              </p:cNvSpPr>
              <p:nvPr/>
            </p:nvSpPr>
            <p:spPr bwMode="auto">
              <a:xfrm>
                <a:off x="4484" y="2384"/>
                <a:ext cx="160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 dirty="0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88188" name="Oval 153"/>
              <p:cNvSpPr>
                <a:spLocks noChangeArrowheads="1"/>
              </p:cNvSpPr>
              <p:nvPr/>
            </p:nvSpPr>
            <p:spPr bwMode="auto">
              <a:xfrm>
                <a:off x="4663" y="2379"/>
                <a:ext cx="155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89" name="Rectangle 154"/>
              <p:cNvSpPr>
                <a:spLocks noChangeArrowheads="1"/>
              </p:cNvSpPr>
              <p:nvPr/>
            </p:nvSpPr>
            <p:spPr bwMode="auto">
              <a:xfrm>
                <a:off x="5061" y="1837"/>
                <a:ext cx="87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91155" name="Group 155"/>
          <p:cNvGrpSpPr>
            <a:grpSpLocks/>
          </p:cNvGrpSpPr>
          <p:nvPr/>
        </p:nvGrpSpPr>
        <p:grpSpPr bwMode="auto">
          <a:xfrm>
            <a:off x="4735513" y="1339850"/>
            <a:ext cx="3976687" cy="4435475"/>
            <a:chOff x="2983" y="844"/>
            <a:chExt cx="2505" cy="2794"/>
          </a:xfrm>
        </p:grpSpPr>
        <p:sp>
          <p:nvSpPr>
            <p:cNvPr id="88085" name="Line 156"/>
            <p:cNvSpPr>
              <a:spLocks noChangeShapeType="1"/>
            </p:cNvSpPr>
            <p:nvPr/>
          </p:nvSpPr>
          <p:spPr bwMode="auto">
            <a:xfrm>
              <a:off x="3785" y="2537"/>
              <a:ext cx="790" cy="37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8086" name="Line 157"/>
            <p:cNvSpPr>
              <a:spLocks noChangeShapeType="1"/>
            </p:cNvSpPr>
            <p:nvPr/>
          </p:nvSpPr>
          <p:spPr bwMode="auto">
            <a:xfrm>
              <a:off x="4293" y="1879"/>
              <a:ext cx="419" cy="85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8087" name="Line 158"/>
            <p:cNvSpPr>
              <a:spLocks noChangeShapeType="1"/>
            </p:cNvSpPr>
            <p:nvPr/>
          </p:nvSpPr>
          <p:spPr bwMode="auto">
            <a:xfrm flipH="1">
              <a:off x="3806" y="1790"/>
              <a:ext cx="418" cy="60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1159" name="Group 159"/>
            <p:cNvGrpSpPr>
              <a:grpSpLocks/>
            </p:cNvGrpSpPr>
            <p:nvPr/>
          </p:nvGrpSpPr>
          <p:grpSpPr bwMode="auto">
            <a:xfrm>
              <a:off x="3783" y="1106"/>
              <a:ext cx="786" cy="717"/>
              <a:chOff x="3783" y="1106"/>
              <a:chExt cx="786" cy="717"/>
            </a:xfrm>
          </p:grpSpPr>
          <p:sp>
            <p:nvSpPr>
              <p:cNvPr id="91231" name="Line 63"/>
              <p:cNvSpPr>
                <a:spLocks noChangeShapeType="1"/>
              </p:cNvSpPr>
              <p:nvPr/>
            </p:nvSpPr>
            <p:spPr bwMode="auto">
              <a:xfrm>
                <a:off x="3783" y="1578"/>
                <a:ext cx="401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32" name="Line 64"/>
              <p:cNvSpPr>
                <a:spLocks noChangeShapeType="1"/>
              </p:cNvSpPr>
              <p:nvPr/>
            </p:nvSpPr>
            <p:spPr bwMode="auto">
              <a:xfrm>
                <a:off x="3905" y="1211"/>
                <a:ext cx="314" cy="6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33" name="Line 65"/>
              <p:cNvSpPr>
                <a:spLocks noChangeShapeType="1"/>
              </p:cNvSpPr>
              <p:nvPr/>
            </p:nvSpPr>
            <p:spPr bwMode="auto">
              <a:xfrm flipH="1">
                <a:off x="4194" y="1106"/>
                <a:ext cx="9" cy="6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34" name="Line 66"/>
              <p:cNvSpPr>
                <a:spLocks noChangeShapeType="1"/>
              </p:cNvSpPr>
              <p:nvPr/>
            </p:nvSpPr>
            <p:spPr bwMode="auto">
              <a:xfrm flipH="1">
                <a:off x="4194" y="1210"/>
                <a:ext cx="375" cy="6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91160" name="Group 164"/>
            <p:cNvGrpSpPr>
              <a:grpSpLocks/>
            </p:cNvGrpSpPr>
            <p:nvPr/>
          </p:nvGrpSpPr>
          <p:grpSpPr bwMode="auto">
            <a:xfrm>
              <a:off x="3552" y="844"/>
              <a:ext cx="1516" cy="876"/>
              <a:chOff x="2089" y="3444"/>
              <a:chExt cx="1516" cy="876"/>
            </a:xfrm>
          </p:grpSpPr>
          <p:pic>
            <p:nvPicPr>
              <p:cNvPr id="91210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09" y="4157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1211" name="Group 166"/>
              <p:cNvGrpSpPr>
                <a:grpSpLocks/>
              </p:cNvGrpSpPr>
              <p:nvPr/>
            </p:nvGrpSpPr>
            <p:grpSpPr bwMode="auto">
              <a:xfrm>
                <a:off x="2089" y="3444"/>
                <a:ext cx="1516" cy="787"/>
                <a:chOff x="2089" y="3444"/>
                <a:chExt cx="1516" cy="787"/>
              </a:xfrm>
            </p:grpSpPr>
            <p:pic>
              <p:nvPicPr>
                <p:cNvPr id="91212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13" y="3904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1213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73" y="3739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1214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09" y="3677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1215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7" y="3760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91216" name="Group 171"/>
                <p:cNvGrpSpPr>
                  <a:grpSpLocks/>
                </p:cNvGrpSpPr>
                <p:nvPr/>
              </p:nvGrpSpPr>
              <p:grpSpPr bwMode="auto">
                <a:xfrm flipH="1">
                  <a:off x="3275" y="3678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9" name="Picture 172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30" name="Freeform 173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/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91217" name="Group 174"/>
                <p:cNvGrpSpPr>
                  <a:grpSpLocks/>
                </p:cNvGrpSpPr>
                <p:nvPr/>
              </p:nvGrpSpPr>
              <p:grpSpPr bwMode="auto">
                <a:xfrm flipH="1">
                  <a:off x="2986" y="3519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7" name="Picture 17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28" name="Freeform 17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/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91218" name="Group 177"/>
                <p:cNvGrpSpPr>
                  <a:grpSpLocks/>
                </p:cNvGrpSpPr>
                <p:nvPr/>
              </p:nvGrpSpPr>
              <p:grpSpPr bwMode="auto">
                <a:xfrm>
                  <a:off x="2575" y="3444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5" name="Picture 178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26" name="Freeform 179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/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91219" name="Group 180"/>
                <p:cNvGrpSpPr>
                  <a:grpSpLocks/>
                </p:cNvGrpSpPr>
                <p:nvPr/>
              </p:nvGrpSpPr>
              <p:grpSpPr bwMode="auto">
                <a:xfrm>
                  <a:off x="2246" y="3554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3" name="Picture 181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24" name="Freeform 182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/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91220" name="Group 183"/>
                <p:cNvGrpSpPr>
                  <a:grpSpLocks/>
                </p:cNvGrpSpPr>
                <p:nvPr/>
              </p:nvGrpSpPr>
              <p:grpSpPr bwMode="auto">
                <a:xfrm>
                  <a:off x="2089" y="3936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1" name="Picture 184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22" name="Freeform 185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/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</p:grpSp>
        <p:sp>
          <p:nvSpPr>
            <p:cNvPr id="91161" name="Line 67"/>
            <p:cNvSpPr>
              <a:spLocks noChangeShapeType="1"/>
            </p:cNvSpPr>
            <p:nvPr/>
          </p:nvSpPr>
          <p:spPr bwMode="auto">
            <a:xfrm flipH="1">
              <a:off x="4211" y="1436"/>
              <a:ext cx="602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1162" name="Picture 55" descr="kw_skype_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4" y="1813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1163" name="Group 188"/>
            <p:cNvGrpSpPr>
              <a:grpSpLocks/>
            </p:cNvGrpSpPr>
            <p:nvPr/>
          </p:nvGrpSpPr>
          <p:grpSpPr bwMode="auto">
            <a:xfrm>
              <a:off x="3948" y="1529"/>
              <a:ext cx="460" cy="405"/>
              <a:chOff x="-44" y="1473"/>
              <a:chExt cx="981" cy="1105"/>
            </a:xfrm>
          </p:grpSpPr>
          <p:pic>
            <p:nvPicPr>
              <p:cNvPr id="91208" name="Picture 18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209" name="Freeform 19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91164" name="Group 191"/>
            <p:cNvGrpSpPr>
              <a:grpSpLocks/>
            </p:cNvGrpSpPr>
            <p:nvPr/>
          </p:nvGrpSpPr>
          <p:grpSpPr bwMode="auto">
            <a:xfrm>
              <a:off x="4156" y="2584"/>
              <a:ext cx="1332" cy="1054"/>
              <a:chOff x="4156" y="2584"/>
              <a:chExt cx="1332" cy="1054"/>
            </a:xfrm>
          </p:grpSpPr>
          <p:sp>
            <p:nvSpPr>
              <p:cNvPr id="91184" name="Line 64"/>
              <p:cNvSpPr>
                <a:spLocks noChangeShapeType="1"/>
              </p:cNvSpPr>
              <p:nvPr/>
            </p:nvSpPr>
            <p:spPr bwMode="auto">
              <a:xfrm flipV="1">
                <a:off x="4344" y="2872"/>
                <a:ext cx="287" cy="4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85" name="Line 65"/>
              <p:cNvSpPr>
                <a:spLocks noChangeShapeType="1"/>
              </p:cNvSpPr>
              <p:nvPr/>
            </p:nvSpPr>
            <p:spPr bwMode="auto">
              <a:xfrm flipH="1" flipV="1">
                <a:off x="4606" y="2861"/>
                <a:ext cx="166" cy="5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86" name="Line 66"/>
              <p:cNvSpPr>
                <a:spLocks noChangeShapeType="1"/>
              </p:cNvSpPr>
              <p:nvPr/>
            </p:nvSpPr>
            <p:spPr bwMode="auto">
              <a:xfrm flipH="1" flipV="1">
                <a:off x="4647" y="2897"/>
                <a:ext cx="396" cy="2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87" name="Line 67"/>
              <p:cNvSpPr>
                <a:spLocks noChangeShapeType="1"/>
              </p:cNvSpPr>
              <p:nvPr/>
            </p:nvSpPr>
            <p:spPr bwMode="auto">
              <a:xfrm flipH="1">
                <a:off x="4630" y="2896"/>
                <a:ext cx="548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pic>
            <p:nvPicPr>
              <p:cNvPr id="91188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79" y="2883"/>
                <a:ext cx="494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1189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99" y="2878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1190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89" y="3283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1191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3" y="3475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1192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80" y="3468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1193" name="Group 201"/>
              <p:cNvGrpSpPr>
                <a:grpSpLocks/>
              </p:cNvGrpSpPr>
              <p:nvPr/>
            </p:nvGrpSpPr>
            <p:grpSpPr bwMode="auto">
              <a:xfrm>
                <a:off x="4307" y="2584"/>
                <a:ext cx="487" cy="413"/>
                <a:chOff x="-44" y="1473"/>
                <a:chExt cx="981" cy="1105"/>
              </a:xfrm>
            </p:grpSpPr>
            <p:pic>
              <p:nvPicPr>
                <p:cNvPr id="91206" name="Picture 202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207" name="Freeform 203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91194" name="Group 204"/>
              <p:cNvGrpSpPr>
                <a:grpSpLocks/>
              </p:cNvGrpSpPr>
              <p:nvPr/>
            </p:nvGrpSpPr>
            <p:grpSpPr bwMode="auto">
              <a:xfrm>
                <a:off x="4156" y="3243"/>
                <a:ext cx="350" cy="304"/>
                <a:chOff x="-44" y="1473"/>
                <a:chExt cx="981" cy="1105"/>
              </a:xfrm>
            </p:grpSpPr>
            <p:pic>
              <p:nvPicPr>
                <p:cNvPr id="91204" name="Picture 20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205" name="Freeform 20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91195" name="Group 207"/>
              <p:cNvGrpSpPr>
                <a:grpSpLocks/>
              </p:cNvGrpSpPr>
              <p:nvPr/>
            </p:nvGrpSpPr>
            <p:grpSpPr bwMode="auto">
              <a:xfrm>
                <a:off x="4547" y="3250"/>
                <a:ext cx="350" cy="304"/>
                <a:chOff x="-44" y="1473"/>
                <a:chExt cx="981" cy="1105"/>
              </a:xfrm>
            </p:grpSpPr>
            <p:pic>
              <p:nvPicPr>
                <p:cNvPr id="91202" name="Picture 208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203" name="Freeform 209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91196" name="Group 210"/>
              <p:cNvGrpSpPr>
                <a:grpSpLocks/>
              </p:cNvGrpSpPr>
              <p:nvPr/>
            </p:nvGrpSpPr>
            <p:grpSpPr bwMode="auto">
              <a:xfrm flipH="1">
                <a:off x="5021" y="3051"/>
                <a:ext cx="350" cy="304"/>
                <a:chOff x="-44" y="1473"/>
                <a:chExt cx="981" cy="1105"/>
              </a:xfrm>
            </p:grpSpPr>
            <p:pic>
              <p:nvPicPr>
                <p:cNvPr id="91200" name="Picture 211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201" name="Freeform 212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91197" name="Group 213"/>
              <p:cNvGrpSpPr>
                <a:grpSpLocks/>
              </p:cNvGrpSpPr>
              <p:nvPr/>
            </p:nvGrpSpPr>
            <p:grpSpPr bwMode="auto">
              <a:xfrm flipH="1">
                <a:off x="5138" y="2667"/>
                <a:ext cx="350" cy="304"/>
                <a:chOff x="-44" y="1473"/>
                <a:chExt cx="981" cy="1105"/>
              </a:xfrm>
            </p:grpSpPr>
            <p:pic>
              <p:nvPicPr>
                <p:cNvPr id="91198" name="Picture 214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199" name="Freeform 215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91165" name="Line 64"/>
            <p:cNvSpPr>
              <a:spLocks noChangeShapeType="1"/>
            </p:cNvSpPr>
            <p:nvPr/>
          </p:nvSpPr>
          <p:spPr bwMode="auto">
            <a:xfrm flipV="1">
              <a:off x="3460" y="2495"/>
              <a:ext cx="287" cy="4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166" name="Line 65"/>
            <p:cNvSpPr>
              <a:spLocks noChangeShapeType="1"/>
            </p:cNvSpPr>
            <p:nvPr/>
          </p:nvSpPr>
          <p:spPr bwMode="auto">
            <a:xfrm flipH="1" flipV="1">
              <a:off x="3722" y="2484"/>
              <a:ext cx="166" cy="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167" name="Line 66"/>
            <p:cNvSpPr>
              <a:spLocks noChangeShapeType="1"/>
            </p:cNvSpPr>
            <p:nvPr/>
          </p:nvSpPr>
          <p:spPr bwMode="auto">
            <a:xfrm flipH="1">
              <a:off x="3022" y="2642"/>
              <a:ext cx="574" cy="3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1168" name="Picture 55" descr="kw_skype_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5" y="2506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169" name="Picture 55" descr="kw_skype_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3" y="2954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170" name="Picture 55" descr="kw_skype_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9" y="309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171" name="Picture 55" descr="kw_skype_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" y="3091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1172" name="Group 223"/>
            <p:cNvGrpSpPr>
              <a:grpSpLocks/>
            </p:cNvGrpSpPr>
            <p:nvPr/>
          </p:nvGrpSpPr>
          <p:grpSpPr bwMode="auto">
            <a:xfrm>
              <a:off x="3423" y="2207"/>
              <a:ext cx="487" cy="413"/>
              <a:chOff x="-44" y="1473"/>
              <a:chExt cx="981" cy="1105"/>
            </a:xfrm>
          </p:grpSpPr>
          <p:pic>
            <p:nvPicPr>
              <p:cNvPr id="91182" name="Picture 22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83" name="Freeform 22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91173" name="Group 226"/>
            <p:cNvGrpSpPr>
              <a:grpSpLocks/>
            </p:cNvGrpSpPr>
            <p:nvPr/>
          </p:nvGrpSpPr>
          <p:grpSpPr bwMode="auto">
            <a:xfrm>
              <a:off x="3272" y="2866"/>
              <a:ext cx="350" cy="304"/>
              <a:chOff x="-44" y="1473"/>
              <a:chExt cx="981" cy="1105"/>
            </a:xfrm>
          </p:grpSpPr>
          <p:pic>
            <p:nvPicPr>
              <p:cNvPr id="91180" name="Picture 22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81" name="Freeform 22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91174" name="Group 229"/>
            <p:cNvGrpSpPr>
              <a:grpSpLocks/>
            </p:cNvGrpSpPr>
            <p:nvPr/>
          </p:nvGrpSpPr>
          <p:grpSpPr bwMode="auto">
            <a:xfrm>
              <a:off x="3663" y="2873"/>
              <a:ext cx="350" cy="304"/>
              <a:chOff x="-44" y="1473"/>
              <a:chExt cx="981" cy="1105"/>
            </a:xfrm>
          </p:grpSpPr>
          <p:pic>
            <p:nvPicPr>
              <p:cNvPr id="91178" name="Picture 23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79" name="Freeform 23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91175" name="Group 232"/>
            <p:cNvGrpSpPr>
              <a:grpSpLocks/>
            </p:cNvGrpSpPr>
            <p:nvPr/>
          </p:nvGrpSpPr>
          <p:grpSpPr bwMode="auto">
            <a:xfrm flipH="1">
              <a:off x="3015" y="2722"/>
              <a:ext cx="350" cy="304"/>
              <a:chOff x="-44" y="1473"/>
              <a:chExt cx="981" cy="1105"/>
            </a:xfrm>
          </p:grpSpPr>
          <p:pic>
            <p:nvPicPr>
              <p:cNvPr id="91176" name="Picture 23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77" name="Freeform 23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4799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2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2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2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62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2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2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62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6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2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62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629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629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6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62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901" grpId="0"/>
      <p:bldP spid="162925" grpId="0"/>
      <p:bldP spid="162929" grpId="0"/>
      <p:bldP spid="16293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1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Content distribution networks</a:t>
            </a:r>
          </a:p>
        </p:txBody>
      </p:sp>
      <p:sp>
        <p:nvSpPr>
          <p:cNvPr id="2099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381125"/>
            <a:ext cx="7772400" cy="5053013"/>
          </a:xfrm>
        </p:spPr>
        <p:txBody>
          <a:bodyPr/>
          <a:lstStyle/>
          <a:p>
            <a:r>
              <a:rPr lang="en-US" altLang="en-US" i="1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challenge: </a:t>
            </a:r>
            <a:r>
              <a:rPr lang="en-US" altLang="en-US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how to stream content (selected from millions of videos) to hundreds of thousands of simultaneous users?</a:t>
            </a:r>
          </a:p>
          <a:p>
            <a:endParaRPr lang="en-US" altLang="en-US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r>
              <a:rPr lang="en-US" altLang="en-US" i="1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answer: </a:t>
            </a:r>
            <a:r>
              <a:rPr lang="en-US" altLang="en-US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store/serve multiple copies of videos at multiple geographically distributed sites </a:t>
            </a:r>
            <a:r>
              <a:rPr lang="en-US" altLang="en-US" i="1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(CDN)</a:t>
            </a:r>
          </a:p>
          <a:p>
            <a:pPr lvl="1"/>
            <a:r>
              <a:rPr lang="en-US" altLang="en-US" i="1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enter deep: </a:t>
            </a:r>
            <a:r>
              <a:rPr lang="en-US" altLang="en-US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push CDN servers deep into many access networks </a:t>
            </a:r>
          </a:p>
          <a:p>
            <a:pPr lvl="2">
              <a:lnSpc>
                <a:spcPts val="2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close to users</a:t>
            </a:r>
          </a:p>
          <a:p>
            <a:pPr lvl="2">
              <a:lnSpc>
                <a:spcPts val="2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used by Akamai, 1700 locations</a:t>
            </a:r>
          </a:p>
          <a:p>
            <a:pPr lvl="1"/>
            <a:r>
              <a:rPr lang="en-US" altLang="en-US" i="1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bring home: </a:t>
            </a:r>
            <a:r>
              <a:rPr lang="en-US" altLang="en-US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smaller number (10’s) of larger clusters in POPs near (but not within) access networks</a:t>
            </a:r>
          </a:p>
          <a:p>
            <a:pPr lvl="2"/>
            <a:r>
              <a:rPr lang="en-US" altLang="en-US" dirty="0" smtClean="0">
                <a:solidFill>
                  <a:srgbClr val="00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used by Limelight</a:t>
            </a:r>
            <a:endParaRPr lang="en-US" altLang="en-US" i="1" dirty="0" smtClean="0">
              <a:solidFill>
                <a:srgbClr val="CC0000"/>
              </a:solidFill>
              <a:latin typeface="Gill Sans MT" panose="020B0502020104020203" pitchFamily="34" charset="0"/>
              <a:ea typeface="ＭＳ Ｐゴシック" panose="020B0600070205080204" pitchFamily="34" charset="-128"/>
            </a:endParaRPr>
          </a:p>
          <a:p>
            <a:pPr lvl="1"/>
            <a:endParaRPr lang="en-US" altLang="en-US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endParaRPr lang="en-US" altLang="en-US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endParaRPr lang="en-US" altLang="en-US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209923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9572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677988" y="3854450"/>
            <a:ext cx="347662" cy="681038"/>
            <a:chOff x="7923189" y="2486664"/>
            <a:chExt cx="360377" cy="884585"/>
          </a:xfrm>
        </p:grpSpPr>
        <p:pic>
          <p:nvPicPr>
            <p:cNvPr id="212606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3998" y="2486664"/>
              <a:ext cx="239568" cy="536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12607" name="Group 950"/>
            <p:cNvGrpSpPr>
              <a:grpSpLocks/>
            </p:cNvGrpSpPr>
            <p:nvPr/>
          </p:nvGrpSpPr>
          <p:grpSpPr bwMode="auto">
            <a:xfrm>
              <a:off x="7923189" y="2890236"/>
              <a:ext cx="227012" cy="481013"/>
              <a:chOff x="4140" y="429"/>
              <a:chExt cx="1425" cy="2396"/>
            </a:xfrm>
          </p:grpSpPr>
          <p:sp>
            <p:nvSpPr>
              <p:cNvPr id="212608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609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610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611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612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613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12638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639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614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615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12636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637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616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617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618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212634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635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619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212620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212632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633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621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622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623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624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625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626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627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628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629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180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2630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631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11970" name="Rectangle 2"/>
          <p:cNvSpPr txBox="1">
            <a:spLocks noChangeArrowheads="1"/>
          </p:cNvSpPr>
          <p:nvPr/>
        </p:nvSpPr>
        <p:spPr bwMode="auto">
          <a:xfrm>
            <a:off x="503238" y="258763"/>
            <a:ext cx="84629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000" smtClean="0">
                <a:solidFill>
                  <a:srgbClr val="000099"/>
                </a:solidFill>
                <a:latin typeface="Gill Sans MT" panose="020B0502020104020203" pitchFamily="34" charset="0"/>
              </a:rPr>
              <a:t>Content Distribution Networks </a:t>
            </a:r>
            <a:r>
              <a:rPr lang="en-US" altLang="en-US" sz="3600" smtClean="0">
                <a:solidFill>
                  <a:srgbClr val="000099"/>
                </a:solidFill>
                <a:latin typeface="Gill Sans MT" panose="020B0502020104020203" pitchFamily="34" charset="0"/>
              </a:rPr>
              <a:t>(CDNs)</a:t>
            </a:r>
          </a:p>
        </p:txBody>
      </p:sp>
      <p:pic>
        <p:nvPicPr>
          <p:cNvPr id="211971" name="Picture 12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904875"/>
            <a:ext cx="83105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1972" name="Group 485"/>
          <p:cNvGrpSpPr>
            <a:grpSpLocks/>
          </p:cNvGrpSpPr>
          <p:nvPr/>
        </p:nvGrpSpPr>
        <p:grpSpPr bwMode="auto">
          <a:xfrm>
            <a:off x="1163638" y="3897313"/>
            <a:ext cx="7000875" cy="2516187"/>
            <a:chOff x="450850" y="1669617"/>
            <a:chExt cx="8386121" cy="4786198"/>
          </a:xfrm>
        </p:grpSpPr>
        <p:sp>
          <p:nvSpPr>
            <p:cNvPr id="212306" name="Freeform 84"/>
            <p:cNvSpPr>
              <a:spLocks/>
            </p:cNvSpPr>
            <p:nvPr/>
          </p:nvSpPr>
          <p:spPr bwMode="auto">
            <a:xfrm>
              <a:off x="1825539" y="2241382"/>
              <a:ext cx="597068" cy="418221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307" name="Freeform 84"/>
            <p:cNvSpPr>
              <a:spLocks/>
            </p:cNvSpPr>
            <p:nvPr/>
          </p:nvSpPr>
          <p:spPr bwMode="auto">
            <a:xfrm>
              <a:off x="669683" y="3041420"/>
              <a:ext cx="597068" cy="418221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308" name="Freeform 84"/>
            <p:cNvSpPr>
              <a:spLocks/>
            </p:cNvSpPr>
            <p:nvPr/>
          </p:nvSpPr>
          <p:spPr bwMode="auto">
            <a:xfrm>
              <a:off x="6334646" y="2495362"/>
              <a:ext cx="597068" cy="418221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309" name="Freeform 84"/>
            <p:cNvSpPr>
              <a:spLocks/>
            </p:cNvSpPr>
            <p:nvPr/>
          </p:nvSpPr>
          <p:spPr bwMode="auto">
            <a:xfrm>
              <a:off x="1241260" y="5352642"/>
              <a:ext cx="597068" cy="418221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310" name="Freeform 84"/>
            <p:cNvSpPr>
              <a:spLocks/>
            </p:cNvSpPr>
            <p:nvPr/>
          </p:nvSpPr>
          <p:spPr bwMode="auto">
            <a:xfrm>
              <a:off x="822104" y="4730390"/>
              <a:ext cx="597068" cy="418221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311" name="Freeform 84"/>
            <p:cNvSpPr>
              <a:spLocks/>
            </p:cNvSpPr>
            <p:nvPr/>
          </p:nvSpPr>
          <p:spPr bwMode="auto">
            <a:xfrm>
              <a:off x="593473" y="4070041"/>
              <a:ext cx="597068" cy="418221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312" name="Freeform 84"/>
            <p:cNvSpPr>
              <a:spLocks/>
            </p:cNvSpPr>
            <p:nvPr/>
          </p:nvSpPr>
          <p:spPr bwMode="auto">
            <a:xfrm>
              <a:off x="7084047" y="2927129"/>
              <a:ext cx="597068" cy="418221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313" name="Freeform 84"/>
            <p:cNvSpPr>
              <a:spLocks/>
            </p:cNvSpPr>
            <p:nvPr/>
          </p:nvSpPr>
          <p:spPr bwMode="auto">
            <a:xfrm>
              <a:off x="3425955" y="2000100"/>
              <a:ext cx="597068" cy="418221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314" name="Freeform 84"/>
            <p:cNvSpPr>
              <a:spLocks/>
            </p:cNvSpPr>
            <p:nvPr/>
          </p:nvSpPr>
          <p:spPr bwMode="auto">
            <a:xfrm>
              <a:off x="1050735" y="2647751"/>
              <a:ext cx="597068" cy="418221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315" name="Freeform 84"/>
            <p:cNvSpPr>
              <a:spLocks/>
            </p:cNvSpPr>
            <p:nvPr/>
          </p:nvSpPr>
          <p:spPr bwMode="auto">
            <a:xfrm>
              <a:off x="4340478" y="1974702"/>
              <a:ext cx="597068" cy="418221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316" name="Freeform 84"/>
            <p:cNvSpPr>
              <a:spLocks/>
            </p:cNvSpPr>
            <p:nvPr/>
          </p:nvSpPr>
          <p:spPr bwMode="auto">
            <a:xfrm>
              <a:off x="7401590" y="5606623"/>
              <a:ext cx="597068" cy="418221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317" name="Freeform 84"/>
            <p:cNvSpPr>
              <a:spLocks/>
            </p:cNvSpPr>
            <p:nvPr/>
          </p:nvSpPr>
          <p:spPr bwMode="auto">
            <a:xfrm>
              <a:off x="8239903" y="4958973"/>
              <a:ext cx="597068" cy="418221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318" name="Freeform 84"/>
            <p:cNvSpPr>
              <a:spLocks/>
            </p:cNvSpPr>
            <p:nvPr/>
          </p:nvSpPr>
          <p:spPr bwMode="auto">
            <a:xfrm>
              <a:off x="8011272" y="4044643"/>
              <a:ext cx="597068" cy="418221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319" name="Freeform 84"/>
            <p:cNvSpPr>
              <a:spLocks/>
            </p:cNvSpPr>
            <p:nvPr/>
          </p:nvSpPr>
          <p:spPr bwMode="auto">
            <a:xfrm>
              <a:off x="5166089" y="5847904"/>
              <a:ext cx="597068" cy="418221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320" name="Freeform 84"/>
            <p:cNvSpPr>
              <a:spLocks/>
            </p:cNvSpPr>
            <p:nvPr/>
          </p:nvSpPr>
          <p:spPr bwMode="auto">
            <a:xfrm>
              <a:off x="4251566" y="5987593"/>
              <a:ext cx="597068" cy="418221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321" name="Freeform 84"/>
            <p:cNvSpPr>
              <a:spLocks/>
            </p:cNvSpPr>
            <p:nvPr/>
          </p:nvSpPr>
          <p:spPr bwMode="auto">
            <a:xfrm>
              <a:off x="3032202" y="5835205"/>
              <a:ext cx="597068" cy="418221"/>
            </a:xfrm>
            <a:custGeom>
              <a:avLst/>
              <a:gdLst>
                <a:gd name="T0" fmla="*/ 2147483647 w 1036"/>
                <a:gd name="T1" fmla="*/ 2147483647 h 675"/>
                <a:gd name="T2" fmla="*/ 2147483647 w 1036"/>
                <a:gd name="T3" fmla="*/ 2147483647 h 675"/>
                <a:gd name="T4" fmla="*/ 2147483647 w 1036"/>
                <a:gd name="T5" fmla="*/ 2147483647 h 675"/>
                <a:gd name="T6" fmla="*/ 2147483647 w 1036"/>
                <a:gd name="T7" fmla="*/ 2147483647 h 675"/>
                <a:gd name="T8" fmla="*/ 2147483647 w 1036"/>
                <a:gd name="T9" fmla="*/ 2147483647 h 675"/>
                <a:gd name="T10" fmla="*/ 2147483647 w 1036"/>
                <a:gd name="T11" fmla="*/ 2147483647 h 675"/>
                <a:gd name="T12" fmla="*/ 2147483647 w 1036"/>
                <a:gd name="T13" fmla="*/ 2147483647 h 675"/>
                <a:gd name="T14" fmla="*/ 2147483647 w 1036"/>
                <a:gd name="T15" fmla="*/ 2147483647 h 675"/>
                <a:gd name="T16" fmla="*/ 2147483647 w 1036"/>
                <a:gd name="T17" fmla="*/ 2147483647 h 675"/>
                <a:gd name="T18" fmla="*/ 2147483647 w 1036"/>
                <a:gd name="T19" fmla="*/ 2147483647 h 675"/>
                <a:gd name="T20" fmla="*/ 2147483647 w 1036"/>
                <a:gd name="T21" fmla="*/ 2147483647 h 675"/>
                <a:gd name="T22" fmla="*/ 2147483647 w 1036"/>
                <a:gd name="T23" fmla="*/ 2147483647 h 675"/>
                <a:gd name="T24" fmla="*/ 2147483647 w 1036"/>
                <a:gd name="T25" fmla="*/ 2147483647 h 675"/>
                <a:gd name="T26" fmla="*/ 2147483647 w 1036"/>
                <a:gd name="T27" fmla="*/ 2147483647 h 675"/>
                <a:gd name="T28" fmla="*/ 2147483647 w 1036"/>
                <a:gd name="T29" fmla="*/ 2147483647 h 675"/>
                <a:gd name="T30" fmla="*/ 2147483647 w 1036"/>
                <a:gd name="T31" fmla="*/ 2147483647 h 675"/>
                <a:gd name="T32" fmla="*/ 2147483647 w 1036"/>
                <a:gd name="T33" fmla="*/ 2147483647 h 675"/>
                <a:gd name="T34" fmla="*/ 2147483647 w 1036"/>
                <a:gd name="T35" fmla="*/ 2147483647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322" name="TextBox 4"/>
            <p:cNvSpPr txBox="1">
              <a:spLocks noChangeArrowheads="1"/>
            </p:cNvSpPr>
            <p:nvPr/>
          </p:nvSpPr>
          <p:spPr bwMode="auto">
            <a:xfrm rot="307360">
              <a:off x="5295233" y="1669617"/>
              <a:ext cx="543812" cy="523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800" smtClean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212323" name="TextBox 179"/>
            <p:cNvSpPr txBox="1">
              <a:spLocks noChangeArrowheads="1"/>
            </p:cNvSpPr>
            <p:nvPr/>
          </p:nvSpPr>
          <p:spPr bwMode="auto">
            <a:xfrm rot="2829263">
              <a:off x="7635935" y="3085162"/>
              <a:ext cx="543697" cy="52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800" smtClean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212324" name="TextBox 180"/>
            <p:cNvSpPr txBox="1">
              <a:spLocks noChangeArrowheads="1"/>
            </p:cNvSpPr>
            <p:nvPr/>
          </p:nvSpPr>
          <p:spPr bwMode="auto">
            <a:xfrm rot="9845918">
              <a:off x="6395000" y="5885558"/>
              <a:ext cx="543812" cy="523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800" smtClean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212325" name="TextBox 181"/>
            <p:cNvSpPr txBox="1">
              <a:spLocks noChangeArrowheads="1"/>
            </p:cNvSpPr>
            <p:nvPr/>
          </p:nvSpPr>
          <p:spPr bwMode="auto">
            <a:xfrm rot="-9948738">
              <a:off x="2117518" y="5932635"/>
              <a:ext cx="543812" cy="523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800" smtClean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212326" name="TextBox 182"/>
            <p:cNvSpPr txBox="1">
              <a:spLocks noChangeArrowheads="1"/>
            </p:cNvSpPr>
            <p:nvPr/>
          </p:nvSpPr>
          <p:spPr bwMode="auto">
            <a:xfrm rot="-4992697">
              <a:off x="440646" y="3712538"/>
              <a:ext cx="543697" cy="52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800" smtClean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212327" name="TextBox 183"/>
            <p:cNvSpPr txBox="1">
              <a:spLocks noChangeArrowheads="1"/>
            </p:cNvSpPr>
            <p:nvPr/>
          </p:nvSpPr>
          <p:spPr bwMode="auto">
            <a:xfrm rot="-520651">
              <a:off x="2536067" y="1734469"/>
              <a:ext cx="543812" cy="523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800" smtClean="0">
                  <a:solidFill>
                    <a:srgbClr val="0000FF"/>
                  </a:solidFill>
                </a:rPr>
                <a:t>…</a:t>
              </a:r>
            </a:p>
          </p:txBody>
        </p:sp>
        <p:grpSp>
          <p:nvGrpSpPr>
            <p:cNvPr id="212328" name="Group 8"/>
            <p:cNvGrpSpPr>
              <a:grpSpLocks/>
            </p:cNvGrpSpPr>
            <p:nvPr/>
          </p:nvGrpSpPr>
          <p:grpSpPr bwMode="auto">
            <a:xfrm>
              <a:off x="4546600" y="3746500"/>
              <a:ext cx="3225800" cy="1117600"/>
              <a:chOff x="7848600" y="2044700"/>
              <a:chExt cx="3200399" cy="1371600"/>
            </a:xfrm>
          </p:grpSpPr>
          <p:sp>
            <p:nvSpPr>
              <p:cNvPr id="212524" name="Oval 3"/>
              <p:cNvSpPr>
                <a:spLocks noChangeArrowheads="1"/>
              </p:cNvSpPr>
              <p:nvPr/>
            </p:nvSpPr>
            <p:spPr bwMode="auto">
              <a:xfrm>
                <a:off x="7848600" y="2044700"/>
                <a:ext cx="3200399" cy="1371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525" name="Group 133"/>
              <p:cNvGrpSpPr>
                <a:grpSpLocks/>
              </p:cNvGrpSpPr>
              <p:nvPr/>
            </p:nvGrpSpPr>
            <p:grpSpPr bwMode="auto">
              <a:xfrm>
                <a:off x="8526482" y="2160804"/>
                <a:ext cx="532759" cy="184809"/>
                <a:chOff x="2356" y="1300"/>
                <a:chExt cx="555" cy="194"/>
              </a:xfrm>
            </p:grpSpPr>
            <p:sp>
              <p:nvSpPr>
                <p:cNvPr id="212598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99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600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212601" name="Group 137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212604" name="Freeform 1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12605" name="Freeform 1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212602" name="Line 140"/>
                <p:cNvSpPr>
                  <a:spLocks noChangeShapeType="1"/>
                </p:cNvSpPr>
                <p:nvPr/>
              </p:nvSpPr>
              <p:spPr bwMode="auto">
                <a:xfrm>
                  <a:off x="2357" y="1362"/>
                  <a:ext cx="0" cy="8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603" name="Line 141"/>
                <p:cNvSpPr>
                  <a:spLocks noChangeShapeType="1"/>
                </p:cNvSpPr>
                <p:nvPr/>
              </p:nvSpPr>
              <p:spPr bwMode="auto">
                <a:xfrm>
                  <a:off x="2908" y="1364"/>
                  <a:ext cx="0" cy="8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cxnSp>
            <p:nvCxnSpPr>
              <p:cNvPr id="212526" name="Straight Connector 10"/>
              <p:cNvCxnSpPr>
                <a:cxnSpLocks noChangeShapeType="1"/>
                <a:stCxn id="212603" idx="0"/>
              </p:cNvCxnSpPr>
              <p:nvPr/>
            </p:nvCxnSpPr>
            <p:spPr bwMode="auto">
              <a:xfrm>
                <a:off x="9055401" y="2220819"/>
                <a:ext cx="975377" cy="13653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527" name="Straight Connector 297"/>
              <p:cNvCxnSpPr>
                <a:cxnSpLocks noChangeShapeType="1"/>
              </p:cNvCxnSpPr>
              <p:nvPr/>
            </p:nvCxnSpPr>
            <p:spPr bwMode="auto">
              <a:xfrm>
                <a:off x="9522191" y="2583188"/>
                <a:ext cx="120745" cy="833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528" name="Straight Connector 298"/>
              <p:cNvCxnSpPr>
                <a:cxnSpLocks noChangeShapeType="1"/>
              </p:cNvCxnSpPr>
              <p:nvPr/>
            </p:nvCxnSpPr>
            <p:spPr bwMode="auto">
              <a:xfrm flipV="1">
                <a:off x="9323081" y="2786992"/>
                <a:ext cx="243358" cy="4562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529" name="Straight Connector 299"/>
              <p:cNvCxnSpPr>
                <a:cxnSpLocks noChangeShapeType="1"/>
              </p:cNvCxnSpPr>
              <p:nvPr/>
            </p:nvCxnSpPr>
            <p:spPr bwMode="auto">
              <a:xfrm flipV="1">
                <a:off x="9028147" y="2611644"/>
                <a:ext cx="192778" cy="1095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530" name="Straight Connector 300"/>
              <p:cNvCxnSpPr>
                <a:cxnSpLocks noChangeShapeType="1"/>
              </p:cNvCxnSpPr>
              <p:nvPr/>
            </p:nvCxnSpPr>
            <p:spPr bwMode="auto">
              <a:xfrm flipV="1">
                <a:off x="8729859" y="2909476"/>
                <a:ext cx="192778" cy="1095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531" name="Straight Connector 301"/>
              <p:cNvCxnSpPr>
                <a:cxnSpLocks noChangeShapeType="1"/>
              </p:cNvCxnSpPr>
              <p:nvPr/>
            </p:nvCxnSpPr>
            <p:spPr bwMode="auto">
              <a:xfrm flipV="1">
                <a:off x="9537887" y="2836224"/>
                <a:ext cx="252969" cy="25294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532" name="Straight Connector 302"/>
              <p:cNvCxnSpPr>
                <a:cxnSpLocks noChangeShapeType="1"/>
              </p:cNvCxnSpPr>
              <p:nvPr/>
            </p:nvCxnSpPr>
            <p:spPr bwMode="auto">
              <a:xfrm flipH="1" flipV="1">
                <a:off x="10029359" y="2822067"/>
                <a:ext cx="354959" cy="12439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533" name="Straight Connector 303"/>
              <p:cNvCxnSpPr>
                <a:cxnSpLocks noChangeShapeType="1"/>
              </p:cNvCxnSpPr>
              <p:nvPr/>
            </p:nvCxnSpPr>
            <p:spPr bwMode="auto">
              <a:xfrm flipV="1">
                <a:off x="10015190" y="2475242"/>
                <a:ext cx="283363" cy="19566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534" name="Straight Connector 304"/>
              <p:cNvCxnSpPr>
                <a:cxnSpLocks noChangeShapeType="1"/>
                <a:endCxn id="212598" idx="4"/>
              </p:cNvCxnSpPr>
              <p:nvPr/>
            </p:nvCxnSpPr>
            <p:spPr bwMode="auto">
              <a:xfrm flipH="1" flipV="1">
                <a:off x="8791902" y="2345614"/>
                <a:ext cx="410984" cy="871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12535" name="Group 133"/>
              <p:cNvGrpSpPr>
                <a:grpSpLocks/>
              </p:cNvGrpSpPr>
              <p:nvPr/>
            </p:nvGrpSpPr>
            <p:grpSpPr bwMode="auto">
              <a:xfrm>
                <a:off x="9555206" y="2650627"/>
                <a:ext cx="532759" cy="184809"/>
                <a:chOff x="2356" y="1300"/>
                <a:chExt cx="555" cy="194"/>
              </a:xfrm>
            </p:grpSpPr>
            <p:sp>
              <p:nvSpPr>
                <p:cNvPr id="212590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91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92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212593" name="Group 137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212596" name="Freeform 1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12597" name="Freeform 1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212594" name="Line 140"/>
                <p:cNvSpPr>
                  <a:spLocks noChangeShapeType="1"/>
                </p:cNvSpPr>
                <p:nvPr/>
              </p:nvSpPr>
              <p:spPr bwMode="auto">
                <a:xfrm>
                  <a:off x="2358" y="1361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595" name="Line 141"/>
                <p:cNvSpPr>
                  <a:spLocks noChangeShapeType="1"/>
                </p:cNvSpPr>
                <p:nvPr/>
              </p:nvSpPr>
              <p:spPr bwMode="auto">
                <a:xfrm>
                  <a:off x="2908" y="1363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212536" name="Group 133"/>
              <p:cNvGrpSpPr>
                <a:grpSpLocks/>
              </p:cNvGrpSpPr>
              <p:nvPr/>
            </p:nvGrpSpPr>
            <p:grpSpPr bwMode="auto">
              <a:xfrm>
                <a:off x="8772607" y="2725609"/>
                <a:ext cx="532759" cy="184809"/>
                <a:chOff x="2356" y="1300"/>
                <a:chExt cx="555" cy="194"/>
              </a:xfrm>
            </p:grpSpPr>
            <p:sp>
              <p:nvSpPr>
                <p:cNvPr id="212582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83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84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212585" name="Group 137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212588" name="Freeform 1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12589" name="Freeform 1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212586" name="Line 140"/>
                <p:cNvSpPr>
                  <a:spLocks noChangeShapeType="1"/>
                </p:cNvSpPr>
                <p:nvPr/>
              </p:nvSpPr>
              <p:spPr bwMode="auto">
                <a:xfrm>
                  <a:off x="2358" y="1356"/>
                  <a:ext cx="0" cy="88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587" name="Line 141"/>
                <p:cNvSpPr>
                  <a:spLocks noChangeShapeType="1"/>
                </p:cNvSpPr>
                <p:nvPr/>
              </p:nvSpPr>
              <p:spPr bwMode="auto">
                <a:xfrm>
                  <a:off x="2908" y="1358"/>
                  <a:ext cx="0" cy="86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212537" name="Group 133"/>
              <p:cNvGrpSpPr>
                <a:grpSpLocks/>
              </p:cNvGrpSpPr>
              <p:nvPr/>
            </p:nvGrpSpPr>
            <p:grpSpPr bwMode="auto">
              <a:xfrm>
                <a:off x="9060908" y="2428111"/>
                <a:ext cx="532759" cy="184809"/>
                <a:chOff x="2356" y="1300"/>
                <a:chExt cx="555" cy="194"/>
              </a:xfrm>
            </p:grpSpPr>
            <p:sp>
              <p:nvSpPr>
                <p:cNvPr id="212574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75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76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212577" name="Group 137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212580" name="Freeform 1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12581" name="Freeform 1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212578" name="Line 140"/>
                <p:cNvSpPr>
                  <a:spLocks noChangeShapeType="1"/>
                </p:cNvSpPr>
                <p:nvPr/>
              </p:nvSpPr>
              <p:spPr bwMode="auto">
                <a:xfrm>
                  <a:off x="2358" y="1362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579" name="Line 141"/>
                <p:cNvSpPr>
                  <a:spLocks noChangeShapeType="1"/>
                </p:cNvSpPr>
                <p:nvPr/>
              </p:nvSpPr>
              <p:spPr bwMode="auto">
                <a:xfrm>
                  <a:off x="2908" y="1364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212538" name="Group 133"/>
              <p:cNvGrpSpPr>
                <a:grpSpLocks/>
              </p:cNvGrpSpPr>
              <p:nvPr/>
            </p:nvGrpSpPr>
            <p:grpSpPr bwMode="auto">
              <a:xfrm>
                <a:off x="10005281" y="2289952"/>
                <a:ext cx="532759" cy="184809"/>
                <a:chOff x="2356" y="1300"/>
                <a:chExt cx="555" cy="194"/>
              </a:xfrm>
            </p:grpSpPr>
            <p:sp>
              <p:nvSpPr>
                <p:cNvPr id="212566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67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68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212569" name="Group 137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212572" name="Freeform 1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12573" name="Freeform 1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212570" name="Line 140"/>
                <p:cNvSpPr>
                  <a:spLocks noChangeShapeType="1"/>
                </p:cNvSpPr>
                <p:nvPr/>
              </p:nvSpPr>
              <p:spPr bwMode="auto">
                <a:xfrm>
                  <a:off x="2357" y="1362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571" name="Line 141"/>
                <p:cNvSpPr>
                  <a:spLocks noChangeShapeType="1"/>
                </p:cNvSpPr>
                <p:nvPr/>
              </p:nvSpPr>
              <p:spPr bwMode="auto">
                <a:xfrm>
                  <a:off x="2908" y="1364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212539" name="Group 133"/>
              <p:cNvGrpSpPr>
                <a:grpSpLocks/>
              </p:cNvGrpSpPr>
              <p:nvPr/>
            </p:nvGrpSpPr>
            <p:grpSpPr bwMode="auto">
              <a:xfrm>
                <a:off x="10232661" y="2882876"/>
                <a:ext cx="532759" cy="184809"/>
                <a:chOff x="2356" y="1300"/>
                <a:chExt cx="555" cy="194"/>
              </a:xfrm>
            </p:grpSpPr>
            <p:sp>
              <p:nvSpPr>
                <p:cNvPr id="212558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59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60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212561" name="Group 137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212564" name="Freeform 1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12565" name="Freeform 1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212562" name="Line 140"/>
                <p:cNvSpPr>
                  <a:spLocks noChangeShapeType="1"/>
                </p:cNvSpPr>
                <p:nvPr/>
              </p:nvSpPr>
              <p:spPr bwMode="auto">
                <a:xfrm>
                  <a:off x="2358" y="1361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563" name="Line 141"/>
                <p:cNvSpPr>
                  <a:spLocks noChangeShapeType="1"/>
                </p:cNvSpPr>
                <p:nvPr/>
              </p:nvSpPr>
              <p:spPr bwMode="auto">
                <a:xfrm>
                  <a:off x="2908" y="1363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212540" name="Group 133"/>
              <p:cNvGrpSpPr>
                <a:grpSpLocks/>
              </p:cNvGrpSpPr>
              <p:nvPr/>
            </p:nvGrpSpPr>
            <p:grpSpPr bwMode="auto">
              <a:xfrm>
                <a:off x="9330660" y="3072767"/>
                <a:ext cx="532759" cy="184809"/>
                <a:chOff x="2356" y="1300"/>
                <a:chExt cx="555" cy="194"/>
              </a:xfrm>
            </p:grpSpPr>
            <p:sp>
              <p:nvSpPr>
                <p:cNvPr id="212550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51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52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212553" name="Group 137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212556" name="Freeform 1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12557" name="Freeform 1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212554" name="Line 140"/>
                <p:cNvSpPr>
                  <a:spLocks noChangeShapeType="1"/>
                </p:cNvSpPr>
                <p:nvPr/>
              </p:nvSpPr>
              <p:spPr bwMode="auto">
                <a:xfrm>
                  <a:off x="2358" y="1362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555" name="Line 141"/>
                <p:cNvSpPr>
                  <a:spLocks noChangeShapeType="1"/>
                </p:cNvSpPr>
                <p:nvPr/>
              </p:nvSpPr>
              <p:spPr bwMode="auto">
                <a:xfrm>
                  <a:off x="2907" y="1364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212541" name="Group 133"/>
              <p:cNvGrpSpPr>
                <a:grpSpLocks/>
              </p:cNvGrpSpPr>
              <p:nvPr/>
            </p:nvGrpSpPr>
            <p:grpSpPr bwMode="auto">
              <a:xfrm>
                <a:off x="8438032" y="3018963"/>
                <a:ext cx="532759" cy="184809"/>
                <a:chOff x="2356" y="1300"/>
                <a:chExt cx="555" cy="194"/>
              </a:xfrm>
            </p:grpSpPr>
            <p:sp>
              <p:nvSpPr>
                <p:cNvPr id="212542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43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44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212545" name="Group 137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212548" name="Freeform 1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12549" name="Freeform 1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212546" name="Line 140"/>
                <p:cNvSpPr>
                  <a:spLocks noChangeShapeType="1"/>
                </p:cNvSpPr>
                <p:nvPr/>
              </p:nvSpPr>
              <p:spPr bwMode="auto">
                <a:xfrm>
                  <a:off x="2357" y="1361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547" name="Line 141"/>
                <p:cNvSpPr>
                  <a:spLocks noChangeShapeType="1"/>
                </p:cNvSpPr>
                <p:nvPr/>
              </p:nvSpPr>
              <p:spPr bwMode="auto">
                <a:xfrm>
                  <a:off x="2910" y="1363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  <p:grpSp>
          <p:nvGrpSpPr>
            <p:cNvPr id="212329" name="Group 331"/>
            <p:cNvGrpSpPr>
              <a:grpSpLocks/>
            </p:cNvGrpSpPr>
            <p:nvPr/>
          </p:nvGrpSpPr>
          <p:grpSpPr bwMode="auto">
            <a:xfrm>
              <a:off x="1803400" y="2755900"/>
              <a:ext cx="3467100" cy="1193800"/>
              <a:chOff x="7848600" y="2044700"/>
              <a:chExt cx="3200399" cy="1371600"/>
            </a:xfrm>
          </p:grpSpPr>
          <p:sp>
            <p:nvSpPr>
              <p:cNvPr id="212442" name="Oval 332"/>
              <p:cNvSpPr>
                <a:spLocks noChangeArrowheads="1"/>
              </p:cNvSpPr>
              <p:nvPr/>
            </p:nvSpPr>
            <p:spPr bwMode="auto">
              <a:xfrm>
                <a:off x="7848600" y="2044700"/>
                <a:ext cx="3200399" cy="1371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443" name="Group 133"/>
              <p:cNvGrpSpPr>
                <a:grpSpLocks/>
              </p:cNvGrpSpPr>
              <p:nvPr/>
            </p:nvGrpSpPr>
            <p:grpSpPr bwMode="auto">
              <a:xfrm>
                <a:off x="8526482" y="2160804"/>
                <a:ext cx="532759" cy="184809"/>
                <a:chOff x="2356" y="1300"/>
                <a:chExt cx="555" cy="194"/>
              </a:xfrm>
            </p:grpSpPr>
            <p:sp>
              <p:nvSpPr>
                <p:cNvPr id="212516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17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18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212519" name="Group 137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212522" name="Freeform 1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12523" name="Freeform 1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212520" name="Line 140"/>
                <p:cNvSpPr>
                  <a:spLocks noChangeShapeType="1"/>
                </p:cNvSpPr>
                <p:nvPr/>
              </p:nvSpPr>
              <p:spPr bwMode="auto">
                <a:xfrm>
                  <a:off x="2358" y="1362"/>
                  <a:ext cx="0" cy="8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521" name="Line 141"/>
                <p:cNvSpPr>
                  <a:spLocks noChangeShapeType="1"/>
                </p:cNvSpPr>
                <p:nvPr/>
              </p:nvSpPr>
              <p:spPr bwMode="auto">
                <a:xfrm>
                  <a:off x="2906" y="1364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cxnSp>
            <p:nvCxnSpPr>
              <p:cNvPr id="212444" name="Straight Connector 334"/>
              <p:cNvCxnSpPr>
                <a:cxnSpLocks noChangeShapeType="1"/>
                <a:stCxn id="212521" idx="0"/>
              </p:cNvCxnSpPr>
              <p:nvPr/>
            </p:nvCxnSpPr>
            <p:spPr bwMode="auto">
              <a:xfrm>
                <a:off x="9055401" y="2220819"/>
                <a:ext cx="975377" cy="13653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445" name="Straight Connector 335"/>
              <p:cNvCxnSpPr>
                <a:cxnSpLocks noChangeShapeType="1"/>
              </p:cNvCxnSpPr>
              <p:nvPr/>
            </p:nvCxnSpPr>
            <p:spPr bwMode="auto">
              <a:xfrm>
                <a:off x="9522191" y="2583188"/>
                <a:ext cx="120745" cy="833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446" name="Straight Connector 336"/>
              <p:cNvCxnSpPr>
                <a:cxnSpLocks noChangeShapeType="1"/>
              </p:cNvCxnSpPr>
              <p:nvPr/>
            </p:nvCxnSpPr>
            <p:spPr bwMode="auto">
              <a:xfrm flipV="1">
                <a:off x="9323081" y="2786992"/>
                <a:ext cx="243358" cy="4562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447" name="Straight Connector 337"/>
              <p:cNvCxnSpPr>
                <a:cxnSpLocks noChangeShapeType="1"/>
              </p:cNvCxnSpPr>
              <p:nvPr/>
            </p:nvCxnSpPr>
            <p:spPr bwMode="auto">
              <a:xfrm flipV="1">
                <a:off x="9028147" y="2611644"/>
                <a:ext cx="192778" cy="1095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448" name="Straight Connector 338"/>
              <p:cNvCxnSpPr>
                <a:cxnSpLocks noChangeShapeType="1"/>
              </p:cNvCxnSpPr>
              <p:nvPr/>
            </p:nvCxnSpPr>
            <p:spPr bwMode="auto">
              <a:xfrm flipV="1">
                <a:off x="8729859" y="2909476"/>
                <a:ext cx="192778" cy="1095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449" name="Straight Connector 339"/>
              <p:cNvCxnSpPr>
                <a:cxnSpLocks noChangeShapeType="1"/>
              </p:cNvCxnSpPr>
              <p:nvPr/>
            </p:nvCxnSpPr>
            <p:spPr bwMode="auto">
              <a:xfrm flipV="1">
                <a:off x="9537887" y="2836224"/>
                <a:ext cx="252969" cy="25294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450" name="Straight Connector 340"/>
              <p:cNvCxnSpPr>
                <a:cxnSpLocks noChangeShapeType="1"/>
              </p:cNvCxnSpPr>
              <p:nvPr/>
            </p:nvCxnSpPr>
            <p:spPr bwMode="auto">
              <a:xfrm flipH="1" flipV="1">
                <a:off x="10029359" y="2822067"/>
                <a:ext cx="354959" cy="12439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451" name="Straight Connector 341"/>
              <p:cNvCxnSpPr>
                <a:cxnSpLocks noChangeShapeType="1"/>
              </p:cNvCxnSpPr>
              <p:nvPr/>
            </p:nvCxnSpPr>
            <p:spPr bwMode="auto">
              <a:xfrm flipV="1">
                <a:off x="10015190" y="2475242"/>
                <a:ext cx="283363" cy="19566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452" name="Straight Connector 342"/>
              <p:cNvCxnSpPr>
                <a:cxnSpLocks noChangeShapeType="1"/>
                <a:endCxn id="212516" idx="4"/>
              </p:cNvCxnSpPr>
              <p:nvPr/>
            </p:nvCxnSpPr>
            <p:spPr bwMode="auto">
              <a:xfrm flipH="1" flipV="1">
                <a:off x="8791902" y="2345614"/>
                <a:ext cx="410984" cy="871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12453" name="Group 133"/>
              <p:cNvGrpSpPr>
                <a:grpSpLocks/>
              </p:cNvGrpSpPr>
              <p:nvPr/>
            </p:nvGrpSpPr>
            <p:grpSpPr bwMode="auto">
              <a:xfrm>
                <a:off x="9555206" y="2650627"/>
                <a:ext cx="532759" cy="184809"/>
                <a:chOff x="2356" y="1300"/>
                <a:chExt cx="555" cy="194"/>
              </a:xfrm>
            </p:grpSpPr>
            <p:sp>
              <p:nvSpPr>
                <p:cNvPr id="212508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09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10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212511" name="Group 137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212514" name="Freeform 1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12515" name="Freeform 1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212512" name="Line 140"/>
                <p:cNvSpPr>
                  <a:spLocks noChangeShapeType="1"/>
                </p:cNvSpPr>
                <p:nvPr/>
              </p:nvSpPr>
              <p:spPr bwMode="auto">
                <a:xfrm>
                  <a:off x="2358" y="1361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513" name="Line 141"/>
                <p:cNvSpPr>
                  <a:spLocks noChangeShapeType="1"/>
                </p:cNvSpPr>
                <p:nvPr/>
              </p:nvSpPr>
              <p:spPr bwMode="auto">
                <a:xfrm>
                  <a:off x="2906" y="1363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212454" name="Group 133"/>
              <p:cNvGrpSpPr>
                <a:grpSpLocks/>
              </p:cNvGrpSpPr>
              <p:nvPr/>
            </p:nvGrpSpPr>
            <p:grpSpPr bwMode="auto">
              <a:xfrm>
                <a:off x="8772607" y="2725609"/>
                <a:ext cx="532759" cy="184809"/>
                <a:chOff x="2356" y="1300"/>
                <a:chExt cx="555" cy="194"/>
              </a:xfrm>
            </p:grpSpPr>
            <p:sp>
              <p:nvSpPr>
                <p:cNvPr id="212500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01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502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212503" name="Group 137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212506" name="Freeform 1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12507" name="Freeform 1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212504" name="Line 140"/>
                <p:cNvSpPr>
                  <a:spLocks noChangeShapeType="1"/>
                </p:cNvSpPr>
                <p:nvPr/>
              </p:nvSpPr>
              <p:spPr bwMode="auto">
                <a:xfrm>
                  <a:off x="2358" y="1361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505" name="Line 141"/>
                <p:cNvSpPr>
                  <a:spLocks noChangeShapeType="1"/>
                </p:cNvSpPr>
                <p:nvPr/>
              </p:nvSpPr>
              <p:spPr bwMode="auto">
                <a:xfrm>
                  <a:off x="2906" y="1363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212455" name="Group 133"/>
              <p:cNvGrpSpPr>
                <a:grpSpLocks/>
              </p:cNvGrpSpPr>
              <p:nvPr/>
            </p:nvGrpSpPr>
            <p:grpSpPr bwMode="auto">
              <a:xfrm>
                <a:off x="9060908" y="2428111"/>
                <a:ext cx="532759" cy="184809"/>
                <a:chOff x="2356" y="1300"/>
                <a:chExt cx="555" cy="194"/>
              </a:xfrm>
            </p:grpSpPr>
            <p:sp>
              <p:nvSpPr>
                <p:cNvPr id="212492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493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494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212495" name="Group 137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212498" name="Freeform 1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12499" name="Freeform 1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212496" name="Line 140"/>
                <p:cNvSpPr>
                  <a:spLocks noChangeShapeType="1"/>
                </p:cNvSpPr>
                <p:nvPr/>
              </p:nvSpPr>
              <p:spPr bwMode="auto">
                <a:xfrm>
                  <a:off x="2357" y="1361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497" name="Line 141"/>
                <p:cNvSpPr>
                  <a:spLocks noChangeShapeType="1"/>
                </p:cNvSpPr>
                <p:nvPr/>
              </p:nvSpPr>
              <p:spPr bwMode="auto">
                <a:xfrm>
                  <a:off x="2907" y="1363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212456" name="Group 133"/>
              <p:cNvGrpSpPr>
                <a:grpSpLocks/>
              </p:cNvGrpSpPr>
              <p:nvPr/>
            </p:nvGrpSpPr>
            <p:grpSpPr bwMode="auto">
              <a:xfrm>
                <a:off x="10005281" y="2289952"/>
                <a:ext cx="532759" cy="184809"/>
                <a:chOff x="2356" y="1300"/>
                <a:chExt cx="555" cy="194"/>
              </a:xfrm>
            </p:grpSpPr>
            <p:sp>
              <p:nvSpPr>
                <p:cNvPr id="212484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485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486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212487" name="Group 137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212490" name="Freeform 1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12491" name="Freeform 1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212488" name="Line 140"/>
                <p:cNvSpPr>
                  <a:spLocks noChangeShapeType="1"/>
                </p:cNvSpPr>
                <p:nvPr/>
              </p:nvSpPr>
              <p:spPr bwMode="auto">
                <a:xfrm>
                  <a:off x="2358" y="1360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489" name="Line 141"/>
                <p:cNvSpPr>
                  <a:spLocks noChangeShapeType="1"/>
                </p:cNvSpPr>
                <p:nvPr/>
              </p:nvSpPr>
              <p:spPr bwMode="auto">
                <a:xfrm>
                  <a:off x="2906" y="1362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212457" name="Group 133"/>
              <p:cNvGrpSpPr>
                <a:grpSpLocks/>
              </p:cNvGrpSpPr>
              <p:nvPr/>
            </p:nvGrpSpPr>
            <p:grpSpPr bwMode="auto">
              <a:xfrm>
                <a:off x="10232661" y="2882876"/>
                <a:ext cx="532759" cy="184809"/>
                <a:chOff x="2356" y="1300"/>
                <a:chExt cx="555" cy="194"/>
              </a:xfrm>
            </p:grpSpPr>
            <p:sp>
              <p:nvSpPr>
                <p:cNvPr id="212476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477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478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212479" name="Group 137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212482" name="Freeform 1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12483" name="Freeform 1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212480" name="Line 140"/>
                <p:cNvSpPr>
                  <a:spLocks noChangeShapeType="1"/>
                </p:cNvSpPr>
                <p:nvPr/>
              </p:nvSpPr>
              <p:spPr bwMode="auto">
                <a:xfrm>
                  <a:off x="2358" y="1362"/>
                  <a:ext cx="0" cy="8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481" name="Line 141"/>
                <p:cNvSpPr>
                  <a:spLocks noChangeShapeType="1"/>
                </p:cNvSpPr>
                <p:nvPr/>
              </p:nvSpPr>
              <p:spPr bwMode="auto">
                <a:xfrm>
                  <a:off x="2906" y="1364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212458" name="Group 133"/>
              <p:cNvGrpSpPr>
                <a:grpSpLocks/>
              </p:cNvGrpSpPr>
              <p:nvPr/>
            </p:nvGrpSpPr>
            <p:grpSpPr bwMode="auto">
              <a:xfrm>
                <a:off x="9330660" y="3072767"/>
                <a:ext cx="532759" cy="184809"/>
                <a:chOff x="2356" y="1300"/>
                <a:chExt cx="555" cy="194"/>
              </a:xfrm>
            </p:grpSpPr>
            <p:sp>
              <p:nvSpPr>
                <p:cNvPr id="212468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469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470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212471" name="Group 137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212474" name="Freeform 1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12475" name="Freeform 1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212472" name="Line 140"/>
                <p:cNvSpPr>
                  <a:spLocks noChangeShapeType="1"/>
                </p:cNvSpPr>
                <p:nvPr/>
              </p:nvSpPr>
              <p:spPr bwMode="auto">
                <a:xfrm>
                  <a:off x="2357" y="1362"/>
                  <a:ext cx="0" cy="82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473" name="Line 141"/>
                <p:cNvSpPr>
                  <a:spLocks noChangeShapeType="1"/>
                </p:cNvSpPr>
                <p:nvPr/>
              </p:nvSpPr>
              <p:spPr bwMode="auto">
                <a:xfrm>
                  <a:off x="2907" y="1364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212459" name="Group 133"/>
              <p:cNvGrpSpPr>
                <a:grpSpLocks/>
              </p:cNvGrpSpPr>
              <p:nvPr/>
            </p:nvGrpSpPr>
            <p:grpSpPr bwMode="auto">
              <a:xfrm>
                <a:off x="8438032" y="3018963"/>
                <a:ext cx="532759" cy="184809"/>
                <a:chOff x="2356" y="1300"/>
                <a:chExt cx="555" cy="194"/>
              </a:xfrm>
            </p:grpSpPr>
            <p:sp>
              <p:nvSpPr>
                <p:cNvPr id="212460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461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2462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212463" name="Group 137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212466" name="Freeform 1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12467" name="Freeform 1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spcBef>
                        <a:spcPct val="20000"/>
                      </a:spcBef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</a:pPr>
                    <a:endParaRPr lang="en-US" sz="20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212464" name="Line 140"/>
                <p:cNvSpPr>
                  <a:spLocks noChangeShapeType="1"/>
                </p:cNvSpPr>
                <p:nvPr/>
              </p:nvSpPr>
              <p:spPr bwMode="auto">
                <a:xfrm>
                  <a:off x="2357" y="1361"/>
                  <a:ext cx="0" cy="79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465" name="Line 141"/>
                <p:cNvSpPr>
                  <a:spLocks noChangeShapeType="1"/>
                </p:cNvSpPr>
                <p:nvPr/>
              </p:nvSpPr>
              <p:spPr bwMode="auto">
                <a:xfrm>
                  <a:off x="2907" y="1363"/>
                  <a:ext cx="0" cy="84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  <p:sp>
          <p:nvSpPr>
            <p:cNvPr id="212330" name="Oval 417"/>
            <p:cNvSpPr>
              <a:spLocks noChangeArrowheads="1"/>
            </p:cNvSpPr>
            <p:nvPr/>
          </p:nvSpPr>
          <p:spPr bwMode="auto">
            <a:xfrm>
              <a:off x="1498600" y="4165600"/>
              <a:ext cx="3086100" cy="1168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212331" name="Group 133"/>
            <p:cNvGrpSpPr>
              <a:grpSpLocks/>
            </p:cNvGrpSpPr>
            <p:nvPr/>
          </p:nvGrpSpPr>
          <p:grpSpPr bwMode="auto">
            <a:xfrm>
              <a:off x="2152272" y="4264503"/>
              <a:ext cx="513732" cy="157430"/>
              <a:chOff x="2356" y="1300"/>
              <a:chExt cx="555" cy="194"/>
            </a:xfrm>
          </p:grpSpPr>
          <p:sp>
            <p:nvSpPr>
              <p:cNvPr id="212434" name="Oval 492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243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243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21243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1244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44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12438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439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cxnSp>
          <p:nvCxnSpPr>
            <p:cNvPr id="212332" name="Straight Connector 419"/>
            <p:cNvCxnSpPr>
              <a:cxnSpLocks noChangeShapeType="1"/>
              <a:stCxn id="212439" idx="0"/>
            </p:cNvCxnSpPr>
            <p:nvPr/>
          </p:nvCxnSpPr>
          <p:spPr bwMode="auto">
            <a:xfrm>
              <a:off x="2662301" y="4315627"/>
              <a:ext cx="940542" cy="116307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33" name="Straight Connector 420"/>
            <p:cNvCxnSpPr>
              <a:cxnSpLocks noChangeShapeType="1"/>
            </p:cNvCxnSpPr>
            <p:nvPr/>
          </p:nvCxnSpPr>
          <p:spPr bwMode="auto">
            <a:xfrm>
              <a:off x="3112420" y="4624312"/>
              <a:ext cx="116433" cy="7103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34" name="Straight Connector 421"/>
            <p:cNvCxnSpPr>
              <a:cxnSpLocks noChangeShapeType="1"/>
            </p:cNvCxnSpPr>
            <p:nvPr/>
          </p:nvCxnSpPr>
          <p:spPr bwMode="auto">
            <a:xfrm flipV="1">
              <a:off x="2920421" y="4797923"/>
              <a:ext cx="234667" cy="3886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35" name="Straight Connector 422"/>
            <p:cNvCxnSpPr>
              <a:cxnSpLocks noChangeShapeType="1"/>
            </p:cNvCxnSpPr>
            <p:nvPr/>
          </p:nvCxnSpPr>
          <p:spPr bwMode="auto">
            <a:xfrm flipV="1">
              <a:off x="2636021" y="4648552"/>
              <a:ext cx="185893" cy="93349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36" name="Straight Connector 423"/>
            <p:cNvCxnSpPr>
              <a:cxnSpLocks noChangeShapeType="1"/>
            </p:cNvCxnSpPr>
            <p:nvPr/>
          </p:nvCxnSpPr>
          <p:spPr bwMode="auto">
            <a:xfrm flipV="1">
              <a:off x="2348386" y="4902261"/>
              <a:ext cx="185893" cy="93349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37" name="Straight Connector 424"/>
            <p:cNvCxnSpPr>
              <a:cxnSpLocks noChangeShapeType="1"/>
            </p:cNvCxnSpPr>
            <p:nvPr/>
          </p:nvCxnSpPr>
          <p:spPr bwMode="auto">
            <a:xfrm flipV="1">
              <a:off x="3127556" y="4839861"/>
              <a:ext cx="243934" cy="215469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38" name="Straight Connector 425"/>
            <p:cNvCxnSpPr>
              <a:cxnSpLocks noChangeShapeType="1"/>
            </p:cNvCxnSpPr>
            <p:nvPr/>
          </p:nvCxnSpPr>
          <p:spPr bwMode="auto">
            <a:xfrm flipH="1" flipV="1">
              <a:off x="3601475" y="4827802"/>
              <a:ext cx="342282" cy="10596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39" name="Straight Connector 426"/>
            <p:cNvCxnSpPr>
              <a:cxnSpLocks noChangeShapeType="1"/>
            </p:cNvCxnSpPr>
            <p:nvPr/>
          </p:nvCxnSpPr>
          <p:spPr bwMode="auto">
            <a:xfrm flipV="1">
              <a:off x="3587812" y="4532358"/>
              <a:ext cx="273243" cy="166677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40" name="Straight Connector 427"/>
            <p:cNvCxnSpPr>
              <a:cxnSpLocks noChangeShapeType="1"/>
              <a:endCxn id="212434" idx="4"/>
            </p:cNvCxnSpPr>
            <p:nvPr/>
          </p:nvCxnSpPr>
          <p:spPr bwMode="auto">
            <a:xfrm flipH="1" flipV="1">
              <a:off x="2408213" y="4421934"/>
              <a:ext cx="396306" cy="7426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12341" name="Group 133"/>
            <p:cNvGrpSpPr>
              <a:grpSpLocks/>
            </p:cNvGrpSpPr>
            <p:nvPr/>
          </p:nvGrpSpPr>
          <p:grpSpPr bwMode="auto">
            <a:xfrm>
              <a:off x="3144256" y="4681760"/>
              <a:ext cx="513732" cy="157430"/>
              <a:chOff x="2356" y="1300"/>
              <a:chExt cx="555" cy="194"/>
            </a:xfrm>
          </p:grpSpPr>
          <p:sp>
            <p:nvSpPr>
              <p:cNvPr id="21242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242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242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21242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1243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43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12430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431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2342" name="Group 133"/>
            <p:cNvGrpSpPr>
              <a:grpSpLocks/>
            </p:cNvGrpSpPr>
            <p:nvPr/>
          </p:nvGrpSpPr>
          <p:grpSpPr bwMode="auto">
            <a:xfrm>
              <a:off x="2389607" y="4745634"/>
              <a:ext cx="513732" cy="157430"/>
              <a:chOff x="2356" y="1300"/>
              <a:chExt cx="555" cy="194"/>
            </a:xfrm>
          </p:grpSpPr>
          <p:sp>
            <p:nvSpPr>
              <p:cNvPr id="21241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241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242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21242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1242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42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12422" name="Line 140"/>
              <p:cNvSpPr>
                <a:spLocks noChangeShapeType="1"/>
              </p:cNvSpPr>
              <p:nvPr/>
            </p:nvSpPr>
            <p:spPr bwMode="auto">
              <a:xfrm>
                <a:off x="2357" y="1360"/>
                <a:ext cx="0" cy="8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423" name="Line 141"/>
              <p:cNvSpPr>
                <a:spLocks noChangeShapeType="1"/>
              </p:cNvSpPr>
              <p:nvPr/>
            </p:nvSpPr>
            <p:spPr bwMode="auto">
              <a:xfrm>
                <a:off x="2908" y="1362"/>
                <a:ext cx="0" cy="8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2343" name="Group 133"/>
            <p:cNvGrpSpPr>
              <a:grpSpLocks/>
            </p:cNvGrpSpPr>
            <p:nvPr/>
          </p:nvGrpSpPr>
          <p:grpSpPr bwMode="auto">
            <a:xfrm>
              <a:off x="2667612" y="4492209"/>
              <a:ext cx="513732" cy="157430"/>
              <a:chOff x="2356" y="1300"/>
              <a:chExt cx="555" cy="194"/>
            </a:xfrm>
          </p:grpSpPr>
          <p:sp>
            <p:nvSpPr>
              <p:cNvPr id="21241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241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241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21241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1241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41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12414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415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2344" name="Group 133"/>
            <p:cNvGrpSpPr>
              <a:grpSpLocks/>
            </p:cNvGrpSpPr>
            <p:nvPr/>
          </p:nvGrpSpPr>
          <p:grpSpPr bwMode="auto">
            <a:xfrm>
              <a:off x="3578257" y="4374518"/>
              <a:ext cx="513732" cy="157430"/>
              <a:chOff x="2356" y="1300"/>
              <a:chExt cx="555" cy="194"/>
            </a:xfrm>
          </p:grpSpPr>
          <p:sp>
            <p:nvSpPr>
              <p:cNvPr id="21240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240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240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21240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1240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40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12406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407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2345" name="Group 133"/>
            <p:cNvGrpSpPr>
              <a:grpSpLocks/>
            </p:cNvGrpSpPr>
            <p:nvPr/>
          </p:nvGrpSpPr>
          <p:grpSpPr bwMode="auto">
            <a:xfrm>
              <a:off x="3797517" y="4879602"/>
              <a:ext cx="513732" cy="157430"/>
              <a:chOff x="2356" y="1300"/>
              <a:chExt cx="555" cy="194"/>
            </a:xfrm>
          </p:grpSpPr>
          <p:sp>
            <p:nvSpPr>
              <p:cNvPr id="21239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239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239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21239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1240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40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12398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399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2346" name="Group 133"/>
            <p:cNvGrpSpPr>
              <a:grpSpLocks/>
            </p:cNvGrpSpPr>
            <p:nvPr/>
          </p:nvGrpSpPr>
          <p:grpSpPr bwMode="auto">
            <a:xfrm>
              <a:off x="2927730" y="5041361"/>
              <a:ext cx="513732" cy="157430"/>
              <a:chOff x="2356" y="1300"/>
              <a:chExt cx="555" cy="194"/>
            </a:xfrm>
          </p:grpSpPr>
          <p:sp>
            <p:nvSpPr>
              <p:cNvPr id="21238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238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238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21238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1239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39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12390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391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2347" name="Group 133"/>
            <p:cNvGrpSpPr>
              <a:grpSpLocks/>
            </p:cNvGrpSpPr>
            <p:nvPr/>
          </p:nvGrpSpPr>
          <p:grpSpPr bwMode="auto">
            <a:xfrm>
              <a:off x="2066981" y="4995528"/>
              <a:ext cx="513732" cy="157430"/>
              <a:chOff x="2356" y="1300"/>
              <a:chExt cx="555" cy="194"/>
            </a:xfrm>
          </p:grpSpPr>
          <p:sp>
            <p:nvSpPr>
              <p:cNvPr id="21237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237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238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21238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1238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1238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12382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383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cxnSp>
          <p:nvCxnSpPr>
            <p:cNvPr id="212348" name="Straight Connector 12"/>
            <p:cNvCxnSpPr>
              <a:cxnSpLocks noChangeShapeType="1"/>
              <a:endCxn id="212518" idx="1"/>
            </p:cNvCxnSpPr>
            <p:nvPr/>
          </p:nvCxnSpPr>
          <p:spPr bwMode="auto">
            <a:xfrm>
              <a:off x="2382838" y="2609850"/>
              <a:ext cx="238125" cy="26193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49" name="Straight Connector 500"/>
            <p:cNvCxnSpPr>
              <a:cxnSpLocks noChangeShapeType="1"/>
              <a:stCxn id="212314" idx="8"/>
              <a:endCxn id="212375" idx="2"/>
            </p:cNvCxnSpPr>
            <p:nvPr/>
          </p:nvCxnSpPr>
          <p:spPr bwMode="auto">
            <a:xfrm>
              <a:off x="1455738" y="2990850"/>
              <a:ext cx="38100" cy="309563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50" name="Straight Connector 501"/>
            <p:cNvCxnSpPr>
              <a:cxnSpLocks noChangeShapeType="1"/>
              <a:endCxn id="212375" idx="3"/>
            </p:cNvCxnSpPr>
            <p:nvPr/>
          </p:nvCxnSpPr>
          <p:spPr bwMode="auto">
            <a:xfrm>
              <a:off x="1235075" y="3271838"/>
              <a:ext cx="123825" cy="21272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51" name="Straight Connector 502"/>
            <p:cNvCxnSpPr>
              <a:cxnSpLocks noChangeShapeType="1"/>
              <a:endCxn id="212486" idx="1"/>
            </p:cNvCxnSpPr>
            <p:nvPr/>
          </p:nvCxnSpPr>
          <p:spPr bwMode="auto">
            <a:xfrm>
              <a:off x="3916363" y="2411413"/>
              <a:ext cx="307975" cy="573087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52" name="Straight Connector 503"/>
            <p:cNvCxnSpPr>
              <a:cxnSpLocks noChangeShapeType="1"/>
              <a:endCxn id="212486" idx="0"/>
            </p:cNvCxnSpPr>
            <p:nvPr/>
          </p:nvCxnSpPr>
          <p:spPr bwMode="auto">
            <a:xfrm flipH="1">
              <a:off x="4425950" y="2389188"/>
              <a:ext cx="384175" cy="579437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53" name="Straight Connector 504"/>
            <p:cNvCxnSpPr>
              <a:cxnSpLocks noChangeShapeType="1"/>
              <a:endCxn id="212568" idx="0"/>
            </p:cNvCxnSpPr>
            <p:nvPr/>
          </p:nvCxnSpPr>
          <p:spPr bwMode="auto">
            <a:xfrm>
              <a:off x="6770688" y="2900363"/>
              <a:ext cx="215900" cy="104616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54" name="Straight Connector 505"/>
            <p:cNvCxnSpPr>
              <a:cxnSpLocks noChangeShapeType="1"/>
            </p:cNvCxnSpPr>
            <p:nvPr/>
          </p:nvCxnSpPr>
          <p:spPr bwMode="auto">
            <a:xfrm flipH="1">
              <a:off x="7137400" y="3251200"/>
              <a:ext cx="241300" cy="69215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55" name="Straight Connector 506"/>
            <p:cNvCxnSpPr>
              <a:cxnSpLocks noChangeShapeType="1"/>
              <a:stCxn id="212318" idx="4"/>
              <a:endCxn id="212563" idx="0"/>
            </p:cNvCxnSpPr>
            <p:nvPr/>
          </p:nvCxnSpPr>
          <p:spPr bwMode="auto">
            <a:xfrm flipH="1">
              <a:off x="7483475" y="4229100"/>
              <a:ext cx="541338" cy="24923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56" name="Straight Connector 507"/>
            <p:cNvCxnSpPr>
              <a:cxnSpLocks noChangeShapeType="1"/>
            </p:cNvCxnSpPr>
            <p:nvPr/>
          </p:nvCxnSpPr>
          <p:spPr bwMode="auto">
            <a:xfrm flipH="1" flipV="1">
              <a:off x="7454900" y="4573588"/>
              <a:ext cx="796925" cy="61436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57" name="Straight Connector 508"/>
            <p:cNvCxnSpPr>
              <a:cxnSpLocks noChangeShapeType="1"/>
              <a:endCxn id="212550" idx="5"/>
            </p:cNvCxnSpPr>
            <p:nvPr/>
          </p:nvCxnSpPr>
          <p:spPr bwMode="auto">
            <a:xfrm flipH="1" flipV="1">
              <a:off x="6496050" y="4722813"/>
              <a:ext cx="1047750" cy="966787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58" name="Straight Connector 509"/>
            <p:cNvCxnSpPr>
              <a:cxnSpLocks noChangeShapeType="1"/>
              <a:stCxn id="212319" idx="0"/>
              <a:endCxn id="212374" idx="5"/>
            </p:cNvCxnSpPr>
            <p:nvPr/>
          </p:nvCxnSpPr>
          <p:spPr bwMode="auto">
            <a:xfrm flipH="1" flipV="1">
              <a:off x="5084763" y="5684838"/>
              <a:ext cx="520700" cy="16986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59" name="Straight Connector 510"/>
            <p:cNvCxnSpPr>
              <a:cxnSpLocks noChangeShapeType="1"/>
            </p:cNvCxnSpPr>
            <p:nvPr/>
          </p:nvCxnSpPr>
          <p:spPr bwMode="auto">
            <a:xfrm flipH="1" flipV="1">
              <a:off x="4068763" y="5045075"/>
              <a:ext cx="371475" cy="97313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60" name="Straight Connector 511"/>
            <p:cNvCxnSpPr>
              <a:cxnSpLocks noChangeShapeType="1"/>
            </p:cNvCxnSpPr>
            <p:nvPr/>
          </p:nvCxnSpPr>
          <p:spPr bwMode="auto">
            <a:xfrm flipV="1">
              <a:off x="3389313" y="5689600"/>
              <a:ext cx="306387" cy="1651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61" name="Straight Connector 512"/>
            <p:cNvCxnSpPr>
              <a:cxnSpLocks noChangeShapeType="1"/>
            </p:cNvCxnSpPr>
            <p:nvPr/>
          </p:nvCxnSpPr>
          <p:spPr bwMode="auto">
            <a:xfrm flipV="1">
              <a:off x="1790700" y="5160963"/>
              <a:ext cx="401638" cy="20955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62" name="Straight Connector 513"/>
            <p:cNvCxnSpPr>
              <a:cxnSpLocks noChangeShapeType="1"/>
            </p:cNvCxnSpPr>
            <p:nvPr/>
          </p:nvCxnSpPr>
          <p:spPr bwMode="auto">
            <a:xfrm flipV="1">
              <a:off x="1179513" y="4467225"/>
              <a:ext cx="227012" cy="28257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63" name="Straight Connector 514"/>
            <p:cNvCxnSpPr>
              <a:cxnSpLocks noChangeShapeType="1"/>
              <a:endCxn id="212375" idx="5"/>
            </p:cNvCxnSpPr>
            <p:nvPr/>
          </p:nvCxnSpPr>
          <p:spPr bwMode="auto">
            <a:xfrm flipV="1">
              <a:off x="1155700" y="4368800"/>
              <a:ext cx="203200" cy="793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2364" name="Oval 14"/>
            <p:cNvSpPr>
              <a:spLocks noChangeArrowheads="1"/>
            </p:cNvSpPr>
            <p:nvPr/>
          </p:nvSpPr>
          <p:spPr bwMode="auto">
            <a:xfrm>
              <a:off x="5677595" y="2896842"/>
              <a:ext cx="528046" cy="30477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cxnSp>
          <p:nvCxnSpPr>
            <p:cNvPr id="212365" name="Straight Connector 18"/>
            <p:cNvCxnSpPr>
              <a:cxnSpLocks noChangeShapeType="1"/>
            </p:cNvCxnSpPr>
            <p:nvPr/>
          </p:nvCxnSpPr>
          <p:spPr bwMode="auto">
            <a:xfrm>
              <a:off x="4713288" y="3051291"/>
              <a:ext cx="964307" cy="26892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66" name="Straight Connector 516"/>
            <p:cNvCxnSpPr>
              <a:cxnSpLocks noChangeShapeType="1"/>
            </p:cNvCxnSpPr>
            <p:nvPr/>
          </p:nvCxnSpPr>
          <p:spPr bwMode="auto">
            <a:xfrm>
              <a:off x="6139457" y="3169615"/>
              <a:ext cx="691556" cy="784846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67" name="Straight Connector 515"/>
            <p:cNvCxnSpPr>
              <a:cxnSpLocks noChangeShapeType="1"/>
              <a:stCxn id="212404" idx="0"/>
            </p:cNvCxnSpPr>
            <p:nvPr/>
          </p:nvCxnSpPr>
          <p:spPr bwMode="auto">
            <a:xfrm flipV="1">
              <a:off x="3832888" y="4233720"/>
              <a:ext cx="190494" cy="14143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2368" name="Oval 521"/>
            <p:cNvSpPr>
              <a:spLocks noChangeArrowheads="1"/>
            </p:cNvSpPr>
            <p:nvPr/>
          </p:nvSpPr>
          <p:spPr bwMode="auto">
            <a:xfrm>
              <a:off x="3932543" y="3959560"/>
              <a:ext cx="528230" cy="30505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400" smtClean="0">
                  <a:solidFill>
                    <a:srgbClr val="000000"/>
                  </a:solidFill>
                </a:rPr>
                <a:t>   </a:t>
              </a:r>
            </a:p>
          </p:txBody>
        </p:sp>
        <p:cxnSp>
          <p:nvCxnSpPr>
            <p:cNvPr id="212369" name="Straight Connector 519"/>
            <p:cNvCxnSpPr>
              <a:cxnSpLocks noChangeShapeType="1"/>
              <a:stCxn id="212368" idx="6"/>
              <a:endCxn id="212602" idx="1"/>
            </p:cNvCxnSpPr>
            <p:nvPr/>
          </p:nvCxnSpPr>
          <p:spPr bwMode="auto">
            <a:xfrm flipV="1">
              <a:off x="4460773" y="3953940"/>
              <a:ext cx="770040" cy="158145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70" name="Straight Connector 520"/>
            <p:cNvCxnSpPr>
              <a:cxnSpLocks noChangeShapeType="1"/>
            </p:cNvCxnSpPr>
            <p:nvPr/>
          </p:nvCxnSpPr>
          <p:spPr bwMode="auto">
            <a:xfrm>
              <a:off x="3692525" y="3789363"/>
              <a:ext cx="342828" cy="205015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71" name="Straight Connector 7"/>
            <p:cNvCxnSpPr>
              <a:cxnSpLocks noChangeShapeType="1"/>
              <a:stCxn id="212476" idx="5"/>
              <a:endCxn id="212600" idx="1"/>
            </p:cNvCxnSpPr>
            <p:nvPr/>
          </p:nvCxnSpPr>
          <p:spPr bwMode="auto">
            <a:xfrm>
              <a:off x="4876727" y="3633788"/>
              <a:ext cx="431873" cy="22237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72" name="Straight Connector 415"/>
            <p:cNvCxnSpPr>
              <a:cxnSpLocks noChangeShapeType="1"/>
              <a:endCxn id="212436" idx="0"/>
            </p:cNvCxnSpPr>
            <p:nvPr/>
          </p:nvCxnSpPr>
          <p:spPr bwMode="auto">
            <a:xfrm flipH="1">
              <a:off x="2406650" y="3753813"/>
              <a:ext cx="282556" cy="511097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73" name="Straight Connector 523"/>
            <p:cNvCxnSpPr>
              <a:cxnSpLocks noChangeShapeType="1"/>
              <a:stCxn id="212399" idx="0"/>
            </p:cNvCxnSpPr>
            <p:nvPr/>
          </p:nvCxnSpPr>
          <p:spPr bwMode="auto">
            <a:xfrm flipV="1">
              <a:off x="4307761" y="4626483"/>
              <a:ext cx="844015" cy="304292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2374" name="Oval 6"/>
            <p:cNvSpPr>
              <a:spLocks noChangeArrowheads="1"/>
            </p:cNvSpPr>
            <p:nvPr/>
          </p:nvSpPr>
          <p:spPr bwMode="auto">
            <a:xfrm>
              <a:off x="3340100" y="5359400"/>
              <a:ext cx="2044700" cy="381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212375" name="Oval 517"/>
            <p:cNvSpPr>
              <a:spLocks noChangeArrowheads="1"/>
            </p:cNvSpPr>
            <p:nvPr/>
          </p:nvSpPr>
          <p:spPr bwMode="auto">
            <a:xfrm rot="5400000">
              <a:off x="867569" y="3736182"/>
              <a:ext cx="1252537" cy="381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cxnSp>
          <p:nvCxnSpPr>
            <p:cNvPr id="212376" name="Straight Connector 39941"/>
            <p:cNvCxnSpPr>
              <a:cxnSpLocks noChangeShapeType="1"/>
              <a:stCxn id="212375" idx="0"/>
              <a:endCxn id="212464" idx="0"/>
            </p:cNvCxnSpPr>
            <p:nvPr/>
          </p:nvCxnSpPr>
          <p:spPr bwMode="auto">
            <a:xfrm flipV="1">
              <a:off x="1684338" y="3654425"/>
              <a:ext cx="758825" cy="27305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377" name="Straight Connector 524"/>
            <p:cNvCxnSpPr>
              <a:cxnSpLocks noChangeShapeType="1"/>
              <a:endCxn id="212438" idx="1"/>
            </p:cNvCxnSpPr>
            <p:nvPr/>
          </p:nvCxnSpPr>
          <p:spPr bwMode="auto">
            <a:xfrm>
              <a:off x="1685925" y="4111625"/>
              <a:ext cx="466725" cy="26987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11973" name="Group 418"/>
          <p:cNvGrpSpPr>
            <a:grpSpLocks/>
          </p:cNvGrpSpPr>
          <p:nvPr/>
        </p:nvGrpSpPr>
        <p:grpSpPr bwMode="auto">
          <a:xfrm>
            <a:off x="439738" y="4827588"/>
            <a:ext cx="874712" cy="506412"/>
            <a:chOff x="2889" y="1631"/>
            <a:chExt cx="980" cy="743"/>
          </a:xfrm>
        </p:grpSpPr>
        <p:sp>
          <p:nvSpPr>
            <p:cNvPr id="212304" name="Rectangle 419"/>
            <p:cNvSpPr>
              <a:spLocks noChangeArrowheads="1"/>
            </p:cNvSpPr>
            <p:nvPr/>
          </p:nvSpPr>
          <p:spPr bwMode="auto">
            <a:xfrm>
              <a:off x="3046" y="1841"/>
              <a:ext cx="663" cy="5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35249" name="AutoShape 420"/>
            <p:cNvSpPr>
              <a:spLocks noChangeArrowheads="1"/>
            </p:cNvSpPr>
            <p:nvPr/>
          </p:nvSpPr>
          <p:spPr bwMode="auto">
            <a:xfrm>
              <a:off x="2889" y="1631"/>
              <a:ext cx="980" cy="254"/>
            </a:xfrm>
            <a:prstGeom prst="triangle">
              <a:avLst>
                <a:gd name="adj" fmla="val 5000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dirty="0">
                <a:solidFill>
                  <a:srgbClr val="00CCFF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211974" name="Line 424"/>
          <p:cNvSpPr>
            <a:spLocks noChangeShapeType="1"/>
          </p:cNvSpPr>
          <p:nvPr/>
        </p:nvSpPr>
        <p:spPr bwMode="auto">
          <a:xfrm flipV="1">
            <a:off x="1162050" y="5280025"/>
            <a:ext cx="144463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760413" y="2065338"/>
            <a:ext cx="7772400" cy="1306512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altLang="en-US" smtClean="0">
                <a:ea typeface="ＭＳ Ｐゴシック" panose="020B0600070205080204" pitchFamily="34" charset="-128"/>
              </a:rPr>
              <a:t>subscriber requests content from CDN</a:t>
            </a:r>
          </a:p>
        </p:txBody>
      </p:sp>
      <p:grpSp>
        <p:nvGrpSpPr>
          <p:cNvPr id="793" name="Group 792"/>
          <p:cNvGrpSpPr>
            <a:grpSpLocks/>
          </p:cNvGrpSpPr>
          <p:nvPr/>
        </p:nvGrpSpPr>
        <p:grpSpPr bwMode="auto">
          <a:xfrm>
            <a:off x="3221038" y="5776913"/>
            <a:ext cx="349250" cy="679450"/>
            <a:chOff x="7923189" y="2486664"/>
            <a:chExt cx="360377" cy="884585"/>
          </a:xfrm>
        </p:grpSpPr>
        <p:pic>
          <p:nvPicPr>
            <p:cNvPr id="212270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3998" y="2486664"/>
              <a:ext cx="239568" cy="536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12271" name="Group 950"/>
            <p:cNvGrpSpPr>
              <a:grpSpLocks/>
            </p:cNvGrpSpPr>
            <p:nvPr/>
          </p:nvGrpSpPr>
          <p:grpSpPr bwMode="auto">
            <a:xfrm>
              <a:off x="7923189" y="2890236"/>
              <a:ext cx="227012" cy="481013"/>
              <a:chOff x="4140" y="429"/>
              <a:chExt cx="1425" cy="2396"/>
            </a:xfrm>
          </p:grpSpPr>
          <p:sp>
            <p:nvSpPr>
              <p:cNvPr id="212272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73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74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75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76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277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12302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303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278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279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12300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301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280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81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282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212298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299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283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212284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212296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297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285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86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87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88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89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90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91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92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93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180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2294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95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28" name="Group 827"/>
          <p:cNvGrpSpPr>
            <a:grpSpLocks/>
          </p:cNvGrpSpPr>
          <p:nvPr/>
        </p:nvGrpSpPr>
        <p:grpSpPr bwMode="auto">
          <a:xfrm>
            <a:off x="4387850" y="3556000"/>
            <a:ext cx="347663" cy="679450"/>
            <a:chOff x="7923189" y="2486664"/>
            <a:chExt cx="360377" cy="884585"/>
          </a:xfrm>
        </p:grpSpPr>
        <p:pic>
          <p:nvPicPr>
            <p:cNvPr id="212236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3998" y="2486664"/>
              <a:ext cx="239568" cy="536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12237" name="Group 950"/>
            <p:cNvGrpSpPr>
              <a:grpSpLocks/>
            </p:cNvGrpSpPr>
            <p:nvPr/>
          </p:nvGrpSpPr>
          <p:grpSpPr bwMode="auto">
            <a:xfrm>
              <a:off x="7923189" y="2890236"/>
              <a:ext cx="227012" cy="481013"/>
              <a:chOff x="4140" y="429"/>
              <a:chExt cx="1425" cy="2396"/>
            </a:xfrm>
          </p:grpSpPr>
          <p:sp>
            <p:nvSpPr>
              <p:cNvPr id="212238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39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40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41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42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243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12268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269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244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245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12266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267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246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47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248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212264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265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249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212250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212262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263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251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52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53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54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55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56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57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58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59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180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2260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61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63" name="Group 862"/>
          <p:cNvGrpSpPr>
            <a:grpSpLocks/>
          </p:cNvGrpSpPr>
          <p:nvPr/>
        </p:nvGrpSpPr>
        <p:grpSpPr bwMode="auto">
          <a:xfrm>
            <a:off x="5084763" y="5611813"/>
            <a:ext cx="347662" cy="681037"/>
            <a:chOff x="7923189" y="2486664"/>
            <a:chExt cx="360377" cy="884585"/>
          </a:xfrm>
        </p:grpSpPr>
        <p:pic>
          <p:nvPicPr>
            <p:cNvPr id="212202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3998" y="2486664"/>
              <a:ext cx="239568" cy="536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12203" name="Group 950"/>
            <p:cNvGrpSpPr>
              <a:grpSpLocks/>
            </p:cNvGrpSpPr>
            <p:nvPr/>
          </p:nvGrpSpPr>
          <p:grpSpPr bwMode="auto">
            <a:xfrm>
              <a:off x="7923189" y="2890236"/>
              <a:ext cx="227012" cy="481013"/>
              <a:chOff x="4140" y="429"/>
              <a:chExt cx="1425" cy="2396"/>
            </a:xfrm>
          </p:grpSpPr>
          <p:sp>
            <p:nvSpPr>
              <p:cNvPr id="212204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05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06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07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08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209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12234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235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210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211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12232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233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212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13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214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212230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231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215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212216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212228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229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217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18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19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20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21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222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23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24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25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180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2226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227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98" name="Group 897"/>
          <p:cNvGrpSpPr>
            <a:grpSpLocks/>
          </p:cNvGrpSpPr>
          <p:nvPr/>
        </p:nvGrpSpPr>
        <p:grpSpPr bwMode="auto">
          <a:xfrm>
            <a:off x="6067425" y="3829050"/>
            <a:ext cx="347663" cy="681038"/>
            <a:chOff x="7923189" y="2486664"/>
            <a:chExt cx="360377" cy="884585"/>
          </a:xfrm>
        </p:grpSpPr>
        <p:pic>
          <p:nvPicPr>
            <p:cNvPr id="212168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3998" y="2486664"/>
              <a:ext cx="239568" cy="536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12169" name="Group 950"/>
            <p:cNvGrpSpPr>
              <a:grpSpLocks/>
            </p:cNvGrpSpPr>
            <p:nvPr/>
          </p:nvGrpSpPr>
          <p:grpSpPr bwMode="auto">
            <a:xfrm>
              <a:off x="7923189" y="2890236"/>
              <a:ext cx="227012" cy="481013"/>
              <a:chOff x="4140" y="429"/>
              <a:chExt cx="1425" cy="2396"/>
            </a:xfrm>
          </p:grpSpPr>
          <p:sp>
            <p:nvSpPr>
              <p:cNvPr id="212170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171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172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173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174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175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12200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201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176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177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12198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199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178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179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180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212196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197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181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212182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212194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195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183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184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185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186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187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188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189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190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191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180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2192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193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933" name="Group 932"/>
          <p:cNvGrpSpPr>
            <a:grpSpLocks/>
          </p:cNvGrpSpPr>
          <p:nvPr/>
        </p:nvGrpSpPr>
        <p:grpSpPr bwMode="auto">
          <a:xfrm>
            <a:off x="2122488" y="5629275"/>
            <a:ext cx="347662" cy="681038"/>
            <a:chOff x="7923189" y="2486664"/>
            <a:chExt cx="360377" cy="884585"/>
          </a:xfrm>
        </p:grpSpPr>
        <p:pic>
          <p:nvPicPr>
            <p:cNvPr id="212134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3998" y="2486664"/>
              <a:ext cx="239568" cy="536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12135" name="Group 950"/>
            <p:cNvGrpSpPr>
              <a:grpSpLocks/>
            </p:cNvGrpSpPr>
            <p:nvPr/>
          </p:nvGrpSpPr>
          <p:grpSpPr bwMode="auto">
            <a:xfrm>
              <a:off x="7923189" y="2890236"/>
              <a:ext cx="227012" cy="481013"/>
              <a:chOff x="4140" y="429"/>
              <a:chExt cx="1425" cy="2396"/>
            </a:xfrm>
          </p:grpSpPr>
          <p:sp>
            <p:nvSpPr>
              <p:cNvPr id="212136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137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138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139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140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141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12166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167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142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143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12164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165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144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145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146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212162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163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147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212148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212160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161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149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150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151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152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153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154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155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156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157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180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2158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159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11981" name="Group 15"/>
          <p:cNvGrpSpPr>
            <a:grpSpLocks/>
          </p:cNvGrpSpPr>
          <p:nvPr/>
        </p:nvGrpSpPr>
        <p:grpSpPr bwMode="auto">
          <a:xfrm>
            <a:off x="7707313" y="4368800"/>
            <a:ext cx="990600" cy="731838"/>
            <a:chOff x="7707615" y="4368892"/>
            <a:chExt cx="990551" cy="731635"/>
          </a:xfrm>
        </p:grpSpPr>
        <p:pic>
          <p:nvPicPr>
            <p:cNvPr id="212034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1833" y="4640202"/>
              <a:ext cx="822008" cy="460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12035" name="Group 249"/>
            <p:cNvGrpSpPr>
              <a:grpSpLocks/>
            </p:cNvGrpSpPr>
            <p:nvPr/>
          </p:nvGrpSpPr>
          <p:grpSpPr bwMode="auto">
            <a:xfrm flipH="1">
              <a:off x="7707615" y="4368892"/>
              <a:ext cx="225953" cy="395900"/>
              <a:chOff x="4140" y="429"/>
              <a:chExt cx="1425" cy="2396"/>
            </a:xfrm>
          </p:grpSpPr>
          <p:sp>
            <p:nvSpPr>
              <p:cNvPr id="212102" name="Freeform 25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9 w 354"/>
                  <a:gd name="T1" fmla="*/ 0 h 2742"/>
                  <a:gd name="T2" fmla="*/ 47 w 354"/>
                  <a:gd name="T3" fmla="*/ 66 h 2742"/>
                  <a:gd name="T4" fmla="*/ 46 w 354"/>
                  <a:gd name="T5" fmla="*/ 510 h 2742"/>
                  <a:gd name="T6" fmla="*/ 0 w 354"/>
                  <a:gd name="T7" fmla="*/ 534 h 2742"/>
                  <a:gd name="T8" fmla="*/ 9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71" name="Rectangle 251"/>
              <p:cNvSpPr>
                <a:spLocks noChangeArrowheads="1"/>
              </p:cNvSpPr>
              <p:nvPr/>
            </p:nvSpPr>
            <p:spPr bwMode="auto">
              <a:xfrm>
                <a:off x="4203" y="429"/>
                <a:ext cx="1051" cy="2276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2104" name="Freeform 25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9 w 211"/>
                  <a:gd name="T3" fmla="*/ 43 h 2537"/>
                  <a:gd name="T4" fmla="*/ 2 w 211"/>
                  <a:gd name="T5" fmla="*/ 48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105" name="Freeform 25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45 w 328"/>
                  <a:gd name="T3" fmla="*/ 25 h 226"/>
                  <a:gd name="T4" fmla="*/ 45 w 328"/>
                  <a:gd name="T5" fmla="*/ 45 h 226"/>
                  <a:gd name="T6" fmla="*/ 0 w 328"/>
                  <a:gd name="T7" fmla="*/ 1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74" name="Rectangle 254"/>
              <p:cNvSpPr>
                <a:spLocks noChangeArrowheads="1"/>
              </p:cNvSpPr>
              <p:nvPr/>
            </p:nvSpPr>
            <p:spPr bwMode="auto">
              <a:xfrm>
                <a:off x="4213" y="688"/>
                <a:ext cx="601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2107" name="Group 25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000" name="AutoShape 256"/>
                <p:cNvSpPr>
                  <a:spLocks noChangeArrowheads="1"/>
                </p:cNvSpPr>
                <p:nvPr/>
              </p:nvSpPr>
              <p:spPr bwMode="auto">
                <a:xfrm>
                  <a:off x="620" y="2569"/>
                  <a:ext cx="725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001" name="AutoShape 257"/>
                <p:cNvSpPr>
                  <a:spLocks noChangeArrowheads="1"/>
                </p:cNvSpPr>
                <p:nvPr/>
              </p:nvSpPr>
              <p:spPr bwMode="auto">
                <a:xfrm>
                  <a:off x="645" y="2587"/>
                  <a:ext cx="700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976" name="Rectangle 258"/>
              <p:cNvSpPr>
                <a:spLocks noChangeArrowheads="1"/>
              </p:cNvSpPr>
              <p:nvPr/>
            </p:nvSpPr>
            <p:spPr bwMode="auto">
              <a:xfrm>
                <a:off x="4223" y="1015"/>
                <a:ext cx="601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2109" name="Group 25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998" name="AutoShape 260"/>
                <p:cNvSpPr>
                  <a:spLocks noChangeArrowheads="1"/>
                </p:cNvSpPr>
                <p:nvPr/>
              </p:nvSpPr>
              <p:spPr bwMode="auto">
                <a:xfrm>
                  <a:off x="610" y="2570"/>
                  <a:ext cx="725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99" name="AutoShape 261"/>
                <p:cNvSpPr>
                  <a:spLocks noChangeArrowheads="1"/>
                </p:cNvSpPr>
                <p:nvPr/>
              </p:nvSpPr>
              <p:spPr bwMode="auto">
                <a:xfrm>
                  <a:off x="623" y="2590"/>
                  <a:ext cx="687" cy="10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978" name="Rectangle 262"/>
              <p:cNvSpPr>
                <a:spLocks noChangeArrowheads="1"/>
              </p:cNvSpPr>
              <p:nvPr/>
            </p:nvSpPr>
            <p:spPr bwMode="auto">
              <a:xfrm>
                <a:off x="4223" y="1361"/>
                <a:ext cx="591" cy="3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79" name="Rectangle 263"/>
              <p:cNvSpPr>
                <a:spLocks noChangeArrowheads="1"/>
              </p:cNvSpPr>
              <p:nvPr/>
            </p:nvSpPr>
            <p:spPr bwMode="auto">
              <a:xfrm>
                <a:off x="4234" y="1649"/>
                <a:ext cx="591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2112" name="Group 26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996" name="AutoShape 265"/>
                <p:cNvSpPr>
                  <a:spLocks noChangeArrowheads="1"/>
                </p:cNvSpPr>
                <p:nvPr/>
              </p:nvSpPr>
              <p:spPr bwMode="auto">
                <a:xfrm>
                  <a:off x="613" y="2570"/>
                  <a:ext cx="711" cy="13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97" name="AutoShape 266"/>
                <p:cNvSpPr>
                  <a:spLocks noChangeArrowheads="1"/>
                </p:cNvSpPr>
                <p:nvPr/>
              </p:nvSpPr>
              <p:spPr bwMode="auto">
                <a:xfrm>
                  <a:off x="625" y="2588"/>
                  <a:ext cx="673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212113" name="Freeform 26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45 w 328"/>
                  <a:gd name="T3" fmla="*/ 24 h 226"/>
                  <a:gd name="T4" fmla="*/ 45 w 328"/>
                  <a:gd name="T5" fmla="*/ 43 h 226"/>
                  <a:gd name="T6" fmla="*/ 0 w 328"/>
                  <a:gd name="T7" fmla="*/ 1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212114" name="Group 26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994" name="AutoShape 269"/>
                <p:cNvSpPr>
                  <a:spLocks noChangeArrowheads="1"/>
                </p:cNvSpPr>
                <p:nvPr/>
              </p:nvSpPr>
              <p:spPr bwMode="auto">
                <a:xfrm>
                  <a:off x="620" y="2544"/>
                  <a:ext cx="723" cy="16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95" name="AutoShape 270"/>
                <p:cNvSpPr>
                  <a:spLocks noChangeArrowheads="1"/>
                </p:cNvSpPr>
                <p:nvPr/>
              </p:nvSpPr>
              <p:spPr bwMode="auto">
                <a:xfrm>
                  <a:off x="645" y="2582"/>
                  <a:ext cx="673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983" name="Rectangle 271"/>
              <p:cNvSpPr>
                <a:spLocks noChangeArrowheads="1"/>
              </p:cNvSpPr>
              <p:nvPr/>
            </p:nvSpPr>
            <p:spPr bwMode="auto">
              <a:xfrm>
                <a:off x="5255" y="429"/>
                <a:ext cx="60" cy="2286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2116" name="Freeform 27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40 w 296"/>
                  <a:gd name="T3" fmla="*/ 27 h 256"/>
                  <a:gd name="T4" fmla="*/ 40 w 296"/>
                  <a:gd name="T5" fmla="*/ 49 h 256"/>
                  <a:gd name="T6" fmla="*/ 0 w 296"/>
                  <a:gd name="T7" fmla="*/ 18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117" name="Freeform 27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42 w 304"/>
                  <a:gd name="T3" fmla="*/ 32 h 288"/>
                  <a:gd name="T4" fmla="*/ 39 w 304"/>
                  <a:gd name="T5" fmla="*/ 57 h 288"/>
                  <a:gd name="T6" fmla="*/ 2 w 304"/>
                  <a:gd name="T7" fmla="*/ 24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86" name="Oval 274"/>
              <p:cNvSpPr>
                <a:spLocks noChangeArrowheads="1"/>
              </p:cNvSpPr>
              <p:nvPr/>
            </p:nvSpPr>
            <p:spPr bwMode="auto">
              <a:xfrm>
                <a:off x="5515" y="2609"/>
                <a:ext cx="50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2119" name="Freeform 27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21 h 240"/>
                  <a:gd name="T2" fmla="*/ 2 w 306"/>
                  <a:gd name="T3" fmla="*/ 48 h 240"/>
                  <a:gd name="T4" fmla="*/ 42 w 306"/>
                  <a:gd name="T5" fmla="*/ 22 h 240"/>
                  <a:gd name="T6" fmla="*/ 40 w 306"/>
                  <a:gd name="T7" fmla="*/ 0 h 240"/>
                  <a:gd name="T8" fmla="*/ 0 w 306"/>
                  <a:gd name="T9" fmla="*/ 2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88" name="AutoShape 276"/>
              <p:cNvSpPr>
                <a:spLocks noChangeArrowheads="1"/>
              </p:cNvSpPr>
              <p:nvPr/>
            </p:nvSpPr>
            <p:spPr bwMode="auto">
              <a:xfrm>
                <a:off x="4143" y="2677"/>
                <a:ext cx="1201" cy="144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89" name="AutoShape 277"/>
              <p:cNvSpPr>
                <a:spLocks noChangeArrowheads="1"/>
              </p:cNvSpPr>
              <p:nvPr/>
            </p:nvSpPr>
            <p:spPr bwMode="auto">
              <a:xfrm>
                <a:off x="4203" y="2705"/>
                <a:ext cx="1071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90" name="Oval 278"/>
              <p:cNvSpPr>
                <a:spLocks noChangeArrowheads="1"/>
              </p:cNvSpPr>
              <p:nvPr/>
            </p:nvSpPr>
            <p:spPr bwMode="auto">
              <a:xfrm>
                <a:off x="4314" y="2379"/>
                <a:ext cx="160" cy="14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91" name="Oval 279"/>
              <p:cNvSpPr>
                <a:spLocks noChangeArrowheads="1"/>
              </p:cNvSpPr>
              <p:nvPr/>
            </p:nvSpPr>
            <p:spPr bwMode="auto">
              <a:xfrm>
                <a:off x="4484" y="2379"/>
                <a:ext cx="160" cy="14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dirty="0">
                  <a:solidFill>
                    <a:srgbClr val="FF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92" name="Oval 280"/>
              <p:cNvSpPr>
                <a:spLocks noChangeArrowheads="1"/>
              </p:cNvSpPr>
              <p:nvPr/>
            </p:nvSpPr>
            <p:spPr bwMode="auto">
              <a:xfrm>
                <a:off x="4664" y="2379"/>
                <a:ext cx="160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93" name="Rectangle 281"/>
              <p:cNvSpPr>
                <a:spLocks noChangeArrowheads="1"/>
              </p:cNvSpPr>
              <p:nvPr/>
            </p:nvSpPr>
            <p:spPr bwMode="auto">
              <a:xfrm>
                <a:off x="5064" y="1831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212036" name="Group 249"/>
            <p:cNvGrpSpPr>
              <a:grpSpLocks/>
            </p:cNvGrpSpPr>
            <p:nvPr/>
          </p:nvGrpSpPr>
          <p:grpSpPr bwMode="auto">
            <a:xfrm flipH="1">
              <a:off x="7939866" y="4369199"/>
              <a:ext cx="225953" cy="395900"/>
              <a:chOff x="4140" y="429"/>
              <a:chExt cx="1425" cy="2396"/>
            </a:xfrm>
          </p:grpSpPr>
          <p:sp>
            <p:nvSpPr>
              <p:cNvPr id="212070" name="Freeform 25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9 w 354"/>
                  <a:gd name="T1" fmla="*/ 0 h 2742"/>
                  <a:gd name="T2" fmla="*/ 47 w 354"/>
                  <a:gd name="T3" fmla="*/ 66 h 2742"/>
                  <a:gd name="T4" fmla="*/ 46 w 354"/>
                  <a:gd name="T5" fmla="*/ 510 h 2742"/>
                  <a:gd name="T6" fmla="*/ 0 w 354"/>
                  <a:gd name="T7" fmla="*/ 534 h 2742"/>
                  <a:gd name="T8" fmla="*/ 9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04" name="Rectangle 251"/>
              <p:cNvSpPr>
                <a:spLocks noChangeArrowheads="1"/>
              </p:cNvSpPr>
              <p:nvPr/>
            </p:nvSpPr>
            <p:spPr bwMode="auto">
              <a:xfrm>
                <a:off x="4207" y="427"/>
                <a:ext cx="1051" cy="2286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2072" name="Freeform 25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9 w 211"/>
                  <a:gd name="T3" fmla="*/ 43 h 2537"/>
                  <a:gd name="T4" fmla="*/ 2 w 211"/>
                  <a:gd name="T5" fmla="*/ 48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073" name="Freeform 25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45 w 328"/>
                  <a:gd name="T3" fmla="*/ 25 h 226"/>
                  <a:gd name="T4" fmla="*/ 45 w 328"/>
                  <a:gd name="T5" fmla="*/ 45 h 226"/>
                  <a:gd name="T6" fmla="*/ 0 w 328"/>
                  <a:gd name="T7" fmla="*/ 1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07" name="Rectangle 254"/>
              <p:cNvSpPr>
                <a:spLocks noChangeArrowheads="1"/>
              </p:cNvSpPr>
              <p:nvPr/>
            </p:nvSpPr>
            <p:spPr bwMode="auto">
              <a:xfrm>
                <a:off x="4207" y="696"/>
                <a:ext cx="601" cy="3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2075" name="Group 25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033" name="AutoShape 256"/>
                <p:cNvSpPr>
                  <a:spLocks noChangeArrowheads="1"/>
                </p:cNvSpPr>
                <p:nvPr/>
              </p:nvSpPr>
              <p:spPr bwMode="auto">
                <a:xfrm>
                  <a:off x="612" y="2567"/>
                  <a:ext cx="725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034" name="AutoShape 257"/>
                <p:cNvSpPr>
                  <a:spLocks noChangeArrowheads="1"/>
                </p:cNvSpPr>
                <p:nvPr/>
              </p:nvSpPr>
              <p:spPr bwMode="auto">
                <a:xfrm>
                  <a:off x="624" y="2586"/>
                  <a:ext cx="700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009" name="Rectangle 258"/>
              <p:cNvSpPr>
                <a:spLocks noChangeArrowheads="1"/>
              </p:cNvSpPr>
              <p:nvPr/>
            </p:nvSpPr>
            <p:spPr bwMode="auto">
              <a:xfrm>
                <a:off x="4227" y="1023"/>
                <a:ext cx="591" cy="3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2077" name="Group 25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031" name="AutoShape 260"/>
                <p:cNvSpPr>
                  <a:spLocks noChangeArrowheads="1"/>
                </p:cNvSpPr>
                <p:nvPr/>
              </p:nvSpPr>
              <p:spPr bwMode="auto">
                <a:xfrm>
                  <a:off x="614" y="2568"/>
                  <a:ext cx="725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032" name="AutoShape 261"/>
                <p:cNvSpPr>
                  <a:spLocks noChangeArrowheads="1"/>
                </p:cNvSpPr>
                <p:nvPr/>
              </p:nvSpPr>
              <p:spPr bwMode="auto">
                <a:xfrm>
                  <a:off x="627" y="2588"/>
                  <a:ext cx="687" cy="10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011" name="Rectangle 262"/>
              <p:cNvSpPr>
                <a:spLocks noChangeArrowheads="1"/>
              </p:cNvSpPr>
              <p:nvPr/>
            </p:nvSpPr>
            <p:spPr bwMode="auto">
              <a:xfrm>
                <a:off x="4217" y="1359"/>
                <a:ext cx="591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2" name="Rectangle 263"/>
              <p:cNvSpPr>
                <a:spLocks noChangeArrowheads="1"/>
              </p:cNvSpPr>
              <p:nvPr/>
            </p:nvSpPr>
            <p:spPr bwMode="auto">
              <a:xfrm>
                <a:off x="4227" y="1657"/>
                <a:ext cx="601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2080" name="Group 26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029" name="AutoShape 265"/>
                <p:cNvSpPr>
                  <a:spLocks noChangeArrowheads="1"/>
                </p:cNvSpPr>
                <p:nvPr/>
              </p:nvSpPr>
              <p:spPr bwMode="auto">
                <a:xfrm>
                  <a:off x="617" y="2569"/>
                  <a:ext cx="711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030" name="AutoShape 266"/>
                <p:cNvSpPr>
                  <a:spLocks noChangeArrowheads="1"/>
                </p:cNvSpPr>
                <p:nvPr/>
              </p:nvSpPr>
              <p:spPr bwMode="auto">
                <a:xfrm>
                  <a:off x="629" y="2586"/>
                  <a:ext cx="673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212081" name="Freeform 26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45 w 328"/>
                  <a:gd name="T3" fmla="*/ 24 h 226"/>
                  <a:gd name="T4" fmla="*/ 45 w 328"/>
                  <a:gd name="T5" fmla="*/ 43 h 226"/>
                  <a:gd name="T6" fmla="*/ 0 w 328"/>
                  <a:gd name="T7" fmla="*/ 1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212082" name="Group 26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027" name="AutoShape 269"/>
                <p:cNvSpPr>
                  <a:spLocks noChangeArrowheads="1"/>
                </p:cNvSpPr>
                <p:nvPr/>
              </p:nvSpPr>
              <p:spPr bwMode="auto">
                <a:xfrm>
                  <a:off x="612" y="2571"/>
                  <a:ext cx="761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028" name="AutoShape 270"/>
                <p:cNvSpPr>
                  <a:spLocks noChangeArrowheads="1"/>
                </p:cNvSpPr>
                <p:nvPr/>
              </p:nvSpPr>
              <p:spPr bwMode="auto">
                <a:xfrm>
                  <a:off x="624" y="2590"/>
                  <a:ext cx="723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016" name="Rectangle 271"/>
              <p:cNvSpPr>
                <a:spLocks noChangeArrowheads="1"/>
              </p:cNvSpPr>
              <p:nvPr/>
            </p:nvSpPr>
            <p:spPr bwMode="auto">
              <a:xfrm>
                <a:off x="5248" y="427"/>
                <a:ext cx="70" cy="2296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2084" name="Freeform 27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40 w 296"/>
                  <a:gd name="T3" fmla="*/ 27 h 256"/>
                  <a:gd name="T4" fmla="*/ 40 w 296"/>
                  <a:gd name="T5" fmla="*/ 49 h 256"/>
                  <a:gd name="T6" fmla="*/ 0 w 296"/>
                  <a:gd name="T7" fmla="*/ 18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085" name="Freeform 27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42 w 304"/>
                  <a:gd name="T3" fmla="*/ 32 h 288"/>
                  <a:gd name="T4" fmla="*/ 39 w 304"/>
                  <a:gd name="T5" fmla="*/ 57 h 288"/>
                  <a:gd name="T6" fmla="*/ 2 w 304"/>
                  <a:gd name="T7" fmla="*/ 24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19" name="Oval 274"/>
              <p:cNvSpPr>
                <a:spLocks noChangeArrowheads="1"/>
              </p:cNvSpPr>
              <p:nvPr/>
            </p:nvSpPr>
            <p:spPr bwMode="auto">
              <a:xfrm>
                <a:off x="5518" y="2617"/>
                <a:ext cx="50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2087" name="Freeform 27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21 h 240"/>
                  <a:gd name="T2" fmla="*/ 2 w 306"/>
                  <a:gd name="T3" fmla="*/ 48 h 240"/>
                  <a:gd name="T4" fmla="*/ 42 w 306"/>
                  <a:gd name="T5" fmla="*/ 22 h 240"/>
                  <a:gd name="T6" fmla="*/ 40 w 306"/>
                  <a:gd name="T7" fmla="*/ 0 h 240"/>
                  <a:gd name="T8" fmla="*/ 0 w 306"/>
                  <a:gd name="T9" fmla="*/ 2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21" name="AutoShape 276"/>
              <p:cNvSpPr>
                <a:spLocks noChangeArrowheads="1"/>
              </p:cNvSpPr>
              <p:nvPr/>
            </p:nvSpPr>
            <p:spPr bwMode="auto">
              <a:xfrm>
                <a:off x="4136" y="2684"/>
                <a:ext cx="1201" cy="144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2" name="AutoShape 277"/>
              <p:cNvSpPr>
                <a:spLocks noChangeArrowheads="1"/>
              </p:cNvSpPr>
              <p:nvPr/>
            </p:nvSpPr>
            <p:spPr bwMode="auto">
              <a:xfrm>
                <a:off x="4207" y="2713"/>
                <a:ext cx="1071" cy="8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3" name="Oval 278"/>
              <p:cNvSpPr>
                <a:spLocks noChangeArrowheads="1"/>
              </p:cNvSpPr>
              <p:nvPr/>
            </p:nvSpPr>
            <p:spPr bwMode="auto">
              <a:xfrm>
                <a:off x="4307" y="2387"/>
                <a:ext cx="160" cy="14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4" name="Oval 279"/>
              <p:cNvSpPr>
                <a:spLocks noChangeArrowheads="1"/>
              </p:cNvSpPr>
              <p:nvPr/>
            </p:nvSpPr>
            <p:spPr bwMode="auto">
              <a:xfrm>
                <a:off x="4487" y="2387"/>
                <a:ext cx="160" cy="14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dirty="0">
                  <a:solidFill>
                    <a:srgbClr val="FF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5" name="Oval 280"/>
              <p:cNvSpPr>
                <a:spLocks noChangeArrowheads="1"/>
              </p:cNvSpPr>
              <p:nvPr/>
            </p:nvSpPr>
            <p:spPr bwMode="auto">
              <a:xfrm>
                <a:off x="4657" y="2387"/>
                <a:ext cx="160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6" name="Rectangle 281"/>
              <p:cNvSpPr>
                <a:spLocks noChangeArrowheads="1"/>
              </p:cNvSpPr>
              <p:nvPr/>
            </p:nvSpPr>
            <p:spPr bwMode="auto">
              <a:xfrm>
                <a:off x="5068" y="1839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212037" name="Group 249"/>
            <p:cNvGrpSpPr>
              <a:grpSpLocks/>
            </p:cNvGrpSpPr>
            <p:nvPr/>
          </p:nvGrpSpPr>
          <p:grpSpPr bwMode="auto">
            <a:xfrm flipH="1">
              <a:off x="8472213" y="4384408"/>
              <a:ext cx="225953" cy="395900"/>
              <a:chOff x="4140" y="429"/>
              <a:chExt cx="1425" cy="2396"/>
            </a:xfrm>
          </p:grpSpPr>
          <p:sp>
            <p:nvSpPr>
              <p:cNvPr id="212038" name="Freeform 25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9 w 354"/>
                  <a:gd name="T1" fmla="*/ 0 h 2742"/>
                  <a:gd name="T2" fmla="*/ 47 w 354"/>
                  <a:gd name="T3" fmla="*/ 66 h 2742"/>
                  <a:gd name="T4" fmla="*/ 46 w 354"/>
                  <a:gd name="T5" fmla="*/ 510 h 2742"/>
                  <a:gd name="T6" fmla="*/ 0 w 354"/>
                  <a:gd name="T7" fmla="*/ 534 h 2742"/>
                  <a:gd name="T8" fmla="*/ 9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37" name="Rectangle 251"/>
              <p:cNvSpPr>
                <a:spLocks noChangeArrowheads="1"/>
              </p:cNvSpPr>
              <p:nvPr/>
            </p:nvSpPr>
            <p:spPr bwMode="auto">
              <a:xfrm>
                <a:off x="4200" y="431"/>
                <a:ext cx="1051" cy="2276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2040" name="Freeform 25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9 w 211"/>
                  <a:gd name="T3" fmla="*/ 43 h 2537"/>
                  <a:gd name="T4" fmla="*/ 2 w 211"/>
                  <a:gd name="T5" fmla="*/ 48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041" name="Freeform 25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45 w 328"/>
                  <a:gd name="T3" fmla="*/ 25 h 226"/>
                  <a:gd name="T4" fmla="*/ 45 w 328"/>
                  <a:gd name="T5" fmla="*/ 45 h 226"/>
                  <a:gd name="T6" fmla="*/ 0 w 328"/>
                  <a:gd name="T7" fmla="*/ 1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40" name="Rectangle 254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601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2043" name="Group 25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066" name="AutoShape 256"/>
                <p:cNvSpPr>
                  <a:spLocks noChangeArrowheads="1"/>
                </p:cNvSpPr>
                <p:nvPr/>
              </p:nvSpPr>
              <p:spPr bwMode="auto">
                <a:xfrm>
                  <a:off x="616" y="2571"/>
                  <a:ext cx="725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067" name="AutoShape 257"/>
                <p:cNvSpPr>
                  <a:spLocks noChangeArrowheads="1"/>
                </p:cNvSpPr>
                <p:nvPr/>
              </p:nvSpPr>
              <p:spPr bwMode="auto">
                <a:xfrm>
                  <a:off x="629" y="2590"/>
                  <a:ext cx="700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042" name="Rectangle 258"/>
              <p:cNvSpPr>
                <a:spLocks noChangeArrowheads="1"/>
              </p:cNvSpPr>
              <p:nvPr/>
            </p:nvSpPr>
            <p:spPr bwMode="auto">
              <a:xfrm>
                <a:off x="4220" y="1017"/>
                <a:ext cx="601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2045" name="Group 25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064" name="AutoShape 260"/>
                <p:cNvSpPr>
                  <a:spLocks noChangeArrowheads="1"/>
                </p:cNvSpPr>
                <p:nvPr/>
              </p:nvSpPr>
              <p:spPr bwMode="auto">
                <a:xfrm>
                  <a:off x="581" y="2572"/>
                  <a:ext cx="725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065" name="AutoShape 261"/>
                <p:cNvSpPr>
                  <a:spLocks noChangeArrowheads="1"/>
                </p:cNvSpPr>
                <p:nvPr/>
              </p:nvSpPr>
              <p:spPr bwMode="auto">
                <a:xfrm>
                  <a:off x="594" y="2592"/>
                  <a:ext cx="687" cy="10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044" name="Rectangle 262"/>
              <p:cNvSpPr>
                <a:spLocks noChangeArrowheads="1"/>
              </p:cNvSpPr>
              <p:nvPr/>
            </p:nvSpPr>
            <p:spPr bwMode="auto">
              <a:xfrm>
                <a:off x="4220" y="1363"/>
                <a:ext cx="591" cy="3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45" name="Rectangle 263"/>
              <p:cNvSpPr>
                <a:spLocks noChangeArrowheads="1"/>
              </p:cNvSpPr>
              <p:nvPr/>
            </p:nvSpPr>
            <p:spPr bwMode="auto">
              <a:xfrm>
                <a:off x="4230" y="1651"/>
                <a:ext cx="591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2048" name="Group 26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062" name="AutoShape 265"/>
                <p:cNvSpPr>
                  <a:spLocks noChangeArrowheads="1"/>
                </p:cNvSpPr>
                <p:nvPr/>
              </p:nvSpPr>
              <p:spPr bwMode="auto">
                <a:xfrm>
                  <a:off x="609" y="2572"/>
                  <a:ext cx="686" cy="13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063" name="AutoShape 266"/>
                <p:cNvSpPr>
                  <a:spLocks noChangeArrowheads="1"/>
                </p:cNvSpPr>
                <p:nvPr/>
              </p:nvSpPr>
              <p:spPr bwMode="auto">
                <a:xfrm>
                  <a:off x="621" y="2590"/>
                  <a:ext cx="648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212049" name="Freeform 26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45 w 328"/>
                  <a:gd name="T3" fmla="*/ 24 h 226"/>
                  <a:gd name="T4" fmla="*/ 45 w 328"/>
                  <a:gd name="T5" fmla="*/ 43 h 226"/>
                  <a:gd name="T6" fmla="*/ 0 w 328"/>
                  <a:gd name="T7" fmla="*/ 1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212050" name="Group 26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060" name="AutoShape 269"/>
                <p:cNvSpPr>
                  <a:spLocks noChangeArrowheads="1"/>
                </p:cNvSpPr>
                <p:nvPr/>
              </p:nvSpPr>
              <p:spPr bwMode="auto">
                <a:xfrm>
                  <a:off x="616" y="2565"/>
                  <a:ext cx="723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061" name="AutoShape 270"/>
                <p:cNvSpPr>
                  <a:spLocks noChangeArrowheads="1"/>
                </p:cNvSpPr>
                <p:nvPr/>
              </p:nvSpPr>
              <p:spPr bwMode="auto">
                <a:xfrm>
                  <a:off x="629" y="2585"/>
                  <a:ext cx="686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049" name="Rectangle 271"/>
              <p:cNvSpPr>
                <a:spLocks noChangeArrowheads="1"/>
              </p:cNvSpPr>
              <p:nvPr/>
            </p:nvSpPr>
            <p:spPr bwMode="auto">
              <a:xfrm>
                <a:off x="5251" y="431"/>
                <a:ext cx="60" cy="2286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2052" name="Freeform 27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40 w 296"/>
                  <a:gd name="T3" fmla="*/ 27 h 256"/>
                  <a:gd name="T4" fmla="*/ 40 w 296"/>
                  <a:gd name="T5" fmla="*/ 49 h 256"/>
                  <a:gd name="T6" fmla="*/ 0 w 296"/>
                  <a:gd name="T7" fmla="*/ 18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053" name="Freeform 27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42 w 304"/>
                  <a:gd name="T3" fmla="*/ 32 h 288"/>
                  <a:gd name="T4" fmla="*/ 39 w 304"/>
                  <a:gd name="T5" fmla="*/ 57 h 288"/>
                  <a:gd name="T6" fmla="*/ 2 w 304"/>
                  <a:gd name="T7" fmla="*/ 24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52" name="Oval 274"/>
              <p:cNvSpPr>
                <a:spLocks noChangeArrowheads="1"/>
              </p:cNvSpPr>
              <p:nvPr/>
            </p:nvSpPr>
            <p:spPr bwMode="auto">
              <a:xfrm>
                <a:off x="5512" y="2611"/>
                <a:ext cx="50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2055" name="Freeform 27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21 h 240"/>
                  <a:gd name="T2" fmla="*/ 2 w 306"/>
                  <a:gd name="T3" fmla="*/ 48 h 240"/>
                  <a:gd name="T4" fmla="*/ 42 w 306"/>
                  <a:gd name="T5" fmla="*/ 22 h 240"/>
                  <a:gd name="T6" fmla="*/ 40 w 306"/>
                  <a:gd name="T7" fmla="*/ 0 h 240"/>
                  <a:gd name="T8" fmla="*/ 0 w 306"/>
                  <a:gd name="T9" fmla="*/ 2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54" name="AutoShape 276"/>
              <p:cNvSpPr>
                <a:spLocks noChangeArrowheads="1"/>
              </p:cNvSpPr>
              <p:nvPr/>
            </p:nvSpPr>
            <p:spPr bwMode="auto">
              <a:xfrm>
                <a:off x="4140" y="2679"/>
                <a:ext cx="1201" cy="144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55" name="AutoShape 277"/>
              <p:cNvSpPr>
                <a:spLocks noChangeArrowheads="1"/>
              </p:cNvSpPr>
              <p:nvPr/>
            </p:nvSpPr>
            <p:spPr bwMode="auto">
              <a:xfrm>
                <a:off x="4200" y="2708"/>
                <a:ext cx="1071" cy="8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56" name="Oval 278"/>
              <p:cNvSpPr>
                <a:spLocks noChangeArrowheads="1"/>
              </p:cNvSpPr>
              <p:nvPr/>
            </p:nvSpPr>
            <p:spPr bwMode="auto">
              <a:xfrm>
                <a:off x="4310" y="2381"/>
                <a:ext cx="160" cy="14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57" name="Oval 279"/>
              <p:cNvSpPr>
                <a:spLocks noChangeArrowheads="1"/>
              </p:cNvSpPr>
              <p:nvPr/>
            </p:nvSpPr>
            <p:spPr bwMode="auto">
              <a:xfrm>
                <a:off x="4480" y="2381"/>
                <a:ext cx="160" cy="14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dirty="0">
                  <a:solidFill>
                    <a:srgbClr val="FF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58" name="Oval 280"/>
              <p:cNvSpPr>
                <a:spLocks noChangeArrowheads="1"/>
              </p:cNvSpPr>
              <p:nvPr/>
            </p:nvSpPr>
            <p:spPr bwMode="auto">
              <a:xfrm>
                <a:off x="4661" y="2381"/>
                <a:ext cx="160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59" name="Rectangle 281"/>
              <p:cNvSpPr>
                <a:spLocks noChangeArrowheads="1"/>
              </p:cNvSpPr>
              <p:nvPr/>
            </p:nvSpPr>
            <p:spPr bwMode="auto">
              <a:xfrm>
                <a:off x="5061" y="1833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069" name="Group 1068"/>
          <p:cNvGrpSpPr>
            <a:grpSpLocks/>
          </p:cNvGrpSpPr>
          <p:nvPr/>
        </p:nvGrpSpPr>
        <p:grpSpPr bwMode="auto">
          <a:xfrm>
            <a:off x="7186613" y="5734050"/>
            <a:ext cx="347662" cy="681038"/>
            <a:chOff x="7923189" y="2486664"/>
            <a:chExt cx="360377" cy="884585"/>
          </a:xfrm>
        </p:grpSpPr>
        <p:pic>
          <p:nvPicPr>
            <p:cNvPr id="212000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3998" y="2486664"/>
              <a:ext cx="239568" cy="536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12001" name="Group 950"/>
            <p:cNvGrpSpPr>
              <a:grpSpLocks/>
            </p:cNvGrpSpPr>
            <p:nvPr/>
          </p:nvGrpSpPr>
          <p:grpSpPr bwMode="auto">
            <a:xfrm>
              <a:off x="7923189" y="2890236"/>
              <a:ext cx="227012" cy="481013"/>
              <a:chOff x="4140" y="429"/>
              <a:chExt cx="1425" cy="2396"/>
            </a:xfrm>
          </p:grpSpPr>
          <p:sp>
            <p:nvSpPr>
              <p:cNvPr id="212002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003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004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005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006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007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12032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033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008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009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12030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031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010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011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2012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212028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029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013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212014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212026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2027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24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2015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016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017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018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019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2020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021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022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023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180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2024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025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227013" y="3719513"/>
            <a:ext cx="982662" cy="1585912"/>
            <a:chOff x="226804" y="3719080"/>
            <a:chExt cx="982820" cy="1586234"/>
          </a:xfrm>
        </p:grpSpPr>
        <p:pic>
          <p:nvPicPr>
            <p:cNvPr id="211997" name="Picture 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109" y="5014480"/>
              <a:ext cx="405029" cy="290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1998" name="Cloud Callout 16"/>
            <p:cNvSpPr>
              <a:spLocks noChangeArrowheads="1"/>
            </p:cNvSpPr>
            <p:nvPr/>
          </p:nvSpPr>
          <p:spPr bwMode="auto">
            <a:xfrm flipH="1">
              <a:off x="226804" y="3719080"/>
              <a:ext cx="982820" cy="514019"/>
            </a:xfrm>
            <a:prstGeom prst="cloudCallout">
              <a:avLst>
                <a:gd name="adj1" fmla="val -7606"/>
                <a:gd name="adj2" fmla="val 147866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pic>
          <p:nvPicPr>
            <p:cNvPr id="211999" name="Picture 18" descr="madman.jp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767" y="3870258"/>
              <a:ext cx="767350" cy="211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1984" name="Content Placeholder 12"/>
          <p:cNvSpPr txBox="1">
            <a:spLocks/>
          </p:cNvSpPr>
          <p:nvPr/>
        </p:nvSpPr>
        <p:spPr bwMode="auto">
          <a:xfrm>
            <a:off x="715963" y="1265238"/>
            <a:ext cx="77724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7338" indent="-28733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1038" indent="-22383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CDN: stores copies of content at CDN nodes </a:t>
            </a:r>
          </a:p>
          <a:p>
            <a:pPr lvl="1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e.g. Netflix stores copies of MadMen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34925" y="5030788"/>
            <a:ext cx="1857375" cy="338137"/>
            <a:chOff x="5957397" y="-30236"/>
            <a:chExt cx="1857399" cy="338554"/>
          </a:xfrm>
        </p:grpSpPr>
        <p:sp>
          <p:nvSpPr>
            <p:cNvPr id="211995" name="Rectangle 20"/>
            <p:cNvSpPr>
              <a:spLocks noChangeArrowheads="1"/>
            </p:cNvSpPr>
            <p:nvPr/>
          </p:nvSpPr>
          <p:spPr bwMode="auto">
            <a:xfrm>
              <a:off x="5957398" y="0"/>
              <a:ext cx="1829556" cy="272128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211996" name="TextBox 21"/>
            <p:cNvSpPr txBox="1">
              <a:spLocks noChangeArrowheads="1"/>
            </p:cNvSpPr>
            <p:nvPr/>
          </p:nvSpPr>
          <p:spPr bwMode="auto">
            <a:xfrm>
              <a:off x="5957397" y="-30236"/>
              <a:ext cx="185739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FFFFFF"/>
                  </a:solidFill>
                </a:rPr>
                <a:t>where’s Madmen?</a:t>
              </a:r>
            </a:p>
          </p:txBody>
        </p:sp>
      </p:grpSp>
      <p:grpSp>
        <p:nvGrpSpPr>
          <p:cNvPr id="1113" name="Group 1112"/>
          <p:cNvGrpSpPr>
            <a:grpSpLocks/>
          </p:cNvGrpSpPr>
          <p:nvPr/>
        </p:nvGrpSpPr>
        <p:grpSpPr bwMode="auto">
          <a:xfrm>
            <a:off x="7261225" y="4778375"/>
            <a:ext cx="1279525" cy="338138"/>
            <a:chOff x="5931471" y="-30236"/>
            <a:chExt cx="1279747" cy="338971"/>
          </a:xfrm>
        </p:grpSpPr>
        <p:sp>
          <p:nvSpPr>
            <p:cNvPr id="211993" name="Rectangle 1113"/>
            <p:cNvSpPr>
              <a:spLocks noChangeArrowheads="1"/>
            </p:cNvSpPr>
            <p:nvPr/>
          </p:nvSpPr>
          <p:spPr bwMode="auto">
            <a:xfrm>
              <a:off x="5957398" y="13898"/>
              <a:ext cx="1225865" cy="258229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211994" name="TextBox 1114"/>
            <p:cNvSpPr txBox="1">
              <a:spLocks noChangeArrowheads="1"/>
            </p:cNvSpPr>
            <p:nvPr/>
          </p:nvSpPr>
          <p:spPr bwMode="auto">
            <a:xfrm>
              <a:off x="5931471" y="-30236"/>
              <a:ext cx="1279747" cy="3389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FFFFFF"/>
                  </a:solidFill>
                </a:rPr>
                <a:t>manifest file</a:t>
              </a:r>
            </a:p>
          </p:txBody>
        </p:sp>
      </p:grpSp>
      <p:sp>
        <p:nvSpPr>
          <p:cNvPr id="28" name="Freeform 27"/>
          <p:cNvSpPr>
            <a:spLocks/>
          </p:cNvSpPr>
          <p:nvPr/>
        </p:nvSpPr>
        <p:spPr bwMode="auto">
          <a:xfrm>
            <a:off x="1074738" y="4243388"/>
            <a:ext cx="1008062" cy="881062"/>
          </a:xfrm>
          <a:custGeom>
            <a:avLst/>
            <a:gdLst>
              <a:gd name="T0" fmla="*/ 542251 w 1284637"/>
              <a:gd name="T1" fmla="*/ 0 h 1108430"/>
              <a:gd name="T2" fmla="*/ 620508 w 1284637"/>
              <a:gd name="T3" fmla="*/ 556152 h 1108430"/>
              <a:gd name="T4" fmla="*/ 0 w 1284637"/>
              <a:gd name="T5" fmla="*/ 555512 h 110843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84637" h="1108430">
                <a:moveTo>
                  <a:pt x="1122624" y="0"/>
                </a:moveTo>
                <a:lnTo>
                  <a:pt x="1284637" y="1108430"/>
                </a:lnTo>
                <a:lnTo>
                  <a:pt x="0" y="1107156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21" name="Freeform 1120"/>
          <p:cNvSpPr>
            <a:spLocks/>
          </p:cNvSpPr>
          <p:nvPr/>
        </p:nvSpPr>
        <p:spPr bwMode="auto">
          <a:xfrm flipV="1">
            <a:off x="1100138" y="5127625"/>
            <a:ext cx="2166937" cy="709613"/>
          </a:xfrm>
          <a:custGeom>
            <a:avLst/>
            <a:gdLst>
              <a:gd name="T0" fmla="*/ 1752991 w 1898925"/>
              <a:gd name="T1" fmla="*/ 0 h 980345"/>
              <a:gd name="T2" fmla="*/ 2822161 w 1898925"/>
              <a:gd name="T3" fmla="*/ 227646 h 980345"/>
              <a:gd name="T4" fmla="*/ 2173683 w 1898925"/>
              <a:gd name="T5" fmla="*/ 258645 h 980345"/>
              <a:gd name="T6" fmla="*/ 1262389 w 1898925"/>
              <a:gd name="T7" fmla="*/ 362755 h 980345"/>
              <a:gd name="T8" fmla="*/ 0 w 1898925"/>
              <a:gd name="T9" fmla="*/ 371335 h 9803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98925" h="980345">
                <a:moveTo>
                  <a:pt x="1179521" y="0"/>
                </a:moveTo>
                <a:lnTo>
                  <a:pt x="1898925" y="600997"/>
                </a:lnTo>
                <a:lnTo>
                  <a:pt x="1462589" y="682836"/>
                </a:lnTo>
                <a:cubicBezTo>
                  <a:pt x="1258197" y="730637"/>
                  <a:pt x="1110581" y="844165"/>
                  <a:pt x="849414" y="957692"/>
                </a:cubicBezTo>
                <a:lnTo>
                  <a:pt x="0" y="980345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22" name="Content Placeholder 12"/>
          <p:cNvSpPr txBox="1">
            <a:spLocks/>
          </p:cNvSpPr>
          <p:nvPr/>
        </p:nvSpPr>
        <p:spPr bwMode="auto">
          <a:xfrm>
            <a:off x="771525" y="2505075"/>
            <a:ext cx="765016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Arial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Arial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Arial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9pPr>
          </a:lstStyle>
          <a:p>
            <a:pPr marL="681038" lvl="1" indent="-223838"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directed to nearby copy, retrieves content</a:t>
            </a:r>
          </a:p>
          <a:p>
            <a:pPr marL="457200" lvl="1" indent="0">
              <a:buFont typeface="Wingdings" charset="0"/>
              <a:buNone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23" name="Content Placeholder 12"/>
          <p:cNvSpPr txBox="1">
            <a:spLocks/>
          </p:cNvSpPr>
          <p:nvPr/>
        </p:nvSpPr>
        <p:spPr bwMode="auto">
          <a:xfrm>
            <a:off x="787400" y="28527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Arial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Arial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Arial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9pPr>
          </a:lstStyle>
          <a:p>
            <a:pPr marL="681038" lvl="1" indent="-223838"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may choose different copy if network path congested</a:t>
            </a:r>
          </a:p>
          <a:p>
            <a:pPr marL="457200" lvl="1" indent="0">
              <a:buFont typeface="Wingdings" charset="0"/>
              <a:buNone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5214E-6 3.59408E-6 L 0.11335 -0.02916 L 0.14356 -0.02685 L 0.31852 0.00185 L 0.46138 -0.03078 L 0.55164 -0.00486 L 0.62333 0.0155 L 0.72418 -0.01088 L 0.77539 -0.05508 " pathEditMode="relative" rAng="0" ptsTypes="AAAAAAAAA">
                                      <p:cBhvr>
                                        <p:cTn id="4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61" y="-19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6 -0.00046 L -0.12238 0.06989 L -0.2812 0.02152 L -0.43152 0.0523 L -0.6367 0.028 L -0.76549 0.05462 " pathEditMode="relative" rAng="0" ptsTypes="AAAAAA">
                                      <p:cBhvr>
                                        <p:cTn id="56" dur="2000" fill="hold"/>
                                        <p:tgtEl>
                                          <p:spTgt spid="1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518" y="35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28" grpId="0" animBg="1"/>
      <p:bldP spid="28" grpId="1" animBg="1"/>
      <p:bldP spid="1121" grpId="0" animBg="1"/>
      <p:bldP spid="1122" grpId="0"/>
      <p:bldP spid="112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5" name="Freeform 1287"/>
          <p:cNvSpPr>
            <a:spLocks/>
          </p:cNvSpPr>
          <p:nvPr/>
        </p:nvSpPr>
        <p:spPr bwMode="auto">
          <a:xfrm rot="5400000">
            <a:off x="-230981" y="4423569"/>
            <a:ext cx="2554288" cy="1422400"/>
          </a:xfrm>
          <a:custGeom>
            <a:avLst/>
            <a:gdLst>
              <a:gd name="T0" fmla="*/ 2147483647 w 10000"/>
              <a:gd name="T1" fmla="*/ 362723237 h 10000"/>
              <a:gd name="T2" fmla="*/ 2147483647 w 10000"/>
              <a:gd name="T3" fmla="*/ 2147483647 h 10000"/>
              <a:gd name="T4" fmla="*/ 2147483647 w 10000"/>
              <a:gd name="T5" fmla="*/ 2147483647 h 10000"/>
              <a:gd name="T6" fmla="*/ 2147483647 w 10000"/>
              <a:gd name="T7" fmla="*/ 2147483647 h 10000"/>
              <a:gd name="T8" fmla="*/ 2132822051 w 10000"/>
              <a:gd name="T9" fmla="*/ 2147483647 h 10000"/>
              <a:gd name="T10" fmla="*/ 1482993304 w 10000"/>
              <a:gd name="T11" fmla="*/ 2147483647 h 10000"/>
              <a:gd name="T12" fmla="*/ 2147483647 w 10000"/>
              <a:gd name="T13" fmla="*/ 2147483647 h 10000"/>
              <a:gd name="T14" fmla="*/ 2147483647 w 10000"/>
              <a:gd name="T15" fmla="*/ 2147483647 h 10000"/>
              <a:gd name="T16" fmla="*/ 2147483647 w 10000"/>
              <a:gd name="T17" fmla="*/ 2147483647 h 10000"/>
              <a:gd name="T18" fmla="*/ 2147483647 w 10000"/>
              <a:gd name="T19" fmla="*/ 2147483647 h 10000"/>
              <a:gd name="T20" fmla="*/ 2147483647 w 10000"/>
              <a:gd name="T21" fmla="*/ 2147483647 h 10000"/>
              <a:gd name="T22" fmla="*/ 2147483647 w 10000"/>
              <a:gd name="T23" fmla="*/ 2147483647 h 10000"/>
              <a:gd name="T24" fmla="*/ 2147483647 w 10000"/>
              <a:gd name="T25" fmla="*/ 2147483647 h 10000"/>
              <a:gd name="T26" fmla="*/ 2147483647 w 10000"/>
              <a:gd name="T27" fmla="*/ 2147483647 h 10000"/>
              <a:gd name="T28" fmla="*/ 2147483647 w 10000"/>
              <a:gd name="T29" fmla="*/ 2147483647 h 10000"/>
              <a:gd name="T30" fmla="*/ 2147483647 w 10000"/>
              <a:gd name="T31" fmla="*/ 621796755 h 10000"/>
              <a:gd name="T32" fmla="*/ 2147483647 w 10000"/>
              <a:gd name="T33" fmla="*/ 14385158 h 10000"/>
              <a:gd name="T34" fmla="*/ 2147483647 w 10000"/>
              <a:gd name="T35" fmla="*/ 362723237 h 100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000" h="10000">
                <a:moveTo>
                  <a:pt x="6270" y="126"/>
                </a:moveTo>
                <a:cubicBezTo>
                  <a:pt x="5642" y="245"/>
                  <a:pt x="4469" y="528"/>
                  <a:pt x="3738" y="756"/>
                </a:cubicBezTo>
                <a:cubicBezTo>
                  <a:pt x="3007" y="984"/>
                  <a:pt x="2405" y="1322"/>
                  <a:pt x="1887" y="1495"/>
                </a:cubicBezTo>
                <a:cubicBezTo>
                  <a:pt x="1369" y="1668"/>
                  <a:pt x="1195" y="1105"/>
                  <a:pt x="629" y="1793"/>
                </a:cubicBezTo>
                <a:cubicBezTo>
                  <a:pt x="63" y="2481"/>
                  <a:pt x="218" y="3574"/>
                  <a:pt x="128" y="4417"/>
                </a:cubicBezTo>
                <a:cubicBezTo>
                  <a:pt x="39" y="5260"/>
                  <a:pt x="-87" y="6368"/>
                  <a:pt x="89" y="6848"/>
                </a:cubicBezTo>
                <a:cubicBezTo>
                  <a:pt x="265" y="7328"/>
                  <a:pt x="491" y="7223"/>
                  <a:pt x="1207" y="7298"/>
                </a:cubicBezTo>
                <a:cubicBezTo>
                  <a:pt x="1924" y="7374"/>
                  <a:pt x="3641" y="7133"/>
                  <a:pt x="4406" y="7298"/>
                </a:cubicBezTo>
                <a:cubicBezTo>
                  <a:pt x="5171" y="7463"/>
                  <a:pt x="5298" y="7868"/>
                  <a:pt x="5779" y="8288"/>
                </a:cubicBezTo>
                <a:cubicBezTo>
                  <a:pt x="6260" y="8709"/>
                  <a:pt x="6848" y="9549"/>
                  <a:pt x="7290" y="9819"/>
                </a:cubicBezTo>
                <a:cubicBezTo>
                  <a:pt x="7731" y="10089"/>
                  <a:pt x="8124" y="10014"/>
                  <a:pt x="8448" y="9879"/>
                </a:cubicBezTo>
                <a:cubicBezTo>
                  <a:pt x="8771" y="9744"/>
                  <a:pt x="9056" y="9549"/>
                  <a:pt x="9252" y="9008"/>
                </a:cubicBezTo>
                <a:cubicBezTo>
                  <a:pt x="9448" y="8469"/>
                  <a:pt x="9537" y="7418"/>
                  <a:pt x="9644" y="6639"/>
                </a:cubicBezTo>
                <a:cubicBezTo>
                  <a:pt x="9752" y="5858"/>
                  <a:pt x="9851" y="5168"/>
                  <a:pt x="9899" y="4327"/>
                </a:cubicBezTo>
                <a:cubicBezTo>
                  <a:pt x="9949" y="3486"/>
                  <a:pt x="10076" y="2256"/>
                  <a:pt x="9939" y="1566"/>
                </a:cubicBezTo>
                <a:cubicBezTo>
                  <a:pt x="9802" y="876"/>
                  <a:pt x="9478" y="471"/>
                  <a:pt x="9075" y="216"/>
                </a:cubicBezTo>
                <a:cubicBezTo>
                  <a:pt x="8674" y="-39"/>
                  <a:pt x="7997" y="20"/>
                  <a:pt x="7525" y="5"/>
                </a:cubicBezTo>
                <a:cubicBezTo>
                  <a:pt x="7055" y="-9"/>
                  <a:pt x="6898" y="5"/>
                  <a:pt x="6270" y="126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66" name="Freeform 1287"/>
          <p:cNvSpPr>
            <a:spLocks/>
          </p:cNvSpPr>
          <p:nvPr/>
        </p:nvSpPr>
        <p:spPr bwMode="auto">
          <a:xfrm>
            <a:off x="2822575" y="5299075"/>
            <a:ext cx="3467100" cy="1422400"/>
          </a:xfrm>
          <a:custGeom>
            <a:avLst/>
            <a:gdLst>
              <a:gd name="T0" fmla="*/ 2147483647 w 10000"/>
              <a:gd name="T1" fmla="*/ 362723237 h 10000"/>
              <a:gd name="T2" fmla="*/ 2147483647 w 10000"/>
              <a:gd name="T3" fmla="*/ 2147483647 h 10000"/>
              <a:gd name="T4" fmla="*/ 2147483647 w 10000"/>
              <a:gd name="T5" fmla="*/ 2147483647 h 10000"/>
              <a:gd name="T6" fmla="*/ 2147483647 w 10000"/>
              <a:gd name="T7" fmla="*/ 2147483647 h 10000"/>
              <a:gd name="T8" fmla="*/ 2147483647 w 10000"/>
              <a:gd name="T9" fmla="*/ 2147483647 h 10000"/>
              <a:gd name="T10" fmla="*/ 2147483647 w 10000"/>
              <a:gd name="T11" fmla="*/ 2147483647 h 10000"/>
              <a:gd name="T12" fmla="*/ 2147483647 w 10000"/>
              <a:gd name="T13" fmla="*/ 2147483647 h 10000"/>
              <a:gd name="T14" fmla="*/ 2147483647 w 10000"/>
              <a:gd name="T15" fmla="*/ 2147483647 h 10000"/>
              <a:gd name="T16" fmla="*/ 2147483647 w 10000"/>
              <a:gd name="T17" fmla="*/ 2147483647 h 10000"/>
              <a:gd name="T18" fmla="*/ 2147483647 w 10000"/>
              <a:gd name="T19" fmla="*/ 2147483647 h 10000"/>
              <a:gd name="T20" fmla="*/ 2147483647 w 10000"/>
              <a:gd name="T21" fmla="*/ 2147483647 h 10000"/>
              <a:gd name="T22" fmla="*/ 2147483647 w 10000"/>
              <a:gd name="T23" fmla="*/ 2147483647 h 10000"/>
              <a:gd name="T24" fmla="*/ 2147483647 w 10000"/>
              <a:gd name="T25" fmla="*/ 2147483647 h 10000"/>
              <a:gd name="T26" fmla="*/ 2147483647 w 10000"/>
              <a:gd name="T27" fmla="*/ 2147483647 h 10000"/>
              <a:gd name="T28" fmla="*/ 2147483647 w 10000"/>
              <a:gd name="T29" fmla="*/ 2147483647 h 10000"/>
              <a:gd name="T30" fmla="*/ 2147483647 w 10000"/>
              <a:gd name="T31" fmla="*/ 621796755 h 10000"/>
              <a:gd name="T32" fmla="*/ 2147483647 w 10000"/>
              <a:gd name="T33" fmla="*/ 14385158 h 10000"/>
              <a:gd name="T34" fmla="*/ 2147483647 w 10000"/>
              <a:gd name="T35" fmla="*/ 362723237 h 100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000" h="10000">
                <a:moveTo>
                  <a:pt x="6270" y="126"/>
                </a:moveTo>
                <a:cubicBezTo>
                  <a:pt x="5642" y="245"/>
                  <a:pt x="4469" y="528"/>
                  <a:pt x="3738" y="756"/>
                </a:cubicBezTo>
                <a:cubicBezTo>
                  <a:pt x="3007" y="984"/>
                  <a:pt x="2405" y="1322"/>
                  <a:pt x="1887" y="1495"/>
                </a:cubicBezTo>
                <a:cubicBezTo>
                  <a:pt x="1369" y="1668"/>
                  <a:pt x="1195" y="1105"/>
                  <a:pt x="629" y="1793"/>
                </a:cubicBezTo>
                <a:cubicBezTo>
                  <a:pt x="63" y="2481"/>
                  <a:pt x="218" y="3574"/>
                  <a:pt x="128" y="4417"/>
                </a:cubicBezTo>
                <a:cubicBezTo>
                  <a:pt x="39" y="5260"/>
                  <a:pt x="-87" y="6368"/>
                  <a:pt x="89" y="6848"/>
                </a:cubicBezTo>
                <a:cubicBezTo>
                  <a:pt x="265" y="7328"/>
                  <a:pt x="491" y="7223"/>
                  <a:pt x="1207" y="7298"/>
                </a:cubicBezTo>
                <a:cubicBezTo>
                  <a:pt x="1924" y="7374"/>
                  <a:pt x="3641" y="7133"/>
                  <a:pt x="4406" y="7298"/>
                </a:cubicBezTo>
                <a:cubicBezTo>
                  <a:pt x="5171" y="7463"/>
                  <a:pt x="5298" y="7868"/>
                  <a:pt x="5779" y="8288"/>
                </a:cubicBezTo>
                <a:cubicBezTo>
                  <a:pt x="6260" y="8709"/>
                  <a:pt x="6848" y="9549"/>
                  <a:pt x="7290" y="9819"/>
                </a:cubicBezTo>
                <a:cubicBezTo>
                  <a:pt x="7731" y="10089"/>
                  <a:pt x="8124" y="10014"/>
                  <a:pt x="8448" y="9879"/>
                </a:cubicBezTo>
                <a:cubicBezTo>
                  <a:pt x="8771" y="9744"/>
                  <a:pt x="9056" y="9549"/>
                  <a:pt x="9252" y="9008"/>
                </a:cubicBezTo>
                <a:cubicBezTo>
                  <a:pt x="9448" y="8469"/>
                  <a:pt x="9537" y="7418"/>
                  <a:pt x="9644" y="6639"/>
                </a:cubicBezTo>
                <a:cubicBezTo>
                  <a:pt x="9752" y="5858"/>
                  <a:pt x="9851" y="5168"/>
                  <a:pt x="9899" y="4327"/>
                </a:cubicBezTo>
                <a:cubicBezTo>
                  <a:pt x="9949" y="3486"/>
                  <a:pt x="10076" y="2256"/>
                  <a:pt x="9939" y="1566"/>
                </a:cubicBezTo>
                <a:cubicBezTo>
                  <a:pt x="9802" y="876"/>
                  <a:pt x="9478" y="471"/>
                  <a:pt x="9075" y="216"/>
                </a:cubicBezTo>
                <a:cubicBezTo>
                  <a:pt x="8674" y="-39"/>
                  <a:pt x="7997" y="20"/>
                  <a:pt x="7525" y="5"/>
                </a:cubicBezTo>
                <a:cubicBezTo>
                  <a:pt x="7055" y="-9"/>
                  <a:pt x="6898" y="5"/>
                  <a:pt x="6270" y="126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67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470900" cy="871538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CDN content access: a closer look</a:t>
            </a:r>
          </a:p>
        </p:txBody>
      </p:sp>
      <p:grpSp>
        <p:nvGrpSpPr>
          <p:cNvPr id="216068" name="Group 249"/>
          <p:cNvGrpSpPr>
            <a:grpSpLocks/>
          </p:cNvGrpSpPr>
          <p:nvPr/>
        </p:nvGrpSpPr>
        <p:grpSpPr bwMode="auto">
          <a:xfrm>
            <a:off x="938213" y="4070350"/>
            <a:ext cx="460375" cy="638175"/>
            <a:chOff x="4140" y="429"/>
            <a:chExt cx="1425" cy="2396"/>
          </a:xfrm>
        </p:grpSpPr>
        <p:sp>
          <p:nvSpPr>
            <p:cNvPr id="216245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7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6247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248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" name="Rectangle 254"/>
            <p:cNvSpPr>
              <a:spLocks noChangeArrowheads="1"/>
            </p:cNvSpPr>
            <p:nvPr/>
          </p:nvSpPr>
          <p:spPr bwMode="auto">
            <a:xfrm>
              <a:off x="4214" y="691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6250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1" name="AutoShape 256"/>
              <p:cNvSpPr>
                <a:spLocks noChangeArrowheads="1"/>
              </p:cNvSpPr>
              <p:nvPr/>
            </p:nvSpPr>
            <p:spPr bwMode="auto">
              <a:xfrm>
                <a:off x="614" y="2567"/>
                <a:ext cx="724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" name="AutoShape 257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87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7" name="Rectangle 258"/>
            <p:cNvSpPr>
              <a:spLocks noChangeArrowheads="1"/>
            </p:cNvSpPr>
            <p:nvPr/>
          </p:nvSpPr>
          <p:spPr bwMode="auto">
            <a:xfrm>
              <a:off x="4224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6252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9" name="AutoShape 260"/>
              <p:cNvSpPr>
                <a:spLocks noChangeArrowheads="1"/>
              </p:cNvSpPr>
              <p:nvPr/>
            </p:nvSpPr>
            <p:spPr bwMode="auto">
              <a:xfrm>
                <a:off x="617" y="2569"/>
                <a:ext cx="724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" name="AutoShape 261"/>
              <p:cNvSpPr>
                <a:spLocks noChangeArrowheads="1"/>
              </p:cNvSpPr>
              <p:nvPr/>
            </p:nvSpPr>
            <p:spPr bwMode="auto">
              <a:xfrm>
                <a:off x="629" y="2588"/>
                <a:ext cx="693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9" name="Rectangle 262"/>
            <p:cNvSpPr>
              <a:spLocks noChangeArrowheads="1"/>
            </p:cNvSpPr>
            <p:nvPr/>
          </p:nvSpPr>
          <p:spPr bwMode="auto">
            <a:xfrm>
              <a:off x="4219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Rectangle 263"/>
            <p:cNvSpPr>
              <a:spLocks noChangeArrowheads="1"/>
            </p:cNvSpPr>
            <p:nvPr/>
          </p:nvSpPr>
          <p:spPr bwMode="auto">
            <a:xfrm>
              <a:off x="4228" y="1657"/>
              <a:ext cx="595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6255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" name="AutoShape 265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" name="AutoShape 266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8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6256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6257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5" name="AutoShape 269"/>
              <p:cNvSpPr>
                <a:spLocks noChangeArrowheads="1"/>
              </p:cNvSpPr>
              <p:nvPr/>
            </p:nvSpPr>
            <p:spPr bwMode="auto">
              <a:xfrm>
                <a:off x="615" y="2570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" name="AutoShape 270"/>
              <p:cNvSpPr>
                <a:spLocks noChangeArrowheads="1"/>
              </p:cNvSpPr>
              <p:nvPr/>
            </p:nvSpPr>
            <p:spPr bwMode="auto">
              <a:xfrm>
                <a:off x="633" y="2588"/>
                <a:ext cx="68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4" name="Rectangle 271"/>
            <p:cNvSpPr>
              <a:spLocks noChangeArrowheads="1"/>
            </p:cNvSpPr>
            <p:nvPr/>
          </p:nvSpPr>
          <p:spPr bwMode="auto">
            <a:xfrm>
              <a:off x="5246" y="429"/>
              <a:ext cx="69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6259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260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" name="Oval 274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6262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9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199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0" name="AutoShape 277"/>
            <p:cNvSpPr>
              <a:spLocks noChangeArrowheads="1"/>
            </p:cNvSpPr>
            <p:nvPr/>
          </p:nvSpPr>
          <p:spPr bwMode="auto">
            <a:xfrm>
              <a:off x="4204" y="2712"/>
              <a:ext cx="1071" cy="7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1" name="Oval 278"/>
            <p:cNvSpPr>
              <a:spLocks noChangeArrowheads="1"/>
            </p:cNvSpPr>
            <p:nvPr/>
          </p:nvSpPr>
          <p:spPr bwMode="auto">
            <a:xfrm>
              <a:off x="4307" y="2384"/>
              <a:ext cx="162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2" name="Oval 279"/>
            <p:cNvSpPr>
              <a:spLocks noChangeArrowheads="1"/>
            </p:cNvSpPr>
            <p:nvPr/>
          </p:nvSpPr>
          <p:spPr bwMode="auto">
            <a:xfrm>
              <a:off x="4484" y="2384"/>
              <a:ext cx="162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3" name="Oval 280"/>
            <p:cNvSpPr>
              <a:spLocks noChangeArrowheads="1"/>
            </p:cNvSpPr>
            <p:nvPr/>
          </p:nvSpPr>
          <p:spPr bwMode="auto">
            <a:xfrm>
              <a:off x="4661" y="2378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4" name="Rectangle 281"/>
            <p:cNvSpPr>
              <a:spLocks noChangeArrowheads="1"/>
            </p:cNvSpPr>
            <p:nvPr/>
          </p:nvSpPr>
          <p:spPr bwMode="auto">
            <a:xfrm>
              <a:off x="5064" y="1836"/>
              <a:ext cx="84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216069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93980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9588" y="1252538"/>
            <a:ext cx="8302625" cy="8921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Bob (client) requests video </a:t>
            </a: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http://netcinema.com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/</a:t>
            </a: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6Y7B23V</a:t>
            </a:r>
          </a:p>
          <a:p>
            <a:pPr marL="457200" indent="-230188" eaLnBrk="0" hangingPunct="0">
              <a:spcBef>
                <a:spcPct val="20000"/>
              </a:spcBef>
              <a:buClr>
                <a:srgbClr val="2D2DB9"/>
              </a:buClr>
              <a:buSzPct val="85000"/>
              <a:buFont typeface="Wingdings" charset="2"/>
              <a:buChar char="§"/>
              <a:defRPr/>
            </a:pPr>
            <a:r>
              <a:rPr lang="en-US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video stored in CDN at http://KingCDN.com/NetC6y&amp;B23V</a:t>
            </a:r>
          </a:p>
        </p:txBody>
      </p:sp>
      <p:sp>
        <p:nvSpPr>
          <p:cNvPr id="216071" name="TextBox 4"/>
          <p:cNvSpPr txBox="1">
            <a:spLocks noChangeArrowheads="1"/>
          </p:cNvSpPr>
          <p:nvPr/>
        </p:nvSpPr>
        <p:spPr bwMode="auto">
          <a:xfrm>
            <a:off x="153988" y="4645025"/>
            <a:ext cx="1504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netcinema.com</a:t>
            </a:r>
            <a:endParaRPr lang="en-US" altLang="en-US" sz="1800" i="1" smtClean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216072" name="Group 542"/>
          <p:cNvGrpSpPr>
            <a:grpSpLocks/>
          </p:cNvGrpSpPr>
          <p:nvPr/>
        </p:nvGrpSpPr>
        <p:grpSpPr bwMode="auto">
          <a:xfrm>
            <a:off x="3009900" y="2457450"/>
            <a:ext cx="963613" cy="835025"/>
            <a:chOff x="-44" y="1473"/>
            <a:chExt cx="981" cy="1105"/>
          </a:xfrm>
        </p:grpSpPr>
        <p:pic>
          <p:nvPicPr>
            <p:cNvPr id="216243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6244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6073" name="Group 249"/>
          <p:cNvGrpSpPr>
            <a:grpSpLocks/>
          </p:cNvGrpSpPr>
          <p:nvPr/>
        </p:nvGrpSpPr>
        <p:grpSpPr bwMode="auto">
          <a:xfrm>
            <a:off x="3235325" y="5616575"/>
            <a:ext cx="377825" cy="636588"/>
            <a:chOff x="4140" y="429"/>
            <a:chExt cx="1425" cy="2396"/>
          </a:xfrm>
        </p:grpSpPr>
        <p:sp>
          <p:nvSpPr>
            <p:cNvPr id="216211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3" name="Rectangle 251"/>
            <p:cNvSpPr>
              <a:spLocks noChangeArrowheads="1"/>
            </p:cNvSpPr>
            <p:nvPr/>
          </p:nvSpPr>
          <p:spPr bwMode="auto">
            <a:xfrm>
              <a:off x="4206" y="429"/>
              <a:ext cx="1048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6213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214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6" name="Rectangle 254"/>
            <p:cNvSpPr>
              <a:spLocks noChangeArrowheads="1"/>
            </p:cNvSpPr>
            <p:nvPr/>
          </p:nvSpPr>
          <p:spPr bwMode="auto">
            <a:xfrm>
              <a:off x="4212" y="692"/>
              <a:ext cx="599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6216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2" name="AutoShape 256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" name="AutoShape 257"/>
              <p:cNvSpPr>
                <a:spLocks noChangeArrowheads="1"/>
              </p:cNvSpPr>
              <p:nvPr/>
            </p:nvSpPr>
            <p:spPr bwMode="auto">
              <a:xfrm>
                <a:off x="639" y="2585"/>
                <a:ext cx="687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8" name="Rectangle 258"/>
            <p:cNvSpPr>
              <a:spLocks noChangeArrowheads="1"/>
            </p:cNvSpPr>
            <p:nvPr/>
          </p:nvSpPr>
          <p:spPr bwMode="auto">
            <a:xfrm>
              <a:off x="4224" y="1021"/>
              <a:ext cx="593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6218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0" name="AutoShape 26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" name="AutoShape 261"/>
              <p:cNvSpPr>
                <a:spLocks noChangeArrowheads="1"/>
              </p:cNvSpPr>
              <p:nvPr/>
            </p:nvSpPr>
            <p:spPr bwMode="auto">
              <a:xfrm>
                <a:off x="619" y="2589"/>
                <a:ext cx="695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60" name="Rectangle 262"/>
            <p:cNvSpPr>
              <a:spLocks noChangeArrowheads="1"/>
            </p:cNvSpPr>
            <p:nvPr/>
          </p:nvSpPr>
          <p:spPr bwMode="auto">
            <a:xfrm>
              <a:off x="4218" y="1355"/>
              <a:ext cx="593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61" name="Rectangle 263"/>
            <p:cNvSpPr>
              <a:spLocks noChangeArrowheads="1"/>
            </p:cNvSpPr>
            <p:nvPr/>
          </p:nvSpPr>
          <p:spPr bwMode="auto">
            <a:xfrm>
              <a:off x="4230" y="1654"/>
              <a:ext cx="593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6221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8" name="AutoShape 265"/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23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" name="AutoShape 266"/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6222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6223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6" name="AutoShape 269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7" name="AutoShape 270"/>
              <p:cNvSpPr>
                <a:spLocks noChangeArrowheads="1"/>
              </p:cNvSpPr>
              <p:nvPr/>
            </p:nvSpPr>
            <p:spPr bwMode="auto">
              <a:xfrm>
                <a:off x="636" y="2584"/>
                <a:ext cx="68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65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6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6225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226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8" name="Oval 274"/>
            <p:cNvSpPr>
              <a:spLocks noChangeArrowheads="1"/>
            </p:cNvSpPr>
            <p:nvPr/>
          </p:nvSpPr>
          <p:spPr bwMode="auto">
            <a:xfrm>
              <a:off x="5517" y="2610"/>
              <a:ext cx="48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6228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0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203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71" name="AutoShape 277"/>
            <p:cNvSpPr>
              <a:spLocks noChangeArrowheads="1"/>
            </p:cNvSpPr>
            <p:nvPr/>
          </p:nvSpPr>
          <p:spPr bwMode="auto">
            <a:xfrm>
              <a:off x="4206" y="2711"/>
              <a:ext cx="1072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72" name="Oval 278"/>
            <p:cNvSpPr>
              <a:spLocks noChangeArrowheads="1"/>
            </p:cNvSpPr>
            <p:nvPr/>
          </p:nvSpPr>
          <p:spPr bwMode="auto">
            <a:xfrm>
              <a:off x="4308" y="2383"/>
              <a:ext cx="162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73" name="Oval 279"/>
            <p:cNvSpPr>
              <a:spLocks noChangeArrowheads="1"/>
            </p:cNvSpPr>
            <p:nvPr/>
          </p:nvSpPr>
          <p:spPr bwMode="auto">
            <a:xfrm>
              <a:off x="4487" y="2383"/>
              <a:ext cx="162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74" name="Oval 280"/>
            <p:cNvSpPr>
              <a:spLocks noChangeArrowheads="1"/>
            </p:cNvSpPr>
            <p:nvPr/>
          </p:nvSpPr>
          <p:spPr bwMode="auto">
            <a:xfrm>
              <a:off x="4661" y="2383"/>
              <a:ext cx="156" cy="13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75" name="Rectangle 281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16074" name="Group 249"/>
          <p:cNvGrpSpPr>
            <a:grpSpLocks/>
          </p:cNvGrpSpPr>
          <p:nvPr/>
        </p:nvGrpSpPr>
        <p:grpSpPr bwMode="auto">
          <a:xfrm>
            <a:off x="1042988" y="5335588"/>
            <a:ext cx="420687" cy="636587"/>
            <a:chOff x="4140" y="429"/>
            <a:chExt cx="1425" cy="2396"/>
          </a:xfrm>
        </p:grpSpPr>
        <p:sp>
          <p:nvSpPr>
            <p:cNvPr id="216179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6" name="Rectangle 251"/>
            <p:cNvSpPr>
              <a:spLocks noChangeArrowheads="1"/>
            </p:cNvSpPr>
            <p:nvPr/>
          </p:nvSpPr>
          <p:spPr bwMode="auto">
            <a:xfrm>
              <a:off x="4205" y="429"/>
              <a:ext cx="1049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6181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82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9" name="Rectangle 254"/>
            <p:cNvSpPr>
              <a:spLocks noChangeArrowheads="1"/>
            </p:cNvSpPr>
            <p:nvPr/>
          </p:nvSpPr>
          <p:spPr bwMode="auto">
            <a:xfrm>
              <a:off x="4215" y="692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6184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5" name="AutoShape 256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6" name="AutoShape 257"/>
              <p:cNvSpPr>
                <a:spLocks noChangeArrowheads="1"/>
              </p:cNvSpPr>
              <p:nvPr/>
            </p:nvSpPr>
            <p:spPr bwMode="auto">
              <a:xfrm>
                <a:off x="632" y="2585"/>
                <a:ext cx="684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1" name="Rectangle 258"/>
            <p:cNvSpPr>
              <a:spLocks noChangeArrowheads="1"/>
            </p:cNvSpPr>
            <p:nvPr/>
          </p:nvSpPr>
          <p:spPr bwMode="auto">
            <a:xfrm>
              <a:off x="4221" y="1021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6186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3" name="AutoShape 260"/>
              <p:cNvSpPr>
                <a:spLocks noChangeArrowheads="1"/>
              </p:cNvSpPr>
              <p:nvPr/>
            </p:nvSpPr>
            <p:spPr bwMode="auto">
              <a:xfrm>
                <a:off x="615" y="2571"/>
                <a:ext cx="725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4" name="AutoShape 261"/>
              <p:cNvSpPr>
                <a:spLocks noChangeArrowheads="1"/>
              </p:cNvSpPr>
              <p:nvPr/>
            </p:nvSpPr>
            <p:spPr bwMode="auto">
              <a:xfrm>
                <a:off x="622" y="2589"/>
                <a:ext cx="698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3" name="Rectangle 262"/>
            <p:cNvSpPr>
              <a:spLocks noChangeArrowheads="1"/>
            </p:cNvSpPr>
            <p:nvPr/>
          </p:nvSpPr>
          <p:spPr bwMode="auto">
            <a:xfrm>
              <a:off x="4221" y="1355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4" name="Rectangle 263"/>
            <p:cNvSpPr>
              <a:spLocks noChangeArrowheads="1"/>
            </p:cNvSpPr>
            <p:nvPr/>
          </p:nvSpPr>
          <p:spPr bwMode="auto">
            <a:xfrm>
              <a:off x="4226" y="1654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6189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1" name="AutoShape 265"/>
              <p:cNvSpPr>
                <a:spLocks noChangeArrowheads="1"/>
              </p:cNvSpPr>
              <p:nvPr/>
            </p:nvSpPr>
            <p:spPr bwMode="auto">
              <a:xfrm>
                <a:off x="616" y="2576"/>
                <a:ext cx="717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2" name="AutoShape 266"/>
              <p:cNvSpPr>
                <a:spLocks noChangeArrowheads="1"/>
              </p:cNvSpPr>
              <p:nvPr/>
            </p:nvSpPr>
            <p:spPr bwMode="auto">
              <a:xfrm>
                <a:off x="630" y="2587"/>
                <a:ext cx="683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6190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6191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9" name="AutoShape 269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30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0" name="AutoShape 270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0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8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70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6193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94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1" name="Oval 274"/>
            <p:cNvSpPr>
              <a:spLocks noChangeArrowheads="1"/>
            </p:cNvSpPr>
            <p:nvPr/>
          </p:nvSpPr>
          <p:spPr bwMode="auto">
            <a:xfrm>
              <a:off x="5517" y="2610"/>
              <a:ext cx="48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6196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3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199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04" name="AutoShape 277"/>
            <p:cNvSpPr>
              <a:spLocks noChangeArrowheads="1"/>
            </p:cNvSpPr>
            <p:nvPr/>
          </p:nvSpPr>
          <p:spPr bwMode="auto">
            <a:xfrm>
              <a:off x="4205" y="2711"/>
              <a:ext cx="1070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05" name="Oval 278"/>
            <p:cNvSpPr>
              <a:spLocks noChangeArrowheads="1"/>
            </p:cNvSpPr>
            <p:nvPr/>
          </p:nvSpPr>
          <p:spPr bwMode="auto">
            <a:xfrm>
              <a:off x="4307" y="2383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06" name="Oval 279"/>
            <p:cNvSpPr>
              <a:spLocks noChangeArrowheads="1"/>
            </p:cNvSpPr>
            <p:nvPr/>
          </p:nvSpPr>
          <p:spPr bwMode="auto">
            <a:xfrm>
              <a:off x="4484" y="2383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07" name="Oval 280"/>
            <p:cNvSpPr>
              <a:spLocks noChangeArrowheads="1"/>
            </p:cNvSpPr>
            <p:nvPr/>
          </p:nvSpPr>
          <p:spPr bwMode="auto">
            <a:xfrm>
              <a:off x="4662" y="2383"/>
              <a:ext cx="156" cy="13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08" name="Rectangle 281"/>
            <p:cNvSpPr>
              <a:spLocks noChangeArrowheads="1"/>
            </p:cNvSpPr>
            <p:nvPr/>
          </p:nvSpPr>
          <p:spPr bwMode="auto">
            <a:xfrm>
              <a:off x="5060" y="1833"/>
              <a:ext cx="86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16075" name="Group 249"/>
          <p:cNvGrpSpPr>
            <a:grpSpLocks/>
          </p:cNvGrpSpPr>
          <p:nvPr/>
        </p:nvGrpSpPr>
        <p:grpSpPr bwMode="auto">
          <a:xfrm>
            <a:off x="5453063" y="5548313"/>
            <a:ext cx="344487" cy="638175"/>
            <a:chOff x="4140" y="429"/>
            <a:chExt cx="1425" cy="2396"/>
          </a:xfrm>
        </p:grpSpPr>
        <p:sp>
          <p:nvSpPr>
            <p:cNvPr id="216147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9" name="Rectangle 251"/>
            <p:cNvSpPr>
              <a:spLocks noChangeArrowheads="1"/>
            </p:cNvSpPr>
            <p:nvPr/>
          </p:nvSpPr>
          <p:spPr bwMode="auto">
            <a:xfrm>
              <a:off x="4206" y="429"/>
              <a:ext cx="1044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6149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50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" name="Rectangle 254"/>
            <p:cNvSpPr>
              <a:spLocks noChangeArrowheads="1"/>
            </p:cNvSpPr>
            <p:nvPr/>
          </p:nvSpPr>
          <p:spPr bwMode="auto">
            <a:xfrm>
              <a:off x="4212" y="691"/>
              <a:ext cx="598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6152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8" name="AutoShape 25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1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9" name="AutoShape 257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88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24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1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6154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6" name="AutoShape 260"/>
              <p:cNvSpPr>
                <a:spLocks noChangeArrowheads="1"/>
              </p:cNvSpPr>
              <p:nvPr/>
            </p:nvSpPr>
            <p:spPr bwMode="auto">
              <a:xfrm>
                <a:off x="610" y="2569"/>
                <a:ext cx="729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7" name="AutoShape 261"/>
              <p:cNvSpPr>
                <a:spLocks noChangeArrowheads="1"/>
              </p:cNvSpPr>
              <p:nvPr/>
            </p:nvSpPr>
            <p:spPr bwMode="auto">
              <a:xfrm>
                <a:off x="619" y="2588"/>
                <a:ext cx="697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26" name="Rectangle 262"/>
            <p:cNvSpPr>
              <a:spLocks noChangeArrowheads="1"/>
            </p:cNvSpPr>
            <p:nvPr/>
          </p:nvSpPr>
          <p:spPr bwMode="auto">
            <a:xfrm>
              <a:off x="4219" y="1359"/>
              <a:ext cx="591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" name="Rectangle 263"/>
            <p:cNvSpPr>
              <a:spLocks noChangeArrowheads="1"/>
            </p:cNvSpPr>
            <p:nvPr/>
          </p:nvSpPr>
          <p:spPr bwMode="auto">
            <a:xfrm>
              <a:off x="4225" y="1657"/>
              <a:ext cx="598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6157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4" name="AutoShape 265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1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" name="AutoShape 266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9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6158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6159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2" name="AutoShape 269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3" name="AutoShape 270"/>
              <p:cNvSpPr>
                <a:spLocks noChangeArrowheads="1"/>
              </p:cNvSpPr>
              <p:nvPr/>
            </p:nvSpPr>
            <p:spPr bwMode="auto">
              <a:xfrm>
                <a:off x="629" y="2588"/>
                <a:ext cx="69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31" name="Rectangle 271"/>
            <p:cNvSpPr>
              <a:spLocks noChangeArrowheads="1"/>
            </p:cNvSpPr>
            <p:nvPr/>
          </p:nvSpPr>
          <p:spPr bwMode="auto">
            <a:xfrm>
              <a:off x="5250" y="429"/>
              <a:ext cx="66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6161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62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4" name="Oval 274"/>
            <p:cNvSpPr>
              <a:spLocks noChangeArrowheads="1"/>
            </p:cNvSpPr>
            <p:nvPr/>
          </p:nvSpPr>
          <p:spPr bwMode="auto">
            <a:xfrm>
              <a:off x="5519" y="2610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6164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6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202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7" name="AutoShape 277"/>
            <p:cNvSpPr>
              <a:spLocks noChangeArrowheads="1"/>
            </p:cNvSpPr>
            <p:nvPr/>
          </p:nvSpPr>
          <p:spPr bwMode="auto">
            <a:xfrm>
              <a:off x="4206" y="2712"/>
              <a:ext cx="1070" cy="7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8" name="Oval 278"/>
            <p:cNvSpPr>
              <a:spLocks noChangeArrowheads="1"/>
            </p:cNvSpPr>
            <p:nvPr/>
          </p:nvSpPr>
          <p:spPr bwMode="auto">
            <a:xfrm>
              <a:off x="4304" y="2384"/>
              <a:ext cx="164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9" name="Oval 279"/>
            <p:cNvSpPr>
              <a:spLocks noChangeArrowheads="1"/>
            </p:cNvSpPr>
            <p:nvPr/>
          </p:nvSpPr>
          <p:spPr bwMode="auto">
            <a:xfrm>
              <a:off x="4488" y="2384"/>
              <a:ext cx="158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0" name="Oval 280"/>
            <p:cNvSpPr>
              <a:spLocks noChangeArrowheads="1"/>
            </p:cNvSpPr>
            <p:nvPr/>
          </p:nvSpPr>
          <p:spPr bwMode="auto">
            <a:xfrm>
              <a:off x="4659" y="2378"/>
              <a:ext cx="158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1" name="Rectangle 281"/>
            <p:cNvSpPr>
              <a:spLocks noChangeArrowheads="1"/>
            </p:cNvSpPr>
            <p:nvPr/>
          </p:nvSpPr>
          <p:spPr bwMode="auto">
            <a:xfrm>
              <a:off x="5059" y="1836"/>
              <a:ext cx="85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16076" name="Group 249"/>
          <p:cNvGrpSpPr>
            <a:grpSpLocks/>
          </p:cNvGrpSpPr>
          <p:nvPr/>
        </p:nvGrpSpPr>
        <p:grpSpPr bwMode="auto">
          <a:xfrm>
            <a:off x="4722813" y="3789363"/>
            <a:ext cx="342900" cy="636587"/>
            <a:chOff x="4140" y="429"/>
            <a:chExt cx="1425" cy="2396"/>
          </a:xfrm>
        </p:grpSpPr>
        <p:sp>
          <p:nvSpPr>
            <p:cNvPr id="216115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2" name="Rectangle 251"/>
            <p:cNvSpPr>
              <a:spLocks noChangeArrowheads="1"/>
            </p:cNvSpPr>
            <p:nvPr/>
          </p:nvSpPr>
          <p:spPr bwMode="auto">
            <a:xfrm>
              <a:off x="4206" y="429"/>
              <a:ext cx="1049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6117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18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5" name="Rectangle 254"/>
            <p:cNvSpPr>
              <a:spLocks noChangeArrowheads="1"/>
            </p:cNvSpPr>
            <p:nvPr/>
          </p:nvSpPr>
          <p:spPr bwMode="auto">
            <a:xfrm>
              <a:off x="4213" y="692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6120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81" name="AutoShape 256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24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2" name="AutoShape 257"/>
              <p:cNvSpPr>
                <a:spLocks noChangeArrowheads="1"/>
              </p:cNvSpPr>
              <p:nvPr/>
            </p:nvSpPr>
            <p:spPr bwMode="auto">
              <a:xfrm>
                <a:off x="628" y="2585"/>
                <a:ext cx="692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7" name="Rectangle 258"/>
            <p:cNvSpPr>
              <a:spLocks noChangeArrowheads="1"/>
            </p:cNvSpPr>
            <p:nvPr/>
          </p:nvSpPr>
          <p:spPr bwMode="auto">
            <a:xfrm>
              <a:off x="4226" y="1021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6122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79" name="AutoShape 260"/>
              <p:cNvSpPr>
                <a:spLocks noChangeArrowheads="1"/>
              </p:cNvSpPr>
              <p:nvPr/>
            </p:nvSpPr>
            <p:spPr bwMode="auto">
              <a:xfrm>
                <a:off x="614" y="2571"/>
                <a:ext cx="724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0" name="AutoShape 261"/>
              <p:cNvSpPr>
                <a:spLocks noChangeArrowheads="1"/>
              </p:cNvSpPr>
              <p:nvPr/>
            </p:nvSpPr>
            <p:spPr bwMode="auto">
              <a:xfrm>
                <a:off x="622" y="2589"/>
                <a:ext cx="692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" name="Rectangle 262"/>
            <p:cNvSpPr>
              <a:spLocks noChangeArrowheads="1"/>
            </p:cNvSpPr>
            <p:nvPr/>
          </p:nvSpPr>
          <p:spPr bwMode="auto">
            <a:xfrm>
              <a:off x="4219" y="1355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0" name="Rectangle 263"/>
            <p:cNvSpPr>
              <a:spLocks noChangeArrowheads="1"/>
            </p:cNvSpPr>
            <p:nvPr/>
          </p:nvSpPr>
          <p:spPr bwMode="auto">
            <a:xfrm>
              <a:off x="4226" y="1654"/>
              <a:ext cx="600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6125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77" name="AutoShape 265"/>
              <p:cNvSpPr>
                <a:spLocks noChangeArrowheads="1"/>
              </p:cNvSpPr>
              <p:nvPr/>
            </p:nvSpPr>
            <p:spPr bwMode="auto">
              <a:xfrm>
                <a:off x="612" y="2576"/>
                <a:ext cx="715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8" name="AutoShape 266"/>
              <p:cNvSpPr>
                <a:spLocks noChangeArrowheads="1"/>
              </p:cNvSpPr>
              <p:nvPr/>
            </p:nvSpPr>
            <p:spPr bwMode="auto">
              <a:xfrm>
                <a:off x="629" y="2587"/>
                <a:ext cx="68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6126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6127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75" name="AutoShape 269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" name="AutoShape 270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90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64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6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6129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30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7" name="Oval 274"/>
            <p:cNvSpPr>
              <a:spLocks noChangeArrowheads="1"/>
            </p:cNvSpPr>
            <p:nvPr/>
          </p:nvSpPr>
          <p:spPr bwMode="auto">
            <a:xfrm>
              <a:off x="5519" y="2610"/>
              <a:ext cx="46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6132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9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201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0" name="AutoShape 277"/>
            <p:cNvSpPr>
              <a:spLocks noChangeArrowheads="1"/>
            </p:cNvSpPr>
            <p:nvPr/>
          </p:nvSpPr>
          <p:spPr bwMode="auto">
            <a:xfrm>
              <a:off x="4206" y="2711"/>
              <a:ext cx="1069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1" name="Oval 278"/>
            <p:cNvSpPr>
              <a:spLocks noChangeArrowheads="1"/>
            </p:cNvSpPr>
            <p:nvPr/>
          </p:nvSpPr>
          <p:spPr bwMode="auto">
            <a:xfrm>
              <a:off x="4305" y="2383"/>
              <a:ext cx="165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2" name="Oval 279"/>
            <p:cNvSpPr>
              <a:spLocks noChangeArrowheads="1"/>
            </p:cNvSpPr>
            <p:nvPr/>
          </p:nvSpPr>
          <p:spPr bwMode="auto">
            <a:xfrm>
              <a:off x="4483" y="2383"/>
              <a:ext cx="165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3" name="Oval 280"/>
            <p:cNvSpPr>
              <a:spLocks noChangeArrowheads="1"/>
            </p:cNvSpPr>
            <p:nvPr/>
          </p:nvSpPr>
          <p:spPr bwMode="auto">
            <a:xfrm>
              <a:off x="4661" y="2383"/>
              <a:ext cx="158" cy="13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4" name="Rectangle 281"/>
            <p:cNvSpPr>
              <a:spLocks noChangeArrowheads="1"/>
            </p:cNvSpPr>
            <p:nvPr/>
          </p:nvSpPr>
          <p:spPr bwMode="auto">
            <a:xfrm>
              <a:off x="5064" y="1833"/>
              <a:ext cx="79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16077" name="TextBox 182"/>
          <p:cNvSpPr txBox="1">
            <a:spLocks noChangeArrowheads="1"/>
          </p:cNvSpPr>
          <p:nvPr/>
        </p:nvSpPr>
        <p:spPr bwMode="auto">
          <a:xfrm>
            <a:off x="2779713" y="6191250"/>
            <a:ext cx="1420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KingCDN.com</a:t>
            </a:r>
            <a:endParaRPr lang="en-US" altLang="en-US" sz="1800" i="1" smtClean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216078" name="Picture 7" descr="Bo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2392363"/>
            <a:ext cx="533400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445" name="Group 61444"/>
          <p:cNvGrpSpPr>
            <a:grpSpLocks/>
          </p:cNvGrpSpPr>
          <p:nvPr/>
        </p:nvGrpSpPr>
        <p:grpSpPr bwMode="auto">
          <a:xfrm>
            <a:off x="1490663" y="3036888"/>
            <a:ext cx="1628775" cy="1063625"/>
            <a:chOff x="1490926" y="3037262"/>
            <a:chExt cx="1628976" cy="1063042"/>
          </a:xfrm>
        </p:grpSpPr>
        <p:cxnSp>
          <p:nvCxnSpPr>
            <p:cNvPr id="216111" name="Straight Arrow Connector 44"/>
            <p:cNvCxnSpPr>
              <a:cxnSpLocks noChangeShapeType="1"/>
            </p:cNvCxnSpPr>
            <p:nvPr/>
          </p:nvCxnSpPr>
          <p:spPr bwMode="auto">
            <a:xfrm flipH="1">
              <a:off x="1490926" y="3037262"/>
              <a:ext cx="1628976" cy="106304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16112" name="Group 61441"/>
            <p:cNvGrpSpPr>
              <a:grpSpLocks/>
            </p:cNvGrpSpPr>
            <p:nvPr/>
          </p:nvGrpSpPr>
          <p:grpSpPr bwMode="auto">
            <a:xfrm>
              <a:off x="2056927" y="3410016"/>
              <a:ext cx="317511" cy="345125"/>
              <a:chOff x="7454630" y="3313376"/>
              <a:chExt cx="317511" cy="345125"/>
            </a:xfrm>
          </p:grpSpPr>
          <p:sp>
            <p:nvSpPr>
              <p:cNvPr id="216113" name="Oval 61440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6114" name="TextBox 61439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298817" cy="338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600" smtClean="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</p:grpSp>
      <p:sp>
        <p:nvSpPr>
          <p:cNvPr id="61443" name="TextBox 61442"/>
          <p:cNvSpPr txBox="1">
            <a:spLocks noChangeArrowheads="1"/>
          </p:cNvSpPr>
          <p:nvPr/>
        </p:nvSpPr>
        <p:spPr bwMode="auto">
          <a:xfrm>
            <a:off x="263525" y="2462213"/>
            <a:ext cx="28622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ts val="2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  <a:latin typeface="Arial Narrow" panose="020B0606020202030204" pitchFamily="34" charset="0"/>
              </a:rPr>
              <a:t>1. Bob gets URL for video http://netcinema.com/6Y7B23V</a:t>
            </a:r>
          </a:p>
          <a:p>
            <a:pPr eaLnBrk="0" hangingPunct="0">
              <a:spcBef>
                <a:spcPts val="2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  <a:latin typeface="Arial Narrow" panose="020B0606020202030204" pitchFamily="34" charset="0"/>
              </a:rPr>
              <a:t>from netcinema.com web page</a:t>
            </a:r>
          </a:p>
        </p:txBody>
      </p:sp>
      <p:grpSp>
        <p:nvGrpSpPr>
          <p:cNvPr id="61448" name="Group 61447"/>
          <p:cNvGrpSpPr>
            <a:grpSpLocks/>
          </p:cNvGrpSpPr>
          <p:nvPr/>
        </p:nvGrpSpPr>
        <p:grpSpPr bwMode="auto">
          <a:xfrm>
            <a:off x="3919538" y="3225800"/>
            <a:ext cx="714375" cy="684213"/>
            <a:chOff x="3924463" y="3239045"/>
            <a:chExt cx="713539" cy="684908"/>
          </a:xfrm>
        </p:grpSpPr>
        <p:cxnSp>
          <p:nvCxnSpPr>
            <p:cNvPr id="216107" name="Straight Arrow Connector 193"/>
            <p:cNvCxnSpPr>
              <a:cxnSpLocks noChangeShapeType="1"/>
            </p:cNvCxnSpPr>
            <p:nvPr/>
          </p:nvCxnSpPr>
          <p:spPr bwMode="auto">
            <a:xfrm>
              <a:off x="3924463" y="3239045"/>
              <a:ext cx="713539" cy="68490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16108" name="Group 194"/>
            <p:cNvGrpSpPr>
              <a:grpSpLocks/>
            </p:cNvGrpSpPr>
            <p:nvPr/>
          </p:nvGrpSpPr>
          <p:grpSpPr bwMode="auto">
            <a:xfrm>
              <a:off x="4061324" y="3293627"/>
              <a:ext cx="322117" cy="358925"/>
              <a:chOff x="7408615" y="3244352"/>
              <a:chExt cx="322117" cy="358925"/>
            </a:xfrm>
          </p:grpSpPr>
          <p:sp>
            <p:nvSpPr>
              <p:cNvPr id="216109" name="Oval 195"/>
              <p:cNvSpPr>
                <a:spLocks noChangeArrowheads="1"/>
              </p:cNvSpPr>
              <p:nvPr/>
            </p:nvSpPr>
            <p:spPr bwMode="auto">
              <a:xfrm>
                <a:off x="7427025" y="3299570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6110" name="TextBox 196"/>
              <p:cNvSpPr txBox="1">
                <a:spLocks noChangeArrowheads="1"/>
              </p:cNvSpPr>
              <p:nvPr/>
            </p:nvSpPr>
            <p:spPr bwMode="auto">
              <a:xfrm>
                <a:off x="7408615" y="3244352"/>
                <a:ext cx="298431" cy="338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600" smtClean="0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</p:grpSp>
      <p:sp>
        <p:nvSpPr>
          <p:cNvPr id="201" name="TextBox 200"/>
          <p:cNvSpPr txBox="1">
            <a:spLocks noChangeArrowheads="1"/>
          </p:cNvSpPr>
          <p:nvPr/>
        </p:nvSpPr>
        <p:spPr bwMode="auto">
          <a:xfrm>
            <a:off x="4371975" y="2981325"/>
            <a:ext cx="384968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  <a:latin typeface="Arial Narrow" panose="020B0606020202030204" pitchFamily="34" charset="0"/>
              </a:rPr>
              <a:t>2. resolve http://netcinema.com/6Y7B23V</a:t>
            </a:r>
          </a:p>
          <a:p>
            <a:pPr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  <a:latin typeface="Arial Narrow" panose="020B0606020202030204" pitchFamily="34" charset="0"/>
              </a:rPr>
              <a:t>via Bob’s local DNS</a:t>
            </a:r>
          </a:p>
        </p:txBody>
      </p:sp>
      <p:sp>
        <p:nvSpPr>
          <p:cNvPr id="216083" name="TextBox 201"/>
          <p:cNvSpPr txBox="1">
            <a:spLocks noChangeArrowheads="1"/>
          </p:cNvSpPr>
          <p:nvPr/>
        </p:nvSpPr>
        <p:spPr bwMode="auto">
          <a:xfrm>
            <a:off x="355600" y="5927725"/>
            <a:ext cx="1768475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netcinema’s</a:t>
            </a:r>
          </a:p>
          <a:p>
            <a:pPr algn="ctr"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authoratative DNS</a:t>
            </a:r>
            <a:endParaRPr lang="en-US" altLang="en-US" sz="1800" i="1" smtClean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04" name="Straight Arrow Connector 203"/>
          <p:cNvCxnSpPr>
            <a:cxnSpLocks noChangeShapeType="1"/>
          </p:cNvCxnSpPr>
          <p:nvPr/>
        </p:nvCxnSpPr>
        <p:spPr bwMode="auto">
          <a:xfrm flipH="1">
            <a:off x="1612900" y="4159250"/>
            <a:ext cx="3100388" cy="13763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Arrow Connector 208"/>
          <p:cNvCxnSpPr>
            <a:cxnSpLocks noChangeShapeType="1"/>
          </p:cNvCxnSpPr>
          <p:nvPr/>
        </p:nvCxnSpPr>
        <p:spPr bwMode="auto">
          <a:xfrm flipH="1">
            <a:off x="1593850" y="4268788"/>
            <a:ext cx="3100388" cy="13763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5" name="Group 204"/>
          <p:cNvGrpSpPr>
            <a:grpSpLocks/>
          </p:cNvGrpSpPr>
          <p:nvPr/>
        </p:nvGrpSpPr>
        <p:grpSpPr bwMode="auto">
          <a:xfrm>
            <a:off x="1838325" y="5218113"/>
            <a:ext cx="317500" cy="344487"/>
            <a:chOff x="7454630" y="3313376"/>
            <a:chExt cx="317511" cy="345125"/>
          </a:xfrm>
        </p:grpSpPr>
        <p:sp>
          <p:nvSpPr>
            <p:cNvPr id="216105" name="Oval 205"/>
            <p:cNvSpPr>
              <a:spLocks noChangeArrowheads="1"/>
            </p:cNvSpPr>
            <p:nvPr/>
          </p:nvSpPr>
          <p:spPr bwMode="auto">
            <a:xfrm>
              <a:off x="7468434" y="3354794"/>
              <a:ext cx="303707" cy="303707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216106" name="TextBox 206"/>
            <p:cNvSpPr txBox="1">
              <a:spLocks noChangeArrowheads="1"/>
            </p:cNvSpPr>
            <p:nvPr/>
          </p:nvSpPr>
          <p:spPr bwMode="auto">
            <a:xfrm>
              <a:off x="7454630" y="3313376"/>
              <a:ext cx="298790" cy="339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3</a:t>
              </a:r>
            </a:p>
          </p:txBody>
        </p:sp>
      </p:grpSp>
      <p:sp>
        <p:nvSpPr>
          <p:cNvPr id="210" name="TextBox 209"/>
          <p:cNvSpPr txBox="1">
            <a:spLocks noChangeArrowheads="1"/>
          </p:cNvSpPr>
          <p:nvPr/>
        </p:nvSpPr>
        <p:spPr bwMode="auto">
          <a:xfrm>
            <a:off x="1808163" y="4592638"/>
            <a:ext cx="3200400" cy="5699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  <a:latin typeface="Arial Narrow" panose="020B0606020202030204" pitchFamily="34" charset="0"/>
              </a:rPr>
              <a:t>3. netcinema’s DNS returns URL </a:t>
            </a:r>
          </a:p>
          <a:p>
            <a:pPr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  <a:latin typeface="Arial Narrow" panose="020B0606020202030204" pitchFamily="34" charset="0"/>
              </a:rPr>
              <a:t>http://KingCDN.com/NetC6y&amp;B</a:t>
            </a: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23V</a:t>
            </a:r>
          </a:p>
        </p:txBody>
      </p:sp>
      <p:cxnSp>
        <p:nvCxnSpPr>
          <p:cNvPr id="212" name="Straight Arrow Connector 211"/>
          <p:cNvCxnSpPr>
            <a:cxnSpLocks noChangeShapeType="1"/>
          </p:cNvCxnSpPr>
          <p:nvPr/>
        </p:nvCxnSpPr>
        <p:spPr bwMode="auto">
          <a:xfrm>
            <a:off x="5032375" y="4475163"/>
            <a:ext cx="447675" cy="962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Straight Arrow Connector 216"/>
          <p:cNvCxnSpPr>
            <a:cxnSpLocks noChangeShapeType="1"/>
          </p:cNvCxnSpPr>
          <p:nvPr/>
        </p:nvCxnSpPr>
        <p:spPr bwMode="auto">
          <a:xfrm>
            <a:off x="5127625" y="4486275"/>
            <a:ext cx="447675" cy="9604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3" name="Group 212"/>
          <p:cNvGrpSpPr>
            <a:grpSpLocks/>
          </p:cNvGrpSpPr>
          <p:nvPr/>
        </p:nvGrpSpPr>
        <p:grpSpPr bwMode="auto">
          <a:xfrm>
            <a:off x="5116513" y="4727575"/>
            <a:ext cx="317500" cy="346075"/>
            <a:chOff x="7454630" y="3313376"/>
            <a:chExt cx="317511" cy="345125"/>
          </a:xfrm>
        </p:grpSpPr>
        <p:sp>
          <p:nvSpPr>
            <p:cNvPr id="216103" name="Oval 213"/>
            <p:cNvSpPr>
              <a:spLocks noChangeArrowheads="1"/>
            </p:cNvSpPr>
            <p:nvPr/>
          </p:nvSpPr>
          <p:spPr bwMode="auto">
            <a:xfrm>
              <a:off x="7468434" y="3354794"/>
              <a:ext cx="303707" cy="303707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216104" name="TextBox 214"/>
            <p:cNvSpPr txBox="1">
              <a:spLocks noChangeArrowheads="1"/>
            </p:cNvSpPr>
            <p:nvPr/>
          </p:nvSpPr>
          <p:spPr bwMode="auto">
            <a:xfrm>
              <a:off x="7454630" y="3313376"/>
              <a:ext cx="298790" cy="338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219" name="TextBox 218"/>
          <p:cNvSpPr txBox="1">
            <a:spLocks noChangeArrowheads="1"/>
          </p:cNvSpPr>
          <p:nvPr/>
        </p:nvSpPr>
        <p:spPr bwMode="auto">
          <a:xfrm>
            <a:off x="5748338" y="4554538"/>
            <a:ext cx="35925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  <a:latin typeface="Arial Narrow" panose="020B0606020202030204" pitchFamily="34" charset="0"/>
              </a:rPr>
              <a:t>4&amp;5. Resolve </a:t>
            </a:r>
          </a:p>
          <a:p>
            <a:pPr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  <a:latin typeface="Arial Narrow" panose="020B0606020202030204" pitchFamily="34" charset="0"/>
              </a:rPr>
              <a:t>http://KingCDN.com/NetC6y&amp;B23</a:t>
            </a:r>
          </a:p>
          <a:p>
            <a:pPr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  <a:latin typeface="Arial Narrow" panose="020B0606020202030204" pitchFamily="34" charset="0"/>
              </a:rPr>
              <a:t>via KingCDN’s authoritative DNS, </a:t>
            </a:r>
          </a:p>
          <a:p>
            <a:pPr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  <a:latin typeface="Arial Narrow" panose="020B0606020202030204" pitchFamily="34" charset="0"/>
              </a:rPr>
              <a:t>which returns IP address of KingCDN </a:t>
            </a:r>
          </a:p>
          <a:p>
            <a:pPr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  <a:latin typeface="Arial Narrow" panose="020B0606020202030204" pitchFamily="34" charset="0"/>
              </a:rPr>
              <a:t>server  with video</a:t>
            </a:r>
          </a:p>
        </p:txBody>
      </p:sp>
      <p:cxnSp>
        <p:nvCxnSpPr>
          <p:cNvPr id="220" name="Straight Arrow Connector 219"/>
          <p:cNvCxnSpPr>
            <a:cxnSpLocks noChangeShapeType="1"/>
          </p:cNvCxnSpPr>
          <p:nvPr/>
        </p:nvCxnSpPr>
        <p:spPr bwMode="auto">
          <a:xfrm>
            <a:off x="3783013" y="3322638"/>
            <a:ext cx="812800" cy="822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3" name="Group 222"/>
          <p:cNvGrpSpPr>
            <a:grpSpLocks/>
          </p:cNvGrpSpPr>
          <p:nvPr/>
        </p:nvGrpSpPr>
        <p:grpSpPr bwMode="auto">
          <a:xfrm>
            <a:off x="4154488" y="3667125"/>
            <a:ext cx="317500" cy="346075"/>
            <a:chOff x="7454630" y="3313376"/>
            <a:chExt cx="317511" cy="345125"/>
          </a:xfrm>
        </p:grpSpPr>
        <p:sp>
          <p:nvSpPr>
            <p:cNvPr id="216101" name="Oval 223"/>
            <p:cNvSpPr>
              <a:spLocks noChangeArrowheads="1"/>
            </p:cNvSpPr>
            <p:nvPr/>
          </p:nvSpPr>
          <p:spPr bwMode="auto">
            <a:xfrm>
              <a:off x="7468434" y="3354794"/>
              <a:ext cx="303707" cy="303707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216102" name="TextBox 224"/>
            <p:cNvSpPr txBox="1">
              <a:spLocks noChangeArrowheads="1"/>
            </p:cNvSpPr>
            <p:nvPr/>
          </p:nvSpPr>
          <p:spPr bwMode="auto">
            <a:xfrm>
              <a:off x="7454630" y="3313376"/>
              <a:ext cx="298790" cy="338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5</a:t>
              </a:r>
            </a:p>
          </p:txBody>
        </p:sp>
      </p:grpSp>
      <p:cxnSp>
        <p:nvCxnSpPr>
          <p:cNvPr id="226" name="Straight Arrow Connector 225"/>
          <p:cNvCxnSpPr>
            <a:cxnSpLocks noChangeShapeType="1"/>
          </p:cNvCxnSpPr>
          <p:nvPr/>
        </p:nvCxnSpPr>
        <p:spPr bwMode="auto">
          <a:xfrm flipH="1">
            <a:off x="3311525" y="3201988"/>
            <a:ext cx="4763" cy="2362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457" name="Up Arrow 61456"/>
          <p:cNvSpPr>
            <a:spLocks noChangeArrowheads="1"/>
          </p:cNvSpPr>
          <p:nvPr/>
        </p:nvSpPr>
        <p:spPr bwMode="auto">
          <a:xfrm>
            <a:off x="3340100" y="3195638"/>
            <a:ext cx="298450" cy="2284412"/>
          </a:xfrm>
          <a:prstGeom prst="upArrow">
            <a:avLst>
              <a:gd name="adj1" fmla="val 50000"/>
              <a:gd name="adj2" fmla="val 50249"/>
            </a:avLst>
          </a:prstGeom>
          <a:gradFill rotWithShape="1">
            <a:gsLst>
              <a:gs pos="0">
                <a:srgbClr val="000090"/>
              </a:gs>
              <a:gs pos="64000">
                <a:srgbClr val="000090"/>
              </a:gs>
              <a:gs pos="100000">
                <a:srgbClr val="FFFFF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231" name="TextBox 230"/>
          <p:cNvSpPr txBox="1">
            <a:spLocks noChangeArrowheads="1"/>
          </p:cNvSpPr>
          <p:nvPr/>
        </p:nvSpPr>
        <p:spPr bwMode="auto">
          <a:xfrm>
            <a:off x="2254250" y="3732213"/>
            <a:ext cx="2027238" cy="812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  <a:latin typeface="Arial Narrow" panose="020B0606020202030204" pitchFamily="34" charset="0"/>
              </a:rPr>
              <a:t>6. request video from</a:t>
            </a:r>
          </a:p>
          <a:p>
            <a:pPr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  <a:latin typeface="Arial Narrow" panose="020B0606020202030204" pitchFamily="34" charset="0"/>
              </a:rPr>
              <a:t>KINGCDN server,</a:t>
            </a:r>
          </a:p>
          <a:p>
            <a:pPr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  <a:latin typeface="Arial Narrow" panose="020B0606020202030204" pitchFamily="34" charset="0"/>
              </a:rPr>
              <a:t>streamed via HTTP</a:t>
            </a:r>
          </a:p>
        </p:txBody>
      </p:sp>
      <p:sp>
        <p:nvSpPr>
          <p:cNvPr id="216097" name="TextBox 232"/>
          <p:cNvSpPr txBox="1">
            <a:spLocks noChangeArrowheads="1"/>
          </p:cNvSpPr>
          <p:nvPr/>
        </p:nvSpPr>
        <p:spPr bwMode="auto">
          <a:xfrm>
            <a:off x="4803775" y="6153150"/>
            <a:ext cx="1706563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KingCDN</a:t>
            </a:r>
          </a:p>
          <a:p>
            <a:pPr algn="ctr"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authoritative DNS</a:t>
            </a:r>
            <a:endParaRPr lang="en-US" altLang="en-US" sz="1800" i="1" smtClean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16098" name="TextBox 182"/>
          <p:cNvSpPr txBox="1">
            <a:spLocks noChangeArrowheads="1"/>
          </p:cNvSpPr>
          <p:nvPr/>
        </p:nvSpPr>
        <p:spPr bwMode="auto">
          <a:xfrm>
            <a:off x="5033963" y="3713163"/>
            <a:ext cx="1025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Bob’s </a:t>
            </a:r>
          </a:p>
          <a:p>
            <a:pPr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local DNS</a:t>
            </a:r>
          </a:p>
          <a:p>
            <a:pPr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server</a:t>
            </a:r>
            <a:endParaRPr lang="en-US" altLang="en-US" sz="1800" i="1" smtClean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/>
      <p:bldP spid="61443" grpId="1"/>
      <p:bldP spid="201" grpId="0"/>
      <p:bldP spid="201" grpId="1"/>
      <p:bldP spid="210" grpId="0" animBg="1"/>
      <p:bldP spid="210" grpId="1" animBg="1"/>
      <p:bldP spid="219" grpId="0"/>
      <p:bldP spid="219" grpId="1"/>
      <p:bldP spid="61457" grpId="0" animBg="1"/>
      <p:bldP spid="23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3" name="Picture 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914400"/>
            <a:ext cx="44402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Case study: Netflix</a:t>
            </a:r>
          </a:p>
        </p:txBody>
      </p:sp>
      <p:grpSp>
        <p:nvGrpSpPr>
          <p:cNvPr id="218115" name="Group 249"/>
          <p:cNvGrpSpPr>
            <a:grpSpLocks/>
          </p:cNvGrpSpPr>
          <p:nvPr/>
        </p:nvGrpSpPr>
        <p:grpSpPr bwMode="auto">
          <a:xfrm>
            <a:off x="706438" y="3257550"/>
            <a:ext cx="463550" cy="638175"/>
            <a:chOff x="4140" y="429"/>
            <a:chExt cx="1425" cy="2396"/>
          </a:xfrm>
        </p:grpSpPr>
        <p:sp>
          <p:nvSpPr>
            <p:cNvPr id="218356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" name="Rectangle 251"/>
            <p:cNvSpPr>
              <a:spLocks noChangeArrowheads="1"/>
            </p:cNvSpPr>
            <p:nvPr/>
          </p:nvSpPr>
          <p:spPr bwMode="auto">
            <a:xfrm>
              <a:off x="4203" y="429"/>
              <a:ext cx="1049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358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359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" name="Rectangle 254"/>
            <p:cNvSpPr>
              <a:spLocks noChangeArrowheads="1"/>
            </p:cNvSpPr>
            <p:nvPr/>
          </p:nvSpPr>
          <p:spPr bwMode="auto">
            <a:xfrm>
              <a:off x="4213" y="691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361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9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5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" name="AutoShape 257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8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" name="Rectangle 258"/>
            <p:cNvSpPr>
              <a:spLocks noChangeArrowheads="1"/>
            </p:cNvSpPr>
            <p:nvPr/>
          </p:nvSpPr>
          <p:spPr bwMode="auto">
            <a:xfrm>
              <a:off x="4223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363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" name="AutoShape 260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5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" name="AutoShape 261"/>
              <p:cNvSpPr>
                <a:spLocks noChangeArrowheads="1"/>
              </p:cNvSpPr>
              <p:nvPr/>
            </p:nvSpPr>
            <p:spPr bwMode="auto">
              <a:xfrm>
                <a:off x="624" y="2588"/>
                <a:ext cx="694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7" name="Rectangle 262"/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Rectangle 263"/>
            <p:cNvSpPr>
              <a:spLocks noChangeArrowheads="1"/>
            </p:cNvSpPr>
            <p:nvPr/>
          </p:nvSpPr>
          <p:spPr bwMode="auto">
            <a:xfrm>
              <a:off x="4228" y="1657"/>
              <a:ext cx="595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366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5" name="AutoShape 265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17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" name="AutoShape 266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87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8367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8368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3" name="AutoShape 269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" name="AutoShape 270"/>
              <p:cNvSpPr>
                <a:spLocks noChangeArrowheads="1"/>
              </p:cNvSpPr>
              <p:nvPr/>
            </p:nvSpPr>
            <p:spPr bwMode="auto">
              <a:xfrm>
                <a:off x="640" y="2588"/>
                <a:ext cx="681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2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370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371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5" name="Oval 274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373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201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8" name="AutoShape 277"/>
            <p:cNvSpPr>
              <a:spLocks noChangeArrowheads="1"/>
            </p:cNvSpPr>
            <p:nvPr/>
          </p:nvSpPr>
          <p:spPr bwMode="auto">
            <a:xfrm>
              <a:off x="4203" y="2712"/>
              <a:ext cx="1074" cy="7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9" name="Oval 278"/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0" name="Oval 279"/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1" name="Oval 280"/>
            <p:cNvSpPr>
              <a:spLocks noChangeArrowheads="1"/>
            </p:cNvSpPr>
            <p:nvPr/>
          </p:nvSpPr>
          <p:spPr bwMode="auto">
            <a:xfrm>
              <a:off x="4662" y="2378"/>
              <a:ext cx="156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2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3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18116" name="Group 542"/>
          <p:cNvGrpSpPr>
            <a:grpSpLocks/>
          </p:cNvGrpSpPr>
          <p:nvPr/>
        </p:nvGrpSpPr>
        <p:grpSpPr bwMode="auto">
          <a:xfrm>
            <a:off x="2738438" y="5097463"/>
            <a:ext cx="963612" cy="835025"/>
            <a:chOff x="-44" y="1473"/>
            <a:chExt cx="981" cy="1105"/>
          </a:xfrm>
        </p:grpSpPr>
        <p:pic>
          <p:nvPicPr>
            <p:cNvPr id="218354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8355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pic>
        <p:nvPicPr>
          <p:cNvPr id="218117" name="Picture 7" descr="Bo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988" y="5902325"/>
            <a:ext cx="5334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8118" name="Straight Arrow Connector 484"/>
          <p:cNvCxnSpPr>
            <a:cxnSpLocks noChangeShapeType="1"/>
          </p:cNvCxnSpPr>
          <p:nvPr/>
        </p:nvCxnSpPr>
        <p:spPr bwMode="auto">
          <a:xfrm>
            <a:off x="1084263" y="3910013"/>
            <a:ext cx="1804987" cy="14890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8119" name="Group 61440"/>
          <p:cNvGrpSpPr>
            <a:grpSpLocks/>
          </p:cNvGrpSpPr>
          <p:nvPr/>
        </p:nvGrpSpPr>
        <p:grpSpPr bwMode="auto">
          <a:xfrm>
            <a:off x="1471613" y="4152900"/>
            <a:ext cx="317500" cy="368300"/>
            <a:chOff x="1614533" y="4280420"/>
            <a:chExt cx="317511" cy="369332"/>
          </a:xfrm>
        </p:grpSpPr>
        <p:sp>
          <p:nvSpPr>
            <p:cNvPr id="218352" name="Oval 486"/>
            <p:cNvSpPr>
              <a:spLocks noChangeArrowheads="1"/>
            </p:cNvSpPr>
            <p:nvPr/>
          </p:nvSpPr>
          <p:spPr bwMode="auto">
            <a:xfrm>
              <a:off x="1628337" y="4321838"/>
              <a:ext cx="303707" cy="303707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18353" name="TextBox 487"/>
            <p:cNvSpPr txBox="1">
              <a:spLocks noChangeArrowheads="1"/>
            </p:cNvSpPr>
            <p:nvPr/>
          </p:nvSpPr>
          <p:spPr bwMode="auto">
            <a:xfrm>
              <a:off x="1614533" y="4280420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</a:rPr>
                <a:t>1</a:t>
              </a:r>
            </a:p>
          </p:txBody>
        </p:sp>
      </p:grpSp>
      <p:sp>
        <p:nvSpPr>
          <p:cNvPr id="218120" name="TextBox 488"/>
          <p:cNvSpPr txBox="1">
            <a:spLocks noChangeArrowheads="1"/>
          </p:cNvSpPr>
          <p:nvPr/>
        </p:nvSpPr>
        <p:spPr bwMode="auto">
          <a:xfrm>
            <a:off x="506413" y="4630738"/>
            <a:ext cx="20335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1. Bob manages      Netflix account</a:t>
            </a:r>
          </a:p>
        </p:txBody>
      </p:sp>
      <p:sp>
        <p:nvSpPr>
          <p:cNvPr id="218121" name="TextBox 490"/>
          <p:cNvSpPr txBox="1">
            <a:spLocks noChangeArrowheads="1"/>
          </p:cNvSpPr>
          <p:nvPr/>
        </p:nvSpPr>
        <p:spPr bwMode="auto">
          <a:xfrm>
            <a:off x="0" y="2705100"/>
            <a:ext cx="203358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Netflix registration,</a:t>
            </a:r>
          </a:p>
          <a:p>
            <a:pPr algn="ctr"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accounting servers</a:t>
            </a:r>
          </a:p>
        </p:txBody>
      </p:sp>
      <p:sp>
        <p:nvSpPr>
          <p:cNvPr id="218122" name="Freeform 1287"/>
          <p:cNvSpPr>
            <a:spLocks/>
          </p:cNvSpPr>
          <p:nvPr/>
        </p:nvSpPr>
        <p:spPr bwMode="auto">
          <a:xfrm>
            <a:off x="2265363" y="1574800"/>
            <a:ext cx="3133725" cy="1508125"/>
          </a:xfrm>
          <a:custGeom>
            <a:avLst/>
            <a:gdLst>
              <a:gd name="T0" fmla="*/ 2147483647 w 10000"/>
              <a:gd name="T1" fmla="*/ 431447115 h 10000"/>
              <a:gd name="T2" fmla="*/ 2147483647 w 10000"/>
              <a:gd name="T3" fmla="*/ 2147483647 h 10000"/>
              <a:gd name="T4" fmla="*/ 2147483647 w 10000"/>
              <a:gd name="T5" fmla="*/ 2147483647 h 10000"/>
              <a:gd name="T6" fmla="*/ 2147483647 w 10000"/>
              <a:gd name="T7" fmla="*/ 2147483647 h 10000"/>
              <a:gd name="T8" fmla="*/ 2147483647 w 10000"/>
              <a:gd name="T9" fmla="*/ 2147483647 h 10000"/>
              <a:gd name="T10" fmla="*/ 2147483647 w 10000"/>
              <a:gd name="T11" fmla="*/ 2147483647 h 10000"/>
              <a:gd name="T12" fmla="*/ 2147483647 w 10000"/>
              <a:gd name="T13" fmla="*/ 2147483647 h 10000"/>
              <a:gd name="T14" fmla="*/ 2147483647 w 10000"/>
              <a:gd name="T15" fmla="*/ 2147483647 h 10000"/>
              <a:gd name="T16" fmla="*/ 2147483647 w 10000"/>
              <a:gd name="T17" fmla="*/ 2147483647 h 10000"/>
              <a:gd name="T18" fmla="*/ 2147483647 w 10000"/>
              <a:gd name="T19" fmla="*/ 2147483647 h 10000"/>
              <a:gd name="T20" fmla="*/ 2147483647 w 10000"/>
              <a:gd name="T21" fmla="*/ 2147483647 h 10000"/>
              <a:gd name="T22" fmla="*/ 2147483647 w 10000"/>
              <a:gd name="T23" fmla="*/ 2147483647 h 10000"/>
              <a:gd name="T24" fmla="*/ 2147483647 w 10000"/>
              <a:gd name="T25" fmla="*/ 2147483647 h 10000"/>
              <a:gd name="T26" fmla="*/ 2147483647 w 10000"/>
              <a:gd name="T27" fmla="*/ 2147483647 h 10000"/>
              <a:gd name="T28" fmla="*/ 2147483647 w 10000"/>
              <a:gd name="T29" fmla="*/ 2147483647 h 10000"/>
              <a:gd name="T30" fmla="*/ 2147483647 w 10000"/>
              <a:gd name="T31" fmla="*/ 739636681 h 10000"/>
              <a:gd name="T32" fmla="*/ 2147483647 w 10000"/>
              <a:gd name="T33" fmla="*/ 17111488 h 10000"/>
              <a:gd name="T34" fmla="*/ 2147483647 w 10000"/>
              <a:gd name="T35" fmla="*/ 431447115 h 100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000" h="10000">
                <a:moveTo>
                  <a:pt x="6270" y="126"/>
                </a:moveTo>
                <a:cubicBezTo>
                  <a:pt x="5642" y="245"/>
                  <a:pt x="4469" y="528"/>
                  <a:pt x="3738" y="756"/>
                </a:cubicBezTo>
                <a:cubicBezTo>
                  <a:pt x="3007" y="984"/>
                  <a:pt x="2405" y="1322"/>
                  <a:pt x="1887" y="1495"/>
                </a:cubicBezTo>
                <a:cubicBezTo>
                  <a:pt x="1369" y="1668"/>
                  <a:pt x="1195" y="1105"/>
                  <a:pt x="629" y="1793"/>
                </a:cubicBezTo>
                <a:cubicBezTo>
                  <a:pt x="63" y="2481"/>
                  <a:pt x="218" y="3574"/>
                  <a:pt x="128" y="4417"/>
                </a:cubicBezTo>
                <a:cubicBezTo>
                  <a:pt x="39" y="5260"/>
                  <a:pt x="-87" y="6368"/>
                  <a:pt x="89" y="6848"/>
                </a:cubicBezTo>
                <a:cubicBezTo>
                  <a:pt x="265" y="7328"/>
                  <a:pt x="491" y="7223"/>
                  <a:pt x="1207" y="7298"/>
                </a:cubicBezTo>
                <a:cubicBezTo>
                  <a:pt x="1924" y="7374"/>
                  <a:pt x="3641" y="7133"/>
                  <a:pt x="4406" y="7298"/>
                </a:cubicBezTo>
                <a:cubicBezTo>
                  <a:pt x="5171" y="7463"/>
                  <a:pt x="5298" y="7868"/>
                  <a:pt x="5779" y="8288"/>
                </a:cubicBezTo>
                <a:cubicBezTo>
                  <a:pt x="6260" y="8709"/>
                  <a:pt x="6848" y="9549"/>
                  <a:pt x="7290" y="9819"/>
                </a:cubicBezTo>
                <a:cubicBezTo>
                  <a:pt x="7731" y="10089"/>
                  <a:pt x="8124" y="10014"/>
                  <a:pt x="8448" y="9879"/>
                </a:cubicBezTo>
                <a:cubicBezTo>
                  <a:pt x="8771" y="9744"/>
                  <a:pt x="9056" y="9549"/>
                  <a:pt x="9252" y="9008"/>
                </a:cubicBezTo>
                <a:cubicBezTo>
                  <a:pt x="9448" y="8469"/>
                  <a:pt x="9537" y="7418"/>
                  <a:pt x="9644" y="6639"/>
                </a:cubicBezTo>
                <a:cubicBezTo>
                  <a:pt x="9752" y="5858"/>
                  <a:pt x="9851" y="5168"/>
                  <a:pt x="9899" y="4327"/>
                </a:cubicBezTo>
                <a:cubicBezTo>
                  <a:pt x="9949" y="3486"/>
                  <a:pt x="10076" y="2256"/>
                  <a:pt x="9939" y="1566"/>
                </a:cubicBezTo>
                <a:cubicBezTo>
                  <a:pt x="9802" y="876"/>
                  <a:pt x="9478" y="471"/>
                  <a:pt x="9075" y="216"/>
                </a:cubicBezTo>
                <a:cubicBezTo>
                  <a:pt x="8674" y="-39"/>
                  <a:pt x="7997" y="20"/>
                  <a:pt x="7525" y="5"/>
                </a:cubicBezTo>
                <a:cubicBezTo>
                  <a:pt x="7055" y="-9"/>
                  <a:pt x="6898" y="5"/>
                  <a:pt x="6270" y="126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218123" name="Group 249"/>
          <p:cNvGrpSpPr>
            <a:grpSpLocks/>
          </p:cNvGrpSpPr>
          <p:nvPr/>
        </p:nvGrpSpPr>
        <p:grpSpPr bwMode="auto">
          <a:xfrm>
            <a:off x="2511425" y="1939925"/>
            <a:ext cx="365125" cy="636588"/>
            <a:chOff x="4140" y="429"/>
            <a:chExt cx="1425" cy="2396"/>
          </a:xfrm>
        </p:grpSpPr>
        <p:sp>
          <p:nvSpPr>
            <p:cNvPr id="218320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0" name="Rectangle 251"/>
            <p:cNvSpPr>
              <a:spLocks noChangeArrowheads="1"/>
            </p:cNvSpPr>
            <p:nvPr/>
          </p:nvSpPr>
          <p:spPr bwMode="auto">
            <a:xfrm>
              <a:off x="4202" y="435"/>
              <a:ext cx="1053" cy="227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322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323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3" name="Rectangle 254"/>
            <p:cNvSpPr>
              <a:spLocks noChangeArrowheads="1"/>
            </p:cNvSpPr>
            <p:nvPr/>
          </p:nvSpPr>
          <p:spPr bwMode="auto">
            <a:xfrm>
              <a:off x="4214" y="692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325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9" name="AutoShape 256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27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0" name="AutoShape 257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6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85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327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7" name="AutoShape 260"/>
              <p:cNvSpPr>
                <a:spLocks noChangeArrowheads="1"/>
              </p:cNvSpPr>
              <p:nvPr/>
            </p:nvSpPr>
            <p:spPr bwMode="auto">
              <a:xfrm>
                <a:off x="614" y="2577"/>
                <a:ext cx="727" cy="13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8" name="AutoShape 261"/>
              <p:cNvSpPr>
                <a:spLocks noChangeArrowheads="1"/>
              </p:cNvSpPr>
              <p:nvPr/>
            </p:nvSpPr>
            <p:spPr bwMode="auto">
              <a:xfrm>
                <a:off x="630" y="2596"/>
                <a:ext cx="696" cy="9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87" name="Rectangle 262"/>
            <p:cNvSpPr>
              <a:spLocks noChangeArrowheads="1"/>
            </p:cNvSpPr>
            <p:nvPr/>
          </p:nvSpPr>
          <p:spPr bwMode="auto">
            <a:xfrm>
              <a:off x="4214" y="135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8" name="Rectangle 263"/>
            <p:cNvSpPr>
              <a:spLocks noChangeArrowheads="1"/>
            </p:cNvSpPr>
            <p:nvPr/>
          </p:nvSpPr>
          <p:spPr bwMode="auto">
            <a:xfrm>
              <a:off x="4227" y="1654"/>
              <a:ext cx="601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330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5" name="AutoShape 265"/>
              <p:cNvSpPr>
                <a:spLocks noChangeArrowheads="1"/>
              </p:cNvSpPr>
              <p:nvPr/>
            </p:nvSpPr>
            <p:spPr bwMode="auto">
              <a:xfrm>
                <a:off x="614" y="2576"/>
                <a:ext cx="718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6" name="AutoShape 266"/>
              <p:cNvSpPr>
                <a:spLocks noChangeArrowheads="1"/>
              </p:cNvSpPr>
              <p:nvPr/>
            </p:nvSpPr>
            <p:spPr bwMode="auto">
              <a:xfrm>
                <a:off x="629" y="2593"/>
                <a:ext cx="687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8331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8332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3" name="AutoShape 269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5" cy="14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4" name="AutoShape 270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95" cy="11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2" name="Rectangle 271"/>
            <p:cNvSpPr>
              <a:spLocks noChangeArrowheads="1"/>
            </p:cNvSpPr>
            <p:nvPr/>
          </p:nvSpPr>
          <p:spPr bwMode="auto">
            <a:xfrm>
              <a:off x="5249" y="435"/>
              <a:ext cx="68" cy="228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334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335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" name="Oval 274"/>
            <p:cNvSpPr>
              <a:spLocks noChangeArrowheads="1"/>
            </p:cNvSpPr>
            <p:nvPr/>
          </p:nvSpPr>
          <p:spPr bwMode="auto">
            <a:xfrm>
              <a:off x="5515" y="2610"/>
              <a:ext cx="50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337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7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202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8" name="AutoShape 277"/>
            <p:cNvSpPr>
              <a:spLocks noChangeArrowheads="1"/>
            </p:cNvSpPr>
            <p:nvPr/>
          </p:nvSpPr>
          <p:spPr bwMode="auto">
            <a:xfrm>
              <a:off x="4202" y="2711"/>
              <a:ext cx="1078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9" name="Oval 278"/>
            <p:cNvSpPr>
              <a:spLocks noChangeArrowheads="1"/>
            </p:cNvSpPr>
            <p:nvPr/>
          </p:nvSpPr>
          <p:spPr bwMode="auto">
            <a:xfrm>
              <a:off x="4307" y="2383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00" name="Oval 279"/>
            <p:cNvSpPr>
              <a:spLocks noChangeArrowheads="1"/>
            </p:cNvSpPr>
            <p:nvPr/>
          </p:nvSpPr>
          <p:spPr bwMode="auto">
            <a:xfrm>
              <a:off x="4487" y="2383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01" name="Oval 280"/>
            <p:cNvSpPr>
              <a:spLocks noChangeArrowheads="1"/>
            </p:cNvSpPr>
            <p:nvPr/>
          </p:nvSpPr>
          <p:spPr bwMode="auto">
            <a:xfrm>
              <a:off x="4660" y="2383"/>
              <a:ext cx="161" cy="13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02" name="Rectangle 281"/>
            <p:cNvSpPr>
              <a:spLocks noChangeArrowheads="1"/>
            </p:cNvSpPr>
            <p:nvPr/>
          </p:nvSpPr>
          <p:spPr bwMode="auto">
            <a:xfrm>
              <a:off x="5063" y="1833"/>
              <a:ext cx="87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18124" name="Group 249"/>
          <p:cNvGrpSpPr>
            <a:grpSpLocks/>
          </p:cNvGrpSpPr>
          <p:nvPr/>
        </p:nvGrpSpPr>
        <p:grpSpPr bwMode="auto">
          <a:xfrm>
            <a:off x="3948113" y="2106613"/>
            <a:ext cx="365125" cy="636587"/>
            <a:chOff x="4140" y="429"/>
            <a:chExt cx="1425" cy="2396"/>
          </a:xfrm>
        </p:grpSpPr>
        <p:sp>
          <p:nvSpPr>
            <p:cNvPr id="218288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5" name="Rectangle 251"/>
            <p:cNvSpPr>
              <a:spLocks noChangeArrowheads="1"/>
            </p:cNvSpPr>
            <p:nvPr/>
          </p:nvSpPr>
          <p:spPr bwMode="auto">
            <a:xfrm>
              <a:off x="4202" y="435"/>
              <a:ext cx="1053" cy="2277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290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291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" name="Rectangle 254"/>
            <p:cNvSpPr>
              <a:spLocks noChangeArrowheads="1"/>
            </p:cNvSpPr>
            <p:nvPr/>
          </p:nvSpPr>
          <p:spPr bwMode="auto">
            <a:xfrm>
              <a:off x="4214" y="692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293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44" name="AutoShape 256"/>
              <p:cNvSpPr>
                <a:spLocks noChangeArrowheads="1"/>
              </p:cNvSpPr>
              <p:nvPr/>
            </p:nvSpPr>
            <p:spPr bwMode="auto">
              <a:xfrm>
                <a:off x="604" y="2574"/>
                <a:ext cx="734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45" name="AutoShape 257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6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20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295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42" name="AutoShape 260"/>
              <p:cNvSpPr>
                <a:spLocks noChangeArrowheads="1"/>
              </p:cNvSpPr>
              <p:nvPr/>
            </p:nvSpPr>
            <p:spPr bwMode="auto">
              <a:xfrm>
                <a:off x="614" y="2577"/>
                <a:ext cx="727" cy="13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43" name="AutoShape 261"/>
              <p:cNvSpPr>
                <a:spLocks noChangeArrowheads="1"/>
              </p:cNvSpPr>
              <p:nvPr/>
            </p:nvSpPr>
            <p:spPr bwMode="auto">
              <a:xfrm>
                <a:off x="630" y="2596"/>
                <a:ext cx="696" cy="9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22" name="Rectangle 262"/>
            <p:cNvSpPr>
              <a:spLocks noChangeArrowheads="1"/>
            </p:cNvSpPr>
            <p:nvPr/>
          </p:nvSpPr>
          <p:spPr bwMode="auto">
            <a:xfrm>
              <a:off x="4214" y="135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23" name="Rectangle 263"/>
            <p:cNvSpPr>
              <a:spLocks noChangeArrowheads="1"/>
            </p:cNvSpPr>
            <p:nvPr/>
          </p:nvSpPr>
          <p:spPr bwMode="auto">
            <a:xfrm>
              <a:off x="4227" y="1654"/>
              <a:ext cx="601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298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40" name="AutoShape 265"/>
              <p:cNvSpPr>
                <a:spLocks noChangeArrowheads="1"/>
              </p:cNvSpPr>
              <p:nvPr/>
            </p:nvSpPr>
            <p:spPr bwMode="auto">
              <a:xfrm>
                <a:off x="614" y="2576"/>
                <a:ext cx="718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41" name="AutoShape 266"/>
              <p:cNvSpPr>
                <a:spLocks noChangeArrowheads="1"/>
              </p:cNvSpPr>
              <p:nvPr/>
            </p:nvSpPr>
            <p:spPr bwMode="auto">
              <a:xfrm>
                <a:off x="629" y="2593"/>
                <a:ext cx="687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8299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8300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38" name="AutoShape 269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5" cy="14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39" name="AutoShape 270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95" cy="11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27" name="Rectangle 271"/>
            <p:cNvSpPr>
              <a:spLocks noChangeArrowheads="1"/>
            </p:cNvSpPr>
            <p:nvPr/>
          </p:nvSpPr>
          <p:spPr bwMode="auto">
            <a:xfrm>
              <a:off x="5249" y="435"/>
              <a:ext cx="68" cy="228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302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303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30" name="Oval 274"/>
            <p:cNvSpPr>
              <a:spLocks noChangeArrowheads="1"/>
            </p:cNvSpPr>
            <p:nvPr/>
          </p:nvSpPr>
          <p:spPr bwMode="auto">
            <a:xfrm>
              <a:off x="5515" y="2610"/>
              <a:ext cx="50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305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32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202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3" name="AutoShape 277"/>
            <p:cNvSpPr>
              <a:spLocks noChangeArrowheads="1"/>
            </p:cNvSpPr>
            <p:nvPr/>
          </p:nvSpPr>
          <p:spPr bwMode="auto">
            <a:xfrm>
              <a:off x="4202" y="2711"/>
              <a:ext cx="1078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4" name="Oval 278"/>
            <p:cNvSpPr>
              <a:spLocks noChangeArrowheads="1"/>
            </p:cNvSpPr>
            <p:nvPr/>
          </p:nvSpPr>
          <p:spPr bwMode="auto">
            <a:xfrm>
              <a:off x="4307" y="2383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5" name="Oval 279"/>
            <p:cNvSpPr>
              <a:spLocks noChangeArrowheads="1"/>
            </p:cNvSpPr>
            <p:nvPr/>
          </p:nvSpPr>
          <p:spPr bwMode="auto">
            <a:xfrm>
              <a:off x="4487" y="2383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6" name="Oval 280"/>
            <p:cNvSpPr>
              <a:spLocks noChangeArrowheads="1"/>
            </p:cNvSpPr>
            <p:nvPr/>
          </p:nvSpPr>
          <p:spPr bwMode="auto">
            <a:xfrm>
              <a:off x="4660" y="2383"/>
              <a:ext cx="161" cy="13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7" name="Rectangle 281"/>
            <p:cNvSpPr>
              <a:spLocks noChangeArrowheads="1"/>
            </p:cNvSpPr>
            <p:nvPr/>
          </p:nvSpPr>
          <p:spPr bwMode="auto">
            <a:xfrm>
              <a:off x="5063" y="1833"/>
              <a:ext cx="87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18125" name="Group 249"/>
          <p:cNvGrpSpPr>
            <a:grpSpLocks/>
          </p:cNvGrpSpPr>
          <p:nvPr/>
        </p:nvGrpSpPr>
        <p:grpSpPr bwMode="auto">
          <a:xfrm>
            <a:off x="4486275" y="2371725"/>
            <a:ext cx="365125" cy="638175"/>
            <a:chOff x="4140" y="429"/>
            <a:chExt cx="1425" cy="2396"/>
          </a:xfrm>
        </p:grpSpPr>
        <p:sp>
          <p:nvSpPr>
            <p:cNvPr id="218256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48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258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259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51" name="Rectangle 254"/>
            <p:cNvSpPr>
              <a:spLocks noChangeArrowheads="1"/>
            </p:cNvSpPr>
            <p:nvPr/>
          </p:nvSpPr>
          <p:spPr bwMode="auto">
            <a:xfrm>
              <a:off x="4214" y="691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261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77" name="AutoShape 256"/>
              <p:cNvSpPr>
                <a:spLocks noChangeArrowheads="1"/>
              </p:cNvSpPr>
              <p:nvPr/>
            </p:nvSpPr>
            <p:spPr bwMode="auto">
              <a:xfrm>
                <a:off x="612" y="2562"/>
                <a:ext cx="727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8" name="AutoShape 257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6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53" name="Rectangle 258"/>
            <p:cNvSpPr>
              <a:spLocks noChangeArrowheads="1"/>
            </p:cNvSpPr>
            <p:nvPr/>
          </p:nvSpPr>
          <p:spPr bwMode="auto">
            <a:xfrm>
              <a:off x="4227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263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75" name="AutoShape 260"/>
              <p:cNvSpPr>
                <a:spLocks noChangeArrowheads="1"/>
              </p:cNvSpPr>
              <p:nvPr/>
            </p:nvSpPr>
            <p:spPr bwMode="auto">
              <a:xfrm>
                <a:off x="614" y="2569"/>
                <a:ext cx="727" cy="13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6" name="AutoShape 261"/>
              <p:cNvSpPr>
                <a:spLocks noChangeArrowheads="1"/>
              </p:cNvSpPr>
              <p:nvPr/>
            </p:nvSpPr>
            <p:spPr bwMode="auto">
              <a:xfrm>
                <a:off x="630" y="2588"/>
                <a:ext cx="696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55" name="Rectangle 262"/>
            <p:cNvSpPr>
              <a:spLocks noChangeArrowheads="1"/>
            </p:cNvSpPr>
            <p:nvPr/>
          </p:nvSpPr>
          <p:spPr bwMode="auto">
            <a:xfrm>
              <a:off x="4214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56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601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266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73" name="AutoShape 265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18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4" name="AutoShape 266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7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8267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8268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71" name="AutoShape 269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2" name="AutoShape 270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60" name="Rectangle 271"/>
            <p:cNvSpPr>
              <a:spLocks noChangeArrowheads="1"/>
            </p:cNvSpPr>
            <p:nvPr/>
          </p:nvSpPr>
          <p:spPr bwMode="auto">
            <a:xfrm>
              <a:off x="5249" y="429"/>
              <a:ext cx="68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270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271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63" name="Oval 274"/>
            <p:cNvSpPr>
              <a:spLocks noChangeArrowheads="1"/>
            </p:cNvSpPr>
            <p:nvPr/>
          </p:nvSpPr>
          <p:spPr bwMode="auto">
            <a:xfrm>
              <a:off x="5515" y="2610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273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65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202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66" name="AutoShape 277"/>
            <p:cNvSpPr>
              <a:spLocks noChangeArrowheads="1"/>
            </p:cNvSpPr>
            <p:nvPr/>
          </p:nvSpPr>
          <p:spPr bwMode="auto">
            <a:xfrm>
              <a:off x="4202" y="2712"/>
              <a:ext cx="1078" cy="7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67" name="Oval 278"/>
            <p:cNvSpPr>
              <a:spLocks noChangeArrowheads="1"/>
            </p:cNvSpPr>
            <p:nvPr/>
          </p:nvSpPr>
          <p:spPr bwMode="auto">
            <a:xfrm>
              <a:off x="4307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68" name="Oval 279"/>
            <p:cNvSpPr>
              <a:spLocks noChangeArrowheads="1"/>
            </p:cNvSpPr>
            <p:nvPr/>
          </p:nvSpPr>
          <p:spPr bwMode="auto">
            <a:xfrm>
              <a:off x="4487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69" name="Oval 280"/>
            <p:cNvSpPr>
              <a:spLocks noChangeArrowheads="1"/>
            </p:cNvSpPr>
            <p:nvPr/>
          </p:nvSpPr>
          <p:spPr bwMode="auto">
            <a:xfrm>
              <a:off x="4660" y="2378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0" name="Rectangle 281"/>
            <p:cNvSpPr>
              <a:spLocks noChangeArrowheads="1"/>
            </p:cNvSpPr>
            <p:nvPr/>
          </p:nvSpPr>
          <p:spPr bwMode="auto">
            <a:xfrm>
              <a:off x="5063" y="1836"/>
              <a:ext cx="87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18126" name="TextBox 491"/>
          <p:cNvSpPr txBox="1">
            <a:spLocks noChangeArrowheads="1"/>
          </p:cNvSpPr>
          <p:nvPr/>
        </p:nvSpPr>
        <p:spPr bwMode="auto">
          <a:xfrm>
            <a:off x="3094038" y="1711325"/>
            <a:ext cx="1501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Amazon cloud</a:t>
            </a:r>
          </a:p>
        </p:txBody>
      </p:sp>
      <p:grpSp>
        <p:nvGrpSpPr>
          <p:cNvPr id="218127" name="Group 1"/>
          <p:cNvGrpSpPr>
            <a:grpSpLocks/>
          </p:cNvGrpSpPr>
          <p:nvPr/>
        </p:nvGrpSpPr>
        <p:grpSpPr bwMode="auto">
          <a:xfrm>
            <a:off x="6924675" y="1803400"/>
            <a:ext cx="1376363" cy="1355725"/>
            <a:chOff x="7030938" y="1184076"/>
            <a:chExt cx="1375947" cy="1355492"/>
          </a:xfrm>
        </p:grpSpPr>
        <p:sp>
          <p:nvSpPr>
            <p:cNvPr id="218221" name="Freeform 1287"/>
            <p:cNvSpPr>
              <a:spLocks/>
            </p:cNvSpPr>
            <p:nvPr/>
          </p:nvSpPr>
          <p:spPr bwMode="auto">
            <a:xfrm rot="10800000">
              <a:off x="7030938" y="1184076"/>
              <a:ext cx="1300345" cy="1355492"/>
            </a:xfrm>
            <a:custGeom>
              <a:avLst/>
              <a:gdLst>
                <a:gd name="T0" fmla="*/ 2147483647 w 10000"/>
                <a:gd name="T1" fmla="*/ 313820797 h 10000"/>
                <a:gd name="T2" fmla="*/ 2147483647 w 10000"/>
                <a:gd name="T3" fmla="*/ 1882906618 h 10000"/>
                <a:gd name="T4" fmla="*/ 2147483647 w 10000"/>
                <a:gd name="T5" fmla="*/ 2147483647 h 10000"/>
                <a:gd name="T6" fmla="*/ 1806182456 w 10000"/>
                <a:gd name="T7" fmla="*/ 2147483647 h 10000"/>
                <a:gd name="T8" fmla="*/ 367550316 w 10000"/>
                <a:gd name="T9" fmla="*/ 2147483647 h 10000"/>
                <a:gd name="T10" fmla="*/ 255562134 w 10000"/>
                <a:gd name="T11" fmla="*/ 2147483647 h 10000"/>
                <a:gd name="T12" fmla="*/ 2147483647 w 10000"/>
                <a:gd name="T13" fmla="*/ 2147483647 h 10000"/>
                <a:gd name="T14" fmla="*/ 2147483647 w 10000"/>
                <a:gd name="T15" fmla="*/ 2147483647 h 10000"/>
                <a:gd name="T16" fmla="*/ 2147483647 w 10000"/>
                <a:gd name="T17" fmla="*/ 2147483647 h 10000"/>
                <a:gd name="T18" fmla="*/ 2147483647 w 10000"/>
                <a:gd name="T19" fmla="*/ 2147483647 h 10000"/>
                <a:gd name="T20" fmla="*/ 2147483647 w 10000"/>
                <a:gd name="T21" fmla="*/ 2147483647 h 10000"/>
                <a:gd name="T22" fmla="*/ 2147483647 w 10000"/>
                <a:gd name="T23" fmla="*/ 2147483647 h 10000"/>
                <a:gd name="T24" fmla="*/ 2147483647 w 10000"/>
                <a:gd name="T25" fmla="*/ 2147483647 h 10000"/>
                <a:gd name="T26" fmla="*/ 2147483647 w 10000"/>
                <a:gd name="T27" fmla="*/ 2147483647 h 10000"/>
                <a:gd name="T28" fmla="*/ 2147483647 w 10000"/>
                <a:gd name="T29" fmla="*/ 2147483647 h 10000"/>
                <a:gd name="T30" fmla="*/ 2147483647 w 10000"/>
                <a:gd name="T31" fmla="*/ 537978644 h 10000"/>
                <a:gd name="T32" fmla="*/ 2147483647 w 10000"/>
                <a:gd name="T33" fmla="*/ 12457243 h 10000"/>
                <a:gd name="T34" fmla="*/ 2147483647 w 10000"/>
                <a:gd name="T35" fmla="*/ 313820797 h 1000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000" h="10000">
                  <a:moveTo>
                    <a:pt x="6270" y="126"/>
                  </a:moveTo>
                  <a:cubicBezTo>
                    <a:pt x="5642" y="245"/>
                    <a:pt x="4469" y="528"/>
                    <a:pt x="3738" y="756"/>
                  </a:cubicBezTo>
                  <a:cubicBezTo>
                    <a:pt x="3007" y="984"/>
                    <a:pt x="2405" y="1322"/>
                    <a:pt x="1887" y="1495"/>
                  </a:cubicBezTo>
                  <a:cubicBezTo>
                    <a:pt x="1369" y="1668"/>
                    <a:pt x="1195" y="1105"/>
                    <a:pt x="629" y="1793"/>
                  </a:cubicBezTo>
                  <a:cubicBezTo>
                    <a:pt x="63" y="2481"/>
                    <a:pt x="218" y="3574"/>
                    <a:pt x="128" y="4417"/>
                  </a:cubicBezTo>
                  <a:cubicBezTo>
                    <a:pt x="39" y="5260"/>
                    <a:pt x="-87" y="6368"/>
                    <a:pt x="89" y="6848"/>
                  </a:cubicBezTo>
                  <a:cubicBezTo>
                    <a:pt x="265" y="7328"/>
                    <a:pt x="491" y="7223"/>
                    <a:pt x="1207" y="7298"/>
                  </a:cubicBezTo>
                  <a:cubicBezTo>
                    <a:pt x="1924" y="7374"/>
                    <a:pt x="3641" y="7133"/>
                    <a:pt x="4406" y="7298"/>
                  </a:cubicBezTo>
                  <a:cubicBezTo>
                    <a:pt x="5171" y="7463"/>
                    <a:pt x="5298" y="7868"/>
                    <a:pt x="5779" y="8288"/>
                  </a:cubicBezTo>
                  <a:cubicBezTo>
                    <a:pt x="6260" y="8709"/>
                    <a:pt x="6848" y="9549"/>
                    <a:pt x="7290" y="9819"/>
                  </a:cubicBezTo>
                  <a:cubicBezTo>
                    <a:pt x="7731" y="10089"/>
                    <a:pt x="8124" y="10014"/>
                    <a:pt x="8448" y="9879"/>
                  </a:cubicBezTo>
                  <a:cubicBezTo>
                    <a:pt x="8771" y="9744"/>
                    <a:pt x="9056" y="9549"/>
                    <a:pt x="9252" y="9008"/>
                  </a:cubicBezTo>
                  <a:cubicBezTo>
                    <a:pt x="9448" y="8469"/>
                    <a:pt x="9537" y="7418"/>
                    <a:pt x="9644" y="6639"/>
                  </a:cubicBezTo>
                  <a:cubicBezTo>
                    <a:pt x="9752" y="5858"/>
                    <a:pt x="9851" y="5168"/>
                    <a:pt x="9899" y="4327"/>
                  </a:cubicBezTo>
                  <a:cubicBezTo>
                    <a:pt x="9949" y="3486"/>
                    <a:pt x="10076" y="2256"/>
                    <a:pt x="9939" y="1566"/>
                  </a:cubicBezTo>
                  <a:cubicBezTo>
                    <a:pt x="9802" y="876"/>
                    <a:pt x="9478" y="471"/>
                    <a:pt x="9075" y="216"/>
                  </a:cubicBezTo>
                  <a:cubicBezTo>
                    <a:pt x="8674" y="-39"/>
                    <a:pt x="7997" y="20"/>
                    <a:pt x="7525" y="5"/>
                  </a:cubicBezTo>
                  <a:cubicBezTo>
                    <a:pt x="7055" y="-9"/>
                    <a:pt x="6898" y="5"/>
                    <a:pt x="6270" y="126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8222" name="Group 249"/>
            <p:cNvGrpSpPr>
              <a:grpSpLocks/>
            </p:cNvGrpSpPr>
            <p:nvPr/>
          </p:nvGrpSpPr>
          <p:grpSpPr bwMode="auto">
            <a:xfrm>
              <a:off x="7191141" y="1665569"/>
              <a:ext cx="365533" cy="637551"/>
              <a:chOff x="4140" y="429"/>
              <a:chExt cx="1425" cy="2396"/>
            </a:xfrm>
          </p:grpSpPr>
          <p:sp>
            <p:nvSpPr>
              <p:cNvPr id="218224" name="Freeform 25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5" name="Rectangle 251"/>
              <p:cNvSpPr>
                <a:spLocks noChangeArrowheads="1"/>
              </p:cNvSpPr>
              <p:nvPr/>
            </p:nvSpPr>
            <p:spPr bwMode="auto">
              <a:xfrm>
                <a:off x="4202" y="433"/>
                <a:ext cx="1052" cy="2279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226" name="Freeform 25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8227" name="Freeform 25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8" name="Rectangle 254"/>
              <p:cNvSpPr>
                <a:spLocks noChangeArrowheads="1"/>
              </p:cNvSpPr>
              <p:nvPr/>
            </p:nvSpPr>
            <p:spPr bwMode="auto">
              <a:xfrm>
                <a:off x="4215" y="695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229" name="Group 25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44" name="AutoShape 256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26" cy="12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45" name="AutoShape 257"/>
                <p:cNvSpPr>
                  <a:spLocks noChangeArrowheads="1"/>
                </p:cNvSpPr>
                <p:nvPr/>
              </p:nvSpPr>
              <p:spPr bwMode="auto">
                <a:xfrm>
                  <a:off x="627" y="2583"/>
                  <a:ext cx="695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320" name="Rectangle 258"/>
              <p:cNvSpPr>
                <a:spLocks noChangeArrowheads="1"/>
              </p:cNvSpPr>
              <p:nvPr/>
            </p:nvSpPr>
            <p:spPr bwMode="auto">
              <a:xfrm>
                <a:off x="4227" y="1023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231" name="Group 25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42" name="AutoShape 260"/>
                <p:cNvSpPr>
                  <a:spLocks noChangeArrowheads="1"/>
                </p:cNvSpPr>
                <p:nvPr/>
              </p:nvSpPr>
              <p:spPr bwMode="auto">
                <a:xfrm>
                  <a:off x="614" y="2574"/>
                  <a:ext cx="726" cy="13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43" name="AutoShape 261"/>
                <p:cNvSpPr>
                  <a:spLocks noChangeArrowheads="1"/>
                </p:cNvSpPr>
                <p:nvPr/>
              </p:nvSpPr>
              <p:spPr bwMode="auto">
                <a:xfrm>
                  <a:off x="629" y="2592"/>
                  <a:ext cx="695" cy="9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322" name="Rectangle 262"/>
              <p:cNvSpPr>
                <a:spLocks noChangeArrowheads="1"/>
              </p:cNvSpPr>
              <p:nvPr/>
            </p:nvSpPr>
            <p:spPr bwMode="auto">
              <a:xfrm>
                <a:off x="4215" y="1357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3" name="Rectangle 263"/>
              <p:cNvSpPr>
                <a:spLocks noChangeArrowheads="1"/>
              </p:cNvSpPr>
              <p:nvPr/>
            </p:nvSpPr>
            <p:spPr bwMode="auto">
              <a:xfrm>
                <a:off x="4227" y="1656"/>
                <a:ext cx="600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234" name="Group 26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340" name="AutoShape 265"/>
                <p:cNvSpPr>
                  <a:spLocks noChangeArrowheads="1"/>
                </p:cNvSpPr>
                <p:nvPr/>
              </p:nvSpPr>
              <p:spPr bwMode="auto">
                <a:xfrm>
                  <a:off x="613" y="2572"/>
                  <a:ext cx="717" cy="12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41" name="AutoShape 266"/>
                <p:cNvSpPr>
                  <a:spLocks noChangeArrowheads="1"/>
                </p:cNvSpPr>
                <p:nvPr/>
              </p:nvSpPr>
              <p:spPr bwMode="auto">
                <a:xfrm>
                  <a:off x="629" y="2589"/>
                  <a:ext cx="686" cy="9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218235" name="Freeform 26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218236" name="Group 26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38" name="AutoShape 269"/>
                <p:cNvSpPr>
                  <a:spLocks noChangeArrowheads="1"/>
                </p:cNvSpPr>
                <p:nvPr/>
              </p:nvSpPr>
              <p:spPr bwMode="auto">
                <a:xfrm>
                  <a:off x="616" y="2569"/>
                  <a:ext cx="724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39" name="AutoShape 270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4" cy="11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327" name="Rectangle 271"/>
              <p:cNvSpPr>
                <a:spLocks noChangeArrowheads="1"/>
              </p:cNvSpPr>
              <p:nvPr/>
            </p:nvSpPr>
            <p:spPr bwMode="auto">
              <a:xfrm>
                <a:off x="5248" y="433"/>
                <a:ext cx="68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238" name="Freeform 27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8239" name="Freeform 27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0" name="Oval 274"/>
              <p:cNvSpPr>
                <a:spLocks noChangeArrowheads="1"/>
              </p:cNvSpPr>
              <p:nvPr/>
            </p:nvSpPr>
            <p:spPr bwMode="auto">
              <a:xfrm>
                <a:off x="5514" y="2610"/>
                <a:ext cx="49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241" name="Freeform 27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2" name="AutoShape 276"/>
              <p:cNvSpPr>
                <a:spLocks noChangeArrowheads="1"/>
              </p:cNvSpPr>
              <p:nvPr/>
            </p:nvSpPr>
            <p:spPr bwMode="auto">
              <a:xfrm>
                <a:off x="4140" y="2682"/>
                <a:ext cx="1200" cy="14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3" name="AutoShape 277"/>
              <p:cNvSpPr>
                <a:spLocks noChangeArrowheads="1"/>
              </p:cNvSpPr>
              <p:nvPr/>
            </p:nvSpPr>
            <p:spPr bwMode="auto">
              <a:xfrm>
                <a:off x="4202" y="2711"/>
                <a:ext cx="1077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4" name="Oval 278"/>
              <p:cNvSpPr>
                <a:spLocks noChangeArrowheads="1"/>
              </p:cNvSpPr>
              <p:nvPr/>
            </p:nvSpPr>
            <p:spPr bwMode="auto">
              <a:xfrm>
                <a:off x="4307" y="2383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5" name="Oval 279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FF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6" name="Oval 280"/>
              <p:cNvSpPr>
                <a:spLocks noChangeArrowheads="1"/>
              </p:cNvSpPr>
              <p:nvPr/>
            </p:nvSpPr>
            <p:spPr bwMode="auto">
              <a:xfrm>
                <a:off x="4660" y="2383"/>
                <a:ext cx="161" cy="137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7" name="Rectangle 281"/>
              <p:cNvSpPr>
                <a:spLocks noChangeArrowheads="1"/>
              </p:cNvSpPr>
              <p:nvPr/>
            </p:nvSpPr>
            <p:spPr bwMode="auto">
              <a:xfrm>
                <a:off x="5062" y="1835"/>
                <a:ext cx="87" cy="764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8223" name="TextBox 492"/>
            <p:cNvSpPr txBox="1">
              <a:spLocks noChangeArrowheads="1"/>
            </p:cNvSpPr>
            <p:nvPr/>
          </p:nvSpPr>
          <p:spPr bwMode="auto">
            <a:xfrm>
              <a:off x="7600043" y="1655943"/>
              <a:ext cx="806842" cy="617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8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CDN</a:t>
              </a:r>
            </a:p>
            <a:p>
              <a:pPr eaLnBrk="0" hangingPunct="0">
                <a:lnSpc>
                  <a:spcPts val="18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server </a:t>
              </a:r>
            </a:p>
          </p:txBody>
        </p:sp>
      </p:grpSp>
      <p:cxnSp>
        <p:nvCxnSpPr>
          <p:cNvPr id="218128" name="Straight Arrow Connector 495"/>
          <p:cNvCxnSpPr>
            <a:cxnSpLocks noChangeShapeType="1"/>
          </p:cNvCxnSpPr>
          <p:nvPr/>
        </p:nvCxnSpPr>
        <p:spPr bwMode="auto">
          <a:xfrm flipH="1">
            <a:off x="3238500" y="2732088"/>
            <a:ext cx="7938" cy="2376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8129" name="Group 500"/>
          <p:cNvGrpSpPr>
            <a:grpSpLocks/>
          </p:cNvGrpSpPr>
          <p:nvPr/>
        </p:nvGrpSpPr>
        <p:grpSpPr bwMode="auto">
          <a:xfrm>
            <a:off x="3079750" y="3705225"/>
            <a:ext cx="317500" cy="369888"/>
            <a:chOff x="1614533" y="4280420"/>
            <a:chExt cx="317511" cy="369332"/>
          </a:xfrm>
        </p:grpSpPr>
        <p:sp>
          <p:nvSpPr>
            <p:cNvPr id="218219" name="Oval 501"/>
            <p:cNvSpPr>
              <a:spLocks noChangeArrowheads="1"/>
            </p:cNvSpPr>
            <p:nvPr/>
          </p:nvSpPr>
          <p:spPr bwMode="auto">
            <a:xfrm>
              <a:off x="1628337" y="4321838"/>
              <a:ext cx="303707" cy="303707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18220" name="TextBox 502"/>
            <p:cNvSpPr txBox="1">
              <a:spLocks noChangeArrowheads="1"/>
            </p:cNvSpPr>
            <p:nvPr/>
          </p:nvSpPr>
          <p:spPr bwMode="auto">
            <a:xfrm>
              <a:off x="1614533" y="4280420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</a:rPr>
                <a:t>2</a:t>
              </a:r>
            </a:p>
          </p:txBody>
        </p:sp>
      </p:grpSp>
      <p:sp>
        <p:nvSpPr>
          <p:cNvPr id="218130" name="TextBox 503"/>
          <p:cNvSpPr txBox="1">
            <a:spLocks noChangeArrowheads="1"/>
          </p:cNvSpPr>
          <p:nvPr/>
        </p:nvSpPr>
        <p:spPr bwMode="auto">
          <a:xfrm>
            <a:off x="1814513" y="3398838"/>
            <a:ext cx="20335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2. Bob browses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Netflix video</a:t>
            </a:r>
          </a:p>
        </p:txBody>
      </p:sp>
      <p:cxnSp>
        <p:nvCxnSpPr>
          <p:cNvPr id="218131" name="Straight Arrow Connector 504"/>
          <p:cNvCxnSpPr>
            <a:cxnSpLocks noChangeShapeType="1"/>
          </p:cNvCxnSpPr>
          <p:nvPr/>
        </p:nvCxnSpPr>
        <p:spPr bwMode="auto">
          <a:xfrm flipH="1">
            <a:off x="3552825" y="2827338"/>
            <a:ext cx="3175" cy="23526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8132" name="Group 506"/>
          <p:cNvGrpSpPr>
            <a:grpSpLocks/>
          </p:cNvGrpSpPr>
          <p:nvPr/>
        </p:nvGrpSpPr>
        <p:grpSpPr bwMode="auto">
          <a:xfrm>
            <a:off x="3379788" y="3862388"/>
            <a:ext cx="317500" cy="369887"/>
            <a:chOff x="1614533" y="4280420"/>
            <a:chExt cx="317511" cy="369332"/>
          </a:xfrm>
        </p:grpSpPr>
        <p:sp>
          <p:nvSpPr>
            <p:cNvPr id="218217" name="Oval 507"/>
            <p:cNvSpPr>
              <a:spLocks noChangeArrowheads="1"/>
            </p:cNvSpPr>
            <p:nvPr/>
          </p:nvSpPr>
          <p:spPr bwMode="auto">
            <a:xfrm>
              <a:off x="1628337" y="4321838"/>
              <a:ext cx="303707" cy="303707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18218" name="TextBox 508"/>
            <p:cNvSpPr txBox="1">
              <a:spLocks noChangeArrowheads="1"/>
            </p:cNvSpPr>
            <p:nvPr/>
          </p:nvSpPr>
          <p:spPr bwMode="auto">
            <a:xfrm>
              <a:off x="1614533" y="4280420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</a:rPr>
                <a:t>3</a:t>
              </a:r>
            </a:p>
          </p:txBody>
        </p:sp>
      </p:grpSp>
      <p:sp>
        <p:nvSpPr>
          <p:cNvPr id="218133" name="TextBox 509"/>
          <p:cNvSpPr txBox="1">
            <a:spLocks noChangeArrowheads="1"/>
          </p:cNvSpPr>
          <p:nvPr/>
        </p:nvSpPr>
        <p:spPr bwMode="auto">
          <a:xfrm>
            <a:off x="3565525" y="3038475"/>
            <a:ext cx="178593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3. Manifest file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returned for 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requested video</a:t>
            </a:r>
          </a:p>
        </p:txBody>
      </p:sp>
      <p:sp>
        <p:nvSpPr>
          <p:cNvPr id="61446" name="Right Arrow 61445"/>
          <p:cNvSpPr/>
          <p:nvPr/>
        </p:nvSpPr>
        <p:spPr bwMode="auto">
          <a:xfrm rot="10543217">
            <a:off x="3715372" y="5249205"/>
            <a:ext cx="2215511" cy="391437"/>
          </a:xfrm>
          <a:prstGeom prst="rightArrow">
            <a:avLst/>
          </a:prstGeom>
          <a:gradFill flip="none" rotWithShape="1">
            <a:gsLst>
              <a:gs pos="0">
                <a:srgbClr val="000090"/>
              </a:gs>
              <a:gs pos="100000">
                <a:srgbClr val="FFFFFF"/>
              </a:gs>
            </a:gsLst>
            <a:lin ang="10260000" scaled="0"/>
            <a:tileRect/>
          </a:gradFill>
          <a:ln w="15875">
            <a:gradFill flip="none" rotWithShape="1">
              <a:gsLst>
                <a:gs pos="0">
                  <a:srgbClr val="000090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txBody>
          <a:bodyPr wrap="none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  <a:defRPr/>
            </a:pPr>
            <a:endParaRPr lang="en-US" sz="2000" dirty="0">
              <a:solidFill>
                <a:srgbClr val="000000"/>
              </a:solidFill>
              <a:latin typeface="Comic Sans MS" pitchFamily="66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218137" name="Straight Arrow Connector 513"/>
          <p:cNvCxnSpPr>
            <a:cxnSpLocks noChangeShapeType="1"/>
          </p:cNvCxnSpPr>
          <p:nvPr/>
        </p:nvCxnSpPr>
        <p:spPr bwMode="auto">
          <a:xfrm flipV="1">
            <a:off x="3898900" y="5110163"/>
            <a:ext cx="1892300" cy="1476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8138" name="TextBox 516"/>
          <p:cNvSpPr txBox="1">
            <a:spLocks noChangeArrowheads="1"/>
          </p:cNvSpPr>
          <p:nvPr/>
        </p:nvSpPr>
        <p:spPr bwMode="auto">
          <a:xfrm>
            <a:off x="4162425" y="5622925"/>
            <a:ext cx="1785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4. DASH streaming</a:t>
            </a:r>
          </a:p>
        </p:txBody>
      </p:sp>
      <p:cxnSp>
        <p:nvCxnSpPr>
          <p:cNvPr id="218139" name="Straight Arrow Connector 517"/>
          <p:cNvCxnSpPr>
            <a:cxnSpLocks noChangeShapeType="1"/>
          </p:cNvCxnSpPr>
          <p:nvPr/>
        </p:nvCxnSpPr>
        <p:spPr bwMode="auto">
          <a:xfrm>
            <a:off x="4965700" y="2497138"/>
            <a:ext cx="2049463" cy="26987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140" name="Straight Arrow Connector 521"/>
          <p:cNvCxnSpPr>
            <a:cxnSpLocks noChangeShapeType="1"/>
          </p:cNvCxnSpPr>
          <p:nvPr/>
        </p:nvCxnSpPr>
        <p:spPr bwMode="auto">
          <a:xfrm>
            <a:off x="4975225" y="2540000"/>
            <a:ext cx="1541463" cy="1133475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141" name="Straight Arrow Connector 523"/>
          <p:cNvCxnSpPr>
            <a:cxnSpLocks noChangeShapeType="1"/>
          </p:cNvCxnSpPr>
          <p:nvPr/>
        </p:nvCxnSpPr>
        <p:spPr bwMode="auto">
          <a:xfrm>
            <a:off x="4965700" y="2554288"/>
            <a:ext cx="2019300" cy="2706687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8142" name="TextBox 527"/>
          <p:cNvSpPr txBox="1">
            <a:spLocks noChangeArrowheads="1"/>
          </p:cNvSpPr>
          <p:nvPr/>
        </p:nvSpPr>
        <p:spPr bwMode="auto">
          <a:xfrm>
            <a:off x="4713288" y="1644650"/>
            <a:ext cx="20335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ts val="1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upload copies of multiple versions of video to CDN servers</a:t>
            </a:r>
          </a:p>
        </p:txBody>
      </p:sp>
      <p:grpSp>
        <p:nvGrpSpPr>
          <p:cNvPr id="218143" name="Group 383"/>
          <p:cNvGrpSpPr>
            <a:grpSpLocks/>
          </p:cNvGrpSpPr>
          <p:nvPr/>
        </p:nvGrpSpPr>
        <p:grpSpPr bwMode="auto">
          <a:xfrm>
            <a:off x="6397625" y="3060700"/>
            <a:ext cx="1374775" cy="1354138"/>
            <a:chOff x="7030938" y="1184076"/>
            <a:chExt cx="1375947" cy="1355492"/>
          </a:xfrm>
        </p:grpSpPr>
        <p:sp>
          <p:nvSpPr>
            <p:cNvPr id="218182" name="Freeform 1287"/>
            <p:cNvSpPr>
              <a:spLocks/>
            </p:cNvSpPr>
            <p:nvPr/>
          </p:nvSpPr>
          <p:spPr bwMode="auto">
            <a:xfrm rot="10800000">
              <a:off x="7030938" y="1184076"/>
              <a:ext cx="1300345" cy="1355492"/>
            </a:xfrm>
            <a:custGeom>
              <a:avLst/>
              <a:gdLst>
                <a:gd name="T0" fmla="*/ 2147483647 w 10000"/>
                <a:gd name="T1" fmla="*/ 313820797 h 10000"/>
                <a:gd name="T2" fmla="*/ 2147483647 w 10000"/>
                <a:gd name="T3" fmla="*/ 1882906618 h 10000"/>
                <a:gd name="T4" fmla="*/ 2147483647 w 10000"/>
                <a:gd name="T5" fmla="*/ 2147483647 h 10000"/>
                <a:gd name="T6" fmla="*/ 1806182456 w 10000"/>
                <a:gd name="T7" fmla="*/ 2147483647 h 10000"/>
                <a:gd name="T8" fmla="*/ 367550316 w 10000"/>
                <a:gd name="T9" fmla="*/ 2147483647 h 10000"/>
                <a:gd name="T10" fmla="*/ 255562134 w 10000"/>
                <a:gd name="T11" fmla="*/ 2147483647 h 10000"/>
                <a:gd name="T12" fmla="*/ 2147483647 w 10000"/>
                <a:gd name="T13" fmla="*/ 2147483647 h 10000"/>
                <a:gd name="T14" fmla="*/ 2147483647 w 10000"/>
                <a:gd name="T15" fmla="*/ 2147483647 h 10000"/>
                <a:gd name="T16" fmla="*/ 2147483647 w 10000"/>
                <a:gd name="T17" fmla="*/ 2147483647 h 10000"/>
                <a:gd name="T18" fmla="*/ 2147483647 w 10000"/>
                <a:gd name="T19" fmla="*/ 2147483647 h 10000"/>
                <a:gd name="T20" fmla="*/ 2147483647 w 10000"/>
                <a:gd name="T21" fmla="*/ 2147483647 h 10000"/>
                <a:gd name="T22" fmla="*/ 2147483647 w 10000"/>
                <a:gd name="T23" fmla="*/ 2147483647 h 10000"/>
                <a:gd name="T24" fmla="*/ 2147483647 w 10000"/>
                <a:gd name="T25" fmla="*/ 2147483647 h 10000"/>
                <a:gd name="T26" fmla="*/ 2147483647 w 10000"/>
                <a:gd name="T27" fmla="*/ 2147483647 h 10000"/>
                <a:gd name="T28" fmla="*/ 2147483647 w 10000"/>
                <a:gd name="T29" fmla="*/ 2147483647 h 10000"/>
                <a:gd name="T30" fmla="*/ 2147483647 w 10000"/>
                <a:gd name="T31" fmla="*/ 537978644 h 10000"/>
                <a:gd name="T32" fmla="*/ 2147483647 w 10000"/>
                <a:gd name="T33" fmla="*/ 12457243 h 10000"/>
                <a:gd name="T34" fmla="*/ 2147483647 w 10000"/>
                <a:gd name="T35" fmla="*/ 313820797 h 1000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000" h="10000">
                  <a:moveTo>
                    <a:pt x="6270" y="126"/>
                  </a:moveTo>
                  <a:cubicBezTo>
                    <a:pt x="5642" y="245"/>
                    <a:pt x="4469" y="528"/>
                    <a:pt x="3738" y="756"/>
                  </a:cubicBezTo>
                  <a:cubicBezTo>
                    <a:pt x="3007" y="984"/>
                    <a:pt x="2405" y="1322"/>
                    <a:pt x="1887" y="1495"/>
                  </a:cubicBezTo>
                  <a:cubicBezTo>
                    <a:pt x="1369" y="1668"/>
                    <a:pt x="1195" y="1105"/>
                    <a:pt x="629" y="1793"/>
                  </a:cubicBezTo>
                  <a:cubicBezTo>
                    <a:pt x="63" y="2481"/>
                    <a:pt x="218" y="3574"/>
                    <a:pt x="128" y="4417"/>
                  </a:cubicBezTo>
                  <a:cubicBezTo>
                    <a:pt x="39" y="5260"/>
                    <a:pt x="-87" y="6368"/>
                    <a:pt x="89" y="6848"/>
                  </a:cubicBezTo>
                  <a:cubicBezTo>
                    <a:pt x="265" y="7328"/>
                    <a:pt x="491" y="7223"/>
                    <a:pt x="1207" y="7298"/>
                  </a:cubicBezTo>
                  <a:cubicBezTo>
                    <a:pt x="1924" y="7374"/>
                    <a:pt x="3641" y="7133"/>
                    <a:pt x="4406" y="7298"/>
                  </a:cubicBezTo>
                  <a:cubicBezTo>
                    <a:pt x="5171" y="7463"/>
                    <a:pt x="5298" y="7868"/>
                    <a:pt x="5779" y="8288"/>
                  </a:cubicBezTo>
                  <a:cubicBezTo>
                    <a:pt x="6260" y="8709"/>
                    <a:pt x="6848" y="9549"/>
                    <a:pt x="7290" y="9819"/>
                  </a:cubicBezTo>
                  <a:cubicBezTo>
                    <a:pt x="7731" y="10089"/>
                    <a:pt x="8124" y="10014"/>
                    <a:pt x="8448" y="9879"/>
                  </a:cubicBezTo>
                  <a:cubicBezTo>
                    <a:pt x="8771" y="9744"/>
                    <a:pt x="9056" y="9549"/>
                    <a:pt x="9252" y="9008"/>
                  </a:cubicBezTo>
                  <a:cubicBezTo>
                    <a:pt x="9448" y="8469"/>
                    <a:pt x="9537" y="7418"/>
                    <a:pt x="9644" y="6639"/>
                  </a:cubicBezTo>
                  <a:cubicBezTo>
                    <a:pt x="9752" y="5858"/>
                    <a:pt x="9851" y="5168"/>
                    <a:pt x="9899" y="4327"/>
                  </a:cubicBezTo>
                  <a:cubicBezTo>
                    <a:pt x="9949" y="3486"/>
                    <a:pt x="10076" y="2256"/>
                    <a:pt x="9939" y="1566"/>
                  </a:cubicBezTo>
                  <a:cubicBezTo>
                    <a:pt x="9802" y="876"/>
                    <a:pt x="9478" y="471"/>
                    <a:pt x="9075" y="216"/>
                  </a:cubicBezTo>
                  <a:cubicBezTo>
                    <a:pt x="8674" y="-39"/>
                    <a:pt x="7997" y="20"/>
                    <a:pt x="7525" y="5"/>
                  </a:cubicBezTo>
                  <a:cubicBezTo>
                    <a:pt x="7055" y="-9"/>
                    <a:pt x="6898" y="5"/>
                    <a:pt x="6270" y="126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8183" name="Group 249"/>
            <p:cNvGrpSpPr>
              <a:grpSpLocks/>
            </p:cNvGrpSpPr>
            <p:nvPr/>
          </p:nvGrpSpPr>
          <p:grpSpPr bwMode="auto">
            <a:xfrm>
              <a:off x="7191141" y="1665569"/>
              <a:ext cx="365533" cy="637551"/>
              <a:chOff x="4140" y="429"/>
              <a:chExt cx="1425" cy="2396"/>
            </a:xfrm>
          </p:grpSpPr>
          <p:sp>
            <p:nvSpPr>
              <p:cNvPr id="218185" name="Freeform 25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94" name="Rectangle 251"/>
              <p:cNvSpPr>
                <a:spLocks noChangeArrowheads="1"/>
              </p:cNvSpPr>
              <p:nvPr/>
            </p:nvSpPr>
            <p:spPr bwMode="auto">
              <a:xfrm>
                <a:off x="4203" y="435"/>
                <a:ext cx="1053" cy="227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187" name="Freeform 25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8188" name="Freeform 25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98" name="Rectangle 254"/>
              <p:cNvSpPr>
                <a:spLocks noChangeArrowheads="1"/>
              </p:cNvSpPr>
              <p:nvPr/>
            </p:nvSpPr>
            <p:spPr bwMode="auto">
              <a:xfrm>
                <a:off x="4215" y="698"/>
                <a:ext cx="595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190" name="Group 25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66" name="AutoShape 256"/>
                <p:cNvSpPr>
                  <a:spLocks noChangeArrowheads="1"/>
                </p:cNvSpPr>
                <p:nvPr/>
              </p:nvSpPr>
              <p:spPr bwMode="auto">
                <a:xfrm>
                  <a:off x="613" y="2574"/>
                  <a:ext cx="727" cy="13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67" name="AutoShape 257"/>
                <p:cNvSpPr>
                  <a:spLocks noChangeArrowheads="1"/>
                </p:cNvSpPr>
                <p:nvPr/>
              </p:nvSpPr>
              <p:spPr bwMode="auto">
                <a:xfrm>
                  <a:off x="628" y="2585"/>
                  <a:ext cx="696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01" name="Rectangle 258"/>
              <p:cNvSpPr>
                <a:spLocks noChangeArrowheads="1"/>
              </p:cNvSpPr>
              <p:nvPr/>
            </p:nvSpPr>
            <p:spPr bwMode="auto">
              <a:xfrm>
                <a:off x="4228" y="1020"/>
                <a:ext cx="595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192" name="Group 25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63" name="AutoShape 260"/>
                <p:cNvSpPr>
                  <a:spLocks noChangeArrowheads="1"/>
                </p:cNvSpPr>
                <p:nvPr/>
              </p:nvSpPr>
              <p:spPr bwMode="auto">
                <a:xfrm>
                  <a:off x="615" y="2577"/>
                  <a:ext cx="727" cy="13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64" name="AutoShape 261"/>
                <p:cNvSpPr>
                  <a:spLocks noChangeArrowheads="1"/>
                </p:cNvSpPr>
                <p:nvPr/>
              </p:nvSpPr>
              <p:spPr bwMode="auto">
                <a:xfrm>
                  <a:off x="631" y="2595"/>
                  <a:ext cx="696" cy="9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17" name="Rectangle 262"/>
              <p:cNvSpPr>
                <a:spLocks noChangeArrowheads="1"/>
              </p:cNvSpPr>
              <p:nvPr/>
            </p:nvSpPr>
            <p:spPr bwMode="auto">
              <a:xfrm>
                <a:off x="4215" y="1355"/>
                <a:ext cx="595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8" name="Rectangle 263"/>
              <p:cNvSpPr>
                <a:spLocks noChangeArrowheads="1"/>
              </p:cNvSpPr>
              <p:nvPr/>
            </p:nvSpPr>
            <p:spPr bwMode="auto">
              <a:xfrm>
                <a:off x="4228" y="1653"/>
                <a:ext cx="601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195" name="Group 26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59" name="AutoShape 265"/>
                <p:cNvSpPr>
                  <a:spLocks noChangeArrowheads="1"/>
                </p:cNvSpPr>
                <p:nvPr/>
              </p:nvSpPr>
              <p:spPr bwMode="auto">
                <a:xfrm>
                  <a:off x="615" y="2576"/>
                  <a:ext cx="718" cy="13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62" name="AutoShape 266"/>
                <p:cNvSpPr>
                  <a:spLocks noChangeArrowheads="1"/>
                </p:cNvSpPr>
                <p:nvPr/>
              </p:nvSpPr>
              <p:spPr bwMode="auto">
                <a:xfrm>
                  <a:off x="630" y="2592"/>
                  <a:ext cx="687" cy="9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218196" name="Freeform 26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218197" name="Group 26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55" name="AutoShape 269"/>
                <p:cNvSpPr>
                  <a:spLocks noChangeArrowheads="1"/>
                </p:cNvSpPr>
                <p:nvPr/>
              </p:nvSpPr>
              <p:spPr bwMode="auto">
                <a:xfrm>
                  <a:off x="625" y="2566"/>
                  <a:ext cx="725" cy="14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57" name="AutoShape 270"/>
                <p:cNvSpPr>
                  <a:spLocks noChangeArrowheads="1"/>
                </p:cNvSpPr>
                <p:nvPr/>
              </p:nvSpPr>
              <p:spPr bwMode="auto">
                <a:xfrm>
                  <a:off x="633" y="2584"/>
                  <a:ext cx="694" cy="11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23" name="Rectangle 271"/>
              <p:cNvSpPr>
                <a:spLocks noChangeArrowheads="1"/>
              </p:cNvSpPr>
              <p:nvPr/>
            </p:nvSpPr>
            <p:spPr bwMode="auto">
              <a:xfrm>
                <a:off x="5250" y="435"/>
                <a:ext cx="68" cy="2281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199" name="Freeform 27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8200" name="Freeform 27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30" name="Oval 274"/>
              <p:cNvSpPr>
                <a:spLocks noChangeArrowheads="1"/>
              </p:cNvSpPr>
              <p:nvPr/>
            </p:nvSpPr>
            <p:spPr bwMode="auto">
              <a:xfrm>
                <a:off x="5516" y="2609"/>
                <a:ext cx="50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202" name="Freeform 27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32" name="AutoShape 276"/>
              <p:cNvSpPr>
                <a:spLocks noChangeArrowheads="1"/>
              </p:cNvSpPr>
              <p:nvPr/>
            </p:nvSpPr>
            <p:spPr bwMode="auto">
              <a:xfrm>
                <a:off x="4141" y="2680"/>
                <a:ext cx="1202" cy="14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4" name="AutoShape 277"/>
              <p:cNvSpPr>
                <a:spLocks noChangeArrowheads="1"/>
              </p:cNvSpPr>
              <p:nvPr/>
            </p:nvSpPr>
            <p:spPr bwMode="auto">
              <a:xfrm>
                <a:off x="4203" y="2710"/>
                <a:ext cx="1078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5" name="Oval 278"/>
              <p:cNvSpPr>
                <a:spLocks noChangeArrowheads="1"/>
              </p:cNvSpPr>
              <p:nvPr/>
            </p:nvSpPr>
            <p:spPr bwMode="auto">
              <a:xfrm>
                <a:off x="4308" y="2382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7" name="Oval 279"/>
              <p:cNvSpPr>
                <a:spLocks noChangeArrowheads="1"/>
              </p:cNvSpPr>
              <p:nvPr/>
            </p:nvSpPr>
            <p:spPr bwMode="auto">
              <a:xfrm>
                <a:off x="4488" y="2382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FF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52" name="Oval 280"/>
              <p:cNvSpPr>
                <a:spLocks noChangeArrowheads="1"/>
              </p:cNvSpPr>
              <p:nvPr/>
            </p:nvSpPr>
            <p:spPr bwMode="auto">
              <a:xfrm>
                <a:off x="4661" y="2382"/>
                <a:ext cx="161" cy="137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54" name="Rectangle 281"/>
              <p:cNvSpPr>
                <a:spLocks noChangeArrowheads="1"/>
              </p:cNvSpPr>
              <p:nvPr/>
            </p:nvSpPr>
            <p:spPr bwMode="auto">
              <a:xfrm>
                <a:off x="5064" y="1832"/>
                <a:ext cx="87" cy="764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8184" name="TextBox 492"/>
            <p:cNvSpPr txBox="1">
              <a:spLocks noChangeArrowheads="1"/>
            </p:cNvSpPr>
            <p:nvPr/>
          </p:nvSpPr>
          <p:spPr bwMode="auto">
            <a:xfrm>
              <a:off x="7600043" y="1655943"/>
              <a:ext cx="806842" cy="617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8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CDN</a:t>
              </a:r>
            </a:p>
            <a:p>
              <a:pPr eaLnBrk="0" hangingPunct="0">
                <a:lnSpc>
                  <a:spcPts val="18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server </a:t>
              </a:r>
            </a:p>
          </p:txBody>
        </p:sp>
      </p:grpSp>
      <p:grpSp>
        <p:nvGrpSpPr>
          <p:cNvPr id="218144" name="Group 468"/>
          <p:cNvGrpSpPr>
            <a:grpSpLocks/>
          </p:cNvGrpSpPr>
          <p:nvPr/>
        </p:nvGrpSpPr>
        <p:grpSpPr bwMode="auto">
          <a:xfrm>
            <a:off x="6034088" y="4451350"/>
            <a:ext cx="1376362" cy="1355725"/>
            <a:chOff x="7030938" y="1184076"/>
            <a:chExt cx="1375947" cy="1355492"/>
          </a:xfrm>
        </p:grpSpPr>
        <p:sp>
          <p:nvSpPr>
            <p:cNvPr id="218147" name="Freeform 1287"/>
            <p:cNvSpPr>
              <a:spLocks/>
            </p:cNvSpPr>
            <p:nvPr/>
          </p:nvSpPr>
          <p:spPr bwMode="auto">
            <a:xfrm rot="10800000">
              <a:off x="7030938" y="1184076"/>
              <a:ext cx="1300345" cy="1355492"/>
            </a:xfrm>
            <a:custGeom>
              <a:avLst/>
              <a:gdLst>
                <a:gd name="T0" fmla="*/ 2147483647 w 10000"/>
                <a:gd name="T1" fmla="*/ 313820797 h 10000"/>
                <a:gd name="T2" fmla="*/ 2147483647 w 10000"/>
                <a:gd name="T3" fmla="*/ 1882906618 h 10000"/>
                <a:gd name="T4" fmla="*/ 2147483647 w 10000"/>
                <a:gd name="T5" fmla="*/ 2147483647 h 10000"/>
                <a:gd name="T6" fmla="*/ 1806182456 w 10000"/>
                <a:gd name="T7" fmla="*/ 2147483647 h 10000"/>
                <a:gd name="T8" fmla="*/ 367550316 w 10000"/>
                <a:gd name="T9" fmla="*/ 2147483647 h 10000"/>
                <a:gd name="T10" fmla="*/ 255562134 w 10000"/>
                <a:gd name="T11" fmla="*/ 2147483647 h 10000"/>
                <a:gd name="T12" fmla="*/ 2147483647 w 10000"/>
                <a:gd name="T13" fmla="*/ 2147483647 h 10000"/>
                <a:gd name="T14" fmla="*/ 2147483647 w 10000"/>
                <a:gd name="T15" fmla="*/ 2147483647 h 10000"/>
                <a:gd name="T16" fmla="*/ 2147483647 w 10000"/>
                <a:gd name="T17" fmla="*/ 2147483647 h 10000"/>
                <a:gd name="T18" fmla="*/ 2147483647 w 10000"/>
                <a:gd name="T19" fmla="*/ 2147483647 h 10000"/>
                <a:gd name="T20" fmla="*/ 2147483647 w 10000"/>
                <a:gd name="T21" fmla="*/ 2147483647 h 10000"/>
                <a:gd name="T22" fmla="*/ 2147483647 w 10000"/>
                <a:gd name="T23" fmla="*/ 2147483647 h 10000"/>
                <a:gd name="T24" fmla="*/ 2147483647 w 10000"/>
                <a:gd name="T25" fmla="*/ 2147483647 h 10000"/>
                <a:gd name="T26" fmla="*/ 2147483647 w 10000"/>
                <a:gd name="T27" fmla="*/ 2147483647 h 10000"/>
                <a:gd name="T28" fmla="*/ 2147483647 w 10000"/>
                <a:gd name="T29" fmla="*/ 2147483647 h 10000"/>
                <a:gd name="T30" fmla="*/ 2147483647 w 10000"/>
                <a:gd name="T31" fmla="*/ 537978644 h 10000"/>
                <a:gd name="T32" fmla="*/ 2147483647 w 10000"/>
                <a:gd name="T33" fmla="*/ 12457243 h 10000"/>
                <a:gd name="T34" fmla="*/ 2147483647 w 10000"/>
                <a:gd name="T35" fmla="*/ 313820797 h 1000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000" h="10000">
                  <a:moveTo>
                    <a:pt x="6270" y="126"/>
                  </a:moveTo>
                  <a:cubicBezTo>
                    <a:pt x="5642" y="245"/>
                    <a:pt x="4469" y="528"/>
                    <a:pt x="3738" y="756"/>
                  </a:cubicBezTo>
                  <a:cubicBezTo>
                    <a:pt x="3007" y="984"/>
                    <a:pt x="2405" y="1322"/>
                    <a:pt x="1887" y="1495"/>
                  </a:cubicBezTo>
                  <a:cubicBezTo>
                    <a:pt x="1369" y="1668"/>
                    <a:pt x="1195" y="1105"/>
                    <a:pt x="629" y="1793"/>
                  </a:cubicBezTo>
                  <a:cubicBezTo>
                    <a:pt x="63" y="2481"/>
                    <a:pt x="218" y="3574"/>
                    <a:pt x="128" y="4417"/>
                  </a:cubicBezTo>
                  <a:cubicBezTo>
                    <a:pt x="39" y="5260"/>
                    <a:pt x="-87" y="6368"/>
                    <a:pt x="89" y="6848"/>
                  </a:cubicBezTo>
                  <a:cubicBezTo>
                    <a:pt x="265" y="7328"/>
                    <a:pt x="491" y="7223"/>
                    <a:pt x="1207" y="7298"/>
                  </a:cubicBezTo>
                  <a:cubicBezTo>
                    <a:pt x="1924" y="7374"/>
                    <a:pt x="3641" y="7133"/>
                    <a:pt x="4406" y="7298"/>
                  </a:cubicBezTo>
                  <a:cubicBezTo>
                    <a:pt x="5171" y="7463"/>
                    <a:pt x="5298" y="7868"/>
                    <a:pt x="5779" y="8288"/>
                  </a:cubicBezTo>
                  <a:cubicBezTo>
                    <a:pt x="6260" y="8709"/>
                    <a:pt x="6848" y="9549"/>
                    <a:pt x="7290" y="9819"/>
                  </a:cubicBezTo>
                  <a:cubicBezTo>
                    <a:pt x="7731" y="10089"/>
                    <a:pt x="8124" y="10014"/>
                    <a:pt x="8448" y="9879"/>
                  </a:cubicBezTo>
                  <a:cubicBezTo>
                    <a:pt x="8771" y="9744"/>
                    <a:pt x="9056" y="9549"/>
                    <a:pt x="9252" y="9008"/>
                  </a:cubicBezTo>
                  <a:cubicBezTo>
                    <a:pt x="9448" y="8469"/>
                    <a:pt x="9537" y="7418"/>
                    <a:pt x="9644" y="6639"/>
                  </a:cubicBezTo>
                  <a:cubicBezTo>
                    <a:pt x="9752" y="5858"/>
                    <a:pt x="9851" y="5168"/>
                    <a:pt x="9899" y="4327"/>
                  </a:cubicBezTo>
                  <a:cubicBezTo>
                    <a:pt x="9949" y="3486"/>
                    <a:pt x="10076" y="2256"/>
                    <a:pt x="9939" y="1566"/>
                  </a:cubicBezTo>
                  <a:cubicBezTo>
                    <a:pt x="9802" y="876"/>
                    <a:pt x="9478" y="471"/>
                    <a:pt x="9075" y="216"/>
                  </a:cubicBezTo>
                  <a:cubicBezTo>
                    <a:pt x="8674" y="-39"/>
                    <a:pt x="7997" y="20"/>
                    <a:pt x="7525" y="5"/>
                  </a:cubicBezTo>
                  <a:cubicBezTo>
                    <a:pt x="7055" y="-9"/>
                    <a:pt x="6898" y="5"/>
                    <a:pt x="6270" y="126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8148" name="Group 249"/>
            <p:cNvGrpSpPr>
              <a:grpSpLocks/>
            </p:cNvGrpSpPr>
            <p:nvPr/>
          </p:nvGrpSpPr>
          <p:grpSpPr bwMode="auto">
            <a:xfrm>
              <a:off x="7191141" y="1665569"/>
              <a:ext cx="365533" cy="637551"/>
              <a:chOff x="4140" y="429"/>
              <a:chExt cx="1425" cy="2396"/>
            </a:xfrm>
          </p:grpSpPr>
          <p:sp>
            <p:nvSpPr>
              <p:cNvPr id="218150" name="Freeform 25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88" name="Rectangle 251"/>
              <p:cNvSpPr>
                <a:spLocks noChangeArrowheads="1"/>
              </p:cNvSpPr>
              <p:nvPr/>
            </p:nvSpPr>
            <p:spPr bwMode="auto">
              <a:xfrm>
                <a:off x="4202" y="433"/>
                <a:ext cx="1052" cy="2279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152" name="Freeform 25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8153" name="Freeform 25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91" name="Rectangle 254"/>
              <p:cNvSpPr>
                <a:spLocks noChangeArrowheads="1"/>
              </p:cNvSpPr>
              <p:nvPr/>
            </p:nvSpPr>
            <p:spPr bwMode="auto">
              <a:xfrm>
                <a:off x="4215" y="695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155" name="Group 25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517" name="AutoShape 256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26" cy="12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18" name="AutoShape 257"/>
                <p:cNvSpPr>
                  <a:spLocks noChangeArrowheads="1"/>
                </p:cNvSpPr>
                <p:nvPr/>
              </p:nvSpPr>
              <p:spPr bwMode="auto">
                <a:xfrm>
                  <a:off x="627" y="2583"/>
                  <a:ext cx="695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93" name="Rectangle 258"/>
              <p:cNvSpPr>
                <a:spLocks noChangeArrowheads="1"/>
              </p:cNvSpPr>
              <p:nvPr/>
            </p:nvSpPr>
            <p:spPr bwMode="auto">
              <a:xfrm>
                <a:off x="4227" y="1023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157" name="Group 25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515" name="AutoShape 260"/>
                <p:cNvSpPr>
                  <a:spLocks noChangeArrowheads="1"/>
                </p:cNvSpPr>
                <p:nvPr/>
              </p:nvSpPr>
              <p:spPr bwMode="auto">
                <a:xfrm>
                  <a:off x="614" y="2574"/>
                  <a:ext cx="726" cy="13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16" name="AutoShape 261"/>
                <p:cNvSpPr>
                  <a:spLocks noChangeArrowheads="1"/>
                </p:cNvSpPr>
                <p:nvPr/>
              </p:nvSpPr>
              <p:spPr bwMode="auto">
                <a:xfrm>
                  <a:off x="629" y="2592"/>
                  <a:ext cx="695" cy="9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95" name="Rectangle 262"/>
              <p:cNvSpPr>
                <a:spLocks noChangeArrowheads="1"/>
              </p:cNvSpPr>
              <p:nvPr/>
            </p:nvSpPr>
            <p:spPr bwMode="auto">
              <a:xfrm>
                <a:off x="4215" y="1357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96" name="Rectangle 263"/>
              <p:cNvSpPr>
                <a:spLocks noChangeArrowheads="1"/>
              </p:cNvSpPr>
              <p:nvPr/>
            </p:nvSpPr>
            <p:spPr bwMode="auto">
              <a:xfrm>
                <a:off x="4227" y="1656"/>
                <a:ext cx="600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160" name="Group 26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513" name="AutoShape 265"/>
                <p:cNvSpPr>
                  <a:spLocks noChangeArrowheads="1"/>
                </p:cNvSpPr>
                <p:nvPr/>
              </p:nvSpPr>
              <p:spPr bwMode="auto">
                <a:xfrm>
                  <a:off x="613" y="2572"/>
                  <a:ext cx="717" cy="12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14" name="AutoShape 266"/>
                <p:cNvSpPr>
                  <a:spLocks noChangeArrowheads="1"/>
                </p:cNvSpPr>
                <p:nvPr/>
              </p:nvSpPr>
              <p:spPr bwMode="auto">
                <a:xfrm>
                  <a:off x="629" y="2589"/>
                  <a:ext cx="686" cy="9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218161" name="Freeform 26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218162" name="Group 26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511" name="AutoShape 269"/>
                <p:cNvSpPr>
                  <a:spLocks noChangeArrowheads="1"/>
                </p:cNvSpPr>
                <p:nvPr/>
              </p:nvSpPr>
              <p:spPr bwMode="auto">
                <a:xfrm>
                  <a:off x="616" y="2569"/>
                  <a:ext cx="724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12" name="AutoShape 270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4" cy="11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500" name="Rectangle 271"/>
              <p:cNvSpPr>
                <a:spLocks noChangeArrowheads="1"/>
              </p:cNvSpPr>
              <p:nvPr/>
            </p:nvSpPr>
            <p:spPr bwMode="auto">
              <a:xfrm>
                <a:off x="5248" y="433"/>
                <a:ext cx="68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164" name="Freeform 27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8165" name="Freeform 27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503" name="Oval 274"/>
              <p:cNvSpPr>
                <a:spLocks noChangeArrowheads="1"/>
              </p:cNvSpPr>
              <p:nvPr/>
            </p:nvSpPr>
            <p:spPr bwMode="auto">
              <a:xfrm>
                <a:off x="5514" y="2610"/>
                <a:ext cx="49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167" name="Freeform 27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505" name="AutoShape 276"/>
              <p:cNvSpPr>
                <a:spLocks noChangeArrowheads="1"/>
              </p:cNvSpPr>
              <p:nvPr/>
            </p:nvSpPr>
            <p:spPr bwMode="auto">
              <a:xfrm>
                <a:off x="4140" y="2682"/>
                <a:ext cx="1200" cy="14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06" name="AutoShape 277"/>
              <p:cNvSpPr>
                <a:spLocks noChangeArrowheads="1"/>
              </p:cNvSpPr>
              <p:nvPr/>
            </p:nvSpPr>
            <p:spPr bwMode="auto">
              <a:xfrm>
                <a:off x="4202" y="2711"/>
                <a:ext cx="1077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07" name="Oval 278"/>
              <p:cNvSpPr>
                <a:spLocks noChangeArrowheads="1"/>
              </p:cNvSpPr>
              <p:nvPr/>
            </p:nvSpPr>
            <p:spPr bwMode="auto">
              <a:xfrm>
                <a:off x="4307" y="2383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08" name="Oval 279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FF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09" name="Oval 280"/>
              <p:cNvSpPr>
                <a:spLocks noChangeArrowheads="1"/>
              </p:cNvSpPr>
              <p:nvPr/>
            </p:nvSpPr>
            <p:spPr bwMode="auto">
              <a:xfrm>
                <a:off x="4660" y="2383"/>
                <a:ext cx="161" cy="137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10" name="Rectangle 281"/>
              <p:cNvSpPr>
                <a:spLocks noChangeArrowheads="1"/>
              </p:cNvSpPr>
              <p:nvPr/>
            </p:nvSpPr>
            <p:spPr bwMode="auto">
              <a:xfrm>
                <a:off x="5062" y="1835"/>
                <a:ext cx="87" cy="764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8149" name="TextBox 492"/>
            <p:cNvSpPr txBox="1">
              <a:spLocks noChangeArrowheads="1"/>
            </p:cNvSpPr>
            <p:nvPr/>
          </p:nvSpPr>
          <p:spPr bwMode="auto">
            <a:xfrm>
              <a:off x="7600043" y="1655943"/>
              <a:ext cx="806842" cy="617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8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CDN</a:t>
              </a:r>
            </a:p>
            <a:p>
              <a:pPr eaLnBrk="0" hangingPunct="0">
                <a:lnSpc>
                  <a:spcPts val="18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server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2 </a:t>
            </a:r>
            <a:r>
              <a:rPr lang="en-US" dirty="0" smtClean="0"/>
              <a:t>Preview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224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Before You Go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	On a sheet of paper, answer the following (ungraded) question (no names, please):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sz="4000" dirty="0" smtClean="0"/>
              <a:t>What was the muddiest point in today’s class?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5763" y="1339850"/>
            <a:ext cx="3957637" cy="4908550"/>
          </a:xfrm>
        </p:spPr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video: sequence of images displayed at constant rate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e.g., 24 images/sec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digital image: array of pixels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each pixel represented by bits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coding: use redundancy </a:t>
            </a:r>
            <a:r>
              <a:rPr lang="en-US" altLang="en-US" sz="24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within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and </a:t>
            </a:r>
            <a:r>
              <a:rPr lang="en-US" altLang="en-US" sz="24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between</a:t>
            </a:r>
            <a:r>
              <a:rPr lang="en-US" altLang="en-US" sz="240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images to decrease # bits used to encode image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spatial (within image)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temporal (from one image to next)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Multimedia: video</a:t>
            </a:r>
            <a:endParaRPr lang="en-US" dirty="0">
              <a:latin typeface="Gill Sans MT" charset="0"/>
              <a:cs typeface="+mj-cs"/>
            </a:endParaRPr>
          </a:p>
        </p:txBody>
      </p:sp>
      <p:pic>
        <p:nvPicPr>
          <p:cNvPr id="197635" name="Picture 2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7636" name="Group 18"/>
          <p:cNvGrpSpPr>
            <a:grpSpLocks/>
          </p:cNvGrpSpPr>
          <p:nvPr/>
        </p:nvGrpSpPr>
        <p:grpSpPr bwMode="auto">
          <a:xfrm>
            <a:off x="4338638" y="295275"/>
            <a:ext cx="4416425" cy="5732463"/>
            <a:chOff x="4338638" y="295275"/>
            <a:chExt cx="4417210" cy="5732463"/>
          </a:xfrm>
        </p:grpSpPr>
        <p:pic>
          <p:nvPicPr>
            <p:cNvPr id="197639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7975" y="1749425"/>
              <a:ext cx="1642963" cy="1860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97640" name="Group 15"/>
            <p:cNvGrpSpPr>
              <a:grpSpLocks/>
            </p:cNvGrpSpPr>
            <p:nvPr/>
          </p:nvGrpSpPr>
          <p:grpSpPr bwMode="auto">
            <a:xfrm>
              <a:off x="5345113" y="295275"/>
              <a:ext cx="3275012" cy="1730347"/>
              <a:chOff x="5345311" y="524250"/>
              <a:chExt cx="3274238" cy="1730214"/>
            </a:xfrm>
          </p:grpSpPr>
          <p:sp>
            <p:nvSpPr>
              <p:cNvPr id="197646" name="TextBox 5"/>
              <p:cNvSpPr txBox="1">
                <a:spLocks noChangeArrowheads="1"/>
              </p:cNvSpPr>
              <p:nvPr/>
            </p:nvSpPr>
            <p:spPr bwMode="auto">
              <a:xfrm>
                <a:off x="5345311" y="1789936"/>
                <a:ext cx="1856071" cy="369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800" smtClean="0">
                    <a:solidFill>
                      <a:srgbClr val="CC0000"/>
                    </a:solidFill>
                    <a:latin typeface="Arial Narrow" panose="020B0606020202030204" pitchFamily="34" charset="0"/>
                  </a:rPr>
                  <a:t>……………………..</a:t>
                </a:r>
              </a:p>
            </p:txBody>
          </p:sp>
          <p:sp>
            <p:nvSpPr>
              <p:cNvPr id="197647" name="TextBox 8"/>
              <p:cNvSpPr txBox="1">
                <a:spLocks noChangeArrowheads="1"/>
              </p:cNvSpPr>
              <p:nvPr/>
            </p:nvSpPr>
            <p:spPr bwMode="auto">
              <a:xfrm>
                <a:off x="5808125" y="524250"/>
                <a:ext cx="2811424" cy="1169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400" i="1" smtClean="0">
                    <a:solidFill>
                      <a:srgbClr val="CC0000"/>
                    </a:solidFill>
                    <a:cs typeface="Arial" panose="020B0604020202020204" pitchFamily="34" charset="0"/>
                  </a:rPr>
                  <a:t>spatial coding example: </a:t>
                </a:r>
                <a:r>
                  <a:rPr lang="en-US" altLang="en-US" sz="140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instead of sending</a:t>
                </a:r>
                <a:r>
                  <a:rPr lang="en-US" altLang="en-US" sz="1400" i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 N </a:t>
                </a:r>
                <a:r>
                  <a:rPr lang="en-US" altLang="en-US" sz="140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values of same color (all purple), send only two values: color  value (</a:t>
                </a:r>
                <a:r>
                  <a:rPr lang="en-US" altLang="en-US" sz="1400" i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purple)  and number of repeated values (</a:t>
                </a:r>
                <a:r>
                  <a:rPr lang="en-US" altLang="en-US" sz="140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N)</a:t>
                </a:r>
              </a:p>
            </p:txBody>
          </p:sp>
          <p:sp>
            <p:nvSpPr>
              <p:cNvPr id="197648" name="TextBox 13"/>
              <p:cNvSpPr txBox="1">
                <a:spLocks noChangeArrowheads="1"/>
              </p:cNvSpPr>
              <p:nvPr/>
            </p:nvSpPr>
            <p:spPr bwMode="auto">
              <a:xfrm>
                <a:off x="5354771" y="1885160"/>
                <a:ext cx="1803448" cy="369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800" smtClean="0">
                    <a:solidFill>
                      <a:srgbClr val="CC0000"/>
                    </a:solidFill>
                    <a:latin typeface="Arial Narrow" panose="020B0606020202030204" pitchFamily="34" charset="0"/>
                  </a:rPr>
                  <a:t>……………….…….</a:t>
                </a:r>
              </a:p>
            </p:txBody>
          </p:sp>
          <p:cxnSp>
            <p:nvCxnSpPr>
              <p:cNvPr id="197649" name="Straight Connector 10"/>
              <p:cNvCxnSpPr>
                <a:cxnSpLocks noChangeShapeType="1"/>
              </p:cNvCxnSpPr>
              <p:nvPr/>
            </p:nvCxnSpPr>
            <p:spPr bwMode="auto">
              <a:xfrm flipH="1">
                <a:off x="5565603" y="756253"/>
                <a:ext cx="313958" cy="1155782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97641" name="TextBox 17"/>
            <p:cNvSpPr txBox="1">
              <a:spLocks noChangeArrowheads="1"/>
            </p:cNvSpPr>
            <p:nvPr/>
          </p:nvSpPr>
          <p:spPr bwMode="auto">
            <a:xfrm>
              <a:off x="5323721" y="3654665"/>
              <a:ext cx="93345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CC0000"/>
                  </a:solidFill>
                  <a:cs typeface="Arial" panose="020B0604020202020204" pitchFamily="34" charset="0"/>
                </a:rPr>
                <a:t>frame</a:t>
              </a:r>
              <a:r>
                <a:rPr lang="en-US" altLang="en-US" sz="1800" i="1" smtClean="0">
                  <a:solidFill>
                    <a:srgbClr val="CC0000"/>
                  </a:solidFill>
                  <a:cs typeface="Arial" panose="020B0604020202020204" pitchFamily="34" charset="0"/>
                </a:rPr>
                <a:t> i</a:t>
              </a:r>
            </a:p>
          </p:txBody>
        </p:sp>
        <p:sp>
          <p:nvSpPr>
            <p:cNvPr id="197642" name="TextBox 23"/>
            <p:cNvSpPr txBox="1">
              <a:spLocks noChangeArrowheads="1"/>
            </p:cNvSpPr>
            <p:nvPr/>
          </p:nvSpPr>
          <p:spPr bwMode="auto">
            <a:xfrm>
              <a:off x="7051858" y="5611091"/>
              <a:ext cx="11969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CC0000"/>
                  </a:solidFill>
                  <a:cs typeface="Arial" panose="020B0604020202020204" pitchFamily="34" charset="0"/>
                </a:rPr>
                <a:t>frame</a:t>
              </a:r>
              <a:r>
                <a:rPr lang="en-US" altLang="en-US" sz="1800" i="1" smtClean="0">
                  <a:solidFill>
                    <a:srgbClr val="CC0000"/>
                  </a:solidFill>
                  <a:cs typeface="Arial" panose="020B0604020202020204" pitchFamily="34" charset="0"/>
                </a:rPr>
                <a:t> i+1</a:t>
              </a:r>
            </a:p>
          </p:txBody>
        </p:sp>
        <p:sp>
          <p:nvSpPr>
            <p:cNvPr id="197643" name="TextBox 26"/>
            <p:cNvSpPr txBox="1">
              <a:spLocks noChangeArrowheads="1"/>
            </p:cNvSpPr>
            <p:nvPr/>
          </p:nvSpPr>
          <p:spPr bwMode="auto">
            <a:xfrm>
              <a:off x="4338638" y="4857750"/>
              <a:ext cx="2278062" cy="1169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i="1" smtClean="0">
                  <a:solidFill>
                    <a:srgbClr val="CC0000"/>
                  </a:solidFill>
                  <a:cs typeface="Arial" panose="020B0604020202020204" pitchFamily="34" charset="0"/>
                </a:rPr>
                <a:t>temporal coding example: </a:t>
              </a:r>
              <a:r>
                <a:rPr lang="en-US" altLang="en-US" sz="1400" smtClean="0">
                  <a:solidFill>
                    <a:srgbClr val="000000"/>
                  </a:solidFill>
                  <a:cs typeface="Arial" panose="020B0604020202020204" pitchFamily="34" charset="0"/>
                </a:rPr>
                <a:t>instead of sending complete frame at i+1, send only differences from frame i</a:t>
              </a:r>
            </a:p>
          </p:txBody>
        </p:sp>
        <p:cxnSp>
          <p:nvCxnSpPr>
            <p:cNvPr id="197644" name="Straight Connector 28"/>
            <p:cNvCxnSpPr>
              <a:cxnSpLocks noChangeShapeType="1"/>
            </p:cNvCxnSpPr>
            <p:nvPr/>
          </p:nvCxnSpPr>
          <p:spPr bwMode="auto">
            <a:xfrm>
              <a:off x="5972518" y="4021445"/>
              <a:ext cx="1013060" cy="1783949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197645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2885" y="3806720"/>
              <a:ext cx="1642963" cy="1860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Multimedia: video</a:t>
            </a:r>
            <a:endParaRPr lang="en-US" dirty="0">
              <a:latin typeface="Gill Sans MT" charset="0"/>
              <a:cs typeface="+mj-cs"/>
            </a:endParaRPr>
          </a:p>
        </p:txBody>
      </p:sp>
      <p:pic>
        <p:nvPicPr>
          <p:cNvPr id="199682" name="Picture 2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298450" y="1228725"/>
            <a:ext cx="4114800" cy="490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CC0000"/>
                </a:solidFill>
                <a:latin typeface="Gill Sans MT"/>
                <a:cs typeface="Gill Sans MT"/>
              </a:rPr>
              <a:t>CBR: (constant bit rate): </a:t>
            </a:r>
            <a:r>
              <a:rPr lang="en-US" sz="2400" dirty="0" smtClean="0">
                <a:solidFill>
                  <a:srgbClr val="000000"/>
                </a:solidFill>
                <a:latin typeface="Gill Sans MT"/>
                <a:cs typeface="Gill Sans MT"/>
              </a:rPr>
              <a:t>video encoding rate fixed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CC0000"/>
                </a:solidFill>
                <a:latin typeface="Gill Sans MT"/>
                <a:cs typeface="Gill Sans MT"/>
              </a:rPr>
              <a:t>VBR:  (variable bit rate): </a:t>
            </a:r>
            <a:r>
              <a:rPr lang="en-US" sz="2400" dirty="0" smtClean="0">
                <a:solidFill>
                  <a:srgbClr val="000000"/>
                </a:solidFill>
                <a:latin typeface="Gill Sans MT"/>
                <a:cs typeface="Gill Sans MT"/>
              </a:rPr>
              <a:t>video encoding rate changes as amount of spatial, temporal coding changes 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CC0000"/>
                </a:solidFill>
                <a:latin typeface="Gill Sans MT"/>
                <a:cs typeface="Gill Sans MT"/>
              </a:rPr>
              <a:t>examples:</a:t>
            </a:r>
          </a:p>
          <a:p>
            <a:pPr lvl="1">
              <a:lnSpc>
                <a:spcPct val="100000"/>
              </a:lnSpc>
              <a:buSzPct val="100000"/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Gill Sans MT"/>
                <a:cs typeface="Gill Sans MT"/>
              </a:rPr>
              <a:t>MPEG 1 (CD-ROM) 1.5 Mbps</a:t>
            </a:r>
          </a:p>
          <a:p>
            <a:pPr lvl="1">
              <a:lnSpc>
                <a:spcPct val="100000"/>
              </a:lnSpc>
              <a:buSzPct val="100000"/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Gill Sans MT"/>
                <a:cs typeface="Gill Sans MT"/>
              </a:rPr>
              <a:t>MPEG2 (DVD) 3-6 Mbps</a:t>
            </a:r>
          </a:p>
          <a:p>
            <a:pPr lvl="1">
              <a:lnSpc>
                <a:spcPct val="100000"/>
              </a:lnSpc>
              <a:buSzPct val="100000"/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Gill Sans MT"/>
                <a:cs typeface="Gill Sans MT"/>
              </a:rPr>
              <a:t>MPEG4 (often used in Internet, &lt; 1 Mbps)</a:t>
            </a:r>
            <a:endParaRPr lang="en-US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grpSp>
        <p:nvGrpSpPr>
          <p:cNvPr id="199684" name="Group 4"/>
          <p:cNvGrpSpPr>
            <a:grpSpLocks/>
          </p:cNvGrpSpPr>
          <p:nvPr/>
        </p:nvGrpSpPr>
        <p:grpSpPr bwMode="auto">
          <a:xfrm>
            <a:off x="4338638" y="295275"/>
            <a:ext cx="4416425" cy="5732463"/>
            <a:chOff x="4338638" y="295275"/>
            <a:chExt cx="4417210" cy="5732463"/>
          </a:xfrm>
        </p:grpSpPr>
        <p:pic>
          <p:nvPicPr>
            <p:cNvPr id="199687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7975" y="1749425"/>
              <a:ext cx="1642963" cy="1860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99688" name="Group 15"/>
            <p:cNvGrpSpPr>
              <a:grpSpLocks/>
            </p:cNvGrpSpPr>
            <p:nvPr/>
          </p:nvGrpSpPr>
          <p:grpSpPr bwMode="auto">
            <a:xfrm>
              <a:off x="5345113" y="295275"/>
              <a:ext cx="3275012" cy="1730347"/>
              <a:chOff x="5345311" y="524250"/>
              <a:chExt cx="3274238" cy="1730214"/>
            </a:xfrm>
          </p:grpSpPr>
          <p:sp>
            <p:nvSpPr>
              <p:cNvPr id="199694" name="TextBox 5"/>
              <p:cNvSpPr txBox="1">
                <a:spLocks noChangeArrowheads="1"/>
              </p:cNvSpPr>
              <p:nvPr/>
            </p:nvSpPr>
            <p:spPr bwMode="auto">
              <a:xfrm>
                <a:off x="5345311" y="1789936"/>
                <a:ext cx="1856071" cy="369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800" smtClean="0">
                    <a:solidFill>
                      <a:srgbClr val="CC0000"/>
                    </a:solidFill>
                    <a:latin typeface="Arial Narrow" panose="020B0606020202030204" pitchFamily="34" charset="0"/>
                  </a:rPr>
                  <a:t>……………………..</a:t>
                </a:r>
              </a:p>
            </p:txBody>
          </p:sp>
          <p:sp>
            <p:nvSpPr>
              <p:cNvPr id="199695" name="TextBox 8"/>
              <p:cNvSpPr txBox="1">
                <a:spLocks noChangeArrowheads="1"/>
              </p:cNvSpPr>
              <p:nvPr/>
            </p:nvSpPr>
            <p:spPr bwMode="auto">
              <a:xfrm>
                <a:off x="5808125" y="524250"/>
                <a:ext cx="2811424" cy="1169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400" i="1" smtClean="0">
                    <a:solidFill>
                      <a:srgbClr val="CC0000"/>
                    </a:solidFill>
                    <a:cs typeface="Arial" panose="020B0604020202020204" pitchFamily="34" charset="0"/>
                  </a:rPr>
                  <a:t>spatial coding example: </a:t>
                </a:r>
                <a:r>
                  <a:rPr lang="en-US" altLang="en-US" sz="140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instead of sending</a:t>
                </a:r>
                <a:r>
                  <a:rPr lang="en-US" altLang="en-US" sz="1400" i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 N </a:t>
                </a:r>
                <a:r>
                  <a:rPr lang="en-US" altLang="en-US" sz="140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values of same color (all purple), send only two values: color  value (</a:t>
                </a:r>
                <a:r>
                  <a:rPr lang="en-US" altLang="en-US" sz="1400" i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purple)  and number of repeated values (</a:t>
                </a:r>
                <a:r>
                  <a:rPr lang="en-US" altLang="en-US" sz="140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N)</a:t>
                </a:r>
              </a:p>
            </p:txBody>
          </p:sp>
          <p:sp>
            <p:nvSpPr>
              <p:cNvPr id="199696" name="TextBox 13"/>
              <p:cNvSpPr txBox="1">
                <a:spLocks noChangeArrowheads="1"/>
              </p:cNvSpPr>
              <p:nvPr/>
            </p:nvSpPr>
            <p:spPr bwMode="auto">
              <a:xfrm>
                <a:off x="5354771" y="1885160"/>
                <a:ext cx="1803448" cy="369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800" smtClean="0">
                    <a:solidFill>
                      <a:srgbClr val="CC0000"/>
                    </a:solidFill>
                    <a:latin typeface="Arial Narrow" panose="020B0606020202030204" pitchFamily="34" charset="0"/>
                  </a:rPr>
                  <a:t>……………….…….</a:t>
                </a:r>
              </a:p>
            </p:txBody>
          </p:sp>
          <p:cxnSp>
            <p:nvCxnSpPr>
              <p:cNvPr id="199697" name="Straight Connector 10"/>
              <p:cNvCxnSpPr>
                <a:cxnSpLocks noChangeShapeType="1"/>
              </p:cNvCxnSpPr>
              <p:nvPr/>
            </p:nvCxnSpPr>
            <p:spPr bwMode="auto">
              <a:xfrm flipH="1">
                <a:off x="5565603" y="756253"/>
                <a:ext cx="313958" cy="1155782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99689" name="TextBox 17"/>
            <p:cNvSpPr txBox="1">
              <a:spLocks noChangeArrowheads="1"/>
            </p:cNvSpPr>
            <p:nvPr/>
          </p:nvSpPr>
          <p:spPr bwMode="auto">
            <a:xfrm>
              <a:off x="5323721" y="3654665"/>
              <a:ext cx="93345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CC0000"/>
                  </a:solidFill>
                  <a:cs typeface="Arial" panose="020B0604020202020204" pitchFamily="34" charset="0"/>
                </a:rPr>
                <a:t>frame</a:t>
              </a:r>
              <a:r>
                <a:rPr lang="en-US" altLang="en-US" sz="1800" i="1" smtClean="0">
                  <a:solidFill>
                    <a:srgbClr val="CC0000"/>
                  </a:solidFill>
                  <a:cs typeface="Arial" panose="020B0604020202020204" pitchFamily="34" charset="0"/>
                </a:rPr>
                <a:t> i</a:t>
              </a:r>
            </a:p>
          </p:txBody>
        </p:sp>
        <p:sp>
          <p:nvSpPr>
            <p:cNvPr id="199690" name="TextBox 23"/>
            <p:cNvSpPr txBox="1">
              <a:spLocks noChangeArrowheads="1"/>
            </p:cNvSpPr>
            <p:nvPr/>
          </p:nvSpPr>
          <p:spPr bwMode="auto">
            <a:xfrm>
              <a:off x="7051858" y="5611091"/>
              <a:ext cx="11969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CC0000"/>
                  </a:solidFill>
                  <a:cs typeface="Arial" panose="020B0604020202020204" pitchFamily="34" charset="0"/>
                </a:rPr>
                <a:t>frame</a:t>
              </a:r>
              <a:r>
                <a:rPr lang="en-US" altLang="en-US" sz="1800" i="1" smtClean="0">
                  <a:solidFill>
                    <a:srgbClr val="CC0000"/>
                  </a:solidFill>
                  <a:cs typeface="Arial" panose="020B0604020202020204" pitchFamily="34" charset="0"/>
                </a:rPr>
                <a:t> i+1</a:t>
              </a:r>
            </a:p>
          </p:txBody>
        </p:sp>
        <p:sp>
          <p:nvSpPr>
            <p:cNvPr id="199691" name="TextBox 26"/>
            <p:cNvSpPr txBox="1">
              <a:spLocks noChangeArrowheads="1"/>
            </p:cNvSpPr>
            <p:nvPr/>
          </p:nvSpPr>
          <p:spPr bwMode="auto">
            <a:xfrm>
              <a:off x="4338638" y="4857750"/>
              <a:ext cx="2278062" cy="1169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i="1" smtClean="0">
                  <a:solidFill>
                    <a:srgbClr val="CC0000"/>
                  </a:solidFill>
                  <a:cs typeface="Arial" panose="020B0604020202020204" pitchFamily="34" charset="0"/>
                </a:rPr>
                <a:t>temporal coding example: </a:t>
              </a:r>
              <a:r>
                <a:rPr lang="en-US" altLang="en-US" sz="1400" smtClean="0">
                  <a:solidFill>
                    <a:srgbClr val="000000"/>
                  </a:solidFill>
                  <a:cs typeface="Arial" panose="020B0604020202020204" pitchFamily="34" charset="0"/>
                </a:rPr>
                <a:t>instead of sending complete frame at i+1, send only differences from frame i</a:t>
              </a:r>
            </a:p>
          </p:txBody>
        </p:sp>
        <p:cxnSp>
          <p:nvCxnSpPr>
            <p:cNvPr id="199692" name="Straight Connector 28"/>
            <p:cNvCxnSpPr>
              <a:cxnSpLocks noChangeShapeType="1"/>
            </p:cNvCxnSpPr>
            <p:nvPr/>
          </p:nvCxnSpPr>
          <p:spPr bwMode="auto">
            <a:xfrm>
              <a:off x="5972518" y="4021445"/>
              <a:ext cx="1013060" cy="1783949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19969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2885" y="3806720"/>
              <a:ext cx="1642963" cy="1860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Multimedia: audio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1447800"/>
            <a:ext cx="3810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82575" indent="-282575"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analog audio signal sampled at constant rate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telephone: 8,000 samples/sec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CD music: 44,100 samples/sec</a:t>
            </a:r>
          </a:p>
          <a:p>
            <a:pPr marL="234950" indent="-234950"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each sample quantized, i.e., rounded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e.g., 2</a:t>
            </a:r>
            <a:r>
              <a:rPr lang="en-US" baseline="30000" dirty="0" smtClean="0">
                <a:solidFill>
                  <a:srgbClr val="000000"/>
                </a:solidFill>
              </a:rPr>
              <a:t>8</a:t>
            </a:r>
            <a:r>
              <a:rPr lang="en-US" dirty="0" smtClean="0">
                <a:solidFill>
                  <a:srgbClr val="000000"/>
                </a:solidFill>
              </a:rPr>
              <a:t>=256 possible quantized values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each quantized value represented by bits, e.g., 8 bits for 256 values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0485" name="Picture 2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486" name="Straight Connector 7"/>
          <p:cNvCxnSpPr>
            <a:cxnSpLocks noChangeShapeType="1"/>
          </p:cNvCxnSpPr>
          <p:nvPr/>
        </p:nvCxnSpPr>
        <p:spPr bwMode="auto">
          <a:xfrm>
            <a:off x="5070475" y="2201863"/>
            <a:ext cx="0" cy="2212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>
          <a:xfrm>
            <a:off x="5068888" y="3343275"/>
            <a:ext cx="155575" cy="1055688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26050" y="3225800"/>
            <a:ext cx="157163" cy="11747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83213" y="3063875"/>
            <a:ext cx="155575" cy="13303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40375" y="2928938"/>
            <a:ext cx="155575" cy="14668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00713" y="2913063"/>
            <a:ext cx="155575" cy="14922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57875" y="3063875"/>
            <a:ext cx="155575" cy="13430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13450" y="3198813"/>
            <a:ext cx="157163" cy="12033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72200" y="3268663"/>
            <a:ext cx="155575" cy="1135062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329363" y="3284538"/>
            <a:ext cx="155575" cy="1109662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88113" y="3165475"/>
            <a:ext cx="155575" cy="1230313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3688" y="2944813"/>
            <a:ext cx="155575" cy="145097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00850" y="2681288"/>
            <a:ext cx="155575" cy="17113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61188" y="2794000"/>
            <a:ext cx="155575" cy="1601788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118350" y="3063875"/>
            <a:ext cx="155575" cy="133350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273925" y="3327400"/>
            <a:ext cx="157163" cy="1065213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432675" y="3467100"/>
            <a:ext cx="155575" cy="92710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</a:endParaRPr>
          </a:p>
        </p:txBody>
      </p:sp>
      <p:cxnSp>
        <p:nvCxnSpPr>
          <p:cNvPr id="20503" name="Straight Connector 26"/>
          <p:cNvCxnSpPr>
            <a:cxnSpLocks noChangeShapeType="1"/>
          </p:cNvCxnSpPr>
          <p:nvPr/>
        </p:nvCxnSpPr>
        <p:spPr bwMode="auto">
          <a:xfrm>
            <a:off x="5070475" y="4400550"/>
            <a:ext cx="3281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4" name="TextBox 27"/>
          <p:cNvSpPr txBox="1">
            <a:spLocks noChangeArrowheads="1"/>
          </p:cNvSpPr>
          <p:nvPr/>
        </p:nvSpPr>
        <p:spPr bwMode="auto">
          <a:xfrm>
            <a:off x="7893050" y="4398963"/>
            <a:ext cx="476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i="0" dirty="0">
                <a:solidFill>
                  <a:srgbClr val="000000"/>
                </a:solidFill>
                <a:latin typeface="Arial" charset="0"/>
                <a:cs typeface="Arial" charset="0"/>
              </a:rPr>
              <a:t>time</a:t>
            </a:r>
          </a:p>
        </p:txBody>
      </p:sp>
      <p:sp>
        <p:nvSpPr>
          <p:cNvPr id="20505" name="TextBox 28"/>
          <p:cNvSpPr txBox="1">
            <a:spLocks noChangeArrowheads="1"/>
          </p:cNvSpPr>
          <p:nvPr/>
        </p:nvSpPr>
        <p:spPr bwMode="auto">
          <a:xfrm rot="-5400000">
            <a:off x="4008438" y="3198812"/>
            <a:ext cx="17160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i="0" dirty="0">
                <a:solidFill>
                  <a:srgbClr val="000000"/>
                </a:solidFill>
                <a:latin typeface="Arial" charset="0"/>
                <a:cs typeface="Arial" charset="0"/>
              </a:rPr>
              <a:t>audio signal amplitude</a:t>
            </a:r>
          </a:p>
        </p:txBody>
      </p:sp>
      <p:sp>
        <p:nvSpPr>
          <p:cNvPr id="20506" name="TextBox 29"/>
          <p:cNvSpPr txBox="1">
            <a:spLocks noChangeArrowheads="1"/>
          </p:cNvSpPr>
          <p:nvPr/>
        </p:nvSpPr>
        <p:spPr bwMode="auto">
          <a:xfrm>
            <a:off x="7761288" y="2909888"/>
            <a:ext cx="646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i="0" dirty="0">
                <a:solidFill>
                  <a:srgbClr val="0000FF"/>
                </a:solidFill>
                <a:latin typeface="Arial" charset="0"/>
                <a:cs typeface="Arial" charset="0"/>
              </a:rPr>
              <a:t>analog</a:t>
            </a:r>
          </a:p>
          <a:p>
            <a:pPr eaLnBrk="0" hangingPunct="0"/>
            <a:r>
              <a:rPr lang="en-US" sz="1200" i="0" dirty="0">
                <a:solidFill>
                  <a:srgbClr val="0000FF"/>
                </a:solidFill>
                <a:latin typeface="Arial" charset="0"/>
                <a:cs typeface="Arial" charset="0"/>
              </a:rPr>
              <a:t>signal</a:t>
            </a:r>
          </a:p>
        </p:txBody>
      </p:sp>
      <p:sp>
        <p:nvSpPr>
          <p:cNvPr id="20507" name="Freeform 30"/>
          <p:cNvSpPr>
            <a:spLocks/>
          </p:cNvSpPr>
          <p:nvPr/>
        </p:nvSpPr>
        <p:spPr bwMode="auto">
          <a:xfrm>
            <a:off x="5072063" y="2589213"/>
            <a:ext cx="3228975" cy="1174750"/>
          </a:xfrm>
          <a:custGeom>
            <a:avLst/>
            <a:gdLst>
              <a:gd name="T0" fmla="*/ 0 w 3230339"/>
              <a:gd name="T1" fmla="*/ 745990 h 1173968"/>
              <a:gd name="T2" fmla="*/ 635024 w 3230339"/>
              <a:gd name="T3" fmla="*/ 248983 h 1173968"/>
              <a:gd name="T4" fmla="*/ 1283852 w 3230339"/>
              <a:gd name="T5" fmla="*/ 676961 h 1173968"/>
              <a:gd name="T6" fmla="*/ 1877462 w 3230339"/>
              <a:gd name="T7" fmla="*/ 480 h 1173968"/>
              <a:gd name="T8" fmla="*/ 2415852 w 3230339"/>
              <a:gd name="T9" fmla="*/ 801213 h 1173968"/>
              <a:gd name="T10" fmla="*/ 3230339 w 3230339"/>
              <a:gd name="T11" fmla="*/ 1173968 h 1173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230339" h="1173968">
                <a:moveTo>
                  <a:pt x="0" y="745990"/>
                </a:moveTo>
                <a:cubicBezTo>
                  <a:pt x="39114" y="794310"/>
                  <a:pt x="421049" y="260488"/>
                  <a:pt x="635024" y="248983"/>
                </a:cubicBezTo>
                <a:cubicBezTo>
                  <a:pt x="848999" y="237478"/>
                  <a:pt x="1076779" y="718378"/>
                  <a:pt x="1283852" y="676961"/>
                </a:cubicBezTo>
                <a:cubicBezTo>
                  <a:pt x="1490925" y="635544"/>
                  <a:pt x="1688795" y="-20229"/>
                  <a:pt x="1877462" y="480"/>
                </a:cubicBezTo>
                <a:cubicBezTo>
                  <a:pt x="2066129" y="21189"/>
                  <a:pt x="2190373" y="605632"/>
                  <a:pt x="2415852" y="801213"/>
                </a:cubicBezTo>
                <a:cubicBezTo>
                  <a:pt x="2641331" y="996794"/>
                  <a:pt x="2948489" y="1077328"/>
                  <a:pt x="3230339" y="1173968"/>
                </a:cubicBezTo>
              </a:path>
            </a:pathLst>
          </a:custGeom>
          <a:noFill/>
          <a:ln w="222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20508" name="Straight Connector 31"/>
          <p:cNvCxnSpPr>
            <a:cxnSpLocks noChangeShapeType="1"/>
          </p:cNvCxnSpPr>
          <p:nvPr/>
        </p:nvCxnSpPr>
        <p:spPr bwMode="auto">
          <a:xfrm flipH="1">
            <a:off x="7948613" y="3297238"/>
            <a:ext cx="176212" cy="2952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6950075" y="2070100"/>
            <a:ext cx="1644650" cy="723900"/>
            <a:chOff x="7074194" y="1793646"/>
            <a:chExt cx="1645251" cy="724141"/>
          </a:xfrm>
        </p:grpSpPr>
        <p:cxnSp>
          <p:nvCxnSpPr>
            <p:cNvPr id="20518" name="Straight Connector 33"/>
            <p:cNvCxnSpPr>
              <a:cxnSpLocks noChangeShapeType="1"/>
            </p:cNvCxnSpPr>
            <p:nvPr/>
          </p:nvCxnSpPr>
          <p:spPr bwMode="auto">
            <a:xfrm>
              <a:off x="7074194" y="2510361"/>
              <a:ext cx="185676" cy="7426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519" name="TextBox 34"/>
            <p:cNvSpPr txBox="1">
              <a:spLocks noChangeArrowheads="1"/>
            </p:cNvSpPr>
            <p:nvPr/>
          </p:nvSpPr>
          <p:spPr bwMode="auto">
            <a:xfrm>
              <a:off x="7550903" y="1793646"/>
              <a:ext cx="116854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200" i="0" dirty="0">
                  <a:solidFill>
                    <a:srgbClr val="800000"/>
                  </a:solidFill>
                  <a:latin typeface="Arial" charset="0"/>
                  <a:cs typeface="Arial" charset="0"/>
                </a:rPr>
                <a:t>quantized value of</a:t>
              </a:r>
            </a:p>
            <a:p>
              <a:pPr eaLnBrk="0" hangingPunct="0"/>
              <a:r>
                <a:rPr lang="en-US" sz="1200" i="0" dirty="0">
                  <a:solidFill>
                    <a:srgbClr val="800000"/>
                  </a:solidFill>
                  <a:latin typeface="Arial" charset="0"/>
                  <a:cs typeface="Arial" charset="0"/>
                </a:rPr>
                <a:t>analog value</a:t>
              </a:r>
            </a:p>
          </p:txBody>
        </p:sp>
        <p:cxnSp>
          <p:nvCxnSpPr>
            <p:cNvPr id="20520" name="Straight Connector 35"/>
            <p:cNvCxnSpPr>
              <a:cxnSpLocks noChangeShapeType="1"/>
            </p:cNvCxnSpPr>
            <p:nvPr/>
          </p:nvCxnSpPr>
          <p:spPr bwMode="auto">
            <a:xfrm flipH="1">
              <a:off x="7189314" y="1942186"/>
              <a:ext cx="427051" cy="542179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5549900" y="2008188"/>
            <a:ext cx="1443038" cy="785812"/>
            <a:chOff x="5673505" y="1732173"/>
            <a:chExt cx="1442931" cy="785213"/>
          </a:xfrm>
        </p:grpSpPr>
        <p:sp>
          <p:nvSpPr>
            <p:cNvPr id="20515" name="TextBox 37"/>
            <p:cNvSpPr txBox="1">
              <a:spLocks noChangeArrowheads="1"/>
            </p:cNvSpPr>
            <p:nvPr/>
          </p:nvSpPr>
          <p:spPr bwMode="auto">
            <a:xfrm>
              <a:off x="5673505" y="1732173"/>
              <a:ext cx="110511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200" i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quantization error</a:t>
              </a:r>
            </a:p>
          </p:txBody>
        </p:sp>
        <p:cxnSp>
          <p:nvCxnSpPr>
            <p:cNvPr id="20516" name="Straight Connector 38"/>
            <p:cNvCxnSpPr>
              <a:cxnSpLocks noChangeShapeType="1"/>
            </p:cNvCxnSpPr>
            <p:nvPr/>
          </p:nvCxnSpPr>
          <p:spPr bwMode="auto">
            <a:xfrm>
              <a:off x="7112679" y="2314493"/>
              <a:ext cx="3757" cy="20289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med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17" name="Straight Connector 39"/>
            <p:cNvCxnSpPr>
              <a:cxnSpLocks noChangeShapeType="1"/>
              <a:stCxn id="20515" idx="3"/>
            </p:cNvCxnSpPr>
            <p:nvPr/>
          </p:nvCxnSpPr>
          <p:spPr bwMode="auto">
            <a:xfrm>
              <a:off x="6778619" y="1963006"/>
              <a:ext cx="292728" cy="39281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5056188" y="4114800"/>
            <a:ext cx="2582862" cy="1135063"/>
            <a:chOff x="5180292" y="3838340"/>
            <a:chExt cx="2583010" cy="1135938"/>
          </a:xfrm>
        </p:grpSpPr>
        <p:cxnSp>
          <p:nvCxnSpPr>
            <p:cNvPr id="20512" name="Straight Arrow Connector 41"/>
            <p:cNvCxnSpPr>
              <a:cxnSpLocks noChangeShapeType="1"/>
            </p:cNvCxnSpPr>
            <p:nvPr/>
          </p:nvCxnSpPr>
          <p:spPr bwMode="auto">
            <a:xfrm flipV="1">
              <a:off x="5180292" y="3838340"/>
              <a:ext cx="2583010" cy="14269"/>
            </a:xfrm>
            <a:prstGeom prst="straightConnector1">
              <a:avLst/>
            </a:prstGeom>
            <a:noFill/>
            <a:ln w="9525">
              <a:solidFill>
                <a:srgbClr val="008000"/>
              </a:solidFill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513" name="TextBox 42"/>
            <p:cNvSpPr txBox="1">
              <a:spLocks noChangeArrowheads="1"/>
            </p:cNvSpPr>
            <p:nvPr/>
          </p:nvSpPr>
          <p:spPr bwMode="auto">
            <a:xfrm>
              <a:off x="5639878" y="4512613"/>
              <a:ext cx="170957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200" i="0" dirty="0">
                  <a:solidFill>
                    <a:srgbClr val="006633"/>
                  </a:solidFill>
                  <a:latin typeface="Arial" charset="0"/>
                  <a:cs typeface="Arial" charset="0"/>
                </a:rPr>
                <a:t>sampling rate</a:t>
              </a:r>
            </a:p>
            <a:p>
              <a:pPr eaLnBrk="0" hangingPunct="0"/>
              <a:r>
                <a:rPr lang="en-US" sz="1200" i="0" dirty="0">
                  <a:solidFill>
                    <a:srgbClr val="006633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sz="1200" dirty="0">
                  <a:solidFill>
                    <a:srgbClr val="006633"/>
                  </a:solidFill>
                  <a:latin typeface="Arial" charset="0"/>
                  <a:cs typeface="Arial" charset="0"/>
                </a:rPr>
                <a:t>N </a:t>
              </a:r>
              <a:r>
                <a:rPr lang="en-US" sz="1200" i="0" dirty="0">
                  <a:solidFill>
                    <a:srgbClr val="006633"/>
                  </a:solidFill>
                  <a:latin typeface="Arial" charset="0"/>
                  <a:cs typeface="Arial" charset="0"/>
                </a:rPr>
                <a:t>sample/sec)</a:t>
              </a:r>
            </a:p>
          </p:txBody>
        </p:sp>
        <p:cxnSp>
          <p:nvCxnSpPr>
            <p:cNvPr id="20514" name="Straight Connector 43"/>
            <p:cNvCxnSpPr>
              <a:cxnSpLocks noChangeShapeType="1"/>
            </p:cNvCxnSpPr>
            <p:nvPr/>
          </p:nvCxnSpPr>
          <p:spPr bwMode="auto">
            <a:xfrm flipV="1">
              <a:off x="6650182" y="3881146"/>
              <a:ext cx="214061" cy="713447"/>
            </a:xfrm>
            <a:prstGeom prst="line">
              <a:avLst/>
            </a:prstGeom>
            <a:noFill/>
            <a:ln w="9525">
              <a:solidFill>
                <a:srgbClr val="0066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6460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Multimedia: audio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561975" y="1433513"/>
            <a:ext cx="4149725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82575" indent="-282575"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example: 8,000 samples/sec, 256 quantized values:  64,000 bps</a:t>
            </a:r>
          </a:p>
          <a:p>
            <a:pPr marL="282575" indent="-282575"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receiver converts bits back to analog signal:</a:t>
            </a:r>
          </a:p>
          <a:p>
            <a:pPr marL="682625" lvl="1" indent="-225425"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some quality reduction</a:t>
            </a:r>
          </a:p>
          <a:p>
            <a:pPr>
              <a:buFont typeface="Wingdings" charset="0"/>
              <a:buNone/>
              <a:defRPr/>
            </a:pPr>
            <a:endParaRPr lang="en-US" sz="2400" u="sng" dirty="0" smtClean="0">
              <a:solidFill>
                <a:srgbClr val="FF0000"/>
              </a:solidFill>
            </a:endParaRPr>
          </a:p>
          <a:p>
            <a:pPr>
              <a:buFont typeface="Wingdings" charset="0"/>
              <a:buNone/>
              <a:defRPr/>
            </a:pPr>
            <a:r>
              <a:rPr lang="en-US" u="sng" dirty="0">
                <a:solidFill>
                  <a:srgbClr val="CC0000"/>
                </a:solidFill>
              </a:rPr>
              <a:t>e</a:t>
            </a:r>
            <a:r>
              <a:rPr lang="en-US" u="sng" dirty="0" smtClean="0">
                <a:solidFill>
                  <a:srgbClr val="CC0000"/>
                </a:solidFill>
              </a:rPr>
              <a:t>xample rates</a:t>
            </a:r>
            <a:endParaRPr lang="en-US" dirty="0" smtClean="0">
              <a:solidFill>
                <a:srgbClr val="CC0000"/>
              </a:solidFill>
            </a:endParaRP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CD: 1.411 Mbps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MP3: 96, 128, 160 kbps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Internet telephony: 5.3 kbps and up</a:t>
            </a:r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22533" name="Picture 2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34" name="Group 1"/>
          <p:cNvGrpSpPr>
            <a:grpSpLocks/>
          </p:cNvGrpSpPr>
          <p:nvPr/>
        </p:nvGrpSpPr>
        <p:grpSpPr bwMode="auto">
          <a:xfrm>
            <a:off x="4727575" y="2008188"/>
            <a:ext cx="3867150" cy="3241675"/>
            <a:chOff x="4728279" y="2008293"/>
            <a:chExt cx="3866921" cy="3242105"/>
          </a:xfrm>
        </p:grpSpPr>
        <p:cxnSp>
          <p:nvCxnSpPr>
            <p:cNvPr id="22535" name="Straight Connector 7"/>
            <p:cNvCxnSpPr>
              <a:cxnSpLocks noChangeShapeType="1"/>
            </p:cNvCxnSpPr>
            <p:nvPr/>
          </p:nvCxnSpPr>
          <p:spPr bwMode="auto">
            <a:xfrm>
              <a:off x="5070318" y="2202424"/>
              <a:ext cx="0" cy="22116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Rectangle 10"/>
            <p:cNvSpPr/>
            <p:nvPr/>
          </p:nvSpPr>
          <p:spPr>
            <a:xfrm>
              <a:off x="5067984" y="3343557"/>
              <a:ext cx="157154" cy="1054240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26724" y="3224479"/>
              <a:ext cx="155566" cy="1174906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82290" y="3064120"/>
              <a:ext cx="155566" cy="1330501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539444" y="2929165"/>
              <a:ext cx="157153" cy="1467045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699771" y="2913288"/>
              <a:ext cx="155566" cy="1492448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856925" y="3064120"/>
              <a:ext cx="157153" cy="134320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014078" y="3197488"/>
              <a:ext cx="155566" cy="120507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171232" y="3268935"/>
              <a:ext cx="157153" cy="113521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329972" y="3284812"/>
              <a:ext cx="155566" cy="1109809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487125" y="3165734"/>
              <a:ext cx="155566" cy="1230476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642691" y="2945042"/>
              <a:ext cx="157154" cy="1451167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801431" y="2681482"/>
              <a:ext cx="155566" cy="1711552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960172" y="2794209"/>
              <a:ext cx="157154" cy="1602000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118912" y="3064120"/>
              <a:ext cx="155566" cy="1333677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274478" y="3327680"/>
              <a:ext cx="155566" cy="1065354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433219" y="3467399"/>
              <a:ext cx="155566" cy="92722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cxnSp>
          <p:nvCxnSpPr>
            <p:cNvPr id="22552" name="Straight Connector 26"/>
            <p:cNvCxnSpPr>
              <a:cxnSpLocks noChangeShapeType="1"/>
            </p:cNvCxnSpPr>
            <p:nvPr/>
          </p:nvCxnSpPr>
          <p:spPr bwMode="auto">
            <a:xfrm>
              <a:off x="5070318" y="4399838"/>
              <a:ext cx="32822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553" name="TextBox 27"/>
            <p:cNvSpPr txBox="1">
              <a:spLocks noChangeArrowheads="1"/>
            </p:cNvSpPr>
            <p:nvPr/>
          </p:nvSpPr>
          <p:spPr bwMode="auto">
            <a:xfrm>
              <a:off x="7893739" y="4398320"/>
              <a:ext cx="47538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2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time</a:t>
              </a:r>
            </a:p>
          </p:txBody>
        </p:sp>
        <p:sp>
          <p:nvSpPr>
            <p:cNvPr id="22554" name="TextBox 28"/>
            <p:cNvSpPr txBox="1">
              <a:spLocks noChangeArrowheads="1"/>
            </p:cNvSpPr>
            <p:nvPr/>
          </p:nvSpPr>
          <p:spPr bwMode="auto">
            <a:xfrm rot="-5400000">
              <a:off x="4008761" y="3199973"/>
              <a:ext cx="171603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2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audio signal amplitude</a:t>
              </a:r>
            </a:p>
          </p:txBody>
        </p:sp>
        <p:sp>
          <p:nvSpPr>
            <p:cNvPr id="22555" name="TextBox 29"/>
            <p:cNvSpPr txBox="1">
              <a:spLocks noChangeArrowheads="1"/>
            </p:cNvSpPr>
            <p:nvPr/>
          </p:nvSpPr>
          <p:spPr bwMode="auto">
            <a:xfrm>
              <a:off x="7760723" y="2909794"/>
              <a:ext cx="64678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200" i="0" dirty="0">
                  <a:solidFill>
                    <a:srgbClr val="0000FF"/>
                  </a:solidFill>
                  <a:latin typeface="Arial" charset="0"/>
                  <a:cs typeface="Arial" charset="0"/>
                </a:rPr>
                <a:t>analog</a:t>
              </a:r>
            </a:p>
            <a:p>
              <a:pPr eaLnBrk="0" hangingPunct="0"/>
              <a:r>
                <a:rPr lang="en-US" sz="1200" i="0" dirty="0">
                  <a:solidFill>
                    <a:srgbClr val="0000FF"/>
                  </a:solidFill>
                  <a:latin typeface="Arial" charset="0"/>
                  <a:cs typeface="Arial" charset="0"/>
                </a:rPr>
                <a:t>signal</a:t>
              </a:r>
            </a:p>
          </p:txBody>
        </p:sp>
        <p:sp>
          <p:nvSpPr>
            <p:cNvPr id="22556" name="Freeform 30"/>
            <p:cNvSpPr>
              <a:spLocks/>
            </p:cNvSpPr>
            <p:nvPr/>
          </p:nvSpPr>
          <p:spPr bwMode="auto">
            <a:xfrm>
              <a:off x="5071366" y="2589612"/>
              <a:ext cx="3230339" cy="1173968"/>
            </a:xfrm>
            <a:custGeom>
              <a:avLst/>
              <a:gdLst>
                <a:gd name="T0" fmla="*/ 0 w 3230339"/>
                <a:gd name="T1" fmla="*/ 745990 h 1173968"/>
                <a:gd name="T2" fmla="*/ 635024 w 3230339"/>
                <a:gd name="T3" fmla="*/ 248983 h 1173968"/>
                <a:gd name="T4" fmla="*/ 1283852 w 3230339"/>
                <a:gd name="T5" fmla="*/ 676961 h 1173968"/>
                <a:gd name="T6" fmla="*/ 1877462 w 3230339"/>
                <a:gd name="T7" fmla="*/ 480 h 1173968"/>
                <a:gd name="T8" fmla="*/ 2415852 w 3230339"/>
                <a:gd name="T9" fmla="*/ 801213 h 1173968"/>
                <a:gd name="T10" fmla="*/ 3230339 w 3230339"/>
                <a:gd name="T11" fmla="*/ 1173968 h 11739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30339" h="1173968">
                  <a:moveTo>
                    <a:pt x="0" y="745990"/>
                  </a:moveTo>
                  <a:cubicBezTo>
                    <a:pt x="39114" y="794310"/>
                    <a:pt x="421049" y="260488"/>
                    <a:pt x="635024" y="248983"/>
                  </a:cubicBezTo>
                  <a:cubicBezTo>
                    <a:pt x="848999" y="237478"/>
                    <a:pt x="1076779" y="718378"/>
                    <a:pt x="1283852" y="676961"/>
                  </a:cubicBezTo>
                  <a:cubicBezTo>
                    <a:pt x="1490925" y="635544"/>
                    <a:pt x="1688795" y="-20229"/>
                    <a:pt x="1877462" y="480"/>
                  </a:cubicBezTo>
                  <a:cubicBezTo>
                    <a:pt x="2066129" y="21189"/>
                    <a:pt x="2190373" y="605632"/>
                    <a:pt x="2415852" y="801213"/>
                  </a:cubicBezTo>
                  <a:cubicBezTo>
                    <a:pt x="2641331" y="996794"/>
                    <a:pt x="2948489" y="1077328"/>
                    <a:pt x="3230339" y="1173968"/>
                  </a:cubicBezTo>
                </a:path>
              </a:pathLst>
            </a:cu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2557" name="Straight Connector 31"/>
            <p:cNvCxnSpPr>
              <a:cxnSpLocks noChangeShapeType="1"/>
            </p:cNvCxnSpPr>
            <p:nvPr/>
          </p:nvCxnSpPr>
          <p:spPr bwMode="auto">
            <a:xfrm flipH="1">
              <a:off x="7948878" y="3297188"/>
              <a:ext cx="176086" cy="29513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558" name="Group 32"/>
            <p:cNvGrpSpPr>
              <a:grpSpLocks/>
            </p:cNvGrpSpPr>
            <p:nvPr/>
          </p:nvGrpSpPr>
          <p:grpSpPr bwMode="auto">
            <a:xfrm>
              <a:off x="6949949" y="2069766"/>
              <a:ext cx="1645251" cy="724141"/>
              <a:chOff x="7074194" y="1793646"/>
              <a:chExt cx="1645251" cy="724141"/>
            </a:xfrm>
          </p:grpSpPr>
          <p:cxnSp>
            <p:nvCxnSpPr>
              <p:cNvPr id="22567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7074194" y="2510361"/>
                <a:ext cx="185676" cy="7426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2568" name="TextBox 34"/>
              <p:cNvSpPr txBox="1">
                <a:spLocks noChangeArrowheads="1"/>
              </p:cNvSpPr>
              <p:nvPr/>
            </p:nvSpPr>
            <p:spPr bwMode="auto">
              <a:xfrm>
                <a:off x="7550903" y="1793646"/>
                <a:ext cx="1168542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200" i="0" dirty="0">
                    <a:solidFill>
                      <a:srgbClr val="800000"/>
                    </a:solidFill>
                    <a:latin typeface="Arial" charset="0"/>
                    <a:cs typeface="Arial" charset="0"/>
                  </a:rPr>
                  <a:t>quantized value of</a:t>
                </a:r>
              </a:p>
              <a:p>
                <a:pPr eaLnBrk="0" hangingPunct="0"/>
                <a:r>
                  <a:rPr lang="en-US" sz="1200" i="0" dirty="0">
                    <a:solidFill>
                      <a:srgbClr val="800000"/>
                    </a:solidFill>
                    <a:latin typeface="Arial" charset="0"/>
                    <a:cs typeface="Arial" charset="0"/>
                  </a:rPr>
                  <a:t>analog value</a:t>
                </a:r>
              </a:p>
            </p:txBody>
          </p:sp>
          <p:cxnSp>
            <p:nvCxnSpPr>
              <p:cNvPr id="22569" name="Straight Connector 35"/>
              <p:cNvCxnSpPr>
                <a:cxnSpLocks noChangeShapeType="1"/>
              </p:cNvCxnSpPr>
              <p:nvPr/>
            </p:nvCxnSpPr>
            <p:spPr bwMode="auto">
              <a:xfrm flipH="1">
                <a:off x="7189314" y="1942186"/>
                <a:ext cx="427051" cy="542179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2559" name="Group 36"/>
            <p:cNvGrpSpPr>
              <a:grpSpLocks/>
            </p:cNvGrpSpPr>
            <p:nvPr/>
          </p:nvGrpSpPr>
          <p:grpSpPr bwMode="auto">
            <a:xfrm>
              <a:off x="5549260" y="2008293"/>
              <a:ext cx="1442931" cy="785213"/>
              <a:chOff x="5673505" y="1732173"/>
              <a:chExt cx="1442931" cy="785213"/>
            </a:xfrm>
          </p:grpSpPr>
          <p:sp>
            <p:nvSpPr>
              <p:cNvPr id="22564" name="TextBox 37"/>
              <p:cNvSpPr txBox="1">
                <a:spLocks noChangeArrowheads="1"/>
              </p:cNvSpPr>
              <p:nvPr/>
            </p:nvSpPr>
            <p:spPr bwMode="auto">
              <a:xfrm>
                <a:off x="5673505" y="1732173"/>
                <a:ext cx="110511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r" eaLnBrk="0" hangingPunct="0"/>
                <a:r>
                  <a:rPr lang="en-US" sz="1200" i="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quantization error</a:t>
                </a:r>
              </a:p>
            </p:txBody>
          </p:sp>
          <p:cxnSp>
            <p:nvCxnSpPr>
              <p:cNvPr id="22565" name="Straight Connector 38"/>
              <p:cNvCxnSpPr>
                <a:cxnSpLocks noChangeShapeType="1"/>
              </p:cNvCxnSpPr>
              <p:nvPr/>
            </p:nvCxnSpPr>
            <p:spPr bwMode="auto">
              <a:xfrm>
                <a:off x="7112679" y="2314493"/>
                <a:ext cx="3757" cy="20289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med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566" name="Straight Connector 39"/>
              <p:cNvCxnSpPr>
                <a:cxnSpLocks noChangeShapeType="1"/>
                <a:stCxn id="22564" idx="3"/>
              </p:cNvCxnSpPr>
              <p:nvPr/>
            </p:nvCxnSpPr>
            <p:spPr bwMode="auto">
              <a:xfrm>
                <a:off x="6778619" y="1963006"/>
                <a:ext cx="292728" cy="39281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2560" name="Group 40"/>
            <p:cNvGrpSpPr>
              <a:grpSpLocks/>
            </p:cNvGrpSpPr>
            <p:nvPr/>
          </p:nvGrpSpPr>
          <p:grpSpPr bwMode="auto">
            <a:xfrm>
              <a:off x="5056047" y="4114460"/>
              <a:ext cx="2583010" cy="1135938"/>
              <a:chOff x="5180292" y="3838340"/>
              <a:chExt cx="2583010" cy="1135938"/>
            </a:xfrm>
          </p:grpSpPr>
          <p:cxnSp>
            <p:nvCxnSpPr>
              <p:cNvPr id="22561" name="Straight Arrow Connector 41"/>
              <p:cNvCxnSpPr>
                <a:cxnSpLocks noChangeShapeType="1"/>
              </p:cNvCxnSpPr>
              <p:nvPr/>
            </p:nvCxnSpPr>
            <p:spPr bwMode="auto">
              <a:xfrm flipV="1">
                <a:off x="5180292" y="3838340"/>
                <a:ext cx="2583010" cy="14269"/>
              </a:xfrm>
              <a:prstGeom prst="straightConnector1">
                <a:avLst/>
              </a:prstGeom>
              <a:noFill/>
              <a:ln w="9525">
                <a:solidFill>
                  <a:srgbClr val="008000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2562" name="TextBox 42"/>
              <p:cNvSpPr txBox="1">
                <a:spLocks noChangeArrowheads="1"/>
              </p:cNvSpPr>
              <p:nvPr/>
            </p:nvSpPr>
            <p:spPr bwMode="auto">
              <a:xfrm>
                <a:off x="5639878" y="4512613"/>
                <a:ext cx="170957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200" i="0" dirty="0">
                    <a:solidFill>
                      <a:srgbClr val="006633"/>
                    </a:solidFill>
                    <a:latin typeface="Arial" charset="0"/>
                    <a:cs typeface="Arial" charset="0"/>
                  </a:rPr>
                  <a:t>sampling rate</a:t>
                </a:r>
              </a:p>
              <a:p>
                <a:pPr eaLnBrk="0" hangingPunct="0"/>
                <a:r>
                  <a:rPr lang="en-US" sz="1200" i="0" dirty="0">
                    <a:solidFill>
                      <a:srgbClr val="006633"/>
                    </a:solidFill>
                    <a:latin typeface="Arial" charset="0"/>
                    <a:cs typeface="Arial" charset="0"/>
                  </a:rPr>
                  <a:t>(</a:t>
                </a:r>
                <a:r>
                  <a:rPr lang="en-US" sz="1200" dirty="0">
                    <a:solidFill>
                      <a:srgbClr val="006633"/>
                    </a:solidFill>
                    <a:latin typeface="Arial" charset="0"/>
                    <a:cs typeface="Arial" charset="0"/>
                  </a:rPr>
                  <a:t>N </a:t>
                </a:r>
                <a:r>
                  <a:rPr lang="en-US" sz="1200" i="0" dirty="0">
                    <a:solidFill>
                      <a:srgbClr val="006633"/>
                    </a:solidFill>
                    <a:latin typeface="Arial" charset="0"/>
                    <a:cs typeface="Arial" charset="0"/>
                  </a:rPr>
                  <a:t>sample/sec)</a:t>
                </a:r>
              </a:p>
            </p:txBody>
          </p:sp>
          <p:cxnSp>
            <p:nvCxnSpPr>
              <p:cNvPr id="22563" name="Straight Connector 43"/>
              <p:cNvCxnSpPr>
                <a:cxnSpLocks noChangeShapeType="1"/>
              </p:cNvCxnSpPr>
              <p:nvPr/>
            </p:nvCxnSpPr>
            <p:spPr bwMode="auto">
              <a:xfrm flipV="1">
                <a:off x="6650182" y="3881146"/>
                <a:ext cx="214061" cy="713447"/>
              </a:xfrm>
              <a:prstGeom prst="line">
                <a:avLst/>
              </a:prstGeom>
              <a:noFill/>
              <a:ln w="9525">
                <a:solidFill>
                  <a:srgbClr val="0066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85874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en-US" dirty="0" smtClean="0"/>
              <a:t>Music Compression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153400" cy="4114800"/>
          </a:xfrm>
        </p:spPr>
        <p:txBody>
          <a:bodyPr/>
          <a:lstStyle/>
          <a:p>
            <a:r>
              <a:rPr lang="en-US" altLang="en-US" smtClean="0"/>
              <a:t>Opportunity:</a:t>
            </a:r>
          </a:p>
          <a:p>
            <a:pPr lvl="1"/>
            <a:r>
              <a:rPr lang="en-US" altLang="en-US" smtClean="0"/>
              <a:t>The human ear cannot hear all frequencies at once</a:t>
            </a:r>
          </a:p>
          <a:p>
            <a:r>
              <a:rPr lang="en-US" altLang="en-US" smtClean="0"/>
              <a:t>Approach:</a:t>
            </a:r>
          </a:p>
          <a:p>
            <a:pPr lvl="1"/>
            <a:r>
              <a:rPr lang="en-US" altLang="en-US" smtClean="0"/>
              <a:t>Don’t represent “masked” frequencies</a:t>
            </a:r>
          </a:p>
          <a:p>
            <a:r>
              <a:rPr lang="en-US" altLang="en-US" smtClean="0"/>
              <a:t>Standard: MPEG-1 Layer 3 (.mp3)</a:t>
            </a:r>
          </a:p>
        </p:txBody>
      </p:sp>
      <p:pic>
        <p:nvPicPr>
          <p:cNvPr id="43012" name="Picture 4" descr="maskieru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3657600"/>
            <a:ext cx="5791200" cy="3136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latin typeface="Gill Sans MT" charset="0"/>
                <a:cs typeface="+mj-cs"/>
              </a:rPr>
              <a:t>Multimedia networking: 3 application types</a:t>
            </a:r>
            <a:endParaRPr lang="en-US" sz="3200" dirty="0">
              <a:latin typeface="Gill Sans MT" charset="0"/>
              <a:cs typeface="+mj-cs"/>
            </a:endParaRPr>
          </a:p>
        </p:txBody>
      </p:sp>
      <p:pic>
        <p:nvPicPr>
          <p:cNvPr id="28676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7762875" cy="4648200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s</a:t>
            </a:r>
            <a:r>
              <a:rPr lang="en-US" i="1" dirty="0" smtClean="0">
                <a:solidFill>
                  <a:srgbClr val="CC0000"/>
                </a:solidFill>
              </a:rPr>
              <a:t>treaming, stored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audio, video</a:t>
            </a:r>
          </a:p>
          <a:p>
            <a:pPr lvl="1">
              <a:defRPr/>
            </a:pPr>
            <a:r>
              <a:rPr lang="en-US" i="1" dirty="0">
                <a:solidFill>
                  <a:srgbClr val="000099"/>
                </a:solidFill>
              </a:rPr>
              <a:t>s</a:t>
            </a:r>
            <a:r>
              <a:rPr lang="en-US" i="1" dirty="0" smtClean="0">
                <a:solidFill>
                  <a:srgbClr val="000099"/>
                </a:solidFill>
              </a:rPr>
              <a:t>treaming: </a:t>
            </a:r>
            <a:r>
              <a:rPr lang="en-US" dirty="0" smtClean="0"/>
              <a:t>can begin playout before downloading entire file</a:t>
            </a:r>
          </a:p>
          <a:p>
            <a:pPr lvl="1">
              <a:defRPr/>
            </a:pPr>
            <a:r>
              <a:rPr lang="en-US" i="1" dirty="0" smtClean="0">
                <a:solidFill>
                  <a:srgbClr val="000099"/>
                </a:solidFill>
              </a:rPr>
              <a:t>stored (at server): </a:t>
            </a:r>
            <a:r>
              <a:rPr lang="en-US" dirty="0" smtClean="0"/>
              <a:t>can transmit faster than audio/video will be rendered (implies storing/buffering at client)</a:t>
            </a:r>
          </a:p>
          <a:p>
            <a:pPr lvl="1">
              <a:defRPr/>
            </a:pPr>
            <a:r>
              <a:rPr lang="en-US" dirty="0"/>
              <a:t>e</a:t>
            </a:r>
            <a:r>
              <a:rPr lang="en-US" dirty="0" smtClean="0"/>
              <a:t>.g., YouTube, Netflix, Hulu</a:t>
            </a:r>
          </a:p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conversational </a:t>
            </a:r>
            <a:r>
              <a:rPr lang="en-US" dirty="0" smtClean="0"/>
              <a:t>voice/video over IP </a:t>
            </a:r>
          </a:p>
          <a:p>
            <a:pPr lvl="1">
              <a:defRPr/>
            </a:pPr>
            <a:r>
              <a:rPr lang="en-US" dirty="0"/>
              <a:t>i</a:t>
            </a:r>
            <a:r>
              <a:rPr lang="en-US" dirty="0" smtClean="0"/>
              <a:t>nteractive nature of human-to-human conversation limits delay tolerance</a:t>
            </a:r>
          </a:p>
          <a:p>
            <a:pPr lvl="1">
              <a:defRPr/>
            </a:pPr>
            <a:r>
              <a:rPr lang="en-US" dirty="0"/>
              <a:t>e</a:t>
            </a:r>
            <a:r>
              <a:rPr lang="en-US" dirty="0" smtClean="0"/>
              <a:t>.g., Skype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s</a:t>
            </a:r>
            <a:r>
              <a:rPr lang="en-US" i="1" dirty="0" smtClean="0">
                <a:solidFill>
                  <a:srgbClr val="CC0000"/>
                </a:solidFill>
              </a:rPr>
              <a:t>treaming live </a:t>
            </a:r>
            <a:r>
              <a:rPr lang="en-US" dirty="0" smtClean="0"/>
              <a:t>audio, video</a:t>
            </a:r>
          </a:p>
          <a:p>
            <a:pPr lvl="1">
              <a:defRPr/>
            </a:pPr>
            <a:r>
              <a:rPr lang="en-US" dirty="0" smtClean="0"/>
              <a:t>e.g., live sporting event (futbol)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97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2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2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2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2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2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2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3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3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3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9.xml><?xml version="1.0" encoding="utf-8"?>
<a:theme xmlns:a="http://schemas.openxmlformats.org/drawingml/2006/main" name="3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0.xml><?xml version="1.0" encoding="utf-8"?>
<a:theme xmlns:a="http://schemas.openxmlformats.org/drawingml/2006/main" name="3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1.xml><?xml version="1.0" encoding="utf-8"?>
<a:theme xmlns:a="http://schemas.openxmlformats.org/drawingml/2006/main" name="3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2_Default Design">
  <a:themeElements>
    <a:clrScheme name="1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2_Default Design">
      <a:majorFont>
        <a:latin typeface="Gill Sans MT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6"/>
          </a:solidFill>
        </a:ln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1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5430</TotalTime>
  <Words>2278</Words>
  <Application>Microsoft Office PowerPoint</Application>
  <PresentationFormat>On-screen Show (4:3)</PresentationFormat>
  <Paragraphs>448</Paragraphs>
  <Slides>37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31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79" baseType="lpstr">
      <vt:lpstr>ＭＳ Ｐゴシック</vt:lpstr>
      <vt:lpstr>Arial</vt:lpstr>
      <vt:lpstr>Arial Narrow</vt:lpstr>
      <vt:lpstr>Comic Sans MS</vt:lpstr>
      <vt:lpstr>Gill Sans MT</vt:lpstr>
      <vt:lpstr>Symbol</vt:lpstr>
      <vt:lpstr>Tahoma</vt:lpstr>
      <vt:lpstr>Times New Roman</vt:lpstr>
      <vt:lpstr>Wingdings</vt:lpstr>
      <vt:lpstr>ZapfDingbats</vt:lpstr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6_Default Design</vt:lpstr>
      <vt:lpstr>8_Default Design</vt:lpstr>
      <vt:lpstr>12_Default Design</vt:lpstr>
      <vt:lpstr>10_Default Design</vt:lpstr>
      <vt:lpstr>11_Default Design</vt:lpstr>
      <vt:lpstr>15_Default Design</vt:lpstr>
      <vt:lpstr>17_Default Design</vt:lpstr>
      <vt:lpstr>18_Default Design</vt:lpstr>
      <vt:lpstr>19_Default Design</vt:lpstr>
      <vt:lpstr>20_Default Design</vt:lpstr>
      <vt:lpstr>21_Default Design</vt:lpstr>
      <vt:lpstr>22_Default Design</vt:lpstr>
      <vt:lpstr>24_Default Design</vt:lpstr>
      <vt:lpstr>26_Default Design</vt:lpstr>
      <vt:lpstr>27_Default Design</vt:lpstr>
      <vt:lpstr>28_Default Design</vt:lpstr>
      <vt:lpstr>29_Default Design</vt:lpstr>
      <vt:lpstr>30_Default Design</vt:lpstr>
      <vt:lpstr>31_Default Design</vt:lpstr>
      <vt:lpstr>32_Default Design</vt:lpstr>
      <vt:lpstr>35_Default Design</vt:lpstr>
      <vt:lpstr>36_Default Design</vt:lpstr>
      <vt:lpstr>37_Default Design</vt:lpstr>
      <vt:lpstr>38_Default Design</vt:lpstr>
      <vt:lpstr>39_Default Design</vt:lpstr>
      <vt:lpstr>VISIO</vt:lpstr>
      <vt:lpstr>Streaming</vt:lpstr>
      <vt:lpstr>Goals for Today</vt:lpstr>
      <vt:lpstr>Video Streaming and CDNs: context</vt:lpstr>
      <vt:lpstr>Multimedia: video</vt:lpstr>
      <vt:lpstr>Multimedia: video</vt:lpstr>
      <vt:lpstr>Multimedia: audio</vt:lpstr>
      <vt:lpstr>Multimedia: audio</vt:lpstr>
      <vt:lpstr>Music Compression</vt:lpstr>
      <vt:lpstr>Multimedia networking: 3 application types</vt:lpstr>
      <vt:lpstr>Streaming stored video: </vt:lpstr>
      <vt:lpstr>Streaming stored video: </vt:lpstr>
      <vt:lpstr>Streaming stored video: challenges</vt:lpstr>
      <vt:lpstr>Streaming stored video: revisited</vt:lpstr>
      <vt:lpstr>Client-side buffering, playout</vt:lpstr>
      <vt:lpstr>Client-side buffering, playout</vt:lpstr>
      <vt:lpstr>Client-side buffering, playout</vt:lpstr>
      <vt:lpstr>Streaming multimedia: DASH</vt:lpstr>
      <vt:lpstr>Streaming multimedia: DASH</vt:lpstr>
      <vt:lpstr>Streaming multimedia: HTTP</vt:lpstr>
      <vt:lpstr>Voice-over-IP (VoIP)</vt:lpstr>
      <vt:lpstr>VoIP characteristics</vt:lpstr>
      <vt:lpstr>VoIP: packet loss, delay</vt:lpstr>
      <vt:lpstr>Delay jitter</vt:lpstr>
      <vt:lpstr>VoIP: fixed playout delay</vt:lpstr>
      <vt:lpstr>VoIP: fixed playout delay</vt:lpstr>
      <vt:lpstr>Adaptive playout delay (1)</vt:lpstr>
      <vt:lpstr>VoiP: recovery from packet loss (1)</vt:lpstr>
      <vt:lpstr>VoiP: recovery from packet loss (2)</vt:lpstr>
      <vt:lpstr>VoiP: recovery from packet loss (3)</vt:lpstr>
      <vt:lpstr>Voice-over-IP: Skype</vt:lpstr>
      <vt:lpstr>P2P voice-over-IP: Skype</vt:lpstr>
      <vt:lpstr>Content distribution networks</vt:lpstr>
      <vt:lpstr>PowerPoint Presentation</vt:lpstr>
      <vt:lpstr>CDN content access: a closer look</vt:lpstr>
      <vt:lpstr>Case study: Netflix</vt:lpstr>
      <vt:lpstr>L2 Preview</vt:lpstr>
      <vt:lpstr>Before You Go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144</cp:revision>
  <dcterms:created xsi:type="dcterms:W3CDTF">2003-09-05T02:55:05Z</dcterms:created>
  <dcterms:modified xsi:type="dcterms:W3CDTF">2017-09-18T01:16:53Z</dcterms:modified>
</cp:coreProperties>
</file>