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5" r:id="rId2"/>
    <p:sldId id="451" r:id="rId3"/>
    <p:sldId id="475" r:id="rId4"/>
    <p:sldId id="452" r:id="rId5"/>
    <p:sldId id="476" r:id="rId6"/>
    <p:sldId id="456" r:id="rId7"/>
    <p:sldId id="454" r:id="rId8"/>
    <p:sldId id="453" r:id="rId9"/>
    <p:sldId id="458" r:id="rId10"/>
    <p:sldId id="459" r:id="rId11"/>
    <p:sldId id="460" r:id="rId12"/>
    <p:sldId id="461" r:id="rId13"/>
    <p:sldId id="462" r:id="rId14"/>
    <p:sldId id="463" r:id="rId15"/>
    <p:sldId id="465" r:id="rId16"/>
    <p:sldId id="464" r:id="rId17"/>
    <p:sldId id="473" r:id="rId18"/>
    <p:sldId id="470" r:id="rId19"/>
    <p:sldId id="472" r:id="rId20"/>
    <p:sldId id="471" r:id="rId21"/>
    <p:sldId id="468" r:id="rId22"/>
    <p:sldId id="455" r:id="rId23"/>
    <p:sldId id="474" r:id="rId24"/>
    <p:sldId id="45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121" d="100"/>
          <a:sy n="121" d="100"/>
        </p:scale>
        <p:origin x="2094" y="102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BCD9611-E1D5-9240-B055-6EA147552D7C}" type="slidenum">
              <a:rPr lang="en-US" sz="1200">
                <a:latin typeface="Times New Roman" charset="0"/>
              </a:rPr>
              <a:pPr/>
              <a:t>15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235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 </a:t>
            </a:r>
            <a:r>
              <a:rPr lang="en-US" dirty="0" err="1" smtClean="0">
                <a:latin typeface="Times New Roman" charset="0"/>
              </a:rPr>
              <a:t>domian</a:t>
            </a:r>
            <a:r>
              <a:rPr lang="en-US" dirty="0" smtClean="0">
                <a:latin typeface="Times New Roman" charset="0"/>
              </a:rPr>
              <a:t> can have the same alias for its web server and its mai</a:t>
            </a:r>
            <a:r>
              <a:rPr lang="en-US" baseline="0" dirty="0" smtClean="0">
                <a:latin typeface="Times New Roman" charset="0"/>
              </a:rPr>
              <a:t>l server.</a:t>
            </a:r>
            <a:endParaRPr lang="en-US" dirty="0">
              <a:latin typeface="Times New Roman" charset="0"/>
            </a:endParaRPr>
          </a:p>
        </p:txBody>
      </p:sp>
      <p:sp>
        <p:nvSpPr>
          <p:cNvPr id="164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EF3021F-D91D-1B4F-85FD-102109E2417B}" type="slidenum">
              <a:rPr lang="en-US" sz="1200">
                <a:latin typeface="Times New Roman" charset="0"/>
              </a:rPr>
              <a:pPr/>
              <a:t>16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95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6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330B78-D5D1-C24A-918D-47D961068E76}" type="slidenum">
              <a:rPr lang="en-US" sz="1200">
                <a:latin typeface="Times New Roman" charset="0"/>
              </a:rPr>
              <a:pPr/>
              <a:t>19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063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8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FE2329B-F93B-804C-ABA3-9FB0E7AE5646}" type="slidenum">
              <a:rPr lang="en-US" sz="1200">
                <a:latin typeface="Times New Roman" charset="0"/>
              </a:rPr>
              <a:pPr/>
              <a:t>20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201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1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C19F2C-BF5D-9A4E-8B37-910C4C63F6A1}" type="slidenum">
              <a:rPr lang="en-US" sz="1200">
                <a:latin typeface="Times New Roman" charset="0"/>
              </a:rPr>
              <a:pPr/>
              <a:t>21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17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4 </a:t>
            </a:r>
            <a:r>
              <a:rPr lang="en-US" dirty="0" err="1" smtClean="0">
                <a:latin typeface="Times New Roman" charset="0"/>
              </a:rPr>
              <a:t>octates</a:t>
            </a:r>
            <a:r>
              <a:rPr lang="en-US" baseline="0" dirty="0" smtClean="0">
                <a:latin typeface="Times New Roman" charset="0"/>
              </a:rPr>
              <a:t> of base 10, </a:t>
            </a:r>
            <a:r>
              <a:rPr lang="en-US" dirty="0" smtClean="0">
                <a:latin typeface="Times New Roman" charset="0"/>
              </a:rPr>
              <a:t>Phone</a:t>
            </a:r>
            <a:r>
              <a:rPr lang="en-US" baseline="0" dirty="0" smtClean="0">
                <a:latin typeface="Times New Roman" charset="0"/>
              </a:rPr>
              <a:t> numbers to , domain names, names to numbers, app layer p</a:t>
            </a:r>
            <a:endParaRPr lang="en-US" dirty="0">
              <a:latin typeface="Times New Roman" charset="0"/>
            </a:endParaRPr>
          </a:p>
        </p:txBody>
      </p:sp>
      <p:sp>
        <p:nvSpPr>
          <p:cNvPr id="146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CE47D08-4894-AC45-B218-07FA157A5A52}" type="slidenum">
              <a:rPr lang="en-US" sz="1200">
                <a:latin typeface="Times New Roman" charset="0"/>
              </a:rPr>
              <a:pPr/>
              <a:t>6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11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DNS uses UDP because</a:t>
            </a:r>
            <a:r>
              <a:rPr lang="en-US" baseline="0" dirty="0" smtClean="0"/>
              <a:t> TCP has a round trip handshaking cost to establish a connection. If the query fails the first time, we can send it again, so not much harm using UDP.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57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0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DB81CBC-03DC-9944-8BAC-01EE11436760}" type="slidenum">
              <a:rPr lang="en-US" sz="1200">
                <a:latin typeface="Times New Roman" charset="0"/>
              </a:rPr>
              <a:pPr/>
              <a:t>9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00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2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B332A1-1268-C84F-BFBF-0932677D33B8}" type="slidenum">
              <a:rPr lang="en-US" sz="1200">
                <a:latin typeface="Times New Roman" charset="0"/>
              </a:rPr>
              <a:pPr/>
              <a:t>10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31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2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B332A1-1268-C84F-BFBF-0932677D33B8}" type="slidenum">
              <a:rPr lang="en-US" sz="1200">
                <a:latin typeface="Times New Roman" charset="0"/>
              </a:rPr>
              <a:pPr/>
              <a:t>11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697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6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6558FEB-038D-9249-96DC-263B3B744B4C}" type="slidenum">
              <a:rPr lang="en-US" sz="1200">
                <a:latin typeface="Times New Roman" charset="0"/>
              </a:rPr>
              <a:pPr/>
              <a:t>12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669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8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1093BD3-90FA-7A4D-91D3-A213F7400D33}" type="slidenum">
              <a:rPr lang="en-US" sz="1200">
                <a:latin typeface="Times New Roman" charset="0"/>
              </a:rPr>
              <a:pPr/>
              <a:t>13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3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0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4F2F32-6FBF-594F-AD40-6FC8AB4062AF}" type="slidenum">
              <a:rPr lang="en-US" sz="1200">
                <a:latin typeface="Times New Roman" charset="0"/>
              </a:rPr>
              <a:pPr/>
              <a:t>14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6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0F5DE-1313-E148-B115-DC36A8C4F87B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062339-7896-A248-B531-7D3930C6AED7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169A2E-0E74-AF47-BF00-DBE641B43E19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6A0E0C-5B96-C849-9D0E-F4D3F550036F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E17B-A147-C147-87A7-EC2177FB7EAB}" type="datetime1">
              <a:rPr lang="en-US" smtClean="0"/>
              <a:t>9/13/2017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9F75F160-22A5-964F-AFB2-1F8F36156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5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ADD3BD-1F3E-CC41-AD43-50A9C7A6BABE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2CDBA-38C8-C94C-B3FF-ED4284E9F899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E1C88-E03A-C345-BA50-1A574C4AF6DA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DD89C4-BBBE-9E46-9994-59B0CC986435}" type="datetime1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7ACCD-1548-DD4B-AAE3-726D6FF12EFB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FF82D3-5190-EB4E-8E02-3BBC38FDECD9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32AB7A-1C22-4D40-9433-2C5C6A160EE0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D4328-6361-4F49-B37B-69E4BA753379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CAFC00-8482-F14C-8D02-D5DD0E0C5459}" type="datetime1">
              <a:rPr lang="en-US" smtClean="0"/>
              <a:t>9/13/2017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Domain Names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6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2250"/>
            <a:ext cx="7772400" cy="88265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DNS: root name servers</a:t>
            </a:r>
            <a:endParaRPr lang="en-US">
              <a:latin typeface="Gill Sans MT" charset="0"/>
            </a:endParaRPr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362075"/>
            <a:ext cx="8478837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contacted by local name server that can not resolve name</a:t>
            </a:r>
          </a:p>
          <a:p>
            <a:r>
              <a:rPr lang="en-US" sz="2400">
                <a:latin typeface="Gill Sans MT" charset="0"/>
              </a:rPr>
              <a:t>root name server:</a:t>
            </a:r>
          </a:p>
          <a:p>
            <a:pPr lvl="1"/>
            <a:r>
              <a:rPr lang="en-US" sz="2200">
                <a:latin typeface="Gill Sans MT" charset="0"/>
              </a:rPr>
              <a:t>contacts authoritative name server if name mapping not known</a:t>
            </a:r>
          </a:p>
          <a:p>
            <a:pPr lvl="1"/>
            <a:r>
              <a:rPr lang="en-US" sz="2200">
                <a:latin typeface="Gill Sans MT" charset="0"/>
              </a:rPr>
              <a:t>gets mapping</a:t>
            </a:r>
          </a:p>
          <a:p>
            <a:pPr lvl="1"/>
            <a:r>
              <a:rPr lang="en-US" sz="2200">
                <a:latin typeface="Gill Sans MT" charset="0"/>
              </a:rPr>
              <a:t>returns mapping to local name server</a:t>
            </a:r>
          </a:p>
        </p:txBody>
      </p:sp>
      <p:sp>
        <p:nvSpPr>
          <p:cNvPr id="176133" name="Rectangle 20"/>
          <p:cNvSpPr>
            <a:spLocks noChangeArrowheads="1"/>
          </p:cNvSpPr>
          <p:nvPr/>
        </p:nvSpPr>
        <p:spPr bwMode="auto">
          <a:xfrm>
            <a:off x="6096000" y="4992688"/>
            <a:ext cx="295751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i="1" dirty="0"/>
              <a:t> 13 logical root name </a:t>
            </a:r>
            <a:r>
              <a:rPr lang="ja-JP" altLang="en-US" i="1" dirty="0"/>
              <a:t>“</a:t>
            </a:r>
            <a:r>
              <a:rPr lang="en-US" altLang="ja-JP" i="1" dirty="0"/>
              <a:t>servers</a:t>
            </a:r>
            <a:r>
              <a:rPr lang="ja-JP" altLang="en-US" i="1" dirty="0"/>
              <a:t>”</a:t>
            </a:r>
            <a:r>
              <a:rPr lang="en-US" altLang="ja-JP" i="1" dirty="0"/>
              <a:t> worldwide</a:t>
            </a:r>
          </a:p>
          <a:p>
            <a:pPr marL="342900" indent="-176213">
              <a:lnSpc>
                <a:spcPct val="85000"/>
              </a:lnSpc>
              <a:buClr>
                <a:srgbClr val="000090"/>
              </a:buClr>
              <a:buSzPct val="100000"/>
              <a:buFont typeface="Arial"/>
              <a:buChar char="•"/>
              <a:defRPr/>
            </a:pPr>
            <a:r>
              <a:rPr lang="en-US" altLang="ja-JP" sz="1800" i="1" dirty="0"/>
              <a:t>each “server” replicated many times</a:t>
            </a:r>
          </a:p>
        </p:txBody>
      </p:sp>
      <p:sp>
        <p:nvSpPr>
          <p:cNvPr id="151558" name="AutoShape 22"/>
          <p:cNvSpPr>
            <a:spLocks noChangeAspect="1" noChangeArrowheads="1"/>
          </p:cNvSpPr>
          <p:nvPr/>
        </p:nvSpPr>
        <p:spPr bwMode="auto">
          <a:xfrm>
            <a:off x="481013" y="3581400"/>
            <a:ext cx="5784850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>
              <a:latin typeface="Comic Sans MS" charset="0"/>
            </a:endParaRPr>
          </a:p>
        </p:txBody>
      </p:sp>
      <p:pic>
        <p:nvPicPr>
          <p:cNvPr id="151559" name="Picture 23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3" y="4378325"/>
            <a:ext cx="4319587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60" name="Text Box 25"/>
          <p:cNvSpPr txBox="1">
            <a:spLocks noChangeArrowheads="1"/>
          </p:cNvSpPr>
          <p:nvPr/>
        </p:nvSpPr>
        <p:spPr bwMode="auto">
          <a:xfrm>
            <a:off x="207963" y="5160963"/>
            <a:ext cx="209073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a. Verisign, Los Angeles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   (5 other sites)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b. USC-ISI Marina del Rey,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l. ICANN Los Angeles,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  (41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51561" name="Freeform 26"/>
          <p:cNvSpPr>
            <a:spLocks/>
          </p:cNvSpPr>
          <p:nvPr/>
        </p:nvSpPr>
        <p:spPr bwMode="auto">
          <a:xfrm>
            <a:off x="1757363" y="5113338"/>
            <a:ext cx="531812" cy="341312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2" name="Text Box 27"/>
          <p:cNvSpPr txBox="1">
            <a:spLocks noChangeArrowheads="1"/>
          </p:cNvSpPr>
          <p:nvPr/>
        </p:nvSpPr>
        <p:spPr bwMode="auto">
          <a:xfrm>
            <a:off x="204788" y="4333875"/>
            <a:ext cx="194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e. NASA Mt View,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f. Internet Software C.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Palo Alto, CA (and 48 other  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51563" name="Freeform 28"/>
          <p:cNvSpPr>
            <a:spLocks/>
          </p:cNvSpPr>
          <p:nvPr/>
        </p:nvSpPr>
        <p:spPr bwMode="auto">
          <a:xfrm flipV="1">
            <a:off x="1423988" y="4868863"/>
            <a:ext cx="817562" cy="184150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4" name="Text Box 29"/>
          <p:cNvSpPr txBox="1">
            <a:spLocks noChangeArrowheads="1"/>
          </p:cNvSpPr>
          <p:nvPr/>
        </p:nvSpPr>
        <p:spPr bwMode="auto">
          <a:xfrm>
            <a:off x="4297363" y="3973513"/>
            <a:ext cx="2278062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i. Netnod, Stockholm (37 other sites)</a:t>
            </a:r>
          </a:p>
        </p:txBody>
      </p:sp>
      <p:sp>
        <p:nvSpPr>
          <p:cNvPr id="151565" name="Freeform 30"/>
          <p:cNvSpPr>
            <a:spLocks/>
          </p:cNvSpPr>
          <p:nvPr/>
        </p:nvSpPr>
        <p:spPr bwMode="auto">
          <a:xfrm>
            <a:off x="3932238" y="4068763"/>
            <a:ext cx="446087" cy="654050"/>
          </a:xfrm>
          <a:custGeom>
            <a:avLst/>
            <a:gdLst>
              <a:gd name="T0" fmla="*/ 2147483647 w 666"/>
              <a:gd name="T1" fmla="*/ 0 h 1005"/>
              <a:gd name="T2" fmla="*/ 0 w 666"/>
              <a:gd name="T3" fmla="*/ 214748364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6" name="Text Box 31"/>
          <p:cNvSpPr txBox="1">
            <a:spLocks noChangeArrowheads="1"/>
          </p:cNvSpPr>
          <p:nvPr/>
        </p:nvSpPr>
        <p:spPr bwMode="auto">
          <a:xfrm>
            <a:off x="4333875" y="3684588"/>
            <a:ext cx="25193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k. RIPE London (17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51567" name="Freeform 32"/>
          <p:cNvSpPr>
            <a:spLocks/>
          </p:cNvSpPr>
          <p:nvPr/>
        </p:nvSpPr>
        <p:spPr bwMode="auto">
          <a:xfrm>
            <a:off x="3751263" y="3862388"/>
            <a:ext cx="615950" cy="946150"/>
          </a:xfrm>
          <a:custGeom>
            <a:avLst/>
            <a:gdLst>
              <a:gd name="T0" fmla="*/ 2147483647 w 922"/>
              <a:gd name="T1" fmla="*/ 0 h 1448"/>
              <a:gd name="T2" fmla="*/ 0 w 922"/>
              <a:gd name="T3" fmla="*/ 2147483647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8" name="Text Box 33"/>
          <p:cNvSpPr txBox="1">
            <a:spLocks noChangeArrowheads="1"/>
          </p:cNvSpPr>
          <p:nvPr/>
        </p:nvSpPr>
        <p:spPr bwMode="auto">
          <a:xfrm>
            <a:off x="5911850" y="4303713"/>
            <a:ext cx="1766888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m. WIDE Tokyo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(5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51569" name="Freeform 34"/>
          <p:cNvSpPr>
            <a:spLocks/>
          </p:cNvSpPr>
          <p:nvPr/>
        </p:nvSpPr>
        <p:spPr bwMode="auto">
          <a:xfrm>
            <a:off x="5575300" y="4598988"/>
            <a:ext cx="400050" cy="431800"/>
          </a:xfrm>
          <a:custGeom>
            <a:avLst/>
            <a:gdLst>
              <a:gd name="T0" fmla="*/ 2147483647 w 252"/>
              <a:gd name="T1" fmla="*/ 0 h 462"/>
              <a:gd name="T2" fmla="*/ 0 w 252"/>
              <a:gd name="T3" fmla="*/ 2147483647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0" name="Text Box 35"/>
          <p:cNvSpPr txBox="1">
            <a:spLocks noChangeArrowheads="1"/>
          </p:cNvSpPr>
          <p:nvPr/>
        </p:nvSpPr>
        <p:spPr bwMode="auto">
          <a:xfrm>
            <a:off x="1597025" y="3541713"/>
            <a:ext cx="259873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c. Cogent, Herndon, VA (5 other sites)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d. U Maryland College Park, MD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h. ARL Aberdeen, MD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j. Verisign, Dulles VA (69 other sites )</a:t>
            </a:r>
            <a:endParaRPr lang="en-US" sz="2400">
              <a:latin typeface="Times New Roman" charset="0"/>
            </a:endParaRPr>
          </a:p>
        </p:txBody>
      </p:sp>
      <p:pic>
        <p:nvPicPr>
          <p:cNvPr id="151571" name="Picture 24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8423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1572" name="Straight Arrow Connector 2"/>
          <p:cNvCxnSpPr>
            <a:cxnSpLocks noChangeShapeType="1"/>
          </p:cNvCxnSpPr>
          <p:nvPr/>
        </p:nvCxnSpPr>
        <p:spPr bwMode="auto">
          <a:xfrm flipH="1">
            <a:off x="2878138" y="4278313"/>
            <a:ext cx="7937" cy="690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1573" name="Text Box 35"/>
          <p:cNvSpPr txBox="1">
            <a:spLocks noChangeArrowheads="1"/>
          </p:cNvSpPr>
          <p:nvPr/>
        </p:nvSpPr>
        <p:spPr bwMode="auto">
          <a:xfrm>
            <a:off x="1550988" y="5889625"/>
            <a:ext cx="1470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g. US DoD Columbus, OH (5 other sites)</a:t>
            </a:r>
            <a:endParaRPr lang="en-US" sz="2400">
              <a:latin typeface="Times New Roman" charset="0"/>
            </a:endParaRPr>
          </a:p>
        </p:txBody>
      </p:sp>
      <p:cxnSp>
        <p:nvCxnSpPr>
          <p:cNvPr id="151574" name="Straight Arrow Connector 24"/>
          <p:cNvCxnSpPr>
            <a:cxnSpLocks noChangeShapeType="1"/>
            <a:stCxn id="151573" idx="0"/>
          </p:cNvCxnSpPr>
          <p:nvPr/>
        </p:nvCxnSpPr>
        <p:spPr bwMode="auto">
          <a:xfrm flipV="1">
            <a:off x="2286000" y="4945063"/>
            <a:ext cx="481013" cy="944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9297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2250"/>
            <a:ext cx="7772400" cy="882650"/>
          </a:xfrm>
        </p:spPr>
        <p:txBody>
          <a:bodyPr/>
          <a:lstStyle/>
          <a:p>
            <a:r>
              <a:rPr lang="en-US" dirty="0" smtClean="0">
                <a:latin typeface="Gill Sans MT" charset="0"/>
              </a:rPr>
              <a:t>13 Root </a:t>
            </a:r>
            <a:r>
              <a:rPr lang="en-US" dirty="0">
                <a:latin typeface="Gill Sans MT" charset="0"/>
              </a:rPr>
              <a:t>N</a:t>
            </a:r>
            <a:r>
              <a:rPr lang="en-US" dirty="0" smtClean="0">
                <a:latin typeface="Gill Sans MT" charset="0"/>
              </a:rPr>
              <a:t>ame </a:t>
            </a:r>
            <a:r>
              <a:rPr lang="en-US" dirty="0">
                <a:latin typeface="Gill Sans MT" charset="0"/>
              </a:rPr>
              <a:t>S</a:t>
            </a:r>
            <a:r>
              <a:rPr lang="en-US" dirty="0" smtClean="0">
                <a:latin typeface="Gill Sans MT" charset="0"/>
              </a:rPr>
              <a:t>ervers</a:t>
            </a:r>
            <a:endParaRPr lang="en-US" dirty="0">
              <a:latin typeface="Gill Sans MT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652" t="-939" r="-365" b="939"/>
          <a:stretch/>
        </p:blipFill>
        <p:spPr>
          <a:xfrm>
            <a:off x="685800" y="1295400"/>
            <a:ext cx="7755965" cy="4773612"/>
          </a:xfrm>
          <a:ln w="28575" cmpd="sng">
            <a:solidFill>
              <a:srgbClr val="000000"/>
            </a:solidFill>
          </a:ln>
        </p:spPr>
      </p:pic>
      <p:sp>
        <p:nvSpPr>
          <p:cNvPr id="5" name="Oval 4"/>
          <p:cNvSpPr/>
          <p:nvPr/>
        </p:nvSpPr>
        <p:spPr>
          <a:xfrm>
            <a:off x="5105400" y="2895600"/>
            <a:ext cx="2057400" cy="38100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66800" y="3200400"/>
            <a:ext cx="121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" y="6248400"/>
            <a:ext cx="6441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https://</a:t>
            </a:r>
            <a:r>
              <a:rPr lang="en-US" dirty="0" err="1"/>
              <a:t>www.iana.org</a:t>
            </a:r>
            <a:r>
              <a:rPr lang="en-US" dirty="0"/>
              <a:t>/domains/root/servers</a:t>
            </a:r>
          </a:p>
        </p:txBody>
      </p:sp>
    </p:spTree>
    <p:extLst>
      <p:ext uri="{BB962C8B-B14F-4D97-AF65-F5344CB8AC3E}">
        <p14:creationId xmlns:p14="http://schemas.microsoft.com/office/powerpoint/2010/main" val="259628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538"/>
            <a:ext cx="7772400" cy="957262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Local </a:t>
            </a:r>
            <a:r>
              <a:rPr lang="en-US" sz="4000">
                <a:latin typeface="Gill Sans MT" charset="0"/>
              </a:rPr>
              <a:t>DNS</a:t>
            </a:r>
            <a:r>
              <a:rPr lang="en-US">
                <a:latin typeface="Gill Sans MT" charset="0"/>
              </a:rPr>
              <a:t> name server</a:t>
            </a:r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91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does not strictly belong to hierarchy</a:t>
            </a:r>
          </a:p>
          <a:p>
            <a:r>
              <a:rPr lang="en-US" dirty="0">
                <a:latin typeface="Gill Sans MT" charset="0"/>
              </a:rPr>
              <a:t>each ISP (residential ISP, company, university) has one</a:t>
            </a:r>
          </a:p>
          <a:p>
            <a:pPr lvl="1"/>
            <a:r>
              <a:rPr lang="en-US" dirty="0">
                <a:latin typeface="Gill Sans MT" charset="0"/>
              </a:rPr>
              <a:t>also called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default name server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when host makes DNS query, query is sent to its local DNS server</a:t>
            </a:r>
          </a:p>
          <a:p>
            <a:pPr lvl="1"/>
            <a:r>
              <a:rPr lang="en-US" dirty="0">
                <a:latin typeface="Gill Sans MT" charset="0"/>
              </a:rPr>
              <a:t>has local cache of recent name-to-address translation pairs (but may be out of date!)</a:t>
            </a:r>
          </a:p>
          <a:p>
            <a:pPr lvl="1"/>
            <a:r>
              <a:rPr lang="en-US" dirty="0">
                <a:latin typeface="Gill Sans MT" charset="0"/>
              </a:rPr>
              <a:t>acts as proxy, forwards query into </a:t>
            </a:r>
            <a:r>
              <a:rPr lang="en-US" dirty="0" smtClean="0">
                <a:latin typeface="Gill Sans MT" charset="0"/>
              </a:rPr>
              <a:t>hierarchy</a:t>
            </a:r>
            <a:endParaRPr lang="en-US" dirty="0">
              <a:latin typeface="Gill Sans MT" charset="0"/>
            </a:endParaRPr>
          </a:p>
        </p:txBody>
      </p:sp>
      <p:pic>
        <p:nvPicPr>
          <p:cNvPr id="155653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969963"/>
            <a:ext cx="5548312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8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9" name="Picture 7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8746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00" name="Text Box 5"/>
          <p:cNvSpPr txBox="1">
            <a:spLocks noChangeArrowheads="1"/>
          </p:cNvSpPr>
          <p:nvPr/>
        </p:nvSpPr>
        <p:spPr bwMode="auto">
          <a:xfrm>
            <a:off x="4206875" y="4881563"/>
            <a:ext cx="17462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requesting host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000099"/>
                </a:solidFill>
              </a:rPr>
              <a:t>cis.poly.edu</a:t>
            </a:r>
          </a:p>
        </p:txBody>
      </p:sp>
      <p:sp>
        <p:nvSpPr>
          <p:cNvPr id="157701" name="Text Box 6"/>
          <p:cNvSpPr txBox="1">
            <a:spLocks noChangeArrowheads="1"/>
          </p:cNvSpPr>
          <p:nvPr/>
        </p:nvSpPr>
        <p:spPr bwMode="auto">
          <a:xfrm>
            <a:off x="6683375" y="577532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gaia.cs.umass.edu</a:t>
            </a:r>
          </a:p>
        </p:txBody>
      </p:sp>
      <p:sp>
        <p:nvSpPr>
          <p:cNvPr id="157702" name="Text Box 17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root DNS server</a:t>
            </a:r>
            <a:endParaRPr lang="en-US" sz="1600"/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 flipV="1">
            <a:off x="5400675" y="1220788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V="1">
            <a:off x="5686425" y="2382838"/>
            <a:ext cx="1485900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686425" y="2554288"/>
            <a:ext cx="1419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5610225" y="1449388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>
            <a:off x="5476875" y="2933700"/>
            <a:ext cx="9525" cy="1323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7709" name="Group 24"/>
          <p:cNvGrpSpPr>
            <a:grpSpLocks/>
          </p:cNvGrpSpPr>
          <p:nvPr/>
        </p:nvGrpSpPr>
        <p:grpSpPr bwMode="auto">
          <a:xfrm>
            <a:off x="4179888" y="3062288"/>
            <a:ext cx="1898650" cy="611187"/>
            <a:chOff x="2831" y="2132"/>
            <a:chExt cx="1196" cy="385"/>
          </a:xfrm>
        </p:grpSpPr>
        <p:sp>
          <p:nvSpPr>
            <p:cNvPr id="157863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57864" name="Text Box 26"/>
            <p:cNvSpPr txBox="1">
              <a:spLocks noChangeArrowheads="1"/>
            </p:cNvSpPr>
            <p:nvPr/>
          </p:nvSpPr>
          <p:spPr bwMode="auto">
            <a:xfrm>
              <a:off x="2831" y="2132"/>
              <a:ext cx="11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local DNS server</a:t>
              </a:r>
              <a:endParaRPr lang="en-US" sz="24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i="1">
                  <a:solidFill>
                    <a:srgbClr val="000099"/>
                  </a:solidFill>
                </a:rPr>
                <a:t>dns.poly.edu</a:t>
              </a:r>
            </a:p>
          </p:txBody>
        </p:sp>
      </p:grp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1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0" name="Text Box 28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2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3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2" name="Text Box 30"/>
          <p:cNvSpPr txBox="1">
            <a:spLocks noChangeArrowheads="1"/>
          </p:cNvSpPr>
          <p:nvPr/>
        </p:nvSpPr>
        <p:spPr bwMode="auto">
          <a:xfrm>
            <a:off x="6292850" y="20859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4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6323013" y="2573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5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919913" y="3613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6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57716" name="Text Box 60"/>
          <p:cNvSpPr txBox="1">
            <a:spLocks noChangeArrowheads="1"/>
          </p:cNvSpPr>
          <p:nvPr/>
        </p:nvSpPr>
        <p:spPr bwMode="auto">
          <a:xfrm>
            <a:off x="6353175" y="4429125"/>
            <a:ext cx="239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authoritative DNS server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dns.cs.umass.edu</a:t>
            </a:r>
            <a:endParaRPr lang="en-US" sz="1600"/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6292850" y="3643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7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814" name="Text Box 62"/>
          <p:cNvSpPr txBox="1">
            <a:spLocks noChangeArrowheads="1"/>
          </p:cNvSpPr>
          <p:nvPr/>
        </p:nvSpPr>
        <p:spPr bwMode="auto">
          <a:xfrm>
            <a:off x="5549900" y="37909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8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>
            <a:off x="5619750" y="2714625"/>
            <a:ext cx="1493838" cy="13144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 flipH="1" flipV="1">
            <a:off x="5580063" y="2840038"/>
            <a:ext cx="1493837" cy="13017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1" name="Text Box 65"/>
          <p:cNvSpPr txBox="1">
            <a:spLocks noChangeArrowheads="1"/>
          </p:cNvSpPr>
          <p:nvPr/>
        </p:nvSpPr>
        <p:spPr bwMode="auto">
          <a:xfrm>
            <a:off x="6551613" y="1852613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TLD DNS server</a:t>
            </a:r>
            <a:endParaRPr lang="en-US" sz="1600"/>
          </a:p>
        </p:txBody>
      </p:sp>
      <p:sp>
        <p:nvSpPr>
          <p:cNvPr id="157722" name="Rectangle 66"/>
          <p:cNvSpPr>
            <a:spLocks noGrp="1" noChangeArrowheads="1"/>
          </p:cNvSpPr>
          <p:nvPr>
            <p:ph type="title"/>
          </p:nvPr>
        </p:nvSpPr>
        <p:spPr>
          <a:xfrm>
            <a:off x="533400" y="217488"/>
            <a:ext cx="4910138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000">
                <a:latin typeface="Gill Sans MT" charset="0"/>
              </a:rPr>
              <a:t>DNS name </a:t>
            </a:r>
            <a:br>
              <a:rPr lang="en-US" sz="4000">
                <a:latin typeface="Gill Sans MT" charset="0"/>
              </a:rPr>
            </a:br>
            <a:r>
              <a:rPr lang="en-US" sz="4000">
                <a:latin typeface="Gill Sans MT" charset="0"/>
              </a:rPr>
              <a:t>resolution example</a:t>
            </a:r>
          </a:p>
        </p:txBody>
      </p:sp>
      <p:sp>
        <p:nvSpPr>
          <p:cNvPr id="157723" name="Rectangle 67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725613"/>
            <a:ext cx="3565525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host at cis.poly.edu wants IP address for gaia.cs.umass.edu</a:t>
            </a:r>
          </a:p>
        </p:txBody>
      </p:sp>
      <p:sp>
        <p:nvSpPr>
          <p:cNvPr id="157724" name="Rectangle 69"/>
          <p:cNvSpPr>
            <a:spLocks noChangeArrowheads="1"/>
          </p:cNvSpPr>
          <p:nvPr/>
        </p:nvSpPr>
        <p:spPr bwMode="auto">
          <a:xfrm>
            <a:off x="582613" y="3094038"/>
            <a:ext cx="3478212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iterated query: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contacted server replies with name of server to contact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I don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t know this name, but ask this server</a:t>
            </a:r>
            <a:r>
              <a:rPr lang="ja-JP" altLang="en-US" sz="2400">
                <a:latin typeface="Gill Sans MT" charset="0"/>
              </a:rPr>
              <a:t>”</a:t>
            </a:r>
            <a:endParaRPr lang="en-US" sz="2400">
              <a:latin typeface="Gill Sans MT" charset="0"/>
            </a:endParaRPr>
          </a:p>
        </p:txBody>
      </p:sp>
      <p:grpSp>
        <p:nvGrpSpPr>
          <p:cNvPr id="157725" name="Group 86"/>
          <p:cNvGrpSpPr>
            <a:grpSpLocks/>
          </p:cNvGrpSpPr>
          <p:nvPr/>
        </p:nvGrpSpPr>
        <p:grpSpPr bwMode="auto">
          <a:xfrm flipH="1">
            <a:off x="7226300" y="5091113"/>
            <a:ext cx="925513" cy="795337"/>
            <a:chOff x="-44" y="1473"/>
            <a:chExt cx="981" cy="1105"/>
          </a:xfrm>
        </p:grpSpPr>
        <p:pic>
          <p:nvPicPr>
            <p:cNvPr id="157861" name="Picture 8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862" name="Freeform 8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7726" name="Group 89"/>
          <p:cNvGrpSpPr>
            <a:grpSpLocks/>
          </p:cNvGrpSpPr>
          <p:nvPr/>
        </p:nvGrpSpPr>
        <p:grpSpPr bwMode="auto">
          <a:xfrm>
            <a:off x="4765675" y="4244975"/>
            <a:ext cx="925513" cy="795338"/>
            <a:chOff x="-44" y="1473"/>
            <a:chExt cx="981" cy="1105"/>
          </a:xfrm>
        </p:grpSpPr>
        <p:pic>
          <p:nvPicPr>
            <p:cNvPr id="157859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860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7727" name="Group 125"/>
          <p:cNvGrpSpPr>
            <a:grpSpLocks/>
          </p:cNvGrpSpPr>
          <p:nvPr/>
        </p:nvGrpSpPr>
        <p:grpSpPr bwMode="auto">
          <a:xfrm>
            <a:off x="7226300" y="3743325"/>
            <a:ext cx="390525" cy="641350"/>
            <a:chOff x="4140" y="429"/>
            <a:chExt cx="1425" cy="2396"/>
          </a:xfrm>
        </p:grpSpPr>
        <p:sp>
          <p:nvSpPr>
            <p:cNvPr id="157827" name="Freeform 12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8" name="Rectangle 127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29" name="Freeform 12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0" name="Freeform 12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1" name="Rectangle 130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32" name="Group 13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857" name="AutoShape 13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58" name="AutoShape 133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33" name="Rectangle 134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34" name="Group 13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855" name="AutoShape 13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56" name="AutoShape 137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35" name="Rectangle 138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36" name="Rectangle 139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37" name="Group 14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853" name="AutoShape 1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54" name="AutoShape 142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38" name="Freeform 14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839" name="Group 14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851" name="AutoShape 145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52" name="AutoShape 146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40" name="Rectangle 147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1" name="Freeform 14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2" name="Freeform 14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3" name="Oval 150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4" name="Freeform 15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5" name="AutoShape 152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6" name="AutoShape 153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7" name="Oval 154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8" name="Oval 155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7849" name="Oval 156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50" name="Rectangle 157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728" name="Group 158"/>
          <p:cNvGrpSpPr>
            <a:grpSpLocks/>
          </p:cNvGrpSpPr>
          <p:nvPr/>
        </p:nvGrpSpPr>
        <p:grpSpPr bwMode="auto">
          <a:xfrm>
            <a:off x="5222875" y="2230438"/>
            <a:ext cx="390525" cy="641350"/>
            <a:chOff x="4140" y="429"/>
            <a:chExt cx="1425" cy="2396"/>
          </a:xfrm>
        </p:grpSpPr>
        <p:sp>
          <p:nvSpPr>
            <p:cNvPr id="157795" name="Freeform 15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6" name="Rectangle 160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97" name="Freeform 16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8" name="Freeform 16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9" name="Rectangle 163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00" name="Group 16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825" name="AutoShape 16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26" name="AutoShape 166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1" name="Rectangle 167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02" name="Group 16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823" name="AutoShape 1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24" name="AutoShape 170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3" name="Rectangle 171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4" name="Rectangle 172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05" name="Group 17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821" name="AutoShape 17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22" name="AutoShape 175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6" name="Freeform 17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807" name="Group 17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819" name="AutoShape 178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20" name="AutoShape 179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8" name="Rectangle 180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9" name="Freeform 18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0" name="Freeform 18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1" name="Oval 183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2" name="Freeform 18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3" name="AutoShape 185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4" name="AutoShape 186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5" name="Oval 187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6" name="Oval 188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7817" name="Oval 189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8" name="Rectangle 190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729" name="Group 224"/>
          <p:cNvGrpSpPr>
            <a:grpSpLocks/>
          </p:cNvGrpSpPr>
          <p:nvPr/>
        </p:nvGrpSpPr>
        <p:grpSpPr bwMode="auto">
          <a:xfrm>
            <a:off x="6376988" y="968375"/>
            <a:ext cx="390525" cy="641350"/>
            <a:chOff x="4140" y="429"/>
            <a:chExt cx="1425" cy="2396"/>
          </a:xfrm>
        </p:grpSpPr>
        <p:sp>
          <p:nvSpPr>
            <p:cNvPr id="157763" name="Freeform 22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64" name="Rectangle 226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65" name="Freeform 22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66" name="Freeform 22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67" name="Rectangle 229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68" name="Group 23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793" name="AutoShape 23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94" name="AutoShape 232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69" name="Rectangle 233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70" name="Group 23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791" name="AutoShape 235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92" name="AutoShape 236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71" name="Rectangle 237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72" name="Rectangle 238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73" name="Group 23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789" name="AutoShape 24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90" name="AutoShape 24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74" name="Freeform 24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775" name="Group 24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787" name="AutoShape 244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88" name="AutoShape 245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76" name="Rectangle 246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77" name="Freeform 24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78" name="Freeform 24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79" name="Oval 249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0" name="Freeform 25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81" name="AutoShape 251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2" name="AutoShape 252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3" name="Oval 253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4" name="Oval 254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7785" name="Oval 255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6" name="Rectangle 256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730" name="Group 257"/>
          <p:cNvGrpSpPr>
            <a:grpSpLocks/>
          </p:cNvGrpSpPr>
          <p:nvPr/>
        </p:nvGrpSpPr>
        <p:grpSpPr bwMode="auto">
          <a:xfrm>
            <a:off x="7192963" y="2220913"/>
            <a:ext cx="390525" cy="641350"/>
            <a:chOff x="4140" y="429"/>
            <a:chExt cx="1425" cy="2396"/>
          </a:xfrm>
        </p:grpSpPr>
        <p:sp>
          <p:nvSpPr>
            <p:cNvPr id="157731" name="Freeform 2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32" name="Rectangle 259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33" name="Freeform 2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34" name="Freeform 2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35" name="Rectangle 262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36" name="Group 2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761" name="AutoShape 26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62" name="AutoShape 265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37" name="Rectangle 266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38" name="Group 2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759" name="AutoShape 268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60" name="AutoShape 269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39" name="Rectangle 270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40" name="Rectangle 271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41" name="Group 2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757" name="AutoShape 273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58" name="AutoShape 274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42" name="Freeform 2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743" name="Group 2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755" name="AutoShape 277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56" name="AutoShape 278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44" name="Rectangle 279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45" name="Freeform 2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46" name="Freeform 2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47" name="Oval 282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48" name="Freeform 2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49" name="AutoShape 284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50" name="AutoShape 285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51" name="Oval 286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52" name="Oval 287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7753" name="Oval 288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54" name="Rectangle 289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674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0" grpId="0" animBg="1"/>
      <p:bldP spid="202771" grpId="0" animBg="1"/>
      <p:bldP spid="202772" grpId="0" animBg="1"/>
      <p:bldP spid="202773" grpId="0" animBg="1"/>
      <p:bldP spid="202774" grpId="0" animBg="1"/>
      <p:bldP spid="202775" grpId="0" animBg="1"/>
      <p:bldP spid="202779" grpId="0"/>
      <p:bldP spid="202780" grpId="0"/>
      <p:bldP spid="202781" grpId="0"/>
      <p:bldP spid="202782" grpId="0"/>
      <p:bldP spid="202783" grpId="0"/>
      <p:bldP spid="202784" grpId="0"/>
      <p:bldP spid="202813" grpId="0"/>
      <p:bldP spid="202814" grpId="0"/>
      <p:bldP spid="202815" grpId="0" animBg="1"/>
      <p:bldP spid="2028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Text Box 24"/>
          <p:cNvSpPr txBox="1">
            <a:spLocks noChangeArrowheads="1"/>
          </p:cNvSpPr>
          <p:nvPr/>
        </p:nvSpPr>
        <p:spPr bwMode="auto">
          <a:xfrm>
            <a:off x="7462838" y="32575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CC0000"/>
                </a:solidFill>
              </a:rPr>
              <a:t>4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59748" name="Text Box 25"/>
          <p:cNvSpPr txBox="1">
            <a:spLocks noChangeArrowheads="1"/>
          </p:cNvSpPr>
          <p:nvPr/>
        </p:nvSpPr>
        <p:spPr bwMode="auto">
          <a:xfrm>
            <a:off x="7005638" y="33337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CC0000"/>
                </a:solidFill>
              </a:rPr>
              <a:t>5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59749" name="Text Box 26"/>
          <p:cNvSpPr txBox="1">
            <a:spLocks noChangeArrowheads="1"/>
          </p:cNvSpPr>
          <p:nvPr/>
        </p:nvSpPr>
        <p:spPr bwMode="auto">
          <a:xfrm>
            <a:off x="6724650" y="18176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6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59750" name="Line 60"/>
          <p:cNvSpPr>
            <a:spLocks noChangeShapeType="1"/>
          </p:cNvSpPr>
          <p:nvPr/>
        </p:nvSpPr>
        <p:spPr bwMode="auto">
          <a:xfrm>
            <a:off x="7440613" y="2941638"/>
            <a:ext cx="0" cy="6746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1" name="Line 61"/>
          <p:cNvSpPr>
            <a:spLocks noChangeShapeType="1"/>
          </p:cNvSpPr>
          <p:nvPr/>
        </p:nvSpPr>
        <p:spPr bwMode="auto">
          <a:xfrm flipH="1" flipV="1">
            <a:off x="7319963" y="2952750"/>
            <a:ext cx="0" cy="7191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2" name="Line 62"/>
          <p:cNvSpPr>
            <a:spLocks noChangeShapeType="1"/>
          </p:cNvSpPr>
          <p:nvPr/>
        </p:nvSpPr>
        <p:spPr bwMode="auto">
          <a:xfrm flipH="1" flipV="1">
            <a:off x="6799263" y="1541463"/>
            <a:ext cx="458787" cy="5667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3" name="Text Box 63"/>
          <p:cNvSpPr txBox="1">
            <a:spLocks noChangeArrowheads="1"/>
          </p:cNvSpPr>
          <p:nvPr/>
        </p:nvSpPr>
        <p:spPr bwMode="auto">
          <a:xfrm>
            <a:off x="7143750" y="13906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CC0000"/>
                </a:solidFill>
              </a:rPr>
              <a:t>3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59754" name="Rectangle 67"/>
          <p:cNvSpPr>
            <a:spLocks noChangeArrowheads="1"/>
          </p:cNvSpPr>
          <p:nvPr/>
        </p:nvSpPr>
        <p:spPr bwMode="auto">
          <a:xfrm>
            <a:off x="468313" y="1687513"/>
            <a:ext cx="3162300" cy="231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Gill Sans MT" charset="0"/>
                <a:cs typeface="Gill Sans MT" charset="0"/>
              </a:rPr>
              <a:t>recursive query</a:t>
            </a:r>
            <a:r>
              <a:rPr lang="en-US" sz="2800" i="1">
                <a:solidFill>
                  <a:srgbClr val="CC0000"/>
                </a:solidFill>
                <a:latin typeface="Comic Sans MS" charset="0"/>
              </a:rPr>
              <a:t>: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puts burden of name resolution on contacted name server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heavy load at upper levels of hierarchy?</a:t>
            </a:r>
          </a:p>
        </p:txBody>
      </p:sp>
      <p:sp>
        <p:nvSpPr>
          <p:cNvPr id="159755" name="Text Box 5"/>
          <p:cNvSpPr txBox="1">
            <a:spLocks noChangeArrowheads="1"/>
          </p:cNvSpPr>
          <p:nvPr/>
        </p:nvSpPr>
        <p:spPr bwMode="auto">
          <a:xfrm>
            <a:off x="4206875" y="4881563"/>
            <a:ext cx="17462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requesting host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000099"/>
                </a:solidFill>
              </a:rPr>
              <a:t>cis.poly.edu</a:t>
            </a:r>
          </a:p>
        </p:txBody>
      </p:sp>
      <p:sp>
        <p:nvSpPr>
          <p:cNvPr id="159756" name="Text Box 6"/>
          <p:cNvSpPr txBox="1">
            <a:spLocks noChangeArrowheads="1"/>
          </p:cNvSpPr>
          <p:nvPr/>
        </p:nvSpPr>
        <p:spPr bwMode="auto">
          <a:xfrm>
            <a:off x="6683375" y="577532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gaia.cs.umass.edu</a:t>
            </a:r>
          </a:p>
        </p:txBody>
      </p:sp>
      <p:sp>
        <p:nvSpPr>
          <p:cNvPr id="159757" name="Text Box 17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root DNS server</a:t>
            </a:r>
            <a:endParaRPr lang="en-US" sz="1600"/>
          </a:p>
        </p:txBody>
      </p:sp>
      <p:sp>
        <p:nvSpPr>
          <p:cNvPr id="159758" name="Line 18"/>
          <p:cNvSpPr>
            <a:spLocks noChangeShapeType="1"/>
          </p:cNvSpPr>
          <p:nvPr/>
        </p:nvSpPr>
        <p:spPr bwMode="auto">
          <a:xfrm flipH="1" flipV="1">
            <a:off x="5286375" y="2895600"/>
            <a:ext cx="0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9" name="Line 19"/>
          <p:cNvSpPr>
            <a:spLocks noChangeShapeType="1"/>
          </p:cNvSpPr>
          <p:nvPr/>
        </p:nvSpPr>
        <p:spPr bwMode="auto">
          <a:xfrm flipV="1">
            <a:off x="5391150" y="1220788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0" name="Line 22"/>
          <p:cNvSpPr>
            <a:spLocks noChangeShapeType="1"/>
          </p:cNvSpPr>
          <p:nvPr/>
        </p:nvSpPr>
        <p:spPr bwMode="auto">
          <a:xfrm flipH="1">
            <a:off x="5619750" y="1449388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1" name="Line 23"/>
          <p:cNvSpPr>
            <a:spLocks noChangeShapeType="1"/>
          </p:cNvSpPr>
          <p:nvPr/>
        </p:nvSpPr>
        <p:spPr bwMode="auto">
          <a:xfrm>
            <a:off x="5476875" y="2944813"/>
            <a:ext cx="9525" cy="1323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9762" name="Group 24"/>
          <p:cNvGrpSpPr>
            <a:grpSpLocks/>
          </p:cNvGrpSpPr>
          <p:nvPr/>
        </p:nvGrpSpPr>
        <p:grpSpPr bwMode="auto">
          <a:xfrm>
            <a:off x="4179888" y="3062288"/>
            <a:ext cx="1898650" cy="611187"/>
            <a:chOff x="2831" y="2132"/>
            <a:chExt cx="1196" cy="385"/>
          </a:xfrm>
        </p:grpSpPr>
        <p:sp>
          <p:nvSpPr>
            <p:cNvPr id="159910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59911" name="Text Box 26"/>
            <p:cNvSpPr txBox="1">
              <a:spLocks noChangeArrowheads="1"/>
            </p:cNvSpPr>
            <p:nvPr/>
          </p:nvSpPr>
          <p:spPr bwMode="auto">
            <a:xfrm>
              <a:off x="2831" y="2132"/>
              <a:ext cx="11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local DNS server</a:t>
              </a:r>
              <a:endParaRPr lang="en-US" sz="24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i="1">
                  <a:solidFill>
                    <a:srgbClr val="000099"/>
                  </a:solidFill>
                </a:rPr>
                <a:t>dns.poly.edu</a:t>
              </a:r>
            </a:p>
          </p:txBody>
        </p:sp>
      </p:grpSp>
      <p:sp>
        <p:nvSpPr>
          <p:cNvPr id="159763" name="Text Box 27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CC0000"/>
                </a:solidFill>
              </a:rPr>
              <a:t>1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59764" name="Text Box 28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CC0000"/>
                </a:solidFill>
              </a:rPr>
              <a:t>2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59765" name="Text Box 29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7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59766" name="Text Box 60"/>
          <p:cNvSpPr txBox="1">
            <a:spLocks noChangeArrowheads="1"/>
          </p:cNvSpPr>
          <p:nvPr/>
        </p:nvSpPr>
        <p:spPr bwMode="auto">
          <a:xfrm>
            <a:off x="6353175" y="4429125"/>
            <a:ext cx="239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authoritative DNS server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dns.cs.umass.edu</a:t>
            </a:r>
            <a:endParaRPr lang="en-US" sz="1600"/>
          </a:p>
        </p:txBody>
      </p:sp>
      <p:sp>
        <p:nvSpPr>
          <p:cNvPr id="159767" name="Text Box 62"/>
          <p:cNvSpPr txBox="1">
            <a:spLocks noChangeArrowheads="1"/>
          </p:cNvSpPr>
          <p:nvPr/>
        </p:nvSpPr>
        <p:spPr bwMode="auto">
          <a:xfrm>
            <a:off x="5549900" y="37814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8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59768" name="Line 62"/>
          <p:cNvSpPr>
            <a:spLocks noChangeShapeType="1"/>
          </p:cNvSpPr>
          <p:nvPr/>
        </p:nvSpPr>
        <p:spPr bwMode="auto">
          <a:xfrm flipH="1" flipV="1">
            <a:off x="6853238" y="1333500"/>
            <a:ext cx="600075" cy="7413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9769" name="Picture 13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8746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70" name="Rectangle 66"/>
          <p:cNvSpPr>
            <a:spLocks noChangeArrowheads="1"/>
          </p:cNvSpPr>
          <p:nvPr/>
        </p:nvSpPr>
        <p:spPr bwMode="auto">
          <a:xfrm>
            <a:off x="533400" y="217488"/>
            <a:ext cx="4910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000">
                <a:solidFill>
                  <a:srgbClr val="000099"/>
                </a:solidFill>
                <a:latin typeface="Gill Sans MT" charset="0"/>
              </a:rPr>
              <a:t>DNS name </a:t>
            </a:r>
            <a:br>
              <a:rPr lang="en-US" sz="4000">
                <a:solidFill>
                  <a:srgbClr val="000099"/>
                </a:solidFill>
                <a:latin typeface="Gill Sans MT" charset="0"/>
              </a:rPr>
            </a:br>
            <a:r>
              <a:rPr lang="en-US" sz="4000">
                <a:solidFill>
                  <a:srgbClr val="000099"/>
                </a:solidFill>
                <a:latin typeface="Gill Sans MT" charset="0"/>
              </a:rPr>
              <a:t>resolution example</a:t>
            </a:r>
          </a:p>
        </p:txBody>
      </p:sp>
      <p:sp>
        <p:nvSpPr>
          <p:cNvPr id="159771" name="Text Box 65"/>
          <p:cNvSpPr txBox="1">
            <a:spLocks noChangeArrowheads="1"/>
          </p:cNvSpPr>
          <p:nvPr/>
        </p:nvSpPr>
        <p:spPr bwMode="auto">
          <a:xfrm>
            <a:off x="7600950" y="2287588"/>
            <a:ext cx="13255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TLD DNS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</a:t>
            </a:r>
            <a:endParaRPr lang="en-US" sz="1600"/>
          </a:p>
        </p:txBody>
      </p:sp>
      <p:grpSp>
        <p:nvGrpSpPr>
          <p:cNvPr id="159772" name="Group 140"/>
          <p:cNvGrpSpPr>
            <a:grpSpLocks/>
          </p:cNvGrpSpPr>
          <p:nvPr/>
        </p:nvGrpSpPr>
        <p:grpSpPr bwMode="auto">
          <a:xfrm flipH="1">
            <a:off x="7226300" y="5091113"/>
            <a:ext cx="925513" cy="795337"/>
            <a:chOff x="-44" y="1473"/>
            <a:chExt cx="981" cy="1105"/>
          </a:xfrm>
        </p:grpSpPr>
        <p:pic>
          <p:nvPicPr>
            <p:cNvPr id="159908" name="Picture 14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9909" name="Freeform 1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9773" name="Group 143"/>
          <p:cNvGrpSpPr>
            <a:grpSpLocks/>
          </p:cNvGrpSpPr>
          <p:nvPr/>
        </p:nvGrpSpPr>
        <p:grpSpPr bwMode="auto">
          <a:xfrm>
            <a:off x="4765675" y="4244975"/>
            <a:ext cx="925513" cy="795338"/>
            <a:chOff x="-44" y="1473"/>
            <a:chExt cx="981" cy="1105"/>
          </a:xfrm>
        </p:grpSpPr>
        <p:pic>
          <p:nvPicPr>
            <p:cNvPr id="159906" name="Picture 14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9907" name="Freeform 1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9774" name="Group 146"/>
          <p:cNvGrpSpPr>
            <a:grpSpLocks/>
          </p:cNvGrpSpPr>
          <p:nvPr/>
        </p:nvGrpSpPr>
        <p:grpSpPr bwMode="auto">
          <a:xfrm>
            <a:off x="7226300" y="3743325"/>
            <a:ext cx="390525" cy="641350"/>
            <a:chOff x="4140" y="429"/>
            <a:chExt cx="1425" cy="2396"/>
          </a:xfrm>
        </p:grpSpPr>
        <p:sp>
          <p:nvSpPr>
            <p:cNvPr id="159874" name="Freeform 14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75" name="Rectangle 148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76" name="Freeform 14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77" name="Freeform 15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78" name="Rectangle 151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79" name="Group 15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9904" name="AutoShape 153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905" name="AutoShape 154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80" name="Rectangle 155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81" name="Group 15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9902" name="AutoShape 157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903" name="AutoShape 158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82" name="Rectangle 159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83" name="Rectangle 160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84" name="Group 16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9900" name="AutoShape 16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901" name="AutoShape 163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85" name="Freeform 16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9886" name="Group 16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9898" name="AutoShape 166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99" name="AutoShape 167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87" name="Rectangle 168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88" name="Freeform 16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89" name="Freeform 17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90" name="Oval 171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91" name="Freeform 17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92" name="AutoShape 173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93" name="AutoShape 174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94" name="Oval 175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95" name="Oval 176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9896" name="Oval 177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97" name="Rectangle 178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9775" name="Group 212"/>
          <p:cNvGrpSpPr>
            <a:grpSpLocks/>
          </p:cNvGrpSpPr>
          <p:nvPr/>
        </p:nvGrpSpPr>
        <p:grpSpPr bwMode="auto">
          <a:xfrm>
            <a:off x="5222875" y="2230438"/>
            <a:ext cx="390525" cy="641350"/>
            <a:chOff x="4140" y="429"/>
            <a:chExt cx="1425" cy="2396"/>
          </a:xfrm>
        </p:grpSpPr>
        <p:sp>
          <p:nvSpPr>
            <p:cNvPr id="159842" name="Freeform 21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43" name="Rectangle 214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44" name="Freeform 21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45" name="Freeform 21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46" name="Rectangle 217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47" name="Group 21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9872" name="AutoShape 219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73" name="AutoShape 220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48" name="Rectangle 221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49" name="Group 22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9870" name="AutoShape 223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71" name="AutoShape 224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50" name="Rectangle 225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51" name="Rectangle 226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52" name="Group 22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9868" name="AutoShape 228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69" name="AutoShape 229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53" name="Freeform 23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9854" name="Group 23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9866" name="AutoShape 232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67" name="AutoShape 233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55" name="Rectangle 234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56" name="Freeform 23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57" name="Freeform 23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58" name="Oval 237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59" name="Freeform 23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60" name="AutoShape 239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61" name="AutoShape 240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62" name="Oval 241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63" name="Oval 242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9864" name="Oval 243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65" name="Rectangle 244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9776" name="Group 245"/>
          <p:cNvGrpSpPr>
            <a:grpSpLocks/>
          </p:cNvGrpSpPr>
          <p:nvPr/>
        </p:nvGrpSpPr>
        <p:grpSpPr bwMode="auto">
          <a:xfrm>
            <a:off x="6376988" y="968375"/>
            <a:ext cx="390525" cy="641350"/>
            <a:chOff x="4140" y="429"/>
            <a:chExt cx="1425" cy="2396"/>
          </a:xfrm>
        </p:grpSpPr>
        <p:sp>
          <p:nvSpPr>
            <p:cNvPr id="159810" name="Freeform 24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11" name="Rectangle 247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12" name="Freeform 24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13" name="Freeform 24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14" name="Rectangle 250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15" name="Group 25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9840" name="AutoShape 25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41" name="AutoShape 253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16" name="Rectangle 254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17" name="Group 25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9838" name="AutoShape 25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39" name="AutoShape 257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18" name="Rectangle 258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19" name="Rectangle 259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820" name="Group 26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9836" name="AutoShape 26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37" name="AutoShape 262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21" name="Freeform 26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9822" name="Group 26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9834" name="AutoShape 265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35" name="AutoShape 266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23" name="Rectangle 267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24" name="Freeform 26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25" name="Freeform 26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26" name="Oval 270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27" name="Freeform 27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28" name="AutoShape 272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29" name="AutoShape 273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30" name="Oval 274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31" name="Oval 275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9832" name="Oval 276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33" name="Rectangle 277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9777" name="Group 311"/>
          <p:cNvGrpSpPr>
            <a:grpSpLocks/>
          </p:cNvGrpSpPr>
          <p:nvPr/>
        </p:nvGrpSpPr>
        <p:grpSpPr bwMode="auto">
          <a:xfrm>
            <a:off x="7192963" y="2220913"/>
            <a:ext cx="390525" cy="641350"/>
            <a:chOff x="4140" y="429"/>
            <a:chExt cx="1425" cy="2396"/>
          </a:xfrm>
        </p:grpSpPr>
        <p:sp>
          <p:nvSpPr>
            <p:cNvPr id="159778" name="Freeform 31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79" name="Rectangle 313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80" name="Freeform 31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81" name="Freeform 31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82" name="Rectangle 316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783" name="Group 31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9808" name="AutoShape 31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9" name="AutoShape 319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784" name="Rectangle 320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785" name="Group 32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9806" name="AutoShape 322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7" name="AutoShape 323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786" name="Rectangle 324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87" name="Rectangle 325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9788" name="Group 32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9804" name="AutoShape 327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5" name="AutoShape 328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789" name="Freeform 32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9790" name="Group 33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9802" name="AutoShape 331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3" name="AutoShape 332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791" name="Rectangle 333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92" name="Freeform 33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93" name="Freeform 33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94" name="Oval 336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95" name="Freeform 33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96" name="AutoShape 338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97" name="AutoShape 339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98" name="Oval 340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99" name="Oval 341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9800" name="Oval 342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801" name="Rectangle 343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96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5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620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6050"/>
            <a:ext cx="7772400" cy="969963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DNS: caching, updating records</a:t>
            </a: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125" y="1438275"/>
            <a:ext cx="7926388" cy="4733925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once (any) name server learns mapping, it </a:t>
            </a: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caches</a:t>
            </a:r>
            <a:r>
              <a:rPr lang="en-US" dirty="0">
                <a:latin typeface="Gill Sans MT" charset="0"/>
              </a:rPr>
              <a:t> mapping</a:t>
            </a:r>
          </a:p>
          <a:p>
            <a:pPr lvl="1"/>
            <a:r>
              <a:rPr lang="en-US" dirty="0">
                <a:latin typeface="Gill Sans MT" charset="0"/>
              </a:rPr>
              <a:t>cache entries timeout (disappear) after some time (TTL)</a:t>
            </a:r>
          </a:p>
          <a:p>
            <a:pPr lvl="1"/>
            <a:r>
              <a:rPr lang="en-US" dirty="0">
                <a:latin typeface="Gill Sans MT" charset="0"/>
              </a:rPr>
              <a:t>TLD servers typically cached in local name servers</a:t>
            </a:r>
          </a:p>
          <a:p>
            <a:pPr lvl="2"/>
            <a:r>
              <a:rPr lang="en-US" dirty="0">
                <a:latin typeface="Gill Sans MT" charset="0"/>
              </a:rPr>
              <a:t>thus root name servers not often visited</a:t>
            </a:r>
            <a:endParaRPr lang="en-US" dirty="0">
              <a:latin typeface="Comic Sans MS" charset="0"/>
            </a:endParaRPr>
          </a:p>
          <a:p>
            <a:r>
              <a:rPr lang="en-US" dirty="0">
                <a:latin typeface="Gill Sans MT" charset="0"/>
              </a:rPr>
              <a:t>cached entries may be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out-of-date</a:t>
            </a:r>
            <a:r>
              <a:rPr lang="en-US" dirty="0">
                <a:latin typeface="Gill Sans MT" charset="0"/>
              </a:rPr>
              <a:t> (best effort name-to-address translation!)</a:t>
            </a:r>
          </a:p>
          <a:p>
            <a:pPr lvl="1"/>
            <a:r>
              <a:rPr lang="en-US" dirty="0">
                <a:latin typeface="Gill Sans MT" charset="0"/>
              </a:rPr>
              <a:t>if name host changes IP address, may not be known Internet-wide until all TTLs </a:t>
            </a:r>
            <a:r>
              <a:rPr lang="en-US" dirty="0" smtClean="0">
                <a:latin typeface="Gill Sans MT" charset="0"/>
              </a:rPr>
              <a:t>expire</a:t>
            </a: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87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01613"/>
            <a:ext cx="7772400" cy="89217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 records</a:t>
            </a:r>
            <a:endParaRPr lang="en-US">
              <a:latin typeface="Gill Sans MT" charset="0"/>
            </a:endParaRPr>
          </a:p>
        </p:txBody>
      </p:sp>
      <p:sp>
        <p:nvSpPr>
          <p:cNvPr id="163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343025"/>
            <a:ext cx="7820025" cy="51435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DNS:</a:t>
            </a:r>
            <a:r>
              <a:rPr lang="en-US" sz="2400">
                <a:latin typeface="Gill Sans MT" charset="0"/>
              </a:rPr>
              <a:t> distributed database storing resource records 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(RR)</a:t>
            </a:r>
          </a:p>
        </p:txBody>
      </p:sp>
      <p:sp>
        <p:nvSpPr>
          <p:cNvPr id="16384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897313"/>
            <a:ext cx="3514725" cy="1905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u="sng">
                <a:solidFill>
                  <a:srgbClr val="CC0000"/>
                </a:solidFill>
                <a:latin typeface="Gill Sans MT" charset="0"/>
              </a:rPr>
              <a:t>type=NS</a:t>
            </a:r>
          </a:p>
          <a:p>
            <a:pPr lvl="1"/>
            <a:r>
              <a:rPr lang="en-US" sz="2000" b="1">
                <a:latin typeface="Courier New" charset="0"/>
              </a:rPr>
              <a:t>name</a:t>
            </a:r>
            <a:r>
              <a:rPr lang="en-US" sz="2000">
                <a:latin typeface="Gill Sans MT" charset="0"/>
              </a:rPr>
              <a:t> is domain (e.g., foo.com)</a:t>
            </a:r>
          </a:p>
          <a:p>
            <a:pPr lvl="1"/>
            <a:r>
              <a:rPr lang="en-US" sz="2000" b="1">
                <a:latin typeface="Courier New" charset="0"/>
              </a:rPr>
              <a:t>value</a:t>
            </a:r>
            <a:r>
              <a:rPr lang="en-US" sz="2000">
                <a:latin typeface="Gill Sans MT" charset="0"/>
              </a:rPr>
              <a:t> is hostname of authoritative name server for this domain</a:t>
            </a:r>
          </a:p>
          <a:p>
            <a:endParaRPr lang="en-US" sz="2400">
              <a:latin typeface="Gill Sans MT" charset="0"/>
            </a:endParaRP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1795463" y="1908175"/>
            <a:ext cx="5364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/>
              <a:t>RR format:</a:t>
            </a:r>
            <a:r>
              <a:rPr lang="en-US" sz="2400">
                <a:latin typeface="Comic Sans MS" charset="0"/>
              </a:rPr>
              <a:t> </a:t>
            </a:r>
            <a:r>
              <a:rPr lang="en-US" sz="1800" b="1">
                <a:latin typeface="Courier New" charset="0"/>
              </a:rPr>
              <a:t>(name, value, type, ttl)</a:t>
            </a:r>
            <a:endParaRPr lang="en-US" sz="2400">
              <a:latin typeface="Times New Roman" charset="0"/>
            </a:endParaRP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1876425" y="1895475"/>
            <a:ext cx="5267325" cy="5715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chemeClr val="accent2"/>
              </a:solidFill>
              <a:latin typeface="Times New Roman" charset="0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523875" y="2657475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sz="2800" u="sng">
                <a:solidFill>
                  <a:srgbClr val="CC0000"/>
                </a:solidFill>
                <a:latin typeface="Gill Sans MT" charset="0"/>
              </a:rPr>
              <a:t>type=A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>
                <a:latin typeface="Courier New" charset="0"/>
              </a:rPr>
              <a:t>name</a:t>
            </a:r>
            <a:r>
              <a:rPr lang="en-US">
                <a:latin typeface="Comic Sans MS" charset="0"/>
              </a:rPr>
              <a:t> </a:t>
            </a:r>
            <a:r>
              <a:rPr lang="en-US">
                <a:latin typeface="Gill Sans MT" charset="0"/>
              </a:rPr>
              <a:t>is hostname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>
                <a:latin typeface="Courier New" charset="0"/>
              </a:rPr>
              <a:t>value</a:t>
            </a:r>
            <a:r>
              <a:rPr lang="en-US">
                <a:latin typeface="Comic Sans MS" charset="0"/>
              </a:rPr>
              <a:t> </a:t>
            </a:r>
            <a:r>
              <a:rPr lang="en-US">
                <a:latin typeface="Gill Sans MT" charset="0"/>
              </a:rPr>
              <a:t>is IP address</a:t>
            </a:r>
          </a:p>
          <a:p>
            <a:pPr marL="342900" indent="-342900">
              <a:buFont typeface="ZapfDingbats" charset="0"/>
              <a:buChar char="r"/>
            </a:pPr>
            <a:endParaRPr lang="en-US" sz="2400">
              <a:latin typeface="Gill Sans MT" charset="0"/>
            </a:endParaRPr>
          </a:p>
        </p:txBody>
      </p:sp>
      <p:sp>
        <p:nvSpPr>
          <p:cNvPr id="163849" name="Rectangle 9"/>
          <p:cNvSpPr>
            <a:spLocks noChangeArrowheads="1"/>
          </p:cNvSpPr>
          <p:nvPr/>
        </p:nvSpPr>
        <p:spPr bwMode="auto">
          <a:xfrm>
            <a:off x="4267200" y="2590800"/>
            <a:ext cx="45148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u="sng" dirty="0">
                <a:solidFill>
                  <a:srgbClr val="CC0000"/>
                </a:solidFill>
                <a:latin typeface="Gill Sans MT" charset="0"/>
              </a:rPr>
              <a:t>type=CNAME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 dirty="0">
                <a:latin typeface="Courier New" charset="0"/>
              </a:rPr>
              <a:t>name</a:t>
            </a:r>
            <a:r>
              <a:rPr lang="en-US" dirty="0">
                <a:latin typeface="Comic Sans MS" charset="0"/>
              </a:rPr>
              <a:t> is </a:t>
            </a:r>
            <a:r>
              <a:rPr lang="en-US" dirty="0">
                <a:latin typeface="Gill Sans MT" charset="0"/>
              </a:rPr>
              <a:t>alias name for some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canonical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(the real) 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sz="1800" b="1" dirty="0" err="1">
                <a:latin typeface="Courier New" charset="0"/>
              </a:rPr>
              <a:t>www.ibm.com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dirty="0">
                <a:latin typeface="Gill Sans MT" charset="0"/>
              </a:rPr>
              <a:t>is really</a:t>
            </a:r>
            <a:endParaRPr lang="en-US" sz="1800" dirty="0">
              <a:latin typeface="Gill Sans MT" charset="0"/>
            </a:endParaRP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None/>
            </a:pPr>
            <a:r>
              <a:rPr lang="en-US" sz="1800" dirty="0">
                <a:latin typeface="Courier New" charset="0"/>
              </a:rPr>
              <a:t>  </a:t>
            </a:r>
            <a:r>
              <a:rPr lang="en-US" sz="1800" b="1" dirty="0">
                <a:latin typeface="Courier New" charset="0"/>
              </a:rPr>
              <a:t>servereast.backup2.ibm.com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 dirty="0">
                <a:latin typeface="Courier New" charset="0"/>
              </a:rPr>
              <a:t>value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Gill Sans MT" charset="0"/>
              </a:rPr>
              <a:t>is canonical name</a:t>
            </a:r>
          </a:p>
          <a:p>
            <a:pPr marL="342900" indent="-342900">
              <a:buFont typeface="ZapfDingbats" charset="0"/>
              <a:buChar char="r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4252913" y="5022850"/>
            <a:ext cx="44084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u="sng" dirty="0">
                <a:solidFill>
                  <a:srgbClr val="CC0000"/>
                </a:solidFill>
                <a:latin typeface="Gill Sans MT" charset="0"/>
              </a:rPr>
              <a:t>type=MX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 dirty="0">
                <a:latin typeface="Courier New" charset="0"/>
              </a:rPr>
              <a:t>value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Gill Sans MT" charset="0"/>
              </a:rPr>
              <a:t>is name of </a:t>
            </a:r>
            <a:r>
              <a:rPr lang="en-US" dirty="0" err="1">
                <a:latin typeface="Gill Sans MT" charset="0"/>
              </a:rPr>
              <a:t>mailserver</a:t>
            </a:r>
            <a:r>
              <a:rPr lang="en-US" dirty="0">
                <a:latin typeface="Gill Sans MT" charset="0"/>
              </a:rPr>
              <a:t> associated with</a:t>
            </a:r>
            <a:r>
              <a:rPr lang="en-US" dirty="0">
                <a:latin typeface="Comic Sans MS" charset="0"/>
              </a:rPr>
              <a:t> </a:t>
            </a:r>
            <a:r>
              <a:rPr lang="en-US" b="1" dirty="0">
                <a:latin typeface="Courier New" charset="0"/>
              </a:rPr>
              <a:t>name</a:t>
            </a:r>
            <a:endParaRPr lang="en-US" dirty="0">
              <a:latin typeface="Comic Sans MS" charset="0"/>
            </a:endParaRPr>
          </a:p>
          <a:p>
            <a:pPr marL="342900" indent="-342900">
              <a:buFont typeface="ZapfDingbats" charset="0"/>
              <a:buChar char="r"/>
            </a:pPr>
            <a:endParaRPr lang="en-US" sz="2400" dirty="0">
              <a:latin typeface="Comic Sans MS" charset="0"/>
            </a:endParaRPr>
          </a:p>
        </p:txBody>
      </p:sp>
      <p:pic>
        <p:nvPicPr>
          <p:cNvPr id="163851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881063"/>
            <a:ext cx="3198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29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r>
              <a:rPr lang="en-US" dirty="0" smtClean="0"/>
              <a:t>Complicated canonical names, better hit rate</a:t>
            </a:r>
          </a:p>
          <a:p>
            <a:r>
              <a:rPr lang="en-US" dirty="0"/>
              <a:t>Host name aliasing</a:t>
            </a:r>
          </a:p>
          <a:p>
            <a:r>
              <a:rPr lang="en-US" dirty="0"/>
              <a:t>Mail server </a:t>
            </a:r>
            <a:r>
              <a:rPr lang="en-US" dirty="0" smtClean="0"/>
              <a:t>aliasing</a:t>
            </a:r>
          </a:p>
          <a:p>
            <a:pPr marL="0" indent="0">
              <a:buNone/>
            </a:pPr>
            <a:r>
              <a:rPr lang="en-US" dirty="0" smtClean="0"/>
              <a:t>Example: </a:t>
            </a:r>
          </a:p>
          <a:p>
            <a:pPr marL="0" indent="0">
              <a:buNone/>
            </a:pPr>
            <a:r>
              <a:rPr lang="en-US" dirty="0" smtClean="0"/>
              <a:t>1. All redirect to </a:t>
            </a:r>
            <a:r>
              <a:rPr lang="en-US" dirty="0" err="1" smtClean="0"/>
              <a:t>facebook.com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facebook.org</a:t>
            </a:r>
            <a:r>
              <a:rPr lang="en-US" dirty="0" smtClean="0"/>
              <a:t>; </a:t>
            </a:r>
            <a:r>
              <a:rPr lang="en-US" dirty="0" err="1" smtClean="0"/>
              <a:t>facebook.us</a:t>
            </a:r>
            <a:r>
              <a:rPr lang="en-US" dirty="0" smtClean="0"/>
              <a:t>; </a:t>
            </a:r>
            <a:r>
              <a:rPr lang="en-US" dirty="0" err="1" smtClean="0"/>
              <a:t>facebook.in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gmail.com</a:t>
            </a:r>
            <a:r>
              <a:rPr lang="en-US" dirty="0" smtClean="0"/>
              <a:t>      </a:t>
            </a:r>
            <a:r>
              <a:rPr lang="en-US" dirty="0" err="1" smtClean="0"/>
              <a:t>mail.google.com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67000" y="5334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257800" y="4343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DNS lookup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Try on your command line or terminal 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 smtClean="0"/>
              <a:t>nslookup</a:t>
            </a:r>
            <a:r>
              <a:rPr lang="en-US" dirty="0"/>
              <a:t> </a:t>
            </a:r>
            <a:r>
              <a:rPr lang="en-US" dirty="0" err="1" smtClean="0"/>
              <a:t>www.umd.edu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99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1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858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17488"/>
            <a:ext cx="7772400" cy="86042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 protocol, messages</a:t>
            </a:r>
            <a:endParaRPr lang="en-US">
              <a:latin typeface="Gill Sans MT" charset="0"/>
            </a:endParaRPr>
          </a:p>
        </p:txBody>
      </p:sp>
      <p:sp>
        <p:nvSpPr>
          <p:cNvPr id="165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838" y="1333500"/>
            <a:ext cx="7820025" cy="514350"/>
          </a:xfrm>
        </p:spPr>
        <p:txBody>
          <a:bodyPr/>
          <a:lstStyle/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query</a:t>
            </a:r>
            <a:r>
              <a:rPr lang="en-US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and 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reply</a:t>
            </a:r>
            <a:r>
              <a:rPr lang="en-US" dirty="0" smtClean="0">
                <a:latin typeface="Gill Sans MT" charset="0"/>
              </a:rPr>
              <a:t> - both same 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message format</a:t>
            </a:r>
            <a:endParaRPr lang="en-US" dirty="0">
              <a:solidFill>
                <a:srgbClr val="CC0000"/>
              </a:solidFill>
              <a:latin typeface="Gill Sans MT" charset="0"/>
            </a:endParaRPr>
          </a:p>
        </p:txBody>
      </p:sp>
      <p:grpSp>
        <p:nvGrpSpPr>
          <p:cNvPr id="165895" name="Group 36"/>
          <p:cNvGrpSpPr>
            <a:grpSpLocks/>
          </p:cNvGrpSpPr>
          <p:nvPr/>
        </p:nvGrpSpPr>
        <p:grpSpPr bwMode="auto">
          <a:xfrm>
            <a:off x="348604" y="2289482"/>
            <a:ext cx="3494466" cy="4261722"/>
            <a:chOff x="2672" y="1396"/>
            <a:chExt cx="2347" cy="2636"/>
          </a:xfrm>
        </p:grpSpPr>
        <p:sp>
          <p:nvSpPr>
            <p:cNvPr id="165906" name="Rectangle 33"/>
            <p:cNvSpPr>
              <a:spLocks noChangeArrowheads="1"/>
            </p:cNvSpPr>
            <p:nvPr/>
          </p:nvSpPr>
          <p:spPr bwMode="auto">
            <a:xfrm>
              <a:off x="2742" y="1396"/>
              <a:ext cx="2277" cy="258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7" name="Rectangle 12"/>
            <p:cNvSpPr>
              <a:spLocks noChangeArrowheads="1"/>
            </p:cNvSpPr>
            <p:nvPr/>
          </p:nvSpPr>
          <p:spPr bwMode="auto">
            <a:xfrm>
              <a:off x="2688" y="1447"/>
              <a:ext cx="2277" cy="25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8" name="Line 13"/>
            <p:cNvSpPr>
              <a:spLocks noChangeShapeType="1"/>
            </p:cNvSpPr>
            <p:nvPr/>
          </p:nvSpPr>
          <p:spPr bwMode="auto">
            <a:xfrm>
              <a:off x="2681" y="3606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09" name="Line 14"/>
            <p:cNvSpPr>
              <a:spLocks noChangeShapeType="1"/>
            </p:cNvSpPr>
            <p:nvPr/>
          </p:nvSpPr>
          <p:spPr bwMode="auto">
            <a:xfrm>
              <a:off x="2688" y="3174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10" name="Line 15"/>
            <p:cNvSpPr>
              <a:spLocks noChangeShapeType="1"/>
            </p:cNvSpPr>
            <p:nvPr/>
          </p:nvSpPr>
          <p:spPr bwMode="auto">
            <a:xfrm>
              <a:off x="2681" y="274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11" name="Line 16"/>
            <p:cNvSpPr>
              <a:spLocks noChangeShapeType="1"/>
            </p:cNvSpPr>
            <p:nvPr/>
          </p:nvSpPr>
          <p:spPr bwMode="auto">
            <a:xfrm>
              <a:off x="2681" y="2317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12" name="Line 17"/>
            <p:cNvSpPr>
              <a:spLocks noChangeShapeType="1"/>
            </p:cNvSpPr>
            <p:nvPr/>
          </p:nvSpPr>
          <p:spPr bwMode="auto">
            <a:xfrm>
              <a:off x="2680" y="2029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13" name="Line 18"/>
            <p:cNvSpPr>
              <a:spLocks noChangeShapeType="1"/>
            </p:cNvSpPr>
            <p:nvPr/>
          </p:nvSpPr>
          <p:spPr bwMode="auto">
            <a:xfrm>
              <a:off x="2672" y="1745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14" name="Line 19"/>
            <p:cNvSpPr>
              <a:spLocks noChangeShapeType="1"/>
            </p:cNvSpPr>
            <p:nvPr/>
          </p:nvSpPr>
          <p:spPr bwMode="auto">
            <a:xfrm>
              <a:off x="3826" y="1454"/>
              <a:ext cx="2" cy="8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15" name="Text Box 20"/>
            <p:cNvSpPr txBox="1">
              <a:spLocks noChangeArrowheads="1"/>
            </p:cNvSpPr>
            <p:nvPr/>
          </p:nvSpPr>
          <p:spPr bwMode="auto">
            <a:xfrm>
              <a:off x="2842" y="1492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dirty="0"/>
                <a:t>identification</a:t>
              </a:r>
            </a:p>
          </p:txBody>
        </p:sp>
        <p:sp>
          <p:nvSpPr>
            <p:cNvPr id="165916" name="Text Box 21"/>
            <p:cNvSpPr txBox="1">
              <a:spLocks noChangeArrowheads="1"/>
            </p:cNvSpPr>
            <p:nvPr/>
          </p:nvSpPr>
          <p:spPr bwMode="auto">
            <a:xfrm>
              <a:off x="4180" y="1492"/>
              <a:ext cx="3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flags</a:t>
              </a:r>
            </a:p>
          </p:txBody>
        </p:sp>
        <p:sp>
          <p:nvSpPr>
            <p:cNvPr id="165917" name="Text Box 22"/>
            <p:cNvSpPr txBox="1">
              <a:spLocks noChangeArrowheads="1"/>
            </p:cNvSpPr>
            <p:nvPr/>
          </p:nvSpPr>
          <p:spPr bwMode="auto">
            <a:xfrm>
              <a:off x="2862" y="1780"/>
              <a:ext cx="7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questions</a:t>
              </a:r>
            </a:p>
          </p:txBody>
        </p:sp>
        <p:sp>
          <p:nvSpPr>
            <p:cNvPr id="165918" name="Text Box 23"/>
            <p:cNvSpPr txBox="1">
              <a:spLocks noChangeArrowheads="1"/>
            </p:cNvSpPr>
            <p:nvPr/>
          </p:nvSpPr>
          <p:spPr bwMode="auto">
            <a:xfrm>
              <a:off x="2824" y="2397"/>
              <a:ext cx="212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dirty="0"/>
                <a:t>questions (variable </a:t>
              </a:r>
              <a:r>
                <a:rPr lang="en-US" sz="1600" dirty="0" smtClean="0"/>
                <a:t>#questions</a:t>
              </a:r>
              <a:r>
                <a:rPr lang="en-US" sz="1600" dirty="0"/>
                <a:t>)</a:t>
              </a:r>
            </a:p>
          </p:txBody>
        </p:sp>
        <p:sp>
          <p:nvSpPr>
            <p:cNvPr id="165919" name="Text Box 26"/>
            <p:cNvSpPr txBox="1">
              <a:spLocks noChangeArrowheads="1"/>
            </p:cNvSpPr>
            <p:nvPr/>
          </p:nvSpPr>
          <p:spPr bwMode="auto">
            <a:xfrm>
              <a:off x="3866" y="2067"/>
              <a:ext cx="10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additional RRs</a:t>
              </a:r>
            </a:p>
          </p:txBody>
        </p:sp>
        <p:sp>
          <p:nvSpPr>
            <p:cNvPr id="165920" name="Text Box 27"/>
            <p:cNvSpPr txBox="1">
              <a:spLocks noChangeArrowheads="1"/>
            </p:cNvSpPr>
            <p:nvPr/>
          </p:nvSpPr>
          <p:spPr bwMode="auto">
            <a:xfrm>
              <a:off x="2762" y="2068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authority RRs</a:t>
              </a:r>
            </a:p>
          </p:txBody>
        </p:sp>
        <p:sp>
          <p:nvSpPr>
            <p:cNvPr id="165921" name="Text Box 28"/>
            <p:cNvSpPr txBox="1">
              <a:spLocks noChangeArrowheads="1"/>
            </p:cNvSpPr>
            <p:nvPr/>
          </p:nvSpPr>
          <p:spPr bwMode="auto">
            <a:xfrm>
              <a:off x="3928" y="1786"/>
              <a:ext cx="91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answer RRs</a:t>
              </a:r>
            </a:p>
          </p:txBody>
        </p:sp>
        <p:sp>
          <p:nvSpPr>
            <p:cNvPr id="165922" name="Text Box 30"/>
            <p:cNvSpPr txBox="1">
              <a:spLocks noChangeArrowheads="1"/>
            </p:cNvSpPr>
            <p:nvPr/>
          </p:nvSpPr>
          <p:spPr bwMode="auto">
            <a:xfrm>
              <a:off x="2983" y="2848"/>
              <a:ext cx="1746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dirty="0"/>
                <a:t>answers (variable </a:t>
              </a:r>
              <a:r>
                <a:rPr lang="en-US" sz="1600" dirty="0" smtClean="0"/>
                <a:t>#RRs</a:t>
              </a:r>
              <a:r>
                <a:rPr lang="en-US" sz="1600" dirty="0"/>
                <a:t>)</a:t>
              </a:r>
            </a:p>
          </p:txBody>
        </p:sp>
        <p:sp>
          <p:nvSpPr>
            <p:cNvPr id="165923" name="Text Box 31"/>
            <p:cNvSpPr txBox="1">
              <a:spLocks noChangeArrowheads="1"/>
            </p:cNvSpPr>
            <p:nvPr/>
          </p:nvSpPr>
          <p:spPr bwMode="auto">
            <a:xfrm>
              <a:off x="3002" y="3280"/>
              <a:ext cx="1762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dirty="0"/>
                <a:t>authority (variable </a:t>
              </a:r>
              <a:r>
                <a:rPr lang="en-US" sz="1600" dirty="0" smtClean="0"/>
                <a:t>#RRs</a:t>
              </a:r>
              <a:r>
                <a:rPr lang="en-US" sz="1600" dirty="0"/>
                <a:t>)</a:t>
              </a:r>
            </a:p>
          </p:txBody>
        </p:sp>
        <p:sp>
          <p:nvSpPr>
            <p:cNvPr id="165924" name="Text Box 32"/>
            <p:cNvSpPr txBox="1">
              <a:spLocks noChangeArrowheads="1"/>
            </p:cNvSpPr>
            <p:nvPr/>
          </p:nvSpPr>
          <p:spPr bwMode="auto">
            <a:xfrm>
              <a:off x="2800" y="3700"/>
              <a:ext cx="20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dirty="0"/>
                <a:t>additional info (variable </a:t>
              </a:r>
              <a:r>
                <a:rPr lang="en-US" sz="1600" dirty="0" smtClean="0"/>
                <a:t>#RRs</a:t>
              </a:r>
              <a:r>
                <a:rPr lang="en-US" sz="1600" dirty="0"/>
                <a:t>)</a:t>
              </a:r>
            </a:p>
          </p:txBody>
        </p:sp>
      </p:grpSp>
      <p:grpSp>
        <p:nvGrpSpPr>
          <p:cNvPr id="165898" name="Group 60"/>
          <p:cNvGrpSpPr>
            <a:grpSpLocks/>
          </p:cNvGrpSpPr>
          <p:nvPr/>
        </p:nvGrpSpPr>
        <p:grpSpPr bwMode="auto">
          <a:xfrm>
            <a:off x="512439" y="2038627"/>
            <a:ext cx="1568742" cy="281890"/>
            <a:chOff x="2691" y="1194"/>
            <a:chExt cx="1101" cy="173"/>
          </a:xfrm>
        </p:grpSpPr>
        <p:sp>
          <p:nvSpPr>
            <p:cNvPr id="165903" name="Text Box 57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2 bytes</a:t>
              </a:r>
            </a:p>
          </p:txBody>
        </p:sp>
        <p:sp>
          <p:nvSpPr>
            <p:cNvPr id="165904" name="Line 58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05" name="Line 59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899" name="Group 61"/>
          <p:cNvGrpSpPr>
            <a:grpSpLocks/>
          </p:cNvGrpSpPr>
          <p:nvPr/>
        </p:nvGrpSpPr>
        <p:grpSpPr bwMode="auto">
          <a:xfrm>
            <a:off x="2287264" y="2038627"/>
            <a:ext cx="1568742" cy="281890"/>
            <a:chOff x="2691" y="1194"/>
            <a:chExt cx="1101" cy="173"/>
          </a:xfrm>
        </p:grpSpPr>
        <p:sp>
          <p:nvSpPr>
            <p:cNvPr id="165900" name="Text Box 62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2 bytes</a:t>
              </a:r>
            </a:p>
          </p:txBody>
        </p:sp>
        <p:sp>
          <p:nvSpPr>
            <p:cNvPr id="165901" name="Line 63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02" name="Line 64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6234" y="2110523"/>
            <a:ext cx="5196499" cy="4440402"/>
          </a:xfrm>
          <a:prstGeom prst="rect">
            <a:avLst/>
          </a:prstGeom>
        </p:spPr>
      </p:pic>
      <p:cxnSp>
        <p:nvCxnSpPr>
          <p:cNvPr id="4" name="Straight Arrow Connector 3"/>
          <p:cNvCxnSpPr>
            <a:stCxn id="165912" idx="1"/>
          </p:cNvCxnSpPr>
          <p:nvPr/>
        </p:nvCxnSpPr>
        <p:spPr bwMode="auto">
          <a:xfrm>
            <a:off x="3780536" y="3312878"/>
            <a:ext cx="263042" cy="1901124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89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7A147C-830F-4709-A00B-EA37CA9A1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5C00DB-DF07-4ACF-B67E-E1FCD5EB5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/>
              <a:t>Start: 5:00 sharp</a:t>
            </a:r>
          </a:p>
          <a:p>
            <a:r>
              <a:rPr lang="en-US" dirty="0"/>
              <a:t>End: 5:05 sharp (pencil down or zero credit)</a:t>
            </a:r>
          </a:p>
          <a:p>
            <a:r>
              <a:rPr lang="en-US" dirty="0"/>
              <a:t>Include your name!</a:t>
            </a:r>
          </a:p>
          <a:p>
            <a:r>
              <a:rPr lang="en-US" dirty="0"/>
              <a:t>No communication with anyone till 5:05</a:t>
            </a:r>
          </a:p>
          <a:p>
            <a:pPr lvl="1"/>
            <a:r>
              <a:rPr lang="en-US" dirty="0"/>
              <a:t>No email, no talking, no SMS, no chat, …</a:t>
            </a:r>
          </a:p>
          <a:p>
            <a:pPr lvl="1"/>
            <a:r>
              <a:rPr lang="en-US" dirty="0"/>
              <a:t>Even if you finish early!</a:t>
            </a:r>
          </a:p>
          <a:p>
            <a:r>
              <a:rPr lang="en-US" dirty="0"/>
              <a:t>Open book, open notes, open Web, open mind</a:t>
            </a:r>
          </a:p>
        </p:txBody>
      </p:sp>
    </p:spTree>
    <p:extLst>
      <p:ext uri="{BB962C8B-B14F-4D97-AF65-F5344CB8AC3E}">
        <p14:creationId xmlns:p14="http://schemas.microsoft.com/office/powerpoint/2010/main" val="5613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9" name="Rectangle 2"/>
          <p:cNvSpPr>
            <a:spLocks noChangeArrowheads="1"/>
          </p:cNvSpPr>
          <p:nvPr/>
        </p:nvSpPr>
        <p:spPr bwMode="auto">
          <a:xfrm>
            <a:off x="446088" y="217488"/>
            <a:ext cx="77724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 smtClean="0">
                <a:solidFill>
                  <a:srgbClr val="000000"/>
                </a:solidFill>
                <a:latin typeface="Gill Sans MT" charset="0"/>
              </a:rPr>
              <a:t>DNS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 </a:t>
            </a:r>
            <a:r>
              <a:rPr lang="en-US" sz="4400" dirty="0" smtClean="0">
                <a:solidFill>
                  <a:srgbClr val="000000"/>
                </a:solidFill>
                <a:latin typeface="Gill Sans MT" charset="0"/>
              </a:rPr>
              <a:t>Reply message</a:t>
            </a:r>
            <a:endParaRPr lang="en-US" sz="4400" dirty="0">
              <a:latin typeface="Gill Sans MT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53095"/>
            <a:ext cx="8954566" cy="556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7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890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9388"/>
            <a:ext cx="7772400" cy="903287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Inserting records into </a:t>
            </a:r>
            <a:r>
              <a:rPr lang="en-US" sz="4000">
                <a:latin typeface="Gill Sans MT" charset="0"/>
              </a:rPr>
              <a:t>DNS</a:t>
            </a:r>
          </a:p>
        </p:txBody>
      </p:sp>
      <p:sp>
        <p:nvSpPr>
          <p:cNvPr id="1699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85150" cy="5334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example: new startup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Network Utopia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register name </a:t>
            </a:r>
            <a:r>
              <a:rPr lang="en-US" dirty="0" err="1">
                <a:latin typeface="Gill Sans MT" charset="0"/>
              </a:rPr>
              <a:t>networkuptopia.com</a:t>
            </a:r>
            <a:r>
              <a:rPr lang="en-US" dirty="0">
                <a:latin typeface="Gill Sans MT" charset="0"/>
              </a:rPr>
              <a:t> at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DNS registrar</a:t>
            </a:r>
            <a:r>
              <a:rPr lang="en-US" dirty="0">
                <a:latin typeface="Gill Sans MT" charset="0"/>
              </a:rPr>
              <a:t> (e.g., Network Solutions)</a:t>
            </a:r>
          </a:p>
          <a:p>
            <a:pPr lvl="1"/>
            <a:r>
              <a:rPr lang="en-US" dirty="0">
                <a:latin typeface="Gill Sans MT" charset="0"/>
              </a:rPr>
              <a:t>provide names, IP addresses of authoritative name server (primary and secondary)</a:t>
            </a:r>
          </a:p>
          <a:p>
            <a:pPr lvl="1"/>
            <a:r>
              <a:rPr lang="en-US" dirty="0">
                <a:latin typeface="Gill Sans MT" charset="0"/>
              </a:rPr>
              <a:t>registrar inserts two RRs into .com TLD server:</a:t>
            </a:r>
            <a:r>
              <a:rPr lang="en-US" sz="2800" dirty="0">
                <a:latin typeface="Gill Sans MT" charset="0"/>
              </a:rPr>
              <a:t/>
            </a:r>
            <a:br>
              <a:rPr lang="en-US" sz="2800" dirty="0">
                <a:latin typeface="Gill Sans MT" charset="0"/>
              </a:rPr>
            </a:b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>
                <a:latin typeface="Courier New" charset="0"/>
              </a:rPr>
              <a:t>networkutopia.com</a:t>
            </a:r>
            <a:r>
              <a:rPr lang="en-US" sz="2000" b="1" dirty="0">
                <a:latin typeface="Courier New" charset="0"/>
              </a:rPr>
              <a:t>, dns1.networkutopia.com, NS)</a:t>
            </a:r>
          </a:p>
          <a:p>
            <a:pPr lvl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  (dns1.networkutopia.com, 212.212.212.1, A)</a:t>
            </a:r>
            <a:endParaRPr lang="en-US" dirty="0">
              <a:solidFill>
                <a:schemeClr val="accent2"/>
              </a:solidFill>
              <a:latin typeface="Courier New" charset="0"/>
            </a:endParaRPr>
          </a:p>
          <a:p>
            <a:r>
              <a:rPr lang="en-US" dirty="0">
                <a:latin typeface="Gill Sans MT" charset="0"/>
              </a:rPr>
              <a:t>create authoritative server type A record for </a:t>
            </a:r>
            <a:r>
              <a:rPr lang="en-US" dirty="0" err="1">
                <a:latin typeface="Gill Sans MT" charset="0"/>
              </a:rPr>
              <a:t>www.networkuptopia.com</a:t>
            </a:r>
            <a:r>
              <a:rPr lang="en-US" dirty="0">
                <a:latin typeface="Gill Sans MT" charset="0"/>
              </a:rPr>
              <a:t>; type MX record for </a:t>
            </a:r>
            <a:r>
              <a:rPr lang="en-US" dirty="0" err="1">
                <a:latin typeface="Gill Sans MT" charset="0"/>
              </a:rPr>
              <a:t>networkutopia.com</a:t>
            </a:r>
            <a:endParaRPr lang="en-US" dirty="0">
              <a:latin typeface="Gill Sans MT" charset="0"/>
            </a:endParaRP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2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DNS takeaways</a:t>
            </a:r>
            <a:endParaRPr lang="en-US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Translating domain names to IP addresses</a:t>
            </a:r>
          </a:p>
          <a:p>
            <a:r>
              <a:rPr lang="en-US" dirty="0" smtClean="0"/>
              <a:t>Distributed, hierarchical database design</a:t>
            </a:r>
          </a:p>
          <a:p>
            <a:r>
              <a:rPr lang="en-US" dirty="0" smtClean="0"/>
              <a:t>Root, TLD, authoritative, local DNS servers</a:t>
            </a:r>
          </a:p>
          <a:p>
            <a:r>
              <a:rPr lang="en-US" dirty="0" smtClean="0"/>
              <a:t>Resource Records (RR)</a:t>
            </a:r>
          </a:p>
          <a:p>
            <a:r>
              <a:rPr lang="en-US" dirty="0" smtClean="0"/>
              <a:t>Aliasing</a:t>
            </a:r>
          </a:p>
          <a:p>
            <a:r>
              <a:rPr lang="en-US" dirty="0" smtClean="0"/>
              <a:t>Caching, Updating, Inserting RRs</a:t>
            </a:r>
          </a:p>
          <a:p>
            <a:r>
              <a:rPr lang="en-US" dirty="0" smtClean="0"/>
              <a:t>DNS protocol and messages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2964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H2 </a:t>
            </a:r>
            <a:r>
              <a:rPr lang="en-US" dirty="0" smtClean="0"/>
              <a:t>Preview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22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Name one thing the instructor could do to improve her teaching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Socket programming</a:t>
            </a:r>
          </a:p>
          <a:p>
            <a:pPr lvl="1"/>
            <a:r>
              <a:rPr lang="en-US" dirty="0" smtClean="0"/>
              <a:t>How much programming is in this class?</a:t>
            </a:r>
          </a:p>
          <a:p>
            <a:pPr lvl="1"/>
            <a:endParaRPr lang="en-US" dirty="0"/>
          </a:p>
          <a:p>
            <a:r>
              <a:rPr lang="en-US" dirty="0" smtClean="0"/>
              <a:t>Difference between POP3 and IMAP</a:t>
            </a:r>
          </a:p>
          <a:p>
            <a:endParaRPr lang="en-US" dirty="0"/>
          </a:p>
          <a:p>
            <a:r>
              <a:rPr lang="en-US" dirty="0" smtClean="0"/>
              <a:t>Blocking on socket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7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Demo socket programming</a:t>
            </a:r>
          </a:p>
          <a:p>
            <a:endParaRPr lang="en-US" dirty="0"/>
          </a:p>
          <a:p>
            <a:r>
              <a:rPr lang="en-US" dirty="0" smtClean="0"/>
              <a:t>Domain </a:t>
            </a:r>
            <a:r>
              <a:rPr lang="en-US" dirty="0" smtClean="0"/>
              <a:t>Name System</a:t>
            </a:r>
          </a:p>
          <a:p>
            <a:endParaRPr lang="en-US" dirty="0" smtClean="0"/>
          </a:p>
          <a:p>
            <a:r>
              <a:rPr lang="en-US" dirty="0" smtClean="0"/>
              <a:t>Preview</a:t>
            </a:r>
            <a:r>
              <a:rPr lang="en-US" dirty="0" smtClean="0"/>
              <a:t> </a:t>
            </a:r>
            <a:r>
              <a:rPr lang="en-US" dirty="0" smtClean="0"/>
              <a:t>H2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Programming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5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1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1625"/>
            <a:ext cx="7772400" cy="9144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DNS: domain name system</a:t>
            </a:r>
            <a:endParaRPr lang="en-US">
              <a:latin typeface="Gill Sans MT" charset="0"/>
            </a:endParaRPr>
          </a:p>
        </p:txBody>
      </p:sp>
      <p:sp>
        <p:nvSpPr>
          <p:cNvPr id="145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11300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people:</a:t>
            </a:r>
            <a:r>
              <a:rPr lang="en-US" sz="2400" dirty="0">
                <a:latin typeface="Gill Sans MT" charset="0"/>
              </a:rPr>
              <a:t> many identifiers:</a:t>
            </a:r>
          </a:p>
          <a:p>
            <a:pPr lvl="1"/>
            <a:r>
              <a:rPr lang="en-US" dirty="0">
                <a:latin typeface="Gill Sans MT" charset="0"/>
              </a:rPr>
              <a:t>SSN, name, passport #</a:t>
            </a:r>
          </a:p>
          <a:p>
            <a:pPr>
              <a:buFont typeface="Wingdings" charset="0"/>
              <a:buNone/>
            </a:pP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Internet hosts, routers:</a:t>
            </a:r>
          </a:p>
          <a:p>
            <a:pPr lvl="1"/>
            <a:r>
              <a:rPr lang="en-US" dirty="0">
                <a:latin typeface="Gill Sans MT" charset="0"/>
              </a:rPr>
              <a:t>IP address (32 bit) - used for addressing datagrams</a:t>
            </a:r>
          </a:p>
          <a:p>
            <a:pPr lvl="1"/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name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, e.g., </a:t>
            </a:r>
            <a:r>
              <a:rPr lang="en-US" altLang="ja-JP" dirty="0" err="1">
                <a:latin typeface="Gill Sans MT" charset="0"/>
              </a:rPr>
              <a:t>www.yahoo.com</a:t>
            </a:r>
            <a:r>
              <a:rPr lang="en-US" altLang="ja-JP" dirty="0">
                <a:latin typeface="Gill Sans MT" charset="0"/>
              </a:rPr>
              <a:t> - used by humans</a:t>
            </a:r>
          </a:p>
          <a:p>
            <a:pPr>
              <a:buFont typeface="Wingdings" charset="0"/>
              <a:buNone/>
            </a:pPr>
            <a:r>
              <a:rPr lang="en-US" sz="2400" i="1" u="sng" dirty="0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 dirty="0">
                <a:latin typeface="Gill Sans MT" charset="0"/>
              </a:rPr>
              <a:t> how to map between IP address and name, and vice versa ?</a:t>
            </a:r>
          </a:p>
        </p:txBody>
      </p:sp>
      <p:sp>
        <p:nvSpPr>
          <p:cNvPr id="1699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489075"/>
            <a:ext cx="4283075" cy="500697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Domain Name System:</a:t>
            </a:r>
          </a:p>
          <a:p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distributed database</a:t>
            </a:r>
            <a:r>
              <a:rPr lang="en-US" sz="2400">
                <a:latin typeface="Gill Sans MT" charset="0"/>
              </a:rPr>
              <a:t> implemented in hierarchy of many </a:t>
            </a: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name servers</a:t>
            </a:r>
            <a:endParaRPr lang="en-US" sz="2400">
              <a:solidFill>
                <a:srgbClr val="000099"/>
              </a:solidFill>
              <a:latin typeface="Gill Sans MT" charset="0"/>
            </a:endParaRPr>
          </a:p>
          <a:p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application-layer protocol:</a:t>
            </a:r>
            <a:r>
              <a:rPr lang="en-US" sz="2400">
                <a:latin typeface="Gill Sans MT" charset="0"/>
              </a:rPr>
              <a:t> hosts, name servers communicate to </a:t>
            </a: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resolve</a:t>
            </a:r>
            <a:r>
              <a:rPr lang="en-US" sz="240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names (address/name translation)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Gill Sans MT" charset="0"/>
              </a:rPr>
              <a:t>note: core Internet function, implemented as application-layer protocol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Gill Sans MT" charset="0"/>
              </a:rPr>
              <a:t>complexity at network</a:t>
            </a:r>
            <a:r>
              <a:rPr lang="ja-JP" altLang="en-US" sz="2200">
                <a:latin typeface="Gill Sans MT" charset="0"/>
              </a:rPr>
              <a:t>’</a:t>
            </a:r>
            <a:r>
              <a:rPr lang="en-US" altLang="ja-JP" sz="2200">
                <a:latin typeface="Gill Sans MT" charset="0"/>
              </a:rPr>
              <a:t>s </a:t>
            </a:r>
            <a:r>
              <a:rPr lang="ja-JP" altLang="en-US" sz="2200">
                <a:latin typeface="Gill Sans MT" charset="0"/>
              </a:rPr>
              <a:t>“</a:t>
            </a:r>
            <a:r>
              <a:rPr lang="en-US" altLang="ja-JP" sz="2200">
                <a:latin typeface="Gill Sans MT" charset="0"/>
              </a:rPr>
              <a:t>edge</a:t>
            </a:r>
            <a:r>
              <a:rPr lang="ja-JP" altLang="en-US" sz="2200">
                <a:latin typeface="Gill Sans MT" charset="0"/>
              </a:rPr>
              <a:t>”</a:t>
            </a:r>
            <a:endParaRPr lang="en-US" sz="220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Designing DNS</a:t>
            </a:r>
            <a:endParaRPr lang="en-US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entralized design – problems :</a:t>
            </a:r>
          </a:p>
          <a:p>
            <a:pPr marL="514350" indent="-514350">
              <a:buAutoNum type="arabicPeriod"/>
            </a:pPr>
            <a:r>
              <a:rPr lang="en-US" dirty="0" smtClean="0"/>
              <a:t>Single point of failure</a:t>
            </a:r>
          </a:p>
          <a:p>
            <a:pPr marL="514350" indent="-514350">
              <a:buAutoNum type="arabicPeriod"/>
            </a:pPr>
            <a:r>
              <a:rPr lang="en-US" dirty="0" smtClean="0"/>
              <a:t>Traffic volume</a:t>
            </a:r>
          </a:p>
          <a:p>
            <a:pPr marL="514350" indent="-514350">
              <a:buAutoNum type="arabicPeriod"/>
            </a:pPr>
            <a:r>
              <a:rPr lang="en-US" dirty="0" smtClean="0"/>
              <a:t>Distant centralized database</a:t>
            </a:r>
          </a:p>
          <a:p>
            <a:pPr marL="514350" indent="-514350">
              <a:buAutoNum type="arabicPeriod"/>
            </a:pPr>
            <a:r>
              <a:rPr lang="en-US" dirty="0" smtClean="0"/>
              <a:t>Maintenance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44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distributed database</a:t>
            </a:r>
          </a:p>
          <a:p>
            <a:pPr marL="0" indent="0">
              <a:buNone/>
            </a:pPr>
            <a:r>
              <a:rPr lang="en-US" dirty="0" smtClean="0"/>
              <a:t>Implemented on a hierarchy of DNS servers</a:t>
            </a:r>
          </a:p>
          <a:p>
            <a:pPr marL="0" indent="0">
              <a:buNone/>
            </a:pPr>
            <a:r>
              <a:rPr lang="en-US" dirty="0" smtClean="0"/>
              <a:t>An application-layer protocol that allows hosts to query the distributed database.</a:t>
            </a:r>
          </a:p>
          <a:p>
            <a:pPr marL="0" indent="0">
              <a:buNone/>
            </a:pPr>
            <a:r>
              <a:rPr lang="en-US" dirty="0" smtClean="0"/>
              <a:t>Runs over UDP, Port 53</a:t>
            </a:r>
          </a:p>
          <a:p>
            <a:pPr marL="0" indent="0">
              <a:buNone/>
            </a:pPr>
            <a:r>
              <a:rPr lang="en-US" dirty="0" smtClean="0"/>
              <a:t>Employed by other app level 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3725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07" name="Group 23"/>
          <p:cNvGrpSpPr>
            <a:grpSpLocks/>
          </p:cNvGrpSpPr>
          <p:nvPr/>
        </p:nvGrpSpPr>
        <p:grpSpPr bwMode="auto">
          <a:xfrm>
            <a:off x="438150" y="1193800"/>
            <a:ext cx="8205788" cy="2444750"/>
            <a:chOff x="230" y="576"/>
            <a:chExt cx="5504" cy="1757"/>
          </a:xfrm>
        </p:grpSpPr>
        <p:sp>
          <p:nvSpPr>
            <p:cNvPr id="149513" name="Text Box 2"/>
            <p:cNvSpPr txBox="1">
              <a:spLocks noChangeArrowheads="1"/>
            </p:cNvSpPr>
            <p:nvPr/>
          </p:nvSpPr>
          <p:spPr bwMode="auto">
            <a:xfrm>
              <a:off x="2256" y="576"/>
              <a:ext cx="138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Root DNS Servers</a:t>
              </a:r>
            </a:p>
          </p:txBody>
        </p:sp>
        <p:sp>
          <p:nvSpPr>
            <p:cNvPr id="149514" name="Text Box 4"/>
            <p:cNvSpPr txBox="1">
              <a:spLocks noChangeArrowheads="1"/>
            </p:cNvSpPr>
            <p:nvPr/>
          </p:nvSpPr>
          <p:spPr bwMode="auto">
            <a:xfrm>
              <a:off x="528" y="1344"/>
              <a:ext cx="132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com DNS servers</a:t>
              </a:r>
            </a:p>
          </p:txBody>
        </p:sp>
        <p:sp>
          <p:nvSpPr>
            <p:cNvPr id="149515" name="Text Box 5"/>
            <p:cNvSpPr txBox="1">
              <a:spLocks noChangeArrowheads="1"/>
            </p:cNvSpPr>
            <p:nvPr/>
          </p:nvSpPr>
          <p:spPr bwMode="auto">
            <a:xfrm>
              <a:off x="2304" y="1296"/>
              <a:ext cx="125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org DNS servers</a:t>
              </a:r>
            </a:p>
          </p:txBody>
        </p:sp>
        <p:sp>
          <p:nvSpPr>
            <p:cNvPr id="149516" name="Text Box 6"/>
            <p:cNvSpPr txBox="1">
              <a:spLocks noChangeArrowheads="1"/>
            </p:cNvSpPr>
            <p:nvPr/>
          </p:nvSpPr>
          <p:spPr bwMode="auto">
            <a:xfrm>
              <a:off x="4032" y="1296"/>
              <a:ext cx="129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edu</a:t>
              </a:r>
              <a:r>
                <a:rPr lang="en-US" sz="1800" dirty="0"/>
                <a:t> DNS servers</a:t>
              </a:r>
            </a:p>
          </p:txBody>
        </p:sp>
        <p:sp>
          <p:nvSpPr>
            <p:cNvPr id="149517" name="Line 7"/>
            <p:cNvSpPr>
              <a:spLocks noChangeShapeType="1"/>
            </p:cNvSpPr>
            <p:nvPr/>
          </p:nvSpPr>
          <p:spPr bwMode="auto">
            <a:xfrm flipH="1">
              <a:off x="1344" y="864"/>
              <a:ext cx="1392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18" name="Line 8"/>
            <p:cNvSpPr>
              <a:spLocks noChangeShapeType="1"/>
            </p:cNvSpPr>
            <p:nvPr/>
          </p:nvSpPr>
          <p:spPr bwMode="auto">
            <a:xfrm>
              <a:off x="2928" y="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19" name="Line 9"/>
            <p:cNvSpPr>
              <a:spLocks noChangeShapeType="1"/>
            </p:cNvSpPr>
            <p:nvPr/>
          </p:nvSpPr>
          <p:spPr bwMode="auto">
            <a:xfrm>
              <a:off x="3168" y="864"/>
              <a:ext cx="14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0" name="Text Box 10"/>
            <p:cNvSpPr txBox="1">
              <a:spLocks noChangeArrowheads="1"/>
            </p:cNvSpPr>
            <p:nvPr/>
          </p:nvSpPr>
          <p:spPr bwMode="auto">
            <a:xfrm>
              <a:off x="3878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poly.edu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1" name="Text Box 11"/>
            <p:cNvSpPr txBox="1">
              <a:spLocks noChangeArrowheads="1"/>
            </p:cNvSpPr>
            <p:nvPr/>
          </p:nvSpPr>
          <p:spPr bwMode="auto">
            <a:xfrm>
              <a:off x="4742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umass.edu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2" name="Line 12"/>
            <p:cNvSpPr>
              <a:spLocks noChangeShapeType="1"/>
            </p:cNvSpPr>
            <p:nvPr/>
          </p:nvSpPr>
          <p:spPr bwMode="auto">
            <a:xfrm flipH="1">
              <a:off x="4224" y="1536"/>
              <a:ext cx="33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3" name="Line 13"/>
            <p:cNvSpPr>
              <a:spLocks noChangeShapeType="1"/>
            </p:cNvSpPr>
            <p:nvPr/>
          </p:nvSpPr>
          <p:spPr bwMode="auto">
            <a:xfrm>
              <a:off x="4848" y="1536"/>
              <a:ext cx="28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4" name="Text Box 14"/>
            <p:cNvSpPr txBox="1">
              <a:spLocks noChangeArrowheads="1"/>
            </p:cNvSpPr>
            <p:nvPr/>
          </p:nvSpPr>
          <p:spPr bwMode="auto">
            <a:xfrm>
              <a:off x="230" y="1848"/>
              <a:ext cx="101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yahoo.com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5" name="Text Box 15"/>
            <p:cNvSpPr txBox="1">
              <a:spLocks noChangeArrowheads="1"/>
            </p:cNvSpPr>
            <p:nvPr/>
          </p:nvSpPr>
          <p:spPr bwMode="auto">
            <a:xfrm>
              <a:off x="1248" y="1872"/>
              <a:ext cx="1001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amazon.com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6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7" name="Line 17"/>
            <p:cNvSpPr>
              <a:spLocks noChangeShapeType="1"/>
            </p:cNvSpPr>
            <p:nvPr/>
          </p:nvSpPr>
          <p:spPr bwMode="auto">
            <a:xfrm>
              <a:off x="1392" y="1584"/>
              <a:ext cx="24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8" name="Text Box 18"/>
            <p:cNvSpPr txBox="1">
              <a:spLocks noChangeArrowheads="1"/>
            </p:cNvSpPr>
            <p:nvPr/>
          </p:nvSpPr>
          <p:spPr bwMode="auto">
            <a:xfrm>
              <a:off x="2534" y="1799"/>
              <a:ext cx="993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pbs.org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9" name="Line 19"/>
            <p:cNvSpPr>
              <a:spLocks noChangeShapeType="1"/>
            </p:cNvSpPr>
            <p:nvPr/>
          </p:nvSpPr>
          <p:spPr bwMode="auto">
            <a:xfrm>
              <a:off x="2928" y="153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508" name="Rectangle 20"/>
          <p:cNvSpPr>
            <a:spLocks noGrp="1" noChangeArrowheads="1"/>
          </p:cNvSpPr>
          <p:nvPr>
            <p:ph type="title"/>
          </p:nvPr>
        </p:nvSpPr>
        <p:spPr>
          <a:xfrm>
            <a:off x="468313" y="161925"/>
            <a:ext cx="8023225" cy="936625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DNS: a distributed, hierarchical database</a:t>
            </a:r>
          </a:p>
        </p:txBody>
      </p:sp>
      <p:sp>
        <p:nvSpPr>
          <p:cNvPr id="149509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520700" y="3971925"/>
            <a:ext cx="8172450" cy="21336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client wants IP for www.amazon.com; 1</a:t>
            </a:r>
            <a:r>
              <a:rPr lang="en-US" sz="2400" i="1" baseline="30000">
                <a:solidFill>
                  <a:srgbClr val="000099"/>
                </a:solidFill>
                <a:latin typeface="Gill Sans MT" charset="0"/>
              </a:rPr>
              <a:t>st</a:t>
            </a: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 approximation:</a:t>
            </a:r>
          </a:p>
          <a:p>
            <a:r>
              <a:rPr lang="en-US" sz="2200">
                <a:latin typeface="Gill Sans MT" charset="0"/>
              </a:rPr>
              <a:t>client queries root server to find com DNS server</a:t>
            </a:r>
          </a:p>
          <a:p>
            <a:r>
              <a:rPr lang="en-US" sz="2200">
                <a:latin typeface="Gill Sans MT" charset="0"/>
              </a:rPr>
              <a:t>client queries .com DNS server to get amazon.com DNS server</a:t>
            </a:r>
          </a:p>
          <a:p>
            <a:r>
              <a:rPr lang="en-US" sz="2200">
                <a:latin typeface="Gill Sans MT" charset="0"/>
              </a:rPr>
              <a:t>client queries amazon.com DNS server to get  IP address for www.amazon.com</a:t>
            </a:r>
          </a:p>
        </p:txBody>
      </p:sp>
      <p:pic>
        <p:nvPicPr>
          <p:cNvPr id="149510" name="Picture 28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849313"/>
            <a:ext cx="8043863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511" name="Text Box 29"/>
          <p:cNvSpPr txBox="1">
            <a:spLocks noChangeArrowheads="1"/>
          </p:cNvSpPr>
          <p:nvPr/>
        </p:nvSpPr>
        <p:spPr bwMode="auto">
          <a:xfrm>
            <a:off x="3957638" y="168751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…</a:t>
            </a:r>
          </a:p>
        </p:txBody>
      </p:sp>
      <p:sp>
        <p:nvSpPr>
          <p:cNvPr id="149512" name="Text Box 30"/>
          <p:cNvSpPr txBox="1">
            <a:spLocks noChangeArrowheads="1"/>
          </p:cNvSpPr>
          <p:nvPr/>
        </p:nvSpPr>
        <p:spPr bwMode="auto">
          <a:xfrm>
            <a:off x="4521200" y="16859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11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5389</TotalTime>
  <Words>1143</Words>
  <Application>Microsoft Office PowerPoint</Application>
  <PresentationFormat>On-screen Show (4:3)</PresentationFormat>
  <Paragraphs>236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ＭＳ Ｐゴシック</vt:lpstr>
      <vt:lpstr>Arial</vt:lpstr>
      <vt:lpstr>Comic Sans MS</vt:lpstr>
      <vt:lpstr>Courier New</vt:lpstr>
      <vt:lpstr>Gill Sans MT</vt:lpstr>
      <vt:lpstr>Times New Roman</vt:lpstr>
      <vt:lpstr>Wingdings</vt:lpstr>
      <vt:lpstr>ZapfDingbats</vt:lpstr>
      <vt:lpstr>Default Design</vt:lpstr>
      <vt:lpstr>Domain Names</vt:lpstr>
      <vt:lpstr>Quiz</vt:lpstr>
      <vt:lpstr>Muddiest Points</vt:lpstr>
      <vt:lpstr>Goals for Today</vt:lpstr>
      <vt:lpstr>Socket Programming Demo</vt:lpstr>
      <vt:lpstr>DNS: domain name system</vt:lpstr>
      <vt:lpstr>Designing DNS</vt:lpstr>
      <vt:lpstr>DNS</vt:lpstr>
      <vt:lpstr>DNS: a distributed, hierarchical database</vt:lpstr>
      <vt:lpstr>DNS: root name servers</vt:lpstr>
      <vt:lpstr>13 Root Name Servers</vt:lpstr>
      <vt:lpstr>Local DNS name server</vt:lpstr>
      <vt:lpstr>DNS name  resolution example</vt:lpstr>
      <vt:lpstr>PowerPoint Presentation</vt:lpstr>
      <vt:lpstr>DNS: caching, updating records</vt:lpstr>
      <vt:lpstr>DNS records</vt:lpstr>
      <vt:lpstr>DNS Aliasing</vt:lpstr>
      <vt:lpstr>Example DNS lookup</vt:lpstr>
      <vt:lpstr>DNS protocol, messages</vt:lpstr>
      <vt:lpstr>PowerPoint Presentation</vt:lpstr>
      <vt:lpstr>Inserting records into DNS</vt:lpstr>
      <vt:lpstr>DNS takeaways</vt:lpstr>
      <vt:lpstr>H2 Preview</vt:lpstr>
      <vt:lpstr>Before You Go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136</cp:revision>
  <dcterms:created xsi:type="dcterms:W3CDTF">2003-09-05T02:55:05Z</dcterms:created>
  <dcterms:modified xsi:type="dcterms:W3CDTF">2017-09-14T02:23:14Z</dcterms:modified>
</cp:coreProperties>
</file>