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slideLayouts/slideLayout39.xml" ContentType="application/vnd.openxmlformats-officedocument.presentationml.slideLayout+xml"/>
  <Override PartName="/ppt/theme/theme28.xml" ContentType="application/vnd.openxmlformats-officedocument.theme+xml"/>
  <Override PartName="/ppt/slideLayouts/slideLayout40.xml" ContentType="application/vnd.openxmlformats-officedocument.presentationml.slideLayout+xml"/>
  <Override PartName="/ppt/theme/theme29.xml" ContentType="application/vnd.openxmlformats-officedocument.theme+xml"/>
  <Override PartName="/ppt/slideLayouts/slideLayout41.xml" ContentType="application/vnd.openxmlformats-officedocument.presentationml.slideLayout+xml"/>
  <Override PartName="/ppt/theme/theme30.xml" ContentType="application/vnd.openxmlformats-officedocument.theme+xml"/>
  <Override PartName="/ppt/slideLayouts/slideLayout42.xml" ContentType="application/vnd.openxmlformats-officedocument.presentationml.slideLayout+xml"/>
  <Override PartName="/ppt/theme/theme31.xml" ContentType="application/vnd.openxmlformats-officedocument.theme+xml"/>
  <Override PartName="/ppt/slideLayouts/slideLayout43.xml" ContentType="application/vnd.openxmlformats-officedocument.presentationml.slideLayout+xml"/>
  <Override PartName="/ppt/theme/theme32.xml" ContentType="application/vnd.openxmlformats-officedocument.theme+xml"/>
  <Override PartName="/ppt/slideLayouts/slideLayout44.xml" ContentType="application/vnd.openxmlformats-officedocument.presentationml.slideLayout+xml"/>
  <Override PartName="/ppt/theme/theme33.xml" ContentType="application/vnd.openxmlformats-officedocument.theme+xml"/>
  <Override PartName="/ppt/theme/theme3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  <p:sldMasterId id="2147483665" r:id="rId4"/>
    <p:sldMasterId id="2147483667" r:id="rId5"/>
    <p:sldMasterId id="2147483669" r:id="rId6"/>
    <p:sldMasterId id="2147483673" r:id="rId7"/>
    <p:sldMasterId id="2147483675" r:id="rId8"/>
    <p:sldMasterId id="2147483677" r:id="rId9"/>
    <p:sldMasterId id="2147483679" r:id="rId10"/>
    <p:sldMasterId id="2147483681" r:id="rId11"/>
    <p:sldMasterId id="2147483683" r:id="rId12"/>
    <p:sldMasterId id="2147483685" r:id="rId13"/>
    <p:sldMasterId id="2147483687" r:id="rId14"/>
    <p:sldMasterId id="2147483689" r:id="rId15"/>
    <p:sldMasterId id="2147483691" r:id="rId16"/>
    <p:sldMasterId id="2147483693" r:id="rId17"/>
    <p:sldMasterId id="2147483695" r:id="rId18"/>
    <p:sldMasterId id="2147483697" r:id="rId19"/>
    <p:sldMasterId id="2147483699" r:id="rId20"/>
    <p:sldMasterId id="2147483701" r:id="rId21"/>
    <p:sldMasterId id="2147483703" r:id="rId22"/>
    <p:sldMasterId id="2147483705" r:id="rId23"/>
    <p:sldMasterId id="2147483707" r:id="rId24"/>
    <p:sldMasterId id="2147483711" r:id="rId25"/>
    <p:sldMasterId id="2147483713" r:id="rId26"/>
    <p:sldMasterId id="2147483717" r:id="rId27"/>
    <p:sldMasterId id="2147483719" r:id="rId28"/>
    <p:sldMasterId id="2147483721" r:id="rId29"/>
    <p:sldMasterId id="2147483723" r:id="rId30"/>
    <p:sldMasterId id="2147483725" r:id="rId31"/>
    <p:sldMasterId id="2147483727" r:id="rId32"/>
    <p:sldMasterId id="2147483729" r:id="rId33"/>
  </p:sldMasterIdLst>
  <p:notesMasterIdLst>
    <p:notesMasterId r:id="rId72"/>
  </p:notesMasterIdLst>
  <p:sldIdLst>
    <p:sldId id="285" r:id="rId34"/>
    <p:sldId id="451" r:id="rId35"/>
    <p:sldId id="449" r:id="rId36"/>
    <p:sldId id="452" r:id="rId37"/>
    <p:sldId id="453" r:id="rId38"/>
    <p:sldId id="454" r:id="rId39"/>
    <p:sldId id="455" r:id="rId40"/>
    <p:sldId id="456" r:id="rId41"/>
    <p:sldId id="458" r:id="rId42"/>
    <p:sldId id="459" r:id="rId43"/>
    <p:sldId id="460" r:id="rId44"/>
    <p:sldId id="461" r:id="rId45"/>
    <p:sldId id="462" r:id="rId46"/>
    <p:sldId id="477" r:id="rId47"/>
    <p:sldId id="478" r:id="rId48"/>
    <p:sldId id="480" r:id="rId49"/>
    <p:sldId id="481" r:id="rId50"/>
    <p:sldId id="482" r:id="rId51"/>
    <p:sldId id="488" r:id="rId52"/>
    <p:sldId id="483" r:id="rId53"/>
    <p:sldId id="484" r:id="rId54"/>
    <p:sldId id="485" r:id="rId55"/>
    <p:sldId id="486" r:id="rId56"/>
    <p:sldId id="487" r:id="rId57"/>
    <p:sldId id="463" r:id="rId58"/>
    <p:sldId id="464" r:id="rId59"/>
    <p:sldId id="465" r:id="rId60"/>
    <p:sldId id="466" r:id="rId61"/>
    <p:sldId id="467" r:id="rId62"/>
    <p:sldId id="468" r:id="rId63"/>
    <p:sldId id="469" r:id="rId64"/>
    <p:sldId id="470" r:id="rId65"/>
    <p:sldId id="471" r:id="rId66"/>
    <p:sldId id="472" r:id="rId67"/>
    <p:sldId id="473" r:id="rId68"/>
    <p:sldId id="474" r:id="rId69"/>
    <p:sldId id="475" r:id="rId70"/>
    <p:sldId id="450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303" autoAdjust="0"/>
    <p:restoredTop sz="94799" autoAdjust="0"/>
  </p:normalViewPr>
  <p:slideViewPr>
    <p:cSldViewPr>
      <p:cViewPr>
        <p:scale>
          <a:sx n="75" d="100"/>
          <a:sy n="75" d="100"/>
        </p:scale>
        <p:origin x="1752" y="7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.xml"/><Relationship Id="rId42" Type="http://schemas.openxmlformats.org/officeDocument/2006/relationships/slide" Target="slides/slide9.xml"/><Relationship Id="rId47" Type="http://schemas.openxmlformats.org/officeDocument/2006/relationships/slide" Target="slides/slide14.xml"/><Relationship Id="rId50" Type="http://schemas.openxmlformats.org/officeDocument/2006/relationships/slide" Target="slides/slide17.xml"/><Relationship Id="rId55" Type="http://schemas.openxmlformats.org/officeDocument/2006/relationships/slide" Target="slides/slide22.xml"/><Relationship Id="rId63" Type="http://schemas.openxmlformats.org/officeDocument/2006/relationships/slide" Target="slides/slide30.xml"/><Relationship Id="rId68" Type="http://schemas.openxmlformats.org/officeDocument/2006/relationships/slide" Target="slides/slide35.xml"/><Relationship Id="rId76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4.xml"/><Relationship Id="rId40" Type="http://schemas.openxmlformats.org/officeDocument/2006/relationships/slide" Target="slides/slide7.xml"/><Relationship Id="rId45" Type="http://schemas.openxmlformats.org/officeDocument/2006/relationships/slide" Target="slides/slide12.xml"/><Relationship Id="rId53" Type="http://schemas.openxmlformats.org/officeDocument/2006/relationships/slide" Target="slides/slide20.xml"/><Relationship Id="rId58" Type="http://schemas.openxmlformats.org/officeDocument/2006/relationships/slide" Target="slides/slide25.xml"/><Relationship Id="rId66" Type="http://schemas.openxmlformats.org/officeDocument/2006/relationships/slide" Target="slides/slide33.xml"/><Relationship Id="rId7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3.xml"/><Relationship Id="rId49" Type="http://schemas.openxmlformats.org/officeDocument/2006/relationships/slide" Target="slides/slide16.xml"/><Relationship Id="rId57" Type="http://schemas.openxmlformats.org/officeDocument/2006/relationships/slide" Target="slides/slide24.xml"/><Relationship Id="rId61" Type="http://schemas.openxmlformats.org/officeDocument/2006/relationships/slide" Target="slides/slide28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1.xml"/><Relationship Id="rId52" Type="http://schemas.openxmlformats.org/officeDocument/2006/relationships/slide" Target="slides/slide19.xml"/><Relationship Id="rId60" Type="http://schemas.openxmlformats.org/officeDocument/2006/relationships/slide" Target="slides/slide27.xml"/><Relationship Id="rId65" Type="http://schemas.openxmlformats.org/officeDocument/2006/relationships/slide" Target="slides/slide32.xml"/><Relationship Id="rId73" Type="http://schemas.openxmlformats.org/officeDocument/2006/relationships/presProps" Target="presProps.xml"/><Relationship Id="rId78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2.xml"/><Relationship Id="rId43" Type="http://schemas.openxmlformats.org/officeDocument/2006/relationships/slide" Target="slides/slide10.xml"/><Relationship Id="rId48" Type="http://schemas.openxmlformats.org/officeDocument/2006/relationships/slide" Target="slides/slide15.xml"/><Relationship Id="rId56" Type="http://schemas.openxmlformats.org/officeDocument/2006/relationships/slide" Target="slides/slide23.xml"/><Relationship Id="rId64" Type="http://schemas.openxmlformats.org/officeDocument/2006/relationships/slide" Target="slides/slide31.xml"/><Relationship Id="rId69" Type="http://schemas.openxmlformats.org/officeDocument/2006/relationships/slide" Target="slides/slide36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8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5.xml"/><Relationship Id="rId46" Type="http://schemas.openxmlformats.org/officeDocument/2006/relationships/slide" Target="slides/slide13.xml"/><Relationship Id="rId59" Type="http://schemas.openxmlformats.org/officeDocument/2006/relationships/slide" Target="slides/slide26.xml"/><Relationship Id="rId67" Type="http://schemas.openxmlformats.org/officeDocument/2006/relationships/slide" Target="slides/slide34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8.xml"/><Relationship Id="rId54" Type="http://schemas.openxmlformats.org/officeDocument/2006/relationships/slide" Target="slides/slide21.xml"/><Relationship Id="rId62" Type="http://schemas.openxmlformats.org/officeDocument/2006/relationships/slide" Target="slides/slide29.xml"/><Relationship Id="rId70" Type="http://schemas.openxmlformats.org/officeDocument/2006/relationships/slide" Target="slides/slide37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0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24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DC2F043-6D2E-4EE1-BCD1-D062CBCA3862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07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6D2820F-3C3B-4CB3-8D0D-A8C46DA8A1AC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68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6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77B574-1595-407C-BC93-2DA32F73C1B0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24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8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6642EE6-2540-4A82-98A0-01789BA14E1E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26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06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0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EFFEAE-9428-4CA2-B49D-2E4A3D111BF0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27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428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6D089F-5378-4451-88D2-EDEA87CEACBE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28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50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4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4027BFC-5C29-4059-BA52-313E018FE3CC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29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35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0C097A0-2A5B-45AF-9828-2BEB64D4032F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30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24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8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B5D536B-46A7-44A4-ABA3-0862761959AC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31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4987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0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350301-8E83-45A9-A083-081885077344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26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473642-33C3-4DDC-944D-06E80405A2A4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05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76E262-CA1F-45B8-96D2-B2ADEA3EAE85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63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1D20731-0181-4A39-82E3-1C33101B21B2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836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6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A29B48-6470-4295-9958-4F3101A4F166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898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8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00E45BD-68B0-4479-8522-5A6246DEE86E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36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4337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71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6063BC9-AF8B-4F0A-B362-59C51DE38ED9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37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2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39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7A9284-595A-4B20-8FB5-8C3CE5ED95F8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26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BCE9331-21F5-4C95-85A2-D07E665B5EAD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291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8C0ACEF-08C0-4803-8FB7-E5B49604A35E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356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300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C8B76A-53A1-4C25-9BB4-50ED926B62A7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80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341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488578-A610-4A3D-8C9C-634E878DAD76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19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361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0810727-05EA-483B-9CBA-281C4B2318B4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15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38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A6F9BA1-3DF5-477D-8940-3AE126B22D56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744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59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73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730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54D700AF-5A18-4F8B-871F-2121C8134E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933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1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428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755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961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76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727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BE25BFF1-CFBB-42D1-A3C6-74F821C306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66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260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90583FFE-0E82-4C51-B9BD-1F8538CA8E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1428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90583FFE-0E82-4C51-B9BD-1F8538CA8E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533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2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54D700AF-5A18-4F8B-871F-2121C8134E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76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633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445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080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66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90583FFE-0E82-4C51-B9BD-1F8538CA8E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76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90583FFE-0E82-4C51-B9BD-1F8538CA8E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356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90583FFE-0E82-4C51-B9BD-1F8538CA8E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119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54D700AF-5A18-4F8B-871F-2121C8134E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5043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5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748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2992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54D700AF-5A18-4F8B-871F-2121C8134E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676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262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685E626-469D-4671-AD90-1E5CD66F52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1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9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1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2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3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3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34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69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01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452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9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67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542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84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567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13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06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16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458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92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421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399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0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59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578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3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443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02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86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24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317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82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06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F13698AF-7110-4081-97BE-6FB867D2F2E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01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Email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5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Mail message format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92747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SMTP: protocol for exchanging email messages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RFC 822: standard for text message format: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header lines, e.g.,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To: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From: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Subject: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different</a:t>
            </a:r>
            <a:r>
              <a:rPr lang="en-US" altLang="en-US" i="1" smtClean="0">
                <a:solidFill>
                  <a:srgbClr val="66FFCC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i="1" smtClean="0">
                <a:ea typeface="ＭＳ Ｐゴシック" panose="020B0600070205080204" pitchFamily="34" charset="-128"/>
              </a:rPr>
              <a:t>from 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SMTP MAIL FROM, RCPT TO:</a:t>
            </a:r>
            <a:r>
              <a:rPr lang="en-US" altLang="en-US" smtClean="0">
                <a:ea typeface="ＭＳ Ｐゴシック" panose="020B0600070205080204" pitchFamily="34" charset="-128"/>
              </a:rPr>
              <a:t> commands!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Body: the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message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 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ASCII characters only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4978400" y="18923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2400" smtClean="0">
                <a:solidFill>
                  <a:srgbClr val="FFFFFF"/>
                </a:solidFill>
              </a:rPr>
              <a:t>header</a:t>
            </a:r>
          </a:p>
        </p:txBody>
      </p:sp>
      <p:sp>
        <p:nvSpPr>
          <p:cNvPr id="135174" name="Rectangle 7"/>
          <p:cNvSpPr>
            <a:spLocks noChangeArrowheads="1"/>
          </p:cNvSpPr>
          <p:nvPr/>
        </p:nvSpPr>
        <p:spPr bwMode="auto">
          <a:xfrm>
            <a:off x="4978400" y="27051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2400" smtClean="0">
                <a:solidFill>
                  <a:srgbClr val="FFFFFF"/>
                </a:solidFill>
              </a:rPr>
              <a:t>body</a:t>
            </a:r>
          </a:p>
        </p:txBody>
      </p:sp>
      <p:sp>
        <p:nvSpPr>
          <p:cNvPr id="135175" name="Rectangle 9"/>
          <p:cNvSpPr>
            <a:spLocks noChangeArrowheads="1"/>
          </p:cNvSpPr>
          <p:nvPr/>
        </p:nvSpPr>
        <p:spPr bwMode="auto">
          <a:xfrm>
            <a:off x="4775200" y="17780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35176" name="Line 10"/>
          <p:cNvSpPr>
            <a:spLocks noChangeShapeType="1"/>
          </p:cNvSpPr>
          <p:nvPr/>
        </p:nvSpPr>
        <p:spPr bwMode="auto">
          <a:xfrm flipV="1">
            <a:off x="3162300" y="2159000"/>
            <a:ext cx="1765300" cy="101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5177" name="Line 11"/>
          <p:cNvSpPr>
            <a:spLocks noChangeShapeType="1"/>
          </p:cNvSpPr>
          <p:nvPr/>
        </p:nvSpPr>
        <p:spPr bwMode="auto">
          <a:xfrm flipV="1">
            <a:off x="3009900" y="3327400"/>
            <a:ext cx="1905000" cy="187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5178" name="Text Box 13"/>
          <p:cNvSpPr txBox="1">
            <a:spLocks noChangeArrowheads="1"/>
          </p:cNvSpPr>
          <p:nvPr/>
        </p:nvSpPr>
        <p:spPr bwMode="auto">
          <a:xfrm>
            <a:off x="8139113" y="2112963"/>
            <a:ext cx="7921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</a:rPr>
              <a:t>blank</a:t>
            </a:r>
          </a:p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</a:rPr>
              <a:t>line</a:t>
            </a:r>
          </a:p>
        </p:txBody>
      </p:sp>
      <p:sp>
        <p:nvSpPr>
          <p:cNvPr id="135179" name="Line 14"/>
          <p:cNvSpPr>
            <a:spLocks noChangeShapeType="1"/>
          </p:cNvSpPr>
          <p:nvPr/>
        </p:nvSpPr>
        <p:spPr bwMode="auto">
          <a:xfrm flipH="1">
            <a:off x="7251700" y="25527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3518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128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9" name="Group 133"/>
          <p:cNvGrpSpPr>
            <a:grpSpLocks/>
          </p:cNvGrpSpPr>
          <p:nvPr/>
        </p:nvGrpSpPr>
        <p:grpSpPr bwMode="auto">
          <a:xfrm>
            <a:off x="2962275" y="1577975"/>
            <a:ext cx="511175" cy="693738"/>
            <a:chOff x="4140" y="429"/>
            <a:chExt cx="1425" cy="2396"/>
          </a:xfrm>
        </p:grpSpPr>
        <p:sp>
          <p:nvSpPr>
            <p:cNvPr id="137311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312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13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314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315" name="Rectangle 138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37316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41" name="AutoShape 14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42" name="AutoShape 141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317" name="Rectangle 142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37318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39" name="AutoShape 144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40" name="AutoShape 145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319" name="Rectangle 146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20" name="Rectangle 147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37321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37" name="AutoShape 149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38" name="AutoShape 150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322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37323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35" name="AutoShape 153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36" name="AutoShape 154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324" name="Rectangle 155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25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326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327" name="Oval 158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28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329" name="AutoShape 16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30" name="AutoShape 161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31" name="Oval 162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32" name="Oval 163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7333" name="Oval 164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34" name="Rectangle 165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7220" name="Group 100"/>
          <p:cNvGrpSpPr>
            <a:grpSpLocks/>
          </p:cNvGrpSpPr>
          <p:nvPr/>
        </p:nvGrpSpPr>
        <p:grpSpPr bwMode="auto">
          <a:xfrm>
            <a:off x="4648200" y="1587500"/>
            <a:ext cx="511175" cy="693738"/>
            <a:chOff x="4140" y="429"/>
            <a:chExt cx="1425" cy="2396"/>
          </a:xfrm>
        </p:grpSpPr>
        <p:sp>
          <p:nvSpPr>
            <p:cNvPr id="137279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80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281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82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83" name="Rectangle 10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37284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09" name="AutoShape 10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10" name="AutoShape 10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85" name="Rectangle 10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37286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07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08" name="AutoShape 11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87" name="Rectangle 11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288" name="Rectangle 11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37289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05" name="AutoShape 11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06" name="AutoShape 11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90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37291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03" name="AutoShape 12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04" name="AutoShape 12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92" name="Rectangle 12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293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94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95" name="Oval 12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296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97" name="AutoShape 12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298" name="AutoShape 12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299" name="Oval 12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00" name="Oval 13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7301" name="Oval 13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7302" name="Rectangle 13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37221" name="Picture 9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9636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55588"/>
            <a:ext cx="7772400" cy="893762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Mail access protocols</a:t>
            </a:r>
          </a:p>
        </p:txBody>
      </p:sp>
      <p:sp>
        <p:nvSpPr>
          <p:cNvPr id="1372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3230563"/>
            <a:ext cx="7381875" cy="2209800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SMTP: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delivery/storage to receiver</a:t>
            </a:r>
            <a:r>
              <a:rPr lang="ja-JP" altLang="en-US" sz="2400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400" dirty="0" smtClean="0">
                <a:ea typeface="ＭＳ Ｐゴシック" panose="020B0600070205080204" pitchFamily="34" charset="-128"/>
              </a:rPr>
              <a:t>s </a:t>
            </a:r>
            <a:r>
              <a:rPr lang="en-US" altLang="ja-JP" sz="2400" dirty="0" smtClean="0">
                <a:ea typeface="ＭＳ Ｐゴシック" panose="020B0600070205080204" pitchFamily="34" charset="-128"/>
              </a:rPr>
              <a:t>mail server</a:t>
            </a:r>
            <a:endParaRPr lang="en-US" altLang="ja-JP" sz="24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mail access protocol: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upload to and download from a mail server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2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POP: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 Post Office Protocol [RFC 1939]: authorization, download </a:t>
            </a:r>
          </a:p>
          <a:p>
            <a:pPr lvl="1"/>
            <a:r>
              <a:rPr lang="en-US" altLang="en-US" sz="22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IMAP: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 Internet Mail Access Protocol [RFC 1730]: more features, including manipulation of stored messages 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in folders on the mail server</a:t>
            </a:r>
            <a:endParaRPr lang="en-US" altLang="en-US" sz="2200" dirty="0" smtClean="0">
              <a:ea typeface="ＭＳ Ｐゴシック" panose="020B0600070205080204" pitchFamily="34" charset="-128"/>
            </a:endParaRPr>
          </a:p>
          <a:p>
            <a:pPr lvl="1"/>
            <a:endParaRPr lang="en-US" altLang="en-US" sz="2200" dirty="0" smtClean="0">
              <a:ea typeface="ＭＳ Ｐゴシック" panose="020B0600070205080204" pitchFamily="34" charset="-128"/>
            </a:endParaRPr>
          </a:p>
        </p:txBody>
      </p:sp>
      <p:grpSp>
        <p:nvGrpSpPr>
          <p:cNvPr id="137224" name="Group 158"/>
          <p:cNvGrpSpPr>
            <a:grpSpLocks/>
          </p:cNvGrpSpPr>
          <p:nvPr/>
        </p:nvGrpSpPr>
        <p:grpSpPr bwMode="auto">
          <a:xfrm>
            <a:off x="2797175" y="1987550"/>
            <a:ext cx="1436688" cy="1131888"/>
            <a:chOff x="1796" y="1206"/>
            <a:chExt cx="905" cy="713"/>
          </a:xfrm>
        </p:grpSpPr>
        <p:sp>
          <p:nvSpPr>
            <p:cNvPr id="137263" name="Text Box 95"/>
            <p:cNvSpPr txBox="1">
              <a:spLocks noChangeArrowheads="1"/>
            </p:cNvSpPr>
            <p:nvPr/>
          </p:nvSpPr>
          <p:spPr bwMode="auto">
            <a:xfrm>
              <a:off x="1796" y="1583"/>
              <a:ext cx="905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90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sender</a:t>
              </a:r>
              <a:r>
                <a:rPr lang="ja-JP" altLang="en-US" sz="1600" smtClean="0">
                  <a:solidFill>
                    <a:srgbClr val="000000"/>
                  </a:solidFill>
                </a:rPr>
                <a:t>’</a:t>
              </a:r>
              <a:r>
                <a:rPr lang="en-US" altLang="ja-JP" sz="1600" smtClean="0">
                  <a:solidFill>
                    <a:srgbClr val="000000"/>
                  </a:solidFill>
                </a:rPr>
                <a:t>s mail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server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37264" name="Group 157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137265" name="Rectangle 94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7266" name="Rectangle 96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7267" name="Line 97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68" name="Line 98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69" name="Line 99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70" name="Line 100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71" name="Line 101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72" name="Line 102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73" name="Line 103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37274" name="Rectangle 104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7275" name="Rectangle 105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7276" name="Rectangle 106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7277" name="Rectangle 107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7278" name="Rectangle 108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137225" name="Text Box 121"/>
          <p:cNvSpPr txBox="1">
            <a:spLocks noChangeArrowheads="1"/>
          </p:cNvSpPr>
          <p:nvPr/>
        </p:nvSpPr>
        <p:spPr bwMode="auto">
          <a:xfrm>
            <a:off x="2020888" y="1466850"/>
            <a:ext cx="890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37226" name="Rectangle 153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2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7227" name="Text Box 154"/>
          <p:cNvSpPr txBox="1">
            <a:spLocks noChangeArrowheads="1"/>
          </p:cNvSpPr>
          <p:nvPr/>
        </p:nvSpPr>
        <p:spPr bwMode="auto">
          <a:xfrm>
            <a:off x="3622675" y="1477963"/>
            <a:ext cx="89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37228" name="Text Box 156"/>
          <p:cNvSpPr txBox="1">
            <a:spLocks noChangeArrowheads="1"/>
          </p:cNvSpPr>
          <p:nvPr/>
        </p:nvSpPr>
        <p:spPr bwMode="auto">
          <a:xfrm>
            <a:off x="5484813" y="1308100"/>
            <a:ext cx="1511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i="1" smtClean="0">
                <a:solidFill>
                  <a:srgbClr val="CC0000"/>
                </a:solidFill>
              </a:rPr>
              <a:t>mail access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i="1" smtClean="0">
                <a:solidFill>
                  <a:srgbClr val="CC0000"/>
                </a:solidFill>
              </a:rPr>
              <a:t>protocol</a:t>
            </a:r>
            <a:endParaRPr lang="en-US" altLang="en-US" sz="1800" smtClean="0">
              <a:solidFill>
                <a:srgbClr val="CC0000"/>
              </a:solidFill>
            </a:endParaRPr>
          </a:p>
        </p:txBody>
      </p:sp>
      <p:sp>
        <p:nvSpPr>
          <p:cNvPr id="137229" name="Text Box 160"/>
          <p:cNvSpPr txBox="1">
            <a:spLocks noChangeArrowheads="1"/>
          </p:cNvSpPr>
          <p:nvPr/>
        </p:nvSpPr>
        <p:spPr bwMode="auto">
          <a:xfrm>
            <a:off x="4371975" y="2598738"/>
            <a:ext cx="15382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</a:rPr>
              <a:t>receiver</a:t>
            </a:r>
            <a:r>
              <a:rPr lang="ja-JP" altLang="en-US" sz="1600" smtClean="0">
                <a:solidFill>
                  <a:srgbClr val="000000"/>
                </a:solidFill>
              </a:rPr>
              <a:t>’</a:t>
            </a:r>
            <a:r>
              <a:rPr lang="en-US" altLang="ja-JP" sz="1600" smtClean="0">
                <a:solidFill>
                  <a:srgbClr val="000000"/>
                </a:solidFill>
              </a:rPr>
              <a:t>s mail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</a:rPr>
              <a:t>server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grpSp>
        <p:nvGrpSpPr>
          <p:cNvPr id="137230" name="Group 161"/>
          <p:cNvGrpSpPr>
            <a:grpSpLocks/>
          </p:cNvGrpSpPr>
          <p:nvPr/>
        </p:nvGrpSpPr>
        <p:grpSpPr bwMode="auto">
          <a:xfrm>
            <a:off x="4800600" y="2000250"/>
            <a:ext cx="809625" cy="561975"/>
            <a:chOff x="2070" y="2004"/>
            <a:chExt cx="510" cy="354"/>
          </a:xfrm>
        </p:grpSpPr>
        <p:sp>
          <p:nvSpPr>
            <p:cNvPr id="137249" name="Rectangle 162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7250" name="Rectangle 163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7251" name="Line 164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2" name="Line 165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3" name="Line 166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4" name="Line 167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5" name="Line 168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6" name="Line 169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7" name="Line 170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8" name="Rectangle 171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7259" name="Rectangle 172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7260" name="Rectangle 173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7261" name="Rectangle 174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7262" name="Rectangle 175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137231" name="Picture 176" descr="A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55733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32" name="Picture 179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0" y="15716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33" name="Line 94"/>
          <p:cNvSpPr>
            <a:spLocks noChangeShapeType="1"/>
          </p:cNvSpPr>
          <p:nvPr/>
        </p:nvSpPr>
        <p:spPr bwMode="auto">
          <a:xfrm>
            <a:off x="2003425" y="1905000"/>
            <a:ext cx="9032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34" name="Line 95"/>
          <p:cNvSpPr>
            <a:spLocks noChangeShapeType="1"/>
          </p:cNvSpPr>
          <p:nvPr/>
        </p:nvSpPr>
        <p:spPr bwMode="auto">
          <a:xfrm>
            <a:off x="3633788" y="1901825"/>
            <a:ext cx="90328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35" name="Line 96"/>
          <p:cNvSpPr>
            <a:spLocks noChangeShapeType="1"/>
          </p:cNvSpPr>
          <p:nvPr/>
        </p:nvSpPr>
        <p:spPr bwMode="auto">
          <a:xfrm>
            <a:off x="5253038" y="1898650"/>
            <a:ext cx="169703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36" name="Text Box 156"/>
          <p:cNvSpPr txBox="1">
            <a:spLocks noChangeArrowheads="1"/>
          </p:cNvSpPr>
          <p:nvPr/>
        </p:nvSpPr>
        <p:spPr bwMode="auto">
          <a:xfrm>
            <a:off x="5710238" y="1927225"/>
            <a:ext cx="1311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sz="1800" i="1" smtClean="0">
                <a:solidFill>
                  <a:srgbClr val="CC0000"/>
                </a:solidFill>
              </a:rPr>
              <a:t>(e.g., </a:t>
            </a:r>
            <a:r>
              <a:rPr lang="en-US" altLang="en-US" sz="1600" i="1" smtClean="0">
                <a:solidFill>
                  <a:srgbClr val="CC0000"/>
                </a:solidFill>
              </a:rPr>
              <a:t>POP, 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sz="1600" i="1" smtClean="0">
                <a:solidFill>
                  <a:srgbClr val="CC0000"/>
                </a:solidFill>
              </a:rPr>
              <a:t>         IMAP</a:t>
            </a:r>
            <a:r>
              <a:rPr lang="en-US" altLang="en-US" sz="1800" i="1" smtClean="0">
                <a:solidFill>
                  <a:srgbClr val="CC0000"/>
                </a:solidFill>
              </a:rPr>
              <a:t>)</a:t>
            </a:r>
          </a:p>
        </p:txBody>
      </p:sp>
      <p:grpSp>
        <p:nvGrpSpPr>
          <p:cNvPr id="137237" name="Group 166"/>
          <p:cNvGrpSpPr>
            <a:grpSpLocks/>
          </p:cNvGrpSpPr>
          <p:nvPr/>
        </p:nvGrpSpPr>
        <p:grpSpPr bwMode="auto">
          <a:xfrm>
            <a:off x="1066800" y="1419225"/>
            <a:ext cx="912813" cy="1054100"/>
            <a:chOff x="3574" y="550"/>
            <a:chExt cx="575" cy="664"/>
          </a:xfrm>
        </p:grpSpPr>
        <p:grpSp>
          <p:nvGrpSpPr>
            <p:cNvPr id="137244" name="Group 16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37247" name="Picture 1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7248" name="Freeform 16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3724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724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7238" name="Group 172"/>
          <p:cNvGrpSpPr>
            <a:grpSpLocks/>
          </p:cNvGrpSpPr>
          <p:nvPr/>
        </p:nvGrpSpPr>
        <p:grpSpPr bwMode="auto">
          <a:xfrm>
            <a:off x="6967538" y="1422400"/>
            <a:ext cx="912812" cy="1054100"/>
            <a:chOff x="3574" y="550"/>
            <a:chExt cx="575" cy="664"/>
          </a:xfrm>
        </p:grpSpPr>
        <p:grpSp>
          <p:nvGrpSpPr>
            <p:cNvPr id="137239" name="Group 17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37242" name="Picture 1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7243" name="Freeform 17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3724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724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7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58838"/>
            <a:ext cx="3317875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31763"/>
            <a:ext cx="7772400" cy="96837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POP3 protocol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57325"/>
            <a:ext cx="397192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authorization phase</a:t>
            </a:r>
          </a:p>
          <a:p>
            <a:r>
              <a:rPr lang="en-US" altLang="en-US" sz="2000" smtClean="0">
                <a:ea typeface="ＭＳ Ｐゴシック" panose="020B0600070205080204" pitchFamily="34" charset="-128"/>
              </a:rPr>
              <a:t>client commands: 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user: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declare username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pass: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password</a:t>
            </a:r>
          </a:p>
          <a:p>
            <a:r>
              <a:rPr lang="en-US" altLang="en-US" sz="2000" smtClean="0">
                <a:ea typeface="ＭＳ Ｐゴシック" panose="020B0600070205080204" pitchFamily="34" charset="-128"/>
              </a:rPr>
              <a:t>server responses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+OK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-ERR</a:t>
            </a:r>
            <a:endParaRPr lang="en-US" altLang="en-US" sz="1800" smtClean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transaction phase,</a:t>
            </a:r>
            <a:r>
              <a:rPr lang="en-US" altLang="en-US" sz="240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client:</a:t>
            </a:r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list: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list message numbers</a:t>
            </a:r>
          </a:p>
          <a:p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retr: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retrieve message by number</a:t>
            </a:r>
          </a:p>
          <a:p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dele: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delete</a:t>
            </a:r>
          </a:p>
          <a:p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quit</a:t>
            </a: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  <p:sp>
        <p:nvSpPr>
          <p:cNvPr id="139270" name="Text Box 7"/>
          <p:cNvSpPr txBox="1">
            <a:spLocks noChangeArrowheads="1"/>
          </p:cNvSpPr>
          <p:nvPr/>
        </p:nvSpPr>
        <p:spPr bwMode="auto">
          <a:xfrm>
            <a:off x="3678722" y="2405063"/>
            <a:ext cx="5009705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C: list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1 498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2 912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.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</a:t>
            </a:r>
            <a:r>
              <a:rPr lang="en-US" alt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retr</a:t>
            </a:r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1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&lt;message 1 contents&gt;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.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dele 1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</a:t>
            </a:r>
            <a:r>
              <a:rPr lang="en-US" alt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retr</a:t>
            </a:r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2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&lt;message 1 contents&gt;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.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dele 2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quit </a:t>
            </a: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+OK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POP3 server signing off</a:t>
            </a:r>
          </a:p>
        </p:txBody>
      </p:sp>
      <p:sp>
        <p:nvSpPr>
          <p:cNvPr id="139271" name="Text Box 10"/>
          <p:cNvSpPr txBox="1">
            <a:spLocks noChangeArrowheads="1"/>
          </p:cNvSpPr>
          <p:nvPr/>
        </p:nvSpPr>
        <p:spPr bwMode="auto">
          <a:xfrm>
            <a:off x="4328010" y="685800"/>
            <a:ext cx="484139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S: +OK POP3 server ready </a:t>
            </a:r>
          </a:p>
          <a:p>
            <a:pPr lvl="0"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C: user bob </a:t>
            </a:r>
            <a:r>
              <a:rPr lang="en-US" alt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+mn-ea"/>
              </a:rPr>
              <a:t>ussrid</a:t>
            </a:r>
            <a:endParaRPr lang="en-US" altLang="en-US" sz="18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S: +OK </a:t>
            </a:r>
          </a:p>
          <a:p>
            <a:pPr lvl="0"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C: pass hungry </a:t>
            </a:r>
            <a:r>
              <a:rPr lang="en-US" alt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ea typeface="+mn-ea"/>
              </a:rPr>
              <a:t>password</a:t>
            </a:r>
            <a:endParaRPr lang="en-US" altLang="en-US" sz="1800" b="1" dirty="0" smtClean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0" hangingPunct="0"/>
            <a:r>
              <a:rPr lang="en-US" altLang="en-US" sz="18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S: +OK</a:t>
            </a:r>
            <a:r>
              <a:rPr lang="en-US" altLang="en-US" sz="14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user successfully logged on</a:t>
            </a:r>
            <a:endParaRPr lang="en-US" altLang="en-US" sz="1800" dirty="0" smtClean="0">
              <a:latin typeface="Times New Roman" panose="02020603050405020304" pitchFamily="18" charset="0"/>
            </a:endParaRPr>
          </a:p>
        </p:txBody>
      </p:sp>
      <p:sp>
        <p:nvSpPr>
          <p:cNvPr id="139272" name="Freeform 11"/>
          <p:cNvSpPr>
            <a:spLocks/>
          </p:cNvSpPr>
          <p:nvPr/>
        </p:nvSpPr>
        <p:spPr bwMode="auto">
          <a:xfrm>
            <a:off x="4310547" y="942975"/>
            <a:ext cx="371475" cy="1457325"/>
          </a:xfrm>
          <a:custGeom>
            <a:avLst/>
            <a:gdLst>
              <a:gd name="T0" fmla="*/ 2147483647 w 234"/>
              <a:gd name="T1" fmla="*/ 0 h 918"/>
              <a:gd name="T2" fmla="*/ 0 w 234"/>
              <a:gd name="T3" fmla="*/ 0 h 918"/>
              <a:gd name="T4" fmla="*/ 0 w 234"/>
              <a:gd name="T5" fmla="*/ 2147483647 h 918"/>
              <a:gd name="T6" fmla="*/ 2147483647 w 234"/>
              <a:gd name="T7" fmla="*/ 2147483647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9273" name="Line 13"/>
          <p:cNvSpPr>
            <a:spLocks noChangeShapeType="1"/>
          </p:cNvSpPr>
          <p:nvPr/>
        </p:nvSpPr>
        <p:spPr bwMode="auto">
          <a:xfrm flipV="1">
            <a:off x="2990850" y="1600199"/>
            <a:ext cx="1319697" cy="10636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9274" name="Freeform 14"/>
          <p:cNvSpPr>
            <a:spLocks/>
          </p:cNvSpPr>
          <p:nvPr/>
        </p:nvSpPr>
        <p:spPr bwMode="auto">
          <a:xfrm>
            <a:off x="4312135" y="2524125"/>
            <a:ext cx="371475" cy="3895725"/>
          </a:xfrm>
          <a:custGeom>
            <a:avLst/>
            <a:gdLst>
              <a:gd name="T0" fmla="*/ 2147483647 w 234"/>
              <a:gd name="T1" fmla="*/ 0 h 918"/>
              <a:gd name="T2" fmla="*/ 0 w 234"/>
              <a:gd name="T3" fmla="*/ 0 h 918"/>
              <a:gd name="T4" fmla="*/ 0 w 234"/>
              <a:gd name="T5" fmla="*/ 2147483647 h 918"/>
              <a:gd name="T6" fmla="*/ 2147483647 w 234"/>
              <a:gd name="T7" fmla="*/ 2147483647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9275" name="Line 15"/>
          <p:cNvSpPr>
            <a:spLocks noChangeShapeType="1"/>
          </p:cNvSpPr>
          <p:nvPr/>
        </p:nvSpPr>
        <p:spPr bwMode="auto">
          <a:xfrm flipV="1">
            <a:off x="2657475" y="4038599"/>
            <a:ext cx="1653072" cy="24606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5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9572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3688"/>
            <a:ext cx="7772400" cy="795337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Comparing POP3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and IMAP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1343025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more about POP3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previous example uses POP3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download and delete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 mode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Bob cannot re-read e-mail if he changes client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POP3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download-and-keep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: copies of messages on different clients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POP3 is stateless across sessions</a:t>
            </a:r>
          </a:p>
        </p:txBody>
      </p:sp>
      <p:sp>
        <p:nvSpPr>
          <p:cNvPr id="141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83100" y="1381125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IMAP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keeps all messages in one place: at server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allows user to organize messages in folders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keeps user state across sessions: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names of folders and mappings between message IDs and folder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Socket programming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22210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learn how to build client/server applications that communicate using sockets</a:t>
            </a:r>
            <a:endParaRPr lang="en-US" altLang="en-US" i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socket: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outbox/inbox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between application process and end-end-transport protocol </a:t>
            </a:r>
          </a:p>
        </p:txBody>
      </p:sp>
      <p:grpSp>
        <p:nvGrpSpPr>
          <p:cNvPr id="222213" name="Group 60"/>
          <p:cNvGrpSpPr>
            <a:grpSpLocks/>
          </p:cNvGrpSpPr>
          <p:nvPr/>
        </p:nvGrpSpPr>
        <p:grpSpPr bwMode="auto">
          <a:xfrm>
            <a:off x="296863" y="3335338"/>
            <a:ext cx="8208962" cy="2536825"/>
            <a:chOff x="358775" y="3459163"/>
            <a:chExt cx="8208963" cy="2536825"/>
          </a:xfrm>
        </p:grpSpPr>
        <p:sp>
          <p:nvSpPr>
            <p:cNvPr id="222215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16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17" name="Text Box 51"/>
            <p:cNvSpPr txBox="1">
              <a:spLocks noChangeArrowheads="1"/>
            </p:cNvSpPr>
            <p:nvPr/>
          </p:nvSpPr>
          <p:spPr bwMode="auto">
            <a:xfrm>
              <a:off x="3778250" y="4897438"/>
              <a:ext cx="8747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Internet</a:t>
              </a:r>
            </a:p>
          </p:txBody>
        </p:sp>
        <p:sp>
          <p:nvSpPr>
            <p:cNvPr id="222218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19" name="Text Box 53"/>
            <p:cNvSpPr txBox="1">
              <a:spLocks noChangeArrowheads="1"/>
            </p:cNvSpPr>
            <p:nvPr/>
          </p:nvSpPr>
          <p:spPr bwMode="auto">
            <a:xfrm>
              <a:off x="7119938" y="4533900"/>
              <a:ext cx="10636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CC0000"/>
                  </a:solidFill>
                </a:rPr>
                <a:t>controlled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CC0000"/>
                  </a:solidFill>
                </a:rPr>
                <a:t>by OS</a:t>
              </a:r>
            </a:p>
            <a:p>
              <a:pPr eaLnBrk="0" hangingPunct="0"/>
              <a:endParaRPr lang="en-US" altLang="en-US" sz="16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20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7002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en-US" sz="1600" smtClean="0">
                  <a:solidFill>
                    <a:srgbClr val="CC0000"/>
                  </a:solidFill>
                </a:rPr>
                <a:t>controlled by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altLang="en-US" sz="1600" smtClean="0">
                  <a:solidFill>
                    <a:srgbClr val="CC0000"/>
                  </a:solidFill>
                </a:rPr>
                <a:t>app developer</a:t>
              </a:r>
            </a:p>
          </p:txBody>
        </p:sp>
        <p:sp>
          <p:nvSpPr>
            <p:cNvPr id="222221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2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23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24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5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transport</a:t>
              </a:r>
            </a:p>
          </p:txBody>
        </p:sp>
        <p:sp>
          <p:nvSpPr>
            <p:cNvPr id="222226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7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8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9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000000"/>
                  </a:solidFill>
                  <a:latin typeface="Tahoma" panose="020B0604030504040204" pitchFamily="34" charset="0"/>
                </a:rPr>
                <a:t>application</a:t>
              </a:r>
            </a:p>
          </p:txBody>
        </p:sp>
        <p:sp>
          <p:nvSpPr>
            <p:cNvPr id="222230" name="Text Box 26"/>
            <p:cNvSpPr txBox="1">
              <a:spLocks noChangeArrowheads="1"/>
            </p:cNvSpPr>
            <p:nvPr/>
          </p:nvSpPr>
          <p:spPr bwMode="auto">
            <a:xfrm>
              <a:off x="1636713" y="51895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physical</a:t>
              </a:r>
            </a:p>
          </p:txBody>
        </p:sp>
        <p:sp>
          <p:nvSpPr>
            <p:cNvPr id="222231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link</a:t>
              </a:r>
            </a:p>
          </p:txBody>
        </p:sp>
        <p:sp>
          <p:nvSpPr>
            <p:cNvPr id="222232" name="Text Box 26"/>
            <p:cNvSpPr txBox="1">
              <a:spLocks noChangeArrowheads="1"/>
            </p:cNvSpPr>
            <p:nvPr/>
          </p:nvSpPr>
          <p:spPr bwMode="auto">
            <a:xfrm>
              <a:off x="1646238" y="46085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network</a:t>
              </a:r>
            </a:p>
          </p:txBody>
        </p:sp>
        <p:sp>
          <p:nvSpPr>
            <p:cNvPr id="222233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22234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222264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5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6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7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2235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36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37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38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transport</a:t>
              </a:r>
            </a:p>
          </p:txBody>
        </p:sp>
        <p:sp>
          <p:nvSpPr>
            <p:cNvPr id="222239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0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1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2" name="Text Box 26"/>
            <p:cNvSpPr txBox="1">
              <a:spLocks noChangeArrowheads="1"/>
            </p:cNvSpPr>
            <p:nvPr/>
          </p:nvSpPr>
          <p:spPr bwMode="auto">
            <a:xfrm>
              <a:off x="5343525" y="35036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000000"/>
                  </a:solidFill>
                  <a:latin typeface="Tahoma" panose="020B0604030504040204" pitchFamily="34" charset="0"/>
                </a:rPr>
                <a:t>application</a:t>
              </a:r>
            </a:p>
          </p:txBody>
        </p:sp>
        <p:sp>
          <p:nvSpPr>
            <p:cNvPr id="222243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physical</a:t>
              </a:r>
            </a:p>
          </p:txBody>
        </p:sp>
        <p:sp>
          <p:nvSpPr>
            <p:cNvPr id="222244" name="Text Box 26"/>
            <p:cNvSpPr txBox="1">
              <a:spLocks noChangeArrowheads="1"/>
            </p:cNvSpPr>
            <p:nvPr/>
          </p:nvSpPr>
          <p:spPr bwMode="auto">
            <a:xfrm>
              <a:off x="5318125" y="48752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link</a:t>
              </a:r>
            </a:p>
          </p:txBody>
        </p:sp>
        <p:sp>
          <p:nvSpPr>
            <p:cNvPr id="222245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network</a:t>
              </a:r>
            </a:p>
          </p:txBody>
        </p:sp>
        <p:sp>
          <p:nvSpPr>
            <p:cNvPr id="222246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22247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222260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1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2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3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2248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9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50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51" name="Text Box 56"/>
            <p:cNvSpPr txBox="1">
              <a:spLocks noChangeArrowheads="1"/>
            </p:cNvSpPr>
            <p:nvPr/>
          </p:nvSpPr>
          <p:spPr bwMode="auto">
            <a:xfrm>
              <a:off x="3697288" y="3590925"/>
              <a:ext cx="9175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en-US" i="1" smtClean="0">
                  <a:solidFill>
                    <a:srgbClr val="CC0000"/>
                  </a:solidFill>
                </a:rPr>
                <a:t>socket</a:t>
              </a:r>
            </a:p>
          </p:txBody>
        </p:sp>
        <p:sp>
          <p:nvSpPr>
            <p:cNvPr id="222252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53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2254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222258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2259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3459 w 356"/>
                  <a:gd name="T3" fmla="*/ 887 h 368"/>
                  <a:gd name="T4" fmla="*/ 15967 w 356"/>
                  <a:gd name="T5" fmla="*/ 18491 h 368"/>
                  <a:gd name="T6" fmla="*/ 3519 w 356"/>
                  <a:gd name="T7" fmla="*/ 2312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2255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222256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2257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3459 w 356"/>
                  <a:gd name="T3" fmla="*/ 887 h 368"/>
                  <a:gd name="T4" fmla="*/ 15967 w 356"/>
                  <a:gd name="T5" fmla="*/ 18491 h 368"/>
                  <a:gd name="T6" fmla="*/ 3519 w 356"/>
                  <a:gd name="T7" fmla="*/ 2312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pic>
        <p:nvPicPr>
          <p:cNvPr id="222214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Socket programming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23234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 marL="342900" lvl="1" indent="-342900">
              <a:buSzPct val="65000"/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22228B"/>
                </a:solidFill>
                <a:ea typeface="ＭＳ Ｐゴシック" panose="020B0600070205080204" pitchFamily="34" charset="-128"/>
              </a:rPr>
              <a:t>Two socket types for two transport services:</a:t>
            </a:r>
          </a:p>
          <a:p>
            <a:pPr marL="342900" lvl="1" indent="-342900">
              <a:buSzPct val="65000"/>
            </a:pPr>
            <a:r>
              <a:rPr lang="en-US" altLang="en-US" sz="28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UDP:</a:t>
            </a:r>
            <a:r>
              <a:rPr lang="en-US" altLang="en-US" sz="28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unreliable datagram</a:t>
            </a:r>
            <a:endParaRPr lang="en-US" altLang="en-US" i="1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marL="342900" lvl="1" indent="-342900">
              <a:buSzPct val="65000"/>
            </a:pPr>
            <a:r>
              <a:rPr lang="en-US" altLang="en-US" sz="28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TCP: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 reliable, byte stream-oriented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223237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285750" y="2981325"/>
            <a:ext cx="802163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  <a:defRPr/>
            </a:pPr>
            <a:r>
              <a:rPr lang="en-US" sz="2800" i="1" kern="0" dirty="0">
                <a:solidFill>
                  <a:srgbClr val="2D2DB9">
                    <a:lumMod val="75000"/>
                  </a:srgbClr>
                </a:solidFill>
                <a:latin typeface="Gill Sans MT" pitchFamily="34" charset="0"/>
                <a:ea typeface="ＭＳ Ｐゴシック" charset="0"/>
              </a:rPr>
              <a:t>Application Example: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client reads a line of characters (data) from its keyboard and sends data to server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server receives the data and converts characters to uppercase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server sends modified data to client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client receives modified data and displays line on its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0"/>
            <a:ext cx="7772400" cy="11430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Client/server socket interaction: UDP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76838" y="4119563"/>
            <a:ext cx="2211387" cy="2111375"/>
            <a:chOff x="3485" y="2550"/>
            <a:chExt cx="1393" cy="1330"/>
          </a:xfrm>
        </p:grpSpPr>
        <p:grpSp>
          <p:nvGrpSpPr>
            <p:cNvPr id="225306" name="Group 5"/>
            <p:cNvGrpSpPr>
              <a:grpSpLocks/>
            </p:cNvGrpSpPr>
            <p:nvPr/>
          </p:nvGrpSpPr>
          <p:grpSpPr bwMode="auto">
            <a:xfrm>
              <a:off x="3485" y="2964"/>
              <a:ext cx="1393" cy="916"/>
              <a:chOff x="3485" y="2964"/>
              <a:chExt cx="1393" cy="916"/>
            </a:xfrm>
          </p:grpSpPr>
          <p:sp>
            <p:nvSpPr>
              <p:cNvPr id="225308" name="Text Box 6"/>
              <p:cNvSpPr txBox="1">
                <a:spLocks noChangeArrowheads="1"/>
              </p:cNvSpPr>
              <p:nvPr/>
            </p:nvSpPr>
            <p:spPr bwMode="auto">
              <a:xfrm>
                <a:off x="3509" y="3473"/>
                <a:ext cx="90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close</a:t>
                </a:r>
              </a:p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clientSocke</a:t>
                </a:r>
                <a:r>
                  <a:rPr lang="en-US" altLang="en-US" sz="1800" smtClean="0">
                    <a:solidFill>
                      <a:srgbClr val="FF0000"/>
                    </a:solidFill>
                  </a:rPr>
                  <a:t>t</a:t>
                </a:r>
                <a:endParaRPr lang="en-US" altLang="en-US" sz="18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309" name="Line 7"/>
              <p:cNvSpPr>
                <a:spLocks noChangeShapeType="1"/>
              </p:cNvSpPr>
              <p:nvPr/>
            </p:nvSpPr>
            <p:spPr bwMode="auto">
              <a:xfrm>
                <a:off x="3936" y="3318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5310" name="Text Box 8"/>
              <p:cNvSpPr txBox="1">
                <a:spLocks noChangeArrowheads="1"/>
              </p:cNvSpPr>
              <p:nvPr/>
            </p:nvSpPr>
            <p:spPr bwMode="auto">
              <a:xfrm>
                <a:off x="3485" y="2964"/>
                <a:ext cx="139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read datagram from</a:t>
                </a:r>
              </a:p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18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5307" name="Line 9"/>
            <p:cNvSpPr>
              <a:spLocks noChangeShapeType="1"/>
            </p:cNvSpPr>
            <p:nvPr/>
          </p:nvSpPr>
          <p:spPr bwMode="auto">
            <a:xfrm>
              <a:off x="3864" y="2550"/>
              <a:ext cx="0" cy="52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667000" y="1371600"/>
            <a:ext cx="6203950" cy="2690813"/>
            <a:chOff x="1890" y="840"/>
            <a:chExt cx="3908" cy="1695"/>
          </a:xfrm>
        </p:grpSpPr>
        <p:grpSp>
          <p:nvGrpSpPr>
            <p:cNvPr id="225299" name="Group 11"/>
            <p:cNvGrpSpPr>
              <a:grpSpLocks/>
            </p:cNvGrpSpPr>
            <p:nvPr/>
          </p:nvGrpSpPr>
          <p:grpSpPr bwMode="auto">
            <a:xfrm>
              <a:off x="3397" y="1240"/>
              <a:ext cx="2290" cy="612"/>
              <a:chOff x="3241" y="1750"/>
              <a:chExt cx="2290" cy="612"/>
            </a:xfrm>
          </p:grpSpPr>
          <p:sp>
            <p:nvSpPr>
              <p:cNvPr id="225304" name="Text Box 12"/>
              <p:cNvSpPr txBox="1">
                <a:spLocks noChangeArrowheads="1"/>
              </p:cNvSpPr>
              <p:nvPr/>
            </p:nvSpPr>
            <p:spPr bwMode="auto">
              <a:xfrm>
                <a:off x="3241" y="1750"/>
                <a:ext cx="1021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create socket:</a:t>
                </a:r>
              </a:p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305" name="Text Box 13"/>
              <p:cNvSpPr txBox="1">
                <a:spLocks noChangeArrowheads="1"/>
              </p:cNvSpPr>
              <p:nvPr/>
            </p:nvSpPr>
            <p:spPr bwMode="auto">
              <a:xfrm>
                <a:off x="3241" y="1944"/>
                <a:ext cx="2290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lnSpc>
                    <a:spcPts val="2000"/>
                  </a:lnSpc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</a:rPr>
                  <a:t>clientSocket =</a:t>
                </a:r>
              </a:p>
              <a:p>
                <a:pPr eaLnBrk="0" hangingPunct="0">
                  <a:lnSpc>
                    <a:spcPts val="2000"/>
                  </a:lnSpc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</a:rPr>
                  <a:t>socket(AF_INET,SOCK_DGRAM)</a:t>
                </a:r>
                <a:endParaRPr lang="en-US" altLang="en-US" sz="18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5300" name="Text Box 14"/>
            <p:cNvSpPr txBox="1">
              <a:spLocks noChangeArrowheads="1"/>
            </p:cNvSpPr>
            <p:nvPr/>
          </p:nvSpPr>
          <p:spPr bwMode="auto">
            <a:xfrm>
              <a:off x="3570" y="84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301" name="Text Box 15"/>
            <p:cNvSpPr txBox="1">
              <a:spLocks noChangeArrowheads="1"/>
            </p:cNvSpPr>
            <p:nvPr/>
          </p:nvSpPr>
          <p:spPr bwMode="auto">
            <a:xfrm>
              <a:off x="3389" y="1953"/>
              <a:ext cx="240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Create datagram with server IP and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port=x; send datagram via</a:t>
              </a:r>
              <a:r>
                <a:rPr lang="en-US" altLang="en-US" sz="1800" smtClean="0">
                  <a:solidFill>
                    <a:srgbClr val="CC0000"/>
                  </a:solidFill>
                </a:rPr>
                <a:t/>
              </a:r>
              <a:br>
                <a:rPr lang="en-US" altLang="en-US" sz="1800" smtClean="0">
                  <a:solidFill>
                    <a:srgbClr val="CC0000"/>
                  </a:solidFill>
                </a:rPr>
              </a:br>
              <a:r>
                <a:rPr lang="en-US" altLang="en-US" sz="1800" smtClean="0">
                  <a:solidFill>
                    <a:srgbClr val="CC0000"/>
                  </a:solidFill>
                </a:rPr>
                <a:t>clientSocket</a:t>
              </a:r>
              <a:endParaRPr lang="en-US" altLang="en-US" sz="18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302" name="Line 16"/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303" name="Line 17"/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25284" name="Text Box 18"/>
          <p:cNvSpPr txBox="1">
            <a:spLocks noChangeArrowheads="1"/>
          </p:cNvSpPr>
          <p:nvPr/>
        </p:nvSpPr>
        <p:spPr bwMode="auto">
          <a:xfrm>
            <a:off x="487363" y="2225675"/>
            <a:ext cx="2462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create socket, port= x:</a:t>
            </a:r>
            <a:endParaRPr lang="en-US" altLang="en-US" sz="18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285" name="Text Box 19"/>
          <p:cNvSpPr txBox="1">
            <a:spLocks noChangeArrowheads="1"/>
          </p:cNvSpPr>
          <p:nvPr/>
        </p:nvSpPr>
        <p:spPr bwMode="auto">
          <a:xfrm>
            <a:off x="500063" y="2520950"/>
            <a:ext cx="36353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CC0000"/>
                </a:solidFill>
              </a:rPr>
              <a:t>serverSocket =</a:t>
            </a:r>
          </a:p>
          <a:p>
            <a:pPr eaLnBrk="0" hangingPunct="0">
              <a:lnSpc>
                <a:spcPts val="2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CC0000"/>
                </a:solidFill>
              </a:rPr>
              <a:t>socket(AF_INET,SOCK_DGRAM)</a:t>
            </a:r>
            <a:endParaRPr lang="en-US" altLang="en-US" sz="1800" smtClean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982663" y="3184525"/>
            <a:ext cx="2211387" cy="1122363"/>
            <a:chOff x="885" y="1982"/>
            <a:chExt cx="1393" cy="707"/>
          </a:xfrm>
        </p:grpSpPr>
        <p:sp>
          <p:nvSpPr>
            <p:cNvPr id="225297" name="Line 21"/>
            <p:cNvSpPr>
              <a:spLocks noChangeShapeType="1"/>
            </p:cNvSpPr>
            <p:nvPr/>
          </p:nvSpPr>
          <p:spPr bwMode="auto">
            <a:xfrm>
              <a:off x="1276" y="1982"/>
              <a:ext cx="0" cy="36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298" name="Text Box 22"/>
            <p:cNvSpPr txBox="1">
              <a:spLocks noChangeArrowheads="1"/>
            </p:cNvSpPr>
            <p:nvPr/>
          </p:nvSpPr>
          <p:spPr bwMode="auto">
            <a:xfrm>
              <a:off x="885" y="2282"/>
              <a:ext cx="139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read datagram from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CC0000"/>
                  </a:solidFill>
                </a:rPr>
                <a:t>serverSocke</a:t>
              </a:r>
              <a:r>
                <a:rPr lang="en-US" altLang="en-US" sz="1800" smtClean="0">
                  <a:solidFill>
                    <a:srgbClr val="FF0000"/>
                  </a:solidFill>
                </a:rPr>
                <a:t>t</a:t>
              </a:r>
              <a:endPara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004888" y="4333875"/>
            <a:ext cx="3973512" cy="1660525"/>
            <a:chOff x="899" y="2720"/>
            <a:chExt cx="2503" cy="1046"/>
          </a:xfrm>
        </p:grpSpPr>
        <p:sp>
          <p:nvSpPr>
            <p:cNvPr id="225294" name="Text Box 24"/>
            <p:cNvSpPr txBox="1">
              <a:spLocks noChangeArrowheads="1"/>
            </p:cNvSpPr>
            <p:nvPr/>
          </p:nvSpPr>
          <p:spPr bwMode="auto">
            <a:xfrm>
              <a:off x="899" y="2835"/>
              <a:ext cx="1062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write reply to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CC0000"/>
                  </a:solidFill>
                </a:rPr>
                <a:t>serverSocket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specifying </a:t>
              </a:r>
              <a:br>
                <a:rPr lang="en-US" altLang="en-US" sz="1800" smtClean="0">
                  <a:solidFill>
                    <a:srgbClr val="000000"/>
                  </a:solidFill>
                </a:rPr>
              </a:br>
              <a:r>
                <a:rPr lang="en-US" altLang="en-US" sz="1800" smtClean="0">
                  <a:solidFill>
                    <a:srgbClr val="000000"/>
                  </a:solidFill>
                </a:rPr>
                <a:t>client address,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port number</a:t>
              </a:r>
              <a:endPara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295" name="Line 25"/>
            <p:cNvSpPr>
              <a:spLocks noChangeShapeType="1"/>
            </p:cNvSpPr>
            <p:nvPr/>
          </p:nvSpPr>
          <p:spPr bwMode="auto">
            <a:xfrm>
              <a:off x="1302" y="2720"/>
              <a:ext cx="0" cy="19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296" name="Line 26"/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25289" name="Picture 3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78263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0" name="Text Box 22"/>
          <p:cNvSpPr txBox="1">
            <a:spLocks noChangeArrowheads="1"/>
          </p:cNvSpPr>
          <p:nvPr/>
        </p:nvSpPr>
        <p:spPr bwMode="auto">
          <a:xfrm>
            <a:off x="314325" y="1343025"/>
            <a:ext cx="3686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server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(running</a:t>
            </a: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on</a:t>
            </a:r>
            <a:r>
              <a:rPr lang="en-US" altLang="en-US" sz="1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serverIP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225291" name="Text Box 23"/>
          <p:cNvSpPr txBox="1">
            <a:spLocks noChangeArrowheads="1"/>
          </p:cNvSpPr>
          <p:nvPr/>
        </p:nvSpPr>
        <p:spPr bwMode="auto">
          <a:xfrm>
            <a:off x="5078413" y="1339850"/>
            <a:ext cx="96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client</a:t>
            </a:r>
          </a:p>
        </p:txBody>
      </p:sp>
      <p:sp>
        <p:nvSpPr>
          <p:cNvPr id="225292" name="Line 35"/>
          <p:cNvSpPr>
            <a:spLocks noChangeShapeType="1"/>
          </p:cNvSpPr>
          <p:nvPr/>
        </p:nvSpPr>
        <p:spPr bwMode="auto">
          <a:xfrm>
            <a:off x="471488" y="1793875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293" name="Line 36"/>
          <p:cNvSpPr>
            <a:spLocks noChangeShapeType="1"/>
          </p:cNvSpPr>
          <p:nvPr/>
        </p:nvSpPr>
        <p:spPr bwMode="auto">
          <a:xfrm>
            <a:off x="5211763" y="1804988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UDP client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26308" name="TextBox 1"/>
          <p:cNvSpPr txBox="1">
            <a:spLocks noChangeArrowheads="1"/>
          </p:cNvSpPr>
          <p:nvPr/>
        </p:nvSpPr>
        <p:spPr bwMode="auto">
          <a:xfrm>
            <a:off x="2705100" y="1651000"/>
            <a:ext cx="5894388" cy="496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serverName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smtClean="0">
                <a:solidFill>
                  <a:srgbClr val="000000"/>
                </a:solidFill>
              </a:rPr>
              <a:t>‘</a:t>
            </a:r>
            <a:r>
              <a:rPr lang="en-US" altLang="en-US" dirty="0" smtClean="0">
                <a:solidFill>
                  <a:srgbClr val="FF0000"/>
                </a:solidFill>
              </a:rPr>
              <a:t>localhost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 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SOCK_DGRAM)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message = </a:t>
            </a:r>
            <a:r>
              <a:rPr lang="en-US" altLang="en-US" dirty="0" smtClean="0">
                <a:solidFill>
                  <a:srgbClr val="FF0000"/>
                </a:solidFill>
              </a:rPr>
              <a:t>input</a:t>
            </a:r>
            <a:r>
              <a:rPr lang="en-US" altLang="en-US" dirty="0" smtClean="0">
                <a:solidFill>
                  <a:srgbClr val="000000"/>
                </a:solidFill>
              </a:rPr>
              <a:t>(’Input lowercase sentence:’)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clientSocket.sendto</a:t>
            </a:r>
            <a:r>
              <a:rPr lang="en-US" altLang="en-US" sz="1800" dirty="0" smtClean="0">
                <a:solidFill>
                  <a:srgbClr val="000000"/>
                </a:solidFill>
              </a:rPr>
              <a:t>(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message.encode</a:t>
            </a:r>
            <a:r>
              <a:rPr lang="en-US" altLang="en-US" sz="1800" dirty="0" smtClean="0">
                <a:solidFill>
                  <a:srgbClr val="000000"/>
                </a:solidFill>
              </a:rPr>
              <a:t>(),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                                      (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serverName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sz="1800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modifiedMessage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serverAddress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clientSocket.recvfrom</a:t>
            </a:r>
            <a:r>
              <a:rPr lang="en-US" altLang="en-US" dirty="0" smtClean="0">
                <a:solidFill>
                  <a:srgbClr val="000000"/>
                </a:solidFill>
              </a:rPr>
              <a:t>(2048)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p</a:t>
            </a:r>
            <a:r>
              <a:rPr lang="en-US" altLang="en-US" dirty="0" smtClean="0">
                <a:solidFill>
                  <a:srgbClr val="000000"/>
                </a:solidFill>
              </a:rPr>
              <a:t>rint</a:t>
            </a:r>
            <a:r>
              <a:rPr lang="en-US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modifiedMessage.decode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clientSocket.close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</p:txBody>
      </p:sp>
      <p:sp>
        <p:nvSpPr>
          <p:cNvPr id="226309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741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UDPClient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28600" y="1606550"/>
            <a:ext cx="2451100" cy="546100"/>
            <a:chOff x="228727" y="1605758"/>
            <a:chExt cx="2450973" cy="547500"/>
          </a:xfrm>
        </p:grpSpPr>
        <p:sp>
          <p:nvSpPr>
            <p:cNvPr id="226328" name="TextBox 3"/>
            <p:cNvSpPr txBox="1">
              <a:spLocks noChangeArrowheads="1"/>
            </p:cNvSpPr>
            <p:nvPr/>
          </p:nvSpPr>
          <p:spPr bwMode="auto">
            <a:xfrm>
              <a:off x="228727" y="1605758"/>
              <a:ext cx="2057612" cy="54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include Python’s socket </a:t>
              </a:r>
            </a:p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library</a:t>
              </a:r>
            </a:p>
          </p:txBody>
        </p:sp>
        <p:cxnSp>
          <p:nvCxnSpPr>
            <p:cNvPr id="226329" name="Straight Connector 10"/>
            <p:cNvCxnSpPr>
              <a:cxnSpLocks noChangeShapeType="1"/>
            </p:cNvCxnSpPr>
            <p:nvPr/>
          </p:nvCxnSpPr>
          <p:spPr bwMode="auto">
            <a:xfrm flipV="1">
              <a:off x="952522" y="1930400"/>
              <a:ext cx="1727178" cy="8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190500" y="2917825"/>
            <a:ext cx="2587625" cy="523875"/>
            <a:chOff x="189714" y="2918150"/>
            <a:chExt cx="2587958" cy="523220"/>
          </a:xfrm>
        </p:grpSpPr>
        <p:sp>
          <p:nvSpPr>
            <p:cNvPr id="226326" name="TextBox 31"/>
            <p:cNvSpPr txBox="1">
              <a:spLocks noChangeArrowheads="1"/>
            </p:cNvSpPr>
            <p:nvPr/>
          </p:nvSpPr>
          <p:spPr bwMode="auto">
            <a:xfrm>
              <a:off x="189714" y="2918150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UDP socket for server</a:t>
              </a:r>
            </a:p>
          </p:txBody>
        </p:sp>
        <p:cxnSp>
          <p:nvCxnSpPr>
            <p:cNvPr id="226327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214313" y="3479006"/>
            <a:ext cx="2505075" cy="547688"/>
            <a:chOff x="215900" y="3530600"/>
            <a:chExt cx="2505529" cy="547500"/>
          </a:xfrm>
        </p:grpSpPr>
        <p:sp>
          <p:nvSpPr>
            <p:cNvPr id="226324" name="TextBox 34"/>
            <p:cNvSpPr txBox="1">
              <a:spLocks noChangeArrowheads="1"/>
            </p:cNvSpPr>
            <p:nvPr/>
          </p:nvSpPr>
          <p:spPr bwMode="auto">
            <a:xfrm>
              <a:off x="215900" y="3530600"/>
              <a:ext cx="1621833" cy="54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get user keyboard</a:t>
              </a:r>
            </a:p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input </a:t>
              </a:r>
            </a:p>
          </p:txBody>
        </p:sp>
        <p:cxnSp>
          <p:nvCxnSpPr>
            <p:cNvPr id="226325" name="Straight Connector 35"/>
            <p:cNvCxnSpPr>
              <a:cxnSpLocks noChangeShapeType="1"/>
            </p:cNvCxnSpPr>
            <p:nvPr/>
          </p:nvCxnSpPr>
          <p:spPr bwMode="auto">
            <a:xfrm flipV="1">
              <a:off x="762000" y="3968752"/>
              <a:ext cx="1959429" cy="4534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66688" y="4064000"/>
            <a:ext cx="2568575" cy="523875"/>
            <a:chOff x="166472" y="4064002"/>
            <a:chExt cx="2568858" cy="522566"/>
          </a:xfrm>
        </p:grpSpPr>
        <p:sp>
          <p:nvSpPr>
            <p:cNvPr id="226322" name="TextBox 36"/>
            <p:cNvSpPr txBox="1">
              <a:spLocks noChangeArrowheads="1"/>
            </p:cNvSpPr>
            <p:nvPr/>
          </p:nvSpPr>
          <p:spPr bwMode="auto">
            <a:xfrm>
              <a:off x="166472" y="4064002"/>
              <a:ext cx="2349500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Attach server name, port to message; send into socket</a:t>
              </a:r>
            </a:p>
          </p:txBody>
        </p:sp>
        <p:cxnSp>
          <p:nvCxnSpPr>
            <p:cNvPr id="226323" name="Straight Connector 39"/>
            <p:cNvCxnSpPr>
              <a:cxnSpLocks noChangeShapeType="1"/>
            </p:cNvCxnSpPr>
            <p:nvPr/>
          </p:nvCxnSpPr>
          <p:spPr bwMode="auto">
            <a:xfrm flipV="1">
              <a:off x="2373914" y="4336506"/>
              <a:ext cx="361416" cy="557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214313" y="5743575"/>
            <a:ext cx="2511425" cy="523875"/>
            <a:chOff x="214386" y="5472277"/>
            <a:chExt cx="2511708" cy="523220"/>
          </a:xfrm>
        </p:grpSpPr>
        <p:sp>
          <p:nvSpPr>
            <p:cNvPr id="226320" name="TextBox 61"/>
            <p:cNvSpPr txBox="1">
              <a:spLocks noChangeArrowheads="1"/>
            </p:cNvSpPr>
            <p:nvPr/>
          </p:nvSpPr>
          <p:spPr bwMode="auto">
            <a:xfrm>
              <a:off x="214386" y="5472277"/>
              <a:ext cx="23495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print out received string and close socket</a:t>
              </a:r>
            </a:p>
          </p:txBody>
        </p:sp>
        <p:cxnSp>
          <p:nvCxnSpPr>
            <p:cNvPr id="226321" name="Straight Connector 62"/>
            <p:cNvCxnSpPr>
              <a:cxnSpLocks noChangeShapeType="1"/>
            </p:cNvCxnSpPr>
            <p:nvPr/>
          </p:nvCxnSpPr>
          <p:spPr bwMode="auto">
            <a:xfrm>
              <a:off x="2230329" y="5657589"/>
              <a:ext cx="495765" cy="24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-157163" y="4802188"/>
            <a:ext cx="2900363" cy="677862"/>
            <a:chOff x="-157119" y="4530536"/>
            <a:chExt cx="2900123" cy="678317"/>
          </a:xfrm>
        </p:grpSpPr>
        <p:sp>
          <p:nvSpPr>
            <p:cNvPr id="226317" name="TextBox 56"/>
            <p:cNvSpPr txBox="1">
              <a:spLocks noChangeArrowheads="1"/>
            </p:cNvSpPr>
            <p:nvPr/>
          </p:nvSpPr>
          <p:spPr bwMode="auto">
            <a:xfrm>
              <a:off x="192835" y="4642544"/>
              <a:ext cx="2349500" cy="566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read reply characters from</a:t>
              </a:r>
            </a:p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socket into string</a:t>
              </a:r>
            </a:p>
          </p:txBody>
        </p:sp>
        <p:cxnSp>
          <p:nvCxnSpPr>
            <p:cNvPr id="226318" name="Straight Connector 59"/>
            <p:cNvCxnSpPr>
              <a:cxnSpLocks noChangeShapeType="1"/>
            </p:cNvCxnSpPr>
            <p:nvPr/>
          </p:nvCxnSpPr>
          <p:spPr bwMode="auto">
            <a:xfrm flipV="1">
              <a:off x="2415586" y="4830837"/>
              <a:ext cx="327418" cy="41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6319" name="TextBox 53"/>
            <p:cNvSpPr txBox="1">
              <a:spLocks noChangeArrowheads="1"/>
            </p:cNvSpPr>
            <p:nvPr/>
          </p:nvSpPr>
          <p:spPr bwMode="auto">
            <a:xfrm>
              <a:off x="-157119" y="4530536"/>
              <a:ext cx="1846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22631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080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UDP server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27332" name="TextBox 1"/>
          <p:cNvSpPr txBox="1">
            <a:spLocks noChangeArrowheads="1"/>
          </p:cNvSpPr>
          <p:nvPr/>
        </p:nvSpPr>
        <p:spPr bwMode="auto">
          <a:xfrm>
            <a:off x="2458247" y="1700213"/>
            <a:ext cx="678102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 SOCK_DGRAM)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serverSocket.bind</a:t>
            </a:r>
            <a:r>
              <a:rPr lang="en-US" altLang="en-US" dirty="0" smtClean="0">
                <a:solidFill>
                  <a:srgbClr val="000000"/>
                </a:solidFill>
              </a:rPr>
              <a:t>((</a:t>
            </a:r>
            <a:r>
              <a:rPr lang="fr-FR" altLang="en-US" dirty="0" smtClean="0">
                <a:solidFill>
                  <a:srgbClr val="000000"/>
                </a:solidFill>
              </a:rPr>
              <a:t>''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print (</a:t>
            </a:r>
            <a:r>
              <a:rPr lang="ja-JP" altLang="en-US" dirty="0" smtClean="0">
                <a:solidFill>
                  <a:srgbClr val="000000"/>
                </a:solidFill>
              </a:rPr>
              <a:t>“</a:t>
            </a:r>
            <a:r>
              <a:rPr lang="en-US" altLang="ja-JP" i="1" dirty="0" smtClean="0">
                <a:solidFill>
                  <a:srgbClr val="000000"/>
                </a:solidFill>
              </a:rPr>
              <a:t>The server is ready to receive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r>
              <a:rPr lang="en-US" altLang="ja-JP" dirty="0" smtClean="0">
                <a:solidFill>
                  <a:srgbClr val="000000"/>
                </a:solidFill>
              </a:rPr>
              <a:t>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while True: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message,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clientAddress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serverSocket.recvfrom</a:t>
            </a:r>
            <a:r>
              <a:rPr lang="en-US" altLang="en-US" dirty="0" smtClean="0">
                <a:solidFill>
                  <a:srgbClr val="000000"/>
                </a:solidFill>
              </a:rPr>
              <a:t>(2048)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modifiedMessage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message.decode</a:t>
            </a:r>
            <a:r>
              <a:rPr lang="en-US" altLang="en-US" dirty="0" smtClean="0">
                <a:solidFill>
                  <a:srgbClr val="000000"/>
                </a:solidFill>
              </a:rPr>
              <a:t>().upper()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serverSocket.sendto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modifiedMessage.encode</a:t>
            </a:r>
            <a:r>
              <a:rPr lang="en-US" altLang="en-US" dirty="0" smtClean="0">
                <a:solidFill>
                  <a:srgbClr val="000000"/>
                </a:solidFill>
              </a:rPr>
              <a:t>(),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  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clientAddress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27333" name="TextBox 2"/>
          <p:cNvSpPr txBox="1">
            <a:spLocks noChangeArrowheads="1"/>
          </p:cNvSpPr>
          <p:nvPr/>
        </p:nvSpPr>
        <p:spPr bwMode="auto">
          <a:xfrm>
            <a:off x="2514600" y="1193800"/>
            <a:ext cx="286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UDPServer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-38100" y="2579688"/>
            <a:ext cx="2587625" cy="307975"/>
            <a:chOff x="164314" y="2554972"/>
            <a:chExt cx="2587958" cy="307777"/>
          </a:xfrm>
        </p:grpSpPr>
        <p:sp>
          <p:nvSpPr>
            <p:cNvPr id="227348" name="TextBox 31"/>
            <p:cNvSpPr txBox="1">
              <a:spLocks noChangeArrowheads="1"/>
            </p:cNvSpPr>
            <p:nvPr/>
          </p:nvSpPr>
          <p:spPr bwMode="auto">
            <a:xfrm>
              <a:off x="164314" y="2554972"/>
              <a:ext cx="25590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UDP socket</a:t>
              </a:r>
            </a:p>
          </p:txBody>
        </p:sp>
        <p:cxnSp>
          <p:nvCxnSpPr>
            <p:cNvPr id="227349" name="Straight Connector 32"/>
            <p:cNvCxnSpPr>
              <a:cxnSpLocks noChangeShapeType="1"/>
            </p:cNvCxnSpPr>
            <p:nvPr/>
          </p:nvCxnSpPr>
          <p:spPr bwMode="auto">
            <a:xfrm>
              <a:off x="1822045" y="27484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-33337" y="2909888"/>
            <a:ext cx="2540000" cy="523875"/>
            <a:chOff x="169076" y="2884812"/>
            <a:chExt cx="2541127" cy="523220"/>
          </a:xfrm>
        </p:grpSpPr>
        <p:sp>
          <p:nvSpPr>
            <p:cNvPr id="227346" name="TextBox 26"/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bind socket to local port number 12000</a:t>
              </a:r>
            </a:p>
          </p:txBody>
        </p:sp>
        <p:cxnSp>
          <p:nvCxnSpPr>
            <p:cNvPr id="227347" name="Straight Connector 30"/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-20637" y="3814763"/>
            <a:ext cx="2527300" cy="298450"/>
            <a:chOff x="182564" y="3788573"/>
            <a:chExt cx="2528092" cy="299227"/>
          </a:xfrm>
        </p:grpSpPr>
        <p:sp>
          <p:nvSpPr>
            <p:cNvPr id="227344" name="TextBox 34"/>
            <p:cNvSpPr txBox="1">
              <a:spLocks noChangeArrowheads="1"/>
            </p:cNvSpPr>
            <p:nvPr/>
          </p:nvSpPr>
          <p:spPr bwMode="auto">
            <a:xfrm>
              <a:off x="182564" y="3788573"/>
              <a:ext cx="1194763" cy="299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loop forever</a:t>
              </a:r>
            </a:p>
          </p:txBody>
        </p:sp>
        <p:cxnSp>
          <p:nvCxnSpPr>
            <p:cNvPr id="227345" name="Straight Connector 35"/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26987" y="4176713"/>
            <a:ext cx="2743200" cy="708025"/>
            <a:chOff x="176621" y="4151971"/>
            <a:chExt cx="2743174" cy="707869"/>
          </a:xfrm>
        </p:grpSpPr>
        <p:sp>
          <p:nvSpPr>
            <p:cNvPr id="227342" name="TextBox 36"/>
            <p:cNvSpPr txBox="1">
              <a:spLocks noChangeArrowheads="1"/>
            </p:cNvSpPr>
            <p:nvPr/>
          </p:nvSpPr>
          <p:spPr bwMode="auto">
            <a:xfrm>
              <a:off x="176621" y="4151971"/>
              <a:ext cx="2349500" cy="707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Read from UDP socket into message, getting client’s address (client IP and port)</a:t>
              </a:r>
            </a:p>
          </p:txBody>
        </p:sp>
        <p:cxnSp>
          <p:nvCxnSpPr>
            <p:cNvPr id="227343" name="Straight Connector 39"/>
            <p:cNvCxnSpPr>
              <a:cxnSpLocks noChangeShapeType="1"/>
            </p:cNvCxnSpPr>
            <p:nvPr/>
          </p:nvCxnSpPr>
          <p:spPr bwMode="auto">
            <a:xfrm flipV="1">
              <a:off x="1981317" y="4399595"/>
              <a:ext cx="938478" cy="126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09538" y="4973638"/>
            <a:ext cx="2695575" cy="523875"/>
            <a:chOff x="212916" y="4997129"/>
            <a:chExt cx="2696483" cy="523220"/>
          </a:xfrm>
        </p:grpSpPr>
        <p:sp>
          <p:nvSpPr>
            <p:cNvPr id="227340" name="TextBox 61"/>
            <p:cNvSpPr txBox="1">
              <a:spLocks noChangeArrowheads="1"/>
            </p:cNvSpPr>
            <p:nvPr/>
          </p:nvSpPr>
          <p:spPr bwMode="auto">
            <a:xfrm>
              <a:off x="212916" y="4997129"/>
              <a:ext cx="23495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send upper case string back to this client</a:t>
              </a:r>
            </a:p>
          </p:txBody>
        </p:sp>
        <p:cxnSp>
          <p:nvCxnSpPr>
            <p:cNvPr id="227341" name="Straight Connector 62"/>
            <p:cNvCxnSpPr>
              <a:cxnSpLocks noChangeShapeType="1"/>
            </p:cNvCxnSpPr>
            <p:nvPr/>
          </p:nvCxnSpPr>
          <p:spPr bwMode="auto">
            <a:xfrm>
              <a:off x="2147293" y="5106673"/>
              <a:ext cx="762106" cy="120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27339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080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700"/>
            <a:ext cx="7772400" cy="825500"/>
          </a:xfrm>
        </p:spPr>
        <p:txBody>
          <a:bodyPr/>
          <a:lstStyle/>
          <a:p>
            <a:r>
              <a:rPr lang="en-US" dirty="0" smtClean="0"/>
              <a:t>Running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838200"/>
            <a:ext cx="7772400" cy="4114800"/>
          </a:xfrm>
        </p:spPr>
        <p:txBody>
          <a:bodyPr/>
          <a:lstStyle/>
          <a:p>
            <a:r>
              <a:rPr lang="en-US" dirty="0" smtClean="0"/>
              <a:t>Install the latest Python 3 from:</a:t>
            </a:r>
          </a:p>
          <a:p>
            <a:pPr lvl="1"/>
            <a:r>
              <a:rPr lang="en-US" dirty="0"/>
              <a:t>https://www.python.org/downloads</a:t>
            </a:r>
            <a:r>
              <a:rPr lang="en-US" dirty="0" smtClean="0"/>
              <a:t>/</a:t>
            </a:r>
          </a:p>
          <a:p>
            <a:r>
              <a:rPr lang="en-US" dirty="0" smtClean="0"/>
              <a:t>Download the programs</a:t>
            </a:r>
          </a:p>
          <a:p>
            <a:pPr lvl="1"/>
            <a:r>
              <a:rPr lang="en-US" dirty="0" smtClean="0"/>
              <a:t>Materials used in class link from schedule</a:t>
            </a:r>
            <a:endParaRPr lang="en-US" dirty="0"/>
          </a:p>
          <a:p>
            <a:r>
              <a:rPr lang="en-US" dirty="0" smtClean="0"/>
              <a:t>Open two shell windows</a:t>
            </a:r>
          </a:p>
          <a:p>
            <a:pPr lvl="1"/>
            <a:r>
              <a:rPr lang="en-US" dirty="0" smtClean="0"/>
              <a:t>On a PC, type “</a:t>
            </a:r>
            <a:r>
              <a:rPr lang="en-US" dirty="0" err="1" smtClean="0"/>
              <a:t>cmd</a:t>
            </a:r>
            <a:r>
              <a:rPr lang="en-US" dirty="0" smtClean="0"/>
              <a:t>” in the search box</a:t>
            </a:r>
          </a:p>
          <a:p>
            <a:pPr lvl="1"/>
            <a:r>
              <a:rPr lang="en-US" dirty="0" smtClean="0"/>
              <a:t>On a Mac, open a terminal</a:t>
            </a:r>
          </a:p>
          <a:p>
            <a:r>
              <a:rPr lang="en-US" dirty="0" smtClean="0"/>
              <a:t>In one shell, type: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ython udpserver.py</a:t>
            </a:r>
          </a:p>
          <a:p>
            <a:r>
              <a:rPr lang="en-US" dirty="0" smtClean="0"/>
              <a:t>In the other, type: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ython udpclient.py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8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 of the HTTP messages</a:t>
            </a:r>
          </a:p>
          <a:p>
            <a:pPr lvl="1"/>
            <a:r>
              <a:rPr lang="en-US" dirty="0" smtClean="0"/>
              <a:t>What GET, HEAD, POST actually do</a:t>
            </a:r>
          </a:p>
          <a:p>
            <a:endParaRPr lang="en-US" dirty="0"/>
          </a:p>
          <a:p>
            <a:r>
              <a:rPr lang="en-US" dirty="0" smtClean="0"/>
              <a:t>Who creates proxy servers?</a:t>
            </a:r>
          </a:p>
          <a:p>
            <a:endParaRPr lang="en-US" dirty="0"/>
          </a:p>
          <a:p>
            <a:r>
              <a:rPr lang="en-US" dirty="0" smtClean="0"/>
              <a:t>How to create a Web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993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196850"/>
            <a:ext cx="7772400" cy="903288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Socket programming </a:t>
            </a:r>
            <a:r>
              <a:rPr lang="en-US" altLang="en-US" sz="40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with TCP</a:t>
            </a:r>
            <a:endParaRPr lang="en-US" altLang="en-US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2835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4350" y="1352550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client must contact server</a:t>
            </a:r>
          </a:p>
          <a:p>
            <a:r>
              <a:rPr lang="en-US" altLang="en-US" sz="2200" dirty="0" smtClean="0">
                <a:ea typeface="ＭＳ Ｐゴシック" panose="020B0600070205080204" pitchFamily="34" charset="-128"/>
              </a:rPr>
              <a:t>server process must first be running</a:t>
            </a:r>
          </a:p>
          <a:p>
            <a:r>
              <a:rPr lang="en-US" altLang="en-US" sz="2200" dirty="0" smtClean="0">
                <a:ea typeface="ＭＳ Ｐゴシック" panose="020B0600070205080204" pitchFamily="34" charset="-128"/>
              </a:rPr>
              <a:t>server must have created 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socket 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that welcomes client</a:t>
            </a:r>
            <a:r>
              <a:rPr lang="ja-JP" altLang="en-US" sz="2200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dirty="0" smtClean="0">
                <a:ea typeface="ＭＳ Ｐゴシック" panose="020B0600070205080204" pitchFamily="34" charset="-128"/>
              </a:rPr>
              <a:t>s contact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client contacts server by:</a:t>
            </a:r>
          </a:p>
          <a:p>
            <a:r>
              <a:rPr lang="en-US" altLang="en-US" sz="2200" dirty="0" smtClean="0">
                <a:ea typeface="ＭＳ Ｐゴシック" panose="020B0600070205080204" pitchFamily="34" charset="-128"/>
              </a:rPr>
              <a:t>Creating TCP socket, specifying IP address, port number of server process</a:t>
            </a:r>
          </a:p>
          <a:p>
            <a:r>
              <a:rPr lang="en-US" altLang="en-US" sz="2200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when client creates socket: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 client TCP establishes connection to server TCP</a:t>
            </a:r>
          </a:p>
          <a:p>
            <a:endParaRPr lang="en-US" altLang="en-US" sz="2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2835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390650"/>
            <a:ext cx="3962400" cy="3000375"/>
          </a:xfrm>
        </p:spPr>
        <p:txBody>
          <a:bodyPr/>
          <a:lstStyle/>
          <a:p>
            <a:r>
              <a:rPr lang="en-US" altLang="en-US" sz="2200" smtClean="0">
                <a:ea typeface="ＭＳ Ｐゴシック" panose="020B0600070205080204" pitchFamily="34" charset="-128"/>
              </a:rPr>
              <a:t>when contacted by client, </a:t>
            </a:r>
            <a:r>
              <a:rPr lang="en-US" altLang="en-US" sz="22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server TCP creates new socket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 for server process to communicate with that particular client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allows server to talk with multiple clients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source port numbers used to distinguish clients (more in Chap 3)</a:t>
            </a:r>
            <a:endParaRPr lang="en-US" altLang="en-US" sz="2200" i="1" smtClean="0">
              <a:ea typeface="ＭＳ Ｐゴシック" panose="020B0600070205080204" pitchFamily="34" charset="-128"/>
            </a:endParaRPr>
          </a:p>
        </p:txBody>
      </p:sp>
      <p:pic>
        <p:nvPicPr>
          <p:cNvPr id="228358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683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9" name="Text Box 6"/>
          <p:cNvSpPr txBox="1">
            <a:spLocks noChangeArrowheads="1"/>
          </p:cNvSpPr>
          <p:nvPr/>
        </p:nvSpPr>
        <p:spPr bwMode="auto">
          <a:xfrm>
            <a:off x="4733925" y="4964113"/>
            <a:ext cx="4043363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TCP provides reliable, in-order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byte-stream transfer (</a:t>
            </a:r>
            <a:r>
              <a:rPr lang="ja-JP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pipe</a:t>
            </a:r>
            <a:r>
              <a:rPr lang="ja-JP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)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between client and server</a:t>
            </a:r>
          </a:p>
        </p:txBody>
      </p:sp>
      <p:grpSp>
        <p:nvGrpSpPr>
          <p:cNvPr id="228360" name="Group 8"/>
          <p:cNvGrpSpPr>
            <a:grpSpLocks/>
          </p:cNvGrpSpPr>
          <p:nvPr/>
        </p:nvGrpSpPr>
        <p:grpSpPr bwMode="auto">
          <a:xfrm>
            <a:off x="4605338" y="4521200"/>
            <a:ext cx="2862262" cy="460375"/>
            <a:chOff x="-9" y="3823"/>
            <a:chExt cx="1803" cy="290"/>
          </a:xfrm>
        </p:grpSpPr>
        <p:sp>
          <p:nvSpPr>
            <p:cNvPr id="228361" name="Rectangle 9"/>
            <p:cNvSpPr>
              <a:spLocks noChangeArrowheads="1"/>
            </p:cNvSpPr>
            <p:nvPr/>
          </p:nvSpPr>
          <p:spPr bwMode="auto">
            <a:xfrm>
              <a:off x="96" y="3825"/>
              <a:ext cx="116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8362" name="Text Box 10"/>
            <p:cNvSpPr txBox="1">
              <a:spLocks noChangeArrowheads="1"/>
            </p:cNvSpPr>
            <p:nvPr/>
          </p:nvSpPr>
          <p:spPr bwMode="auto">
            <a:xfrm>
              <a:off x="-9" y="3823"/>
              <a:ext cx="18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400" smtClean="0">
                  <a:solidFill>
                    <a:srgbClr val="CC0000"/>
                  </a:solidFill>
                  <a:latin typeface="Gill Sans MT" panose="020B0502020104020203" pitchFamily="34" charset="0"/>
                </a:rPr>
                <a:t>application viewpoint: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88900"/>
            <a:ext cx="7772400" cy="947738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Client/server socket interaction: TCP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7313" y="3016250"/>
            <a:ext cx="1931987" cy="930275"/>
            <a:chOff x="827" y="2027"/>
            <a:chExt cx="1217" cy="586"/>
          </a:xfrm>
        </p:grpSpPr>
        <p:sp>
          <p:nvSpPr>
            <p:cNvPr id="229417" name="Text Box 4"/>
            <p:cNvSpPr txBox="1">
              <a:spLocks noChangeArrowheads="1"/>
            </p:cNvSpPr>
            <p:nvPr/>
          </p:nvSpPr>
          <p:spPr bwMode="auto">
            <a:xfrm>
              <a:off x="827" y="2027"/>
              <a:ext cx="105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wait for incoming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connection request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18" name="Text Box 5"/>
            <p:cNvSpPr txBox="1">
              <a:spLocks noChangeArrowheads="1"/>
            </p:cNvSpPr>
            <p:nvPr/>
          </p:nvSpPr>
          <p:spPr bwMode="auto">
            <a:xfrm>
              <a:off x="828" y="2283"/>
              <a:ext cx="121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connectionSocket =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serverSocket.accept()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38263" y="1776413"/>
            <a:ext cx="2357437" cy="1317625"/>
            <a:chOff x="821" y="1246"/>
            <a:chExt cx="1485" cy="830"/>
          </a:xfrm>
        </p:grpSpPr>
        <p:grpSp>
          <p:nvGrpSpPr>
            <p:cNvPr id="229413" name="Group 7"/>
            <p:cNvGrpSpPr>
              <a:grpSpLocks/>
            </p:cNvGrpSpPr>
            <p:nvPr/>
          </p:nvGrpSpPr>
          <p:grpSpPr bwMode="auto">
            <a:xfrm>
              <a:off x="821" y="1246"/>
              <a:ext cx="1485" cy="586"/>
              <a:chOff x="329" y="1270"/>
              <a:chExt cx="1485" cy="586"/>
            </a:xfrm>
          </p:grpSpPr>
          <p:sp>
            <p:nvSpPr>
              <p:cNvPr id="229415" name="Text Box 8"/>
              <p:cNvSpPr txBox="1">
                <a:spLocks noChangeArrowheads="1"/>
              </p:cNvSpPr>
              <p:nvPr/>
            </p:nvSpPr>
            <p:spPr bwMode="auto">
              <a:xfrm>
                <a:off x="329" y="1270"/>
                <a:ext cx="1213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create socket,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port=</a:t>
                </a:r>
                <a:r>
                  <a:rPr lang="en-US" altLang="en-US" sz="1400" b="1" smtClean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</a:t>
                </a:r>
                <a:r>
                  <a:rPr lang="en-US" altLang="en-US" sz="1400" smtClean="0">
                    <a:solidFill>
                      <a:srgbClr val="000000"/>
                    </a:solidFill>
                  </a:rPr>
                  <a:t>, for incoming request:</a:t>
                </a:r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416" name="Text Box 9"/>
              <p:cNvSpPr txBox="1">
                <a:spLocks noChangeArrowheads="1"/>
              </p:cNvSpPr>
              <p:nvPr/>
            </p:nvSpPr>
            <p:spPr bwMode="auto">
              <a:xfrm>
                <a:off x="333" y="1662"/>
                <a:ext cx="148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400" smtClean="0">
                    <a:solidFill>
                      <a:srgbClr val="CC0000"/>
                    </a:solidFill>
                  </a:rPr>
                  <a:t>serverSocket = socket()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9414" name="Line 10"/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135563" y="3021013"/>
            <a:ext cx="2357437" cy="731837"/>
            <a:chOff x="3333" y="1202"/>
            <a:chExt cx="1485" cy="461"/>
          </a:xfrm>
        </p:grpSpPr>
        <p:sp>
          <p:nvSpPr>
            <p:cNvPr id="229411" name="Text Box 12"/>
            <p:cNvSpPr txBox="1">
              <a:spLocks noChangeArrowheads="1"/>
            </p:cNvSpPr>
            <p:nvPr/>
          </p:nvSpPr>
          <p:spPr bwMode="auto">
            <a:xfrm>
              <a:off x="3335" y="1202"/>
              <a:ext cx="146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dirty="0" smtClean="0">
                  <a:solidFill>
                    <a:srgbClr val="000000"/>
                  </a:solidFill>
                </a:rPr>
                <a:t>create socket,</a:t>
              </a:r>
            </a:p>
            <a:p>
              <a:pPr eaLnBrk="0" hangingPunct="0"/>
              <a:r>
                <a:rPr lang="en-US" altLang="en-US" sz="1400" dirty="0" smtClean="0">
                  <a:solidFill>
                    <a:srgbClr val="000000"/>
                  </a:solidFill>
                </a:rPr>
                <a:t>connect to </a:t>
              </a:r>
              <a:r>
                <a:rPr lang="en-US" altLang="en-US" sz="1400" b="1" dirty="0" err="1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hostid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, 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port=</a:t>
              </a:r>
              <a:r>
                <a:rPr lang="en-US" altLang="en-US" sz="1400" b="1" dirty="0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x</a:t>
              </a:r>
              <a:endPara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12" name="Text Box 13"/>
            <p:cNvSpPr txBox="1">
              <a:spLocks noChangeArrowheads="1"/>
            </p:cNvSpPr>
            <p:nvPr/>
          </p:nvSpPr>
          <p:spPr bwMode="auto">
            <a:xfrm>
              <a:off x="3333" y="1469"/>
              <a:ext cx="14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clientSocket = socket()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29383" name="Text Box 22"/>
          <p:cNvSpPr txBox="1">
            <a:spLocks noChangeArrowheads="1"/>
          </p:cNvSpPr>
          <p:nvPr/>
        </p:nvSpPr>
        <p:spPr bwMode="auto">
          <a:xfrm>
            <a:off x="703263" y="1138238"/>
            <a:ext cx="3575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server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(running</a:t>
            </a: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on</a:t>
            </a:r>
            <a:r>
              <a:rPr lang="en-US" altLang="en-US" sz="1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hostid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)</a:t>
            </a:r>
            <a:endParaRPr lang="en-US" altLang="en-US" sz="2400" dirty="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29384" name="Text Box 23"/>
          <p:cNvSpPr txBox="1">
            <a:spLocks noChangeArrowheads="1"/>
          </p:cNvSpPr>
          <p:nvPr/>
        </p:nvSpPr>
        <p:spPr bwMode="auto">
          <a:xfrm>
            <a:off x="5411788" y="1135063"/>
            <a:ext cx="962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client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978150" y="3808413"/>
            <a:ext cx="4062413" cy="1371600"/>
            <a:chOff x="1848" y="2526"/>
            <a:chExt cx="2559" cy="864"/>
          </a:xfrm>
        </p:grpSpPr>
        <p:sp>
          <p:nvSpPr>
            <p:cNvPr id="229406" name="Line 25"/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9407" name="Group 26"/>
            <p:cNvGrpSpPr>
              <a:grpSpLocks/>
            </p:cNvGrpSpPr>
            <p:nvPr/>
          </p:nvGrpSpPr>
          <p:grpSpPr bwMode="auto">
            <a:xfrm>
              <a:off x="1848" y="2526"/>
              <a:ext cx="2559" cy="516"/>
              <a:chOff x="1848" y="2526"/>
              <a:chExt cx="2559" cy="516"/>
            </a:xfrm>
          </p:grpSpPr>
          <p:sp>
            <p:nvSpPr>
              <p:cNvPr id="229408" name="Text Box 27"/>
              <p:cNvSpPr txBox="1">
                <a:spLocks noChangeArrowheads="1"/>
              </p:cNvSpPr>
              <p:nvPr/>
            </p:nvSpPr>
            <p:spPr bwMode="auto">
              <a:xfrm>
                <a:off x="3335" y="2673"/>
                <a:ext cx="107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send request using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409" name="Line 28"/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9410" name="Line 29"/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347788" y="3903663"/>
            <a:ext cx="4097337" cy="1490662"/>
            <a:chOff x="821" y="2586"/>
            <a:chExt cx="2581" cy="939"/>
          </a:xfrm>
        </p:grpSpPr>
        <p:sp>
          <p:nvSpPr>
            <p:cNvPr id="229401" name="Text Box 31"/>
            <p:cNvSpPr txBox="1">
              <a:spLocks noChangeArrowheads="1"/>
            </p:cNvSpPr>
            <p:nvPr/>
          </p:nvSpPr>
          <p:spPr bwMode="auto">
            <a:xfrm>
              <a:off x="821" y="2787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read request from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</a:t>
              </a:r>
              <a:r>
                <a:rPr lang="en-US" altLang="en-US" sz="1400" smtClean="0">
                  <a:solidFill>
                    <a:srgbClr val="FF0000"/>
                  </a:solidFill>
                </a:rPr>
                <a:t>t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02" name="Text Box 32"/>
            <p:cNvSpPr txBox="1">
              <a:spLocks noChangeArrowheads="1"/>
            </p:cNvSpPr>
            <p:nvPr/>
          </p:nvSpPr>
          <p:spPr bwMode="auto">
            <a:xfrm>
              <a:off x="851" y="3195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write reply to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connectionSocket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03" name="Line 33"/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404" name="Line 34"/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405" name="Line 35"/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29387" name="Picture 4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75882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9388" name="Line 49"/>
          <p:cNvSpPr>
            <a:spLocks noChangeShapeType="1"/>
          </p:cNvSpPr>
          <p:nvPr/>
        </p:nvSpPr>
        <p:spPr bwMode="auto">
          <a:xfrm>
            <a:off x="804863" y="1589088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967038" y="3103563"/>
            <a:ext cx="2200275" cy="587375"/>
            <a:chOff x="3043" y="1189"/>
            <a:chExt cx="1386" cy="370"/>
          </a:xfrm>
        </p:grpSpPr>
        <p:sp>
          <p:nvSpPr>
            <p:cNvPr id="229399" name="Line 37"/>
            <p:cNvSpPr>
              <a:spLocks noChangeShapeType="1"/>
            </p:cNvSpPr>
            <p:nvPr/>
          </p:nvSpPr>
          <p:spPr bwMode="auto">
            <a:xfrm>
              <a:off x="3043" y="1372"/>
              <a:ext cx="138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400" name="Text Box 38"/>
            <p:cNvSpPr txBox="1">
              <a:spLocks noChangeArrowheads="1"/>
            </p:cNvSpPr>
            <p:nvPr/>
          </p:nvSpPr>
          <p:spPr bwMode="auto">
            <a:xfrm>
              <a:off x="3106" y="1189"/>
              <a:ext cx="120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90000"/>
                </a:lnSpc>
              </a:pPr>
              <a:r>
                <a:rPr lang="en-US" altLang="en-US" sz="1800" smtClean="0">
                  <a:solidFill>
                    <a:srgbClr val="CC0000"/>
                  </a:solidFill>
                </a:rPr>
                <a:t>TCP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altLang="en-US" sz="1800" smtClean="0">
                  <a:solidFill>
                    <a:srgbClr val="CC0000"/>
                  </a:solidFill>
                </a:rPr>
                <a:t>connection setup</a:t>
              </a:r>
              <a:endParaRPr lang="en-US" altLang="en-US" sz="2400" smtClean="0">
                <a:solidFill>
                  <a:srgbClr val="CC0000"/>
                </a:solidFill>
              </a:endParaRPr>
            </a:p>
          </p:txBody>
        </p:sp>
      </p:grpSp>
      <p:sp>
        <p:nvSpPr>
          <p:cNvPr id="229390" name="Line 50"/>
          <p:cNvSpPr>
            <a:spLocks noChangeShapeType="1"/>
          </p:cNvSpPr>
          <p:nvPr/>
        </p:nvSpPr>
        <p:spPr bwMode="auto">
          <a:xfrm>
            <a:off x="5545138" y="1600200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1298575" y="4251325"/>
            <a:ext cx="5457825" cy="1954213"/>
            <a:chOff x="832" y="2713"/>
            <a:chExt cx="3438" cy="1231"/>
          </a:xfrm>
        </p:grpSpPr>
        <p:sp>
          <p:nvSpPr>
            <p:cNvPr id="229392" name="Text Box 15"/>
            <p:cNvSpPr txBox="1">
              <a:spLocks noChangeArrowheads="1"/>
            </p:cNvSpPr>
            <p:nvPr/>
          </p:nvSpPr>
          <p:spPr bwMode="auto">
            <a:xfrm>
              <a:off x="867" y="3512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close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connectionSocket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393" name="Line 16"/>
            <p:cNvSpPr>
              <a:spLocks noChangeShapeType="1"/>
            </p:cNvSpPr>
            <p:nvPr/>
          </p:nvSpPr>
          <p:spPr bwMode="auto">
            <a:xfrm>
              <a:off x="1318" y="3437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394" name="Freeform 17"/>
            <p:cNvSpPr>
              <a:spLocks/>
            </p:cNvSpPr>
            <p:nvPr/>
          </p:nvSpPr>
          <p:spPr bwMode="auto">
            <a:xfrm>
              <a:off x="832" y="2713"/>
              <a:ext cx="492" cy="306"/>
            </a:xfrm>
            <a:custGeom>
              <a:avLst/>
              <a:gdLst>
                <a:gd name="T0" fmla="*/ 492 w 492"/>
                <a:gd name="T1" fmla="*/ 0 h 2112"/>
                <a:gd name="T2" fmla="*/ 492 w 492"/>
                <a:gd name="T3" fmla="*/ 0 h 2112"/>
                <a:gd name="T4" fmla="*/ 0 w 492"/>
                <a:gd name="T5" fmla="*/ 0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9395" name="Group 18"/>
            <p:cNvGrpSpPr>
              <a:grpSpLocks/>
            </p:cNvGrpSpPr>
            <p:nvPr/>
          </p:nvGrpSpPr>
          <p:grpSpPr bwMode="auto">
            <a:xfrm>
              <a:off x="3393" y="3248"/>
              <a:ext cx="877" cy="696"/>
              <a:chOff x="3365" y="3375"/>
              <a:chExt cx="877" cy="696"/>
            </a:xfrm>
          </p:grpSpPr>
          <p:sp>
            <p:nvSpPr>
              <p:cNvPr id="229396" name="Text Box 19"/>
              <p:cNvSpPr txBox="1">
                <a:spLocks noChangeArrowheads="1"/>
              </p:cNvSpPr>
              <p:nvPr/>
            </p:nvSpPr>
            <p:spPr bwMode="auto">
              <a:xfrm>
                <a:off x="3365" y="3375"/>
                <a:ext cx="87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read reply from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397" name="Text Box 20"/>
              <p:cNvSpPr txBox="1">
                <a:spLocks noChangeArrowheads="1"/>
              </p:cNvSpPr>
              <p:nvPr/>
            </p:nvSpPr>
            <p:spPr bwMode="auto">
              <a:xfrm>
                <a:off x="3389" y="3741"/>
                <a:ext cx="73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close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398" name="Line 21"/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TCP client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30404" name="TextBox 1"/>
          <p:cNvSpPr txBox="1">
            <a:spLocks noChangeArrowheads="1"/>
          </p:cNvSpPr>
          <p:nvPr/>
        </p:nvSpPr>
        <p:spPr bwMode="auto">
          <a:xfrm>
            <a:off x="2705100" y="1651000"/>
            <a:ext cx="5894388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serverName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r>
              <a:rPr lang="en-US" altLang="ja-JP" dirty="0" smtClean="0">
                <a:solidFill>
                  <a:srgbClr val="FF0000"/>
                </a:solidFill>
              </a:rPr>
              <a:t>localhost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 SOCK_STREAM)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clientSocket.connect</a:t>
            </a:r>
            <a:r>
              <a:rPr lang="en-US" altLang="en-US" dirty="0" smtClean="0">
                <a:solidFill>
                  <a:srgbClr val="000000"/>
                </a:solidFill>
              </a:rPr>
              <a:t>((</a:t>
            </a:r>
            <a:r>
              <a:rPr lang="en-US" altLang="en-US" dirty="0" err="1" smtClean="0">
                <a:solidFill>
                  <a:srgbClr val="000000"/>
                </a:solidFill>
              </a:rPr>
              <a:t>serverName,serverPort</a:t>
            </a:r>
            <a:r>
              <a:rPr lang="en-US" altLang="en-US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sentence = </a:t>
            </a:r>
            <a:r>
              <a:rPr lang="en-US" altLang="en-US" dirty="0" smtClean="0">
                <a:solidFill>
                  <a:srgbClr val="FF0000"/>
                </a:solidFill>
              </a:rPr>
              <a:t>input</a:t>
            </a:r>
            <a:r>
              <a:rPr lang="en-US" altLang="en-US" dirty="0" smtClean="0">
                <a:solidFill>
                  <a:srgbClr val="000000"/>
                </a:solidFill>
              </a:rPr>
              <a:t>(‘Input lowercase sentence:’)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clientSocket.send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sentence.encode</a:t>
            </a:r>
            <a:r>
              <a:rPr lang="en-US" altLang="en-US" dirty="0" smtClean="0">
                <a:solidFill>
                  <a:srgbClr val="000000"/>
                </a:solidFill>
              </a:rPr>
              <a:t>())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modifiedSentence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clientSocket.recv</a:t>
            </a:r>
            <a:r>
              <a:rPr lang="en-US" altLang="en-US" dirty="0" smtClean="0">
                <a:solidFill>
                  <a:srgbClr val="000000"/>
                </a:solidFill>
              </a:rPr>
              <a:t>(1024)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print (‘From Server:’, 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modifiedSentence.decode</a:t>
            </a:r>
            <a:r>
              <a:rPr lang="en-US" altLang="en-US" dirty="0" smtClean="0">
                <a:solidFill>
                  <a:srgbClr val="000000"/>
                </a:solidFill>
              </a:rPr>
              <a:t>())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clientSocket.close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</p:txBody>
      </p:sp>
      <p:sp>
        <p:nvSpPr>
          <p:cNvPr id="230405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706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TCPClient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0" y="2670175"/>
            <a:ext cx="2778125" cy="523875"/>
            <a:chOff x="-811" y="2671324"/>
            <a:chExt cx="2778483" cy="523220"/>
          </a:xfrm>
        </p:grpSpPr>
        <p:sp>
          <p:nvSpPr>
            <p:cNvPr id="230412" name="TextBox 31"/>
            <p:cNvSpPr txBox="1">
              <a:spLocks noChangeArrowheads="1"/>
            </p:cNvSpPr>
            <p:nvPr/>
          </p:nvSpPr>
          <p:spPr bwMode="auto">
            <a:xfrm>
              <a:off x="-811" y="2671324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TCP socket for server, remote port 12000</a:t>
              </a:r>
            </a:p>
          </p:txBody>
        </p:sp>
        <p:cxnSp>
          <p:nvCxnSpPr>
            <p:cNvPr id="230413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286500" y="2895600"/>
            <a:ext cx="2247900" cy="508000"/>
          </a:xfrm>
          <a:prstGeom prst="ellips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2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0408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7953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0" y="4157663"/>
            <a:ext cx="2794000" cy="523875"/>
            <a:chOff x="-17288" y="2918148"/>
            <a:chExt cx="2794960" cy="522566"/>
          </a:xfrm>
        </p:grpSpPr>
        <p:sp>
          <p:nvSpPr>
            <p:cNvPr id="230410" name="TextBox 31"/>
            <p:cNvSpPr txBox="1">
              <a:spLocks noChangeArrowheads="1"/>
            </p:cNvSpPr>
            <p:nvPr/>
          </p:nvSpPr>
          <p:spPr bwMode="auto">
            <a:xfrm>
              <a:off x="-17288" y="2918148"/>
              <a:ext cx="2271818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No need to attach server name, port </a:t>
              </a:r>
            </a:p>
          </p:txBody>
        </p:sp>
        <p:cxnSp>
          <p:nvCxnSpPr>
            <p:cNvPr id="230411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TCP server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31428" name="TextBox 1"/>
          <p:cNvSpPr txBox="1">
            <a:spLocks noChangeArrowheads="1"/>
          </p:cNvSpPr>
          <p:nvPr/>
        </p:nvSpPr>
        <p:spPr bwMode="auto">
          <a:xfrm>
            <a:off x="2717800" y="1439863"/>
            <a:ext cx="629285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</a:t>
            </a:r>
            <a:r>
              <a:rPr lang="en-US" altLang="en-US" dirty="0" smtClean="0">
                <a:solidFill>
                  <a:srgbClr val="000000"/>
                </a:solidFill>
              </a:rPr>
              <a:t>socket import *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socket(AF_INET,SOCK_STREAM)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serverSocket.bind</a:t>
            </a:r>
            <a:r>
              <a:rPr lang="en-US" altLang="en-US" dirty="0" smtClean="0">
                <a:solidFill>
                  <a:srgbClr val="000000"/>
                </a:solidFill>
              </a:rPr>
              <a:t>((‘’,</a:t>
            </a: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serverSocket.listen</a:t>
            </a:r>
            <a:r>
              <a:rPr lang="en-US" altLang="en-US" dirty="0" smtClean="0">
                <a:solidFill>
                  <a:srgbClr val="000000"/>
                </a:solidFill>
              </a:rPr>
              <a:t>(1)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print</a:t>
            </a:r>
            <a:r>
              <a:rPr lang="en-US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000000"/>
                </a:solidFill>
              </a:rPr>
              <a:t>‘The </a:t>
            </a:r>
            <a:r>
              <a:rPr lang="en-US" altLang="en-US" dirty="0" smtClean="0">
                <a:solidFill>
                  <a:srgbClr val="000000"/>
                </a:solidFill>
              </a:rPr>
              <a:t>server is ready to receive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while True: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err="1" smtClean="0">
                <a:solidFill>
                  <a:srgbClr val="000000"/>
                </a:solidFill>
              </a:rPr>
              <a:t>addr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serverSocket.accept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sentence =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connectionSocket.recv</a:t>
            </a:r>
            <a:r>
              <a:rPr lang="en-US" altLang="en-US" dirty="0" smtClean="0">
                <a:solidFill>
                  <a:srgbClr val="000000"/>
                </a:solidFill>
              </a:rPr>
              <a:t>(1024).decode()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capitalizedSentence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sentence.upper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connectionSocket.send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capitalizedSentence</a:t>
            </a:r>
            <a:r>
              <a:rPr lang="en-US" altLang="en-US" dirty="0" smtClean="0">
                <a:solidFill>
                  <a:srgbClr val="000000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                         encode())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connectionSocket.close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  <a:endParaRPr lang="en-US" alt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231429" name="TextBox 2"/>
          <p:cNvSpPr txBox="1">
            <a:spLocks noChangeArrowheads="1"/>
          </p:cNvSpPr>
          <p:nvPr/>
        </p:nvSpPr>
        <p:spPr bwMode="auto">
          <a:xfrm>
            <a:off x="2717800" y="957263"/>
            <a:ext cx="282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TCPServer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962150"/>
            <a:ext cx="2559050" cy="566738"/>
            <a:chOff x="151614" y="2173972"/>
            <a:chExt cx="2559082" cy="566309"/>
          </a:xfrm>
        </p:grpSpPr>
        <p:sp>
          <p:nvSpPr>
            <p:cNvPr id="231447" name="TextBox 31"/>
            <p:cNvSpPr txBox="1">
              <a:spLocks noChangeArrowheads="1"/>
            </p:cNvSpPr>
            <p:nvPr/>
          </p:nvSpPr>
          <p:spPr bwMode="auto">
            <a:xfrm>
              <a:off x="151614" y="2173972"/>
              <a:ext cx="2559082" cy="566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TCP welcoming</a:t>
              </a:r>
            </a:p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socket</a:t>
              </a:r>
            </a:p>
          </p:txBody>
        </p:sp>
        <p:cxnSp>
          <p:nvCxnSpPr>
            <p:cNvPr id="231448" name="Straight Connector 32"/>
            <p:cNvCxnSpPr>
              <a:cxnSpLocks noChangeShapeType="1"/>
            </p:cNvCxnSpPr>
            <p:nvPr/>
          </p:nvCxnSpPr>
          <p:spPr bwMode="auto">
            <a:xfrm>
              <a:off x="1695045" y="25960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1763" y="2825750"/>
            <a:ext cx="2540000" cy="523875"/>
            <a:chOff x="169076" y="2884812"/>
            <a:chExt cx="2541127" cy="523220"/>
          </a:xfrm>
        </p:grpSpPr>
        <p:sp>
          <p:nvSpPr>
            <p:cNvPr id="231445" name="TextBox 26"/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server begins listening for  incoming TCP requests</a:t>
              </a:r>
            </a:p>
          </p:txBody>
        </p:sp>
        <p:cxnSp>
          <p:nvCxnSpPr>
            <p:cNvPr id="231446" name="Straight Connector 30"/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28638" y="3605213"/>
            <a:ext cx="2155825" cy="298450"/>
            <a:chOff x="553383" y="3714241"/>
            <a:chExt cx="2157273" cy="299227"/>
          </a:xfrm>
        </p:grpSpPr>
        <p:sp>
          <p:nvSpPr>
            <p:cNvPr id="231443" name="TextBox 34"/>
            <p:cNvSpPr txBox="1">
              <a:spLocks noChangeArrowheads="1"/>
            </p:cNvSpPr>
            <p:nvPr/>
          </p:nvSpPr>
          <p:spPr bwMode="auto">
            <a:xfrm>
              <a:off x="553383" y="3714241"/>
              <a:ext cx="1194763" cy="299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loop forever</a:t>
              </a:r>
            </a:p>
          </p:txBody>
        </p:sp>
        <p:cxnSp>
          <p:nvCxnSpPr>
            <p:cNvPr id="231444" name="Straight Connector 35"/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8438" y="3965575"/>
            <a:ext cx="2813050" cy="752475"/>
            <a:chOff x="380319" y="3965998"/>
            <a:chExt cx="2392469" cy="752685"/>
          </a:xfrm>
        </p:grpSpPr>
        <p:sp>
          <p:nvSpPr>
            <p:cNvPr id="231441" name="TextBox 36"/>
            <p:cNvSpPr txBox="1">
              <a:spLocks noChangeArrowheads="1"/>
            </p:cNvSpPr>
            <p:nvPr/>
          </p:nvSpPr>
          <p:spPr bwMode="auto">
            <a:xfrm>
              <a:off x="380319" y="3965998"/>
              <a:ext cx="2184910" cy="752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server waits on accept()</a:t>
              </a:r>
            </a:p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for incoming requests, new socket created on return</a:t>
              </a:r>
            </a:p>
          </p:txBody>
        </p:sp>
        <p:cxnSp>
          <p:nvCxnSpPr>
            <p:cNvPr id="231442" name="Straight Connector 39"/>
            <p:cNvCxnSpPr>
              <a:cxnSpLocks noChangeShapeType="1"/>
            </p:cNvCxnSpPr>
            <p:nvPr/>
          </p:nvCxnSpPr>
          <p:spPr bwMode="auto">
            <a:xfrm flipV="1">
              <a:off x="2231565" y="4229808"/>
              <a:ext cx="541223" cy="58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8763" y="4938713"/>
            <a:ext cx="2860675" cy="523875"/>
            <a:chOff x="316741" y="4661874"/>
            <a:chExt cx="2859521" cy="524153"/>
          </a:xfrm>
        </p:grpSpPr>
        <p:sp>
          <p:nvSpPr>
            <p:cNvPr id="231439" name="TextBox 61"/>
            <p:cNvSpPr txBox="1">
              <a:spLocks noChangeArrowheads="1"/>
            </p:cNvSpPr>
            <p:nvPr/>
          </p:nvSpPr>
          <p:spPr bwMode="auto">
            <a:xfrm>
              <a:off x="316741" y="4661874"/>
              <a:ext cx="2349500" cy="524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read bytes from socket (but not address as in UDP)</a:t>
              </a:r>
            </a:p>
          </p:txBody>
        </p:sp>
        <p:cxnSp>
          <p:nvCxnSpPr>
            <p:cNvPr id="231440" name="Straight Connector 62"/>
            <p:cNvCxnSpPr>
              <a:cxnSpLocks noChangeShapeType="1"/>
            </p:cNvCxnSpPr>
            <p:nvPr/>
          </p:nvCxnSpPr>
          <p:spPr bwMode="auto">
            <a:xfrm>
              <a:off x="1875609" y="4682209"/>
              <a:ext cx="1300653" cy="49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27000" y="5548313"/>
            <a:ext cx="2878138" cy="738187"/>
            <a:chOff x="162014" y="4686636"/>
            <a:chExt cx="2878315" cy="738664"/>
          </a:xfrm>
        </p:grpSpPr>
        <p:sp>
          <p:nvSpPr>
            <p:cNvPr id="231437" name="TextBox 29"/>
            <p:cNvSpPr txBox="1">
              <a:spLocks noChangeArrowheads="1"/>
            </p:cNvSpPr>
            <p:nvPr/>
          </p:nvSpPr>
          <p:spPr bwMode="auto">
            <a:xfrm>
              <a:off x="162014" y="4686636"/>
              <a:ext cx="23495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close connection to this client (but </a:t>
              </a:r>
              <a:r>
                <a:rPr lang="en-US" altLang="en-US" sz="1400" i="1" smtClean="0">
                  <a:solidFill>
                    <a:srgbClr val="000099"/>
                  </a:solidFill>
                </a:rPr>
                <a:t>not</a:t>
              </a:r>
              <a:r>
                <a:rPr lang="en-US" altLang="en-US" sz="1400" smtClean="0">
                  <a:solidFill>
                    <a:srgbClr val="000099"/>
                  </a:solidFill>
                </a:rPr>
                <a:t> welcoming socket)</a:t>
              </a:r>
            </a:p>
          </p:txBody>
        </p:sp>
        <p:cxnSp>
          <p:nvCxnSpPr>
            <p:cNvPr id="231438" name="Straight Connector 33"/>
            <p:cNvCxnSpPr>
              <a:cxnSpLocks noChangeShapeType="1"/>
            </p:cNvCxnSpPr>
            <p:nvPr/>
          </p:nvCxnSpPr>
          <p:spPr bwMode="auto">
            <a:xfrm>
              <a:off x="2184198" y="4843734"/>
              <a:ext cx="856131" cy="22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3143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76993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Getahead</a:t>
            </a:r>
            <a:r>
              <a:rPr lang="en-US" dirty="0" smtClean="0"/>
              <a:t>: 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39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1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1625"/>
            <a:ext cx="7772400" cy="9144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DNS: domain name system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11300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people: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many identifiers: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SSN, name, passport #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Internet hosts, routers: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IP address (32 bit) - used for addressing datagrams</a:t>
            </a:r>
          </a:p>
          <a:p>
            <a:pPr lvl="1"/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name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</a:rPr>
              <a:t>, e.g., www.yahoo.com - used by humans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i="1" u="sng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Q: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how to map between IP address and name, and vice versa ?</a:t>
            </a:r>
          </a:p>
        </p:txBody>
      </p:sp>
      <p:sp>
        <p:nvSpPr>
          <p:cNvPr id="1699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489075"/>
            <a:ext cx="4283075" cy="50069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Domain Name System:</a:t>
            </a:r>
          </a:p>
          <a:p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distributed database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implemented in hierarchy of many </a:t>
            </a:r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name servers</a:t>
            </a:r>
            <a:endParaRPr lang="en-US" altLang="en-US" sz="2400" smtClean="0">
              <a:solidFill>
                <a:srgbClr val="000099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application-layer protocol: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hosts, name servers communicate to </a:t>
            </a:r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resolve</a:t>
            </a:r>
            <a:r>
              <a:rPr lang="en-US" altLang="en-US" sz="240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names (address/name translation)</a:t>
            </a:r>
          </a:p>
          <a:p>
            <a:pPr lvl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note: core Internet function, implemented as application-layer protocol</a:t>
            </a:r>
          </a:p>
          <a:p>
            <a:pPr lvl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complexity at network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s 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edge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”</a:t>
            </a:r>
            <a:endParaRPr lang="en-US" altLang="en-US" sz="22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DNS: services, structure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71588"/>
            <a:ext cx="4191000" cy="22637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why not centralize DNS?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single point of failure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traffic volume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distant centralized database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maintenance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31838" y="1300163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DNS services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hostname to IP address translation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host aliasing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canonical, alias names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mail server aliasing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load distribution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replicated Web servers: many IP addresses correspond to one name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pic>
        <p:nvPicPr>
          <p:cNvPr id="147462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91598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5208588" y="3429000"/>
            <a:ext cx="2906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i="1" smtClean="0">
                <a:solidFill>
                  <a:srgbClr val="000000"/>
                </a:solidFill>
              </a:rPr>
              <a:t>A: </a:t>
            </a:r>
            <a:r>
              <a:rPr lang="en-US" altLang="en-US" sz="2800" i="1" smtClean="0">
                <a:solidFill>
                  <a:srgbClr val="CC0000"/>
                </a:solidFill>
              </a:rPr>
              <a:t>doesn‘t</a:t>
            </a:r>
            <a:r>
              <a:rPr lang="en-US" altLang="ja-JP" sz="2800" i="1" smtClean="0">
                <a:solidFill>
                  <a:srgbClr val="CC0000"/>
                </a:solidFill>
              </a:rPr>
              <a:t> scale!</a:t>
            </a:r>
            <a:endParaRPr lang="en-US" altLang="en-US" sz="2800" i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7" name="Group 23"/>
          <p:cNvGrpSpPr>
            <a:grpSpLocks/>
          </p:cNvGrpSpPr>
          <p:nvPr/>
        </p:nvGrpSpPr>
        <p:grpSpPr bwMode="auto">
          <a:xfrm>
            <a:off x="438150" y="1193800"/>
            <a:ext cx="8205788" cy="2444750"/>
            <a:chOff x="230" y="576"/>
            <a:chExt cx="5504" cy="1757"/>
          </a:xfrm>
        </p:grpSpPr>
        <p:sp>
          <p:nvSpPr>
            <p:cNvPr id="149513" name="Text Box 2"/>
            <p:cNvSpPr txBox="1">
              <a:spLocks noChangeArrowheads="1"/>
            </p:cNvSpPr>
            <p:nvPr/>
          </p:nvSpPr>
          <p:spPr bwMode="auto">
            <a:xfrm>
              <a:off x="2256" y="576"/>
              <a:ext cx="13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Root DNS Servers</a:t>
              </a:r>
            </a:p>
          </p:txBody>
        </p:sp>
        <p:sp>
          <p:nvSpPr>
            <p:cNvPr id="149514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32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com DNS servers</a:t>
              </a:r>
            </a:p>
          </p:txBody>
        </p:sp>
        <p:sp>
          <p:nvSpPr>
            <p:cNvPr id="149515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25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org DNS servers</a:t>
              </a:r>
            </a:p>
          </p:txBody>
        </p:sp>
        <p:sp>
          <p:nvSpPr>
            <p:cNvPr id="149516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29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edu DNS servers</a:t>
              </a:r>
            </a:p>
          </p:txBody>
        </p:sp>
        <p:sp>
          <p:nvSpPr>
            <p:cNvPr id="149517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18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19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20" name="Text Box 10"/>
            <p:cNvSpPr txBox="1">
              <a:spLocks noChangeArrowheads="1"/>
            </p:cNvSpPr>
            <p:nvPr/>
          </p:nvSpPr>
          <p:spPr bwMode="auto">
            <a:xfrm>
              <a:off x="3878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poly.edu</a:t>
              </a:r>
            </a:p>
            <a:p>
              <a:r>
                <a:rPr lang="en-US" altLang="en-US" sz="1800" smtClean="0">
                  <a:solidFill>
                    <a:srgbClr val="000000"/>
                  </a:solidFill>
                </a:rPr>
                <a:t>DNS servers</a:t>
              </a:r>
            </a:p>
          </p:txBody>
        </p:sp>
        <p:sp>
          <p:nvSpPr>
            <p:cNvPr id="149521" name="Text Box 11"/>
            <p:cNvSpPr txBox="1">
              <a:spLocks noChangeArrowheads="1"/>
            </p:cNvSpPr>
            <p:nvPr/>
          </p:nvSpPr>
          <p:spPr bwMode="auto">
            <a:xfrm>
              <a:off x="4742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umass.edu</a:t>
              </a:r>
            </a:p>
            <a:p>
              <a:r>
                <a:rPr lang="en-US" altLang="en-US" sz="1800" smtClean="0">
                  <a:solidFill>
                    <a:srgbClr val="000000"/>
                  </a:solidFill>
                </a:rPr>
                <a:t>DNS servers</a:t>
              </a:r>
            </a:p>
          </p:txBody>
        </p:sp>
        <p:sp>
          <p:nvSpPr>
            <p:cNvPr id="149522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23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24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10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yahoo.com</a:t>
              </a:r>
            </a:p>
            <a:p>
              <a:r>
                <a:rPr lang="en-US" altLang="en-US" sz="1800" smtClean="0">
                  <a:solidFill>
                    <a:srgbClr val="000000"/>
                  </a:solidFill>
                </a:rPr>
                <a:t>DNS servers</a:t>
              </a:r>
            </a:p>
          </p:txBody>
        </p:sp>
        <p:sp>
          <p:nvSpPr>
            <p:cNvPr id="149525" name="Text Box 15"/>
            <p:cNvSpPr txBox="1">
              <a:spLocks noChangeArrowheads="1"/>
            </p:cNvSpPr>
            <p:nvPr/>
          </p:nvSpPr>
          <p:spPr bwMode="auto">
            <a:xfrm>
              <a:off x="1248" y="1872"/>
              <a:ext cx="1001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amazon.com</a:t>
              </a:r>
            </a:p>
            <a:p>
              <a:r>
                <a:rPr lang="en-US" altLang="en-US" sz="1800" smtClean="0">
                  <a:solidFill>
                    <a:srgbClr val="000000"/>
                  </a:solidFill>
                </a:rPr>
                <a:t>DNS servers</a:t>
              </a:r>
            </a:p>
          </p:txBody>
        </p:sp>
        <p:sp>
          <p:nvSpPr>
            <p:cNvPr id="149526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27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9528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993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smtClean="0">
                  <a:solidFill>
                    <a:srgbClr val="000000"/>
                  </a:solidFill>
                </a:rPr>
                <a:t>pbs.org</a:t>
              </a:r>
            </a:p>
            <a:p>
              <a:r>
                <a:rPr lang="en-US" altLang="en-US" sz="1800" smtClean="0">
                  <a:solidFill>
                    <a:srgbClr val="000000"/>
                  </a:solidFill>
                </a:rPr>
                <a:t>DNS servers</a:t>
              </a:r>
            </a:p>
          </p:txBody>
        </p:sp>
        <p:sp>
          <p:nvSpPr>
            <p:cNvPr id="149529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49508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161925"/>
            <a:ext cx="8023225" cy="936625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DNS: a distributed, hierarchical database</a:t>
            </a:r>
          </a:p>
        </p:txBody>
      </p:sp>
      <p:sp>
        <p:nvSpPr>
          <p:cNvPr id="149509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20700" y="3971925"/>
            <a:ext cx="8172450" cy="2133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client wants IP for www.amazon.com; 1</a:t>
            </a:r>
            <a:r>
              <a:rPr lang="en-US" altLang="en-US" sz="2400" i="1" baseline="3000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st</a:t>
            </a:r>
            <a:r>
              <a:rPr lang="en-US" altLang="en-US" sz="24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 approximation:</a:t>
            </a: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client queries root server to find com DNS server</a:t>
            </a: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client queries .com DNS server to get amazon.com DNS server</a:t>
            </a: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client queries amazon.com DNS server to get  IP address for www.amazon.com</a:t>
            </a:r>
          </a:p>
        </p:txBody>
      </p:sp>
      <p:pic>
        <p:nvPicPr>
          <p:cNvPr id="149510" name="Picture 28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849313"/>
            <a:ext cx="8043863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511" name="Text Box 29"/>
          <p:cNvSpPr txBox="1">
            <a:spLocks noChangeArrowheads="1"/>
          </p:cNvSpPr>
          <p:nvPr/>
        </p:nvSpPr>
        <p:spPr bwMode="auto">
          <a:xfrm>
            <a:off x="3957638" y="16875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mtClean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149512" name="Text Box 30"/>
          <p:cNvSpPr txBox="1">
            <a:spLocks noChangeArrowheads="1"/>
          </p:cNvSpPr>
          <p:nvPr/>
        </p:nvSpPr>
        <p:spPr bwMode="auto">
          <a:xfrm>
            <a:off x="4521200" y="1685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mtClean="0">
                <a:solidFill>
                  <a:srgbClr val="0000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0"/>
            <a:ext cx="7772400" cy="88265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DNS: root name servers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362075"/>
            <a:ext cx="8478837" cy="4648200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contacted by local name server that can not resolve name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root name server: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contacts authoritative name server if name mapping not known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gets mapping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returns mapping to local name server</a:t>
            </a:r>
          </a:p>
        </p:txBody>
      </p:sp>
      <p:sp>
        <p:nvSpPr>
          <p:cNvPr id="176133" name="Rectangle 20"/>
          <p:cNvSpPr>
            <a:spLocks noChangeArrowheads="1"/>
          </p:cNvSpPr>
          <p:nvPr/>
        </p:nvSpPr>
        <p:spPr bwMode="auto">
          <a:xfrm>
            <a:off x="6096000" y="4992688"/>
            <a:ext cx="295751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i="1" smtClean="0">
                <a:solidFill>
                  <a:srgbClr val="000000"/>
                </a:solidFill>
              </a:rPr>
              <a:t> 13 logical root name </a:t>
            </a:r>
            <a:r>
              <a:rPr lang="ja-JP" altLang="en-US" i="1" smtClean="0">
                <a:solidFill>
                  <a:srgbClr val="000000"/>
                </a:solidFill>
              </a:rPr>
              <a:t>“</a:t>
            </a:r>
            <a:r>
              <a:rPr lang="en-US" altLang="ja-JP" i="1" smtClean="0">
                <a:solidFill>
                  <a:srgbClr val="000000"/>
                </a:solidFill>
              </a:rPr>
              <a:t>servers</a:t>
            </a:r>
            <a:r>
              <a:rPr lang="ja-JP" altLang="en-US" i="1" smtClean="0">
                <a:solidFill>
                  <a:srgbClr val="000000"/>
                </a:solidFill>
              </a:rPr>
              <a:t>”</a:t>
            </a:r>
            <a:r>
              <a:rPr lang="en-US" altLang="ja-JP" i="1" smtClean="0">
                <a:solidFill>
                  <a:srgbClr val="000000"/>
                </a:solidFill>
              </a:rPr>
              <a:t> worldwide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800" i="1" smtClean="0">
                <a:solidFill>
                  <a:srgbClr val="000000"/>
                </a:solidFill>
              </a:rPr>
              <a:t>each “server” replicated many times</a:t>
            </a:r>
          </a:p>
        </p:txBody>
      </p:sp>
      <p:sp>
        <p:nvSpPr>
          <p:cNvPr id="151558" name="AutoShape 22"/>
          <p:cNvSpPr>
            <a:spLocks noChangeAspect="1" noChangeArrowheads="1"/>
          </p:cNvSpPr>
          <p:nvPr/>
        </p:nvSpPr>
        <p:spPr bwMode="auto">
          <a:xfrm>
            <a:off x="481013" y="3581400"/>
            <a:ext cx="5784850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2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1559" name="Picture 23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4378325"/>
            <a:ext cx="4319587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Text Box 25"/>
          <p:cNvSpPr txBox="1">
            <a:spLocks noChangeArrowheads="1"/>
          </p:cNvSpPr>
          <p:nvPr/>
        </p:nvSpPr>
        <p:spPr bwMode="auto">
          <a:xfrm>
            <a:off x="207963" y="5160963"/>
            <a:ext cx="209073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a. Verisign, Los Angeles CA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    (5 other sites)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b. USC-ISI Marina del Rey, CA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l. ICANN Los Angeles, CA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   (41 other sites)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61" name="Freeform 26"/>
          <p:cNvSpPr>
            <a:spLocks/>
          </p:cNvSpPr>
          <p:nvPr/>
        </p:nvSpPr>
        <p:spPr bwMode="auto">
          <a:xfrm>
            <a:off x="1757363" y="5113338"/>
            <a:ext cx="531812" cy="341312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1562" name="Text Box 27"/>
          <p:cNvSpPr txBox="1">
            <a:spLocks noChangeArrowheads="1"/>
          </p:cNvSpPr>
          <p:nvPr/>
        </p:nvSpPr>
        <p:spPr bwMode="auto">
          <a:xfrm>
            <a:off x="204788" y="4333875"/>
            <a:ext cx="194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e. NASA Mt View, CA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f. Internet Software C.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Palo Alto, CA (and 48 other   sites)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63" name="Freeform 28"/>
          <p:cNvSpPr>
            <a:spLocks/>
          </p:cNvSpPr>
          <p:nvPr/>
        </p:nvSpPr>
        <p:spPr bwMode="auto">
          <a:xfrm flipV="1">
            <a:off x="1423988" y="4868863"/>
            <a:ext cx="817562" cy="184150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1564" name="Text Box 29"/>
          <p:cNvSpPr txBox="1">
            <a:spLocks noChangeArrowheads="1"/>
          </p:cNvSpPr>
          <p:nvPr/>
        </p:nvSpPr>
        <p:spPr bwMode="auto">
          <a:xfrm>
            <a:off x="4297363" y="3973513"/>
            <a:ext cx="2278062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1000" smtClean="0">
                <a:solidFill>
                  <a:srgbClr val="000000"/>
                </a:solidFill>
              </a:rPr>
              <a:t>i. Netnod, Stockholm (37 other sites)</a:t>
            </a:r>
          </a:p>
        </p:txBody>
      </p:sp>
      <p:sp>
        <p:nvSpPr>
          <p:cNvPr id="151565" name="Freeform 30"/>
          <p:cNvSpPr>
            <a:spLocks/>
          </p:cNvSpPr>
          <p:nvPr/>
        </p:nvSpPr>
        <p:spPr bwMode="auto">
          <a:xfrm>
            <a:off x="3932238" y="4068763"/>
            <a:ext cx="446087" cy="654050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1566" name="Text Box 31"/>
          <p:cNvSpPr txBox="1">
            <a:spLocks noChangeArrowheads="1"/>
          </p:cNvSpPr>
          <p:nvPr/>
        </p:nvSpPr>
        <p:spPr bwMode="auto">
          <a:xfrm>
            <a:off x="4333875" y="3684588"/>
            <a:ext cx="2519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k. RIPE London (17 other sites)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67" name="Freeform 32"/>
          <p:cNvSpPr>
            <a:spLocks/>
          </p:cNvSpPr>
          <p:nvPr/>
        </p:nvSpPr>
        <p:spPr bwMode="auto">
          <a:xfrm>
            <a:off x="3751263" y="3862388"/>
            <a:ext cx="615950" cy="946150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1568" name="Text Box 33"/>
          <p:cNvSpPr txBox="1">
            <a:spLocks noChangeArrowheads="1"/>
          </p:cNvSpPr>
          <p:nvPr/>
        </p:nvSpPr>
        <p:spPr bwMode="auto">
          <a:xfrm>
            <a:off x="5911850" y="4303713"/>
            <a:ext cx="17668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m. WIDE Tokyo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(5 other sites)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69" name="Freeform 34"/>
          <p:cNvSpPr>
            <a:spLocks/>
          </p:cNvSpPr>
          <p:nvPr/>
        </p:nvSpPr>
        <p:spPr bwMode="auto">
          <a:xfrm>
            <a:off x="5575300" y="4598988"/>
            <a:ext cx="400050" cy="431800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1570" name="Text Box 35"/>
          <p:cNvSpPr txBox="1">
            <a:spLocks noChangeArrowheads="1"/>
          </p:cNvSpPr>
          <p:nvPr/>
        </p:nvSpPr>
        <p:spPr bwMode="auto">
          <a:xfrm>
            <a:off x="1597025" y="3541713"/>
            <a:ext cx="259873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c. Cogent, Herndon, VA (5 other sites)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d. U Maryland College Park, MD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h. ARL Aberdeen, MD</a:t>
            </a:r>
          </a:p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j. Verisign, Dulles VA (69 other sites 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1571" name="Picture 24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8423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1572" name="Straight Arrow Connector 2"/>
          <p:cNvCxnSpPr>
            <a:cxnSpLocks noChangeShapeType="1"/>
          </p:cNvCxnSpPr>
          <p:nvPr/>
        </p:nvCxnSpPr>
        <p:spPr bwMode="auto">
          <a:xfrm flipH="1">
            <a:off x="2878138" y="4278313"/>
            <a:ext cx="7937" cy="690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1573" name="Text Box 35"/>
          <p:cNvSpPr txBox="1">
            <a:spLocks noChangeArrowheads="1"/>
          </p:cNvSpPr>
          <p:nvPr/>
        </p:nvSpPr>
        <p:spPr bwMode="auto">
          <a:xfrm>
            <a:off x="1550988" y="5889625"/>
            <a:ext cx="147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000" smtClean="0">
                <a:solidFill>
                  <a:srgbClr val="000000"/>
                </a:solidFill>
              </a:rPr>
              <a:t>g. US DoD Columbus, OH (5 other sites)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51574" name="Straight Arrow Connector 24"/>
          <p:cNvCxnSpPr>
            <a:cxnSpLocks noChangeShapeType="1"/>
            <a:stCxn id="151573" idx="0"/>
          </p:cNvCxnSpPr>
          <p:nvPr/>
        </p:nvCxnSpPr>
        <p:spPr bwMode="auto">
          <a:xfrm flipV="1">
            <a:off x="2286000" y="4945063"/>
            <a:ext cx="481013" cy="944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4950"/>
            <a:ext cx="7772400" cy="914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TLD, authoritative servers</a:t>
            </a:r>
          </a:p>
        </p:txBody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975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top-level domain (TLD) servers: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responsible for com, org, net, edu, aero, jobs, museums, and all top-level country domains, e.g.: uk, fr, ca, jp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Network Solutions maintains servers for .com TLD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Educause for .edu TLD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authoritative DNS servers:</a:t>
            </a:r>
            <a:r>
              <a:rPr lang="en-US" altLang="en-US" smtClean="0">
                <a:ea typeface="ＭＳ Ｐゴシック" panose="020B0600070205080204" pitchFamily="34" charset="-128"/>
              </a:rPr>
              <a:t>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organization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own DNS server(s), providing authoritative hostname to IP mappings for organization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named hosts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can be maintained by organization or service provider</a:t>
            </a:r>
          </a:p>
          <a:p>
            <a:pPr lvl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15360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9445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Finish Email</a:t>
            </a:r>
          </a:p>
          <a:p>
            <a:pPr lvl="1"/>
            <a:r>
              <a:rPr lang="en-US" dirty="0" smtClean="0"/>
              <a:t>Review SMTP</a:t>
            </a:r>
            <a:endParaRPr lang="en-US" dirty="0"/>
          </a:p>
          <a:p>
            <a:pPr lvl="1"/>
            <a:r>
              <a:rPr lang="en-US" dirty="0" smtClean="0"/>
              <a:t>POP3 and IMAP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Learn socket </a:t>
            </a:r>
            <a:r>
              <a:rPr lang="en-US" dirty="0" smtClean="0"/>
              <a:t>programming</a:t>
            </a:r>
          </a:p>
          <a:p>
            <a:endParaRPr lang="en-US" dirty="0"/>
          </a:p>
          <a:p>
            <a:r>
              <a:rPr lang="en-US" dirty="0" err="1" smtClean="0"/>
              <a:t>Getahead</a:t>
            </a:r>
            <a:r>
              <a:rPr lang="en-US" dirty="0" smtClean="0"/>
              <a:t>: DNS (maybe!)</a:t>
            </a:r>
            <a:endParaRPr lang="en-US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538"/>
            <a:ext cx="7772400" cy="957262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Local 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DNS</a:t>
            </a:r>
            <a:r>
              <a:rPr lang="en-US" altLang="en-US" smtClean="0">
                <a:ea typeface="ＭＳ Ｐゴシック" panose="020B0600070205080204" pitchFamily="34" charset="-128"/>
              </a:rPr>
              <a:t> name server</a:t>
            </a: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does not strictly belong to hierarchy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each ISP (residential ISP, company, university) has one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also called </a:t>
            </a:r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default name server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endParaRPr lang="en-US" altLang="ja-JP" smtClean="0"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when host makes DNS query, query is sent to its local DNS server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has local cache of recent name-to-address translation pairs (but may be out of date!)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acts as proxy, forwards query into hierarchy</a:t>
            </a:r>
          </a:p>
          <a:p>
            <a:pPr lvl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15565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69963"/>
            <a:ext cx="554831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9" name="Picture 7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0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requesting host</a:t>
            </a:r>
            <a:endParaRPr lang="en-US" altLang="en-US" sz="240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en-US" altLang="en-US" sz="1600" i="1" smtClean="0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157701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i="1" smtClean="0">
                <a:solidFill>
                  <a:srgbClr val="000000"/>
                </a:solidFill>
              </a:rPr>
              <a:t>gaia.cs.umass.edu</a:t>
            </a:r>
          </a:p>
        </p:txBody>
      </p:sp>
      <p:sp>
        <p:nvSpPr>
          <p:cNvPr id="157702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root DNS server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5476875" y="2933700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57709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157863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7864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local DNS server</a:t>
              </a:r>
              <a:endParaRPr lang="en-US" altLang="en-US" sz="2400" smtClean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en-US" altLang="en-US" sz="1600" i="1" smtClean="0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1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2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3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4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5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6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771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smtClean="0">
                <a:solidFill>
                  <a:srgbClr val="000000"/>
                </a:solidFill>
              </a:rPr>
              <a:t>authoritative DNS server</a:t>
            </a:r>
            <a:endParaRPr lang="en-US" altLang="en-US" sz="240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en-US" altLang="en-US" sz="1600" b="1" smtClean="0">
                <a:solidFill>
                  <a:srgbClr val="000000"/>
                </a:solidFill>
              </a:rPr>
              <a:t>dns.cs.umass.edu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7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8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580063" y="2840038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7721" name="Text Box 65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TLD DNS server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157722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217488"/>
            <a:ext cx="4910138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z="4000" smtClean="0">
                <a:ea typeface="ＭＳ Ｐゴシック" panose="020B0600070205080204" pitchFamily="34" charset="-128"/>
              </a:rPr>
              <a:t>DNS name </a:t>
            </a:r>
            <a:br>
              <a:rPr lang="en-US" altLang="en-US" sz="4000" smtClean="0">
                <a:ea typeface="ＭＳ Ｐゴシック" panose="020B0600070205080204" pitchFamily="34" charset="-128"/>
              </a:rPr>
            </a:br>
            <a:r>
              <a:rPr lang="en-US" altLang="en-US" sz="4000" smtClean="0">
                <a:ea typeface="ＭＳ Ｐゴシック" panose="020B0600070205080204" pitchFamily="34" charset="-128"/>
              </a:rPr>
              <a:t>resolution example</a:t>
            </a:r>
          </a:p>
        </p:txBody>
      </p:sp>
      <p:sp>
        <p:nvSpPr>
          <p:cNvPr id="157723" name="Rectangle 67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725613"/>
            <a:ext cx="3565525" cy="4648200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host at cis.poly.edu wants IP address for gaia.cs.umass.edu</a:t>
            </a:r>
          </a:p>
        </p:txBody>
      </p:sp>
      <p:sp>
        <p:nvSpPr>
          <p:cNvPr id="157724" name="Rectangle 69"/>
          <p:cNvSpPr>
            <a:spLocks noChangeArrowheads="1"/>
          </p:cNvSpPr>
          <p:nvPr/>
        </p:nvSpPr>
        <p:spPr bwMode="auto">
          <a:xfrm>
            <a:off x="582613" y="3094038"/>
            <a:ext cx="3478212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iterated query: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contacted server replies with name of server to contact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I don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 know this name, but ask this server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157725" name="Group 86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157861" name="Picture 8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862" name="Freeform 8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57726" name="Group 89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157859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860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57727" name="Group 125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157827" name="Freeform 12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28" name="Rectangle 12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29" name="Freeform 12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30" name="Freeform 12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31" name="Rectangle 13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832" name="Group 13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857" name="AutoShape 13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58" name="AutoShape 133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33" name="Rectangle 13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834" name="Group 13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855" name="AutoShape 13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56" name="AutoShape 13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35" name="Rectangle 13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36" name="Rectangle 13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837" name="Group 14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853" name="AutoShape 1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54" name="AutoShape 14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38" name="Freeform 14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7839" name="Group 14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851" name="AutoShape 14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52" name="AutoShape 146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40" name="Rectangle 14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41" name="Freeform 14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42" name="Freeform 14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43" name="Oval 15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44" name="Freeform 15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45" name="AutoShape 15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46" name="AutoShape 15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47" name="Oval 15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48" name="Oval 15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7849" name="Oval 15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50" name="Rectangle 15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7728" name="Group 158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157795" name="Freeform 1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96" name="Rectangle 160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97" name="Freeform 1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98" name="Freeform 1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99" name="Rectangle 163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800" name="Group 1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825" name="AutoShape 16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26" name="AutoShape 166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01" name="Rectangle 167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802" name="Group 1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823" name="AutoShape 1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24" name="AutoShape 170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03" name="Rectangle 171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04" name="Rectangle 172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805" name="Group 1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821" name="AutoShape 17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22" name="AutoShape 175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06" name="Freeform 1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7807" name="Group 1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819" name="AutoShape 178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820" name="AutoShape 179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808" name="Rectangle 180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09" name="Freeform 1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10" name="Freeform 1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11" name="Oval 183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12" name="Freeform 1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813" name="AutoShape 185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14" name="AutoShape 186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15" name="Oval 187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16" name="Oval 188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7817" name="Oval 189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818" name="Rectangle 190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7729" name="Group 224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157763" name="Freeform 2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64" name="Rectangle 226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65" name="Freeform 2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66" name="Freeform 2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67" name="Rectangle 229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768" name="Group 2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793" name="AutoShape 23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94" name="AutoShape 23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69" name="Rectangle 233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770" name="Group 2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791" name="AutoShape 235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92" name="AutoShape 23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71" name="Rectangle 237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72" name="Rectangle 238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773" name="Group 2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789" name="AutoShape 24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90" name="AutoShape 24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74" name="Freeform 2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7775" name="Group 2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787" name="AutoShape 244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88" name="AutoShape 245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76" name="Rectangle 246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77" name="Freeform 2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78" name="Freeform 2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79" name="Oval 249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80" name="Freeform 2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81" name="AutoShape 251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82" name="AutoShape 252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83" name="Oval 253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84" name="Oval 254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7785" name="Oval 255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86" name="Rectangle 256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7730" name="Group 257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157731" name="Freeform 2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32" name="Rectangle 259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33" name="Freeform 2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34" name="Freeform 2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35" name="Rectangle 262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736" name="Group 2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761" name="AutoShape 26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62" name="AutoShape 265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37" name="Rectangle 266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738" name="Group 2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759" name="AutoShape 268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60" name="AutoShape 26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39" name="Rectangle 270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40" name="Rectangle 271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7741" name="Group 2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757" name="AutoShape 273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58" name="AutoShape 274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42" name="Freeform 2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7743" name="Group 2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755" name="AutoShape 277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7756" name="AutoShape 278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7744" name="Rectangle 279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45" name="Freeform 2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46" name="Freeform 2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47" name="Oval 282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48" name="Freeform 2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749" name="AutoShape 28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50" name="AutoShape 285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51" name="Oval 286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52" name="Oval 287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7753" name="Oval 288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7754" name="Rectangle 289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Text Box 24"/>
          <p:cNvSpPr txBox="1">
            <a:spLocks noChangeArrowheads="1"/>
          </p:cNvSpPr>
          <p:nvPr/>
        </p:nvSpPr>
        <p:spPr bwMode="auto">
          <a:xfrm>
            <a:off x="7462838" y="32575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4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48" name="Text Box 25"/>
          <p:cNvSpPr txBox="1">
            <a:spLocks noChangeArrowheads="1"/>
          </p:cNvSpPr>
          <p:nvPr/>
        </p:nvSpPr>
        <p:spPr bwMode="auto">
          <a:xfrm>
            <a:off x="7005638" y="33337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5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49" name="Text Box 26"/>
          <p:cNvSpPr txBox="1">
            <a:spLocks noChangeArrowheads="1"/>
          </p:cNvSpPr>
          <p:nvPr/>
        </p:nvSpPr>
        <p:spPr bwMode="auto">
          <a:xfrm>
            <a:off x="6724650" y="18176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6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50" name="Line 60"/>
          <p:cNvSpPr>
            <a:spLocks noChangeShapeType="1"/>
          </p:cNvSpPr>
          <p:nvPr/>
        </p:nvSpPr>
        <p:spPr bwMode="auto">
          <a:xfrm>
            <a:off x="7440613" y="2941638"/>
            <a:ext cx="0" cy="6746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751" name="Line 61"/>
          <p:cNvSpPr>
            <a:spLocks noChangeShapeType="1"/>
          </p:cNvSpPr>
          <p:nvPr/>
        </p:nvSpPr>
        <p:spPr bwMode="auto">
          <a:xfrm flipH="1" flipV="1">
            <a:off x="7319963" y="2952750"/>
            <a:ext cx="0" cy="7191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752" name="Line 62"/>
          <p:cNvSpPr>
            <a:spLocks noChangeShapeType="1"/>
          </p:cNvSpPr>
          <p:nvPr/>
        </p:nvSpPr>
        <p:spPr bwMode="auto">
          <a:xfrm flipH="1" flipV="1">
            <a:off x="6799263" y="1541463"/>
            <a:ext cx="458787" cy="5667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753" name="Text Box 63"/>
          <p:cNvSpPr txBox="1">
            <a:spLocks noChangeArrowheads="1"/>
          </p:cNvSpPr>
          <p:nvPr/>
        </p:nvSpPr>
        <p:spPr bwMode="auto">
          <a:xfrm>
            <a:off x="7143750" y="13906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3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54" name="Rectangle 67"/>
          <p:cNvSpPr>
            <a:spLocks noChangeArrowheads="1"/>
          </p:cNvSpPr>
          <p:nvPr/>
        </p:nvSpPr>
        <p:spPr bwMode="auto">
          <a:xfrm>
            <a:off x="468313" y="1687513"/>
            <a:ext cx="3162300" cy="231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recursive query</a:t>
            </a:r>
            <a:r>
              <a:rPr lang="en-US" altLang="en-US" sz="2800" i="1" smtClean="0">
                <a:solidFill>
                  <a:srgbClr val="CC0000"/>
                </a:solidFill>
                <a:latin typeface="Comic Sans MS" panose="030F0702030302020204" pitchFamily="66" charset="0"/>
              </a:rPr>
              <a:t>: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puts burden of name resolution on contacted name server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heavy load at upper levels of hierarchy?</a:t>
            </a:r>
          </a:p>
        </p:txBody>
      </p:sp>
      <p:sp>
        <p:nvSpPr>
          <p:cNvPr id="159755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requesting host</a:t>
            </a:r>
            <a:endParaRPr lang="en-US" altLang="en-US" sz="240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en-US" altLang="en-US" sz="1600" i="1" smtClean="0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159756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i="1" smtClean="0">
                <a:solidFill>
                  <a:srgbClr val="000000"/>
                </a:solidFill>
              </a:rPr>
              <a:t>gaia.cs.umass.edu</a:t>
            </a:r>
          </a:p>
        </p:txBody>
      </p:sp>
      <p:sp>
        <p:nvSpPr>
          <p:cNvPr id="159757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root DNS server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159758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759" name="Line 19"/>
          <p:cNvSpPr>
            <a:spLocks noChangeShapeType="1"/>
          </p:cNvSpPr>
          <p:nvPr/>
        </p:nvSpPr>
        <p:spPr bwMode="auto">
          <a:xfrm flipV="1">
            <a:off x="5391150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760" name="Line 22"/>
          <p:cNvSpPr>
            <a:spLocks noChangeShapeType="1"/>
          </p:cNvSpPr>
          <p:nvPr/>
        </p:nvSpPr>
        <p:spPr bwMode="auto">
          <a:xfrm flipH="1">
            <a:off x="5619750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761" name="Line 23"/>
          <p:cNvSpPr>
            <a:spLocks noChangeShapeType="1"/>
          </p:cNvSpPr>
          <p:nvPr/>
        </p:nvSpPr>
        <p:spPr bwMode="auto">
          <a:xfrm>
            <a:off x="5476875" y="2944813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59762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159910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9911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local DNS server</a:t>
              </a:r>
              <a:endParaRPr lang="en-US" altLang="en-US" sz="2400" smtClean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en-US" altLang="en-US" sz="1600" i="1" smtClean="0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159763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1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64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2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65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7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6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smtClean="0">
                <a:solidFill>
                  <a:srgbClr val="000000"/>
                </a:solidFill>
              </a:rPr>
              <a:t>authoritative DNS server</a:t>
            </a:r>
            <a:endParaRPr lang="en-US" altLang="en-US" sz="240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en-US" altLang="en-US" sz="1600" b="1" smtClean="0">
                <a:solidFill>
                  <a:srgbClr val="000000"/>
                </a:solidFill>
              </a:rPr>
              <a:t>dns.cs.umass.edu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159767" name="Text Box 62"/>
          <p:cNvSpPr txBox="1">
            <a:spLocks noChangeArrowheads="1"/>
          </p:cNvSpPr>
          <p:nvPr/>
        </p:nvSpPr>
        <p:spPr bwMode="auto">
          <a:xfrm>
            <a:off x="5549900" y="37814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8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  <p:sp>
        <p:nvSpPr>
          <p:cNvPr id="159768" name="Line 62"/>
          <p:cNvSpPr>
            <a:spLocks noChangeShapeType="1"/>
          </p:cNvSpPr>
          <p:nvPr/>
        </p:nvSpPr>
        <p:spPr bwMode="auto">
          <a:xfrm flipH="1" flipV="1">
            <a:off x="6853238" y="1333500"/>
            <a:ext cx="600075" cy="7413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59769" name="Picture 13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70" name="Rectangle 66"/>
          <p:cNvSpPr>
            <a:spLocks noChangeArrowheads="1"/>
          </p:cNvSpPr>
          <p:nvPr/>
        </p:nvSpPr>
        <p:spPr bwMode="auto">
          <a:xfrm>
            <a:off x="533400" y="217488"/>
            <a:ext cx="4910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4000" smtClean="0">
                <a:solidFill>
                  <a:srgbClr val="000099"/>
                </a:solidFill>
                <a:latin typeface="Gill Sans MT" panose="020B0502020104020203" pitchFamily="34" charset="0"/>
              </a:rPr>
              <a:t>DNS name </a:t>
            </a:r>
            <a:br>
              <a:rPr lang="en-US" altLang="en-US" sz="4000" smtClean="0">
                <a:solidFill>
                  <a:srgbClr val="000099"/>
                </a:solidFill>
                <a:latin typeface="Gill Sans MT" panose="020B0502020104020203" pitchFamily="34" charset="0"/>
              </a:rPr>
            </a:br>
            <a:r>
              <a:rPr lang="en-US" altLang="en-US" sz="4000" smtClean="0">
                <a:solidFill>
                  <a:srgbClr val="000099"/>
                </a:solidFill>
                <a:latin typeface="Gill Sans MT" panose="020B0502020104020203" pitchFamily="34" charset="0"/>
              </a:rPr>
              <a:t>resolution example</a:t>
            </a:r>
          </a:p>
        </p:txBody>
      </p:sp>
      <p:sp>
        <p:nvSpPr>
          <p:cNvPr id="159771" name="Text Box 65"/>
          <p:cNvSpPr txBox="1">
            <a:spLocks noChangeArrowheads="1"/>
          </p:cNvSpPr>
          <p:nvPr/>
        </p:nvSpPr>
        <p:spPr bwMode="auto">
          <a:xfrm>
            <a:off x="7600950" y="2287588"/>
            <a:ext cx="13255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TLD DNS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server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grpSp>
        <p:nvGrpSpPr>
          <p:cNvPr id="159772" name="Group 140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159908" name="Picture 14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9909" name="Freeform 1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59773" name="Group 143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159906" name="Picture 14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9907" name="Freeform 1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59774" name="Group 146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159874" name="Freeform 1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75" name="Rectangle 148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76" name="Freeform 1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77" name="Freeform 1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78" name="Rectangle 151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79" name="Group 1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904" name="AutoShape 153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905" name="AutoShape 154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80" name="Rectangle 155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81" name="Group 1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902" name="AutoShape 157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903" name="AutoShape 158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82" name="Rectangle 159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83" name="Rectangle 160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84" name="Group 1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900" name="AutoShape 16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901" name="AutoShape 163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85" name="Freeform 1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9886" name="Group 1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98" name="AutoShape 166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99" name="AutoShape 167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87" name="Rectangle 168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88" name="Freeform 1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89" name="Freeform 1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90" name="Oval 171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91" name="Freeform 1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92" name="AutoShape 173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93" name="AutoShape 174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94" name="Oval 175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95" name="Oval 176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9896" name="Oval 177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97" name="Rectangle 178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9775" name="Group 212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159842" name="Freeform 21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43" name="Rectangle 214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44" name="Freeform 21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45" name="Freeform 21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46" name="Rectangle 217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47" name="Group 21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872" name="AutoShape 219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73" name="AutoShape 22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48" name="Rectangle 221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49" name="Group 22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870" name="AutoShape 223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71" name="AutoShape 224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50" name="Rectangle 225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51" name="Rectangle 226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52" name="Group 22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868" name="AutoShape 22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69" name="AutoShape 229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53" name="Freeform 23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9854" name="Group 23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66" name="AutoShape 232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67" name="AutoShape 233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55" name="Rectangle 234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56" name="Freeform 23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57" name="Freeform 23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58" name="Oval 237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59" name="Freeform 23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60" name="AutoShape 239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61" name="AutoShape 240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62" name="Oval 241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63" name="Oval 242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9864" name="Oval 243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65" name="Rectangle 244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9776" name="Group 245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159810" name="Freeform 24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11" name="Rectangle 24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12" name="Freeform 24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13" name="Freeform 24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14" name="Rectangle 25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15" name="Group 25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840" name="AutoShape 25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41" name="AutoShape 253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16" name="Rectangle 25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17" name="Group 25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838" name="AutoShape 25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39" name="AutoShape 25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18" name="Rectangle 25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19" name="Rectangle 25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820" name="Group 26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836" name="AutoShape 26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37" name="AutoShape 26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21" name="Freeform 26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9822" name="Group 26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34" name="AutoShape 26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35" name="AutoShape 266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823" name="Rectangle 26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24" name="Freeform 26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25" name="Freeform 26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26" name="Oval 27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27" name="Freeform 27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828" name="AutoShape 27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29" name="AutoShape 27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30" name="Oval 27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31" name="Oval 27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9832" name="Oval 27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33" name="Rectangle 27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9777" name="Group 311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159778" name="Freeform 31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779" name="Rectangle 313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80" name="Freeform 31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781" name="Freeform 31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782" name="Rectangle 316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783" name="Group 31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9808" name="AutoShape 31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09" name="AutoShape 319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784" name="Rectangle 320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785" name="Group 32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9806" name="AutoShape 322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07" name="AutoShape 323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786" name="Rectangle 324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87" name="Rectangle 325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59788" name="Group 32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9804" name="AutoShape 327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05" name="AutoShape 328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789" name="Freeform 32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59790" name="Group 33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9802" name="AutoShape 331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9803" name="AutoShape 332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9791" name="Rectangle 333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92" name="Freeform 33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793" name="Freeform 33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794" name="Oval 336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95" name="Freeform 33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9796" name="AutoShape 338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97" name="AutoShape 339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98" name="Oval 340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799" name="Oval 341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9800" name="Oval 342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9801" name="Rectangle 343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620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6050"/>
            <a:ext cx="7772400" cy="969963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DNS: caching, updating records</a:t>
            </a: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7926388" cy="473392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once (any) name server learns mapping, it </a:t>
            </a: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caches</a:t>
            </a:r>
            <a:r>
              <a:rPr lang="en-US" altLang="en-US" smtClean="0">
                <a:ea typeface="ＭＳ Ｐゴシック" panose="020B0600070205080204" pitchFamily="34" charset="-128"/>
              </a:rPr>
              <a:t> mapping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cache entries timeout (disappear) after some time (TTL)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TLD servers typically cached in local name servers</a:t>
            </a:r>
          </a:p>
          <a:p>
            <a:pPr lvl="2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thus root name servers not often visited</a:t>
            </a:r>
            <a:endParaRPr lang="en-US" altLang="en-US" smtClean="0"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cached entries may be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out-of-date</a:t>
            </a:r>
            <a:r>
              <a:rPr lang="en-US" altLang="en-US" smtClean="0">
                <a:ea typeface="ＭＳ Ｐゴシック" panose="020B0600070205080204" pitchFamily="34" charset="-128"/>
              </a:rPr>
              <a:t> (best effort name-to-address translation!)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if name host changes IP address, may not be known Internet-wide until all TTLs expire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update/notify mechanisms proposed IETF standard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RFC 2136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01613"/>
            <a:ext cx="7772400" cy="89217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DNS records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DNS: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distributed database storing resource records 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(RR)</a:t>
            </a:r>
          </a:p>
        </p:txBody>
      </p:sp>
      <p:sp>
        <p:nvSpPr>
          <p:cNvPr id="1638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897313"/>
            <a:ext cx="3514725" cy="1905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type=NS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name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is domain (e.g., foo.com)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value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 is hostname of authoritative name server for this domain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1795463" y="1908175"/>
            <a:ext cx="536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2400" smtClean="0">
                <a:solidFill>
                  <a:srgbClr val="000000"/>
                </a:solidFill>
              </a:rPr>
              <a:t>RR format:</a:t>
            </a:r>
            <a:r>
              <a: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(name, value, type, ttl)</a:t>
            </a: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876425" y="1895475"/>
            <a:ext cx="5267325" cy="5715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endParaRPr lang="en-US" altLang="en-US" sz="2400" smtClean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800" u="sng" smtClean="0">
                <a:solidFill>
                  <a:srgbClr val="CC0000"/>
                </a:solidFill>
                <a:latin typeface="Gill Sans MT" panose="020B0502020104020203" pitchFamily="34" charset="0"/>
              </a:rPr>
              <a:t>type=A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b="1" smtClean="0">
                <a:solidFill>
                  <a:srgbClr val="000000"/>
                </a:solidFill>
                <a:latin typeface="Courier New" panose="02070309020205020404" pitchFamily="49" charset="0"/>
              </a:rPr>
              <a:t>name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is hostname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b="1" smtClean="0">
                <a:solidFill>
                  <a:srgbClr val="000000"/>
                </a:solidFill>
                <a:latin typeface="Courier New" panose="02070309020205020404" pitchFamily="49" charset="0"/>
              </a:rPr>
              <a:t>value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is IP address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Char char="r"/>
            </a:pP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4229100" y="2697163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u="sng" smtClean="0">
                <a:solidFill>
                  <a:srgbClr val="CC0000"/>
                </a:solidFill>
                <a:latin typeface="Gill Sans MT" panose="020B0502020104020203" pitchFamily="34" charset="0"/>
              </a:rPr>
              <a:t>type=CNAME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b="1" smtClean="0">
                <a:solidFill>
                  <a:srgbClr val="000000"/>
                </a:solidFill>
                <a:latin typeface="Courier New" panose="02070309020205020404" pitchFamily="49" charset="0"/>
              </a:rPr>
              <a:t>name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is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alias name for some </a:t>
            </a:r>
            <a:r>
              <a:rPr lang="ja-JP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mtClean="0">
                <a:solidFill>
                  <a:srgbClr val="000000"/>
                </a:solidFill>
                <a:latin typeface="Gill Sans MT" panose="020B0502020104020203" pitchFamily="34" charset="0"/>
              </a:rPr>
              <a:t>canonical</a:t>
            </a:r>
            <a:r>
              <a:rPr lang="ja-JP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mtClean="0">
                <a:solidFill>
                  <a:srgbClr val="000000"/>
                </a:solidFill>
                <a:latin typeface="Gill Sans MT" panose="020B0502020104020203" pitchFamily="34" charset="0"/>
              </a:rPr>
              <a:t> (the real) name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www.ibm.com</a:t>
            </a: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is really</a:t>
            </a:r>
            <a:endParaRPr lang="en-US" altLang="en-US" sz="1800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servereast.backup2.ibm.com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b="1" smtClean="0">
                <a:solidFill>
                  <a:srgbClr val="000000"/>
                </a:solidFill>
                <a:latin typeface="Courier New" panose="02070309020205020404" pitchFamily="49" charset="0"/>
              </a:rPr>
              <a:t>value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is canonical name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Char char="r"/>
            </a:pP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4252913" y="5022850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u="sng" smtClean="0">
                <a:solidFill>
                  <a:srgbClr val="CC0000"/>
                </a:solidFill>
                <a:latin typeface="Gill Sans MT" panose="020B0502020104020203" pitchFamily="34" charset="0"/>
              </a:rPr>
              <a:t>type=MX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b="1" smtClean="0">
                <a:solidFill>
                  <a:srgbClr val="000000"/>
                </a:solidFill>
                <a:latin typeface="Courier New" panose="02070309020205020404" pitchFamily="49" charset="0"/>
              </a:rPr>
              <a:t>value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is name of mailserver associated with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b="1" smtClean="0">
                <a:solidFill>
                  <a:srgbClr val="000000"/>
                </a:solidFill>
                <a:latin typeface="Courier New" panose="02070309020205020404" pitchFamily="49" charset="0"/>
              </a:rPr>
              <a:t>name</a:t>
            </a:r>
            <a:endParaRPr lang="en-US" altLang="en-US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Char char="r"/>
            </a:pPr>
            <a:endParaRPr lang="en-US" altLang="en-US" sz="2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385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881063"/>
            <a:ext cx="3198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1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858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17488"/>
            <a:ext cx="7772400" cy="86042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DNS protocol, messages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65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1333500"/>
            <a:ext cx="7820025" cy="514350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query</a:t>
            </a:r>
            <a:r>
              <a:rPr lang="en-US" altLang="en-US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and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reply</a:t>
            </a:r>
            <a:r>
              <a:rPr lang="en-US" altLang="en-US" smtClean="0">
                <a:ea typeface="ＭＳ Ｐゴシック" panose="020B0600070205080204" pitchFamily="34" charset="-128"/>
              </a:rPr>
              <a:t> messages, both with same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message format</a:t>
            </a:r>
            <a:endParaRPr lang="en-US" altLang="en-US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0470" name="Rectangle 4"/>
          <p:cNvSpPr>
            <a:spLocks noChangeArrowheads="1"/>
          </p:cNvSpPr>
          <p:nvPr/>
        </p:nvSpPr>
        <p:spPr bwMode="auto">
          <a:xfrm>
            <a:off x="490538" y="2352675"/>
            <a:ext cx="357505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message header</a:t>
            </a:r>
          </a:p>
          <a:p>
            <a:pPr marL="227013" indent="-227013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identification: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16 bit # for query, reply to query uses same #</a:t>
            </a:r>
          </a:p>
          <a:p>
            <a:pPr marL="227013" indent="-227013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flags:</a:t>
            </a:r>
          </a:p>
          <a:p>
            <a:pPr marL="574675" lvl="1" indent="-227013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query or reply</a:t>
            </a:r>
          </a:p>
          <a:p>
            <a:pPr marL="574675" lvl="1" indent="-227013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recursion desired </a:t>
            </a:r>
          </a:p>
          <a:p>
            <a:pPr marL="574675" lvl="1" indent="-227013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recursion available</a:t>
            </a:r>
          </a:p>
          <a:p>
            <a:pPr marL="574675" lvl="1" indent="-227013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reply is authoritative</a:t>
            </a:r>
          </a:p>
        </p:txBody>
      </p:sp>
      <p:grpSp>
        <p:nvGrpSpPr>
          <p:cNvPr id="165895" name="Group 36"/>
          <p:cNvGrpSpPr>
            <a:grpSpLocks/>
          </p:cNvGrpSpPr>
          <p:nvPr/>
        </p:nvGrpSpPr>
        <p:grpSpPr bwMode="auto">
          <a:xfrm>
            <a:off x="4241800" y="2216150"/>
            <a:ext cx="3725863" cy="4184650"/>
            <a:chOff x="2672" y="1396"/>
            <a:chExt cx="2347" cy="2636"/>
          </a:xfrm>
        </p:grpSpPr>
        <p:sp>
          <p:nvSpPr>
            <p:cNvPr id="165906" name="Rectangle 33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65907" name="Rectangle 12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65908" name="Line 13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09" name="Line 14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10" name="Line 15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11" name="Line 16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12" name="Line 17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13" name="Line 18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14" name="Line 19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15" name="Text Box 20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identification</a:t>
              </a:r>
            </a:p>
          </p:txBody>
        </p:sp>
        <p:sp>
          <p:nvSpPr>
            <p:cNvPr id="165916" name="Text Box 21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flags</a:t>
              </a:r>
            </a:p>
          </p:txBody>
        </p:sp>
        <p:sp>
          <p:nvSpPr>
            <p:cNvPr id="165917" name="Text Box 22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questions</a:t>
              </a:r>
            </a:p>
          </p:txBody>
        </p:sp>
        <p:sp>
          <p:nvSpPr>
            <p:cNvPr id="165918" name="Text Box 23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questions (variable # of questions)</a:t>
              </a:r>
            </a:p>
          </p:txBody>
        </p:sp>
        <p:sp>
          <p:nvSpPr>
            <p:cNvPr id="165919" name="Text Box 26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additional RRs</a:t>
              </a:r>
            </a:p>
          </p:txBody>
        </p:sp>
        <p:sp>
          <p:nvSpPr>
            <p:cNvPr id="165920" name="Text Box 27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authority RRs</a:t>
              </a:r>
            </a:p>
          </p:txBody>
        </p:sp>
        <p:sp>
          <p:nvSpPr>
            <p:cNvPr id="165921" name="Text Box 28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answer RRs</a:t>
              </a:r>
            </a:p>
          </p:txBody>
        </p:sp>
        <p:sp>
          <p:nvSpPr>
            <p:cNvPr id="165922" name="Text Box 30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answers (variable # of RRs)</a:t>
              </a:r>
            </a:p>
          </p:txBody>
        </p:sp>
        <p:sp>
          <p:nvSpPr>
            <p:cNvPr id="165923" name="Text Box 31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authority (variable # of RRs)</a:t>
              </a:r>
            </a:p>
          </p:txBody>
        </p:sp>
        <p:sp>
          <p:nvSpPr>
            <p:cNvPr id="165924" name="Text Box 32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additional info (variable # of RRs)</a:t>
              </a:r>
            </a:p>
          </p:txBody>
        </p:sp>
      </p:grpSp>
      <p:sp>
        <p:nvSpPr>
          <p:cNvPr id="165896" name="Line 34"/>
          <p:cNvSpPr>
            <a:spLocks noChangeShapeType="1"/>
          </p:cNvSpPr>
          <p:nvPr/>
        </p:nvSpPr>
        <p:spPr bwMode="auto">
          <a:xfrm flipV="1">
            <a:off x="3417888" y="2568575"/>
            <a:ext cx="1165225" cy="3270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5897" name="Line 35"/>
          <p:cNvSpPr>
            <a:spLocks noChangeShapeType="1"/>
          </p:cNvSpPr>
          <p:nvPr/>
        </p:nvSpPr>
        <p:spPr bwMode="auto">
          <a:xfrm flipV="1">
            <a:off x="1522413" y="2547938"/>
            <a:ext cx="5183187" cy="140493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65898" name="Group 60"/>
          <p:cNvGrpSpPr>
            <a:grpSpLocks/>
          </p:cNvGrpSpPr>
          <p:nvPr/>
        </p:nvGrpSpPr>
        <p:grpSpPr bwMode="auto">
          <a:xfrm>
            <a:off x="4271963" y="1895475"/>
            <a:ext cx="1747837" cy="274638"/>
            <a:chOff x="2691" y="1194"/>
            <a:chExt cx="1101" cy="173"/>
          </a:xfrm>
        </p:grpSpPr>
        <p:sp>
          <p:nvSpPr>
            <p:cNvPr id="165903" name="Text Box 57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200" smtClean="0">
                  <a:solidFill>
                    <a:srgbClr val="000000"/>
                  </a:solidFill>
                </a:rPr>
                <a:t>2 bytes</a:t>
              </a:r>
            </a:p>
          </p:txBody>
        </p:sp>
        <p:sp>
          <p:nvSpPr>
            <p:cNvPr id="165904" name="Line 58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05" name="Line 59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65899" name="Group 61"/>
          <p:cNvGrpSpPr>
            <a:grpSpLocks/>
          </p:cNvGrpSpPr>
          <p:nvPr/>
        </p:nvGrpSpPr>
        <p:grpSpPr bwMode="auto">
          <a:xfrm>
            <a:off x="6046788" y="1895475"/>
            <a:ext cx="1747837" cy="274638"/>
            <a:chOff x="2691" y="1194"/>
            <a:chExt cx="1101" cy="173"/>
          </a:xfrm>
        </p:grpSpPr>
        <p:sp>
          <p:nvSpPr>
            <p:cNvPr id="165900" name="Text Box 62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200" smtClean="0">
                  <a:solidFill>
                    <a:srgbClr val="000000"/>
                  </a:solidFill>
                </a:rPr>
                <a:t>2 bytes</a:t>
              </a:r>
            </a:p>
          </p:txBody>
        </p:sp>
        <p:sp>
          <p:nvSpPr>
            <p:cNvPr id="165901" name="Line 63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902" name="Line 64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Text Box 4"/>
          <p:cNvSpPr txBox="1">
            <a:spLocks noChangeArrowheads="1"/>
          </p:cNvSpPr>
          <p:nvPr/>
        </p:nvSpPr>
        <p:spPr bwMode="auto">
          <a:xfrm>
            <a:off x="1185863" y="3703638"/>
            <a:ext cx="19018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name, type fields</a:t>
            </a:r>
          </a:p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 for a query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7940" name="Text Box 5"/>
          <p:cNvSpPr txBox="1">
            <a:spLocks noChangeArrowheads="1"/>
          </p:cNvSpPr>
          <p:nvPr/>
        </p:nvSpPr>
        <p:spPr bwMode="auto">
          <a:xfrm>
            <a:off x="922338" y="4425950"/>
            <a:ext cx="2168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RRs in response</a:t>
            </a:r>
          </a:p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to query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7941" name="Text Box 6"/>
          <p:cNvSpPr txBox="1">
            <a:spLocks noChangeArrowheads="1"/>
          </p:cNvSpPr>
          <p:nvPr/>
        </p:nvSpPr>
        <p:spPr bwMode="auto">
          <a:xfrm>
            <a:off x="781050" y="5078413"/>
            <a:ext cx="23129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records for</a:t>
            </a:r>
          </a:p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authoritative servers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7942" name="Text Box 7"/>
          <p:cNvSpPr txBox="1">
            <a:spLocks noChangeArrowheads="1"/>
          </p:cNvSpPr>
          <p:nvPr/>
        </p:nvSpPr>
        <p:spPr bwMode="auto">
          <a:xfrm>
            <a:off x="687388" y="5797550"/>
            <a:ext cx="2393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additional </a:t>
            </a:r>
            <a:r>
              <a:rPr lang="ja-JP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mtClean="0">
                <a:solidFill>
                  <a:srgbClr val="000000"/>
                </a:solidFill>
                <a:latin typeface="Gill Sans MT" panose="020B0502020104020203" pitchFamily="34" charset="0"/>
              </a:rPr>
              <a:t>helpful</a:t>
            </a:r>
            <a:r>
              <a:rPr lang="ja-JP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endParaRPr lang="en-US" altLang="ja-JP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info that may be used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167943" name="Group 17"/>
          <p:cNvGrpSpPr>
            <a:grpSpLocks/>
          </p:cNvGrpSpPr>
          <p:nvPr/>
        </p:nvGrpSpPr>
        <p:grpSpPr bwMode="auto">
          <a:xfrm>
            <a:off x="4241800" y="2216150"/>
            <a:ext cx="3725863" cy="4184650"/>
            <a:chOff x="2672" y="1396"/>
            <a:chExt cx="2347" cy="2636"/>
          </a:xfrm>
        </p:grpSpPr>
        <p:sp>
          <p:nvSpPr>
            <p:cNvPr id="167958" name="Rectangle 18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67959" name="Rectangle 19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67960" name="Line 20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1" name="Line 21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2" name="Line 22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3" name="Line 23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4" name="Line 24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5" name="Line 25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6" name="Line 26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67" name="Text Box 27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identification</a:t>
              </a:r>
            </a:p>
          </p:txBody>
        </p:sp>
        <p:sp>
          <p:nvSpPr>
            <p:cNvPr id="167968" name="Text Box 28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flags</a:t>
              </a:r>
            </a:p>
          </p:txBody>
        </p:sp>
        <p:sp>
          <p:nvSpPr>
            <p:cNvPr id="167969" name="Text Box 29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questions</a:t>
              </a:r>
            </a:p>
          </p:txBody>
        </p:sp>
        <p:sp>
          <p:nvSpPr>
            <p:cNvPr id="167970" name="Text Box 30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questions (variable # of questions)</a:t>
              </a:r>
            </a:p>
          </p:txBody>
        </p:sp>
        <p:sp>
          <p:nvSpPr>
            <p:cNvPr id="167971" name="Text Box 31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additional RRs</a:t>
              </a:r>
            </a:p>
          </p:txBody>
        </p:sp>
        <p:sp>
          <p:nvSpPr>
            <p:cNvPr id="167972" name="Text Box 32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authority RRs</a:t>
              </a:r>
            </a:p>
          </p:txBody>
        </p:sp>
        <p:sp>
          <p:nvSpPr>
            <p:cNvPr id="167973" name="Text Box 33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# answer RRs</a:t>
              </a:r>
            </a:p>
          </p:txBody>
        </p:sp>
        <p:sp>
          <p:nvSpPr>
            <p:cNvPr id="167974" name="Text Box 34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answers (variable # of RRs)</a:t>
              </a:r>
            </a:p>
          </p:txBody>
        </p:sp>
        <p:sp>
          <p:nvSpPr>
            <p:cNvPr id="167975" name="Text Box 35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authority (variable # of RRs)</a:t>
              </a:r>
            </a:p>
          </p:txBody>
        </p:sp>
        <p:sp>
          <p:nvSpPr>
            <p:cNvPr id="167976" name="Text Box 36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600" smtClean="0">
                  <a:solidFill>
                    <a:srgbClr val="000000"/>
                  </a:solidFill>
                </a:rPr>
                <a:t>additional info (variable # of RRs)</a:t>
              </a:r>
            </a:p>
          </p:txBody>
        </p:sp>
      </p:grpSp>
      <p:sp>
        <p:nvSpPr>
          <p:cNvPr id="167944" name="Line 37"/>
          <p:cNvSpPr>
            <a:spLocks noChangeShapeType="1"/>
          </p:cNvSpPr>
          <p:nvPr/>
        </p:nvSpPr>
        <p:spPr bwMode="auto">
          <a:xfrm flipH="1">
            <a:off x="3101975" y="6062663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7945" name="Line 38"/>
          <p:cNvSpPr>
            <a:spLocks noChangeShapeType="1"/>
          </p:cNvSpPr>
          <p:nvPr/>
        </p:nvSpPr>
        <p:spPr bwMode="auto">
          <a:xfrm flipH="1">
            <a:off x="3109913" y="540385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7946" name="Line 39"/>
          <p:cNvSpPr>
            <a:spLocks noChangeShapeType="1"/>
          </p:cNvSpPr>
          <p:nvPr/>
        </p:nvSpPr>
        <p:spPr bwMode="auto">
          <a:xfrm flipH="1">
            <a:off x="3117850" y="4745038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7947" name="Line 40"/>
          <p:cNvSpPr>
            <a:spLocks noChangeShapeType="1"/>
          </p:cNvSpPr>
          <p:nvPr/>
        </p:nvSpPr>
        <p:spPr bwMode="auto">
          <a:xfrm flipH="1">
            <a:off x="3103563" y="401955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67948" name="Picture 4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858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9" name="Rectangle 2"/>
          <p:cNvSpPr>
            <a:spLocks noChangeArrowheads="1"/>
          </p:cNvSpPr>
          <p:nvPr/>
        </p:nvSpPr>
        <p:spPr bwMode="auto">
          <a:xfrm>
            <a:off x="446088" y="217488"/>
            <a:ext cx="77724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4000" smtClean="0">
                <a:solidFill>
                  <a:srgbClr val="000099"/>
                </a:solidFill>
                <a:latin typeface="Gill Sans MT" panose="020B0502020104020203" pitchFamily="34" charset="0"/>
              </a:rPr>
              <a:t>DNS protocol, messages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167950" name="Group 43"/>
          <p:cNvGrpSpPr>
            <a:grpSpLocks/>
          </p:cNvGrpSpPr>
          <p:nvPr/>
        </p:nvGrpSpPr>
        <p:grpSpPr bwMode="auto">
          <a:xfrm>
            <a:off x="4271963" y="1895475"/>
            <a:ext cx="1747837" cy="274638"/>
            <a:chOff x="2691" y="1194"/>
            <a:chExt cx="1101" cy="173"/>
          </a:xfrm>
        </p:grpSpPr>
        <p:sp>
          <p:nvSpPr>
            <p:cNvPr id="167955" name="Text Box 44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200" smtClean="0">
                  <a:solidFill>
                    <a:srgbClr val="000000"/>
                  </a:solidFill>
                </a:rPr>
                <a:t>2 bytes</a:t>
              </a:r>
            </a:p>
          </p:txBody>
        </p:sp>
        <p:sp>
          <p:nvSpPr>
            <p:cNvPr id="167956" name="Line 45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57" name="Line 46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67951" name="Group 47"/>
          <p:cNvGrpSpPr>
            <a:grpSpLocks/>
          </p:cNvGrpSpPr>
          <p:nvPr/>
        </p:nvGrpSpPr>
        <p:grpSpPr bwMode="auto">
          <a:xfrm>
            <a:off x="6046788" y="1895475"/>
            <a:ext cx="1747837" cy="274638"/>
            <a:chOff x="2691" y="1194"/>
            <a:chExt cx="1101" cy="173"/>
          </a:xfrm>
        </p:grpSpPr>
        <p:sp>
          <p:nvSpPr>
            <p:cNvPr id="167952" name="Text Box 48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200" smtClean="0">
                  <a:solidFill>
                    <a:srgbClr val="000000"/>
                  </a:solidFill>
                </a:rPr>
                <a:t>2 bytes</a:t>
              </a:r>
            </a:p>
          </p:txBody>
        </p:sp>
        <p:sp>
          <p:nvSpPr>
            <p:cNvPr id="167953" name="Line 49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7954" name="Line 50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7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890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9388"/>
            <a:ext cx="7772400" cy="903287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Inserting records into 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DNS</a:t>
            </a:r>
          </a:p>
        </p:txBody>
      </p:sp>
      <p:sp>
        <p:nvSpPr>
          <p:cNvPr id="1699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1650" y="1370013"/>
            <a:ext cx="8456613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example: new startup </a:t>
            </a:r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Network Utopia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endParaRPr lang="en-US" altLang="ja-JP" smtClean="0"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register name networkuptopia.com at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DNS registrar</a:t>
            </a:r>
            <a:r>
              <a:rPr lang="en-US" altLang="en-US" smtClean="0">
                <a:ea typeface="ＭＳ Ｐゴシック" panose="020B0600070205080204" pitchFamily="34" charset="-128"/>
              </a:rPr>
              <a:t> (e.g., Network Solutions)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provide names, IP addresses of authoritative name server (primary and secondary)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registrar inserts two RRs into .com TLD server:</a:t>
            </a:r>
            <a:r>
              <a:rPr lang="en-US" altLang="en-US" sz="2800" smtClean="0">
                <a:ea typeface="ＭＳ Ｐゴシック" panose="020B0600070205080204" pitchFamily="34" charset="-128"/>
              </a:rPr>
              <a:t/>
            </a:r>
            <a:br>
              <a:rPr lang="en-US" altLang="en-US" sz="2800" smtClean="0">
                <a:ea typeface="ＭＳ Ｐゴシック" panose="020B0600070205080204" pitchFamily="34" charset="-128"/>
              </a:rPr>
            </a:br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(networkutopia.com, dns1.networkutopia.com, NS)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  (dns1.networkutopia.com, 212.212.212.1, A)</a:t>
            </a:r>
            <a:endParaRPr lang="en-US" altLang="en-US" smtClean="0">
              <a:solidFill>
                <a:schemeClr val="accent2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create authoritative server type A record for www.networkuptopia.com; type MX record for networkutopia.com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On a sheet of paper, answer the following (ungraded) question (no names, please):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What was the muddiest point in today’s class?</a:t>
            </a:r>
          </a:p>
        </p:txBody>
      </p:sp>
    </p:spTree>
    <p:extLst>
      <p:ext uri="{BB962C8B-B14F-4D97-AF65-F5344CB8AC3E}">
        <p14:creationId xmlns:p14="http://schemas.microsoft.com/office/powerpoint/2010/main" val="335637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01625"/>
            <a:ext cx="7772400" cy="869950"/>
          </a:xfrm>
        </p:spPr>
        <p:txBody>
          <a:bodyPr/>
          <a:lstStyle/>
          <a:p>
            <a:r>
              <a:rPr lang="en-US" altLang="en-US" sz="4000" dirty="0" smtClean="0">
                <a:ea typeface="ＭＳ Ｐゴシック" panose="020B0600070205080204" pitchFamily="34" charset="-128"/>
              </a:rPr>
              <a:t>Email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366838"/>
            <a:ext cx="3933825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Three major components:</a:t>
            </a:r>
            <a:r>
              <a:rPr lang="en-US" altLang="en-US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user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agents (“mail reader”)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mail servers </a:t>
            </a:r>
          </a:p>
          <a:p>
            <a:pPr>
              <a:spcAft>
                <a:spcPct val="75000"/>
              </a:spcAft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simple mail transfer protocol: SMTP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User </a:t>
            </a:r>
            <a:r>
              <a:rPr lang="en-US" altLang="en-US" sz="3200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Agent</a:t>
            </a:r>
            <a:endParaRPr lang="en-US" altLang="ja-JP" sz="24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composing, editing, reading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email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messages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e.g., Outlook, Thunderbird, iPhone mail client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outgoing, incoming messages stored on server</a:t>
            </a:r>
          </a:p>
        </p:txBody>
      </p:sp>
      <p:sp>
        <p:nvSpPr>
          <p:cNvPr id="120837" name="Rectangle 280"/>
          <p:cNvSpPr>
            <a:spLocks noChangeArrowheads="1"/>
          </p:cNvSpPr>
          <p:nvPr/>
        </p:nvSpPr>
        <p:spPr bwMode="auto">
          <a:xfrm>
            <a:off x="6962775" y="628650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grpSp>
        <p:nvGrpSpPr>
          <p:cNvPr id="120838" name="Group 279"/>
          <p:cNvGrpSpPr>
            <a:grpSpLocks/>
          </p:cNvGrpSpPr>
          <p:nvPr/>
        </p:nvGrpSpPr>
        <p:grpSpPr bwMode="auto">
          <a:xfrm>
            <a:off x="7059613" y="576263"/>
            <a:ext cx="1736725" cy="955675"/>
            <a:chOff x="4458" y="3335"/>
            <a:chExt cx="1094" cy="602"/>
          </a:xfrm>
        </p:grpSpPr>
        <p:sp>
          <p:nvSpPr>
            <p:cNvPr id="121036" name="Text Box 263"/>
            <p:cNvSpPr txBox="1">
              <a:spLocks noChangeArrowheads="1"/>
            </p:cNvSpPr>
            <p:nvPr/>
          </p:nvSpPr>
          <p:spPr bwMode="auto">
            <a:xfrm>
              <a:off x="4680" y="3725"/>
              <a:ext cx="8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 mailbox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21037" name="Group 278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21040" name="Rectangle 264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41" name="Line 265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42" name="Line 266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43" name="Line 267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44" name="Line 268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45" name="Line 269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46" name="Line 270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47" name="Line 271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1038" name="Rectangle 272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1039" name="Text Box 277"/>
            <p:cNvSpPr txBox="1">
              <a:spLocks noChangeArrowheads="1"/>
            </p:cNvSpPr>
            <p:nvPr/>
          </p:nvSpPr>
          <p:spPr bwMode="auto">
            <a:xfrm>
              <a:off x="4526" y="3335"/>
              <a:ext cx="102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outgoing </a:t>
              </a:r>
            </a:p>
            <a:p>
              <a:pPr algn="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message queue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20839" name="Picture 23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947738"/>
            <a:ext cx="31940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40" name="Group 454"/>
          <p:cNvGrpSpPr>
            <a:grpSpLocks/>
          </p:cNvGrpSpPr>
          <p:nvPr/>
        </p:nvGrpSpPr>
        <p:grpSpPr bwMode="auto">
          <a:xfrm>
            <a:off x="4662488" y="1406525"/>
            <a:ext cx="4318000" cy="5118100"/>
            <a:chOff x="2937" y="886"/>
            <a:chExt cx="2720" cy="3224"/>
          </a:xfrm>
        </p:grpSpPr>
        <p:grpSp>
          <p:nvGrpSpPr>
            <p:cNvPr id="120841" name="Group 389"/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121004" name="Freeform 39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05" name="Rectangle 391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06" name="Freeform 39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07" name="Freeform 39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08" name="Rectangle 394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1009" name="Group 39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1034" name="AutoShape 396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035" name="AutoShape 397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1010" name="Rectangle 398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1011" name="Group 39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1032" name="AutoShape 40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033" name="AutoShape 401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1012" name="Rectangle 402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13" name="Rectangle 403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1014" name="Group 40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1030" name="AutoShape 405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031" name="AutoShape 406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1015" name="Freeform 40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121016" name="Group 40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1028" name="AutoShape 409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029" name="AutoShape 410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1017" name="Rectangle 411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18" name="Freeform 41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19" name="Freeform 41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20" name="Oval 414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21" name="Freeform 41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1022" name="AutoShape 416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23" name="AutoShape 417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24" name="Oval 418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25" name="Oval 419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21026" name="Oval 420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027" name="Rectangle 421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42" name="Group 356"/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120972" name="Freeform 35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73" name="Rectangle 358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74" name="Freeform 35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75" name="Freeform 36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76" name="Rectangle 361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77" name="Group 36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1002" name="AutoShape 36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003" name="AutoShape 36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78" name="Rectangle 365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79" name="Group 36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1000" name="AutoShape 36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001" name="AutoShape 368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80" name="Rectangle 369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81" name="Rectangle 370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82" name="Group 37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0998" name="AutoShape 372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99" name="AutoShape 37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83" name="Freeform 37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120984" name="Group 37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0996" name="AutoShape 376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97" name="AutoShape 377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85" name="Rectangle 378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86" name="Freeform 37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87" name="Freeform 38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88" name="Oval 381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89" name="Freeform 38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90" name="AutoShape 38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91" name="AutoShape 384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92" name="Oval 385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93" name="Oval 386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20994" name="Oval 387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95" name="Rectangle 388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43" name="Group 320"/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120940" name="Freeform 32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41" name="Rectangle 322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42" name="Freeform 32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43" name="Freeform 32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44" name="Rectangle 325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45" name="Group 32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0970" name="AutoShape 327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71" name="AutoShape 328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46" name="Rectangle 329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47" name="Group 33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0968" name="AutoShape 33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69" name="AutoShape 332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48" name="Rectangle 333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49" name="Rectangle 334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50" name="Group 33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0966" name="AutoShape 336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67" name="AutoShape 337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51" name="Freeform 33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120952" name="Group 33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0964" name="AutoShape 340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65" name="AutoShape 341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altLang="en-US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53" name="Rectangle 342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54" name="Freeform 34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55" name="Freeform 34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56" name="Oval 345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57" name="Freeform 34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58" name="AutoShape 347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59" name="AutoShape 348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60" name="Oval 349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61" name="Oval 350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1800" smtClean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20962" name="Oval 351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63" name="Rectangle 352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44" name="Line 9"/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0845" name="Group 19"/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120925" name="Rectangle 20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6" name="Text Box 21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mail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server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7" name="Rectangle 22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8" name="Line 23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29" name="Line 24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30" name="Line 25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31" name="Line 26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32" name="Line 27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33" name="Line 28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34" name="Line 29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35" name="Rectangle 30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6" name="Rectangle 31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7" name="Rectangle 32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8" name="Rectangle 33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9" name="Rectangle 34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46" name="Group 60"/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120910" name="Rectangle 61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11" name="Text Box 62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mail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server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12" name="Rectangle 63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13" name="Line 64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14" name="Line 65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15" name="Line 66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16" name="Line 67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17" name="Line 68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18" name="Line 69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19" name="Line 70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20" name="Rectangle 71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1" name="Rectangle 72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2" name="Rectangle 73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3" name="Rectangle 74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24" name="Rectangle 75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47" name="Group 96"/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120895" name="Rectangle 97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6" name="Text Box 98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mail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server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7" name="Rectangle 99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8" name="Line 100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899" name="Line 101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00" name="Line 102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01" name="Line 103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02" name="Line 104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03" name="Line 105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04" name="Line 106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20905" name="Rectangle 107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06" name="Rectangle 108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07" name="Rectangle 109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08" name="Rectangle 110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09" name="Rectangle 111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48" name="Line 117"/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0849" name="Line 118"/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0850" name="Group 119"/>
            <p:cNvGrpSpPr>
              <a:grpSpLocks/>
            </p:cNvGrpSpPr>
            <p:nvPr/>
          </p:nvGrpSpPr>
          <p:grpSpPr bwMode="auto">
            <a:xfrm>
              <a:off x="3795" y="2535"/>
              <a:ext cx="650" cy="288"/>
              <a:chOff x="3745" y="2537"/>
              <a:chExt cx="650" cy="288"/>
            </a:xfrm>
          </p:grpSpPr>
          <p:sp>
            <p:nvSpPr>
              <p:cNvPr id="120893" name="Rectangle 120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4" name="Text Box 121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2400" smtClean="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20851" name="Group 122"/>
            <p:cNvGrpSpPr>
              <a:grpSpLocks/>
            </p:cNvGrpSpPr>
            <p:nvPr/>
          </p:nvGrpSpPr>
          <p:grpSpPr bwMode="auto">
            <a:xfrm>
              <a:off x="3771" y="1743"/>
              <a:ext cx="650" cy="288"/>
              <a:chOff x="3745" y="2537"/>
              <a:chExt cx="650" cy="288"/>
            </a:xfrm>
          </p:grpSpPr>
          <p:sp>
            <p:nvSpPr>
              <p:cNvPr id="120891" name="Rectangle 123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2" name="Text Box 124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2400" smtClean="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20852" name="Group 125"/>
            <p:cNvGrpSpPr>
              <a:grpSpLocks/>
            </p:cNvGrpSpPr>
            <p:nvPr/>
          </p:nvGrpSpPr>
          <p:grpSpPr bwMode="auto">
            <a:xfrm>
              <a:off x="2937" y="2193"/>
              <a:ext cx="650" cy="288"/>
              <a:chOff x="3745" y="2537"/>
              <a:chExt cx="650" cy="288"/>
            </a:xfrm>
          </p:grpSpPr>
          <p:sp>
            <p:nvSpPr>
              <p:cNvPr id="120889" name="Rectangle 126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0" name="Text Box 127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2400" smtClean="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20853" name="Group 423"/>
            <p:cNvGrpSpPr>
              <a:grpSpLocks/>
            </p:cNvGrpSpPr>
            <p:nvPr/>
          </p:nvGrpSpPr>
          <p:grpSpPr bwMode="auto">
            <a:xfrm>
              <a:off x="3587" y="886"/>
              <a:ext cx="575" cy="664"/>
              <a:chOff x="3574" y="550"/>
              <a:chExt cx="575" cy="664"/>
            </a:xfrm>
          </p:grpSpPr>
          <p:grpSp>
            <p:nvGrpSpPr>
              <p:cNvPr id="120884" name="Group 35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87" name="Picture 35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88" name="Freeform 35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2088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8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user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agent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54" name="Group 424"/>
            <p:cNvGrpSpPr>
              <a:grpSpLocks/>
            </p:cNvGrpSpPr>
            <p:nvPr/>
          </p:nvGrpSpPr>
          <p:grpSpPr bwMode="auto">
            <a:xfrm>
              <a:off x="4870" y="1400"/>
              <a:ext cx="575" cy="664"/>
              <a:chOff x="3574" y="550"/>
              <a:chExt cx="575" cy="664"/>
            </a:xfrm>
          </p:grpSpPr>
          <p:grpSp>
            <p:nvGrpSpPr>
              <p:cNvPr id="120879" name="Group 425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82" name="Picture 426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83" name="Freeform 427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2088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8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user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agent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55" name="Group 430"/>
            <p:cNvGrpSpPr>
              <a:grpSpLocks/>
            </p:cNvGrpSpPr>
            <p:nvPr/>
          </p:nvGrpSpPr>
          <p:grpSpPr bwMode="auto">
            <a:xfrm>
              <a:off x="5082" y="1880"/>
              <a:ext cx="575" cy="664"/>
              <a:chOff x="3574" y="550"/>
              <a:chExt cx="575" cy="664"/>
            </a:xfrm>
          </p:grpSpPr>
          <p:grpSp>
            <p:nvGrpSpPr>
              <p:cNvPr id="120874" name="Group 431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77" name="Picture 43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78" name="Freeform 43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2087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7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user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agent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56" name="Group 436"/>
            <p:cNvGrpSpPr>
              <a:grpSpLocks/>
            </p:cNvGrpSpPr>
            <p:nvPr/>
          </p:nvGrpSpPr>
          <p:grpSpPr bwMode="auto">
            <a:xfrm>
              <a:off x="4999" y="2540"/>
              <a:ext cx="575" cy="664"/>
              <a:chOff x="3574" y="550"/>
              <a:chExt cx="575" cy="664"/>
            </a:xfrm>
          </p:grpSpPr>
          <p:grpSp>
            <p:nvGrpSpPr>
              <p:cNvPr id="120869" name="Group 437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72" name="Picture 43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73" name="Freeform 43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2087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7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user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agent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57" name="Group 442"/>
            <p:cNvGrpSpPr>
              <a:grpSpLocks/>
            </p:cNvGrpSpPr>
            <p:nvPr/>
          </p:nvGrpSpPr>
          <p:grpSpPr bwMode="auto">
            <a:xfrm>
              <a:off x="3354" y="3446"/>
              <a:ext cx="575" cy="664"/>
              <a:chOff x="3574" y="550"/>
              <a:chExt cx="575" cy="664"/>
            </a:xfrm>
          </p:grpSpPr>
          <p:grpSp>
            <p:nvGrpSpPr>
              <p:cNvPr id="120864" name="Group 44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67" name="Picture 44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68" name="Freeform 44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2086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6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user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agent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0858" name="Group 448"/>
            <p:cNvGrpSpPr>
              <a:grpSpLocks/>
            </p:cNvGrpSpPr>
            <p:nvPr/>
          </p:nvGrpSpPr>
          <p:grpSpPr bwMode="auto">
            <a:xfrm>
              <a:off x="3813" y="3056"/>
              <a:ext cx="575" cy="664"/>
              <a:chOff x="3574" y="550"/>
              <a:chExt cx="575" cy="664"/>
            </a:xfrm>
          </p:grpSpPr>
          <p:grpSp>
            <p:nvGrpSpPr>
              <p:cNvPr id="120859" name="Group 449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62" name="Picture 4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63" name="Freeform 4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2"/>
                    <a:buNone/>
                  </a:pPr>
                  <a:endParaRPr lang="en-US" sz="20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2086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6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user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agent</a:t>
                </a:r>
                <a:endParaRPr lang="en-US" altLang="en-US" sz="2400" smtClean="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22250"/>
            <a:ext cx="7772400" cy="882650"/>
          </a:xfrm>
        </p:spPr>
        <p:txBody>
          <a:bodyPr/>
          <a:lstStyle/>
          <a:p>
            <a:r>
              <a:rPr lang="en-US" altLang="en-US" sz="4000" dirty="0" smtClean="0">
                <a:ea typeface="ＭＳ Ｐゴシック" panose="020B0600070205080204" pitchFamily="34" charset="-128"/>
              </a:rPr>
              <a:t>Email</a:t>
            </a:r>
            <a:r>
              <a:rPr lang="en-US" altLang="en-US" sz="4000" dirty="0" smtClean="0">
                <a:ea typeface="ＭＳ Ｐゴシック" panose="020B0600070205080204" pitchFamily="34" charset="-128"/>
              </a:rPr>
              <a:t>: mail servers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98588"/>
            <a:ext cx="393382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mail servers:</a:t>
            </a:r>
          </a:p>
          <a:p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mailbox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contains incoming messages for user</a:t>
            </a:r>
          </a:p>
          <a:p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message queue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of outgoing (to be sent) mail messages</a:t>
            </a:r>
          </a:p>
          <a:p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SMTP protocol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between mail servers to send email messages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client: sending mail server</a:t>
            </a:r>
          </a:p>
          <a:p>
            <a:pPr lvl="1"/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server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</a:rPr>
              <a:t>: receiving mail server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122885" name="Picture 15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8826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886" name="Group 271"/>
          <p:cNvGrpSpPr>
            <a:grpSpLocks/>
          </p:cNvGrpSpPr>
          <p:nvPr/>
        </p:nvGrpSpPr>
        <p:grpSpPr bwMode="auto">
          <a:xfrm>
            <a:off x="6899275" y="2787650"/>
            <a:ext cx="477838" cy="715963"/>
            <a:chOff x="4140" y="429"/>
            <a:chExt cx="1425" cy="2396"/>
          </a:xfrm>
        </p:grpSpPr>
        <p:sp>
          <p:nvSpPr>
            <p:cNvPr id="123049" name="Freeform 2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50" name="Rectangle 273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51" name="Freeform 2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52" name="Freeform 2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53" name="Rectangle 276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3054" name="Group 2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79" name="AutoShape 27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80" name="AutoShape 279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55" name="Rectangle 280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3056" name="Group 2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77" name="AutoShape 28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78" name="AutoShape 283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57" name="Rectangle 284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58" name="Rectangle 285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3059" name="Group 2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75" name="AutoShape 28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76" name="AutoShape 288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60" name="Freeform 2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3061" name="Group 2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73" name="AutoShape 291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74" name="AutoShape 292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62" name="Rectangle 293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63" name="Freeform 2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64" name="Freeform 2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65" name="Oval 296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66" name="Freeform 2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67" name="AutoShape 298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68" name="AutoShape 299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69" name="Oval 300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70" name="Oval 301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3071" name="Oval 302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72" name="Rectangle 303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887" name="Group 304"/>
          <p:cNvGrpSpPr>
            <a:grpSpLocks/>
          </p:cNvGrpSpPr>
          <p:nvPr/>
        </p:nvGrpSpPr>
        <p:grpSpPr bwMode="auto">
          <a:xfrm>
            <a:off x="4906963" y="4181475"/>
            <a:ext cx="477837" cy="715963"/>
            <a:chOff x="4140" y="429"/>
            <a:chExt cx="1425" cy="2396"/>
          </a:xfrm>
        </p:grpSpPr>
        <p:sp>
          <p:nvSpPr>
            <p:cNvPr id="123017" name="Freeform 30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18" name="Rectangle 306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19" name="Freeform 30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20" name="Freeform 30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21" name="Rectangle 309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3022" name="Group 31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47" name="AutoShape 31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48" name="AutoShape 312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23" name="Rectangle 313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3024" name="Group 31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45" name="AutoShape 31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46" name="AutoShape 31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25" name="Rectangle 317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26" name="Rectangle 318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3027" name="Group 31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43" name="AutoShape 32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44" name="AutoShape 321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28" name="Freeform 32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3029" name="Group 32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41" name="AutoShape 324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42" name="AutoShape 325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30" name="Rectangle 326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31" name="Freeform 32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32" name="Freeform 32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33" name="Oval 329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34" name="Freeform 33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35" name="AutoShape 331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36" name="AutoShape 332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37" name="Oval 333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38" name="Oval 334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3039" name="Oval 335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40" name="Rectangle 336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888" name="Group 337"/>
          <p:cNvGrpSpPr>
            <a:grpSpLocks/>
          </p:cNvGrpSpPr>
          <p:nvPr/>
        </p:nvGrpSpPr>
        <p:grpSpPr bwMode="auto">
          <a:xfrm>
            <a:off x="4929188" y="1839913"/>
            <a:ext cx="477837" cy="715962"/>
            <a:chOff x="4140" y="429"/>
            <a:chExt cx="1425" cy="2396"/>
          </a:xfrm>
        </p:grpSpPr>
        <p:sp>
          <p:nvSpPr>
            <p:cNvPr id="122985" name="Freeform 33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86" name="Rectangle 339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2987" name="Freeform 34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88" name="Freeform 34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89" name="Rectangle 342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2990" name="Group 34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15" name="AutoShape 34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16" name="AutoShape 345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991" name="Rectangle 346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2992" name="Group 34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13" name="AutoShape 34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14" name="AutoShape 349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993" name="Rectangle 350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2994" name="Rectangle 351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2995" name="Group 35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11" name="AutoShape 353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12" name="AutoShape 354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996" name="Freeform 35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2997" name="Group 35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09" name="AutoShape 357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10" name="AutoShape 358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998" name="Rectangle 359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2999" name="Freeform 36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00" name="Freeform 36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01" name="Oval 362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02" name="Freeform 36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003" name="AutoShape 364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04" name="AutoShape 365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05" name="Oval 366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06" name="Oval 367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3007" name="Oval 368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08" name="Rectangle 369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5927725" y="2606675"/>
            <a:ext cx="1123950" cy="7905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22890" name="Group 19"/>
          <p:cNvGrpSpPr>
            <a:grpSpLocks/>
          </p:cNvGrpSpPr>
          <p:nvPr/>
        </p:nvGrpSpPr>
        <p:grpSpPr bwMode="auto">
          <a:xfrm>
            <a:off x="7089775" y="2986088"/>
            <a:ext cx="809625" cy="1049337"/>
            <a:chOff x="4296" y="2627"/>
            <a:chExt cx="510" cy="661"/>
          </a:xfrm>
        </p:grpSpPr>
        <p:sp>
          <p:nvSpPr>
            <p:cNvPr id="122970" name="Rectangle 20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71" name="Text Box 21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mail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server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72" name="Rectangle 22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73" name="Line 23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74" name="Line 24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75" name="Line 25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76" name="Line 26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77" name="Line 27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78" name="Line 28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79" name="Line 29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80" name="Rectangle 30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81" name="Rectangle 31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82" name="Rectangle 32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83" name="Rectangle 33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84" name="Rectangle 34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891" name="Group 60"/>
          <p:cNvGrpSpPr>
            <a:grpSpLocks/>
          </p:cNvGrpSpPr>
          <p:nvPr/>
        </p:nvGrpSpPr>
        <p:grpSpPr bwMode="auto">
          <a:xfrm>
            <a:off x="5089525" y="4386263"/>
            <a:ext cx="809625" cy="1049337"/>
            <a:chOff x="4296" y="2627"/>
            <a:chExt cx="510" cy="661"/>
          </a:xfrm>
        </p:grpSpPr>
        <p:sp>
          <p:nvSpPr>
            <p:cNvPr id="122955" name="Rectangle 6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6" name="Text Box 6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mail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server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7" name="Rectangle 6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8" name="Line 6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59" name="Line 6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60" name="Line 6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61" name="Line 6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62" name="Line 6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63" name="Line 6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64" name="Line 7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65" name="Rectangle 7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66" name="Rectangle 7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67" name="Rectangle 7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68" name="Rectangle 7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69" name="Rectangle 7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892" name="Group 96"/>
          <p:cNvGrpSpPr>
            <a:grpSpLocks/>
          </p:cNvGrpSpPr>
          <p:nvPr/>
        </p:nvGrpSpPr>
        <p:grpSpPr bwMode="auto">
          <a:xfrm>
            <a:off x="5089525" y="2138363"/>
            <a:ext cx="809625" cy="1049337"/>
            <a:chOff x="4296" y="2627"/>
            <a:chExt cx="510" cy="661"/>
          </a:xfrm>
        </p:grpSpPr>
        <p:sp>
          <p:nvSpPr>
            <p:cNvPr id="122940" name="Rectangle 97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41" name="Text Box 98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mail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server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42" name="Rectangle 99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43" name="Line 100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44" name="Line 101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45" name="Line 102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46" name="Line 103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47" name="Line 104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48" name="Line 105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49" name="Line 106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2950" name="Rectangle 107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1" name="Rectangle 108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2" name="Rectangle 109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3" name="Rectangle 110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54" name="Rectangle 111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22893" name="Line 117"/>
          <p:cNvSpPr>
            <a:spLocks noChangeShapeType="1"/>
          </p:cNvSpPr>
          <p:nvPr/>
        </p:nvSpPr>
        <p:spPr bwMode="auto">
          <a:xfrm flipV="1">
            <a:off x="5927725" y="3730625"/>
            <a:ext cx="1123950" cy="1085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894" name="Line 118"/>
          <p:cNvSpPr>
            <a:spLocks noChangeShapeType="1"/>
          </p:cNvSpPr>
          <p:nvPr/>
        </p:nvSpPr>
        <p:spPr bwMode="auto">
          <a:xfrm flipH="1" flipV="1">
            <a:off x="5184775" y="3206750"/>
            <a:ext cx="0" cy="1247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22895" name="Group 119"/>
          <p:cNvGrpSpPr>
            <a:grpSpLocks/>
          </p:cNvGrpSpPr>
          <p:nvPr/>
        </p:nvGrpSpPr>
        <p:grpSpPr bwMode="auto">
          <a:xfrm>
            <a:off x="6024563" y="4024313"/>
            <a:ext cx="1031875" cy="457200"/>
            <a:chOff x="3745" y="2537"/>
            <a:chExt cx="650" cy="288"/>
          </a:xfrm>
        </p:grpSpPr>
        <p:sp>
          <p:nvSpPr>
            <p:cNvPr id="122938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39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400" smtClean="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22896" name="Group 122"/>
          <p:cNvGrpSpPr>
            <a:grpSpLocks/>
          </p:cNvGrpSpPr>
          <p:nvPr/>
        </p:nvGrpSpPr>
        <p:grpSpPr bwMode="auto">
          <a:xfrm>
            <a:off x="5986463" y="2767013"/>
            <a:ext cx="1031875" cy="457200"/>
            <a:chOff x="3745" y="2537"/>
            <a:chExt cx="650" cy="288"/>
          </a:xfrm>
        </p:grpSpPr>
        <p:sp>
          <p:nvSpPr>
            <p:cNvPr id="122936" name="Rectangle 123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37" name="Text Box 124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400" smtClean="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22897" name="Group 125"/>
          <p:cNvGrpSpPr>
            <a:grpSpLocks/>
          </p:cNvGrpSpPr>
          <p:nvPr/>
        </p:nvGrpSpPr>
        <p:grpSpPr bwMode="auto">
          <a:xfrm>
            <a:off x="4662488" y="3481388"/>
            <a:ext cx="1031875" cy="457200"/>
            <a:chOff x="3745" y="2537"/>
            <a:chExt cx="650" cy="288"/>
          </a:xfrm>
        </p:grpSpPr>
        <p:sp>
          <p:nvSpPr>
            <p:cNvPr id="122934" name="Rectangle 126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35" name="Text Box 127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400" smtClean="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22898" name="Group 430"/>
          <p:cNvGrpSpPr>
            <a:grpSpLocks/>
          </p:cNvGrpSpPr>
          <p:nvPr/>
        </p:nvGrpSpPr>
        <p:grpSpPr bwMode="auto">
          <a:xfrm>
            <a:off x="5694363" y="1406525"/>
            <a:ext cx="912812" cy="1054100"/>
            <a:chOff x="3574" y="550"/>
            <a:chExt cx="575" cy="664"/>
          </a:xfrm>
        </p:grpSpPr>
        <p:grpSp>
          <p:nvGrpSpPr>
            <p:cNvPr id="122929" name="Group 43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32" name="Picture 43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33" name="Freeform 43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293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3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899" name="Group 436"/>
          <p:cNvGrpSpPr>
            <a:grpSpLocks/>
          </p:cNvGrpSpPr>
          <p:nvPr/>
        </p:nvGrpSpPr>
        <p:grpSpPr bwMode="auto">
          <a:xfrm>
            <a:off x="7731125" y="2222500"/>
            <a:ext cx="912813" cy="1054100"/>
            <a:chOff x="3574" y="550"/>
            <a:chExt cx="575" cy="664"/>
          </a:xfrm>
        </p:grpSpPr>
        <p:grpSp>
          <p:nvGrpSpPr>
            <p:cNvPr id="122924" name="Group 43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27" name="Picture 4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28" name="Freeform 4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292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2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900" name="Group 442"/>
          <p:cNvGrpSpPr>
            <a:grpSpLocks/>
          </p:cNvGrpSpPr>
          <p:nvPr/>
        </p:nvGrpSpPr>
        <p:grpSpPr bwMode="auto">
          <a:xfrm>
            <a:off x="8067675" y="2984500"/>
            <a:ext cx="912813" cy="1054100"/>
            <a:chOff x="3574" y="550"/>
            <a:chExt cx="575" cy="664"/>
          </a:xfrm>
        </p:grpSpPr>
        <p:grpSp>
          <p:nvGrpSpPr>
            <p:cNvPr id="122919" name="Group 44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22" name="Picture 44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23" name="Freeform 44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292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2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901" name="Group 448"/>
          <p:cNvGrpSpPr>
            <a:grpSpLocks/>
          </p:cNvGrpSpPr>
          <p:nvPr/>
        </p:nvGrpSpPr>
        <p:grpSpPr bwMode="auto">
          <a:xfrm>
            <a:off x="7935913" y="4032250"/>
            <a:ext cx="912812" cy="1054100"/>
            <a:chOff x="3574" y="550"/>
            <a:chExt cx="575" cy="664"/>
          </a:xfrm>
        </p:grpSpPr>
        <p:grpSp>
          <p:nvGrpSpPr>
            <p:cNvPr id="122914" name="Group 449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17" name="Picture 4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18" name="Freeform 4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291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1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902" name="Group 454"/>
          <p:cNvGrpSpPr>
            <a:grpSpLocks/>
          </p:cNvGrpSpPr>
          <p:nvPr/>
        </p:nvGrpSpPr>
        <p:grpSpPr bwMode="auto">
          <a:xfrm>
            <a:off x="5324475" y="5470525"/>
            <a:ext cx="912813" cy="1054100"/>
            <a:chOff x="3574" y="550"/>
            <a:chExt cx="575" cy="664"/>
          </a:xfrm>
        </p:grpSpPr>
        <p:grpSp>
          <p:nvGrpSpPr>
            <p:cNvPr id="122909" name="Group 455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12" name="Picture 45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13" name="Freeform 45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291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1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2903" name="Group 460"/>
          <p:cNvGrpSpPr>
            <a:grpSpLocks/>
          </p:cNvGrpSpPr>
          <p:nvPr/>
        </p:nvGrpSpPr>
        <p:grpSpPr bwMode="auto">
          <a:xfrm>
            <a:off x="6053138" y="4851400"/>
            <a:ext cx="912812" cy="1054100"/>
            <a:chOff x="3574" y="550"/>
            <a:chExt cx="575" cy="664"/>
          </a:xfrm>
        </p:grpSpPr>
        <p:grpSp>
          <p:nvGrpSpPr>
            <p:cNvPr id="122904" name="Group 46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07" name="Picture 46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08" name="Freeform 46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290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290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1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9429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34950"/>
            <a:ext cx="7772400" cy="958850"/>
          </a:xfrm>
        </p:spPr>
        <p:txBody>
          <a:bodyPr/>
          <a:lstStyle/>
          <a:p>
            <a:r>
              <a:rPr lang="en-US" altLang="en-US" sz="4000" dirty="0" smtClean="0">
                <a:ea typeface="ＭＳ Ｐゴシック" panose="020B0600070205080204" pitchFamily="34" charset="-128"/>
              </a:rPr>
              <a:t>Email</a:t>
            </a:r>
            <a:r>
              <a:rPr lang="en-US" altLang="en-US" sz="4000" dirty="0" smtClean="0">
                <a:ea typeface="ＭＳ Ｐゴシック" panose="020B0600070205080204" pitchFamily="34" charset="-128"/>
              </a:rPr>
              <a:t>: SMTP 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[RFC 2821]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8963" y="1422400"/>
            <a:ext cx="7629525" cy="46482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uses TCP to reliably transfer email message from client to server, port 25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direct transfer: sending server to receiving server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three phases of transfer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handshaking (greeting)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transfer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messages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close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command/response interaction (like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HTTP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</a:t>
            </a:r>
            <a:endParaRPr lang="en-US" altLang="en-US" dirty="0" smtClean="0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commands: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ASCII text</a:t>
            </a:r>
          </a:p>
          <a:p>
            <a:pPr lvl="1"/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response: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status code and phrase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messages must be in 7-bit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ASCII</a:t>
            </a:r>
            <a:endParaRPr lang="en-US" altLang="en-US" sz="32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9" name="Group 163"/>
          <p:cNvGrpSpPr>
            <a:grpSpLocks/>
          </p:cNvGrpSpPr>
          <p:nvPr/>
        </p:nvGrpSpPr>
        <p:grpSpPr bwMode="auto">
          <a:xfrm>
            <a:off x="1143000" y="4881563"/>
            <a:ext cx="912813" cy="1054100"/>
            <a:chOff x="3574" y="550"/>
            <a:chExt cx="575" cy="664"/>
          </a:xfrm>
        </p:grpSpPr>
        <p:grpSp>
          <p:nvGrpSpPr>
            <p:cNvPr id="127101" name="Group 164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7104" name="Picture 16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7105" name="Freeform 16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7102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103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6980" name="Group 130"/>
          <p:cNvGrpSpPr>
            <a:grpSpLocks/>
          </p:cNvGrpSpPr>
          <p:nvPr/>
        </p:nvGrpSpPr>
        <p:grpSpPr bwMode="auto">
          <a:xfrm>
            <a:off x="4852988" y="4613275"/>
            <a:ext cx="511175" cy="693738"/>
            <a:chOff x="4140" y="429"/>
            <a:chExt cx="1425" cy="2396"/>
          </a:xfrm>
        </p:grpSpPr>
        <p:sp>
          <p:nvSpPr>
            <p:cNvPr id="127069" name="Freeform 13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70" name="Rectangle 13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71" name="Freeform 13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72" name="Freeform 13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73" name="Rectangle 13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7074" name="Group 13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7099" name="AutoShape 13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100" name="AutoShape 13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75" name="Rectangle 13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7076" name="Group 14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097" name="AutoShape 14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98" name="AutoShape 14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77" name="Rectangle 14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78" name="Rectangle 14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7079" name="Group 14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7095" name="AutoShape 14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96" name="AutoShape 14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80" name="Freeform 14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7081" name="Group 14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7093" name="AutoShape 15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94" name="AutoShape 15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82" name="Rectangle 15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83" name="Freeform 15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84" name="Freeform 15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85" name="Oval 15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86" name="Freeform 15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87" name="AutoShape 15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88" name="AutoShape 15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89" name="Oval 15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90" name="Oval 16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7091" name="Oval 16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92" name="Rectangle 16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6981" name="Group 97"/>
          <p:cNvGrpSpPr>
            <a:grpSpLocks/>
          </p:cNvGrpSpPr>
          <p:nvPr/>
        </p:nvGrpSpPr>
        <p:grpSpPr bwMode="auto">
          <a:xfrm>
            <a:off x="2674938" y="4668838"/>
            <a:ext cx="511175" cy="693737"/>
            <a:chOff x="4140" y="429"/>
            <a:chExt cx="1425" cy="2396"/>
          </a:xfrm>
        </p:grpSpPr>
        <p:sp>
          <p:nvSpPr>
            <p:cNvPr id="127037" name="Freeform 9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38" name="Rectangle 99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39" name="Freeform 10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40" name="Freeform 10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41" name="Rectangle 102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7042" name="Group 10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7067" name="AutoShape 10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68" name="AutoShape 105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3" name="Rectangle 106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7044" name="Group 10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065" name="AutoShape 10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66" name="AutoShape 10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5" name="Rectangle 110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46" name="Rectangle 111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grpSp>
          <p:nvGrpSpPr>
            <p:cNvPr id="127047" name="Group 11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7063" name="AutoShape 113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64" name="AutoShape 114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8" name="Freeform 11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27049" name="Group 11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7061" name="AutoShape 117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62" name="AutoShape 118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50" name="Rectangle 119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51" name="Freeform 12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52" name="Freeform 12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53" name="Oval 122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54" name="Freeform 12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55" name="AutoShape 12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56" name="AutoShape 125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57" name="Oval 126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58" name="Oval 127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7059" name="Oval 128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7060" name="Rectangle 129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26982" name="Picture 83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801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3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2225"/>
            <a:ext cx="823595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Scenario: Alice sends message to Bob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69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810000" cy="32194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>
                <a:ea typeface="ＭＳ Ｐゴシック" panose="020B0600070205080204" pitchFamily="34" charset="-128"/>
              </a:rPr>
              <a:t>1) Alice uses UA to compose message 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to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 </a:t>
            </a:r>
            <a:r>
              <a:rPr lang="en-US" altLang="ja-JP" sz="2200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bob@someschool.edu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>
                <a:ea typeface="ＭＳ Ｐゴシック" panose="020B0600070205080204" pitchFamily="34" charset="-128"/>
              </a:rPr>
              <a:t>2) Alice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s UA sends message to her mail server; message placed in message queue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>
                <a:ea typeface="ＭＳ Ｐゴシック" panose="020B0600070205080204" pitchFamily="34" charset="-128"/>
              </a:rPr>
              <a:t>3) client side of SMTP opens TCP connection with Bob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s mail server</a:t>
            </a:r>
            <a:endParaRPr lang="en-US" altLang="en-US" sz="2200" smtClean="0">
              <a:ea typeface="ＭＳ Ｐゴシック" panose="020B0600070205080204" pitchFamily="34" charset="-128"/>
            </a:endParaRPr>
          </a:p>
        </p:txBody>
      </p:sp>
      <p:sp>
        <p:nvSpPr>
          <p:cNvPr id="1269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335088"/>
            <a:ext cx="3810000" cy="32686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>
                <a:ea typeface="ＭＳ Ｐゴシック" panose="020B0600070205080204" pitchFamily="34" charset="-128"/>
              </a:rPr>
              <a:t>4) SMTP client sends Alice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s message over the TCP connection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>
                <a:ea typeface="ＭＳ Ｐゴシック" panose="020B0600070205080204" pitchFamily="34" charset="-128"/>
              </a:rPr>
              <a:t>5) Bob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s mail server places the message in Bob</a:t>
            </a:r>
            <a:r>
              <a:rPr lang="ja-JP" altLang="en-US" sz="22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</a:rPr>
              <a:t>s mailbox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>
                <a:ea typeface="ＭＳ Ｐゴシック" panose="020B0600070205080204" pitchFamily="34" charset="-128"/>
              </a:rPr>
              <a:t>6) Bob invokes his user agent to read message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200" smtClean="0">
              <a:ea typeface="ＭＳ Ｐゴシック" panose="020B0600070205080204" pitchFamily="34" charset="-128"/>
            </a:endParaRPr>
          </a:p>
        </p:txBody>
      </p:sp>
      <p:grpSp>
        <p:nvGrpSpPr>
          <p:cNvPr id="126986" name="Group 20"/>
          <p:cNvGrpSpPr>
            <a:grpSpLocks/>
          </p:cNvGrpSpPr>
          <p:nvPr/>
        </p:nvGrpSpPr>
        <p:grpSpPr bwMode="auto">
          <a:xfrm>
            <a:off x="2808288" y="4956175"/>
            <a:ext cx="809625" cy="1049338"/>
            <a:chOff x="4296" y="2627"/>
            <a:chExt cx="510" cy="661"/>
          </a:xfrm>
        </p:grpSpPr>
        <p:sp>
          <p:nvSpPr>
            <p:cNvPr id="127022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23" name="Text Box 2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mail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server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24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25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26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27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28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29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30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31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32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33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34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35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36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26987" name="Picture 36" descr="Al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21275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8" name="Picture 37" descr="Bo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50260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9" name="Group 48"/>
          <p:cNvGrpSpPr>
            <a:grpSpLocks/>
          </p:cNvGrpSpPr>
          <p:nvPr/>
        </p:nvGrpSpPr>
        <p:grpSpPr bwMode="auto">
          <a:xfrm>
            <a:off x="4999038" y="4902200"/>
            <a:ext cx="809625" cy="1049338"/>
            <a:chOff x="4296" y="2627"/>
            <a:chExt cx="510" cy="661"/>
          </a:xfrm>
        </p:grpSpPr>
        <p:sp>
          <p:nvSpPr>
            <p:cNvPr id="127007" name="Rectangle 49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08" name="Text Box 50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mail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server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09" name="Rectangle 51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10" name="Line 52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1" name="Line 53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2" name="Line 54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3" name="Line 55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4" name="Line 56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5" name="Line 57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6" name="Line 58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7017" name="Rectangle 59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18" name="Rectangle 60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19" name="Rectangle 61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20" name="Rectangle 62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21" name="Rectangle 63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26990" name="Line 69"/>
          <p:cNvSpPr>
            <a:spLocks noChangeShapeType="1"/>
          </p:cNvSpPr>
          <p:nvPr/>
        </p:nvSpPr>
        <p:spPr bwMode="auto">
          <a:xfrm>
            <a:off x="1928813" y="5494338"/>
            <a:ext cx="892175" cy="1460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6991" name="Line 70"/>
          <p:cNvSpPr>
            <a:spLocks noChangeShapeType="1"/>
          </p:cNvSpPr>
          <p:nvPr/>
        </p:nvSpPr>
        <p:spPr bwMode="auto">
          <a:xfrm>
            <a:off x="3614738" y="5629275"/>
            <a:ext cx="1379537" cy="2190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6992" name="Line 71"/>
          <p:cNvSpPr>
            <a:spLocks noChangeShapeType="1"/>
          </p:cNvSpPr>
          <p:nvPr/>
        </p:nvSpPr>
        <p:spPr bwMode="auto">
          <a:xfrm flipV="1">
            <a:off x="5845175" y="5408613"/>
            <a:ext cx="1027113" cy="4270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6993" name="Oval 72"/>
          <p:cNvSpPr>
            <a:spLocks noChangeArrowheads="1"/>
          </p:cNvSpPr>
          <p:nvPr/>
        </p:nvSpPr>
        <p:spPr bwMode="auto">
          <a:xfrm>
            <a:off x="1058863" y="49434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26994" name="Oval 74"/>
          <p:cNvSpPr>
            <a:spLocks noChangeArrowheads="1"/>
          </p:cNvSpPr>
          <p:nvPr/>
        </p:nvSpPr>
        <p:spPr bwMode="auto">
          <a:xfrm>
            <a:off x="2168525" y="54387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2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26995" name="Oval 75"/>
          <p:cNvSpPr>
            <a:spLocks noChangeArrowheads="1"/>
          </p:cNvSpPr>
          <p:nvPr/>
        </p:nvSpPr>
        <p:spPr bwMode="auto">
          <a:xfrm>
            <a:off x="3040063" y="55181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3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26996" name="Oval 76"/>
          <p:cNvSpPr>
            <a:spLocks noChangeArrowheads="1"/>
          </p:cNvSpPr>
          <p:nvPr/>
        </p:nvSpPr>
        <p:spPr bwMode="auto">
          <a:xfrm>
            <a:off x="4151313" y="56038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4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26997" name="Oval 77"/>
          <p:cNvSpPr>
            <a:spLocks noChangeArrowheads="1"/>
          </p:cNvSpPr>
          <p:nvPr/>
        </p:nvSpPr>
        <p:spPr bwMode="auto">
          <a:xfrm>
            <a:off x="5256213" y="5935663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5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26998" name="Oval 78"/>
          <p:cNvSpPr>
            <a:spLocks noChangeArrowheads="1"/>
          </p:cNvSpPr>
          <p:nvPr/>
        </p:nvSpPr>
        <p:spPr bwMode="auto">
          <a:xfrm>
            <a:off x="6178550" y="5505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6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126999" name="Text Box 95"/>
          <p:cNvSpPr txBox="1">
            <a:spLocks noChangeArrowheads="1"/>
          </p:cNvSpPr>
          <p:nvPr/>
        </p:nvSpPr>
        <p:spPr bwMode="auto">
          <a:xfrm>
            <a:off x="2324100" y="6069013"/>
            <a:ext cx="1819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Alice</a:t>
            </a:r>
            <a:r>
              <a:rPr lang="ja-JP" altLang="en-US" sz="1600" smtClean="0">
                <a:solidFill>
                  <a:srgbClr val="000000"/>
                </a:solidFill>
              </a:rPr>
              <a:t>’</a:t>
            </a:r>
            <a:r>
              <a:rPr lang="en-US" altLang="ja-JP" sz="1600" smtClean="0">
                <a:solidFill>
                  <a:srgbClr val="000000"/>
                </a:solidFill>
              </a:rPr>
              <a:t>s mail server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127000" name="Text Box 96"/>
          <p:cNvSpPr txBox="1">
            <a:spLocks noChangeArrowheads="1"/>
          </p:cNvSpPr>
          <p:nvPr/>
        </p:nvSpPr>
        <p:spPr bwMode="auto">
          <a:xfrm>
            <a:off x="4598988" y="6132513"/>
            <a:ext cx="1741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Bob</a:t>
            </a:r>
            <a:r>
              <a:rPr lang="ja-JP" altLang="en-US" sz="1600" smtClean="0">
                <a:solidFill>
                  <a:srgbClr val="000000"/>
                </a:solidFill>
              </a:rPr>
              <a:t>’</a:t>
            </a:r>
            <a:r>
              <a:rPr lang="en-US" altLang="ja-JP" sz="1600" smtClean="0">
                <a:solidFill>
                  <a:srgbClr val="000000"/>
                </a:solidFill>
              </a:rPr>
              <a:t>s mail server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grpSp>
        <p:nvGrpSpPr>
          <p:cNvPr id="127001" name="Group 169"/>
          <p:cNvGrpSpPr>
            <a:grpSpLocks/>
          </p:cNvGrpSpPr>
          <p:nvPr/>
        </p:nvGrpSpPr>
        <p:grpSpPr bwMode="auto">
          <a:xfrm>
            <a:off x="6672263" y="4808538"/>
            <a:ext cx="912812" cy="1054100"/>
            <a:chOff x="3574" y="550"/>
            <a:chExt cx="575" cy="664"/>
          </a:xfrm>
        </p:grpSpPr>
        <p:grpSp>
          <p:nvGrpSpPr>
            <p:cNvPr id="127002" name="Group 170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7005" name="Picture 1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7006" name="Freeform 17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27003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7004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user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agent</a:t>
              </a: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7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540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1613"/>
            <a:ext cx="7772400" cy="903287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Sample SMTP interaction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9029" name="Rectangle 3"/>
          <p:cNvSpPr>
            <a:spLocks noChangeArrowheads="1"/>
          </p:cNvSpPr>
          <p:nvPr/>
        </p:nvSpPr>
        <p:spPr bwMode="auto">
          <a:xfrm>
            <a:off x="0" y="1273175"/>
            <a:ext cx="8956298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Mail server (client) at crepes.fr has mail to send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Client initiates connection to hamburger.edu port 25</a:t>
            </a:r>
            <a:endParaRPr lang="en-US" alt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</a:t>
            </a:r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: 220 hamburger.edu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HELO crepes.fr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250  Hello crepes.fr, pleased to meet you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MAIL FROM: &lt;alice@crepes.fr&gt;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250 alice@crepes.fr... Sender ok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RCPT TO: &lt;bob@hamburger.edu&gt;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250 bob@hamburger.edu ... Recipient ok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DATA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354 Enter mail, end with "." on a line by itself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Do you like ketchup?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How about pickles?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.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250 Message accepted for delivery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C: QUIT </a:t>
            </a:r>
          </a:p>
          <a:p>
            <a:pPr eaLnBrk="0" hangingPunct="0"/>
            <a:r>
              <a:rPr lang="en-US" alt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S: 221 hamburger.edu closing connection</a:t>
            </a:r>
            <a:endParaRPr lang="en-US" alt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SMTP: final words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555750"/>
            <a:ext cx="3810000" cy="4648200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SMTP uses persistent connections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SMTP requires message (header &amp; body) to be in 7-bit ASCII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SMTP server uses </a:t>
            </a:r>
            <a:r>
              <a:rPr lang="en-US" altLang="en-US" sz="2400" smtClean="0">
                <a:latin typeface="Courier New" panose="02070309020205020404" pitchFamily="49" charset="0"/>
                <a:ea typeface="ＭＳ Ｐゴシック" panose="020B0600070205080204" pitchFamily="34" charset="-128"/>
              </a:rPr>
              <a:t>CRLF.CRLF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to determine end of message</a:t>
            </a:r>
          </a:p>
        </p:txBody>
      </p:sp>
      <p:sp>
        <p:nvSpPr>
          <p:cNvPr id="1331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1300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comparison with HTTP:</a:t>
            </a:r>
          </a:p>
          <a:p>
            <a:pPr>
              <a:spcBef>
                <a:spcPct val="50000"/>
              </a:spcBef>
            </a:pPr>
            <a:r>
              <a:rPr lang="en-US" altLang="en-US" sz="2400" smtClean="0">
                <a:ea typeface="ＭＳ Ｐゴシック" panose="020B0600070205080204" pitchFamily="34" charset="-128"/>
              </a:rPr>
              <a:t>HTTP: pull</a:t>
            </a:r>
          </a:p>
          <a:p>
            <a:pPr>
              <a:spcAft>
                <a:spcPct val="50000"/>
              </a:spcAft>
            </a:pPr>
            <a:r>
              <a:rPr lang="en-US" altLang="en-US" sz="2400" smtClean="0">
                <a:ea typeface="ＭＳ Ｐゴシック" panose="020B0600070205080204" pitchFamily="34" charset="-128"/>
              </a:rPr>
              <a:t>SMTP: push</a:t>
            </a:r>
          </a:p>
          <a:p>
            <a:pPr>
              <a:spcAft>
                <a:spcPct val="50000"/>
              </a:spcAft>
            </a:pPr>
            <a:r>
              <a:rPr lang="en-US" altLang="en-US" sz="2400" smtClean="0">
                <a:ea typeface="ＭＳ Ｐゴシック" panose="020B0600070205080204" pitchFamily="34" charset="-128"/>
              </a:rPr>
              <a:t>both have ASCII command/response interaction, status codes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HTTP: each object encapsulated in its own response message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SMTP: multiple objects sent in multipart message</a:t>
            </a:r>
          </a:p>
        </p:txBody>
      </p:sp>
      <p:pic>
        <p:nvPicPr>
          <p:cNvPr id="133126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683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3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2792</Words>
  <Application>Microsoft Office PowerPoint</Application>
  <PresentationFormat>On-screen Show (4:3)</PresentationFormat>
  <Paragraphs>635</Paragraphs>
  <Slides>38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33</vt:i4>
      </vt:variant>
      <vt:variant>
        <vt:lpstr>Slide Titles</vt:lpstr>
      </vt:variant>
      <vt:variant>
        <vt:i4>38</vt:i4>
      </vt:variant>
    </vt:vector>
  </HeadingPairs>
  <TitlesOfParts>
    <vt:vector size="80" baseType="lpstr"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14_Default Design</vt:lpstr>
      <vt:lpstr>15_Default Design</vt:lpstr>
      <vt:lpstr>16_Default Design</vt:lpstr>
      <vt:lpstr>17_Default Design</vt:lpstr>
      <vt:lpstr>18_Default Design</vt:lpstr>
      <vt:lpstr>19_Default Design</vt:lpstr>
      <vt:lpstr>20_Default Design</vt:lpstr>
      <vt:lpstr>21_Default Design</vt:lpstr>
      <vt:lpstr>22_Default Design</vt:lpstr>
      <vt:lpstr>23_Default Design</vt:lpstr>
      <vt:lpstr>24_Default Design</vt:lpstr>
      <vt:lpstr>26_Default Design</vt:lpstr>
      <vt:lpstr>27_Default Design</vt:lpstr>
      <vt:lpstr>29_Default Design</vt:lpstr>
      <vt:lpstr>30_Default Design</vt:lpstr>
      <vt:lpstr>31_Default Design</vt:lpstr>
      <vt:lpstr>32_Default Design</vt:lpstr>
      <vt:lpstr>33_Default Design</vt:lpstr>
      <vt:lpstr>34_Default Design</vt:lpstr>
      <vt:lpstr>35_Default Design</vt:lpstr>
      <vt:lpstr>Email</vt:lpstr>
      <vt:lpstr>Muddiest Points</vt:lpstr>
      <vt:lpstr>Goals for Today</vt:lpstr>
      <vt:lpstr>Email</vt:lpstr>
      <vt:lpstr>Email: mail servers</vt:lpstr>
      <vt:lpstr>Email: SMTP [RFC 2821]</vt:lpstr>
      <vt:lpstr>Scenario: Alice sends message to Bob</vt:lpstr>
      <vt:lpstr>Sample SMTP interaction</vt:lpstr>
      <vt:lpstr>SMTP: final words</vt:lpstr>
      <vt:lpstr>Mail message format</vt:lpstr>
      <vt:lpstr>Mail access protocols</vt:lpstr>
      <vt:lpstr>POP3 protocol</vt:lpstr>
      <vt:lpstr>Comparing POP3 and IMAP</vt:lpstr>
      <vt:lpstr>Socket programming </vt:lpstr>
      <vt:lpstr>Socket programming </vt:lpstr>
      <vt:lpstr>Client/server socket interaction: UDP</vt:lpstr>
      <vt:lpstr>PowerPoint Presentation</vt:lpstr>
      <vt:lpstr>PowerPoint Presentation</vt:lpstr>
      <vt:lpstr>Running Python</vt:lpstr>
      <vt:lpstr>Socket programming with TCP</vt:lpstr>
      <vt:lpstr>Client/server socket interaction: TCP</vt:lpstr>
      <vt:lpstr>PowerPoint Presentation</vt:lpstr>
      <vt:lpstr>PowerPoint Presentation</vt:lpstr>
      <vt:lpstr>Getahead: DNS</vt:lpstr>
      <vt:lpstr>DNS: domain name system</vt:lpstr>
      <vt:lpstr>DNS: services, structure </vt:lpstr>
      <vt:lpstr>DNS: a distributed, hierarchical database</vt:lpstr>
      <vt:lpstr>DNS: root name servers</vt:lpstr>
      <vt:lpstr>TLD, authoritative servers</vt:lpstr>
      <vt:lpstr>Local DNS name server</vt:lpstr>
      <vt:lpstr>DNS name  resolution example</vt:lpstr>
      <vt:lpstr>PowerPoint Presentation</vt:lpstr>
      <vt:lpstr>DNS: caching, updating records</vt:lpstr>
      <vt:lpstr>DNS records</vt:lpstr>
      <vt:lpstr>DNS protocol, messages</vt:lpstr>
      <vt:lpstr>PowerPoint Presentation</vt:lpstr>
      <vt:lpstr>Inserting records into DNS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pp</cp:lastModifiedBy>
  <cp:revision>90</cp:revision>
  <dcterms:created xsi:type="dcterms:W3CDTF">2003-09-05T02:55:05Z</dcterms:created>
  <dcterms:modified xsi:type="dcterms:W3CDTF">2017-09-12T01:10:55Z</dcterms:modified>
</cp:coreProperties>
</file>