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12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244405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308599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19250" y="673100"/>
            <a:ext cx="9758016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300" y="638919"/>
            <a:ext cx="5334001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Network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Networks</a:t>
            </a:r>
          </a:p>
          <a:p>
            <a:pPr lvl="1"/>
            <a:r>
              <a:t>	Types of networks (social networks, computer networks, entity-relationship networks, …)</a:t>
            </a:r>
          </a:p>
          <a:p>
            <a:pPr lvl="1"/>
            <a:r>
              <a:t>	Node-link diagrams</a:t>
            </a:r>
          </a:p>
          <a:p>
            <a:pPr lvl="1"/>
            <a:r>
              <a:t>	Layered Internet architecture (encapsulation)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oint to Point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93370" indent="-293370" defTabSz="385572">
              <a:spcBef>
                <a:spcPts val="2700"/>
              </a:spcBef>
              <a:defRPr sz="2112"/>
            </a:pPr>
            <a:r>
              <a:t>Point to Point</a:t>
            </a:r>
          </a:p>
          <a:p>
            <a:pPr marL="293370" indent="-293370" defTabSz="385572">
              <a:spcBef>
                <a:spcPts val="2700"/>
              </a:spcBef>
              <a:defRPr sz="2112"/>
            </a:pPr>
            <a:r>
              <a:t>    Physical layer (twisted pair, coaxial cable, fiber, microwave, satellite)</a:t>
            </a:r>
          </a:p>
          <a:p>
            <a:pPr marL="293370" indent="-293370" defTabSz="385572">
              <a:spcBef>
                <a:spcPts val="2700"/>
              </a:spcBef>
              <a:defRPr sz="2112"/>
            </a:pPr>
            <a:r>
              <a:t>    Error detection (CRC)</a:t>
            </a:r>
          </a:p>
          <a:p>
            <a:pPr marL="293370" indent="-293370" defTabSz="385572">
              <a:spcBef>
                <a:spcPts val="2700"/>
              </a:spcBef>
              <a:defRPr sz="2112"/>
            </a:pPr>
            <a:r>
              <a:t>    Error correction</a:t>
            </a:r>
          </a:p>
          <a:p>
            <a:pPr marL="293370" indent="-293370" defTabSz="385572">
              <a:spcBef>
                <a:spcPts val="2700"/>
              </a:spcBef>
              <a:defRPr sz="2112"/>
            </a:pPr>
            <a:r>
              <a:t>Ethernet</a:t>
            </a:r>
          </a:p>
          <a:p>
            <a:pPr marL="293370" indent="-293370" defTabSz="385572">
              <a:spcBef>
                <a:spcPts val="2700"/>
              </a:spcBef>
              <a:defRPr sz="2112"/>
            </a:pPr>
            <a:r>
              <a:t>    Subnets</a:t>
            </a:r>
          </a:p>
          <a:p>
            <a:pPr marL="293370" indent="-293370" defTabSz="385572">
              <a:spcBef>
                <a:spcPts val="2700"/>
              </a:spcBef>
              <a:defRPr sz="2112"/>
            </a:pPr>
            <a:r>
              <a:t>    CSMA/CD</a:t>
            </a:r>
          </a:p>
          <a:p>
            <a:pPr marL="293370" indent="-293370" defTabSz="385572">
              <a:spcBef>
                <a:spcPts val="2700"/>
              </a:spcBef>
              <a:defRPr sz="2112"/>
            </a:pPr>
            <a:r>
              <a:t>    MAC addresses</a:t>
            </a:r>
          </a:p>
          <a:p>
            <a:pPr marL="293370" indent="-293370" defTabSz="385572">
              <a:spcBef>
                <a:spcPts val="2700"/>
              </a:spcBef>
              <a:defRPr sz="2112"/>
            </a:pPr>
            <a:r>
              <a:t>    ARP</a:t>
            </a:r>
          </a:p>
          <a:p>
            <a:pPr marL="293370" indent="-293370" defTabSz="385572">
              <a:spcBef>
                <a:spcPts val="2700"/>
              </a:spcBef>
              <a:defRPr sz="2112"/>
            </a:pPr>
            <a:r>
              <a:t>    Ethernet frame structure</a:t>
            </a:r>
          </a:p>
          <a:p>
            <a:pPr marL="293370" indent="-293370" defTabSz="385572">
              <a:spcBef>
                <a:spcPts val="2700"/>
              </a:spcBef>
              <a:defRPr sz="2112"/>
            </a:pPr>
            <a:r>
              <a:t>    Switched Ethernet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Wireles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Wireless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WiFi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numCol="2" spcCol="554990"/>
          <a:lstStyle/>
          <a:p>
            <a:pPr marL="413384" indent="-413384" defTabSz="543305">
              <a:spcBef>
                <a:spcPts val="3900"/>
              </a:spcBef>
              <a:defRPr sz="2976"/>
            </a:pPr>
            <a:r>
              <a:t>WiFi</a:t>
            </a:r>
          </a:p>
          <a:p>
            <a:pPr marL="413384" indent="-413384" defTabSz="543305">
              <a:spcBef>
                <a:spcPts val="3900"/>
              </a:spcBef>
              <a:defRPr sz="2976"/>
            </a:pPr>
            <a:r>
              <a:t>    CSMA/CA (SIFS, DIFS, RTS, CTS)</a:t>
            </a:r>
          </a:p>
          <a:p>
            <a:pPr marL="413384" indent="-413384" defTabSz="543305">
              <a:spcBef>
                <a:spcPts val="3900"/>
              </a:spcBef>
              <a:defRPr sz="2976"/>
            </a:pPr>
            <a:r>
              <a:t>    Physical layer issues (signal strength, multipath, interference, hidden terminal)</a:t>
            </a:r>
          </a:p>
          <a:p>
            <a:pPr marL="413384" indent="-413384" defTabSz="543305">
              <a:spcBef>
                <a:spcPts val="3900"/>
              </a:spcBef>
              <a:defRPr sz="2976"/>
            </a:pPr>
            <a:r>
              <a:t>    Adaptive rate selection</a:t>
            </a:r>
          </a:p>
          <a:p>
            <a:pPr marL="413384" indent="-413384" defTabSz="543305">
              <a:spcBef>
                <a:spcPts val="3900"/>
              </a:spcBef>
              <a:defRPr sz="2976"/>
            </a:pPr>
            <a:r>
              <a:t>    Association (SSID)</a:t>
            </a:r>
          </a:p>
          <a:p>
            <a:pPr marL="413384" indent="-413384" defTabSz="543305">
              <a:spcBef>
                <a:spcPts val="3900"/>
              </a:spcBef>
              <a:defRPr sz="2976"/>
            </a:pPr>
            <a:r>
              <a:t>    802.11 frame structure</a:t>
            </a:r>
          </a:p>
          <a:p>
            <a:pPr marL="413384" indent="-413384" defTabSz="543305">
              <a:spcBef>
                <a:spcPts val="3900"/>
              </a:spcBef>
              <a:defRPr sz="2976"/>
            </a:pPr>
            <a:r>
              <a:t>    Power management</a:t>
            </a:r>
          </a:p>
          <a:p>
            <a:pPr marL="413384" indent="-413384" defTabSz="543305">
              <a:spcBef>
                <a:spcPts val="3900"/>
              </a:spcBef>
              <a:defRPr sz="2976"/>
            </a:pPr>
            <a:r>
              <a:t>Mobile Data</a:t>
            </a:r>
          </a:p>
          <a:p>
            <a:pPr marL="413384" indent="-413384" defTabSz="543305">
              <a:spcBef>
                <a:spcPts val="3900"/>
              </a:spcBef>
              <a:defRPr sz="2976"/>
            </a:pPr>
            <a:r>
              <a:t>    4G architecture</a:t>
            </a:r>
          </a:p>
          <a:p>
            <a:pPr marL="413384" indent="-413384" defTabSz="543305">
              <a:spcBef>
                <a:spcPts val="3900"/>
              </a:spcBef>
              <a:defRPr sz="2976"/>
            </a:pPr>
            <a:r>
              <a:t>    Combination of FDMA and TDMA</a:t>
            </a:r>
          </a:p>
          <a:p>
            <a:pPr marL="413384" indent="-413384" defTabSz="543305">
              <a:spcBef>
                <a:spcPts val="3900"/>
              </a:spcBef>
              <a:defRPr sz="2976"/>
            </a:pPr>
            <a:r>
              <a:t>    CDMA</a:t>
            </a:r>
          </a:p>
          <a:p>
            <a:pPr marL="413384" indent="-413384" defTabSz="543305">
              <a:spcBef>
                <a:spcPts val="3900"/>
              </a:spcBef>
              <a:defRPr sz="2976"/>
            </a:pPr>
            <a:r>
              <a:t>    Handoffs</a:t>
            </a:r>
          </a:p>
          <a:p>
            <a:pPr marL="413384" indent="-413384" defTabSz="543305">
              <a:spcBef>
                <a:spcPts val="3900"/>
              </a:spcBef>
              <a:defRPr sz="2976"/>
            </a:pPr>
            <a:r>
              <a:t>    Roaming mobility (indirect routing)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ecurit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Security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Hacking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numCol="2" spcCol="554990"/>
          <a:lstStyle/>
          <a:p>
            <a:pPr marL="293370" indent="-293370" defTabSz="385572">
              <a:spcBef>
                <a:spcPts val="2700"/>
              </a:spcBef>
              <a:defRPr sz="2112"/>
            </a:pPr>
            <a:r>
              <a:t>Hacking</a:t>
            </a:r>
          </a:p>
          <a:p>
            <a:pPr marL="293370" indent="-293370" defTabSz="385572">
              <a:spcBef>
                <a:spcPts val="2700"/>
              </a:spcBef>
              <a:defRPr sz="2112"/>
            </a:pPr>
            <a:r>
              <a:t>    Bots and botnets</a:t>
            </a:r>
          </a:p>
          <a:p>
            <a:pPr marL="293370" indent="-293370" defTabSz="385572">
              <a:spcBef>
                <a:spcPts val="2700"/>
              </a:spcBef>
              <a:defRPr sz="2112"/>
            </a:pPr>
            <a:r>
              <a:t>    Distributed denial of service attacks</a:t>
            </a:r>
          </a:p>
          <a:p>
            <a:pPr marL="293370" indent="-293370" defTabSz="385572">
              <a:spcBef>
                <a:spcPts val="2700"/>
              </a:spcBef>
              <a:defRPr sz="2112"/>
            </a:pPr>
            <a:r>
              <a:t>    Ransomware</a:t>
            </a:r>
          </a:p>
          <a:p>
            <a:pPr marL="293370" indent="-293370" defTabSz="385572">
              <a:spcBef>
                <a:spcPts val="2700"/>
              </a:spcBef>
              <a:defRPr sz="2112"/>
            </a:pPr>
            <a:r>
              <a:t>    Social attacks</a:t>
            </a:r>
          </a:p>
          <a:p>
            <a:pPr marL="293370" indent="-293370" defTabSz="385572">
              <a:spcBef>
                <a:spcPts val="2700"/>
              </a:spcBef>
              <a:defRPr sz="2112"/>
            </a:pPr>
            <a:r>
              <a:t>    Disinformation</a:t>
            </a:r>
          </a:p>
          <a:p>
            <a:pPr marL="293370" indent="-293370" defTabSz="385572">
              <a:spcBef>
                <a:spcPts val="2700"/>
              </a:spcBef>
              <a:defRPr sz="2112"/>
            </a:pPr>
            <a:r>
              <a:t>Firewalls</a:t>
            </a:r>
          </a:p>
          <a:p>
            <a:pPr marL="293370" indent="-293370" defTabSz="385572">
              <a:spcBef>
                <a:spcPts val="2700"/>
              </a:spcBef>
              <a:defRPr sz="2112"/>
            </a:pPr>
            <a:r>
              <a:t>    Firewalls (stateful, stateless)</a:t>
            </a:r>
          </a:p>
          <a:p>
            <a:pPr marL="293370" indent="-293370" defTabSz="385572">
              <a:spcBef>
                <a:spcPts val="2700"/>
              </a:spcBef>
              <a:defRPr sz="2112"/>
            </a:pPr>
            <a:r>
              <a:t>    Gateways</a:t>
            </a:r>
          </a:p>
          <a:p>
            <a:pPr marL="293370" indent="-293370" defTabSz="385572">
              <a:spcBef>
                <a:spcPts val="2700"/>
              </a:spcBef>
              <a:defRPr sz="2112"/>
            </a:pPr>
            <a:r>
              <a:t>    Intrusion detection</a:t>
            </a:r>
          </a:p>
          <a:p>
            <a:pPr marL="293370" indent="-293370" defTabSz="385572">
              <a:spcBef>
                <a:spcPts val="2700"/>
              </a:spcBef>
              <a:defRPr sz="2112"/>
            </a:pPr>
            <a:endParaRPr/>
          </a:p>
          <a:p>
            <a:pPr marL="293370" indent="-293370" defTabSz="385572">
              <a:spcBef>
                <a:spcPts val="2700"/>
              </a:spcBef>
              <a:defRPr sz="2112"/>
            </a:pPr>
            <a:r>
              <a:t>Encryption</a:t>
            </a:r>
          </a:p>
          <a:p>
            <a:pPr marL="293370" indent="-293370" defTabSz="385572">
              <a:spcBef>
                <a:spcPts val="2700"/>
              </a:spcBef>
              <a:defRPr sz="2112"/>
            </a:pPr>
            <a:r>
              <a:t>    Symmetric key encryption</a:t>
            </a:r>
          </a:p>
          <a:p>
            <a:pPr marL="293370" indent="-293370" defTabSz="385572">
              <a:spcBef>
                <a:spcPts val="2700"/>
              </a:spcBef>
              <a:defRPr sz="2112"/>
            </a:pPr>
            <a:r>
              <a:t>    Public key encryption</a:t>
            </a:r>
          </a:p>
          <a:p>
            <a:pPr marL="293370" indent="-293370" defTabSz="385572">
              <a:spcBef>
                <a:spcPts val="2700"/>
              </a:spcBef>
              <a:defRPr sz="2112"/>
            </a:pPr>
            <a:r>
              <a:t>    PGP for email</a:t>
            </a:r>
          </a:p>
          <a:p>
            <a:pPr marL="293370" indent="-293370" defTabSz="385572">
              <a:spcBef>
                <a:spcPts val="2700"/>
              </a:spcBef>
              <a:defRPr sz="2112"/>
            </a:pPr>
            <a:r>
              <a:t>    SSL (and TLS)</a:t>
            </a:r>
          </a:p>
          <a:p>
            <a:pPr marL="293370" indent="-293370" defTabSz="385572">
              <a:spcBef>
                <a:spcPts val="2700"/>
              </a:spcBef>
              <a:defRPr sz="2112"/>
            </a:pPr>
            <a:r>
              <a:t>Authentication</a:t>
            </a:r>
          </a:p>
          <a:p>
            <a:pPr marL="293370" indent="-293370" defTabSz="385572">
              <a:spcBef>
                <a:spcPts val="2700"/>
              </a:spcBef>
              <a:defRPr sz="2112"/>
            </a:pPr>
            <a:r>
              <a:t>    Hash</a:t>
            </a:r>
          </a:p>
          <a:p>
            <a:pPr marL="293370" indent="-293370" defTabSz="385572">
              <a:spcBef>
                <a:spcPts val="2700"/>
              </a:spcBef>
              <a:defRPr sz="2112"/>
            </a:pPr>
            <a:r>
              <a:t>    Message Authentication Codes</a:t>
            </a:r>
          </a:p>
          <a:p>
            <a:pPr marL="293370" indent="-293370" defTabSz="385572">
              <a:spcBef>
                <a:spcPts val="2700"/>
              </a:spcBef>
              <a:defRPr sz="2112"/>
            </a:pPr>
            <a:r>
              <a:t>    Digital signatures</a:t>
            </a:r>
          </a:p>
          <a:p>
            <a:pPr marL="293370" indent="-293370" defTabSz="385572">
              <a:spcBef>
                <a:spcPts val="2700"/>
              </a:spcBef>
              <a:defRPr sz="2112"/>
            </a:pPr>
            <a:r>
              <a:t>    Man-in-the-middle attacks</a:t>
            </a:r>
          </a:p>
          <a:p>
            <a:pPr marL="293370" indent="-293370" defTabSz="385572">
              <a:spcBef>
                <a:spcPts val="2700"/>
              </a:spcBef>
              <a:defRPr sz="2112"/>
            </a:pPr>
            <a:r>
              <a:t>    Certificate authorities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ocial Issu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Social Issues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Appropriate Us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numCol="2" spcCol="554990"/>
          <a:lstStyle/>
          <a:p>
            <a:pPr marL="208915" indent="-208915" defTabSz="274574">
              <a:spcBef>
                <a:spcPts val="1900"/>
              </a:spcBef>
              <a:defRPr sz="1504"/>
            </a:pPr>
            <a:r>
              <a:t>Appropriate Use</a:t>
            </a:r>
          </a:p>
          <a:p>
            <a:pPr marL="208915" indent="-208915" defTabSz="274574">
              <a:spcBef>
                <a:spcPts val="1900"/>
              </a:spcBef>
              <a:defRPr sz="1504"/>
            </a:pPr>
            <a:r>
              <a:t>    Legal system (constitution, laws, regulations, treaties)</a:t>
            </a:r>
          </a:p>
          <a:p>
            <a:pPr marL="208915" indent="-208915" defTabSz="274574">
              <a:spcBef>
                <a:spcPts val="1900"/>
              </a:spcBef>
              <a:defRPr sz="1504"/>
            </a:pPr>
            <a:r>
              <a:t>    Contracts (e.g., terms of service)</a:t>
            </a:r>
          </a:p>
          <a:p>
            <a:pPr marL="208915" indent="-208915" defTabSz="274574">
              <a:spcBef>
                <a:spcPts val="1900"/>
              </a:spcBef>
              <a:defRPr sz="1504"/>
            </a:pPr>
            <a:r>
              <a:t>    Policy (e.g., privacy policies)</a:t>
            </a:r>
          </a:p>
          <a:p>
            <a:pPr marL="208915" indent="-208915" defTabSz="274574">
              <a:spcBef>
                <a:spcPts val="1900"/>
              </a:spcBef>
              <a:defRPr sz="1504"/>
            </a:pPr>
            <a:r>
              <a:t>    Norms</a:t>
            </a:r>
          </a:p>
          <a:p>
            <a:pPr marL="208915" indent="-208915" defTabSz="274574">
              <a:spcBef>
                <a:spcPts val="1900"/>
              </a:spcBef>
              <a:defRPr sz="1504"/>
            </a:pPr>
            <a:r>
              <a:t>    Technical means</a:t>
            </a:r>
          </a:p>
          <a:p>
            <a:pPr marL="208915" indent="-208915" defTabSz="274574">
              <a:spcBef>
                <a:spcPts val="1900"/>
              </a:spcBef>
              <a:defRPr sz="1504"/>
            </a:pPr>
            <a:r>
              <a:t>    Jurisdiction</a:t>
            </a:r>
          </a:p>
          <a:p>
            <a:pPr marL="208915" indent="-208915" defTabSz="274574">
              <a:spcBef>
                <a:spcPts val="1900"/>
              </a:spcBef>
              <a:defRPr sz="1504"/>
            </a:pPr>
            <a:r>
              <a:t>    Controlling collection vs. controlling use</a:t>
            </a:r>
          </a:p>
          <a:p>
            <a:pPr marL="208915" indent="-208915" defTabSz="274574">
              <a:spcBef>
                <a:spcPts val="1900"/>
              </a:spcBef>
              <a:defRPr sz="1504"/>
            </a:pPr>
            <a:r>
              <a:t>    Balancing interests</a:t>
            </a:r>
          </a:p>
          <a:p>
            <a:pPr marL="208915" indent="-208915" defTabSz="274574">
              <a:spcBef>
                <a:spcPts val="1900"/>
              </a:spcBef>
              <a:defRPr sz="1504"/>
            </a:pPr>
            <a:r>
              <a:t>Privacy</a:t>
            </a:r>
          </a:p>
          <a:p>
            <a:pPr marL="208915" indent="-208915" defTabSz="274574">
              <a:spcBef>
                <a:spcPts val="1900"/>
              </a:spcBef>
              <a:defRPr sz="1504"/>
            </a:pPr>
            <a:r>
              <a:t>    FISA Section 702</a:t>
            </a:r>
          </a:p>
          <a:p>
            <a:pPr marL="208915" indent="-208915" defTabSz="274574">
              <a:spcBef>
                <a:spcPts val="1900"/>
              </a:spcBef>
              <a:defRPr sz="1504"/>
            </a:pPr>
            <a:r>
              <a:t>    Upstream collection</a:t>
            </a:r>
          </a:p>
          <a:p>
            <a:pPr marL="208915" indent="-208915" defTabSz="274574">
              <a:spcBef>
                <a:spcPts val="1900"/>
              </a:spcBef>
              <a:defRPr sz="1504"/>
            </a:pPr>
            <a:r>
              <a:t>    About collection</a:t>
            </a:r>
          </a:p>
          <a:p>
            <a:pPr marL="208915" indent="-208915" defTabSz="274574">
              <a:spcBef>
                <a:spcPts val="1900"/>
              </a:spcBef>
              <a:defRPr sz="1504"/>
            </a:pPr>
            <a:r>
              <a:t>    Multi-communication transactions</a:t>
            </a:r>
          </a:p>
          <a:p>
            <a:pPr marL="208915" indent="-208915" defTabSz="274574">
              <a:spcBef>
                <a:spcPts val="1900"/>
              </a:spcBef>
              <a:defRPr sz="1504"/>
            </a:pPr>
            <a:endParaRPr/>
          </a:p>
          <a:p>
            <a:pPr marL="208915" indent="-208915" defTabSz="274574">
              <a:spcBef>
                <a:spcPts val="1900"/>
              </a:spcBef>
              <a:defRPr sz="1504"/>
            </a:pPr>
            <a:r>
              <a:t>Twitter</a:t>
            </a:r>
          </a:p>
          <a:p>
            <a:pPr marL="208915" indent="-208915" defTabSz="274574">
              <a:spcBef>
                <a:spcPts val="1900"/>
              </a:spcBef>
              <a:defRPr sz="1504"/>
            </a:pPr>
            <a:r>
              <a:t>    Agile development methods</a:t>
            </a:r>
          </a:p>
          <a:p>
            <a:pPr marL="208915" indent="-208915" defTabSz="274574">
              <a:spcBef>
                <a:spcPts val="1900"/>
              </a:spcBef>
              <a:defRPr sz="1504"/>
            </a:pPr>
            <a:r>
              <a:t>    Adoption of innovation (social structure, social structure, predictors)</a:t>
            </a:r>
          </a:p>
          <a:p>
            <a:pPr marL="208915" indent="-208915" defTabSz="274574">
              <a:spcBef>
                <a:spcPts val="1900"/>
              </a:spcBef>
              <a:defRPr sz="1504"/>
            </a:pPr>
            <a:r>
              <a:t>    Financing</a:t>
            </a:r>
          </a:p>
          <a:p>
            <a:pPr marL="208915" indent="-208915" defTabSz="274574">
              <a:spcBef>
                <a:spcPts val="1900"/>
              </a:spcBef>
              <a:defRPr sz="1504"/>
            </a:pPr>
            <a:r>
              <a:t>The Interplanetary Internet</a:t>
            </a:r>
          </a:p>
          <a:p>
            <a:pPr marL="208915" indent="-208915" defTabSz="274574">
              <a:spcBef>
                <a:spcPts val="1900"/>
              </a:spcBef>
              <a:defRPr sz="1504"/>
            </a:pPr>
            <a:r>
              <a:t>    Interplanetary propagation delays</a:t>
            </a:r>
          </a:p>
          <a:p>
            <a:pPr marL="208915" indent="-208915" defTabSz="274574">
              <a:spcBef>
                <a:spcPts val="1900"/>
              </a:spcBef>
              <a:defRPr sz="1504"/>
            </a:pPr>
            <a:r>
              <a:t>    Interplanetary queueing delays</a:t>
            </a:r>
          </a:p>
          <a:p>
            <a:pPr marL="208915" indent="-208915" defTabSz="274574">
              <a:spcBef>
                <a:spcPts val="1900"/>
              </a:spcBef>
              <a:defRPr sz="1504"/>
            </a:pPr>
            <a:r>
              <a:t>    Delay tolerant networking</a:t>
            </a:r>
          </a:p>
          <a:p>
            <a:pPr marL="208915" indent="-208915" defTabSz="274574">
              <a:spcBef>
                <a:spcPts val="1900"/>
              </a:spcBef>
              <a:defRPr sz="1504"/>
            </a:pPr>
            <a:r>
              <a:t>    Sneakernet</a:t>
            </a:r>
          </a:p>
          <a:p>
            <a:pPr marL="208915" indent="-208915" defTabSz="274574">
              <a:spcBef>
                <a:spcPts val="1900"/>
              </a:spcBef>
              <a:defRPr sz="1504"/>
            </a:pPr>
            <a:r>
              <a:t>    Edge caching</a:t>
            </a:r>
          </a:p>
          <a:p>
            <a:pPr marL="208915" indent="-208915" defTabSz="274574">
              <a:spcBef>
                <a:spcPts val="1900"/>
              </a:spcBef>
              <a:defRPr sz="1504"/>
            </a:pPr>
            <a:r>
              <a:t>Global Internet Access</a:t>
            </a:r>
          </a:p>
          <a:p>
            <a:pPr marL="208915" indent="-208915" defTabSz="274574">
              <a:spcBef>
                <a:spcPts val="1900"/>
              </a:spcBef>
              <a:defRPr sz="1504"/>
            </a:pPr>
            <a:r>
              <a:t>    Demographic challenges</a:t>
            </a:r>
          </a:p>
          <a:p>
            <a:pPr marL="208915" indent="-208915" defTabSz="274574">
              <a:spcBef>
                <a:spcPts val="1900"/>
              </a:spcBef>
              <a:defRPr sz="1504"/>
            </a:pPr>
            <a:r>
              <a:t>    Spatial challenges</a:t>
            </a:r>
          </a:p>
          <a:p>
            <a:pPr marL="208915" indent="-208915" defTabSz="274574">
              <a:spcBef>
                <a:spcPts val="1900"/>
              </a:spcBef>
              <a:defRPr sz="1504"/>
            </a:pPr>
            <a:r>
              <a:t>    Last-mile technology (Fiber, radio, drones, balloons, …)</a:t>
            </a:r>
          </a:p>
          <a:p>
            <a:pPr marL="208915" indent="-208915" defTabSz="274574">
              <a:spcBef>
                <a:spcPts val="1900"/>
              </a:spcBef>
              <a:defRPr sz="1504"/>
            </a:pPr>
            <a:r>
              <a:t>    Context-sensitive design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he Internet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13384" indent="-413384" defTabSz="543305">
              <a:spcBef>
                <a:spcPts val="3900"/>
              </a:spcBef>
              <a:defRPr sz="2976"/>
            </a:pPr>
            <a:r>
              <a:t>The Internet</a:t>
            </a:r>
          </a:p>
          <a:p>
            <a:pPr marL="826769" lvl="1" indent="-413384" defTabSz="543305">
              <a:spcBef>
                <a:spcPts val="3900"/>
              </a:spcBef>
              <a:defRPr sz="2976"/>
            </a:pPr>
            <a:r>
              <a:t>	Structure of the “Internet core” (ISPs, IXP’s, CDN’s)</a:t>
            </a:r>
          </a:p>
          <a:p>
            <a:pPr marL="826769" lvl="1" indent="-413384" defTabSz="543305">
              <a:spcBef>
                <a:spcPts val="3900"/>
              </a:spcBef>
              <a:defRPr sz="2976"/>
            </a:pPr>
            <a:r>
              <a:t>	Packet switching (store and forward, routing)</a:t>
            </a:r>
          </a:p>
          <a:p>
            <a:pPr marL="826769" lvl="1" indent="-413384" defTabSz="543305">
              <a:spcBef>
                <a:spcPts val="3900"/>
              </a:spcBef>
              <a:defRPr sz="2976"/>
            </a:pPr>
            <a:r>
              <a:t>	Types of delays (transmission, propagation, queueing, processing)</a:t>
            </a:r>
          </a:p>
          <a:p>
            <a:pPr marL="826769" lvl="1" indent="-413384" defTabSz="543305">
              <a:spcBef>
                <a:spcPts val="3900"/>
              </a:spcBef>
              <a:defRPr sz="2976"/>
            </a:pPr>
            <a:r>
              <a:t>	Computing throughput</a:t>
            </a:r>
          </a:p>
          <a:p>
            <a:pPr marL="826769" lvl="1" indent="-413384" defTabSz="543305">
              <a:spcBef>
                <a:spcPts val="3900"/>
              </a:spcBef>
              <a:defRPr sz="2976"/>
            </a:pPr>
            <a:r>
              <a:t>	Causes of packet loss (buffer overflow, bit errors, excessive delay)</a:t>
            </a:r>
          </a:p>
          <a:p>
            <a:pPr marL="826769" lvl="1" indent="-413384" defTabSz="543305">
              <a:spcBef>
                <a:spcPts val="3900"/>
              </a:spcBef>
              <a:defRPr sz="2976"/>
            </a:pPr>
            <a:r>
              <a:t>	Traceroute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App Lay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App Layer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ervice Model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numCol="2" spcCol="554990"/>
          <a:lstStyle/>
          <a:p>
            <a:pPr marL="182244" indent="-182244" defTabSz="239522">
              <a:spcBef>
                <a:spcPts val="1700"/>
              </a:spcBef>
              <a:defRPr sz="1312"/>
            </a:pPr>
            <a:r>
              <a:t>Service Model</a:t>
            </a:r>
          </a:p>
          <a:p>
            <a:pPr marL="182244" indent="-182244" defTabSz="239522">
              <a:spcBef>
                <a:spcPts val="1700"/>
              </a:spcBef>
              <a:defRPr sz="1312"/>
            </a:pPr>
            <a:r>
              <a:t>    Example applications (Web, email, streaming video, …)</a:t>
            </a:r>
          </a:p>
          <a:p>
            <a:pPr marL="182244" indent="-182244" defTabSz="239522">
              <a:spcBef>
                <a:spcPts val="1700"/>
              </a:spcBef>
              <a:defRPr sz="1312"/>
            </a:pPr>
            <a:r>
              <a:t>    Client-server architecture</a:t>
            </a:r>
          </a:p>
          <a:p>
            <a:pPr marL="182244" indent="-182244" defTabSz="239522">
              <a:spcBef>
                <a:spcPts val="1700"/>
              </a:spcBef>
              <a:defRPr sz="1312"/>
            </a:pPr>
            <a:r>
              <a:t>    Processes</a:t>
            </a:r>
          </a:p>
          <a:p>
            <a:pPr marL="182244" indent="-182244" defTabSz="239522">
              <a:spcBef>
                <a:spcPts val="1700"/>
              </a:spcBef>
              <a:defRPr sz="1312"/>
            </a:pPr>
            <a:r>
              <a:t>    Sockets</a:t>
            </a:r>
          </a:p>
          <a:p>
            <a:pPr marL="182244" indent="-182244" defTabSz="239522">
              <a:spcBef>
                <a:spcPts val="1700"/>
              </a:spcBef>
              <a:defRPr sz="1312"/>
            </a:pPr>
            <a:r>
              <a:t>    Port numbers</a:t>
            </a:r>
          </a:p>
          <a:p>
            <a:pPr marL="182244" indent="-182244" defTabSz="239522">
              <a:spcBef>
                <a:spcPts val="1700"/>
              </a:spcBef>
              <a:defRPr sz="1312"/>
            </a:pPr>
            <a:r>
              <a:t>    Designing an application level protocol</a:t>
            </a:r>
          </a:p>
          <a:p>
            <a:pPr marL="182244" indent="-182244" defTabSz="239522">
              <a:spcBef>
                <a:spcPts val="1700"/>
              </a:spcBef>
              <a:defRPr sz="1312"/>
            </a:pPr>
            <a:r>
              <a:t>The Web</a:t>
            </a:r>
          </a:p>
          <a:p>
            <a:pPr marL="182244" indent="-182244" defTabSz="239522">
              <a:spcBef>
                <a:spcPts val="1700"/>
              </a:spcBef>
              <a:defRPr sz="1312"/>
            </a:pPr>
            <a:r>
              <a:t>    HTTP message formats (GET, Conditional GET, HEAD, POST, DELETE, response)</a:t>
            </a:r>
          </a:p>
          <a:p>
            <a:pPr marL="182244" indent="-182244" defTabSz="239522">
              <a:spcBef>
                <a:spcPts val="1700"/>
              </a:spcBef>
              <a:defRPr sz="1312"/>
            </a:pPr>
            <a:r>
              <a:t>    HTTP interaction</a:t>
            </a:r>
          </a:p>
          <a:p>
            <a:pPr marL="182244" indent="-182244" defTabSz="239522">
              <a:spcBef>
                <a:spcPts val="1700"/>
              </a:spcBef>
              <a:defRPr sz="1312"/>
            </a:pPr>
            <a:r>
              <a:t>    Sequence diagrams</a:t>
            </a:r>
          </a:p>
          <a:p>
            <a:pPr marL="182244" indent="-182244" defTabSz="239522">
              <a:spcBef>
                <a:spcPts val="1700"/>
              </a:spcBef>
              <a:defRPr sz="1312"/>
            </a:pPr>
            <a:r>
              <a:t>    HTTP use of TCP (persistent, non-persistent)</a:t>
            </a:r>
          </a:p>
          <a:p>
            <a:pPr marL="182244" indent="-182244" defTabSz="239522">
              <a:spcBef>
                <a:spcPts val="1700"/>
              </a:spcBef>
              <a:defRPr sz="1312"/>
            </a:pPr>
            <a:r>
              <a:t>    Cookies</a:t>
            </a:r>
          </a:p>
          <a:p>
            <a:pPr marL="182244" indent="-182244" defTabSz="239522">
              <a:spcBef>
                <a:spcPts val="1700"/>
              </a:spcBef>
              <a:defRPr sz="1312"/>
            </a:pPr>
            <a:r>
              <a:t>    Proxy servers</a:t>
            </a:r>
          </a:p>
          <a:p>
            <a:pPr marL="182244" indent="-182244" defTabSz="239522">
              <a:spcBef>
                <a:spcPts val="1700"/>
              </a:spcBef>
              <a:defRPr sz="1312"/>
            </a:pPr>
            <a:r>
              <a:t>Email</a:t>
            </a:r>
          </a:p>
          <a:p>
            <a:pPr marL="182244" indent="-182244" defTabSz="239522">
              <a:spcBef>
                <a:spcPts val="1700"/>
              </a:spcBef>
              <a:defRPr sz="1312"/>
            </a:pPr>
            <a:r>
              <a:t>    Email architecture (mail servers, “user agents”)</a:t>
            </a:r>
          </a:p>
          <a:p>
            <a:pPr marL="182244" indent="-182244" defTabSz="239522">
              <a:spcBef>
                <a:spcPts val="1700"/>
              </a:spcBef>
              <a:defRPr sz="1312"/>
            </a:pPr>
            <a:r>
              <a:t>    Mail message format</a:t>
            </a:r>
          </a:p>
          <a:p>
            <a:pPr marL="182244" indent="-182244" defTabSz="239522">
              <a:spcBef>
                <a:spcPts val="1700"/>
              </a:spcBef>
              <a:defRPr sz="1312"/>
            </a:pPr>
            <a:r>
              <a:t>    SMTP (message format, interaction)</a:t>
            </a:r>
          </a:p>
          <a:p>
            <a:pPr marL="182244" indent="-182244" defTabSz="239522">
              <a:spcBef>
                <a:spcPts val="1700"/>
              </a:spcBef>
              <a:defRPr sz="1312"/>
            </a:pPr>
            <a:r>
              <a:t>    POP3 (message format, iteraction)</a:t>
            </a:r>
          </a:p>
          <a:p>
            <a:pPr marL="182244" indent="-182244" defTabSz="239522">
              <a:spcBef>
                <a:spcPts val="1700"/>
              </a:spcBef>
              <a:defRPr sz="1312"/>
            </a:pPr>
            <a:r>
              <a:t>    Interaction scenario</a:t>
            </a:r>
          </a:p>
          <a:p>
            <a:pPr marL="182244" indent="-182244" defTabSz="239522">
              <a:spcBef>
                <a:spcPts val="1700"/>
              </a:spcBef>
              <a:defRPr sz="1312"/>
            </a:pPr>
            <a:r>
              <a:t>    7-bit ASCII limitation</a:t>
            </a:r>
          </a:p>
          <a:p>
            <a:pPr marL="182244" indent="-182244" defTabSz="239522">
              <a:spcBef>
                <a:spcPts val="1700"/>
              </a:spcBef>
              <a:defRPr sz="1312"/>
            </a:pPr>
            <a:r>
              <a:t>Socket Programming</a:t>
            </a:r>
          </a:p>
          <a:p>
            <a:pPr marL="182244" indent="-182244" defTabSz="239522">
              <a:spcBef>
                <a:spcPts val="1700"/>
              </a:spcBef>
              <a:defRPr sz="1312"/>
            </a:pPr>
            <a:r>
              <a:t>    Creating sockets in Python 3 (UDP, TCP)</a:t>
            </a:r>
          </a:p>
          <a:p>
            <a:pPr marL="182244" indent="-182244" defTabSz="239522">
              <a:spcBef>
                <a:spcPts val="1700"/>
              </a:spcBef>
              <a:defRPr sz="1312"/>
            </a:pPr>
            <a:r>
              <a:t>Domain Name System</a:t>
            </a:r>
          </a:p>
          <a:p>
            <a:pPr marL="182244" indent="-182244" defTabSz="239522">
              <a:spcBef>
                <a:spcPts val="1700"/>
              </a:spcBef>
              <a:defRPr sz="1312"/>
            </a:pPr>
            <a:r>
              <a:t>    Application “stacking” (one application layer protocol using another)</a:t>
            </a:r>
          </a:p>
          <a:p>
            <a:pPr marL="182244" indent="-182244" defTabSz="239522">
              <a:spcBef>
                <a:spcPts val="1700"/>
              </a:spcBef>
              <a:defRPr sz="1312"/>
            </a:pPr>
            <a:r>
              <a:t>    Distributed hierarchical architecture (root servers, TLD servers, authoritative servers)</a:t>
            </a:r>
          </a:p>
          <a:p>
            <a:pPr marL="182244" indent="-182244" defTabSz="239522">
              <a:spcBef>
                <a:spcPts val="1700"/>
              </a:spcBef>
              <a:defRPr sz="1312"/>
            </a:pPr>
            <a:r>
              <a:t>    Resource records</a:t>
            </a:r>
          </a:p>
          <a:p>
            <a:pPr marL="182244" indent="-182244" defTabSz="239522">
              <a:spcBef>
                <a:spcPts val="1700"/>
              </a:spcBef>
              <a:defRPr sz="1312"/>
            </a:pPr>
            <a:r>
              <a:t>    DNS message format</a:t>
            </a:r>
          </a:p>
          <a:p>
            <a:pPr marL="182244" indent="-182244" defTabSz="239522">
              <a:spcBef>
                <a:spcPts val="1700"/>
              </a:spcBef>
              <a:defRPr sz="1312"/>
            </a:pPr>
            <a:r>
              <a:t>Streaming</a:t>
            </a:r>
          </a:p>
          <a:p>
            <a:pPr marL="182244" indent="-182244" defTabSz="239522">
              <a:spcBef>
                <a:spcPts val="1700"/>
              </a:spcBef>
              <a:defRPr sz="1312"/>
            </a:pPr>
            <a:r>
              <a:t>    Media coding (audio, video)</a:t>
            </a:r>
          </a:p>
          <a:p>
            <a:pPr marL="182244" indent="-182244" defTabSz="239522">
              <a:spcBef>
                <a:spcPts val="1700"/>
              </a:spcBef>
              <a:defRPr sz="1312"/>
            </a:pPr>
            <a:r>
              <a:t>    Quality of service requirements (continuous replay, packet loss, latency, adaptation)</a:t>
            </a:r>
          </a:p>
          <a:p>
            <a:pPr marL="182244" indent="-182244" defTabSz="239522">
              <a:spcBef>
                <a:spcPts val="1700"/>
              </a:spcBef>
              <a:defRPr sz="1312"/>
            </a:pPr>
            <a:r>
              <a:t>    Clint-side buffering</a:t>
            </a:r>
          </a:p>
          <a:p>
            <a:pPr marL="182244" indent="-182244" defTabSz="239522">
              <a:spcBef>
                <a:spcPts val="1700"/>
              </a:spcBef>
              <a:defRPr sz="1312"/>
            </a:pPr>
            <a:r>
              <a:t>    DASH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ransport Lay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Transport Layer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ommon Transport Piece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numCol="2" spcCol="554990"/>
          <a:lstStyle/>
          <a:p>
            <a:pPr marL="222250" indent="-222250" defTabSz="292100">
              <a:spcBef>
                <a:spcPts val="2100"/>
              </a:spcBef>
              <a:defRPr sz="1600"/>
            </a:pPr>
            <a:r>
              <a:t>Common Transport Pieces</a:t>
            </a:r>
          </a:p>
          <a:p>
            <a:pPr marL="222250" indent="-222250" defTabSz="292100">
              <a:spcBef>
                <a:spcPts val="2100"/>
              </a:spcBef>
              <a:defRPr sz="1600"/>
            </a:pPr>
            <a:r>
              <a:t>    Socket addressing (UDP, TCP)</a:t>
            </a:r>
          </a:p>
          <a:p>
            <a:pPr marL="222250" indent="-222250" defTabSz="292100">
              <a:spcBef>
                <a:spcPts val="2100"/>
              </a:spcBef>
              <a:defRPr sz="1600"/>
            </a:pPr>
            <a:r>
              <a:t>    Checksums</a:t>
            </a:r>
          </a:p>
          <a:p>
            <a:pPr marL="222250" indent="-222250" defTabSz="292100">
              <a:spcBef>
                <a:spcPts val="2100"/>
              </a:spcBef>
              <a:defRPr sz="1600"/>
            </a:pPr>
            <a:r>
              <a:t>UDP</a:t>
            </a:r>
          </a:p>
          <a:p>
            <a:pPr marL="222250" indent="-222250" defTabSz="292100">
              <a:spcBef>
                <a:spcPts val="2100"/>
              </a:spcBef>
              <a:defRPr sz="1600"/>
            </a:pPr>
            <a:r>
              <a:t>    UDP service goals (unordered, unguaranteed “best effort” delivery)</a:t>
            </a:r>
          </a:p>
          <a:p>
            <a:pPr marL="222250" indent="-222250" defTabSz="292100">
              <a:spcBef>
                <a:spcPts val="2100"/>
              </a:spcBef>
              <a:defRPr sz="1600"/>
            </a:pPr>
            <a:r>
              <a:t>    Applications that use UDP</a:t>
            </a:r>
          </a:p>
          <a:p>
            <a:pPr marL="222250" indent="-222250" defTabSz="292100">
              <a:spcBef>
                <a:spcPts val="2100"/>
              </a:spcBef>
              <a:defRPr sz="1600"/>
            </a:pPr>
            <a:r>
              <a:t>    UDP message format</a:t>
            </a:r>
          </a:p>
          <a:p>
            <a:pPr marL="222250" indent="-222250" defTabSz="292100">
              <a:spcBef>
                <a:spcPts val="2100"/>
              </a:spcBef>
              <a:defRPr sz="1600"/>
            </a:pPr>
            <a:r>
              <a:t>TCP</a:t>
            </a:r>
          </a:p>
          <a:p>
            <a:pPr marL="222250" indent="-222250" defTabSz="292100">
              <a:spcBef>
                <a:spcPts val="2100"/>
              </a:spcBef>
              <a:defRPr sz="1600"/>
            </a:pPr>
            <a:r>
              <a:t>    TCP service goals (ordered, guaranteed, eventual delivery)</a:t>
            </a:r>
          </a:p>
          <a:p>
            <a:pPr marL="222250" indent="-222250" defTabSz="292100">
              <a:spcBef>
                <a:spcPts val="2100"/>
              </a:spcBef>
              <a:defRPr sz="1600"/>
            </a:pPr>
            <a:r>
              <a:t>    Applications that use TCP</a:t>
            </a:r>
          </a:p>
          <a:p>
            <a:pPr marL="222250" indent="-222250" defTabSz="292100">
              <a:spcBef>
                <a:spcPts val="2100"/>
              </a:spcBef>
              <a:defRPr sz="1600"/>
            </a:pPr>
            <a:r>
              <a:t>    Reliable data transfer (checksums, acknowledgement, timeouts, pipelining)</a:t>
            </a:r>
          </a:p>
          <a:p>
            <a:pPr marL="222250" indent="-222250" defTabSz="292100">
              <a:spcBef>
                <a:spcPts val="2100"/>
              </a:spcBef>
              <a:defRPr sz="1600"/>
            </a:pPr>
            <a:r>
              <a:t>    Reading Finite State Model diagrams</a:t>
            </a:r>
          </a:p>
          <a:p>
            <a:pPr marL="222250" indent="-222250" defTabSz="292100">
              <a:spcBef>
                <a:spcPts val="2100"/>
              </a:spcBef>
              <a:defRPr sz="1600"/>
            </a:pPr>
            <a:r>
              <a:t>    TCP message format</a:t>
            </a:r>
          </a:p>
          <a:p>
            <a:pPr marL="222250" indent="-222250" defTabSz="292100">
              <a:spcBef>
                <a:spcPts val="2100"/>
              </a:spcBef>
              <a:defRPr sz="1600"/>
            </a:pPr>
            <a:r>
              <a:t>    Adaptation (timeout tuning, flow control)</a:t>
            </a:r>
          </a:p>
          <a:p>
            <a:pPr marL="222250" indent="-222250" defTabSz="292100">
              <a:spcBef>
                <a:spcPts val="2100"/>
              </a:spcBef>
              <a:defRPr sz="1600"/>
            </a:pPr>
            <a:r>
              <a:t>Overarching skills</a:t>
            </a:r>
          </a:p>
          <a:p>
            <a:pPr marL="222250" indent="-222250" defTabSz="292100">
              <a:spcBef>
                <a:spcPts val="2100"/>
              </a:spcBef>
              <a:defRPr sz="1600"/>
            </a:pPr>
            <a:r>
              <a:t>    Timing analysis</a:t>
            </a:r>
          </a:p>
          <a:p>
            <a:pPr marL="222250" indent="-222250" defTabSz="292100">
              <a:spcBef>
                <a:spcPts val="2100"/>
              </a:spcBef>
              <a:defRPr sz="1600"/>
            </a:pPr>
            <a:r>
              <a:t>    Protocol inspection using Wireshark</a:t>
            </a:r>
          </a:p>
          <a:p>
            <a:pPr marL="222250" indent="-222250" defTabSz="292100">
              <a:spcBef>
                <a:spcPts val="2100"/>
              </a:spcBef>
              <a:defRPr sz="1600"/>
            </a:pPr>
            <a:r>
              <a:t>    Understanding how protocol layers work together</a:t>
            </a:r>
          </a:p>
          <a:p>
            <a:pPr marL="222250" indent="-222250" defTabSz="292100">
              <a:spcBef>
                <a:spcPts val="2100"/>
              </a:spcBef>
              <a:defRPr sz="1600"/>
            </a:pPr>
            <a:r>
              <a:t>    Understanding why protocols differ</a:t>
            </a:r>
          </a:p>
          <a:p>
            <a:pPr marL="222250" indent="-222250" defTabSz="292100">
              <a:spcBef>
                <a:spcPts val="2100"/>
              </a:spcBef>
              <a:defRPr sz="1600"/>
            </a:pPr>
            <a:r>
              <a:t>    Designing new protocols</a:t>
            </a:r>
          </a:p>
          <a:p>
            <a:pPr marL="222250" indent="-222250" defTabSz="292100">
              <a:spcBef>
                <a:spcPts val="2100"/>
              </a:spcBef>
              <a:defRPr sz="1600"/>
            </a:pPr>
            <a:r>
              <a:t>    Protocol implementation</a:t>
            </a:r>
          </a:p>
          <a:p>
            <a:pPr marL="222250" indent="-222250" defTabSz="292100">
              <a:spcBef>
                <a:spcPts val="2100"/>
              </a:spcBef>
              <a:defRPr sz="1600"/>
            </a:pPr>
            <a:r>
              <a:t>    Understanding the consequences of design decisions (technical, social)</a:t>
            </a:r>
          </a:p>
          <a:p>
            <a:pPr marL="222250" indent="-222250" defTabSz="292100">
              <a:spcBef>
                <a:spcPts val="2100"/>
              </a:spcBef>
              <a:defRPr sz="1600"/>
            </a:pPr>
            <a:r>
              <a:t>TCP (Only the following topics, which were not on Exam 1)</a:t>
            </a:r>
          </a:p>
          <a:p>
            <a:pPr marL="222250" indent="-222250" defTabSz="292100">
              <a:spcBef>
                <a:spcPts val="2100"/>
              </a:spcBef>
              <a:defRPr sz="1600"/>
            </a:pPr>
            <a:r>
              <a:t>    Flow control</a:t>
            </a:r>
          </a:p>
          <a:p>
            <a:pPr marL="222250" indent="-222250" defTabSz="292100">
              <a:spcBef>
                <a:spcPts val="2100"/>
              </a:spcBef>
              <a:defRPr sz="1600"/>
            </a:pPr>
            <a:r>
              <a:t>    Setting the timeout</a:t>
            </a:r>
          </a:p>
          <a:p>
            <a:pPr marL="222250" indent="-222250" defTabSz="292100">
              <a:spcBef>
                <a:spcPts val="2100"/>
              </a:spcBef>
              <a:defRPr sz="1600"/>
            </a:pPr>
            <a:r>
              <a:t>    Connection close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Network Lay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Network Layer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Router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numCol="2" spcCol="554990"/>
          <a:lstStyle/>
          <a:p>
            <a:pPr marL="324485" indent="-324485" defTabSz="426466">
              <a:spcBef>
                <a:spcPts val="3000"/>
              </a:spcBef>
              <a:defRPr sz="2336"/>
            </a:pPr>
            <a:r>
              <a:t>Routers</a:t>
            </a:r>
          </a:p>
          <a:p>
            <a:pPr marL="324485" indent="-324485" defTabSz="426466">
              <a:spcBef>
                <a:spcPts val="3000"/>
              </a:spcBef>
              <a:defRPr sz="2336"/>
            </a:pPr>
            <a:r>
              <a:t>    Separation of data and control planes</a:t>
            </a:r>
          </a:p>
          <a:p>
            <a:pPr marL="324485" indent="-324485" defTabSz="426466">
              <a:spcBef>
                <a:spcPts val="3000"/>
              </a:spcBef>
              <a:defRPr sz="2336"/>
            </a:pPr>
            <a:r>
              <a:t>    Data plane design (input buffer, bus switch, output buffer)</a:t>
            </a:r>
          </a:p>
          <a:p>
            <a:pPr marL="324485" indent="-324485" defTabSz="426466">
              <a:spcBef>
                <a:spcPts val="3000"/>
              </a:spcBef>
              <a:defRPr sz="2336"/>
            </a:pPr>
            <a:r>
              <a:t>    Queueing (FIFO, weighted fair queueing)</a:t>
            </a:r>
          </a:p>
          <a:p>
            <a:pPr marL="324485" indent="-324485" defTabSz="426466">
              <a:spcBef>
                <a:spcPts val="3000"/>
              </a:spcBef>
              <a:defRPr sz="2336"/>
            </a:pPr>
            <a:r>
              <a:t>IP</a:t>
            </a:r>
          </a:p>
          <a:p>
            <a:pPr marL="324485" indent="-324485" defTabSz="426466">
              <a:spcBef>
                <a:spcPts val="3000"/>
              </a:spcBef>
              <a:defRPr sz="2336"/>
            </a:pPr>
            <a:r>
              <a:t>    Hierarchical IP address space</a:t>
            </a:r>
          </a:p>
          <a:p>
            <a:pPr marL="324485" indent="-324485" defTabSz="426466">
              <a:spcBef>
                <a:spcPts val="3000"/>
              </a:spcBef>
              <a:defRPr sz="2336"/>
            </a:pPr>
            <a:r>
              <a:t>    DHCP</a:t>
            </a:r>
          </a:p>
          <a:p>
            <a:pPr marL="324485" indent="-324485" defTabSz="426466">
              <a:spcBef>
                <a:spcPts val="3000"/>
              </a:spcBef>
              <a:defRPr sz="2336"/>
            </a:pPr>
            <a:r>
              <a:t>    IPv4 addresses and “Datagram” format</a:t>
            </a:r>
          </a:p>
          <a:p>
            <a:pPr marL="324485" indent="-324485" defTabSz="426466">
              <a:spcBef>
                <a:spcPts val="3000"/>
              </a:spcBef>
              <a:defRPr sz="2336"/>
            </a:pPr>
            <a:r>
              <a:t>    Fragmentation</a:t>
            </a:r>
          </a:p>
          <a:p>
            <a:pPr marL="324485" indent="-324485" defTabSz="426466">
              <a:spcBef>
                <a:spcPts val="3000"/>
              </a:spcBef>
              <a:defRPr sz="2336"/>
            </a:pPr>
            <a:r>
              <a:t>    Network address translation</a:t>
            </a:r>
          </a:p>
          <a:p>
            <a:pPr marL="324485" indent="-324485" defTabSz="426466">
              <a:spcBef>
                <a:spcPts val="3000"/>
              </a:spcBef>
              <a:defRPr sz="2336"/>
            </a:pPr>
            <a:r>
              <a:t>    IPv6</a:t>
            </a:r>
          </a:p>
          <a:p>
            <a:pPr marL="324485" indent="-324485" defTabSz="426466">
              <a:spcBef>
                <a:spcPts val="3000"/>
              </a:spcBef>
              <a:defRPr sz="2336"/>
            </a:pPr>
            <a:r>
              <a:t>    Tunneling</a:t>
            </a:r>
          </a:p>
          <a:p>
            <a:pPr marL="324485" indent="-324485" defTabSz="426466">
              <a:spcBef>
                <a:spcPts val="3000"/>
              </a:spcBef>
              <a:defRPr sz="2336"/>
            </a:pPr>
            <a:r>
              <a:t>Routing</a:t>
            </a:r>
          </a:p>
          <a:p>
            <a:pPr marL="324485" indent="-324485" defTabSz="426466">
              <a:spcBef>
                <a:spcPts val="3000"/>
              </a:spcBef>
              <a:defRPr sz="2336"/>
            </a:pPr>
            <a:r>
              <a:t>    Routing tables (longest prefix matching)</a:t>
            </a:r>
          </a:p>
          <a:p>
            <a:pPr marL="324485" indent="-324485" defTabSz="426466">
              <a:spcBef>
                <a:spcPts val="3000"/>
              </a:spcBef>
              <a:defRPr sz="2336"/>
            </a:pPr>
            <a:r>
              <a:t>    Autonomous systems</a:t>
            </a:r>
          </a:p>
          <a:p>
            <a:pPr marL="324485" indent="-324485" defTabSz="426466">
              <a:spcBef>
                <a:spcPts val="3000"/>
              </a:spcBef>
              <a:defRPr sz="2336"/>
            </a:pPr>
            <a:r>
              <a:t>    Shortest path routing</a:t>
            </a:r>
          </a:p>
          <a:p>
            <a:pPr marL="324485" indent="-324485" defTabSz="426466">
              <a:spcBef>
                <a:spcPts val="3000"/>
              </a:spcBef>
              <a:defRPr sz="2336"/>
            </a:pPr>
            <a:r>
              <a:t>    Border Gateway Protocol (BGP)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Link Lay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Link Layer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740</Words>
  <Application>Microsoft Office PowerPoint</Application>
  <PresentationFormat>Custom</PresentationFormat>
  <Paragraphs>170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Helvetica Neue</vt:lpstr>
      <vt:lpstr>Helvetica Neue Light</vt:lpstr>
      <vt:lpstr>Helvetica Neue Medium</vt:lpstr>
      <vt:lpstr>Black</vt:lpstr>
      <vt:lpstr>PowerPoint Presentation</vt:lpstr>
      <vt:lpstr>PowerPoint Presentation</vt:lpstr>
      <vt:lpstr>App Layer</vt:lpstr>
      <vt:lpstr>PowerPoint Presentation</vt:lpstr>
      <vt:lpstr>Transport Layer</vt:lpstr>
      <vt:lpstr>PowerPoint Presentation</vt:lpstr>
      <vt:lpstr>Network Layer</vt:lpstr>
      <vt:lpstr>PowerPoint Presentation</vt:lpstr>
      <vt:lpstr>Link Layer</vt:lpstr>
      <vt:lpstr>PowerPoint Presentation</vt:lpstr>
      <vt:lpstr>Wireless</vt:lpstr>
      <vt:lpstr>PowerPoint Presentation</vt:lpstr>
      <vt:lpstr>Security</vt:lpstr>
      <vt:lpstr>PowerPoint Presentation</vt:lpstr>
      <vt:lpstr>Social Issues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pp</dc:creator>
  <cp:lastModifiedBy>pp</cp:lastModifiedBy>
  <cp:revision>2</cp:revision>
  <dcterms:modified xsi:type="dcterms:W3CDTF">2017-12-08T02:21:43Z</dcterms:modified>
</cp:coreProperties>
</file>