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2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44405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etwork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Networks</a:t>
            </a:r>
          </a:p>
          <a:p>
            <a:pPr lvl="1"/>
            <a:r>
              <a:t>	Types of networks (social networks, computer networks, entity-relationship networks, …)</a:t>
            </a:r>
          </a:p>
          <a:p>
            <a:pPr lvl="1"/>
            <a:r>
              <a:t>	Node-link diagrams</a:t>
            </a:r>
          </a:p>
          <a:p>
            <a:pPr lvl="1"/>
            <a:r>
              <a:t>	Layered Internet architecture (encapsulation)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oint to Poin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93370" indent="-293370" defTabSz="385572">
              <a:spcBef>
                <a:spcPts val="2700"/>
              </a:spcBef>
              <a:defRPr sz="2112"/>
            </a:pPr>
            <a:r>
              <a:t>Point to Point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Physical layer (twisted pair, coaxial cable, fiber, microwave, satellite)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Error detection (CRC)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Error correction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Ethernet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Subnets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CSMA/CD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MAC addresses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ARP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Ethernet frame structure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Switched Ethernet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Wirele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Wireless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WiF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554990"/>
          <a:lstStyle/>
          <a:p>
            <a:pPr marL="413384" indent="-413384" defTabSz="543305">
              <a:spcBef>
                <a:spcPts val="3900"/>
              </a:spcBef>
              <a:defRPr sz="2976"/>
            </a:pPr>
            <a:r>
              <a:t>WiFi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CSMA/CA (SIFS, DIFS, RTS, CTS)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Physical layer issues (signal strength, multipath, interference, hidden terminal)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Adaptive rate selection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Association (SSID)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802.11 frame structure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Power management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Mobile Data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4G architecture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Combination of FDMA and TDMA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CDMA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Handoffs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    Roaming mobility (indirect routing)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ecurit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Security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Hack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554990"/>
          <a:lstStyle/>
          <a:p>
            <a:pPr marL="293370" indent="-293370" defTabSz="385572">
              <a:spcBef>
                <a:spcPts val="2700"/>
              </a:spcBef>
              <a:defRPr sz="2112"/>
            </a:pPr>
            <a:r>
              <a:t>Hacking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Bots and botnets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Distributed denial of service attacks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Ransomware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Social attacks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Disinformation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Firewalls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Firewalls (stateful, stateless)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Gateways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Intrusion detection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endParaRPr/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Encryption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Symmetric key encryption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Public key encryption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PGP for email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SSL (and TLS)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Authentication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Hash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Message Authentication Codes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Digital signatures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Man-in-the-middle attacks</a:t>
            </a:r>
          </a:p>
          <a:p>
            <a:pPr marL="293370" indent="-293370" defTabSz="385572">
              <a:spcBef>
                <a:spcPts val="2700"/>
              </a:spcBef>
              <a:defRPr sz="2112"/>
            </a:pPr>
            <a:r>
              <a:t>    Certificate authorities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ocial Issu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Social Issues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ppropriate Us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554990"/>
          <a:lstStyle/>
          <a:p>
            <a:pPr marL="208915" indent="-208915" defTabSz="274574">
              <a:spcBef>
                <a:spcPts val="1900"/>
              </a:spcBef>
              <a:defRPr sz="1504"/>
            </a:pPr>
            <a:r>
              <a:t>Appropriate Use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Legal system (constitution, laws, regulations, treaties)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Contracts (e.g., terms of service)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Policy (e.g., privacy policies)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Norms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Technical means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Jurisdiction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Controlling collection vs. controlling use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Balancing interests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Privacy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FISA Section 702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Upstream collection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About collection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Multi-communication transactions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endParaRPr/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Twitter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Agile development methods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Adoption of innovation (social structure, social structure, predictors)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Financing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The Interplanetary Internet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Interplanetary propagation delays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Interplanetary queueing delays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Delay tolerant networking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Sneakernet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Edge caching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Global Internet Access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Demographic challenges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Spatial challenges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Last-mile technology (Fiber, radio, drones, balloons, …)</a:t>
            </a:r>
          </a:p>
          <a:p>
            <a:pPr marL="208915" indent="-208915" defTabSz="274574">
              <a:spcBef>
                <a:spcPts val="1900"/>
              </a:spcBef>
              <a:defRPr sz="1504"/>
            </a:pPr>
            <a:r>
              <a:t>    Context-sensitive design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he Interne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2976"/>
            </a:pPr>
            <a:r>
              <a:t>The Internet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	Structure of the “Internet core” (ISPs, IXP’s, CDN’s)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	Packet switching (store and forward, routing)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	Types of delays (transmission, propagation, queueing, processing)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	Computing throughput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	Causes of packet loss (buffer overflow, bit errors, excessive delay)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	Traceroute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App Lay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App Layer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ervice Mode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554990"/>
          <a:lstStyle/>
          <a:p>
            <a:pPr marL="182244" indent="-182244" defTabSz="239522">
              <a:spcBef>
                <a:spcPts val="1700"/>
              </a:spcBef>
              <a:defRPr sz="1312"/>
            </a:pPr>
            <a:r>
              <a:t>Service Model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Example applications (Web, email, streaming video, …)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Client-server architecture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Processes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Sockets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Port numbers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Designing an application level protocol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The Web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HTTP message formats (GET, Conditional GET, HEAD, POST, DELETE, response)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HTTP interaction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Sequence diagrams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HTTP use of TCP (persistent, non-persistent)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Cookies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Proxy servers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Email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Email architecture (mail servers, “user agents”)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Mail message format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SMTP (message format, interaction)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POP3 (message format, iteraction)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Interaction scenario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7-bit ASCII limitation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Socket Programming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Creating sockets in Python 3 (UDP, TCP)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Domain Name System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Application “stacking” (one application layer protocol using another)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Distributed hierarchical architecture (root servers, TLD servers, authoritative servers)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Resource records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DNS message format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Streaming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Media coding (audio, video)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Quality of service requirements (continuous replay, packet loss, latency, adaptation)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Clint-side buffering</a:t>
            </a:r>
          </a:p>
          <a:p>
            <a:pPr marL="182244" indent="-182244" defTabSz="239522">
              <a:spcBef>
                <a:spcPts val="1700"/>
              </a:spcBef>
              <a:defRPr sz="1312"/>
            </a:pPr>
            <a:r>
              <a:t>    DASH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ransport Lay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Transport Layer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mmon Transport Piec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554990"/>
          <a:lstStyle/>
          <a:p>
            <a:pPr marL="222250" indent="-222250" defTabSz="292100">
              <a:spcBef>
                <a:spcPts val="2100"/>
              </a:spcBef>
              <a:defRPr sz="1600"/>
            </a:pPr>
            <a:r>
              <a:t>Common Transport Pieces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Socket addressing (UDP, TCP)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Checksums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UDP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UDP service goals (unordered, unguaranteed “best effort” delivery)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Applications that use UDP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UDP message format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TCP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TCP service goals (ordered, guaranteed, eventual delivery)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Applications that use TCP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Reliable data transfer (checksums, acknowledgement, timeouts, pipelining)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Reading Finite State Model diagrams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TCP message format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Adaptation (timeout tuning, flow control)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Overarching skills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Timing analysis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Protocol inspection using Wireshark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Understanding how protocol layers work together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Understanding why protocols differ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Designing new protocols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Protocol implementation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Understanding the consequences of design decisions (technical, social)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TCP (Only the following topics, which were not on Exam 1)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Flow control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Setting the timeout</a:t>
            </a:r>
          </a:p>
          <a:p>
            <a:pPr marL="222250" indent="-222250" defTabSz="292100">
              <a:spcBef>
                <a:spcPts val="2100"/>
              </a:spcBef>
              <a:defRPr sz="1600"/>
            </a:pPr>
            <a:r>
              <a:t>    Connection close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etwork Lay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Network Layer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outer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554990"/>
          <a:lstStyle/>
          <a:p>
            <a:pPr marL="324485" indent="-324485" defTabSz="426466">
              <a:spcBef>
                <a:spcPts val="3000"/>
              </a:spcBef>
              <a:defRPr sz="2336"/>
            </a:pPr>
            <a:r>
              <a:t>Routers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Separation of data and control planes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Data plane design (input buffer, bus switch, output buffer)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Queueing (FIFO, weighted fair queueing)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IP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Hierarchical IP address space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DHCP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IPv4 addresses and “Datagram” format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Fragmentation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Network address translation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IPv6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Tunneling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Routing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Routing tables (longest prefix matching)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Autonomous systems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Shortest path routing</a:t>
            </a:r>
          </a:p>
          <a:p>
            <a:pPr marL="324485" indent="-324485" defTabSz="426466">
              <a:spcBef>
                <a:spcPts val="3000"/>
              </a:spcBef>
              <a:defRPr sz="2336"/>
            </a:pPr>
            <a:r>
              <a:t>    Border Gateway Protocol (BGP)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Link Lay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Link Layer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740</Words>
  <Application>Microsoft Office PowerPoint</Application>
  <PresentationFormat>Custom</PresentationFormat>
  <Paragraphs>170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Helvetica Neue</vt:lpstr>
      <vt:lpstr>Helvetica Neue Light</vt:lpstr>
      <vt:lpstr>Helvetica Neue Medium</vt:lpstr>
      <vt:lpstr>Black</vt:lpstr>
      <vt:lpstr>PowerPoint Presentation</vt:lpstr>
      <vt:lpstr>PowerPoint Presentation</vt:lpstr>
      <vt:lpstr>App Layer</vt:lpstr>
      <vt:lpstr>PowerPoint Presentation</vt:lpstr>
      <vt:lpstr>Transport Layer</vt:lpstr>
      <vt:lpstr>PowerPoint Presentation</vt:lpstr>
      <vt:lpstr>Network Layer</vt:lpstr>
      <vt:lpstr>PowerPoint Presentation</vt:lpstr>
      <vt:lpstr>Link Layer</vt:lpstr>
      <vt:lpstr>PowerPoint Presentation</vt:lpstr>
      <vt:lpstr>Wireless</vt:lpstr>
      <vt:lpstr>PowerPoint Presentation</vt:lpstr>
      <vt:lpstr>Security</vt:lpstr>
      <vt:lpstr>PowerPoint Presentation</vt:lpstr>
      <vt:lpstr>Social Issues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</dc:creator>
  <cp:lastModifiedBy>pp</cp:lastModifiedBy>
  <cp:revision>2</cp:revision>
  <dcterms:modified xsi:type="dcterms:W3CDTF">2017-12-08T02:21:43Z</dcterms:modified>
</cp:coreProperties>
</file>