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Masters/slideMaster34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Masters/slideMaster3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slideLayouts/slideLayout27.xml" ContentType="application/vnd.openxmlformats-officedocument.presentationml.slideLayout+xml"/>
  <Override PartName="/ppt/theme/theme16.xml" ContentType="application/vnd.openxmlformats-officedocument.theme+xml"/>
  <Override PartName="/ppt/slideLayouts/slideLayout28.xml" ContentType="application/vnd.openxmlformats-officedocument.presentationml.slideLayout+xml"/>
  <Override PartName="/ppt/theme/theme17.xml" ContentType="application/vnd.openxmlformats-officedocument.theme+xml"/>
  <Override PartName="/ppt/slideLayouts/slideLayout29.xml" ContentType="application/vnd.openxmlformats-officedocument.presentationml.slideLayout+xml"/>
  <Override PartName="/ppt/theme/theme18.xml" ContentType="application/vnd.openxmlformats-officedocument.theme+xml"/>
  <Override PartName="/ppt/slideLayouts/slideLayout30.xml" ContentType="application/vnd.openxmlformats-officedocument.presentationml.slideLayout+xml"/>
  <Override PartName="/ppt/theme/theme19.xml" ContentType="application/vnd.openxmlformats-officedocument.theme+xml"/>
  <Override PartName="/ppt/slideLayouts/slideLayout31.xml" ContentType="application/vnd.openxmlformats-officedocument.presentationml.slideLayout+xml"/>
  <Override PartName="/ppt/theme/theme20.xml" ContentType="application/vnd.openxmlformats-officedocument.theme+xml"/>
  <Override PartName="/ppt/slideLayouts/slideLayout32.xml" ContentType="application/vnd.openxmlformats-officedocument.presentationml.slideLayout+xml"/>
  <Override PartName="/ppt/theme/theme21.xml" ContentType="application/vnd.openxmlformats-officedocument.theme+xml"/>
  <Override PartName="/ppt/slideLayouts/slideLayout33.xml" ContentType="application/vnd.openxmlformats-officedocument.presentationml.slideLayout+xml"/>
  <Override PartName="/ppt/theme/theme22.xml" ContentType="application/vnd.openxmlformats-officedocument.theme+xml"/>
  <Override PartName="/ppt/slideLayouts/slideLayout34.xml" ContentType="application/vnd.openxmlformats-officedocument.presentationml.slideLayout+xml"/>
  <Override PartName="/ppt/theme/theme23.xml" ContentType="application/vnd.openxmlformats-officedocument.theme+xml"/>
  <Override PartName="/ppt/slideLayouts/slideLayout35.xml" ContentType="application/vnd.openxmlformats-officedocument.presentationml.slideLayout+xml"/>
  <Override PartName="/ppt/theme/theme24.xml" ContentType="application/vnd.openxmlformats-officedocument.theme+xml"/>
  <Override PartName="/ppt/slideLayouts/slideLayout36.xml" ContentType="application/vnd.openxmlformats-officedocument.presentationml.slideLayout+xml"/>
  <Override PartName="/ppt/theme/theme25.xml" ContentType="application/vnd.openxmlformats-officedocument.theme+xml"/>
  <Override PartName="/ppt/slideLayouts/slideLayout37.xml" ContentType="application/vnd.openxmlformats-officedocument.presentationml.slideLayout+xml"/>
  <Override PartName="/ppt/theme/theme26.xml" ContentType="application/vnd.openxmlformats-officedocument.theme+xml"/>
  <Override PartName="/ppt/slideLayouts/slideLayout38.xml" ContentType="application/vnd.openxmlformats-officedocument.presentationml.slideLayout+xml"/>
  <Override PartName="/ppt/theme/theme27.xml" ContentType="application/vnd.openxmlformats-officedocument.theme+xml"/>
  <Override PartName="/ppt/slideLayouts/slideLayout39.xml" ContentType="application/vnd.openxmlformats-officedocument.presentationml.slideLayout+xml"/>
  <Override PartName="/ppt/theme/theme28.xml" ContentType="application/vnd.openxmlformats-officedocument.theme+xml"/>
  <Override PartName="/ppt/slideLayouts/slideLayout40.xml" ContentType="application/vnd.openxmlformats-officedocument.presentationml.slideLayout+xml"/>
  <Override PartName="/ppt/theme/theme29.xml" ContentType="application/vnd.openxmlformats-officedocument.theme+xml"/>
  <Override PartName="/ppt/slideLayouts/slideLayout41.xml" ContentType="application/vnd.openxmlformats-officedocument.presentationml.slideLayout+xml"/>
  <Override PartName="/ppt/theme/theme30.xml" ContentType="application/vnd.openxmlformats-officedocument.theme+xml"/>
  <Override PartName="/ppt/slideLayouts/slideLayout42.xml" ContentType="application/vnd.openxmlformats-officedocument.presentationml.slideLayout+xml"/>
  <Override PartName="/ppt/theme/theme31.xml" ContentType="application/vnd.openxmlformats-officedocument.theme+xml"/>
  <Override PartName="/ppt/slideLayouts/slideLayout43.xml" ContentType="application/vnd.openxmlformats-officedocument.presentationml.slideLayout+xml"/>
  <Override PartName="/ppt/theme/theme32.xml" ContentType="application/vnd.openxmlformats-officedocument.theme+xml"/>
  <Override PartName="/ppt/slideLayouts/slideLayout44.xml" ContentType="application/vnd.openxmlformats-officedocument.presentationml.slideLayout+xml"/>
  <Override PartName="/ppt/theme/theme33.xml" ContentType="application/vnd.openxmlformats-officedocument.theme+xml"/>
  <Override PartName="/ppt/slideLayouts/slideLayout45.xml" ContentType="application/vnd.openxmlformats-officedocument.presentationml.slideLayout+xml"/>
  <Override PartName="/ppt/theme/theme34.xml" ContentType="application/vnd.openxmlformats-officedocument.theme+xml"/>
  <Override PartName="/ppt/slideLayouts/slideLayout46.xml" ContentType="application/vnd.openxmlformats-officedocument.presentationml.slideLayout+xml"/>
  <Override PartName="/ppt/theme/theme35.xml" ContentType="application/vnd.openxmlformats-officedocument.theme+xml"/>
  <Override PartName="/ppt/slideLayouts/slideLayout47.xml" ContentType="application/vnd.openxmlformats-officedocument.presentationml.slideLayout+xml"/>
  <Override PartName="/ppt/theme/theme36.xml" ContentType="application/vnd.openxmlformats-officedocument.theme+xml"/>
  <Override PartName="/ppt/slideLayouts/slideLayout48.xml" ContentType="application/vnd.openxmlformats-officedocument.presentationml.slideLayout+xml"/>
  <Override PartName="/ppt/theme/theme37.xml" ContentType="application/vnd.openxmlformats-officedocument.theme+xml"/>
  <Override PartName="/ppt/theme/theme38.xml" ContentType="application/vnd.openxmlformats-officedocument.theme+xml"/>
  <Override PartName="/ppt/theme/theme3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49" r:id="rId2"/>
    <p:sldMasterId id="2147483751" r:id="rId3"/>
    <p:sldMasterId id="2147483754" r:id="rId4"/>
    <p:sldMasterId id="2147483756" r:id="rId5"/>
    <p:sldMasterId id="2147483758" r:id="rId6"/>
    <p:sldMasterId id="2147483760" r:id="rId7"/>
    <p:sldMasterId id="2147483762" r:id="rId8"/>
    <p:sldMasterId id="2147483764" r:id="rId9"/>
    <p:sldMasterId id="2147483766" r:id="rId10"/>
    <p:sldMasterId id="2147483768" r:id="rId11"/>
    <p:sldMasterId id="2147483770" r:id="rId12"/>
    <p:sldMasterId id="2147483778" r:id="rId13"/>
    <p:sldMasterId id="2147483780" r:id="rId14"/>
    <p:sldMasterId id="2147483782" r:id="rId15"/>
    <p:sldMasterId id="2147483784" r:id="rId16"/>
    <p:sldMasterId id="2147483788" r:id="rId17"/>
    <p:sldMasterId id="2147483792" r:id="rId18"/>
    <p:sldMasterId id="2147483794" r:id="rId19"/>
    <p:sldMasterId id="2147483796" r:id="rId20"/>
    <p:sldMasterId id="2147483798" r:id="rId21"/>
    <p:sldMasterId id="2147483800" r:id="rId22"/>
    <p:sldMasterId id="2147483802" r:id="rId23"/>
    <p:sldMasterId id="2147483804" r:id="rId24"/>
    <p:sldMasterId id="2147483806" r:id="rId25"/>
    <p:sldMasterId id="2147483808" r:id="rId26"/>
    <p:sldMasterId id="2147483810" r:id="rId27"/>
    <p:sldMasterId id="2147483812" r:id="rId28"/>
    <p:sldMasterId id="2147483814" r:id="rId29"/>
    <p:sldMasterId id="2147483816" r:id="rId30"/>
    <p:sldMasterId id="2147483818" r:id="rId31"/>
    <p:sldMasterId id="2147483820" r:id="rId32"/>
    <p:sldMasterId id="2147483822" r:id="rId33"/>
    <p:sldMasterId id="2147483824" r:id="rId34"/>
    <p:sldMasterId id="2147483826" r:id="rId35"/>
    <p:sldMasterId id="2147483828" r:id="rId36"/>
    <p:sldMasterId id="2147483830" r:id="rId37"/>
  </p:sldMasterIdLst>
  <p:notesMasterIdLst>
    <p:notesMasterId r:id="rId77"/>
  </p:notesMasterIdLst>
  <p:handoutMasterIdLst>
    <p:handoutMasterId r:id="rId78"/>
  </p:handoutMasterIdLst>
  <p:sldIdLst>
    <p:sldId id="285" r:id="rId38"/>
    <p:sldId id="684" r:id="rId39"/>
    <p:sldId id="732" r:id="rId40"/>
    <p:sldId id="733" r:id="rId41"/>
    <p:sldId id="734" r:id="rId42"/>
    <p:sldId id="735" r:id="rId43"/>
    <p:sldId id="736" r:id="rId44"/>
    <p:sldId id="737" r:id="rId45"/>
    <p:sldId id="738" r:id="rId46"/>
    <p:sldId id="739" r:id="rId47"/>
    <p:sldId id="740" r:id="rId48"/>
    <p:sldId id="768" r:id="rId49"/>
    <p:sldId id="769" r:id="rId50"/>
    <p:sldId id="770" r:id="rId51"/>
    <p:sldId id="729" r:id="rId52"/>
    <p:sldId id="730" r:id="rId53"/>
    <p:sldId id="744" r:id="rId54"/>
    <p:sldId id="745" r:id="rId55"/>
    <p:sldId id="746" r:id="rId56"/>
    <p:sldId id="747" r:id="rId57"/>
    <p:sldId id="749" r:id="rId58"/>
    <p:sldId id="751" r:id="rId59"/>
    <p:sldId id="752" r:id="rId60"/>
    <p:sldId id="753" r:id="rId61"/>
    <p:sldId id="754" r:id="rId62"/>
    <p:sldId id="755" r:id="rId63"/>
    <p:sldId id="756" r:id="rId64"/>
    <p:sldId id="757" r:id="rId65"/>
    <p:sldId id="758" r:id="rId66"/>
    <p:sldId id="759" r:id="rId67"/>
    <p:sldId id="760" r:id="rId68"/>
    <p:sldId id="761" r:id="rId69"/>
    <p:sldId id="762" r:id="rId70"/>
    <p:sldId id="763" r:id="rId71"/>
    <p:sldId id="764" r:id="rId72"/>
    <p:sldId id="765" r:id="rId73"/>
    <p:sldId id="766" r:id="rId74"/>
    <p:sldId id="767" r:id="rId75"/>
    <p:sldId id="671" r:id="rId7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324" autoAdjust="0"/>
    <p:restoredTop sz="94799" autoAdjust="0"/>
  </p:normalViewPr>
  <p:slideViewPr>
    <p:cSldViewPr>
      <p:cViewPr varScale="1">
        <p:scale>
          <a:sx n="110" d="100"/>
          <a:sy n="110" d="100"/>
        </p:scale>
        <p:origin x="1158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Master" Target="slideMasters/slideMaster26.xml"/><Relationship Id="rId21" Type="http://schemas.openxmlformats.org/officeDocument/2006/relationships/slideMaster" Target="slideMasters/slideMaster21.xml"/><Relationship Id="rId42" Type="http://schemas.openxmlformats.org/officeDocument/2006/relationships/slide" Target="slides/slide5.xml"/><Relationship Id="rId47" Type="http://schemas.openxmlformats.org/officeDocument/2006/relationships/slide" Target="slides/slide10.xml"/><Relationship Id="rId63" Type="http://schemas.openxmlformats.org/officeDocument/2006/relationships/slide" Target="slides/slide26.xml"/><Relationship Id="rId68" Type="http://schemas.openxmlformats.org/officeDocument/2006/relationships/slide" Target="slides/slide31.xml"/><Relationship Id="rId16" Type="http://schemas.openxmlformats.org/officeDocument/2006/relationships/slideMaster" Target="slideMasters/slideMaster16.xml"/><Relationship Id="rId11" Type="http://schemas.openxmlformats.org/officeDocument/2006/relationships/slideMaster" Target="slideMasters/slideMaster11.xml"/><Relationship Id="rId32" Type="http://schemas.openxmlformats.org/officeDocument/2006/relationships/slideMaster" Target="slideMasters/slideMaster32.xml"/><Relationship Id="rId37" Type="http://schemas.openxmlformats.org/officeDocument/2006/relationships/slideMaster" Target="slideMasters/slideMaster37.xml"/><Relationship Id="rId53" Type="http://schemas.openxmlformats.org/officeDocument/2006/relationships/slide" Target="slides/slide16.xml"/><Relationship Id="rId58" Type="http://schemas.openxmlformats.org/officeDocument/2006/relationships/slide" Target="slides/slide21.xml"/><Relationship Id="rId74" Type="http://schemas.openxmlformats.org/officeDocument/2006/relationships/slide" Target="slides/slide37.xml"/><Relationship Id="rId79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24.xml"/><Relationship Id="rId82" Type="http://schemas.openxmlformats.org/officeDocument/2006/relationships/tableStyles" Target="tableStyles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43" Type="http://schemas.openxmlformats.org/officeDocument/2006/relationships/slide" Target="slides/slide6.xml"/><Relationship Id="rId48" Type="http://schemas.openxmlformats.org/officeDocument/2006/relationships/slide" Target="slides/slide11.xml"/><Relationship Id="rId56" Type="http://schemas.openxmlformats.org/officeDocument/2006/relationships/slide" Target="slides/slide19.xml"/><Relationship Id="rId64" Type="http://schemas.openxmlformats.org/officeDocument/2006/relationships/slide" Target="slides/slide27.xml"/><Relationship Id="rId69" Type="http://schemas.openxmlformats.org/officeDocument/2006/relationships/slide" Target="slides/slide32.xml"/><Relationship Id="rId77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4.xml"/><Relationship Id="rId72" Type="http://schemas.openxmlformats.org/officeDocument/2006/relationships/slide" Target="slides/slide35.xml"/><Relationship Id="rId80" Type="http://schemas.openxmlformats.org/officeDocument/2006/relationships/viewProps" Target="viewProps.xml"/><Relationship Id="rId9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" Target="slides/slide1.xml"/><Relationship Id="rId46" Type="http://schemas.openxmlformats.org/officeDocument/2006/relationships/slide" Target="slides/slide9.xml"/><Relationship Id="rId59" Type="http://schemas.openxmlformats.org/officeDocument/2006/relationships/slide" Target="slides/slide22.xml"/><Relationship Id="rId67" Type="http://schemas.openxmlformats.org/officeDocument/2006/relationships/slide" Target="slides/slide30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4.xml"/><Relationship Id="rId54" Type="http://schemas.openxmlformats.org/officeDocument/2006/relationships/slide" Target="slides/slide17.xml"/><Relationship Id="rId62" Type="http://schemas.openxmlformats.org/officeDocument/2006/relationships/slide" Target="slides/slide25.xml"/><Relationship Id="rId70" Type="http://schemas.openxmlformats.org/officeDocument/2006/relationships/slide" Target="slides/slide33.xml"/><Relationship Id="rId75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49" Type="http://schemas.openxmlformats.org/officeDocument/2006/relationships/slide" Target="slides/slide12.xml"/><Relationship Id="rId57" Type="http://schemas.openxmlformats.org/officeDocument/2006/relationships/slide" Target="slides/slide20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7.xml"/><Relationship Id="rId52" Type="http://schemas.openxmlformats.org/officeDocument/2006/relationships/slide" Target="slides/slide15.xml"/><Relationship Id="rId60" Type="http://schemas.openxmlformats.org/officeDocument/2006/relationships/slide" Target="slides/slide23.xml"/><Relationship Id="rId65" Type="http://schemas.openxmlformats.org/officeDocument/2006/relationships/slide" Target="slides/slide28.xml"/><Relationship Id="rId73" Type="http://schemas.openxmlformats.org/officeDocument/2006/relationships/slide" Target="slides/slide36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" Target="slides/slide2.xml"/><Relationship Id="rId34" Type="http://schemas.openxmlformats.org/officeDocument/2006/relationships/slideMaster" Target="slideMasters/slideMaster34.xml"/><Relationship Id="rId50" Type="http://schemas.openxmlformats.org/officeDocument/2006/relationships/slide" Target="slides/slide13.xml"/><Relationship Id="rId55" Type="http://schemas.openxmlformats.org/officeDocument/2006/relationships/slide" Target="slides/slide18.xml"/><Relationship Id="rId76" Type="http://schemas.openxmlformats.org/officeDocument/2006/relationships/slide" Target="slides/slide39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29" Type="http://schemas.openxmlformats.org/officeDocument/2006/relationships/slideMaster" Target="slideMasters/slideMaster29.xml"/><Relationship Id="rId24" Type="http://schemas.openxmlformats.org/officeDocument/2006/relationships/slideMaster" Target="slideMasters/slideMaster24.xml"/><Relationship Id="rId40" Type="http://schemas.openxmlformats.org/officeDocument/2006/relationships/slide" Target="slides/slide3.xml"/><Relationship Id="rId45" Type="http://schemas.openxmlformats.org/officeDocument/2006/relationships/slide" Target="slides/slide8.xml"/><Relationship Id="rId66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10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34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62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047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542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142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87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99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468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291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2976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109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7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899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42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4455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7278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4726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101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0066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2987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5418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7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5266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1701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5341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8919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2199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4822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8382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555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6509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25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0825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7896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0353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2190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2336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9865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304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10543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57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7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8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1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2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3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4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5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36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37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38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39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4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41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42.xml"/></Relationships>
</file>

<file path=ppt/slideMasters/_rels/slideMaster32.xml.rels><?xml version="1.0" encoding="UTF-8" standalone="yes"?>
<Relationships xmlns="http://schemas.openxmlformats.org/package/2006/relationships"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43.xml"/></Relationships>
</file>

<file path=ppt/slideMasters/_rels/slideMaster3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3.xml"/><Relationship Id="rId1" Type="http://schemas.openxmlformats.org/officeDocument/2006/relationships/slideLayout" Target="../slideLayouts/slideLayout44.xml"/></Relationships>
</file>

<file path=ppt/slideMasters/_rels/slideMaster34.xml.rels><?xml version="1.0" encoding="UTF-8" standalone="yes"?>
<Relationships xmlns="http://schemas.openxmlformats.org/package/2006/relationships"><Relationship Id="rId2" Type="http://schemas.openxmlformats.org/officeDocument/2006/relationships/theme" Target="../theme/theme34.xml"/><Relationship Id="rId1" Type="http://schemas.openxmlformats.org/officeDocument/2006/relationships/slideLayout" Target="../slideLayouts/slideLayout45.xml"/></Relationships>
</file>

<file path=ppt/slideMasters/_rels/slideMaster35.xml.rels><?xml version="1.0" encoding="UTF-8" standalone="yes"?>
<Relationships xmlns="http://schemas.openxmlformats.org/package/2006/relationships"><Relationship Id="rId2" Type="http://schemas.openxmlformats.org/officeDocument/2006/relationships/theme" Target="../theme/theme35.xml"/><Relationship Id="rId1" Type="http://schemas.openxmlformats.org/officeDocument/2006/relationships/slideLayout" Target="../slideLayouts/slideLayout46.xml"/></Relationships>
</file>

<file path=ppt/slideMasters/_rels/slideMaster36.xml.rels><?xml version="1.0" encoding="UTF-8" standalone="yes"?>
<Relationships xmlns="http://schemas.openxmlformats.org/package/2006/relationships"><Relationship Id="rId2" Type="http://schemas.openxmlformats.org/officeDocument/2006/relationships/theme" Target="../theme/theme36.xml"/><Relationship Id="rId1" Type="http://schemas.openxmlformats.org/officeDocument/2006/relationships/slideLayout" Target="../slideLayouts/slideLayout47.xml"/></Relationships>
</file>

<file path=ppt/slideMasters/_rels/slideMaster37.xml.rels><?xml version="1.0" encoding="UTF-8" standalone="yes"?>
<Relationships xmlns="http://schemas.openxmlformats.org/package/2006/relationships"><Relationship Id="rId2" Type="http://schemas.openxmlformats.org/officeDocument/2006/relationships/theme" Target="../theme/theme37.xml"/><Relationship Id="rId1" Type="http://schemas.openxmlformats.org/officeDocument/2006/relationships/slideLayout" Target="../slideLayouts/slideLayout48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65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09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68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15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248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14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16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5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10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32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1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97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06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39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28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87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19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70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21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6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15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72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6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62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19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13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54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1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98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8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16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31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5.png"/><Relationship Id="rId5" Type="http://schemas.openxmlformats.org/officeDocument/2006/relationships/image" Target="../media/image6.wmf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8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png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5.png"/><Relationship Id="rId5" Type="http://schemas.openxmlformats.org/officeDocument/2006/relationships/image" Target="../media/image10.wmf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4.xml"/><Relationship Id="rId4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5.png"/><Relationship Id="rId5" Type="http://schemas.openxmlformats.org/officeDocument/2006/relationships/image" Target="../media/image6.wmf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Authentication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23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6765925" y="3436938"/>
            <a:ext cx="1604963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record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and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playback</a:t>
            </a:r>
          </a:p>
          <a:p>
            <a:pPr algn="ctr" eaLnBrk="0" hangingPunct="0">
              <a:defRPr/>
            </a:pPr>
            <a:r>
              <a:rPr lang="en-US" sz="24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still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works!</a:t>
            </a:r>
          </a:p>
        </p:txBody>
      </p:sp>
      <p:pic>
        <p:nvPicPr>
          <p:cNvPr id="67587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8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9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20" name="Rectangle 9"/>
          <p:cNvSpPr>
            <a:spLocks noChangeArrowheads="1"/>
          </p:cNvSpPr>
          <p:nvPr/>
        </p:nvSpPr>
        <p:spPr bwMode="auto">
          <a:xfrm>
            <a:off x="1504950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8921" name="Text Box 10"/>
          <p:cNvSpPr txBox="1">
            <a:spLocks noChangeArrowheads="1"/>
          </p:cNvSpPr>
          <p:nvPr/>
        </p:nvSpPr>
        <p:spPr bwMode="auto">
          <a:xfrm>
            <a:off x="3343275" y="3429000"/>
            <a:ext cx="11985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ja-JP" altLang="en-US" sz="1800" smtClean="0">
                <a:solidFill>
                  <a:srgbClr val="808080"/>
                </a:solidFill>
                <a:latin typeface="Arial" charset="0"/>
                <a:cs typeface="Arial" charset="0"/>
              </a:rPr>
              <a:t>“</a:t>
            </a:r>
            <a:r>
              <a:rPr lang="en-US" sz="18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I</a:t>
            </a:r>
            <a:r>
              <a:rPr lang="ja-JP" altLang="en-US" sz="1800" smtClean="0">
                <a:solidFill>
                  <a:srgbClr val="808080"/>
                </a:solidFill>
                <a:latin typeface="Arial" charset="0"/>
                <a:cs typeface="Arial" charset="0"/>
              </a:rPr>
              <a:t>’</a:t>
            </a:r>
            <a:r>
              <a:rPr lang="en-US" sz="18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m Alice</a:t>
            </a:r>
            <a:r>
              <a:rPr lang="ja-JP" altLang="en-US" sz="1800" smtClean="0">
                <a:solidFill>
                  <a:srgbClr val="808080"/>
                </a:solidFill>
                <a:latin typeface="Arial" charset="0"/>
                <a:cs typeface="Arial" charset="0"/>
              </a:rPr>
              <a:t>”</a:t>
            </a:r>
            <a:endParaRPr lang="en-US" sz="1800" dirty="0" smtClean="0">
              <a:solidFill>
                <a:srgbClr val="808080"/>
              </a:solidFill>
              <a:latin typeface="Arial" charset="0"/>
              <a:cs typeface="Arial" charset="0"/>
            </a:endParaRPr>
          </a:p>
        </p:txBody>
      </p:sp>
      <p:sp>
        <p:nvSpPr>
          <p:cNvPr id="38922" name="Text Box 11"/>
          <p:cNvSpPr txBox="1">
            <a:spLocks noChangeArrowheads="1"/>
          </p:cNvSpPr>
          <p:nvPr/>
        </p:nvSpPr>
        <p:spPr bwMode="auto">
          <a:xfrm>
            <a:off x="1509713" y="3343275"/>
            <a:ext cx="8429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Alice</a:t>
            </a:r>
            <a:r>
              <a:rPr lang="ja-JP" alt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’</a:t>
            </a:r>
            <a:r>
              <a:rPr 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s 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IP addr</a:t>
            </a:r>
          </a:p>
        </p:txBody>
      </p:sp>
      <p:sp>
        <p:nvSpPr>
          <p:cNvPr id="38923" name="Line 12"/>
          <p:cNvSpPr>
            <a:spLocks noChangeShapeType="1"/>
          </p:cNvSpPr>
          <p:nvPr/>
        </p:nvSpPr>
        <p:spPr bwMode="auto">
          <a:xfrm flipH="1">
            <a:off x="234791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24" name="Text Box 13"/>
          <p:cNvSpPr txBox="1">
            <a:spLocks noChangeArrowheads="1"/>
          </p:cNvSpPr>
          <p:nvPr/>
        </p:nvSpPr>
        <p:spPr bwMode="auto">
          <a:xfrm>
            <a:off x="2325688" y="3328988"/>
            <a:ext cx="10842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encrypted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password</a:t>
            </a:r>
          </a:p>
        </p:txBody>
      </p:sp>
      <p:sp>
        <p:nvSpPr>
          <p:cNvPr id="38925" name="Line 14"/>
          <p:cNvSpPr>
            <a:spLocks noChangeShapeType="1"/>
          </p:cNvSpPr>
          <p:nvPr/>
        </p:nvSpPr>
        <p:spPr bwMode="auto">
          <a:xfrm flipH="1">
            <a:off x="335756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67597" name="Group 15"/>
          <p:cNvGrpSpPr>
            <a:grpSpLocks/>
          </p:cNvGrpSpPr>
          <p:nvPr/>
        </p:nvGrpSpPr>
        <p:grpSpPr bwMode="auto">
          <a:xfrm>
            <a:off x="3327400" y="4224338"/>
            <a:ext cx="1489075" cy="633412"/>
            <a:chOff x="1000" y="2719"/>
            <a:chExt cx="938" cy="399"/>
          </a:xfrm>
        </p:grpSpPr>
        <p:sp>
          <p:nvSpPr>
            <p:cNvPr id="38943" name="Rectangle 16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944" name="Text Box 17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8945" name="Text Box 18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8946" name="Line 19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8927" name="Line 20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67599" name="Picture 21" descr="EN00179_[1]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9450" y="5337175"/>
            <a:ext cx="862013" cy="66833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8929" name="Line 22"/>
          <p:cNvSpPr>
            <a:spLocks noChangeShapeType="1"/>
          </p:cNvSpPr>
          <p:nvPr/>
        </p:nvSpPr>
        <p:spPr bwMode="auto">
          <a:xfrm>
            <a:off x="1857375" y="4106863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30" name="Line 23"/>
          <p:cNvSpPr>
            <a:spLocks noChangeShapeType="1"/>
          </p:cNvSpPr>
          <p:nvPr/>
        </p:nvSpPr>
        <p:spPr bwMode="auto">
          <a:xfrm flipH="1">
            <a:off x="3344863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67602" name="Group 24"/>
          <p:cNvGrpSpPr>
            <a:grpSpLocks/>
          </p:cNvGrpSpPr>
          <p:nvPr/>
        </p:nvGrpSpPr>
        <p:grpSpPr bwMode="auto">
          <a:xfrm>
            <a:off x="3551238" y="5368925"/>
            <a:ext cx="3046412" cy="633413"/>
            <a:chOff x="806" y="1799"/>
            <a:chExt cx="1919" cy="399"/>
          </a:xfrm>
        </p:grpSpPr>
        <p:sp>
          <p:nvSpPr>
            <p:cNvPr id="38937" name="Rectangle 25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938" name="Text Box 26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“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</a:t>
              </a: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 Alice</a:t>
              </a: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”</a:t>
              </a:r>
              <a:endPara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8939" name="Text Box 27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8941" name="Text Box 29"/>
            <p:cNvSpPr txBox="1">
              <a:spLocks noChangeArrowheads="1"/>
            </p:cNvSpPr>
            <p:nvPr/>
          </p:nvSpPr>
          <p:spPr bwMode="auto">
            <a:xfrm>
              <a:off x="1323" y="1813"/>
              <a:ext cx="68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encrypted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8942" name="Line 30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8932" name="Line 31"/>
          <p:cNvSpPr>
            <a:spLocks noChangeShapeType="1"/>
          </p:cNvSpPr>
          <p:nvPr/>
        </p:nvSpPr>
        <p:spPr bwMode="auto">
          <a:xfrm flipV="1">
            <a:off x="4548188" y="4741863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33" name="Line 32"/>
          <p:cNvSpPr>
            <a:spLocks noChangeShapeType="1"/>
          </p:cNvSpPr>
          <p:nvPr/>
        </p:nvSpPr>
        <p:spPr bwMode="auto">
          <a:xfrm flipH="1">
            <a:off x="3697288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7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Authentication: yet another try</a:t>
            </a:r>
          </a:p>
        </p:txBody>
      </p:sp>
      <p:sp>
        <p:nvSpPr>
          <p:cNvPr id="38935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Protocol ap3.1:  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Alice says 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I am Alice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 and sends her</a:t>
            </a:r>
          </a:p>
          <a:p>
            <a:pPr algn="r" eaLnBrk="0" hangingPunct="0">
              <a:defRPr/>
            </a:pPr>
            <a:r>
              <a:rPr lang="en-US" sz="2800" i="1" dirty="0" smtClean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encrypted</a:t>
            </a:r>
            <a:r>
              <a:rPr lang="en-US" sz="2800" dirty="0" smtClean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secret password to 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prove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 it.</a:t>
            </a:r>
          </a:p>
        </p:txBody>
      </p:sp>
      <p:pic>
        <p:nvPicPr>
          <p:cNvPr id="67607" name="Picture 16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31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7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974725" y="1316038"/>
            <a:ext cx="35369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Goal: </a:t>
            </a: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avoid playback attack</a:t>
            </a:r>
          </a:p>
        </p:txBody>
      </p:sp>
      <p:sp>
        <p:nvSpPr>
          <p:cNvPr id="206852" name="Text Box 4"/>
          <p:cNvSpPr txBox="1">
            <a:spLocks noChangeArrowheads="1"/>
          </p:cNvSpPr>
          <p:nvPr/>
        </p:nvSpPr>
        <p:spPr bwMode="auto">
          <a:xfrm>
            <a:off x="604838" y="5934075"/>
            <a:ext cx="3144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Failures, drawbacks?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903288" y="1755775"/>
            <a:ext cx="59118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nonce: </a:t>
            </a: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number (R) used only </a:t>
            </a:r>
            <a:r>
              <a:rPr lang="en-US" sz="2400" i="1" dirty="0" smtClean="0">
                <a:solidFill>
                  <a:srgbClr val="000099"/>
                </a:solidFill>
                <a:latin typeface="Gill Sans MT" charset="0"/>
              </a:rPr>
              <a:t>once-in-a-lifetime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750888" y="2162175"/>
            <a:ext cx="7564437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ap4.0: </a:t>
            </a: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to prove Alice </a:t>
            </a:r>
            <a:r>
              <a:rPr lang="ja-JP" altLang="en-US" sz="2400" smtClean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live</a:t>
            </a:r>
            <a:r>
              <a:rPr lang="ja-JP" altLang="en-US" sz="2400" smtClean="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, Bob sends Alice </a:t>
            </a:r>
            <a:r>
              <a:rPr lang="en-US" sz="2400" i="1" dirty="0" smtClean="0">
                <a:solidFill>
                  <a:srgbClr val="C00000"/>
                </a:solidFill>
                <a:latin typeface="Gill Sans MT" charset="0"/>
              </a:rPr>
              <a:t>nonce</a:t>
            </a: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, R.  Alice</a:t>
            </a:r>
          </a:p>
          <a:p>
            <a:pPr algn="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must return R, encrypted with shared secret key</a:t>
            </a:r>
          </a:p>
        </p:txBody>
      </p:sp>
      <p:pic>
        <p:nvPicPr>
          <p:cNvPr id="68614" name="Picture 7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938" y="3736975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5" name="Picture 8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00" y="3686175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733675" y="3467100"/>
            <a:ext cx="3697288" cy="614363"/>
            <a:chOff x="2733675" y="3467100"/>
            <a:chExt cx="3697288" cy="614363"/>
          </a:xfrm>
        </p:grpSpPr>
        <p:sp>
          <p:nvSpPr>
            <p:cNvPr id="39957" name="Line 9"/>
            <p:cNvSpPr>
              <a:spLocks noChangeShapeType="1"/>
            </p:cNvSpPr>
            <p:nvPr/>
          </p:nvSpPr>
          <p:spPr bwMode="auto">
            <a:xfrm>
              <a:off x="2733675" y="3819525"/>
              <a:ext cx="3697288" cy="26193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9958" name="Text Box 10"/>
            <p:cNvSpPr txBox="1">
              <a:spLocks noChangeArrowheads="1"/>
            </p:cNvSpPr>
            <p:nvPr/>
          </p:nvSpPr>
          <p:spPr bwMode="auto">
            <a:xfrm>
              <a:off x="3740150" y="3467100"/>
              <a:ext cx="1725613" cy="4619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ja-JP" altLang="en-US" sz="24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“</a:t>
              </a:r>
              <a:r>
                <a:rPr lang="en-US" sz="2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 am Alice</a:t>
              </a:r>
              <a:r>
                <a:rPr lang="ja-JP" altLang="en-US" sz="24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”</a:t>
              </a:r>
              <a:endPara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727325" y="4141788"/>
            <a:ext cx="3697288" cy="557212"/>
            <a:chOff x="2727325" y="4141788"/>
            <a:chExt cx="3697288" cy="557212"/>
          </a:xfrm>
        </p:grpSpPr>
        <p:sp>
          <p:nvSpPr>
            <p:cNvPr id="39955" name="Line 11"/>
            <p:cNvSpPr>
              <a:spLocks noChangeShapeType="1"/>
            </p:cNvSpPr>
            <p:nvPr/>
          </p:nvSpPr>
          <p:spPr bwMode="auto">
            <a:xfrm flipH="1">
              <a:off x="2727325" y="4437063"/>
              <a:ext cx="3697288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9956" name="Text Box 13"/>
            <p:cNvSpPr txBox="1">
              <a:spLocks noChangeArrowheads="1"/>
            </p:cNvSpPr>
            <p:nvPr/>
          </p:nvSpPr>
          <p:spPr bwMode="auto">
            <a:xfrm>
              <a:off x="4276725" y="4141788"/>
              <a:ext cx="407988" cy="4619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735263" y="4700588"/>
            <a:ext cx="5965825" cy="1616075"/>
            <a:chOff x="2735263" y="4700588"/>
            <a:chExt cx="5965825" cy="1616075"/>
          </a:xfrm>
        </p:grpSpPr>
        <p:sp>
          <p:nvSpPr>
            <p:cNvPr id="39950" name="Line 12"/>
            <p:cNvSpPr>
              <a:spLocks noChangeShapeType="1"/>
            </p:cNvSpPr>
            <p:nvPr/>
          </p:nvSpPr>
          <p:spPr bwMode="auto">
            <a:xfrm>
              <a:off x="2735263" y="5097463"/>
              <a:ext cx="3697287" cy="2619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68622" name="Group 14"/>
            <p:cNvGrpSpPr>
              <a:grpSpLocks/>
            </p:cNvGrpSpPr>
            <p:nvPr/>
          </p:nvGrpSpPr>
          <p:grpSpPr bwMode="auto">
            <a:xfrm>
              <a:off x="4521202" y="4743450"/>
              <a:ext cx="1157288" cy="577850"/>
              <a:chOff x="2693" y="3555"/>
              <a:chExt cx="729" cy="364"/>
            </a:xfrm>
          </p:grpSpPr>
          <p:sp>
            <p:nvSpPr>
              <p:cNvPr id="39953" name="Text Box 15"/>
              <p:cNvSpPr txBox="1">
                <a:spLocks noChangeArrowheads="1"/>
              </p:cNvSpPr>
              <p:nvPr/>
            </p:nvSpPr>
            <p:spPr bwMode="auto">
              <a:xfrm>
                <a:off x="2693" y="3555"/>
                <a:ext cx="729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 (R)</a:t>
                </a:r>
              </a:p>
            </p:txBody>
          </p:sp>
          <p:sp>
            <p:nvSpPr>
              <p:cNvPr id="39954" name="Text Box 16"/>
              <p:cNvSpPr txBox="1">
                <a:spLocks noChangeArrowheads="1"/>
              </p:cNvSpPr>
              <p:nvPr/>
            </p:nvSpPr>
            <p:spPr bwMode="auto">
              <a:xfrm>
                <a:off x="2786" y="3688"/>
                <a:ext cx="37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A-B</a:t>
                </a:r>
              </a:p>
            </p:txBody>
          </p:sp>
        </p:grpSp>
        <p:sp>
          <p:nvSpPr>
            <p:cNvPr id="39952" name="Text Box 17"/>
            <p:cNvSpPr txBox="1">
              <a:spLocks noChangeArrowheads="1"/>
            </p:cNvSpPr>
            <p:nvPr/>
          </p:nvSpPr>
          <p:spPr bwMode="auto">
            <a:xfrm>
              <a:off x="6369050" y="4700588"/>
              <a:ext cx="2332038" cy="161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 is live, and only Alice knows key to encrypt nonce, so it must be Alice!</a:t>
              </a:r>
            </a:p>
          </p:txBody>
        </p:sp>
      </p:grpSp>
      <p:sp>
        <p:nvSpPr>
          <p:cNvPr id="6861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4128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yet another try</a:t>
            </a:r>
          </a:p>
        </p:txBody>
      </p:sp>
      <p:pic>
        <p:nvPicPr>
          <p:cNvPr id="68620" name="Picture 16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9445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315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10620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Authentication: ap5.0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513" y="1457325"/>
            <a:ext cx="8355012" cy="4648200"/>
          </a:xfrm>
        </p:spPr>
        <p:txBody>
          <a:bodyPr/>
          <a:lstStyle/>
          <a:p>
            <a:pPr>
              <a:lnSpc>
                <a:spcPts val="2800"/>
              </a:lnSpc>
              <a:buFont typeface="Wingdings" charset="0"/>
              <a:buNone/>
            </a:pPr>
            <a:r>
              <a:rPr lang="en-US" dirty="0">
                <a:latin typeface="Gill Sans MT" charset="0"/>
              </a:rPr>
              <a:t>ap4.0 requires shared symmetric key </a:t>
            </a:r>
          </a:p>
          <a:p>
            <a:pPr>
              <a:lnSpc>
                <a:spcPts val="2800"/>
              </a:lnSpc>
            </a:pPr>
            <a:r>
              <a:rPr lang="en-US" dirty="0">
                <a:latin typeface="Gill Sans MT" charset="0"/>
              </a:rPr>
              <a:t>can we authenticate using public key techniques?</a:t>
            </a:r>
          </a:p>
          <a:p>
            <a:pPr>
              <a:lnSpc>
                <a:spcPts val="2800"/>
              </a:lnSpc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ap5.0: </a:t>
            </a:r>
            <a:r>
              <a:rPr lang="en-US" dirty="0">
                <a:latin typeface="Gill Sans MT" charset="0"/>
              </a:rPr>
              <a:t>use nonce, public key cryptography</a:t>
            </a:r>
          </a:p>
        </p:txBody>
      </p:sp>
      <p:pic>
        <p:nvPicPr>
          <p:cNvPr id="69637" name="Picture 4" descr="Ali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344805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8" name="Picture 5" descr="Bo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339725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Line 6"/>
          <p:cNvSpPr>
            <a:spLocks noChangeShapeType="1"/>
          </p:cNvSpPr>
          <p:nvPr/>
        </p:nvSpPr>
        <p:spPr bwMode="auto">
          <a:xfrm>
            <a:off x="1644650" y="353060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68" name="Text Box 7"/>
          <p:cNvSpPr txBox="1">
            <a:spLocks noChangeArrowheads="1"/>
          </p:cNvSpPr>
          <p:nvPr/>
        </p:nvSpPr>
        <p:spPr bwMode="auto">
          <a:xfrm>
            <a:off x="2651125" y="3178175"/>
            <a:ext cx="172561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 am Alice</a:t>
            </a: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”</a:t>
            </a: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0969" name="Line 8"/>
          <p:cNvSpPr>
            <a:spLocks noChangeShapeType="1"/>
          </p:cNvSpPr>
          <p:nvPr/>
        </p:nvSpPr>
        <p:spPr bwMode="auto">
          <a:xfrm flipH="1">
            <a:off x="1609725" y="3917950"/>
            <a:ext cx="3697288" cy="2619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70" name="Line 9"/>
          <p:cNvSpPr>
            <a:spLocks noChangeShapeType="1"/>
          </p:cNvSpPr>
          <p:nvPr/>
        </p:nvSpPr>
        <p:spPr bwMode="auto">
          <a:xfrm>
            <a:off x="1660525" y="4389438"/>
            <a:ext cx="3697288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71" name="Text Box 10"/>
          <p:cNvSpPr txBox="1">
            <a:spLocks noChangeArrowheads="1"/>
          </p:cNvSpPr>
          <p:nvPr/>
        </p:nvSpPr>
        <p:spPr bwMode="auto">
          <a:xfrm>
            <a:off x="2374900" y="3708400"/>
            <a:ext cx="4079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6332538" y="3455988"/>
            <a:ext cx="23320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Bob computes</a:t>
            </a:r>
          </a:p>
          <a:p>
            <a:pPr algn="ctr" eaLnBrk="0" hangingPunct="0">
              <a:defRPr/>
            </a:pP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69645" name="Group 12"/>
          <p:cNvGrpSpPr>
            <a:grpSpLocks/>
          </p:cNvGrpSpPr>
          <p:nvPr/>
        </p:nvGrpSpPr>
        <p:grpSpPr bwMode="auto">
          <a:xfrm>
            <a:off x="4068763" y="3965575"/>
            <a:ext cx="1073150" cy="673100"/>
            <a:chOff x="2838" y="2891"/>
            <a:chExt cx="676" cy="424"/>
          </a:xfrm>
        </p:grpSpPr>
        <p:sp>
          <p:nvSpPr>
            <p:cNvPr id="40998" name="Text Box 13"/>
            <p:cNvSpPr txBox="1">
              <a:spLocks noChangeArrowheads="1"/>
            </p:cNvSpPr>
            <p:nvPr/>
          </p:nvSpPr>
          <p:spPr bwMode="auto">
            <a:xfrm>
              <a:off x="2838" y="2979"/>
              <a:ext cx="67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K   (R)</a:t>
              </a:r>
            </a:p>
          </p:txBody>
        </p:sp>
        <p:sp>
          <p:nvSpPr>
            <p:cNvPr id="40999" name="Text Box 14"/>
            <p:cNvSpPr txBox="1">
              <a:spLocks noChangeArrowheads="1"/>
            </p:cNvSpPr>
            <p:nvPr/>
          </p:nvSpPr>
          <p:spPr bwMode="auto">
            <a:xfrm>
              <a:off x="2979" y="308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1000" name="Text Box 15"/>
            <p:cNvSpPr txBox="1">
              <a:spLocks noChangeArrowheads="1"/>
            </p:cNvSpPr>
            <p:nvPr/>
          </p:nvSpPr>
          <p:spPr bwMode="auto">
            <a:xfrm>
              <a:off x="2992" y="2891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0974" name="Line 16"/>
          <p:cNvSpPr>
            <a:spLocks noChangeShapeType="1"/>
          </p:cNvSpPr>
          <p:nvPr/>
        </p:nvSpPr>
        <p:spPr bwMode="auto">
          <a:xfrm flipH="1">
            <a:off x="1646238" y="481171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975" name="Text Box 17"/>
          <p:cNvSpPr txBox="1">
            <a:spLocks noChangeArrowheads="1"/>
          </p:cNvSpPr>
          <p:nvPr/>
        </p:nvSpPr>
        <p:spPr bwMode="auto">
          <a:xfrm>
            <a:off x="2060575" y="4722813"/>
            <a:ext cx="2887663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ja-JP" altLang="en-US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“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send me your public key</a:t>
            </a:r>
            <a:r>
              <a:rPr lang="ja-JP" altLang="en-US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”</a:t>
            </a:r>
            <a:endParaRPr lang="en-US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0976" name="Line 18"/>
          <p:cNvSpPr>
            <a:spLocks noChangeShapeType="1"/>
          </p:cNvSpPr>
          <p:nvPr/>
        </p:nvSpPr>
        <p:spPr bwMode="auto">
          <a:xfrm>
            <a:off x="1697038" y="5383213"/>
            <a:ext cx="3697287" cy="261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69649" name="Group 19"/>
          <p:cNvGrpSpPr>
            <a:grpSpLocks/>
          </p:cNvGrpSpPr>
          <p:nvPr/>
        </p:nvGrpSpPr>
        <p:grpSpPr bwMode="auto">
          <a:xfrm>
            <a:off x="4521200" y="4960938"/>
            <a:ext cx="612775" cy="701675"/>
            <a:chOff x="828" y="3234"/>
            <a:chExt cx="386" cy="442"/>
          </a:xfrm>
        </p:grpSpPr>
        <p:sp>
          <p:nvSpPr>
            <p:cNvPr id="40995" name="Text Box 20"/>
            <p:cNvSpPr txBox="1">
              <a:spLocks noChangeArrowheads="1"/>
            </p:cNvSpPr>
            <p:nvPr/>
          </p:nvSpPr>
          <p:spPr bwMode="auto">
            <a:xfrm>
              <a:off x="828" y="3330"/>
              <a:ext cx="35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K  </a:t>
              </a:r>
            </a:p>
          </p:txBody>
        </p:sp>
        <p:sp>
          <p:nvSpPr>
            <p:cNvPr id="40996" name="Text Box 21"/>
            <p:cNvSpPr txBox="1">
              <a:spLocks noChangeArrowheads="1"/>
            </p:cNvSpPr>
            <p:nvPr/>
          </p:nvSpPr>
          <p:spPr bwMode="auto">
            <a:xfrm>
              <a:off x="993" y="3445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97" name="Text Box 22"/>
            <p:cNvSpPr txBox="1">
              <a:spLocks noChangeArrowheads="1"/>
            </p:cNvSpPr>
            <p:nvPr/>
          </p:nvSpPr>
          <p:spPr bwMode="auto">
            <a:xfrm>
              <a:off x="998" y="3234"/>
              <a:ext cx="2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69650" name="Group 23"/>
          <p:cNvGrpSpPr>
            <a:grpSpLocks/>
          </p:cNvGrpSpPr>
          <p:nvPr/>
        </p:nvGrpSpPr>
        <p:grpSpPr bwMode="auto">
          <a:xfrm>
            <a:off x="6388100" y="3703638"/>
            <a:ext cx="2070100" cy="714375"/>
            <a:chOff x="1117" y="3592"/>
            <a:chExt cx="1304" cy="450"/>
          </a:xfrm>
        </p:grpSpPr>
        <p:sp>
          <p:nvSpPr>
            <p:cNvPr id="40988" name="Text Box 24"/>
            <p:cNvSpPr txBox="1">
              <a:spLocks noChangeArrowheads="1"/>
            </p:cNvSpPr>
            <p:nvPr/>
          </p:nvSpPr>
          <p:spPr bwMode="auto">
            <a:xfrm>
              <a:off x="1309" y="3687"/>
              <a:ext cx="11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4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(K  (R)) = R</a:t>
              </a:r>
            </a:p>
          </p:txBody>
        </p:sp>
        <p:sp>
          <p:nvSpPr>
            <p:cNvPr id="40989" name="Text Box 25"/>
            <p:cNvSpPr txBox="1">
              <a:spLocks noChangeArrowheads="1"/>
            </p:cNvSpPr>
            <p:nvPr/>
          </p:nvSpPr>
          <p:spPr bwMode="auto">
            <a:xfrm>
              <a:off x="1512" y="381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90" name="Text Box 26"/>
            <p:cNvSpPr txBox="1">
              <a:spLocks noChangeArrowheads="1"/>
            </p:cNvSpPr>
            <p:nvPr/>
          </p:nvSpPr>
          <p:spPr bwMode="auto">
            <a:xfrm>
              <a:off x="1542" y="3592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grpSp>
          <p:nvGrpSpPr>
            <p:cNvPr id="69662" name="Group 27"/>
            <p:cNvGrpSpPr>
              <a:grpSpLocks/>
            </p:cNvGrpSpPr>
            <p:nvPr/>
          </p:nvGrpSpPr>
          <p:grpSpPr bwMode="auto">
            <a:xfrm>
              <a:off x="1117" y="3599"/>
              <a:ext cx="342" cy="443"/>
              <a:chOff x="821" y="3255"/>
              <a:chExt cx="342" cy="443"/>
            </a:xfrm>
          </p:grpSpPr>
          <p:sp>
            <p:nvSpPr>
              <p:cNvPr id="40992" name="Text Box 28"/>
              <p:cNvSpPr txBox="1">
                <a:spLocks noChangeArrowheads="1"/>
              </p:cNvSpPr>
              <p:nvPr/>
            </p:nvSpPr>
            <p:spPr bwMode="auto">
              <a:xfrm>
                <a:off x="821" y="3355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4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</a:t>
                </a:r>
              </a:p>
            </p:txBody>
          </p:sp>
          <p:sp>
            <p:nvSpPr>
              <p:cNvPr id="40993" name="Text Box 29"/>
              <p:cNvSpPr txBox="1">
                <a:spLocks noChangeArrowheads="1"/>
              </p:cNvSpPr>
              <p:nvPr/>
            </p:nvSpPr>
            <p:spPr bwMode="auto">
              <a:xfrm>
                <a:off x="942" y="3467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40994" name="Text Box 30"/>
              <p:cNvSpPr txBox="1">
                <a:spLocks noChangeArrowheads="1"/>
              </p:cNvSpPr>
              <p:nvPr/>
            </p:nvSpPr>
            <p:spPr bwMode="auto">
              <a:xfrm>
                <a:off x="941" y="3255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sp>
        <p:nvSpPr>
          <p:cNvPr id="40979" name="Text Box 31"/>
          <p:cNvSpPr txBox="1">
            <a:spLocks noChangeArrowheads="1"/>
          </p:cNvSpPr>
          <p:nvPr/>
        </p:nvSpPr>
        <p:spPr bwMode="auto">
          <a:xfrm>
            <a:off x="5862638" y="4352925"/>
            <a:ext cx="30353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and knows only Alice could have the private key, that encrypted R such that</a:t>
            </a:r>
          </a:p>
        </p:txBody>
      </p:sp>
      <p:grpSp>
        <p:nvGrpSpPr>
          <p:cNvPr id="69652" name="Group 32"/>
          <p:cNvGrpSpPr>
            <a:grpSpLocks/>
          </p:cNvGrpSpPr>
          <p:nvPr/>
        </p:nvGrpSpPr>
        <p:grpSpPr bwMode="auto">
          <a:xfrm>
            <a:off x="6496050" y="5453063"/>
            <a:ext cx="1893888" cy="763587"/>
            <a:chOff x="938" y="3588"/>
            <a:chExt cx="1193" cy="481"/>
          </a:xfrm>
        </p:grpSpPr>
        <p:sp>
          <p:nvSpPr>
            <p:cNvPr id="40982" name="Text Box 33"/>
            <p:cNvSpPr txBox="1">
              <a:spLocks noChangeArrowheads="1"/>
            </p:cNvSpPr>
            <p:nvPr/>
          </p:nvSpPr>
          <p:spPr bwMode="auto">
            <a:xfrm>
              <a:off x="1187" y="3731"/>
              <a:ext cx="9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(K  (R)) = R</a:t>
              </a:r>
            </a:p>
          </p:txBody>
        </p:sp>
        <p:sp>
          <p:nvSpPr>
            <p:cNvPr id="40983" name="Text Box 34"/>
            <p:cNvSpPr txBox="1">
              <a:spLocks noChangeArrowheads="1"/>
            </p:cNvSpPr>
            <p:nvPr/>
          </p:nvSpPr>
          <p:spPr bwMode="auto">
            <a:xfrm>
              <a:off x="1337" y="3819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84" name="Text Box 35"/>
            <p:cNvSpPr txBox="1">
              <a:spLocks noChangeArrowheads="1"/>
            </p:cNvSpPr>
            <p:nvPr/>
          </p:nvSpPr>
          <p:spPr bwMode="auto">
            <a:xfrm>
              <a:off x="1337" y="3588"/>
              <a:ext cx="17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40985" name="Text Box 36"/>
            <p:cNvSpPr txBox="1">
              <a:spLocks noChangeArrowheads="1"/>
            </p:cNvSpPr>
            <p:nvPr/>
          </p:nvSpPr>
          <p:spPr bwMode="auto">
            <a:xfrm>
              <a:off x="938" y="3718"/>
              <a:ext cx="31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K  </a:t>
              </a:r>
            </a:p>
          </p:txBody>
        </p:sp>
        <p:sp>
          <p:nvSpPr>
            <p:cNvPr id="40986" name="Text Box 37"/>
            <p:cNvSpPr txBox="1">
              <a:spLocks noChangeArrowheads="1"/>
            </p:cNvSpPr>
            <p:nvPr/>
          </p:nvSpPr>
          <p:spPr bwMode="auto">
            <a:xfrm>
              <a:off x="1069" y="3805"/>
              <a:ext cx="2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0987" name="Text Box 38"/>
            <p:cNvSpPr txBox="1">
              <a:spLocks noChangeArrowheads="1"/>
            </p:cNvSpPr>
            <p:nvPr/>
          </p:nvSpPr>
          <p:spPr bwMode="auto">
            <a:xfrm>
              <a:off x="1080" y="3620"/>
              <a:ext cx="21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570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4800600" cy="9525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ap5.0: security hole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084263"/>
            <a:ext cx="7593012" cy="919162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man (or woman) in the middle attack: </a:t>
            </a:r>
            <a:r>
              <a:rPr lang="en-US" sz="2400" dirty="0">
                <a:latin typeface="Gill Sans MT" charset="0"/>
              </a:rPr>
              <a:t>Trudy poses as Alice (to Bob) and as Bob (to Alice)</a:t>
            </a:r>
          </a:p>
        </p:txBody>
      </p:sp>
      <p:pic>
        <p:nvPicPr>
          <p:cNvPr id="70660" name="Picture 4" descr="Bob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3175" y="2306638"/>
            <a:ext cx="800100" cy="81756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0661" name="Picture 5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2" name="Picture 6" descr="Alic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63638" y="2195513"/>
            <a:ext cx="752475" cy="927100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992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2265363" y="2328863"/>
            <a:ext cx="11842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4" name="Line 9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995" name="Text Box 10"/>
          <p:cNvSpPr txBox="1">
            <a:spLocks noChangeArrowheads="1"/>
          </p:cNvSpPr>
          <p:nvPr/>
        </p:nvSpPr>
        <p:spPr bwMode="auto">
          <a:xfrm>
            <a:off x="5511800" y="2368550"/>
            <a:ext cx="11842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 am Alice</a:t>
            </a:r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 flipH="1">
            <a:off x="5222875" y="2786063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997" name="Text Box 12"/>
          <p:cNvSpPr txBox="1">
            <a:spLocks noChangeArrowheads="1"/>
          </p:cNvSpPr>
          <p:nvPr/>
        </p:nvSpPr>
        <p:spPr bwMode="auto">
          <a:xfrm>
            <a:off x="5321300" y="270192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>
            <a:off x="5251450" y="3235325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0670" name="Group 14"/>
          <p:cNvGrpSpPr>
            <a:grpSpLocks/>
          </p:cNvGrpSpPr>
          <p:nvPr/>
        </p:nvGrpSpPr>
        <p:grpSpPr bwMode="auto">
          <a:xfrm>
            <a:off x="6481763" y="2781300"/>
            <a:ext cx="850900" cy="681038"/>
            <a:chOff x="3732" y="350"/>
            <a:chExt cx="536" cy="429"/>
          </a:xfrm>
        </p:grpSpPr>
        <p:sp>
          <p:nvSpPr>
            <p:cNvPr id="42049" name="Text Box 15"/>
            <p:cNvSpPr txBox="1">
              <a:spLocks noChangeArrowheads="1"/>
            </p:cNvSpPr>
            <p:nvPr/>
          </p:nvSpPr>
          <p:spPr bwMode="auto">
            <a:xfrm>
              <a:off x="3843" y="54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grpSp>
          <p:nvGrpSpPr>
            <p:cNvPr id="70721" name="Group 16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51" name="Text Box 17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52" name="Text Box 18"/>
              <p:cNvSpPr txBox="1">
                <a:spLocks noChangeArrowheads="1"/>
              </p:cNvSpPr>
              <p:nvPr/>
            </p:nvSpPr>
            <p:spPr bwMode="auto">
              <a:xfrm>
                <a:off x="3853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0" name="Line 19"/>
          <p:cNvSpPr>
            <a:spLocks noChangeShapeType="1"/>
          </p:cNvSpPr>
          <p:nvPr/>
        </p:nvSpPr>
        <p:spPr bwMode="auto">
          <a:xfrm flipH="1">
            <a:off x="5289550" y="3403600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2001" name="Text Box 20"/>
          <p:cNvSpPr txBox="1">
            <a:spLocks noChangeArrowheads="1"/>
          </p:cNvSpPr>
          <p:nvPr/>
        </p:nvSpPr>
        <p:spPr bwMode="auto">
          <a:xfrm>
            <a:off x="5135563" y="3360738"/>
            <a:ext cx="24685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2" name="Line 21"/>
          <p:cNvSpPr>
            <a:spLocks noChangeShapeType="1"/>
          </p:cNvSpPr>
          <p:nvPr/>
        </p:nvSpPr>
        <p:spPr bwMode="auto">
          <a:xfrm>
            <a:off x="5319713" y="3922713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0674" name="Group 22"/>
          <p:cNvGrpSpPr>
            <a:grpSpLocks/>
          </p:cNvGrpSpPr>
          <p:nvPr/>
        </p:nvGrpSpPr>
        <p:grpSpPr bwMode="auto">
          <a:xfrm>
            <a:off x="6937375" y="3525838"/>
            <a:ext cx="584200" cy="695325"/>
            <a:chOff x="4737" y="2510"/>
            <a:chExt cx="368" cy="438"/>
          </a:xfrm>
        </p:grpSpPr>
        <p:grpSp>
          <p:nvGrpSpPr>
            <p:cNvPr id="70716" name="Group 23"/>
            <p:cNvGrpSpPr>
              <a:grpSpLocks/>
            </p:cNvGrpSpPr>
            <p:nvPr/>
          </p:nvGrpSpPr>
          <p:grpSpPr bwMode="auto">
            <a:xfrm>
              <a:off x="4737" y="2620"/>
              <a:ext cx="368" cy="328"/>
              <a:chOff x="4737" y="2620"/>
              <a:chExt cx="368" cy="328"/>
            </a:xfrm>
          </p:grpSpPr>
          <p:sp>
            <p:nvSpPr>
              <p:cNvPr id="42047" name="Text Box 24"/>
              <p:cNvSpPr txBox="1">
                <a:spLocks noChangeArrowheads="1"/>
              </p:cNvSpPr>
              <p:nvPr/>
            </p:nvSpPr>
            <p:spPr bwMode="auto">
              <a:xfrm>
                <a:off x="4900" y="2715"/>
                <a:ext cx="20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T</a:t>
                </a:r>
              </a:p>
            </p:txBody>
          </p:sp>
          <p:sp>
            <p:nvSpPr>
              <p:cNvPr id="42048" name="Text Box 25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46" name="Text Box 26"/>
            <p:cNvSpPr txBox="1">
              <a:spLocks noChangeArrowheads="1"/>
            </p:cNvSpPr>
            <p:nvPr/>
          </p:nvSpPr>
          <p:spPr bwMode="auto">
            <a:xfrm>
              <a:off x="4892" y="251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04" name="Line 27"/>
          <p:cNvSpPr>
            <a:spLocks noChangeShapeType="1"/>
          </p:cNvSpPr>
          <p:nvPr/>
        </p:nvSpPr>
        <p:spPr bwMode="auto">
          <a:xfrm flipH="1">
            <a:off x="1900238" y="3430588"/>
            <a:ext cx="2165350" cy="280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2005" name="Line 28"/>
          <p:cNvSpPr>
            <a:spLocks noChangeShapeType="1"/>
          </p:cNvSpPr>
          <p:nvPr/>
        </p:nvSpPr>
        <p:spPr bwMode="auto">
          <a:xfrm>
            <a:off x="1928813" y="3879850"/>
            <a:ext cx="2249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0677" name="Group 29"/>
          <p:cNvGrpSpPr>
            <a:grpSpLocks/>
          </p:cNvGrpSpPr>
          <p:nvPr/>
        </p:nvGrpSpPr>
        <p:grpSpPr bwMode="auto">
          <a:xfrm>
            <a:off x="3144838" y="3411538"/>
            <a:ext cx="850900" cy="654050"/>
            <a:chOff x="3732" y="350"/>
            <a:chExt cx="536" cy="412"/>
          </a:xfrm>
        </p:grpSpPr>
        <p:sp>
          <p:nvSpPr>
            <p:cNvPr id="42041" name="Text Box 30"/>
            <p:cNvSpPr txBox="1">
              <a:spLocks noChangeArrowheads="1"/>
            </p:cNvSpPr>
            <p:nvPr/>
          </p:nvSpPr>
          <p:spPr bwMode="auto">
            <a:xfrm>
              <a:off x="3815" y="531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grpSp>
          <p:nvGrpSpPr>
            <p:cNvPr id="70713" name="Group 31"/>
            <p:cNvGrpSpPr>
              <a:grpSpLocks/>
            </p:cNvGrpSpPr>
            <p:nvPr/>
          </p:nvGrpSpPr>
          <p:grpSpPr bwMode="auto">
            <a:xfrm>
              <a:off x="3732" y="350"/>
              <a:ext cx="536" cy="325"/>
              <a:chOff x="3732" y="350"/>
              <a:chExt cx="536" cy="325"/>
            </a:xfrm>
          </p:grpSpPr>
          <p:sp>
            <p:nvSpPr>
              <p:cNvPr id="42043" name="Text Box 32"/>
              <p:cNvSpPr txBox="1">
                <a:spLocks noChangeArrowheads="1"/>
              </p:cNvSpPr>
              <p:nvPr/>
            </p:nvSpPr>
            <p:spPr bwMode="auto">
              <a:xfrm>
                <a:off x="3732" y="442"/>
                <a:ext cx="5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(R)</a:t>
                </a:r>
              </a:p>
            </p:txBody>
          </p:sp>
          <p:sp>
            <p:nvSpPr>
              <p:cNvPr id="42044" name="Text Box 33"/>
              <p:cNvSpPr txBox="1">
                <a:spLocks noChangeArrowheads="1"/>
              </p:cNvSpPr>
              <p:nvPr/>
            </p:nvSpPr>
            <p:spPr bwMode="auto">
              <a:xfrm>
                <a:off x="3838" y="350"/>
                <a:ext cx="16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</p:grpSp>
      <p:sp>
        <p:nvSpPr>
          <p:cNvPr id="42007" name="Line 34"/>
          <p:cNvSpPr>
            <a:spLocks noChangeShapeType="1"/>
          </p:cNvSpPr>
          <p:nvPr/>
        </p:nvSpPr>
        <p:spPr bwMode="auto">
          <a:xfrm flipH="1">
            <a:off x="1966913" y="4048125"/>
            <a:ext cx="2165350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2008" name="Text Box 35"/>
          <p:cNvSpPr txBox="1">
            <a:spLocks noChangeArrowheads="1"/>
          </p:cNvSpPr>
          <p:nvPr/>
        </p:nvSpPr>
        <p:spPr bwMode="auto">
          <a:xfrm>
            <a:off x="1812925" y="4005263"/>
            <a:ext cx="2468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Send me your public key</a:t>
            </a:r>
          </a:p>
        </p:txBody>
      </p:sp>
      <p:sp>
        <p:nvSpPr>
          <p:cNvPr id="42009" name="Line 36"/>
          <p:cNvSpPr>
            <a:spLocks noChangeShapeType="1"/>
          </p:cNvSpPr>
          <p:nvPr/>
        </p:nvSpPr>
        <p:spPr bwMode="auto">
          <a:xfrm>
            <a:off x="1997075" y="4567238"/>
            <a:ext cx="2249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0681" name="Group 37"/>
          <p:cNvGrpSpPr>
            <a:grpSpLocks/>
          </p:cNvGrpSpPr>
          <p:nvPr/>
        </p:nvGrpSpPr>
        <p:grpSpPr bwMode="auto">
          <a:xfrm>
            <a:off x="3500438" y="4125913"/>
            <a:ext cx="569912" cy="654050"/>
            <a:chOff x="4737" y="2534"/>
            <a:chExt cx="359" cy="412"/>
          </a:xfrm>
        </p:grpSpPr>
        <p:grpSp>
          <p:nvGrpSpPr>
            <p:cNvPr id="70708" name="Group 38"/>
            <p:cNvGrpSpPr>
              <a:grpSpLocks/>
            </p:cNvGrpSpPr>
            <p:nvPr/>
          </p:nvGrpSpPr>
          <p:grpSpPr bwMode="auto">
            <a:xfrm>
              <a:off x="4737" y="2620"/>
              <a:ext cx="359" cy="326"/>
              <a:chOff x="4737" y="2620"/>
              <a:chExt cx="359" cy="326"/>
            </a:xfrm>
          </p:grpSpPr>
          <p:sp>
            <p:nvSpPr>
              <p:cNvPr id="42039" name="Text Box 39"/>
              <p:cNvSpPr txBox="1">
                <a:spLocks noChangeArrowheads="1"/>
              </p:cNvSpPr>
              <p:nvPr/>
            </p:nvSpPr>
            <p:spPr bwMode="auto">
              <a:xfrm>
                <a:off x="4875" y="2715"/>
                <a:ext cx="22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A</a:t>
                </a:r>
              </a:p>
            </p:txBody>
          </p:sp>
          <p:sp>
            <p:nvSpPr>
              <p:cNvPr id="42040" name="Text Box 40"/>
              <p:cNvSpPr txBox="1">
                <a:spLocks noChangeArrowheads="1"/>
              </p:cNvSpPr>
              <p:nvPr/>
            </p:nvSpPr>
            <p:spPr bwMode="auto">
              <a:xfrm>
                <a:off x="4737" y="2620"/>
                <a:ext cx="33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   </a:t>
                </a:r>
              </a:p>
            </p:txBody>
          </p:sp>
        </p:grpSp>
        <p:sp>
          <p:nvSpPr>
            <p:cNvPr id="42038" name="Text Box 41"/>
            <p:cNvSpPr txBox="1">
              <a:spLocks noChangeArrowheads="1"/>
            </p:cNvSpPr>
            <p:nvPr/>
          </p:nvSpPr>
          <p:spPr bwMode="auto">
            <a:xfrm>
              <a:off x="4883" y="2534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2011" name="Line 42"/>
          <p:cNvSpPr>
            <a:spLocks noChangeShapeType="1"/>
          </p:cNvSpPr>
          <p:nvPr/>
        </p:nvSpPr>
        <p:spPr bwMode="auto">
          <a:xfrm flipH="1" flipV="1">
            <a:off x="5364163" y="5024438"/>
            <a:ext cx="2168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0683" name="Group 43"/>
          <p:cNvGrpSpPr>
            <a:grpSpLocks/>
          </p:cNvGrpSpPr>
          <p:nvPr/>
        </p:nvGrpSpPr>
        <p:grpSpPr bwMode="auto">
          <a:xfrm>
            <a:off x="5975350" y="4506913"/>
            <a:ext cx="874713" cy="681037"/>
            <a:chOff x="3670" y="3430"/>
            <a:chExt cx="551" cy="429"/>
          </a:xfrm>
        </p:grpSpPr>
        <p:sp>
          <p:nvSpPr>
            <p:cNvPr id="42034" name="Text Box 44"/>
            <p:cNvSpPr txBox="1">
              <a:spLocks noChangeArrowheads="1"/>
            </p:cNvSpPr>
            <p:nvPr/>
          </p:nvSpPr>
          <p:spPr bwMode="auto">
            <a:xfrm>
              <a:off x="3778" y="36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5" name="Text Box 45"/>
            <p:cNvSpPr txBox="1">
              <a:spLocks noChangeArrowheads="1"/>
            </p:cNvSpPr>
            <p:nvPr/>
          </p:nvSpPr>
          <p:spPr bwMode="auto">
            <a:xfrm>
              <a:off x="3670" y="3540"/>
              <a:ext cx="5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K   (m)</a:t>
              </a:r>
            </a:p>
          </p:txBody>
        </p:sp>
        <p:sp>
          <p:nvSpPr>
            <p:cNvPr id="42036" name="Text Box 46"/>
            <p:cNvSpPr txBox="1">
              <a:spLocks noChangeArrowheads="1"/>
            </p:cNvSpPr>
            <p:nvPr/>
          </p:nvSpPr>
          <p:spPr bwMode="auto">
            <a:xfrm>
              <a:off x="3726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70684" name="Group 47"/>
          <p:cNvGrpSpPr>
            <a:grpSpLocks/>
          </p:cNvGrpSpPr>
          <p:nvPr/>
        </p:nvGrpSpPr>
        <p:grpSpPr bwMode="auto">
          <a:xfrm>
            <a:off x="3814763" y="5006975"/>
            <a:ext cx="1768475" cy="719138"/>
            <a:chOff x="1299" y="3314"/>
            <a:chExt cx="1114" cy="453"/>
          </a:xfrm>
        </p:grpSpPr>
        <p:sp>
          <p:nvSpPr>
            <p:cNvPr id="42029" name="Text Box 48"/>
            <p:cNvSpPr txBox="1">
              <a:spLocks noChangeArrowheads="1"/>
            </p:cNvSpPr>
            <p:nvPr/>
          </p:nvSpPr>
          <p:spPr bwMode="auto">
            <a:xfrm>
              <a:off x="1661" y="3526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0" name="Text Box 49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31" name="Text Box 50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32" name="Text Box 51"/>
            <p:cNvSpPr txBox="1">
              <a:spLocks noChangeArrowheads="1"/>
            </p:cNvSpPr>
            <p:nvPr/>
          </p:nvSpPr>
          <p:spPr bwMode="auto">
            <a:xfrm>
              <a:off x="1905" y="3534"/>
              <a:ext cx="20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T</a:t>
              </a:r>
            </a:p>
          </p:txBody>
        </p:sp>
        <p:sp>
          <p:nvSpPr>
            <p:cNvPr id="42033" name="Text Box 52"/>
            <p:cNvSpPr txBox="1">
              <a:spLocks noChangeArrowheads="1"/>
            </p:cNvSpPr>
            <p:nvPr/>
          </p:nvSpPr>
          <p:spPr bwMode="auto">
            <a:xfrm>
              <a:off x="1688" y="3314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4" name="Text Box 53"/>
          <p:cNvSpPr txBox="1">
            <a:spLocks noChangeArrowheads="1"/>
          </p:cNvSpPr>
          <p:nvPr/>
        </p:nvSpPr>
        <p:spPr bwMode="auto">
          <a:xfrm>
            <a:off x="3946525" y="4819650"/>
            <a:ext cx="12668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Trudy gets</a:t>
            </a:r>
          </a:p>
        </p:txBody>
      </p:sp>
      <p:sp>
        <p:nvSpPr>
          <p:cNvPr id="42015" name="Text Box 54"/>
          <p:cNvSpPr txBox="1">
            <a:spLocks noChangeArrowheads="1"/>
          </p:cNvSpPr>
          <p:nvPr/>
        </p:nvSpPr>
        <p:spPr bwMode="auto">
          <a:xfrm>
            <a:off x="3714750" y="5511800"/>
            <a:ext cx="20018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sends m to Alice encrypted with Alice</a:t>
            </a:r>
            <a:r>
              <a:rPr lang="ja-JP" alt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 public key</a:t>
            </a:r>
          </a:p>
        </p:txBody>
      </p:sp>
      <p:sp>
        <p:nvSpPr>
          <p:cNvPr id="42016" name="Line 55"/>
          <p:cNvSpPr>
            <a:spLocks noChangeShapeType="1"/>
          </p:cNvSpPr>
          <p:nvPr/>
        </p:nvSpPr>
        <p:spPr bwMode="auto">
          <a:xfrm flipH="1">
            <a:off x="1782763" y="5767388"/>
            <a:ext cx="17129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0688" name="Group 56"/>
          <p:cNvGrpSpPr>
            <a:grpSpLocks/>
          </p:cNvGrpSpPr>
          <p:nvPr/>
        </p:nvGrpSpPr>
        <p:grpSpPr bwMode="auto">
          <a:xfrm>
            <a:off x="2566988" y="5230813"/>
            <a:ext cx="806450" cy="677862"/>
            <a:chOff x="3691" y="3430"/>
            <a:chExt cx="508" cy="427"/>
          </a:xfrm>
        </p:grpSpPr>
        <p:sp>
          <p:nvSpPr>
            <p:cNvPr id="42026" name="Text Box 57"/>
            <p:cNvSpPr txBox="1">
              <a:spLocks noChangeArrowheads="1"/>
            </p:cNvSpPr>
            <p:nvPr/>
          </p:nvSpPr>
          <p:spPr bwMode="auto">
            <a:xfrm>
              <a:off x="3771" y="36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  <a:endPara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2027" name="Text Box 58"/>
            <p:cNvSpPr txBox="1">
              <a:spLocks noChangeArrowheads="1"/>
            </p:cNvSpPr>
            <p:nvPr/>
          </p:nvSpPr>
          <p:spPr bwMode="auto">
            <a:xfrm>
              <a:off x="3691" y="3540"/>
              <a:ext cx="5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2028" name="Text Box 59"/>
            <p:cNvSpPr txBox="1">
              <a:spLocks noChangeArrowheads="1"/>
            </p:cNvSpPr>
            <p:nvPr/>
          </p:nvSpPr>
          <p:spPr bwMode="auto">
            <a:xfrm>
              <a:off x="3765" y="3430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70689" name="Group 60"/>
          <p:cNvGrpSpPr>
            <a:grpSpLocks/>
          </p:cNvGrpSpPr>
          <p:nvPr/>
        </p:nvGrpSpPr>
        <p:grpSpPr bwMode="auto">
          <a:xfrm>
            <a:off x="296863" y="5646738"/>
            <a:ext cx="1768475" cy="711200"/>
            <a:chOff x="1299" y="3317"/>
            <a:chExt cx="1114" cy="448"/>
          </a:xfrm>
        </p:grpSpPr>
        <p:sp>
          <p:nvSpPr>
            <p:cNvPr id="42021" name="Text Box 61"/>
            <p:cNvSpPr txBox="1">
              <a:spLocks noChangeArrowheads="1"/>
            </p:cNvSpPr>
            <p:nvPr/>
          </p:nvSpPr>
          <p:spPr bwMode="auto">
            <a:xfrm>
              <a:off x="1654" y="3526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2" name="Text Box 62"/>
            <p:cNvSpPr txBox="1">
              <a:spLocks noChangeArrowheads="1"/>
            </p:cNvSpPr>
            <p:nvPr/>
          </p:nvSpPr>
          <p:spPr bwMode="auto">
            <a:xfrm>
              <a:off x="1299" y="3414"/>
              <a:ext cx="11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 = K  (K   (m))</a:t>
              </a:r>
            </a:p>
          </p:txBody>
        </p:sp>
        <p:sp>
          <p:nvSpPr>
            <p:cNvPr id="42023" name="Text Box 63"/>
            <p:cNvSpPr txBox="1">
              <a:spLocks noChangeArrowheads="1"/>
            </p:cNvSpPr>
            <p:nvPr/>
          </p:nvSpPr>
          <p:spPr bwMode="auto">
            <a:xfrm>
              <a:off x="1901" y="3332"/>
              <a:ext cx="20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2024" name="Text Box 64"/>
            <p:cNvSpPr txBox="1">
              <a:spLocks noChangeArrowheads="1"/>
            </p:cNvSpPr>
            <p:nvPr/>
          </p:nvSpPr>
          <p:spPr bwMode="auto">
            <a:xfrm>
              <a:off x="1898" y="3534"/>
              <a:ext cx="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42025" name="Text Box 65"/>
            <p:cNvSpPr txBox="1">
              <a:spLocks noChangeArrowheads="1"/>
            </p:cNvSpPr>
            <p:nvPr/>
          </p:nvSpPr>
          <p:spPr bwMode="auto">
            <a:xfrm>
              <a:off x="1685" y="3317"/>
              <a:ext cx="16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2019" name="Text Box 66"/>
          <p:cNvSpPr txBox="1">
            <a:spLocks noChangeArrowheads="1"/>
          </p:cNvSpPr>
          <p:nvPr/>
        </p:nvSpPr>
        <p:spPr bwMode="auto">
          <a:xfrm>
            <a:off x="2224088" y="3305175"/>
            <a:ext cx="3524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</a:p>
        </p:txBody>
      </p:sp>
      <p:pic>
        <p:nvPicPr>
          <p:cNvPr id="70691" name="Picture 22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270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08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6" descr="Alic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71613" y="2430463"/>
            <a:ext cx="409575" cy="504825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683" name="Picture 4" descr="Bob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43900" y="2306638"/>
            <a:ext cx="800100" cy="817562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684" name="Picture 5" descr="E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263" y="2203450"/>
            <a:ext cx="954087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Line 7"/>
          <p:cNvSpPr>
            <a:spLocks noChangeShapeType="1"/>
          </p:cNvSpPr>
          <p:nvPr/>
        </p:nvSpPr>
        <p:spPr bwMode="auto">
          <a:xfrm>
            <a:off x="1936750" y="2678113"/>
            <a:ext cx="22494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3015" name="Line 8"/>
          <p:cNvSpPr>
            <a:spLocks noChangeShapeType="1"/>
          </p:cNvSpPr>
          <p:nvPr/>
        </p:nvSpPr>
        <p:spPr bwMode="auto">
          <a:xfrm>
            <a:off x="5183188" y="2717800"/>
            <a:ext cx="22494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730250" y="3498850"/>
            <a:ext cx="7708900" cy="275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0000"/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Gill Sans MT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buFont typeface="Wingdings" pitchFamily="2" charset="2"/>
              <a:buNone/>
              <a:defRPr/>
            </a:pPr>
            <a:r>
              <a:rPr lang="en-US" dirty="0">
                <a:solidFill>
                  <a:srgbClr val="000000"/>
                </a:solidFill>
              </a:rPr>
              <a:t>d</a:t>
            </a:r>
            <a:r>
              <a:rPr lang="en-US" dirty="0" smtClean="0">
                <a:solidFill>
                  <a:srgbClr val="000000"/>
                </a:solidFill>
              </a:rPr>
              <a:t>ifficult to detect:</a:t>
            </a:r>
          </a:p>
          <a:p>
            <a:pPr marL="277813" indent="-277813">
              <a:lnSpc>
                <a:spcPct val="90000"/>
              </a:lnSpc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Bob receives everything that Alice sends, and vice versa. (e.g., so Bob, Alice can meet one week later and recall conversation!)</a:t>
            </a:r>
          </a:p>
          <a:p>
            <a:pPr marL="277813" indent="-277813"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problem is that Trudy receives all messages as well! </a:t>
            </a:r>
          </a:p>
        </p:txBody>
      </p:sp>
      <p:sp>
        <p:nvSpPr>
          <p:cNvPr id="716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825"/>
            <a:ext cx="4800600" cy="9525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ap5.0: security hole</a:t>
            </a:r>
          </a:p>
        </p:txBody>
      </p:sp>
      <p:sp>
        <p:nvSpPr>
          <p:cNvPr id="71689" name="Rectangle 3"/>
          <p:cNvSpPr txBox="1">
            <a:spLocks noChangeArrowheads="1"/>
          </p:cNvSpPr>
          <p:nvPr/>
        </p:nvSpPr>
        <p:spPr bwMode="auto">
          <a:xfrm>
            <a:off x="455613" y="1084263"/>
            <a:ext cx="7593012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000099"/>
              </a:buClr>
              <a:buSzPct val="70000"/>
              <a:buFont typeface="Wingdings" charset="0"/>
              <a:buNone/>
            </a:pPr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man (or woman) in the middle attack: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Trudy poses as Alice (to Bob) and as Bob (to Alice)</a:t>
            </a:r>
          </a:p>
        </p:txBody>
      </p:sp>
      <p:pic>
        <p:nvPicPr>
          <p:cNvPr id="71690" name="Picture 22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270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02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Certification authorities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82713"/>
            <a:ext cx="7902575" cy="464820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certification authority (CA): </a:t>
            </a:r>
            <a:r>
              <a:rPr lang="en-US" sz="2400" dirty="0">
                <a:latin typeface="Gill Sans MT" charset="0"/>
              </a:rPr>
              <a:t>binds public key to particular entity, E.</a:t>
            </a:r>
          </a:p>
          <a:p>
            <a:r>
              <a:rPr lang="en-US" sz="2400" dirty="0">
                <a:latin typeface="Gill Sans MT" charset="0"/>
              </a:rPr>
              <a:t>E (person, router) registers its public key with CA.</a:t>
            </a:r>
          </a:p>
          <a:p>
            <a:pPr lvl="1"/>
            <a:r>
              <a:rPr lang="en-US" sz="2000" dirty="0">
                <a:latin typeface="Gill Sans MT" charset="0"/>
              </a:rPr>
              <a:t>E provides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 dirty="0">
                <a:latin typeface="Gill Sans MT" charset="0"/>
              </a:rPr>
              <a:t>proof of identity</a:t>
            </a:r>
            <a:r>
              <a:rPr lang="ja-JP" altLang="en-US" sz="2000">
                <a:latin typeface="Gill Sans MT" charset="0"/>
              </a:rPr>
              <a:t>”</a:t>
            </a:r>
            <a:r>
              <a:rPr lang="en-US" altLang="ja-JP" sz="2000" dirty="0">
                <a:latin typeface="Gill Sans MT" charset="0"/>
              </a:rPr>
              <a:t> to CA. </a:t>
            </a:r>
          </a:p>
          <a:p>
            <a:pPr lvl="1"/>
            <a:r>
              <a:rPr lang="en-US" sz="2000" dirty="0">
                <a:latin typeface="Gill Sans MT" charset="0"/>
              </a:rPr>
              <a:t>CA creates certificate binding E to its public key.</a:t>
            </a:r>
          </a:p>
          <a:p>
            <a:pPr lvl="1"/>
            <a:r>
              <a:rPr lang="en-US" sz="2000" dirty="0">
                <a:latin typeface="Gill Sans MT" charset="0"/>
              </a:rPr>
              <a:t>certificate containing 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 dirty="0">
                <a:latin typeface="Gill Sans MT" charset="0"/>
              </a:rPr>
              <a:t>s public key digitally signed by CA – CA says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 dirty="0">
                <a:latin typeface="Gill Sans MT" charset="0"/>
              </a:rPr>
              <a:t>this is 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 dirty="0">
                <a:latin typeface="Gill Sans MT" charset="0"/>
              </a:rPr>
              <a:t>s public key</a:t>
            </a:r>
            <a:r>
              <a:rPr lang="ja-JP" altLang="en-US" sz="2000">
                <a:latin typeface="Gill Sans MT" charset="0"/>
              </a:rPr>
              <a:t>”</a:t>
            </a:r>
            <a:endParaRPr lang="en-US" sz="2000" dirty="0">
              <a:latin typeface="Gill Sans MT" charset="0"/>
            </a:endParaRPr>
          </a:p>
        </p:txBody>
      </p:sp>
      <p:pic>
        <p:nvPicPr>
          <p:cNvPr id="83972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24225" y="4979988"/>
            <a:ext cx="1155700" cy="917575"/>
          </a:xfrm>
          <a:noFill/>
        </p:spPr>
      </p:pic>
      <p:pic>
        <p:nvPicPr>
          <p:cNvPr id="83973" name="Picture 5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388" y="5702300"/>
            <a:ext cx="5905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155700" y="432435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3975" name="Picture 7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133600" y="44053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976" name="Group 8"/>
          <p:cNvGrpSpPr>
            <a:grpSpLocks/>
          </p:cNvGrpSpPr>
          <p:nvPr/>
        </p:nvGrpSpPr>
        <p:grpSpPr bwMode="auto">
          <a:xfrm>
            <a:off x="2043113" y="4643438"/>
            <a:ext cx="538162" cy="604837"/>
            <a:chOff x="2994" y="2073"/>
            <a:chExt cx="339" cy="381"/>
          </a:xfrm>
        </p:grpSpPr>
        <p:grpSp>
          <p:nvGrpSpPr>
            <p:cNvPr id="84000" name="Group 9"/>
            <p:cNvGrpSpPr>
              <a:grpSpLocks/>
            </p:cNvGrpSpPr>
            <p:nvPr/>
          </p:nvGrpSpPr>
          <p:grpSpPr bwMode="auto">
            <a:xfrm>
              <a:off x="2994" y="2144"/>
              <a:ext cx="339" cy="310"/>
              <a:chOff x="2994" y="2144"/>
              <a:chExt cx="339" cy="310"/>
            </a:xfrm>
          </p:grpSpPr>
          <p:sp>
            <p:nvSpPr>
              <p:cNvPr id="84002" name="Text Box 10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84003" name="Text Box 11"/>
              <p:cNvSpPr txBox="1">
                <a:spLocks noChangeArrowheads="1"/>
              </p:cNvSpPr>
              <p:nvPr/>
            </p:nvSpPr>
            <p:spPr bwMode="auto">
              <a:xfrm>
                <a:off x="313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84001" name="Text Box 12"/>
            <p:cNvSpPr txBox="1">
              <a:spLocks noChangeArrowheads="1"/>
            </p:cNvSpPr>
            <p:nvPr/>
          </p:nvSpPr>
          <p:spPr bwMode="auto">
            <a:xfrm>
              <a:off x="3133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83977" name="Line 13"/>
          <p:cNvSpPr>
            <a:spLocks noChangeShapeType="1"/>
          </p:cNvSpPr>
          <p:nvPr/>
        </p:nvSpPr>
        <p:spPr bwMode="auto">
          <a:xfrm>
            <a:off x="2562225" y="4651375"/>
            <a:ext cx="698500" cy="615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3978" name="Text Box 14"/>
          <p:cNvSpPr txBox="1">
            <a:spLocks noChangeArrowheads="1"/>
          </p:cNvSpPr>
          <p:nvPr/>
        </p:nvSpPr>
        <p:spPr bwMode="auto">
          <a:xfrm>
            <a:off x="565150" y="5507038"/>
            <a:ext cx="13096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identifying information </a:t>
            </a:r>
          </a:p>
        </p:txBody>
      </p:sp>
      <p:sp>
        <p:nvSpPr>
          <p:cNvPr id="83979" name="Line 15"/>
          <p:cNvSpPr>
            <a:spLocks noChangeShapeType="1"/>
          </p:cNvSpPr>
          <p:nvPr/>
        </p:nvSpPr>
        <p:spPr bwMode="auto">
          <a:xfrm flipV="1">
            <a:off x="2525713" y="5434013"/>
            <a:ext cx="741362" cy="341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4285" name="Group 16"/>
          <p:cNvGrpSpPr>
            <a:grpSpLocks/>
          </p:cNvGrpSpPr>
          <p:nvPr/>
        </p:nvGrpSpPr>
        <p:grpSpPr bwMode="auto">
          <a:xfrm>
            <a:off x="4856163" y="4224338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4305" name="Rectangle 17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4306" name="Text Box 18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83981" name="Text Box 19"/>
          <p:cNvSpPr txBox="1">
            <a:spLocks noChangeArrowheads="1"/>
          </p:cNvSpPr>
          <p:nvPr/>
        </p:nvSpPr>
        <p:spPr bwMode="auto">
          <a:xfrm>
            <a:off x="4546600" y="52197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CA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private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3982" name="Picture 2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715000" y="531336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983" name="Group 21"/>
          <p:cNvGrpSpPr>
            <a:grpSpLocks/>
          </p:cNvGrpSpPr>
          <p:nvPr/>
        </p:nvGrpSpPr>
        <p:grpSpPr bwMode="auto">
          <a:xfrm>
            <a:off x="5403850" y="5551488"/>
            <a:ext cx="690563" cy="479425"/>
            <a:chOff x="3770" y="3688"/>
            <a:chExt cx="435" cy="302"/>
          </a:xfrm>
        </p:grpSpPr>
        <p:sp>
          <p:nvSpPr>
            <p:cNvPr id="83998" name="Text Box 22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</a:t>
              </a:r>
            </a:p>
          </p:txBody>
        </p:sp>
        <p:sp>
          <p:nvSpPr>
            <p:cNvPr id="83999" name="Text Box 23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83984" name="Text Box 24"/>
          <p:cNvSpPr txBox="1">
            <a:spLocks noChangeArrowheads="1"/>
          </p:cNvSpPr>
          <p:nvPr/>
        </p:nvSpPr>
        <p:spPr bwMode="auto">
          <a:xfrm>
            <a:off x="5643563" y="53689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83985" name="Line 25"/>
          <p:cNvSpPr>
            <a:spLocks noChangeShapeType="1"/>
          </p:cNvSpPr>
          <p:nvPr/>
        </p:nvSpPr>
        <p:spPr bwMode="auto">
          <a:xfrm flipV="1">
            <a:off x="5634038" y="5132388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3986" name="Line 26"/>
          <p:cNvSpPr>
            <a:spLocks noChangeShapeType="1"/>
          </p:cNvSpPr>
          <p:nvPr/>
        </p:nvSpPr>
        <p:spPr bwMode="auto">
          <a:xfrm>
            <a:off x="2613025" y="4468813"/>
            <a:ext cx="22225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3987" name="Line 27"/>
          <p:cNvSpPr>
            <a:spLocks noChangeShapeType="1"/>
          </p:cNvSpPr>
          <p:nvPr/>
        </p:nvSpPr>
        <p:spPr bwMode="auto">
          <a:xfrm flipV="1">
            <a:off x="6089650" y="44958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83988" name="Group 28"/>
          <p:cNvGrpSpPr>
            <a:grpSpLocks/>
          </p:cNvGrpSpPr>
          <p:nvPr/>
        </p:nvGrpSpPr>
        <p:grpSpPr bwMode="auto">
          <a:xfrm>
            <a:off x="7058025" y="4203700"/>
            <a:ext cx="858838" cy="1158875"/>
            <a:chOff x="4446" y="2648"/>
            <a:chExt cx="541" cy="730"/>
          </a:xfrm>
        </p:grpSpPr>
        <p:pic>
          <p:nvPicPr>
            <p:cNvPr id="83991" name="Picture 29" descr="SO00109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3992" name="Group 30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3994" name="Group 31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399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K </a:t>
                  </a:r>
                </a:p>
              </p:txBody>
            </p:sp>
            <p:sp>
              <p:nvSpPr>
                <p:cNvPr id="8399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1600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</p:grpSp>
          <p:sp>
            <p:nvSpPr>
              <p:cNvPr id="83995" name="Text Box 34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pic>
          <p:nvPicPr>
            <p:cNvPr id="83993" name="Picture 35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3989" name="Text Box 36"/>
          <p:cNvSpPr txBox="1">
            <a:spLocks noChangeArrowheads="1"/>
          </p:cNvSpPr>
          <p:nvPr/>
        </p:nvSpPr>
        <p:spPr bwMode="auto">
          <a:xfrm>
            <a:off x="6319838" y="5297488"/>
            <a:ext cx="23129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certificate for Bob</a:t>
            </a:r>
            <a:r>
              <a:rPr lang="ja-JP" altLang="en-US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solidFill>
                  <a:srgbClr val="000000"/>
                </a:solidFill>
                <a:latin typeface="Arial" charset="0"/>
                <a:cs typeface="Arial" charset="0"/>
              </a:rPr>
              <a:t>s public key, signed by CA</a:t>
            </a: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83990" name="Picture 20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21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50875" y="1325563"/>
            <a:ext cx="7727950" cy="4648200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  <a:latin typeface="Gill Sans MT" charset="0"/>
              </a:rPr>
              <a:t>when Alice wants Bob</a:t>
            </a:r>
            <a:r>
              <a:rPr lang="ja-JP" altLang="en-US" sz="2400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sz="2400" dirty="0">
                <a:solidFill>
                  <a:schemeClr val="tx2"/>
                </a:solidFill>
                <a:latin typeface="Gill Sans MT" charset="0"/>
              </a:rPr>
              <a:t>s public key: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</a:rPr>
              <a:t>gets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certificate (Bob or elsewhere).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</a:rPr>
              <a:t>apply CA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public key to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certificate, get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public key</a:t>
            </a:r>
            <a:endParaRPr lang="en-US" dirty="0">
              <a:solidFill>
                <a:schemeClr val="tx2"/>
              </a:solidFill>
              <a:latin typeface="Gill Sans MT" charset="0"/>
            </a:endParaRPr>
          </a:p>
        </p:txBody>
      </p:sp>
      <p:pic>
        <p:nvPicPr>
          <p:cNvPr id="84995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9888" y="5241925"/>
            <a:ext cx="938212" cy="744538"/>
          </a:xfrm>
          <a:noFill/>
        </p:spPr>
      </p:pic>
      <p:sp>
        <p:nvSpPr>
          <p:cNvPr id="84996" name="Text Box 5"/>
          <p:cNvSpPr txBox="1">
            <a:spLocks noChangeArrowheads="1"/>
          </p:cNvSpPr>
          <p:nvPr/>
        </p:nvSpPr>
        <p:spPr bwMode="auto">
          <a:xfrm>
            <a:off x="6642100" y="34671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4997" name="Picture 6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473825" y="35925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4998" name="Group 7"/>
          <p:cNvGrpSpPr>
            <a:grpSpLocks/>
          </p:cNvGrpSpPr>
          <p:nvPr/>
        </p:nvGrpSpPr>
        <p:grpSpPr bwMode="auto">
          <a:xfrm>
            <a:off x="6383338" y="3830638"/>
            <a:ext cx="528637" cy="604837"/>
            <a:chOff x="2994" y="2073"/>
            <a:chExt cx="333" cy="381"/>
          </a:xfrm>
        </p:grpSpPr>
        <p:grpSp>
          <p:nvGrpSpPr>
            <p:cNvPr id="85019" name="Group 8"/>
            <p:cNvGrpSpPr>
              <a:grpSpLocks/>
            </p:cNvGrpSpPr>
            <p:nvPr/>
          </p:nvGrpSpPr>
          <p:grpSpPr bwMode="auto">
            <a:xfrm>
              <a:off x="2994" y="2144"/>
              <a:ext cx="333" cy="310"/>
              <a:chOff x="2994" y="2144"/>
              <a:chExt cx="333" cy="310"/>
            </a:xfrm>
          </p:grpSpPr>
          <p:sp>
            <p:nvSpPr>
              <p:cNvPr id="85021" name="Text Box 9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85022" name="Text Box 10"/>
              <p:cNvSpPr txBox="1">
                <a:spLocks noChangeArrowheads="1"/>
              </p:cNvSpPr>
              <p:nvPr/>
            </p:nvSpPr>
            <p:spPr bwMode="auto">
              <a:xfrm>
                <a:off x="3125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85020" name="Text Box 11"/>
            <p:cNvSpPr txBox="1">
              <a:spLocks noChangeArrowheads="1"/>
            </p:cNvSpPr>
            <p:nvPr/>
          </p:nvSpPr>
          <p:spPr bwMode="auto">
            <a:xfrm>
              <a:off x="3124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55304" name="Group 12"/>
          <p:cNvGrpSpPr>
            <a:grpSpLocks/>
          </p:cNvGrpSpPr>
          <p:nvPr/>
        </p:nvGrpSpPr>
        <p:grpSpPr bwMode="auto">
          <a:xfrm>
            <a:off x="4029075" y="3425825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5324" name="Rectangle 13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5325" name="Text Box 14"/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85000" name="Text Box 15"/>
          <p:cNvSpPr txBox="1">
            <a:spLocks noChangeArrowheads="1"/>
          </p:cNvSpPr>
          <p:nvPr/>
        </p:nvSpPr>
        <p:spPr bwMode="auto">
          <a:xfrm>
            <a:off x="3560763" y="4522788"/>
            <a:ext cx="9604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CA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5001" name="Picture 16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00600" y="453072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5002" name="Group 17"/>
          <p:cNvGrpSpPr>
            <a:grpSpLocks/>
          </p:cNvGrpSpPr>
          <p:nvPr/>
        </p:nvGrpSpPr>
        <p:grpSpPr bwMode="auto">
          <a:xfrm>
            <a:off x="4779963" y="4810125"/>
            <a:ext cx="690562" cy="479425"/>
            <a:chOff x="3770" y="3688"/>
            <a:chExt cx="435" cy="302"/>
          </a:xfrm>
        </p:grpSpPr>
        <p:sp>
          <p:nvSpPr>
            <p:cNvPr id="85017" name="Text Box 18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</a:t>
              </a:r>
            </a:p>
          </p:txBody>
        </p:sp>
        <p:sp>
          <p:nvSpPr>
            <p:cNvPr id="85018" name="Text Box 19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85003" name="Text Box 20"/>
          <p:cNvSpPr txBox="1">
            <a:spLocks noChangeArrowheads="1"/>
          </p:cNvSpPr>
          <p:nvPr/>
        </p:nvSpPr>
        <p:spPr bwMode="auto">
          <a:xfrm>
            <a:off x="4995863" y="4645025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85004" name="Line 21"/>
          <p:cNvSpPr>
            <a:spLocks noChangeShapeType="1"/>
          </p:cNvSpPr>
          <p:nvPr/>
        </p:nvSpPr>
        <p:spPr bwMode="auto">
          <a:xfrm flipV="1">
            <a:off x="4603750" y="4449763"/>
            <a:ext cx="0" cy="8937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5005" name="Line 22"/>
          <p:cNvSpPr>
            <a:spLocks noChangeShapeType="1"/>
          </p:cNvSpPr>
          <p:nvPr/>
        </p:nvSpPr>
        <p:spPr bwMode="auto">
          <a:xfrm>
            <a:off x="2379663" y="3873500"/>
            <a:ext cx="1627187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5006" name="Line 23"/>
          <p:cNvSpPr>
            <a:spLocks noChangeShapeType="1"/>
          </p:cNvSpPr>
          <p:nvPr/>
        </p:nvSpPr>
        <p:spPr bwMode="auto">
          <a:xfrm flipV="1">
            <a:off x="5248275" y="38862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85007" name="Group 24"/>
          <p:cNvGrpSpPr>
            <a:grpSpLocks/>
          </p:cNvGrpSpPr>
          <p:nvPr/>
        </p:nvGrpSpPr>
        <p:grpSpPr bwMode="auto">
          <a:xfrm>
            <a:off x="1558925" y="3305175"/>
            <a:ext cx="858838" cy="1158875"/>
            <a:chOff x="4446" y="2648"/>
            <a:chExt cx="541" cy="730"/>
          </a:xfrm>
        </p:grpSpPr>
        <p:pic>
          <p:nvPicPr>
            <p:cNvPr id="85010" name="Picture 25" descr="SO00109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5011" name="Group 26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5013" name="Group 27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501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K </a:t>
                  </a:r>
                </a:p>
              </p:txBody>
            </p:sp>
            <p:sp>
              <p:nvSpPr>
                <p:cNvPr id="8501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1600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</p:grpSp>
          <p:sp>
            <p:nvSpPr>
              <p:cNvPr id="85014" name="Text Box 30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pic>
          <p:nvPicPr>
            <p:cNvPr id="85012" name="Picture 31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5008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Certification authorities</a:t>
            </a:r>
          </a:p>
        </p:txBody>
      </p:sp>
      <p:pic>
        <p:nvPicPr>
          <p:cNvPr id="85009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22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528638" y="4719638"/>
            <a:ext cx="603242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Alice:</a:t>
            </a:r>
          </a:p>
          <a:p>
            <a:pPr marL="396875" indent="-277813" eaLnBrk="0" hangingPunct="0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generates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random </a:t>
            </a:r>
            <a:r>
              <a:rPr lang="en-US" sz="2400" i="1" dirty="0">
                <a:solidFill>
                  <a:srgbClr val="000000"/>
                </a:solidFill>
                <a:latin typeface="Gill Sans MT" charset="0"/>
              </a:rPr>
              <a:t>symmetric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 private key, 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S</a:t>
            </a:r>
            <a:endParaRPr lang="en-US" sz="2400" dirty="0">
              <a:solidFill>
                <a:srgbClr val="000000"/>
              </a:solidFill>
              <a:latin typeface="Gill Sans MT" charset="0"/>
            </a:endParaRPr>
          </a:p>
          <a:p>
            <a:pPr marL="396875" indent="-277813" eaLnBrk="0" hangingPunct="0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encrypts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message with 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S 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(for efficiency)</a:t>
            </a:r>
          </a:p>
          <a:p>
            <a:pPr marL="396875" indent="-277813" eaLnBrk="0" hangingPunct="0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also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encrypts 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 with Bob</a:t>
            </a:r>
            <a:r>
              <a:rPr lang="ja-JP" altLang="en-US" sz="2400" dirty="0">
                <a:solidFill>
                  <a:srgbClr val="000000"/>
                </a:solidFill>
                <a:latin typeface="Gill Sans MT" charset="0"/>
              </a:rPr>
              <a:t>’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s public key</a:t>
            </a:r>
          </a:p>
          <a:p>
            <a:pPr marL="396875" indent="-277813" eaLnBrk="0" hangingPunct="0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sends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both 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(m) and 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(K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) to Bob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646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buClr>
                <a:srgbClr val="000099"/>
              </a:buClr>
              <a:buSzPct val="75000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 Alice wants to send confidential e-mail, m, to Bob.</a:t>
            </a:r>
          </a:p>
        </p:txBody>
      </p:sp>
      <p:grpSp>
        <p:nvGrpSpPr>
          <p:cNvPr id="88069" name="Group 5"/>
          <p:cNvGrpSpPr>
            <a:grpSpLocks/>
          </p:cNvGrpSpPr>
          <p:nvPr/>
        </p:nvGrpSpPr>
        <p:grpSpPr bwMode="auto">
          <a:xfrm>
            <a:off x="517525" y="1831975"/>
            <a:ext cx="8112125" cy="2827338"/>
            <a:chOff x="289" y="1749"/>
            <a:chExt cx="5110" cy="1781"/>
          </a:xfrm>
        </p:grpSpPr>
        <p:sp>
          <p:nvSpPr>
            <p:cNvPr id="88071" name="Freeform 6"/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072" name="Line 7"/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88073" name="Picture 8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074" name="Picture 9" descr="BS00592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8075" name="Group 10"/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88134" name="Rectangle 11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8135" name="Text Box 12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36" name="Text Box 13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88076" name="Group 14"/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88130" name="Rectangle 15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8131" name="Text Box 16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32" name="Text Box 17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88133" name="Text Box 18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88077" name="Group 19"/>
            <p:cNvGrpSpPr>
              <a:grpSpLocks/>
            </p:cNvGrpSpPr>
            <p:nvPr/>
          </p:nvGrpSpPr>
          <p:grpSpPr bwMode="auto">
            <a:xfrm>
              <a:off x="1792" y="2496"/>
              <a:ext cx="410" cy="327"/>
              <a:chOff x="2935" y="1573"/>
              <a:chExt cx="410" cy="327"/>
            </a:xfrm>
          </p:grpSpPr>
          <p:sp>
            <p:nvSpPr>
              <p:cNvPr id="88128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8129" name="Text Box 21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88078" name="Group 22"/>
            <p:cNvGrpSpPr>
              <a:grpSpLocks/>
            </p:cNvGrpSpPr>
            <p:nvPr/>
          </p:nvGrpSpPr>
          <p:grpSpPr bwMode="auto">
            <a:xfrm>
              <a:off x="3688" y="2464"/>
              <a:ext cx="428" cy="327"/>
              <a:chOff x="2935" y="1555"/>
              <a:chExt cx="428" cy="327"/>
            </a:xfrm>
          </p:grpSpPr>
          <p:sp>
            <p:nvSpPr>
              <p:cNvPr id="88126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8127" name="Text Box 24"/>
              <p:cNvSpPr txBox="1">
                <a:spLocks noChangeArrowheads="1"/>
              </p:cNvSpPr>
              <p:nvPr/>
            </p:nvSpPr>
            <p:spPr bwMode="auto">
              <a:xfrm>
                <a:off x="2961" y="1555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88079" name="Line 25"/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080" name="Text Box 26"/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88081" name="Group 27"/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88124" name="Text Box 28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88125" name="Text Box 29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88082" name="Freeform 30"/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083" name="Freeform 31"/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084" name="Text Box 32"/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88085" name="Text Box 33"/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88086" name="Text Box 34"/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88087" name="Line 35"/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88088" name="Group 36"/>
            <p:cNvGrpSpPr>
              <a:grpSpLocks/>
            </p:cNvGrpSpPr>
            <p:nvPr/>
          </p:nvGrpSpPr>
          <p:grpSpPr bwMode="auto">
            <a:xfrm>
              <a:off x="943" y="3231"/>
              <a:ext cx="297" cy="299"/>
              <a:chOff x="2643" y="716"/>
              <a:chExt cx="297" cy="299"/>
            </a:xfrm>
          </p:grpSpPr>
          <p:sp>
            <p:nvSpPr>
              <p:cNvPr id="88122" name="Text Box 3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23" name="Text Box 3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88089" name="Line 39"/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88090" name="Picture 40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091" name="Picture 41" descr="Alic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471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092" name="Line 42"/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093" name="Line 43"/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88094" name="Picture 44" descr="BS00592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095" name="Text Box 45"/>
            <p:cNvSpPr txBox="1">
              <a:spLocks noChangeArrowheads="1"/>
            </p:cNvSpPr>
            <p:nvPr/>
          </p:nvSpPr>
          <p:spPr bwMode="auto">
            <a:xfrm>
              <a:off x="2528" y="2632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88096" name="Freeform 46"/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88097" name="Group 47"/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88119" name="Rectangle 48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8120" name="Text Box 49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21" name="Text Box 50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88098" name="Freeform 51"/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88099" name="Group 52"/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88115" name="Rectangle 53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8116" name="Text Box 54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88117" name="Text Box 55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88118" name="Text Box 56"/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88100" name="Line 57"/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88101" name="Picture 58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8102" name="Group 59"/>
            <p:cNvGrpSpPr>
              <a:grpSpLocks/>
            </p:cNvGrpSpPr>
            <p:nvPr/>
          </p:nvGrpSpPr>
          <p:grpSpPr bwMode="auto">
            <a:xfrm>
              <a:off x="4119" y="3226"/>
              <a:ext cx="285" cy="299"/>
              <a:chOff x="2643" y="716"/>
              <a:chExt cx="285" cy="299"/>
            </a:xfrm>
          </p:grpSpPr>
          <p:sp>
            <p:nvSpPr>
              <p:cNvPr id="88113" name="Text Box 60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8114" name="Text Box 61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88103" name="Line 62"/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88104" name="Picture 63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105" name="Text Box 64"/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88106" name="Line 65"/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88107" name="Text Box 66"/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pic>
          <p:nvPicPr>
            <p:cNvPr id="88108" name="Picture 67" descr="Bob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" y="2560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8109" name="Text Box 68"/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88110" name="Group 69"/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88111" name="Text Box 7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88112" name="Text Box 7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pic>
        <p:nvPicPr>
          <p:cNvPr id="88070" name="Picture 24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0429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56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603250" y="4805363"/>
            <a:ext cx="65293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Bob:</a:t>
            </a:r>
          </a:p>
          <a:p>
            <a:pPr marL="396875" indent="-277813" eaLnBrk="0" hangingPunct="0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uses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his private key to decrypt and recover 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S</a:t>
            </a:r>
          </a:p>
          <a:p>
            <a:pPr marL="396875" indent="-277813" eaLnBrk="0" hangingPunct="0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uses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 to decrypt 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(m) to recover m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522288" y="1341438"/>
            <a:ext cx="6646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buClr>
                <a:srgbClr val="000099"/>
              </a:buClr>
              <a:buSzPct val="75000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 Alice wants to send confidential e-mail, m, to Bob</a:t>
            </a:r>
            <a:r>
              <a:rPr lang="en-US" dirty="0">
                <a:solidFill>
                  <a:srgbClr val="000000"/>
                </a:solidFill>
              </a:rPr>
              <a:t>.</a:t>
            </a:r>
          </a:p>
        </p:txBody>
      </p: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517525" y="1831975"/>
            <a:ext cx="8112125" cy="2805113"/>
            <a:chOff x="289" y="1749"/>
            <a:chExt cx="5110" cy="1767"/>
          </a:xfrm>
        </p:grpSpPr>
        <p:sp>
          <p:nvSpPr>
            <p:cNvPr id="90119" name="Freeform 6"/>
            <p:cNvSpPr>
              <a:spLocks/>
            </p:cNvSpPr>
            <p:nvPr/>
          </p:nvSpPr>
          <p:spPr bwMode="auto">
            <a:xfrm>
              <a:off x="2457" y="2479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0120" name="Line 7"/>
            <p:cNvSpPr>
              <a:spLocks noChangeShapeType="1"/>
            </p:cNvSpPr>
            <p:nvPr/>
          </p:nvSpPr>
          <p:spPr bwMode="auto">
            <a:xfrm>
              <a:off x="637" y="2280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0121" name="Picture 8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19" y="1818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122" name="Picture 9" descr="BS00592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2" y="2428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0123" name="Group 10"/>
            <p:cNvGrpSpPr>
              <a:grpSpLocks/>
            </p:cNvGrpSpPr>
            <p:nvPr/>
          </p:nvGrpSpPr>
          <p:grpSpPr bwMode="auto">
            <a:xfrm>
              <a:off x="950" y="1974"/>
              <a:ext cx="475" cy="466"/>
              <a:chOff x="1645" y="256"/>
              <a:chExt cx="475" cy="466"/>
            </a:xfrm>
          </p:grpSpPr>
          <p:sp>
            <p:nvSpPr>
              <p:cNvPr id="90182" name="Rectangle 11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0183" name="Text Box 12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84" name="Text Box 13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0124" name="Group 14"/>
            <p:cNvGrpSpPr>
              <a:grpSpLocks/>
            </p:cNvGrpSpPr>
            <p:nvPr/>
          </p:nvGrpSpPr>
          <p:grpSpPr bwMode="auto">
            <a:xfrm>
              <a:off x="965" y="2730"/>
              <a:ext cx="475" cy="466"/>
              <a:chOff x="2144" y="3214"/>
              <a:chExt cx="475" cy="466"/>
            </a:xfrm>
          </p:grpSpPr>
          <p:sp>
            <p:nvSpPr>
              <p:cNvPr id="90178" name="Rectangle 15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0179" name="Text Box 16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80" name="Text Box 17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0181" name="Text Box 18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0125" name="Group 19"/>
            <p:cNvGrpSpPr>
              <a:grpSpLocks/>
            </p:cNvGrpSpPr>
            <p:nvPr/>
          </p:nvGrpSpPr>
          <p:grpSpPr bwMode="auto">
            <a:xfrm>
              <a:off x="1791" y="2496"/>
              <a:ext cx="402" cy="327"/>
              <a:chOff x="2934" y="1573"/>
              <a:chExt cx="402" cy="327"/>
            </a:xfrm>
          </p:grpSpPr>
          <p:sp>
            <p:nvSpPr>
              <p:cNvPr id="90176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0177" name="Text Box 21"/>
              <p:cNvSpPr txBox="1">
                <a:spLocks noChangeArrowheads="1"/>
              </p:cNvSpPr>
              <p:nvPr/>
            </p:nvSpPr>
            <p:spPr bwMode="auto">
              <a:xfrm>
                <a:off x="2934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0126" name="Group 22"/>
            <p:cNvGrpSpPr>
              <a:grpSpLocks/>
            </p:cNvGrpSpPr>
            <p:nvPr/>
          </p:nvGrpSpPr>
          <p:grpSpPr bwMode="auto">
            <a:xfrm>
              <a:off x="3688" y="2455"/>
              <a:ext cx="428" cy="327"/>
              <a:chOff x="2935" y="1546"/>
              <a:chExt cx="428" cy="327"/>
            </a:xfrm>
          </p:grpSpPr>
          <p:sp>
            <p:nvSpPr>
              <p:cNvPr id="90174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0175" name="Text Box 24"/>
              <p:cNvSpPr txBox="1">
                <a:spLocks noChangeArrowheads="1"/>
              </p:cNvSpPr>
              <p:nvPr/>
            </p:nvSpPr>
            <p:spPr bwMode="auto">
              <a:xfrm>
                <a:off x="2961" y="1546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0127" name="Line 25"/>
            <p:cNvSpPr>
              <a:spLocks noChangeShapeType="1"/>
            </p:cNvSpPr>
            <p:nvPr/>
          </p:nvSpPr>
          <p:spPr bwMode="auto">
            <a:xfrm>
              <a:off x="669" y="3053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0128" name="Text Box 26"/>
            <p:cNvSpPr txBox="1">
              <a:spLocks noChangeArrowheads="1"/>
            </p:cNvSpPr>
            <p:nvPr/>
          </p:nvSpPr>
          <p:spPr bwMode="auto">
            <a:xfrm>
              <a:off x="1419" y="204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90129" name="Group 27"/>
            <p:cNvGrpSpPr>
              <a:grpSpLocks/>
            </p:cNvGrpSpPr>
            <p:nvPr/>
          </p:nvGrpSpPr>
          <p:grpSpPr bwMode="auto">
            <a:xfrm>
              <a:off x="1435" y="2979"/>
              <a:ext cx="611" cy="332"/>
              <a:chOff x="3501" y="648"/>
              <a:chExt cx="611" cy="332"/>
            </a:xfrm>
          </p:grpSpPr>
          <p:sp>
            <p:nvSpPr>
              <p:cNvPr id="90172" name="Text Box 28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90173" name="Text Box 29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0130" name="Freeform 30"/>
            <p:cNvSpPr>
              <a:spLocks/>
            </p:cNvSpPr>
            <p:nvPr/>
          </p:nvSpPr>
          <p:spPr bwMode="auto">
            <a:xfrm>
              <a:off x="1426" y="2285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0131" name="Freeform 31"/>
            <p:cNvSpPr>
              <a:spLocks/>
            </p:cNvSpPr>
            <p:nvPr/>
          </p:nvSpPr>
          <p:spPr bwMode="auto">
            <a:xfrm flipV="1">
              <a:off x="1440" y="2802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0132" name="Text Box 32"/>
            <p:cNvSpPr txBox="1">
              <a:spLocks noChangeArrowheads="1"/>
            </p:cNvSpPr>
            <p:nvPr/>
          </p:nvSpPr>
          <p:spPr bwMode="auto">
            <a:xfrm>
              <a:off x="400" y="214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90133" name="Text Box 33"/>
            <p:cNvSpPr txBox="1">
              <a:spLocks noChangeArrowheads="1"/>
            </p:cNvSpPr>
            <p:nvPr/>
          </p:nvSpPr>
          <p:spPr bwMode="auto">
            <a:xfrm>
              <a:off x="4325" y="256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0134" name="Text Box 34"/>
            <p:cNvSpPr txBox="1">
              <a:spLocks noChangeArrowheads="1"/>
            </p:cNvSpPr>
            <p:nvPr/>
          </p:nvSpPr>
          <p:spPr bwMode="auto">
            <a:xfrm>
              <a:off x="947" y="1749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0135" name="Line 35"/>
            <p:cNvSpPr>
              <a:spLocks noChangeShapeType="1"/>
            </p:cNvSpPr>
            <p:nvPr/>
          </p:nvSpPr>
          <p:spPr bwMode="auto">
            <a:xfrm>
              <a:off x="1207" y="192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0136" name="Group 36"/>
            <p:cNvGrpSpPr>
              <a:grpSpLocks/>
            </p:cNvGrpSpPr>
            <p:nvPr/>
          </p:nvGrpSpPr>
          <p:grpSpPr bwMode="auto">
            <a:xfrm>
              <a:off x="943" y="3231"/>
              <a:ext cx="298" cy="280"/>
              <a:chOff x="2643" y="716"/>
              <a:chExt cx="298" cy="280"/>
            </a:xfrm>
          </p:grpSpPr>
          <p:sp>
            <p:nvSpPr>
              <p:cNvPr id="90170" name="Text Box 3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71" name="Text Box 3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0137" name="Line 39"/>
            <p:cNvSpPr>
              <a:spLocks noChangeShapeType="1"/>
            </p:cNvSpPr>
            <p:nvPr/>
          </p:nvSpPr>
          <p:spPr bwMode="auto">
            <a:xfrm>
              <a:off x="1194" y="321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0138" name="Picture 40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250" y="3386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0139" name="Picture 41" descr="Alic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" y="2471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40" name="Line 42"/>
            <p:cNvSpPr>
              <a:spLocks noChangeShapeType="1"/>
            </p:cNvSpPr>
            <p:nvPr/>
          </p:nvSpPr>
          <p:spPr bwMode="auto">
            <a:xfrm flipV="1">
              <a:off x="2058" y="2660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0141" name="Line 43"/>
            <p:cNvSpPr>
              <a:spLocks noChangeShapeType="1"/>
            </p:cNvSpPr>
            <p:nvPr/>
          </p:nvSpPr>
          <p:spPr bwMode="auto">
            <a:xfrm flipV="1">
              <a:off x="3242" y="2655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0142" name="Picture 44" descr="BS00592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414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43" name="Text Box 45"/>
            <p:cNvSpPr txBox="1">
              <a:spLocks noChangeArrowheads="1"/>
            </p:cNvSpPr>
            <p:nvPr/>
          </p:nvSpPr>
          <p:spPr bwMode="auto">
            <a:xfrm>
              <a:off x="2528" y="2632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90144" name="Freeform 46"/>
            <p:cNvSpPr>
              <a:spLocks/>
            </p:cNvSpPr>
            <p:nvPr/>
          </p:nvSpPr>
          <p:spPr bwMode="auto">
            <a:xfrm flipH="1">
              <a:off x="3799" y="2281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0145" name="Group 47"/>
            <p:cNvGrpSpPr>
              <a:grpSpLocks/>
            </p:cNvGrpSpPr>
            <p:nvPr/>
          </p:nvGrpSpPr>
          <p:grpSpPr bwMode="auto">
            <a:xfrm>
              <a:off x="4255" y="1961"/>
              <a:ext cx="475" cy="466"/>
              <a:chOff x="1645" y="256"/>
              <a:chExt cx="475" cy="466"/>
            </a:xfrm>
          </p:grpSpPr>
          <p:sp>
            <p:nvSpPr>
              <p:cNvPr id="90167" name="Rectangle 48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0168" name="Text Box 49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69" name="Text Box 50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90146" name="Freeform 51"/>
            <p:cNvSpPr>
              <a:spLocks/>
            </p:cNvSpPr>
            <p:nvPr/>
          </p:nvSpPr>
          <p:spPr bwMode="auto">
            <a:xfrm flipH="1" flipV="1">
              <a:off x="3813" y="2807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0147" name="Group 52"/>
            <p:cNvGrpSpPr>
              <a:grpSpLocks/>
            </p:cNvGrpSpPr>
            <p:nvPr/>
          </p:nvGrpSpPr>
          <p:grpSpPr bwMode="auto">
            <a:xfrm>
              <a:off x="4270" y="2725"/>
              <a:ext cx="475" cy="466"/>
              <a:chOff x="2144" y="3214"/>
              <a:chExt cx="475" cy="466"/>
            </a:xfrm>
          </p:grpSpPr>
          <p:sp>
            <p:nvSpPr>
              <p:cNvPr id="90163" name="Rectangle 53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0164" name="Text Box 54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0165" name="Text Box 55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0166" name="Text Box 56"/>
              <p:cNvSpPr txBox="1">
                <a:spLocks noChangeArrowheads="1"/>
              </p:cNvSpPr>
              <p:nvPr/>
            </p:nvSpPr>
            <p:spPr bwMode="auto">
              <a:xfrm>
                <a:off x="2239" y="3331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0148" name="Line 57"/>
            <p:cNvSpPr>
              <a:spLocks noChangeShapeType="1"/>
            </p:cNvSpPr>
            <p:nvPr/>
          </p:nvSpPr>
          <p:spPr bwMode="auto">
            <a:xfrm>
              <a:off x="4353" y="2450"/>
              <a:ext cx="18" cy="4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0149" name="Picture 58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583" y="2633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0150" name="Group 59"/>
            <p:cNvGrpSpPr>
              <a:grpSpLocks/>
            </p:cNvGrpSpPr>
            <p:nvPr/>
          </p:nvGrpSpPr>
          <p:grpSpPr bwMode="auto">
            <a:xfrm>
              <a:off x="4119" y="3226"/>
              <a:ext cx="285" cy="280"/>
              <a:chOff x="2643" y="716"/>
              <a:chExt cx="285" cy="280"/>
            </a:xfrm>
          </p:grpSpPr>
          <p:sp>
            <p:nvSpPr>
              <p:cNvPr id="90161" name="Text Box 60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0162" name="Text Box 61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0151" name="Line 62"/>
            <p:cNvSpPr>
              <a:spLocks noChangeShapeType="1"/>
            </p:cNvSpPr>
            <p:nvPr/>
          </p:nvSpPr>
          <p:spPr bwMode="auto">
            <a:xfrm>
              <a:off x="4370" y="3208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0152" name="Picture 63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426" y="338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53" name="Text Box 64"/>
            <p:cNvSpPr txBox="1">
              <a:spLocks noChangeArrowheads="1"/>
            </p:cNvSpPr>
            <p:nvPr/>
          </p:nvSpPr>
          <p:spPr bwMode="auto">
            <a:xfrm>
              <a:off x="425" y="2938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0154" name="Line 65"/>
            <p:cNvSpPr>
              <a:spLocks noChangeShapeType="1"/>
            </p:cNvSpPr>
            <p:nvPr/>
          </p:nvSpPr>
          <p:spPr bwMode="auto">
            <a:xfrm>
              <a:off x="4737" y="228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0155" name="Text Box 66"/>
            <p:cNvSpPr txBox="1">
              <a:spLocks noChangeArrowheads="1"/>
            </p:cNvSpPr>
            <p:nvPr/>
          </p:nvSpPr>
          <p:spPr bwMode="auto">
            <a:xfrm>
              <a:off x="5048" y="215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pic>
          <p:nvPicPr>
            <p:cNvPr id="90156" name="Picture 67" descr="Bob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" y="2560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0157" name="Text Box 68"/>
            <p:cNvSpPr txBox="1">
              <a:spLocks noChangeArrowheads="1"/>
            </p:cNvSpPr>
            <p:nvPr/>
          </p:nvSpPr>
          <p:spPr bwMode="auto">
            <a:xfrm>
              <a:off x="3664" y="2036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(m )</a:t>
              </a:r>
            </a:p>
          </p:txBody>
        </p:sp>
        <p:grpSp>
          <p:nvGrpSpPr>
            <p:cNvPr id="90158" name="Group 69"/>
            <p:cNvGrpSpPr>
              <a:grpSpLocks/>
            </p:cNvGrpSpPr>
            <p:nvPr/>
          </p:nvGrpSpPr>
          <p:grpSpPr bwMode="auto">
            <a:xfrm>
              <a:off x="3533" y="2965"/>
              <a:ext cx="611" cy="332"/>
              <a:chOff x="3501" y="648"/>
              <a:chExt cx="611" cy="332"/>
            </a:xfrm>
          </p:grpSpPr>
          <p:sp>
            <p:nvSpPr>
              <p:cNvPr id="90159" name="Text Box 7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90160" name="Text Box 7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</p:grpSp>
      <p:pic>
        <p:nvPicPr>
          <p:cNvPr id="90118" name="Picture 24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042988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372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  <a:r>
              <a:rPr lang="en-US" sz="4000" dirty="0">
                <a:latin typeface="Gill Sans MT" charset="0"/>
              </a:rPr>
              <a:t>(continued)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517525" y="1358900"/>
            <a:ext cx="8443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buClr>
                <a:srgbClr val="000099"/>
              </a:buClr>
              <a:buSzPct val="75000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 Alice wants to provide sender authentication message integrity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504825" y="4805363"/>
            <a:ext cx="72644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342900" indent="-223838" eaLnBrk="0" hangingPunct="0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 Alice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digitally signs message</a:t>
            </a:r>
          </a:p>
          <a:p>
            <a:pPr marL="342900" indent="-223838" eaLnBrk="0" hangingPunct="0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sends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both message (in the clear) and digital signature</a:t>
            </a:r>
          </a:p>
        </p:txBody>
      </p:sp>
      <p:grpSp>
        <p:nvGrpSpPr>
          <p:cNvPr id="92165" name="Group 5"/>
          <p:cNvGrpSpPr>
            <a:grpSpLocks/>
          </p:cNvGrpSpPr>
          <p:nvPr/>
        </p:nvGrpSpPr>
        <p:grpSpPr bwMode="auto">
          <a:xfrm>
            <a:off x="385763" y="2043113"/>
            <a:ext cx="8575675" cy="2509837"/>
            <a:chOff x="161" y="2202"/>
            <a:chExt cx="5402" cy="1581"/>
          </a:xfrm>
        </p:grpSpPr>
        <p:sp>
          <p:nvSpPr>
            <p:cNvPr id="92167" name="Freeform 6"/>
            <p:cNvSpPr>
              <a:spLocks/>
            </p:cNvSpPr>
            <p:nvPr/>
          </p:nvSpPr>
          <p:spPr bwMode="auto">
            <a:xfrm>
              <a:off x="1151" y="2769"/>
              <a:ext cx="623" cy="256"/>
            </a:xfrm>
            <a:custGeom>
              <a:avLst/>
              <a:gdLst>
                <a:gd name="T0" fmla="*/ 0 w 476"/>
                <a:gd name="T1" fmla="*/ 0 h 247"/>
                <a:gd name="T2" fmla="*/ 2393 w 476"/>
                <a:gd name="T3" fmla="*/ 0 h 247"/>
                <a:gd name="T4" fmla="*/ 2393 w 476"/>
                <a:gd name="T5" fmla="*/ 306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168" name="Freeform 7"/>
            <p:cNvSpPr>
              <a:spLocks/>
            </p:cNvSpPr>
            <p:nvPr/>
          </p:nvSpPr>
          <p:spPr bwMode="auto">
            <a:xfrm>
              <a:off x="2329" y="2972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169" name="Line 8"/>
            <p:cNvSpPr>
              <a:spLocks noChangeShapeType="1"/>
            </p:cNvSpPr>
            <p:nvPr/>
          </p:nvSpPr>
          <p:spPr bwMode="auto">
            <a:xfrm flipV="1">
              <a:off x="473" y="2772"/>
              <a:ext cx="22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2170" name="Picture 9" descr="BS00592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4" y="2921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171" name="Group 10"/>
            <p:cNvGrpSpPr>
              <a:grpSpLocks/>
            </p:cNvGrpSpPr>
            <p:nvPr/>
          </p:nvGrpSpPr>
          <p:grpSpPr bwMode="auto">
            <a:xfrm>
              <a:off x="694" y="2457"/>
              <a:ext cx="475" cy="457"/>
              <a:chOff x="694" y="2457"/>
              <a:chExt cx="475" cy="457"/>
            </a:xfrm>
          </p:grpSpPr>
          <p:sp>
            <p:nvSpPr>
              <p:cNvPr id="92225" name="Rectangle 11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2226" name="Text Box 12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H( )</a:t>
                </a:r>
              </a:p>
            </p:txBody>
          </p:sp>
          <p:sp>
            <p:nvSpPr>
              <p:cNvPr id="92227" name="Text Box 13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2172" name="Group 14"/>
            <p:cNvGrpSpPr>
              <a:grpSpLocks/>
            </p:cNvGrpSpPr>
            <p:nvPr/>
          </p:nvGrpSpPr>
          <p:grpSpPr bwMode="auto">
            <a:xfrm>
              <a:off x="1240" y="2437"/>
              <a:ext cx="477" cy="466"/>
              <a:chOff x="1541" y="1971"/>
              <a:chExt cx="477" cy="466"/>
            </a:xfrm>
          </p:grpSpPr>
          <p:sp>
            <p:nvSpPr>
              <p:cNvPr id="92221" name="Rectangle 15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2222" name="Text Box 16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2223" name="Text Box 17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2224" name="Text Box 18"/>
              <p:cNvSpPr txBox="1">
                <a:spLocks noChangeArrowheads="1"/>
              </p:cNvSpPr>
              <p:nvPr/>
            </p:nvSpPr>
            <p:spPr bwMode="auto">
              <a:xfrm>
                <a:off x="1638" y="2088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92173" name="Group 19"/>
            <p:cNvGrpSpPr>
              <a:grpSpLocks/>
            </p:cNvGrpSpPr>
            <p:nvPr/>
          </p:nvGrpSpPr>
          <p:grpSpPr bwMode="auto">
            <a:xfrm>
              <a:off x="1664" y="2989"/>
              <a:ext cx="410" cy="327"/>
              <a:chOff x="2935" y="1573"/>
              <a:chExt cx="410" cy="327"/>
            </a:xfrm>
          </p:grpSpPr>
          <p:sp>
            <p:nvSpPr>
              <p:cNvPr id="92219" name="Oval 20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2220" name="Text Box 21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2174" name="Group 22"/>
            <p:cNvGrpSpPr>
              <a:grpSpLocks/>
            </p:cNvGrpSpPr>
            <p:nvPr/>
          </p:nvGrpSpPr>
          <p:grpSpPr bwMode="auto">
            <a:xfrm>
              <a:off x="3560" y="2948"/>
              <a:ext cx="437" cy="327"/>
              <a:chOff x="2935" y="1546"/>
              <a:chExt cx="437" cy="327"/>
            </a:xfrm>
          </p:grpSpPr>
          <p:sp>
            <p:nvSpPr>
              <p:cNvPr id="92217" name="Oval 23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2218" name="Text Box 24"/>
              <p:cNvSpPr txBox="1">
                <a:spLocks noChangeArrowheads="1"/>
              </p:cNvSpPr>
              <p:nvPr/>
            </p:nvSpPr>
            <p:spPr bwMode="auto">
              <a:xfrm>
                <a:off x="2970" y="1546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75" name="Text Box 25"/>
            <p:cNvSpPr txBox="1">
              <a:spLocks noChangeArrowheads="1"/>
            </p:cNvSpPr>
            <p:nvPr/>
          </p:nvSpPr>
          <p:spPr bwMode="auto">
            <a:xfrm>
              <a:off x="4776" y="2598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H(m )</a:t>
              </a:r>
            </a:p>
          </p:txBody>
        </p:sp>
        <p:grpSp>
          <p:nvGrpSpPr>
            <p:cNvPr id="92176" name="Group 26"/>
            <p:cNvGrpSpPr>
              <a:grpSpLocks/>
            </p:cNvGrpSpPr>
            <p:nvPr/>
          </p:nvGrpSpPr>
          <p:grpSpPr bwMode="auto">
            <a:xfrm>
              <a:off x="1705" y="2439"/>
              <a:ext cx="715" cy="333"/>
              <a:chOff x="1778" y="2485"/>
              <a:chExt cx="715" cy="333"/>
            </a:xfrm>
          </p:grpSpPr>
          <p:sp>
            <p:nvSpPr>
              <p:cNvPr id="92215" name="Text Box 27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92216" name="Text Box 28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77" name="Freeform 29"/>
            <p:cNvSpPr>
              <a:spLocks/>
            </p:cNvSpPr>
            <p:nvPr/>
          </p:nvSpPr>
          <p:spPr bwMode="auto">
            <a:xfrm flipV="1">
              <a:off x="554" y="3295"/>
              <a:ext cx="1234" cy="247"/>
            </a:xfrm>
            <a:custGeom>
              <a:avLst/>
              <a:gdLst>
                <a:gd name="T0" fmla="*/ 0 w 476"/>
                <a:gd name="T1" fmla="*/ 0 h 247"/>
                <a:gd name="T2" fmla="*/ 144489 w 476"/>
                <a:gd name="T3" fmla="*/ 0 h 247"/>
                <a:gd name="T4" fmla="*/ 144489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178" name="Text Box 30"/>
            <p:cNvSpPr txBox="1">
              <a:spLocks noChangeArrowheads="1"/>
            </p:cNvSpPr>
            <p:nvPr/>
          </p:nvSpPr>
          <p:spPr bwMode="auto">
            <a:xfrm>
              <a:off x="272" y="2634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2179" name="Group 31"/>
            <p:cNvGrpSpPr>
              <a:grpSpLocks/>
            </p:cNvGrpSpPr>
            <p:nvPr/>
          </p:nvGrpSpPr>
          <p:grpSpPr bwMode="auto">
            <a:xfrm>
              <a:off x="1193" y="2216"/>
              <a:ext cx="285" cy="299"/>
              <a:chOff x="2637" y="716"/>
              <a:chExt cx="285" cy="299"/>
            </a:xfrm>
          </p:grpSpPr>
          <p:sp>
            <p:nvSpPr>
              <p:cNvPr id="92213" name="Text Box 32"/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14" name="Text Box 33"/>
              <p:cNvSpPr txBox="1">
                <a:spLocks noChangeArrowheads="1"/>
              </p:cNvSpPr>
              <p:nvPr/>
            </p:nvSpPr>
            <p:spPr bwMode="auto">
              <a:xfrm>
                <a:off x="2735" y="71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80" name="Line 34"/>
            <p:cNvSpPr>
              <a:spLocks noChangeShapeType="1"/>
            </p:cNvSpPr>
            <p:nvPr/>
          </p:nvSpPr>
          <p:spPr bwMode="auto">
            <a:xfrm>
              <a:off x="1477" y="2389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2181" name="Picture 35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493" y="2264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182" name="Picture 36" descr="Alic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" y="2964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83" name="Line 37"/>
            <p:cNvSpPr>
              <a:spLocks noChangeShapeType="1"/>
            </p:cNvSpPr>
            <p:nvPr/>
          </p:nvSpPr>
          <p:spPr bwMode="auto">
            <a:xfrm flipV="1">
              <a:off x="1930" y="3153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184" name="Line 38"/>
            <p:cNvSpPr>
              <a:spLocks noChangeShapeType="1"/>
            </p:cNvSpPr>
            <p:nvPr/>
          </p:nvSpPr>
          <p:spPr bwMode="auto">
            <a:xfrm flipV="1">
              <a:off x="3114" y="3148"/>
              <a:ext cx="4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2185" name="Picture 39" descr="BS00592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6" y="2907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86" name="Text Box 40"/>
            <p:cNvSpPr txBox="1">
              <a:spLocks noChangeArrowheads="1"/>
            </p:cNvSpPr>
            <p:nvPr/>
          </p:nvSpPr>
          <p:spPr bwMode="auto">
            <a:xfrm>
              <a:off x="2400" y="3125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92187" name="Freeform 41"/>
            <p:cNvSpPr>
              <a:spLocks/>
            </p:cNvSpPr>
            <p:nvPr/>
          </p:nvSpPr>
          <p:spPr bwMode="auto">
            <a:xfrm flipH="1">
              <a:off x="3671" y="2774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188" name="Freeform 42"/>
            <p:cNvSpPr>
              <a:spLocks/>
            </p:cNvSpPr>
            <p:nvPr/>
          </p:nvSpPr>
          <p:spPr bwMode="auto">
            <a:xfrm flipH="1" flipV="1">
              <a:off x="3685" y="3300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2189" name="Picture 43" descr="Bob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8" y="2916"/>
              <a:ext cx="405" cy="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190" name="Text Box 44"/>
            <p:cNvSpPr txBox="1">
              <a:spLocks noChangeArrowheads="1"/>
            </p:cNvSpPr>
            <p:nvPr/>
          </p:nvSpPr>
          <p:spPr bwMode="auto">
            <a:xfrm>
              <a:off x="323" y="3435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2191" name="Group 45"/>
            <p:cNvGrpSpPr>
              <a:grpSpLocks/>
            </p:cNvGrpSpPr>
            <p:nvPr/>
          </p:nvGrpSpPr>
          <p:grpSpPr bwMode="auto">
            <a:xfrm>
              <a:off x="4152" y="2424"/>
              <a:ext cx="477" cy="466"/>
              <a:chOff x="1541" y="1971"/>
              <a:chExt cx="477" cy="466"/>
            </a:xfrm>
          </p:grpSpPr>
          <p:sp>
            <p:nvSpPr>
              <p:cNvPr id="92209" name="Rectangle 46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2210" name="Text Box 47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2211" name="Text Box 48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2212" name="Text Box 49"/>
              <p:cNvSpPr txBox="1">
                <a:spLocks noChangeArrowheads="1"/>
              </p:cNvSpPr>
              <p:nvPr/>
            </p:nvSpPr>
            <p:spPr bwMode="auto">
              <a:xfrm>
                <a:off x="1633" y="208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2192" name="Line 50"/>
            <p:cNvSpPr>
              <a:spLocks noChangeShapeType="1"/>
            </p:cNvSpPr>
            <p:nvPr/>
          </p:nvSpPr>
          <p:spPr bwMode="auto">
            <a:xfrm>
              <a:off x="4562" y="2375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2193" name="Picture 51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10" y="2321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194" name="Group 52"/>
            <p:cNvGrpSpPr>
              <a:grpSpLocks/>
            </p:cNvGrpSpPr>
            <p:nvPr/>
          </p:nvGrpSpPr>
          <p:grpSpPr bwMode="auto">
            <a:xfrm>
              <a:off x="4279" y="2202"/>
              <a:ext cx="303" cy="299"/>
              <a:chOff x="2637" y="716"/>
              <a:chExt cx="303" cy="299"/>
            </a:xfrm>
          </p:grpSpPr>
          <p:sp>
            <p:nvSpPr>
              <p:cNvPr id="92207" name="Text Box 53"/>
              <p:cNvSpPr txBox="1">
                <a:spLocks noChangeArrowheads="1"/>
              </p:cNvSpPr>
              <p:nvPr/>
            </p:nvSpPr>
            <p:spPr bwMode="auto">
              <a:xfrm>
                <a:off x="2637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2208" name="Text Box 54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2195" name="Group 55"/>
            <p:cNvGrpSpPr>
              <a:grpSpLocks/>
            </p:cNvGrpSpPr>
            <p:nvPr/>
          </p:nvGrpSpPr>
          <p:grpSpPr bwMode="auto">
            <a:xfrm>
              <a:off x="3419" y="2434"/>
              <a:ext cx="715" cy="333"/>
              <a:chOff x="1778" y="2485"/>
              <a:chExt cx="715" cy="333"/>
            </a:xfrm>
          </p:grpSpPr>
          <p:sp>
            <p:nvSpPr>
              <p:cNvPr id="92205" name="Text Box 56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92206" name="Text Box 57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2196" name="Text Box 58"/>
            <p:cNvSpPr txBox="1">
              <a:spLocks noChangeArrowheads="1"/>
            </p:cNvSpPr>
            <p:nvPr/>
          </p:nvSpPr>
          <p:spPr bwMode="auto">
            <a:xfrm>
              <a:off x="3664" y="3531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2197" name="Group 59"/>
            <p:cNvGrpSpPr>
              <a:grpSpLocks/>
            </p:cNvGrpSpPr>
            <p:nvPr/>
          </p:nvGrpSpPr>
          <p:grpSpPr bwMode="auto">
            <a:xfrm>
              <a:off x="4165" y="3202"/>
              <a:ext cx="475" cy="457"/>
              <a:chOff x="694" y="2457"/>
              <a:chExt cx="475" cy="457"/>
            </a:xfrm>
          </p:grpSpPr>
          <p:sp>
            <p:nvSpPr>
              <p:cNvPr id="92202" name="Rectangle 60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2203" name="Text Box 61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H( )</a:t>
                </a:r>
              </a:p>
            </p:txBody>
          </p:sp>
          <p:sp>
            <p:nvSpPr>
              <p:cNvPr id="92204" name="Text Box 62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sp>
          <p:nvSpPr>
            <p:cNvPr id="92198" name="Freeform 63"/>
            <p:cNvSpPr>
              <a:spLocks/>
            </p:cNvSpPr>
            <p:nvPr/>
          </p:nvSpPr>
          <p:spPr bwMode="auto">
            <a:xfrm flipV="1">
              <a:off x="4657" y="3295"/>
              <a:ext cx="192" cy="247"/>
            </a:xfrm>
            <a:custGeom>
              <a:avLst/>
              <a:gdLst>
                <a:gd name="T0" fmla="*/ 0 w 476"/>
                <a:gd name="T1" fmla="*/ 0 h 247"/>
                <a:gd name="T2" fmla="*/ 2 w 476"/>
                <a:gd name="T3" fmla="*/ 0 h 247"/>
                <a:gd name="T4" fmla="*/ 2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rot="10800000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199" name="Freeform 64"/>
            <p:cNvSpPr>
              <a:spLocks/>
            </p:cNvSpPr>
            <p:nvPr/>
          </p:nvSpPr>
          <p:spPr bwMode="auto">
            <a:xfrm>
              <a:off x="4644" y="2743"/>
              <a:ext cx="192" cy="247"/>
            </a:xfrm>
            <a:custGeom>
              <a:avLst/>
              <a:gdLst>
                <a:gd name="T0" fmla="*/ 0 w 476"/>
                <a:gd name="T1" fmla="*/ 0 h 247"/>
                <a:gd name="T2" fmla="*/ 2 w 476"/>
                <a:gd name="T3" fmla="*/ 0 h 247"/>
                <a:gd name="T4" fmla="*/ 2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2200" name="Text Box 65"/>
            <p:cNvSpPr txBox="1">
              <a:spLocks noChangeArrowheads="1"/>
            </p:cNvSpPr>
            <p:nvPr/>
          </p:nvSpPr>
          <p:spPr bwMode="auto">
            <a:xfrm>
              <a:off x="4809" y="3471"/>
              <a:ext cx="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H(m )</a:t>
              </a:r>
            </a:p>
          </p:txBody>
        </p:sp>
        <p:sp>
          <p:nvSpPr>
            <p:cNvPr id="92201" name="Text Box 66"/>
            <p:cNvSpPr txBox="1">
              <a:spLocks noChangeArrowheads="1"/>
            </p:cNvSpPr>
            <p:nvPr/>
          </p:nvSpPr>
          <p:spPr bwMode="auto">
            <a:xfrm>
              <a:off x="4383" y="3019"/>
              <a:ext cx="8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compare</a:t>
              </a:r>
            </a:p>
          </p:txBody>
        </p:sp>
      </p:grpSp>
      <p:pic>
        <p:nvPicPr>
          <p:cNvPr id="92166" name="Picture 19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350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73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97427"/>
            <a:ext cx="7772400" cy="1143000"/>
          </a:xfrm>
        </p:spPr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Certificates</a:t>
            </a:r>
          </a:p>
          <a:p>
            <a:r>
              <a:rPr lang="en-US" dirty="0" smtClean="0"/>
              <a:t>PGP</a:t>
            </a:r>
          </a:p>
          <a:p>
            <a:r>
              <a:rPr lang="en-US" dirty="0" err="1" smtClean="0"/>
              <a:t>Getahead</a:t>
            </a:r>
            <a:r>
              <a:rPr lang="en-US" dirty="0" smtClean="0"/>
              <a:t>: SSL</a:t>
            </a:r>
          </a:p>
          <a:p>
            <a:r>
              <a:rPr lang="en-US" dirty="0" smtClean="0"/>
              <a:t>Lab 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7300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Gill Sans MT" charset="0"/>
              </a:rPr>
              <a:t>Secure e-mail </a:t>
            </a:r>
            <a:r>
              <a:rPr lang="en-US" sz="4000" dirty="0">
                <a:latin typeface="Gill Sans MT" charset="0"/>
              </a:rPr>
              <a:t>(continued)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527049" y="1314450"/>
            <a:ext cx="83242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buClr>
                <a:srgbClr val="000099"/>
              </a:buClr>
              <a:buSzPct val="75000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 Alice wants to provide secrecy, sender authentication, </a:t>
            </a:r>
            <a:r>
              <a:rPr lang="en-US" sz="2400" dirty="0" smtClean="0">
                <a:solidFill>
                  <a:srgbClr val="000000"/>
                </a:solidFill>
                <a:latin typeface="Gill Sans MT" charset="0"/>
              </a:rPr>
              <a:t> message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integrity.</a:t>
            </a: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885825" y="5605463"/>
            <a:ext cx="7591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Alice uses three keys: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her private key, Bob</a:t>
            </a:r>
            <a:r>
              <a:rPr lang="ja-JP" altLang="en-US" sz="2400">
                <a:solidFill>
                  <a:srgbClr val="000000"/>
                </a:solidFill>
                <a:latin typeface="Gill Sans MT" charset="0"/>
              </a:rPr>
              <a:t>’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s public key, newly created symmetric key</a:t>
            </a:r>
            <a:endParaRPr lang="en-US" sz="2400" dirty="0">
              <a:solidFill>
                <a:srgbClr val="000000"/>
              </a:solidFill>
              <a:latin typeface="Gill Sans MT" charset="0"/>
            </a:endParaRPr>
          </a:p>
        </p:txBody>
      </p:sp>
      <p:grpSp>
        <p:nvGrpSpPr>
          <p:cNvPr id="94213" name="Group 5"/>
          <p:cNvGrpSpPr>
            <a:grpSpLocks/>
          </p:cNvGrpSpPr>
          <p:nvPr/>
        </p:nvGrpSpPr>
        <p:grpSpPr bwMode="auto">
          <a:xfrm>
            <a:off x="1023938" y="1936750"/>
            <a:ext cx="6983412" cy="3552825"/>
            <a:chOff x="819" y="1470"/>
            <a:chExt cx="4399" cy="2238"/>
          </a:xfrm>
        </p:grpSpPr>
        <p:sp>
          <p:nvSpPr>
            <p:cNvPr id="94215" name="Freeform 6"/>
            <p:cNvSpPr>
              <a:spLocks/>
            </p:cNvSpPr>
            <p:nvPr/>
          </p:nvSpPr>
          <p:spPr bwMode="auto">
            <a:xfrm>
              <a:off x="1809" y="2083"/>
              <a:ext cx="623" cy="256"/>
            </a:xfrm>
            <a:custGeom>
              <a:avLst/>
              <a:gdLst>
                <a:gd name="T0" fmla="*/ 0 w 476"/>
                <a:gd name="T1" fmla="*/ 0 h 247"/>
                <a:gd name="T2" fmla="*/ 2393 w 476"/>
                <a:gd name="T3" fmla="*/ 0 h 247"/>
                <a:gd name="T4" fmla="*/ 2393 w 476"/>
                <a:gd name="T5" fmla="*/ 306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4216" name="Line 7"/>
            <p:cNvSpPr>
              <a:spLocks noChangeShapeType="1"/>
            </p:cNvSpPr>
            <p:nvPr/>
          </p:nvSpPr>
          <p:spPr bwMode="auto">
            <a:xfrm flipV="1">
              <a:off x="1131" y="2086"/>
              <a:ext cx="227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4217" name="Group 8"/>
            <p:cNvGrpSpPr>
              <a:grpSpLocks/>
            </p:cNvGrpSpPr>
            <p:nvPr/>
          </p:nvGrpSpPr>
          <p:grpSpPr bwMode="auto">
            <a:xfrm>
              <a:off x="1352" y="1771"/>
              <a:ext cx="475" cy="457"/>
              <a:chOff x="694" y="2457"/>
              <a:chExt cx="475" cy="457"/>
            </a:xfrm>
          </p:grpSpPr>
          <p:sp>
            <p:nvSpPr>
              <p:cNvPr id="94270" name="Rectangle 9"/>
              <p:cNvSpPr>
                <a:spLocks noChangeArrowheads="1"/>
              </p:cNvSpPr>
              <p:nvPr/>
            </p:nvSpPr>
            <p:spPr bwMode="auto">
              <a:xfrm>
                <a:off x="694" y="2631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4271" name="Text Box 10"/>
              <p:cNvSpPr txBox="1">
                <a:spLocks noChangeArrowheads="1"/>
              </p:cNvSpPr>
              <p:nvPr/>
            </p:nvSpPr>
            <p:spPr bwMode="auto">
              <a:xfrm>
                <a:off x="754" y="2657"/>
                <a:ext cx="35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H( )</a:t>
                </a:r>
              </a:p>
            </p:txBody>
          </p:sp>
          <p:sp>
            <p:nvSpPr>
              <p:cNvPr id="94272" name="Text Box 11"/>
              <p:cNvSpPr txBox="1">
                <a:spLocks noChangeArrowheads="1"/>
              </p:cNvSpPr>
              <p:nvPr/>
            </p:nvSpPr>
            <p:spPr bwMode="auto">
              <a:xfrm>
                <a:off x="907" y="2457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4218" name="Group 12"/>
            <p:cNvGrpSpPr>
              <a:grpSpLocks/>
            </p:cNvGrpSpPr>
            <p:nvPr/>
          </p:nvGrpSpPr>
          <p:grpSpPr bwMode="auto">
            <a:xfrm>
              <a:off x="1898" y="1751"/>
              <a:ext cx="477" cy="466"/>
              <a:chOff x="1541" y="1971"/>
              <a:chExt cx="477" cy="466"/>
            </a:xfrm>
          </p:grpSpPr>
          <p:sp>
            <p:nvSpPr>
              <p:cNvPr id="94266" name="Rectangle 13"/>
              <p:cNvSpPr>
                <a:spLocks noChangeArrowheads="1"/>
              </p:cNvSpPr>
              <p:nvPr/>
            </p:nvSpPr>
            <p:spPr bwMode="auto">
              <a:xfrm>
                <a:off x="1543" y="2154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4267" name="Text Box 14"/>
              <p:cNvSpPr txBox="1">
                <a:spLocks noChangeArrowheads="1"/>
              </p:cNvSpPr>
              <p:nvPr/>
            </p:nvSpPr>
            <p:spPr bwMode="auto">
              <a:xfrm>
                <a:off x="1541" y="2189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4268" name="Text Box 15"/>
              <p:cNvSpPr txBox="1">
                <a:spLocks noChangeArrowheads="1"/>
              </p:cNvSpPr>
              <p:nvPr/>
            </p:nvSpPr>
            <p:spPr bwMode="auto">
              <a:xfrm>
                <a:off x="1755" y="1971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4269" name="Text Box 16"/>
              <p:cNvSpPr txBox="1">
                <a:spLocks noChangeArrowheads="1"/>
              </p:cNvSpPr>
              <p:nvPr/>
            </p:nvSpPr>
            <p:spPr bwMode="auto">
              <a:xfrm>
                <a:off x="1638" y="2088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grpSp>
          <p:nvGrpSpPr>
            <p:cNvPr id="94219" name="Group 17"/>
            <p:cNvGrpSpPr>
              <a:grpSpLocks/>
            </p:cNvGrpSpPr>
            <p:nvPr/>
          </p:nvGrpSpPr>
          <p:grpSpPr bwMode="auto">
            <a:xfrm>
              <a:off x="2321" y="2303"/>
              <a:ext cx="402" cy="327"/>
              <a:chOff x="2934" y="1573"/>
              <a:chExt cx="402" cy="327"/>
            </a:xfrm>
          </p:grpSpPr>
          <p:sp>
            <p:nvSpPr>
              <p:cNvPr id="94264" name="Oval 18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4265" name="Text Box 19"/>
              <p:cNvSpPr txBox="1">
                <a:spLocks noChangeArrowheads="1"/>
              </p:cNvSpPr>
              <p:nvPr/>
            </p:nvSpPr>
            <p:spPr bwMode="auto">
              <a:xfrm>
                <a:off x="2934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4220" name="Group 20"/>
            <p:cNvGrpSpPr>
              <a:grpSpLocks/>
            </p:cNvGrpSpPr>
            <p:nvPr/>
          </p:nvGrpSpPr>
          <p:grpSpPr bwMode="auto">
            <a:xfrm>
              <a:off x="2363" y="1753"/>
              <a:ext cx="715" cy="333"/>
              <a:chOff x="1778" y="2485"/>
              <a:chExt cx="715" cy="333"/>
            </a:xfrm>
          </p:grpSpPr>
          <p:sp>
            <p:nvSpPr>
              <p:cNvPr id="94262" name="Text Box 21"/>
              <p:cNvSpPr txBox="1">
                <a:spLocks noChangeArrowheads="1"/>
              </p:cNvSpPr>
              <p:nvPr/>
            </p:nvSpPr>
            <p:spPr bwMode="auto">
              <a:xfrm>
                <a:off x="1778" y="2587"/>
                <a:ext cx="715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(H(m))</a:t>
                </a:r>
              </a:p>
            </p:txBody>
          </p:sp>
          <p:sp>
            <p:nvSpPr>
              <p:cNvPr id="94263" name="Text Box 22"/>
              <p:cNvSpPr txBox="1">
                <a:spLocks noChangeArrowheads="1"/>
              </p:cNvSpPr>
              <p:nvPr/>
            </p:nvSpPr>
            <p:spPr bwMode="auto">
              <a:xfrm>
                <a:off x="1870" y="2485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4221" name="Freeform 23"/>
            <p:cNvSpPr>
              <a:spLocks/>
            </p:cNvSpPr>
            <p:nvPr/>
          </p:nvSpPr>
          <p:spPr bwMode="auto">
            <a:xfrm flipV="1">
              <a:off x="1212" y="2609"/>
              <a:ext cx="1234" cy="247"/>
            </a:xfrm>
            <a:custGeom>
              <a:avLst/>
              <a:gdLst>
                <a:gd name="T0" fmla="*/ 0 w 476"/>
                <a:gd name="T1" fmla="*/ 0 h 247"/>
                <a:gd name="T2" fmla="*/ 144489 w 476"/>
                <a:gd name="T3" fmla="*/ 0 h 247"/>
                <a:gd name="T4" fmla="*/ 144489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4222" name="Text Box 24"/>
            <p:cNvSpPr txBox="1">
              <a:spLocks noChangeArrowheads="1"/>
            </p:cNvSpPr>
            <p:nvPr/>
          </p:nvSpPr>
          <p:spPr bwMode="auto">
            <a:xfrm>
              <a:off x="930" y="1948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grpSp>
          <p:nvGrpSpPr>
            <p:cNvPr id="94223" name="Group 25"/>
            <p:cNvGrpSpPr>
              <a:grpSpLocks/>
            </p:cNvGrpSpPr>
            <p:nvPr/>
          </p:nvGrpSpPr>
          <p:grpSpPr bwMode="auto">
            <a:xfrm>
              <a:off x="1866" y="1470"/>
              <a:ext cx="285" cy="359"/>
              <a:chOff x="2652" y="656"/>
              <a:chExt cx="285" cy="359"/>
            </a:xfrm>
          </p:grpSpPr>
          <p:sp>
            <p:nvSpPr>
              <p:cNvPr id="94260" name="Text Box 26"/>
              <p:cNvSpPr txBox="1">
                <a:spLocks noChangeArrowheads="1"/>
              </p:cNvSpPr>
              <p:nvPr/>
            </p:nvSpPr>
            <p:spPr bwMode="auto">
              <a:xfrm>
                <a:off x="2652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A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61" name="Text Box 27"/>
              <p:cNvSpPr txBox="1">
                <a:spLocks noChangeArrowheads="1"/>
              </p:cNvSpPr>
              <p:nvPr/>
            </p:nvSpPr>
            <p:spPr bwMode="auto">
              <a:xfrm>
                <a:off x="2756" y="656"/>
                <a:ext cx="17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</p:grpSp>
        <p:sp>
          <p:nvSpPr>
            <p:cNvPr id="94224" name="Line 28"/>
            <p:cNvSpPr>
              <a:spLocks noChangeShapeType="1"/>
            </p:cNvSpPr>
            <p:nvPr/>
          </p:nvSpPr>
          <p:spPr bwMode="auto">
            <a:xfrm>
              <a:off x="2135" y="1703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4225" name="Picture 29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2177" y="1559"/>
              <a:ext cx="269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226" name="Picture 30" descr="Alic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" y="2278"/>
              <a:ext cx="3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227" name="Text Box 31"/>
            <p:cNvSpPr txBox="1">
              <a:spLocks noChangeArrowheads="1"/>
            </p:cNvSpPr>
            <p:nvPr/>
          </p:nvSpPr>
          <p:spPr bwMode="auto">
            <a:xfrm>
              <a:off x="981" y="2749"/>
              <a:ext cx="25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</a:t>
              </a:r>
            </a:p>
          </p:txBody>
        </p:sp>
        <p:sp>
          <p:nvSpPr>
            <p:cNvPr id="94228" name="Freeform 32"/>
            <p:cNvSpPr>
              <a:spLocks/>
            </p:cNvSpPr>
            <p:nvPr/>
          </p:nvSpPr>
          <p:spPr bwMode="auto">
            <a:xfrm>
              <a:off x="4377" y="2657"/>
              <a:ext cx="841" cy="493"/>
            </a:xfrm>
            <a:custGeom>
              <a:avLst/>
              <a:gdLst>
                <a:gd name="T0" fmla="*/ 0 w 2135"/>
                <a:gd name="T1" fmla="*/ 0 h 1662"/>
                <a:gd name="T2" fmla="*/ 0 w 2135"/>
                <a:gd name="T3" fmla="*/ 0 h 1662"/>
                <a:gd name="T4" fmla="*/ 2 w 2135"/>
                <a:gd name="T5" fmla="*/ 0 h 1662"/>
                <a:gd name="T6" fmla="*/ 4 w 2135"/>
                <a:gd name="T7" fmla="*/ 0 h 1662"/>
                <a:gd name="T8" fmla="*/ 7 w 2135"/>
                <a:gd name="T9" fmla="*/ 0 h 1662"/>
                <a:gd name="T10" fmla="*/ 7 w 2135"/>
                <a:gd name="T11" fmla="*/ 1 h 1662"/>
                <a:gd name="T12" fmla="*/ 6 w 2135"/>
                <a:gd name="T13" fmla="*/ 1 h 1662"/>
                <a:gd name="T14" fmla="*/ 3 w 2135"/>
                <a:gd name="T15" fmla="*/ 1 h 1662"/>
                <a:gd name="T16" fmla="*/ 2 w 2135"/>
                <a:gd name="T17" fmla="*/ 1 h 1662"/>
                <a:gd name="T18" fmla="*/ 1 w 2135"/>
                <a:gd name="T19" fmla="*/ 1 h 1662"/>
                <a:gd name="T20" fmla="*/ 0 w 2135"/>
                <a:gd name="T21" fmla="*/ 0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4229" name="Line 33"/>
            <p:cNvSpPr>
              <a:spLocks noChangeShapeType="1"/>
            </p:cNvSpPr>
            <p:nvPr/>
          </p:nvSpPr>
          <p:spPr bwMode="auto">
            <a:xfrm>
              <a:off x="2557" y="2458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4230" name="Picture 34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505" y="1977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4231" name="Picture 35" descr="BS00592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2" y="2606"/>
              <a:ext cx="343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4232" name="Group 36"/>
            <p:cNvGrpSpPr>
              <a:grpSpLocks/>
            </p:cNvGrpSpPr>
            <p:nvPr/>
          </p:nvGrpSpPr>
          <p:grpSpPr bwMode="auto">
            <a:xfrm>
              <a:off x="2870" y="2152"/>
              <a:ext cx="475" cy="466"/>
              <a:chOff x="1645" y="256"/>
              <a:chExt cx="475" cy="466"/>
            </a:xfrm>
          </p:grpSpPr>
          <p:sp>
            <p:nvSpPr>
              <p:cNvPr id="94257" name="Rectangle 37"/>
              <p:cNvSpPr>
                <a:spLocks noChangeArrowheads="1"/>
              </p:cNvSpPr>
              <p:nvPr/>
            </p:nvSpPr>
            <p:spPr bwMode="auto">
              <a:xfrm>
                <a:off x="1645" y="439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4258" name="Text Box 38"/>
              <p:cNvSpPr txBox="1">
                <a:spLocks noChangeArrowheads="1"/>
              </p:cNvSpPr>
              <p:nvPr/>
            </p:nvSpPr>
            <p:spPr bwMode="auto">
              <a:xfrm>
                <a:off x="1654" y="456"/>
                <a:ext cx="42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4259" name="Text Box 39"/>
              <p:cNvSpPr txBox="1">
                <a:spLocks noChangeArrowheads="1"/>
              </p:cNvSpPr>
              <p:nvPr/>
            </p:nvSpPr>
            <p:spPr bwMode="auto">
              <a:xfrm>
                <a:off x="1876" y="256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</p:grpSp>
        <p:grpSp>
          <p:nvGrpSpPr>
            <p:cNvPr id="94233" name="Group 40"/>
            <p:cNvGrpSpPr>
              <a:grpSpLocks/>
            </p:cNvGrpSpPr>
            <p:nvPr/>
          </p:nvGrpSpPr>
          <p:grpSpPr bwMode="auto">
            <a:xfrm>
              <a:off x="2885" y="2908"/>
              <a:ext cx="475" cy="466"/>
              <a:chOff x="2144" y="3214"/>
              <a:chExt cx="475" cy="466"/>
            </a:xfrm>
          </p:grpSpPr>
          <p:sp>
            <p:nvSpPr>
              <p:cNvPr id="94253" name="Rectangle 41"/>
              <p:cNvSpPr>
                <a:spLocks noChangeArrowheads="1"/>
              </p:cNvSpPr>
              <p:nvPr/>
            </p:nvSpPr>
            <p:spPr bwMode="auto">
              <a:xfrm>
                <a:off x="2144" y="3397"/>
                <a:ext cx="475" cy="2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4254" name="Text Box 42"/>
              <p:cNvSpPr txBox="1">
                <a:spLocks noChangeArrowheads="1"/>
              </p:cNvSpPr>
              <p:nvPr/>
            </p:nvSpPr>
            <p:spPr bwMode="auto">
              <a:xfrm>
                <a:off x="2148" y="3432"/>
                <a:ext cx="43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 )</a:t>
                </a:r>
              </a:p>
            </p:txBody>
          </p:sp>
          <p:sp>
            <p:nvSpPr>
              <p:cNvPr id="94255" name="Text Box 43"/>
              <p:cNvSpPr txBox="1">
                <a:spLocks noChangeArrowheads="1"/>
              </p:cNvSpPr>
              <p:nvPr/>
            </p:nvSpPr>
            <p:spPr bwMode="auto">
              <a:xfrm>
                <a:off x="2356" y="3214"/>
                <a:ext cx="206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4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.</a:t>
                </a:r>
              </a:p>
            </p:txBody>
          </p:sp>
          <p:sp>
            <p:nvSpPr>
              <p:cNvPr id="94256" name="Text Box 44"/>
              <p:cNvSpPr txBox="1">
                <a:spLocks noChangeArrowheads="1"/>
              </p:cNvSpPr>
              <p:nvPr/>
            </p:nvSpPr>
            <p:spPr bwMode="auto">
              <a:xfrm>
                <a:off x="2234" y="3331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grpSp>
          <p:nvGrpSpPr>
            <p:cNvPr id="94234" name="Group 45"/>
            <p:cNvGrpSpPr>
              <a:grpSpLocks/>
            </p:cNvGrpSpPr>
            <p:nvPr/>
          </p:nvGrpSpPr>
          <p:grpSpPr bwMode="auto">
            <a:xfrm>
              <a:off x="3712" y="2674"/>
              <a:ext cx="410" cy="327"/>
              <a:chOff x="2935" y="1573"/>
              <a:chExt cx="410" cy="327"/>
            </a:xfrm>
          </p:grpSpPr>
          <p:sp>
            <p:nvSpPr>
              <p:cNvPr id="94251" name="Oval 46"/>
              <p:cNvSpPr>
                <a:spLocks noChangeArrowheads="1"/>
              </p:cNvSpPr>
              <p:nvPr/>
            </p:nvSpPr>
            <p:spPr bwMode="auto">
              <a:xfrm>
                <a:off x="2935" y="1637"/>
                <a:ext cx="238" cy="211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4252" name="Text Box 47"/>
              <p:cNvSpPr txBox="1">
                <a:spLocks noChangeArrowheads="1"/>
              </p:cNvSpPr>
              <p:nvPr/>
            </p:nvSpPr>
            <p:spPr bwMode="auto">
              <a:xfrm>
                <a:off x="2943" y="1573"/>
                <a:ext cx="402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>
                  <a:spcBef>
                    <a:spcPct val="50000"/>
                  </a:spcBef>
                </a:pPr>
                <a:r>
                  <a:rPr lang="en-US" sz="2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4235" name="Line 48"/>
            <p:cNvSpPr>
              <a:spLocks noChangeShapeType="1"/>
            </p:cNvSpPr>
            <p:nvPr/>
          </p:nvSpPr>
          <p:spPr bwMode="auto">
            <a:xfrm>
              <a:off x="2589" y="3231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4236" name="Group 49"/>
            <p:cNvGrpSpPr>
              <a:grpSpLocks/>
            </p:cNvGrpSpPr>
            <p:nvPr/>
          </p:nvGrpSpPr>
          <p:grpSpPr bwMode="auto">
            <a:xfrm>
              <a:off x="3355" y="3157"/>
              <a:ext cx="611" cy="332"/>
              <a:chOff x="3501" y="648"/>
              <a:chExt cx="611" cy="332"/>
            </a:xfrm>
          </p:grpSpPr>
          <p:sp>
            <p:nvSpPr>
              <p:cNvPr id="94249" name="Text Box 50"/>
              <p:cNvSpPr txBox="1">
                <a:spLocks noChangeArrowheads="1"/>
              </p:cNvSpPr>
              <p:nvPr/>
            </p:nvSpPr>
            <p:spPr bwMode="auto">
              <a:xfrm>
                <a:off x="3501" y="749"/>
                <a:ext cx="61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(K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</a:t>
                </a:r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 )</a:t>
                </a:r>
              </a:p>
            </p:txBody>
          </p:sp>
          <p:sp>
            <p:nvSpPr>
              <p:cNvPr id="94250" name="Text Box 51"/>
              <p:cNvSpPr txBox="1">
                <a:spLocks noChangeArrowheads="1"/>
              </p:cNvSpPr>
              <p:nvPr/>
            </p:nvSpPr>
            <p:spPr bwMode="auto">
              <a:xfrm>
                <a:off x="3584" y="648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4237" name="Freeform 52"/>
            <p:cNvSpPr>
              <a:spLocks/>
            </p:cNvSpPr>
            <p:nvPr/>
          </p:nvSpPr>
          <p:spPr bwMode="auto">
            <a:xfrm>
              <a:off x="3346" y="2463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4238" name="Freeform 53"/>
            <p:cNvSpPr>
              <a:spLocks/>
            </p:cNvSpPr>
            <p:nvPr/>
          </p:nvSpPr>
          <p:spPr bwMode="auto">
            <a:xfrm flipV="1">
              <a:off x="3360" y="2980"/>
              <a:ext cx="476" cy="247"/>
            </a:xfrm>
            <a:custGeom>
              <a:avLst/>
              <a:gdLst>
                <a:gd name="T0" fmla="*/ 0 w 476"/>
                <a:gd name="T1" fmla="*/ 0 h 247"/>
                <a:gd name="T2" fmla="*/ 476 w 476"/>
                <a:gd name="T3" fmla="*/ 0 h 247"/>
                <a:gd name="T4" fmla="*/ 476 w 476"/>
                <a:gd name="T5" fmla="*/ 247 h 247"/>
                <a:gd name="T6" fmla="*/ 0 60000 65536"/>
                <a:gd name="T7" fmla="*/ 0 60000 65536"/>
                <a:gd name="T8" fmla="*/ 0 60000 65536"/>
                <a:gd name="T9" fmla="*/ 0 w 476"/>
                <a:gd name="T10" fmla="*/ 0 h 247"/>
                <a:gd name="T11" fmla="*/ 476 w 476"/>
                <a:gd name="T12" fmla="*/ 247 h 24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6" h="247">
                  <a:moveTo>
                    <a:pt x="0" y="0"/>
                  </a:moveTo>
                  <a:lnTo>
                    <a:pt x="476" y="0"/>
                  </a:lnTo>
                  <a:lnTo>
                    <a:pt x="476" y="247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4239" name="Text Box 54"/>
            <p:cNvSpPr txBox="1">
              <a:spLocks noChangeArrowheads="1"/>
            </p:cNvSpPr>
            <p:nvPr/>
          </p:nvSpPr>
          <p:spPr bwMode="auto">
            <a:xfrm>
              <a:off x="3233" y="193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  <p:sp>
          <p:nvSpPr>
            <p:cNvPr id="94240" name="Line 55"/>
            <p:cNvSpPr>
              <a:spLocks noChangeShapeType="1"/>
            </p:cNvSpPr>
            <p:nvPr/>
          </p:nvSpPr>
          <p:spPr bwMode="auto">
            <a:xfrm>
              <a:off x="3264" y="2107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94241" name="Group 56"/>
            <p:cNvGrpSpPr>
              <a:grpSpLocks/>
            </p:cNvGrpSpPr>
            <p:nvPr/>
          </p:nvGrpSpPr>
          <p:grpSpPr bwMode="auto">
            <a:xfrm>
              <a:off x="2863" y="3409"/>
              <a:ext cx="297" cy="299"/>
              <a:chOff x="2643" y="716"/>
              <a:chExt cx="297" cy="299"/>
            </a:xfrm>
          </p:grpSpPr>
          <p:sp>
            <p:nvSpPr>
              <p:cNvPr id="94247" name="Text Box 57"/>
              <p:cNvSpPr txBox="1">
                <a:spLocks noChangeArrowheads="1"/>
              </p:cNvSpPr>
              <p:nvPr/>
            </p:nvSpPr>
            <p:spPr bwMode="auto">
              <a:xfrm>
                <a:off x="2643" y="763"/>
                <a:ext cx="28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K</a:t>
                </a:r>
                <a:r>
                  <a:rPr lang="en-US" baseline="-250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94248" name="Text Box 58"/>
              <p:cNvSpPr txBox="1">
                <a:spLocks noChangeArrowheads="1"/>
              </p:cNvSpPr>
              <p:nvPr/>
            </p:nvSpPr>
            <p:spPr bwMode="auto">
              <a:xfrm>
                <a:off x="2730" y="716"/>
                <a:ext cx="210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94242" name="Line 59"/>
            <p:cNvSpPr>
              <a:spLocks noChangeShapeType="1"/>
            </p:cNvSpPr>
            <p:nvPr/>
          </p:nvSpPr>
          <p:spPr bwMode="auto">
            <a:xfrm>
              <a:off x="3114" y="3391"/>
              <a:ext cx="9" cy="2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94243" name="Picture 60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170" y="3564"/>
              <a:ext cx="252" cy="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244" name="Line 61"/>
            <p:cNvSpPr>
              <a:spLocks noChangeShapeType="1"/>
            </p:cNvSpPr>
            <p:nvPr/>
          </p:nvSpPr>
          <p:spPr bwMode="auto">
            <a:xfrm flipV="1">
              <a:off x="3978" y="2838"/>
              <a:ext cx="484" cy="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94245" name="Text Box 62"/>
            <p:cNvSpPr txBox="1">
              <a:spLocks noChangeArrowheads="1"/>
            </p:cNvSpPr>
            <p:nvPr/>
          </p:nvSpPr>
          <p:spPr bwMode="auto">
            <a:xfrm>
              <a:off x="4448" y="2810"/>
              <a:ext cx="609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94246" name="Text Box 63"/>
            <p:cNvSpPr txBox="1">
              <a:spLocks noChangeArrowheads="1"/>
            </p:cNvSpPr>
            <p:nvPr/>
          </p:nvSpPr>
          <p:spPr bwMode="auto">
            <a:xfrm>
              <a:off x="2345" y="3116"/>
              <a:ext cx="30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</p:grpSp>
      <p:pic>
        <p:nvPicPr>
          <p:cNvPr id="94214" name="Picture 19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10350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6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charset="0"/>
              </a:rPr>
              <a:t>Secure Sockets Layer</a:t>
            </a:r>
            <a:endParaRPr lang="en-US" dirty="0">
              <a:latin typeface="Gill Sans MT" charset="0"/>
            </a:endParaRPr>
          </a:p>
        </p:txBody>
      </p:sp>
      <p:grpSp>
        <p:nvGrpSpPr>
          <p:cNvPr id="99331" name="Group 3"/>
          <p:cNvGrpSpPr>
            <a:grpSpLocks/>
          </p:cNvGrpSpPr>
          <p:nvPr/>
        </p:nvGrpSpPr>
        <p:grpSpPr bwMode="auto">
          <a:xfrm>
            <a:off x="1443038" y="1603375"/>
            <a:ext cx="2325687" cy="2709863"/>
            <a:chOff x="727" y="1773"/>
            <a:chExt cx="1465" cy="1707"/>
          </a:xfrm>
        </p:grpSpPr>
        <p:sp>
          <p:nvSpPr>
            <p:cNvPr id="99344" name="Rectangle 4"/>
            <p:cNvSpPr>
              <a:spLocks noChangeArrowheads="1"/>
            </p:cNvSpPr>
            <p:nvPr/>
          </p:nvSpPr>
          <p:spPr bwMode="auto">
            <a:xfrm>
              <a:off x="909" y="1773"/>
              <a:ext cx="119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45" name="Text Box 5"/>
            <p:cNvSpPr txBox="1">
              <a:spLocks noChangeArrowheads="1"/>
            </p:cNvSpPr>
            <p:nvPr/>
          </p:nvSpPr>
          <p:spPr bwMode="auto">
            <a:xfrm>
              <a:off x="1008" y="1931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</a:t>
              </a:r>
            </a:p>
          </p:txBody>
        </p:sp>
        <p:sp>
          <p:nvSpPr>
            <p:cNvPr id="99346" name="Rectangle 6"/>
            <p:cNvSpPr>
              <a:spLocks noChangeArrowheads="1"/>
            </p:cNvSpPr>
            <p:nvPr/>
          </p:nvSpPr>
          <p:spPr bwMode="auto">
            <a:xfrm>
              <a:off x="909" y="2349"/>
              <a:ext cx="1198" cy="38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47" name="Text Box 7"/>
            <p:cNvSpPr txBox="1">
              <a:spLocks noChangeArrowheads="1"/>
            </p:cNvSpPr>
            <p:nvPr/>
          </p:nvSpPr>
          <p:spPr bwMode="auto">
            <a:xfrm>
              <a:off x="1296" y="2427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TCP</a:t>
              </a:r>
            </a:p>
          </p:txBody>
        </p:sp>
        <p:sp>
          <p:nvSpPr>
            <p:cNvPr id="99348" name="Rectangle 8"/>
            <p:cNvSpPr>
              <a:spLocks noChangeArrowheads="1"/>
            </p:cNvSpPr>
            <p:nvPr/>
          </p:nvSpPr>
          <p:spPr bwMode="auto">
            <a:xfrm>
              <a:off x="909" y="2736"/>
              <a:ext cx="1198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49" name="Text Box 9"/>
            <p:cNvSpPr txBox="1">
              <a:spLocks noChangeArrowheads="1"/>
            </p:cNvSpPr>
            <p:nvPr/>
          </p:nvSpPr>
          <p:spPr bwMode="auto">
            <a:xfrm>
              <a:off x="1382" y="2832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IP</a:t>
              </a:r>
            </a:p>
          </p:txBody>
        </p:sp>
        <p:sp>
          <p:nvSpPr>
            <p:cNvPr id="99350" name="Text Box 10"/>
            <p:cNvSpPr txBox="1">
              <a:spLocks noChangeArrowheads="1"/>
            </p:cNvSpPr>
            <p:nvPr/>
          </p:nvSpPr>
          <p:spPr bwMode="auto">
            <a:xfrm>
              <a:off x="727" y="3228"/>
              <a:ext cx="146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i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normal application</a:t>
              </a:r>
            </a:p>
          </p:txBody>
        </p:sp>
      </p:grpSp>
      <p:grpSp>
        <p:nvGrpSpPr>
          <p:cNvPr id="99332" name="Group 11"/>
          <p:cNvGrpSpPr>
            <a:grpSpLocks/>
          </p:cNvGrpSpPr>
          <p:nvPr/>
        </p:nvGrpSpPr>
        <p:grpSpPr bwMode="auto">
          <a:xfrm>
            <a:off x="4822825" y="1603375"/>
            <a:ext cx="2628900" cy="2709863"/>
            <a:chOff x="2524" y="1773"/>
            <a:chExt cx="1653" cy="1707"/>
          </a:xfrm>
        </p:grpSpPr>
        <p:sp>
          <p:nvSpPr>
            <p:cNvPr id="99335" name="Rectangle 12"/>
            <p:cNvSpPr>
              <a:spLocks noChangeArrowheads="1"/>
            </p:cNvSpPr>
            <p:nvPr/>
          </p:nvSpPr>
          <p:spPr bwMode="auto">
            <a:xfrm>
              <a:off x="2688" y="1773"/>
              <a:ext cx="1200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36" name="Text Box 13"/>
            <p:cNvSpPr txBox="1">
              <a:spLocks noChangeArrowheads="1"/>
            </p:cNvSpPr>
            <p:nvPr/>
          </p:nvSpPr>
          <p:spPr bwMode="auto">
            <a:xfrm>
              <a:off x="2817" y="1875"/>
              <a:ext cx="9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</a:t>
              </a:r>
            </a:p>
          </p:txBody>
        </p:sp>
        <p:sp>
          <p:nvSpPr>
            <p:cNvPr id="99337" name="Rectangle 14"/>
            <p:cNvSpPr>
              <a:spLocks noChangeArrowheads="1"/>
            </p:cNvSpPr>
            <p:nvPr/>
          </p:nvSpPr>
          <p:spPr bwMode="auto">
            <a:xfrm>
              <a:off x="2688" y="2181"/>
              <a:ext cx="1200" cy="31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38" name="Rectangle 15"/>
            <p:cNvSpPr>
              <a:spLocks noChangeArrowheads="1"/>
            </p:cNvSpPr>
            <p:nvPr/>
          </p:nvSpPr>
          <p:spPr bwMode="auto">
            <a:xfrm>
              <a:off x="2688" y="2496"/>
              <a:ext cx="1200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39" name="Rectangle 16"/>
            <p:cNvSpPr>
              <a:spLocks noChangeArrowheads="1"/>
            </p:cNvSpPr>
            <p:nvPr/>
          </p:nvSpPr>
          <p:spPr bwMode="auto">
            <a:xfrm>
              <a:off x="2688" y="2832"/>
              <a:ext cx="12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99340" name="Text Box 17"/>
            <p:cNvSpPr txBox="1">
              <a:spLocks noChangeArrowheads="1"/>
            </p:cNvSpPr>
            <p:nvPr/>
          </p:nvSpPr>
          <p:spPr bwMode="auto">
            <a:xfrm>
              <a:off x="3049" y="2218"/>
              <a:ext cx="42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SSL</a:t>
              </a:r>
            </a:p>
          </p:txBody>
        </p:sp>
        <p:sp>
          <p:nvSpPr>
            <p:cNvPr id="99341" name="Text Box 18"/>
            <p:cNvSpPr txBox="1">
              <a:spLocks noChangeArrowheads="1"/>
            </p:cNvSpPr>
            <p:nvPr/>
          </p:nvSpPr>
          <p:spPr bwMode="auto">
            <a:xfrm>
              <a:off x="3050" y="2545"/>
              <a:ext cx="44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TCP</a:t>
              </a:r>
            </a:p>
          </p:txBody>
        </p:sp>
        <p:sp>
          <p:nvSpPr>
            <p:cNvPr id="99342" name="Text Box 19"/>
            <p:cNvSpPr txBox="1">
              <a:spLocks noChangeArrowheads="1"/>
            </p:cNvSpPr>
            <p:nvPr/>
          </p:nvSpPr>
          <p:spPr bwMode="auto">
            <a:xfrm>
              <a:off x="3158" y="2870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IP</a:t>
              </a:r>
            </a:p>
          </p:txBody>
        </p:sp>
        <p:sp>
          <p:nvSpPr>
            <p:cNvPr id="99343" name="Text Box 20"/>
            <p:cNvSpPr txBox="1">
              <a:spLocks noChangeArrowheads="1"/>
            </p:cNvSpPr>
            <p:nvPr/>
          </p:nvSpPr>
          <p:spPr bwMode="auto">
            <a:xfrm>
              <a:off x="2524" y="3228"/>
              <a:ext cx="1653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i="1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application  with SSL</a:t>
              </a:r>
            </a:p>
          </p:txBody>
        </p:sp>
      </p:grpSp>
      <p:sp>
        <p:nvSpPr>
          <p:cNvPr id="99333" name="Text Box 21"/>
          <p:cNvSpPr txBox="1">
            <a:spLocks noChangeArrowheads="1"/>
          </p:cNvSpPr>
          <p:nvPr/>
        </p:nvSpPr>
        <p:spPr bwMode="auto">
          <a:xfrm>
            <a:off x="679450" y="4724400"/>
            <a:ext cx="7700963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338138" indent="-338138" eaLnBrk="0" hangingPunct="0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SSL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provides application programming interface (API) to applications</a:t>
            </a:r>
          </a:p>
          <a:p>
            <a:pPr marL="338138" indent="-338138" eaLnBrk="0" hangingPunct="0"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C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and Java SSL libraries/classes readily available</a:t>
            </a:r>
          </a:p>
        </p:txBody>
      </p:sp>
      <p:pic>
        <p:nvPicPr>
          <p:cNvPr id="99334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103187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3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03187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 SSL: a simple secure channel</a:t>
            </a:r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handshake: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Alice and Bob use their certificates, private keys to authenticate each other and exchange shared secret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key derivation</a:t>
            </a:r>
            <a:r>
              <a:rPr lang="en-US" i="1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Alice and Bob use shared secret to derive set of keys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data transfer: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data to be transferred is broken up into series of records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connection closure</a:t>
            </a:r>
            <a:r>
              <a:rPr lang="en-US" i="1" dirty="0">
                <a:solidFill>
                  <a:srgbClr val="FF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special messages to securely close connection</a:t>
            </a:r>
          </a:p>
        </p:txBody>
      </p:sp>
    </p:spTree>
    <p:extLst>
      <p:ext uri="{BB962C8B-B14F-4D97-AF65-F5344CB8AC3E}">
        <p14:creationId xmlns:p14="http://schemas.microsoft.com/office/powerpoint/2010/main" val="340306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1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963" y="1042988"/>
            <a:ext cx="54848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a simple handshake</a:t>
            </a:r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0450" y="4141788"/>
            <a:ext cx="7772400" cy="2268537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MS: </a:t>
            </a:r>
            <a:r>
              <a:rPr lang="en-US" dirty="0">
                <a:latin typeface="Gill Sans MT" charset="0"/>
              </a:rPr>
              <a:t>master secret</a:t>
            </a:r>
          </a:p>
          <a:p>
            <a:pPr marL="0" indent="0"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EMS: </a:t>
            </a:r>
            <a:r>
              <a:rPr lang="en-US" dirty="0">
                <a:latin typeface="Gill Sans MT" charset="0"/>
              </a:rPr>
              <a:t>encrypted master secret</a:t>
            </a:r>
          </a:p>
        </p:txBody>
      </p:sp>
      <p:sp>
        <p:nvSpPr>
          <p:cNvPr id="102405" name="Line 4"/>
          <p:cNvSpPr>
            <a:spLocks noChangeShapeType="1"/>
          </p:cNvSpPr>
          <p:nvPr/>
        </p:nvSpPr>
        <p:spPr bwMode="auto">
          <a:xfrm>
            <a:off x="1808163" y="1898650"/>
            <a:ext cx="4841875" cy="32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406" name="Text Box 5"/>
          <p:cNvSpPr txBox="1">
            <a:spLocks noChangeArrowheads="1"/>
          </p:cNvSpPr>
          <p:nvPr/>
        </p:nvSpPr>
        <p:spPr bwMode="auto">
          <a:xfrm rot="191117">
            <a:off x="3711575" y="1611313"/>
            <a:ext cx="7429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hello</a:t>
            </a:r>
          </a:p>
        </p:txBody>
      </p:sp>
      <p:pic>
        <p:nvPicPr>
          <p:cNvPr id="102407" name="Picture 6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200" y="2389188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08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00" y="2457450"/>
            <a:ext cx="6429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9" name="Line 8"/>
          <p:cNvSpPr>
            <a:spLocks noChangeShapeType="1"/>
          </p:cNvSpPr>
          <p:nvPr/>
        </p:nvSpPr>
        <p:spPr bwMode="auto">
          <a:xfrm flipH="1">
            <a:off x="1808163" y="2587625"/>
            <a:ext cx="4841875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410" name="Text Box 9"/>
          <p:cNvSpPr txBox="1">
            <a:spLocks noChangeArrowheads="1"/>
          </p:cNvSpPr>
          <p:nvPr/>
        </p:nvSpPr>
        <p:spPr bwMode="auto">
          <a:xfrm rot="-301744">
            <a:off x="2859088" y="2387600"/>
            <a:ext cx="2522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public key certificate</a:t>
            </a:r>
          </a:p>
        </p:txBody>
      </p:sp>
      <p:sp>
        <p:nvSpPr>
          <p:cNvPr id="102411" name="Line 10"/>
          <p:cNvSpPr>
            <a:spLocks noChangeShapeType="1"/>
          </p:cNvSpPr>
          <p:nvPr/>
        </p:nvSpPr>
        <p:spPr bwMode="auto">
          <a:xfrm>
            <a:off x="1808163" y="3508375"/>
            <a:ext cx="48418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412" name="Text Box 11"/>
          <p:cNvSpPr txBox="1">
            <a:spLocks noChangeArrowheads="1"/>
          </p:cNvSpPr>
          <p:nvPr/>
        </p:nvSpPr>
        <p:spPr bwMode="auto">
          <a:xfrm rot="219716">
            <a:off x="3813175" y="3290888"/>
            <a:ext cx="19526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K</a:t>
            </a:r>
            <a:r>
              <a:rPr lang="en-US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  <a:r>
              <a:rPr lang="en-US" baseline="30000" dirty="0">
                <a:solidFill>
                  <a:srgbClr val="000000"/>
                </a:solidFill>
                <a:latin typeface="Arial" charset="0"/>
                <a:cs typeface="Arial" charset="0"/>
              </a:rPr>
              <a:t>+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(MS) = EMS</a:t>
            </a:r>
          </a:p>
        </p:txBody>
      </p:sp>
    </p:spTree>
    <p:extLst>
      <p:ext uri="{BB962C8B-B14F-4D97-AF65-F5344CB8AC3E}">
        <p14:creationId xmlns:p14="http://schemas.microsoft.com/office/powerpoint/2010/main" val="14394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5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1027113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key derivation</a:t>
            </a:r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5625" y="1535113"/>
            <a:ext cx="7772400" cy="4967287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considered bad to use same key for more than one cryptographic operation</a:t>
            </a:r>
          </a:p>
          <a:p>
            <a:pPr lvl="1"/>
            <a:r>
              <a:rPr lang="en-US" sz="2000" dirty="0">
                <a:latin typeface="Gill Sans MT" charset="0"/>
              </a:rPr>
              <a:t>use different keys for message authentication code (MAC) and encryption</a:t>
            </a:r>
          </a:p>
          <a:p>
            <a:r>
              <a:rPr lang="en-US" sz="2400" dirty="0">
                <a:latin typeface="Gill Sans MT" charset="0"/>
              </a:rPr>
              <a:t>four keys:</a:t>
            </a:r>
          </a:p>
          <a:p>
            <a:pPr lvl="1"/>
            <a:r>
              <a:rPr lang="en-US" dirty="0">
                <a:latin typeface="Gill Sans MT" charset="0"/>
              </a:rPr>
              <a:t>K</a:t>
            </a:r>
            <a:r>
              <a:rPr lang="en-US" baseline="-25000" dirty="0">
                <a:latin typeface="Gill Sans MT" charset="0"/>
              </a:rPr>
              <a:t>c</a:t>
            </a:r>
            <a:r>
              <a:rPr lang="en-US" dirty="0">
                <a:latin typeface="Gill Sans MT" charset="0"/>
              </a:rPr>
              <a:t> = encryption key for data sent from client to server</a:t>
            </a:r>
          </a:p>
          <a:p>
            <a:pPr lvl="1"/>
            <a:r>
              <a:rPr lang="en-US" dirty="0">
                <a:latin typeface="Gill Sans MT" charset="0"/>
              </a:rPr>
              <a:t>M</a:t>
            </a:r>
            <a:r>
              <a:rPr lang="en-US" baseline="-25000" dirty="0">
                <a:latin typeface="Gill Sans MT" charset="0"/>
              </a:rPr>
              <a:t>c</a:t>
            </a:r>
            <a:r>
              <a:rPr lang="en-US" dirty="0">
                <a:latin typeface="Gill Sans MT" charset="0"/>
              </a:rPr>
              <a:t> = MAC key for data sent from client to server</a:t>
            </a:r>
          </a:p>
          <a:p>
            <a:pPr lvl="1"/>
            <a:r>
              <a:rPr lang="en-US" dirty="0">
                <a:latin typeface="Gill Sans MT" charset="0"/>
              </a:rPr>
              <a:t>K</a:t>
            </a:r>
            <a:r>
              <a:rPr lang="en-US" baseline="-25000" dirty="0">
                <a:latin typeface="Gill Sans MT" charset="0"/>
              </a:rPr>
              <a:t>s</a:t>
            </a:r>
            <a:r>
              <a:rPr lang="en-US" dirty="0">
                <a:latin typeface="Gill Sans MT" charset="0"/>
              </a:rPr>
              <a:t> = encryption key for data sent from server to client</a:t>
            </a:r>
          </a:p>
          <a:p>
            <a:pPr lvl="1"/>
            <a:r>
              <a:rPr lang="en-US" dirty="0">
                <a:latin typeface="Gill Sans MT" charset="0"/>
              </a:rPr>
              <a:t>M</a:t>
            </a:r>
            <a:r>
              <a:rPr lang="en-US" baseline="-25000" dirty="0">
                <a:latin typeface="Gill Sans MT" charset="0"/>
              </a:rPr>
              <a:t>s</a:t>
            </a:r>
            <a:r>
              <a:rPr lang="en-US" dirty="0">
                <a:latin typeface="Gill Sans MT" charset="0"/>
              </a:rPr>
              <a:t> = MAC key for data sent from server to client</a:t>
            </a:r>
          </a:p>
          <a:p>
            <a:r>
              <a:rPr lang="en-US" sz="2400" dirty="0">
                <a:latin typeface="Gill Sans MT" charset="0"/>
              </a:rPr>
              <a:t>keys derived from key derivation function (KDF)</a:t>
            </a:r>
          </a:p>
          <a:p>
            <a:pPr lvl="1"/>
            <a:r>
              <a:rPr lang="en-US" sz="2000" dirty="0">
                <a:latin typeface="Gill Sans MT" charset="0"/>
              </a:rPr>
              <a:t>takes master secret and (possibly) some additional random data and creates the keys</a:t>
            </a:r>
          </a:p>
        </p:txBody>
      </p:sp>
    </p:spTree>
    <p:extLst>
      <p:ext uri="{BB962C8B-B14F-4D97-AF65-F5344CB8AC3E}">
        <p14:creationId xmlns:p14="http://schemas.microsoft.com/office/powerpoint/2010/main" val="233775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49" name="Picture 2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804863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Toy: data records</a:t>
            </a: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39957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why not encrypt data in constant stream as we write it to TCP?</a:t>
            </a:r>
          </a:p>
          <a:p>
            <a:pPr lvl="1"/>
            <a:r>
              <a:rPr lang="en-US" sz="2000" dirty="0">
                <a:latin typeface="Gill Sans MT" charset="0"/>
              </a:rPr>
              <a:t>where would we put the MAC? If at end, no message integrity until all data processed.</a:t>
            </a:r>
          </a:p>
          <a:p>
            <a:pPr lvl="1"/>
            <a:r>
              <a:rPr lang="en-US" sz="2000" dirty="0">
                <a:latin typeface="Gill Sans MT" charset="0"/>
              </a:rPr>
              <a:t>e.g., with instant messaging, how can we do integrity check over all bytes sent before displaying?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instead, break stream in series of records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Gill Sans MT" charset="0"/>
              </a:rPr>
              <a:t>each record carries a MAC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Gill Sans MT" charset="0"/>
              </a:rPr>
              <a:t>receiver can act on each record as it arrives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Gill Sans MT" charset="0"/>
              </a:rPr>
              <a:t>issue: in record, receiver needs to distinguish MAC from data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latin typeface="Gill Sans MT" charset="0"/>
              </a:rPr>
              <a:t>want to use variable-length records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884363" y="5332413"/>
            <a:ext cx="927100" cy="5667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length</a:t>
            </a:r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2811463" y="5332413"/>
            <a:ext cx="3967162" cy="5667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data</a:t>
            </a:r>
          </a:p>
        </p:txBody>
      </p:sp>
      <p:sp>
        <p:nvSpPr>
          <p:cNvPr id="104455" name="Rectangle 6"/>
          <p:cNvSpPr>
            <a:spLocks noChangeArrowheads="1"/>
          </p:cNvSpPr>
          <p:nvPr/>
        </p:nvSpPr>
        <p:spPr bwMode="auto">
          <a:xfrm>
            <a:off x="6778625" y="5332413"/>
            <a:ext cx="1030288" cy="5667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MAC</a:t>
            </a:r>
          </a:p>
        </p:txBody>
      </p:sp>
    </p:spTree>
    <p:extLst>
      <p:ext uri="{BB962C8B-B14F-4D97-AF65-F5344CB8AC3E}">
        <p14:creationId xmlns:p14="http://schemas.microsoft.com/office/powerpoint/2010/main" val="318198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3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sequence numbers</a:t>
            </a: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  <a:cs typeface="+mn-cs"/>
              </a:rPr>
              <a:t>problem: </a:t>
            </a:r>
            <a:r>
              <a:rPr lang="en-US" dirty="0" smtClean="0">
                <a:ea typeface="+mn-ea"/>
                <a:cs typeface="+mn-cs"/>
              </a:rPr>
              <a:t>attacker can capture and replay record or re-order records</a:t>
            </a:r>
          </a:p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  <a:cs typeface="+mn-cs"/>
              </a:rPr>
              <a:t>solution: </a:t>
            </a:r>
            <a:r>
              <a:rPr lang="en-US" dirty="0" smtClean="0">
                <a:ea typeface="+mn-ea"/>
                <a:cs typeface="+mn-cs"/>
              </a:rPr>
              <a:t>put sequence number into MAC: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MAC = MAC(M</a:t>
            </a:r>
            <a:r>
              <a:rPr lang="en-US" baseline="-25000" dirty="0" smtClean="0"/>
              <a:t>x</a:t>
            </a:r>
            <a:r>
              <a:rPr lang="en-US" dirty="0" smtClean="0"/>
              <a:t>, sequence||data)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dirty="0" smtClean="0"/>
              <a:t>note: no sequence number field</a:t>
            </a:r>
          </a:p>
          <a:p>
            <a:pPr>
              <a:buFont typeface="Wingdings" pitchFamily="2" charset="2"/>
              <a:buChar char="v"/>
              <a:defRPr/>
            </a:pPr>
            <a:endParaRPr lang="en-US" i="1" dirty="0">
              <a:solidFill>
                <a:srgbClr val="C00000"/>
              </a:solidFill>
              <a:ea typeface="+mn-ea"/>
              <a:cs typeface="+mn-cs"/>
            </a:endParaRPr>
          </a:p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  <a:cs typeface="+mn-cs"/>
              </a:rPr>
              <a:t>problem: </a:t>
            </a:r>
            <a:r>
              <a:rPr lang="en-US" dirty="0" smtClean="0">
                <a:ea typeface="+mn-ea"/>
                <a:cs typeface="+mn-cs"/>
              </a:rPr>
              <a:t>attacker could replay all records</a:t>
            </a:r>
          </a:p>
          <a:p>
            <a:pPr>
              <a:defRPr/>
            </a:pPr>
            <a:r>
              <a:rPr lang="en-US" i="1" dirty="0" smtClean="0">
                <a:solidFill>
                  <a:srgbClr val="C00000"/>
                </a:solidFill>
                <a:ea typeface="+mn-ea"/>
                <a:cs typeface="+mn-cs"/>
              </a:rPr>
              <a:t>solution: </a:t>
            </a:r>
            <a:r>
              <a:rPr lang="en-US" dirty="0" smtClean="0">
                <a:ea typeface="+mn-ea"/>
                <a:cs typeface="+mn-cs"/>
              </a:rPr>
              <a:t>use nonce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061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Toy: control information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3821113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problem: </a:t>
            </a:r>
            <a:r>
              <a:rPr lang="en-US" dirty="0">
                <a:latin typeface="Gill Sans MT" charset="0"/>
              </a:rPr>
              <a:t>truncation attack: </a:t>
            </a:r>
          </a:p>
          <a:p>
            <a:pPr lvl="1"/>
            <a:r>
              <a:rPr lang="en-US" dirty="0">
                <a:latin typeface="Gill Sans MT" charset="0"/>
              </a:rPr>
              <a:t>attacker forges TCP connection close segment</a:t>
            </a:r>
          </a:p>
          <a:p>
            <a:pPr lvl="1"/>
            <a:r>
              <a:rPr lang="en-US" dirty="0">
                <a:latin typeface="Gill Sans MT" charset="0"/>
              </a:rPr>
              <a:t>one or both sides thinks there is less data than there actually is. </a:t>
            </a:r>
          </a:p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solution: </a:t>
            </a:r>
            <a:r>
              <a:rPr lang="en-US" dirty="0">
                <a:latin typeface="Gill Sans MT" charset="0"/>
              </a:rPr>
              <a:t>record types, with one type for closure</a:t>
            </a:r>
          </a:p>
          <a:p>
            <a:pPr lvl="1"/>
            <a:r>
              <a:rPr lang="en-US" dirty="0">
                <a:latin typeface="Gill Sans MT" charset="0"/>
              </a:rPr>
              <a:t>type 0 for data; type 1 for closure</a:t>
            </a:r>
          </a:p>
          <a:p>
            <a:r>
              <a:rPr lang="en-US" dirty="0">
                <a:latin typeface="Gill Sans MT" charset="0"/>
              </a:rPr>
              <a:t>MAC = MAC(M</a:t>
            </a:r>
            <a:r>
              <a:rPr lang="en-US" baseline="-25000" dirty="0">
                <a:latin typeface="Gill Sans MT" charset="0"/>
              </a:rPr>
              <a:t>x</a:t>
            </a:r>
            <a:r>
              <a:rPr lang="en-US" dirty="0">
                <a:latin typeface="Gill Sans MT" charset="0"/>
              </a:rPr>
              <a:t>, sequence||type||data)</a:t>
            </a:r>
          </a:p>
        </p:txBody>
      </p:sp>
      <p:sp>
        <p:nvSpPr>
          <p:cNvPr id="106500" name="Rectangle 5"/>
          <p:cNvSpPr>
            <a:spLocks noChangeArrowheads="1"/>
          </p:cNvSpPr>
          <p:nvPr/>
        </p:nvSpPr>
        <p:spPr bwMode="auto">
          <a:xfrm>
            <a:off x="2197100" y="5592763"/>
            <a:ext cx="869950" cy="5540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6501" name="Rectangle 7"/>
          <p:cNvSpPr>
            <a:spLocks noChangeArrowheads="1"/>
          </p:cNvSpPr>
          <p:nvPr/>
        </p:nvSpPr>
        <p:spPr bwMode="auto">
          <a:xfrm>
            <a:off x="3067050" y="5592763"/>
            <a:ext cx="869950" cy="5540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6502" name="Rectangle 8"/>
          <p:cNvSpPr>
            <a:spLocks noChangeArrowheads="1"/>
          </p:cNvSpPr>
          <p:nvPr/>
        </p:nvSpPr>
        <p:spPr bwMode="auto">
          <a:xfrm>
            <a:off x="3937000" y="5592763"/>
            <a:ext cx="2584450" cy="554037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6503" name="Rectangle 9"/>
          <p:cNvSpPr>
            <a:spLocks noChangeArrowheads="1"/>
          </p:cNvSpPr>
          <p:nvPr/>
        </p:nvSpPr>
        <p:spPr bwMode="auto">
          <a:xfrm>
            <a:off x="6521450" y="5592763"/>
            <a:ext cx="869950" cy="55403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6504" name="Text Box 10"/>
          <p:cNvSpPr txBox="1">
            <a:spLocks noChangeArrowheads="1"/>
          </p:cNvSpPr>
          <p:nvPr/>
        </p:nvSpPr>
        <p:spPr bwMode="auto">
          <a:xfrm>
            <a:off x="2182813" y="5681663"/>
            <a:ext cx="884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length</a:t>
            </a:r>
          </a:p>
        </p:txBody>
      </p:sp>
      <p:sp>
        <p:nvSpPr>
          <p:cNvPr id="106505" name="Text Box 12"/>
          <p:cNvSpPr txBox="1">
            <a:spLocks noChangeArrowheads="1"/>
          </p:cNvSpPr>
          <p:nvPr/>
        </p:nvSpPr>
        <p:spPr bwMode="auto">
          <a:xfrm>
            <a:off x="3186113" y="5681663"/>
            <a:ext cx="6683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type</a:t>
            </a:r>
          </a:p>
        </p:txBody>
      </p:sp>
      <p:sp>
        <p:nvSpPr>
          <p:cNvPr id="106506" name="Text Box 13"/>
          <p:cNvSpPr txBox="1">
            <a:spLocks noChangeArrowheads="1"/>
          </p:cNvSpPr>
          <p:nvPr/>
        </p:nvSpPr>
        <p:spPr bwMode="auto">
          <a:xfrm>
            <a:off x="4757738" y="5670550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106507" name="Text Box 14"/>
          <p:cNvSpPr txBox="1">
            <a:spLocks noChangeArrowheads="1"/>
          </p:cNvSpPr>
          <p:nvPr/>
        </p:nvSpPr>
        <p:spPr bwMode="auto">
          <a:xfrm>
            <a:off x="6600825" y="5681663"/>
            <a:ext cx="755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MAC</a:t>
            </a:r>
          </a:p>
        </p:txBody>
      </p:sp>
      <p:pic>
        <p:nvPicPr>
          <p:cNvPr id="106508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50" y="1020763"/>
            <a:ext cx="5611813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1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521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7778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Toy SSL: summary</a:t>
            </a:r>
          </a:p>
        </p:txBody>
      </p:sp>
      <p:grpSp>
        <p:nvGrpSpPr>
          <p:cNvPr id="107524" name="Group 3"/>
          <p:cNvGrpSpPr>
            <a:grpSpLocks/>
          </p:cNvGrpSpPr>
          <p:nvPr/>
        </p:nvGrpSpPr>
        <p:grpSpPr bwMode="auto">
          <a:xfrm>
            <a:off x="1828800" y="1474788"/>
            <a:ext cx="4343400" cy="4935537"/>
            <a:chOff x="912" y="971"/>
            <a:chExt cx="2736" cy="3109"/>
          </a:xfrm>
        </p:grpSpPr>
        <p:grpSp>
          <p:nvGrpSpPr>
            <p:cNvPr id="107530" name="Group 4"/>
            <p:cNvGrpSpPr>
              <a:grpSpLocks/>
            </p:cNvGrpSpPr>
            <p:nvPr/>
          </p:nvGrpSpPr>
          <p:grpSpPr bwMode="auto">
            <a:xfrm>
              <a:off x="912" y="1152"/>
              <a:ext cx="2736" cy="2928"/>
              <a:chOff x="912" y="864"/>
              <a:chExt cx="2736" cy="2928"/>
            </a:xfrm>
          </p:grpSpPr>
          <p:sp>
            <p:nvSpPr>
              <p:cNvPr id="107540" name="Line 5"/>
              <p:cNvSpPr>
                <a:spLocks noChangeShapeType="1"/>
              </p:cNvSpPr>
              <p:nvPr/>
            </p:nvSpPr>
            <p:spPr bwMode="auto">
              <a:xfrm>
                <a:off x="912" y="864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541" name="Line 6"/>
              <p:cNvSpPr>
                <a:spLocks noChangeShapeType="1"/>
              </p:cNvSpPr>
              <p:nvPr/>
            </p:nvSpPr>
            <p:spPr bwMode="auto">
              <a:xfrm flipH="1">
                <a:off x="912" y="1152"/>
                <a:ext cx="27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542" name="Line 7"/>
              <p:cNvSpPr>
                <a:spLocks noChangeShapeType="1"/>
              </p:cNvSpPr>
              <p:nvPr/>
            </p:nvSpPr>
            <p:spPr bwMode="auto">
              <a:xfrm>
                <a:off x="912" y="1536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543" name="Line 8"/>
              <p:cNvSpPr>
                <a:spLocks noChangeShapeType="1"/>
              </p:cNvSpPr>
              <p:nvPr/>
            </p:nvSpPr>
            <p:spPr bwMode="auto">
              <a:xfrm>
                <a:off x="912" y="1776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544" name="Line 9"/>
              <p:cNvSpPr>
                <a:spLocks noChangeShapeType="1"/>
              </p:cNvSpPr>
              <p:nvPr/>
            </p:nvSpPr>
            <p:spPr bwMode="auto">
              <a:xfrm>
                <a:off x="912" y="2064"/>
                <a:ext cx="27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545" name="Line 10"/>
              <p:cNvSpPr>
                <a:spLocks noChangeShapeType="1"/>
              </p:cNvSpPr>
              <p:nvPr/>
            </p:nvSpPr>
            <p:spPr bwMode="auto">
              <a:xfrm flipH="1">
                <a:off x="912" y="2352"/>
                <a:ext cx="2736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546" name="Line 11"/>
              <p:cNvSpPr>
                <a:spLocks noChangeShapeType="1"/>
              </p:cNvSpPr>
              <p:nvPr/>
            </p:nvSpPr>
            <p:spPr bwMode="auto">
              <a:xfrm>
                <a:off x="912" y="2880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547" name="Line 12"/>
              <p:cNvSpPr>
                <a:spLocks noChangeShapeType="1"/>
              </p:cNvSpPr>
              <p:nvPr/>
            </p:nvSpPr>
            <p:spPr bwMode="auto">
              <a:xfrm>
                <a:off x="912" y="3216"/>
                <a:ext cx="27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7548" name="Line 13"/>
              <p:cNvSpPr>
                <a:spLocks noChangeShapeType="1"/>
              </p:cNvSpPr>
              <p:nvPr/>
            </p:nvSpPr>
            <p:spPr bwMode="auto">
              <a:xfrm flipH="1">
                <a:off x="912" y="3600"/>
                <a:ext cx="27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07531" name="Text Box 14"/>
            <p:cNvSpPr txBox="1">
              <a:spLocks noChangeArrowheads="1"/>
            </p:cNvSpPr>
            <p:nvPr/>
          </p:nvSpPr>
          <p:spPr bwMode="auto">
            <a:xfrm rot="219254">
              <a:off x="2006" y="971"/>
              <a:ext cx="46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hello</a:t>
              </a:r>
            </a:p>
          </p:txBody>
        </p:sp>
        <p:sp>
          <p:nvSpPr>
            <p:cNvPr id="107532" name="Text Box 15"/>
            <p:cNvSpPr txBox="1">
              <a:spLocks noChangeArrowheads="1"/>
            </p:cNvSpPr>
            <p:nvPr/>
          </p:nvSpPr>
          <p:spPr bwMode="auto">
            <a:xfrm rot="-219716">
              <a:off x="1583" y="1292"/>
              <a:ext cx="13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certificate, nonce</a:t>
              </a:r>
            </a:p>
          </p:txBody>
        </p:sp>
        <p:sp>
          <p:nvSpPr>
            <p:cNvPr id="107533" name="Text Box 16"/>
            <p:cNvSpPr txBox="1">
              <a:spLocks noChangeArrowheads="1"/>
            </p:cNvSpPr>
            <p:nvPr/>
          </p:nvSpPr>
          <p:spPr bwMode="auto">
            <a:xfrm rot="191774">
              <a:off x="1859" y="1632"/>
              <a:ext cx="12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baseline="-25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B</a:t>
              </a:r>
              <a:r>
                <a:rPr lang="en-US" baseline="300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+</a:t>
              </a:r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(MS) = EMS</a:t>
              </a:r>
            </a:p>
          </p:txBody>
        </p:sp>
        <p:sp>
          <p:nvSpPr>
            <p:cNvPr id="107534" name="Text Box 17"/>
            <p:cNvSpPr txBox="1">
              <a:spLocks noChangeArrowheads="1"/>
            </p:cNvSpPr>
            <p:nvPr/>
          </p:nvSpPr>
          <p:spPr bwMode="auto">
            <a:xfrm rot="192313">
              <a:off x="1575" y="1910"/>
              <a:ext cx="1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type 0, seq 1, data</a:t>
              </a:r>
            </a:p>
          </p:txBody>
        </p:sp>
        <p:sp>
          <p:nvSpPr>
            <p:cNvPr id="107535" name="Text Box 18"/>
            <p:cNvSpPr txBox="1">
              <a:spLocks noChangeArrowheads="1"/>
            </p:cNvSpPr>
            <p:nvPr/>
          </p:nvSpPr>
          <p:spPr bwMode="auto">
            <a:xfrm rot="192313">
              <a:off x="1703" y="2159"/>
              <a:ext cx="14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type 0, seq 2, data</a:t>
              </a:r>
            </a:p>
          </p:txBody>
        </p:sp>
        <p:sp>
          <p:nvSpPr>
            <p:cNvPr id="107536" name="Text Box 19"/>
            <p:cNvSpPr txBox="1">
              <a:spLocks noChangeArrowheads="1"/>
            </p:cNvSpPr>
            <p:nvPr/>
          </p:nvSpPr>
          <p:spPr bwMode="auto">
            <a:xfrm rot="-385404">
              <a:off x="1609" y="2515"/>
              <a:ext cx="1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type 0, seq 1, data</a:t>
              </a:r>
            </a:p>
          </p:txBody>
        </p:sp>
        <p:sp>
          <p:nvSpPr>
            <p:cNvPr id="107537" name="Text Box 20"/>
            <p:cNvSpPr txBox="1">
              <a:spLocks noChangeArrowheads="1"/>
            </p:cNvSpPr>
            <p:nvPr/>
          </p:nvSpPr>
          <p:spPr bwMode="auto">
            <a:xfrm rot="192313">
              <a:off x="1891" y="3042"/>
              <a:ext cx="144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type 0, seq 3, data</a:t>
              </a:r>
            </a:p>
          </p:txBody>
        </p:sp>
        <p:sp>
          <p:nvSpPr>
            <p:cNvPr id="107538" name="Text Box 21"/>
            <p:cNvSpPr txBox="1">
              <a:spLocks noChangeArrowheads="1"/>
            </p:cNvSpPr>
            <p:nvPr/>
          </p:nvSpPr>
          <p:spPr bwMode="auto">
            <a:xfrm rot="192313">
              <a:off x="1859" y="3379"/>
              <a:ext cx="15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type 1, seq 4, close</a:t>
              </a:r>
            </a:p>
          </p:txBody>
        </p:sp>
        <p:sp>
          <p:nvSpPr>
            <p:cNvPr id="107539" name="Text Box 22"/>
            <p:cNvSpPr txBox="1">
              <a:spLocks noChangeArrowheads="1"/>
            </p:cNvSpPr>
            <p:nvPr/>
          </p:nvSpPr>
          <p:spPr bwMode="auto">
            <a:xfrm rot="-274243">
              <a:off x="1712" y="3725"/>
              <a:ext cx="15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type 1, seq 2, close</a:t>
              </a:r>
            </a:p>
          </p:txBody>
        </p:sp>
      </p:grpSp>
      <p:sp>
        <p:nvSpPr>
          <p:cNvPr id="107525" name="AutoShape 23"/>
          <p:cNvSpPr>
            <a:spLocks/>
          </p:cNvSpPr>
          <p:nvPr/>
        </p:nvSpPr>
        <p:spPr bwMode="auto">
          <a:xfrm>
            <a:off x="1524000" y="2698750"/>
            <a:ext cx="152400" cy="3765550"/>
          </a:xfrm>
          <a:prstGeom prst="leftBrace">
            <a:avLst>
              <a:gd name="adj1" fmla="val 205903"/>
              <a:gd name="adj2" fmla="val 50000"/>
            </a:avLst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7526" name="Text Box 24"/>
          <p:cNvSpPr txBox="1">
            <a:spLocks noChangeArrowheads="1"/>
          </p:cNvSpPr>
          <p:nvPr/>
        </p:nvSpPr>
        <p:spPr bwMode="auto">
          <a:xfrm rot="-5400000">
            <a:off x="588169" y="4412457"/>
            <a:ext cx="1309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encrypted</a:t>
            </a:r>
          </a:p>
        </p:txBody>
      </p:sp>
      <p:pic>
        <p:nvPicPr>
          <p:cNvPr id="107527" name="Picture 25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2314575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28" name="Picture 26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238" y="2417763"/>
            <a:ext cx="642937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9" name="Text Box 27"/>
          <p:cNvSpPr txBox="1">
            <a:spLocks noChangeArrowheads="1"/>
          </p:cNvSpPr>
          <p:nvPr/>
        </p:nvSpPr>
        <p:spPr bwMode="auto">
          <a:xfrm>
            <a:off x="7142163" y="3074988"/>
            <a:ext cx="11668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bob.com</a:t>
            </a:r>
          </a:p>
        </p:txBody>
      </p:sp>
    </p:spTree>
    <p:extLst>
      <p:ext uri="{BB962C8B-B14F-4D97-AF65-F5344CB8AC3E}">
        <p14:creationId xmlns:p14="http://schemas.microsoft.com/office/powerpoint/2010/main" val="29272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5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8" y="1031875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Toy SSL </a:t>
            </a:r>
            <a:r>
              <a:rPr lang="en-US" dirty="0" smtClean="0">
                <a:latin typeface="Gill Sans MT" charset="0"/>
              </a:rPr>
              <a:t>isn’</a:t>
            </a:r>
            <a:r>
              <a:rPr lang="en-US" altLang="ja-JP" dirty="0" smtClean="0">
                <a:latin typeface="Gill Sans MT" charset="0"/>
              </a:rPr>
              <a:t>t </a:t>
            </a:r>
            <a:r>
              <a:rPr lang="en-US" altLang="ja-JP" dirty="0">
                <a:latin typeface="Gill Sans MT" charset="0"/>
              </a:rPr>
              <a:t>complete</a:t>
            </a:r>
            <a:endParaRPr lang="en-US" dirty="0">
              <a:latin typeface="Gill Sans MT" charset="0"/>
            </a:endParaRPr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589838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how long are fields?</a:t>
            </a:r>
          </a:p>
          <a:p>
            <a:r>
              <a:rPr lang="en-US" dirty="0">
                <a:latin typeface="Gill Sans MT" charset="0"/>
              </a:rPr>
              <a:t>which encryption protocols?</a:t>
            </a:r>
          </a:p>
          <a:p>
            <a:r>
              <a:rPr lang="en-US" dirty="0">
                <a:latin typeface="Gill Sans MT" charset="0"/>
              </a:rPr>
              <a:t>want negotiation?</a:t>
            </a:r>
          </a:p>
          <a:p>
            <a:pPr lvl="1"/>
            <a:r>
              <a:rPr lang="en-US" dirty="0">
                <a:latin typeface="Gill Sans MT" charset="0"/>
              </a:rPr>
              <a:t>allow client and server to support different encryption algorithms</a:t>
            </a:r>
          </a:p>
          <a:p>
            <a:pPr lvl="1"/>
            <a:r>
              <a:rPr lang="en-US" dirty="0">
                <a:latin typeface="Gill Sans MT" charset="0"/>
              </a:rPr>
              <a:t>allow client and server to choose together specific algorithm before data transfer</a:t>
            </a:r>
          </a:p>
        </p:txBody>
      </p:sp>
    </p:spTree>
    <p:extLst>
      <p:ext uri="{BB962C8B-B14F-4D97-AF65-F5344CB8AC3E}">
        <p14:creationId xmlns:p14="http://schemas.microsoft.com/office/powerpoint/2010/main" val="8601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12738"/>
            <a:ext cx="427672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978775" cy="966788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Goal: </a:t>
            </a:r>
            <a:r>
              <a:rPr lang="en-US" dirty="0">
                <a:latin typeface="Gill Sans MT" charset="0"/>
              </a:rPr>
              <a:t>Bob wants Alice to </a:t>
            </a:r>
            <a:r>
              <a:rPr lang="ja-JP" altLang="en-US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prove</a:t>
            </a:r>
            <a:r>
              <a:rPr lang="ja-JP" altLang="en-US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her identity to him</a:t>
            </a:r>
            <a:endParaRPr lang="en-US" dirty="0">
              <a:latin typeface="Gill Sans MT" charset="0"/>
            </a:endParaRP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477838" y="2262188"/>
            <a:ext cx="5602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800" i="1" u="sng" dirty="0" smtClean="0">
                <a:solidFill>
                  <a:srgbClr val="C00000"/>
                </a:solidFill>
                <a:latin typeface="Gill Sans MT" charset="0"/>
              </a:rPr>
              <a:t>Protocol ap1.0:</a:t>
            </a: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  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Alice says 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I am Alice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”</a:t>
            </a:r>
            <a:endParaRPr lang="en-US" sz="2800" dirty="0" smtClean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5281613" y="4135438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0422" name="Picture 6" descr="Al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3" name="Picture 7" descr="E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4" name="Picture 8" descr="Bo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363" y="3811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1490663" y="4248150"/>
            <a:ext cx="1870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535113" y="3749675"/>
            <a:ext cx="17256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 am Alice</a:t>
            </a: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”</a:t>
            </a: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60427" name="Picture 24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1096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29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69" name="Picture 2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00" y="950913"/>
            <a:ext cx="367665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6388" y="13176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 cipher suite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308100"/>
            <a:ext cx="4556125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cipher suite</a:t>
            </a:r>
          </a:p>
          <a:p>
            <a:pPr lvl="1"/>
            <a:r>
              <a:rPr lang="en-US" sz="2000" dirty="0">
                <a:latin typeface="Gill Sans MT" charset="0"/>
              </a:rPr>
              <a:t>public-key algorithm</a:t>
            </a:r>
          </a:p>
          <a:p>
            <a:pPr lvl="1"/>
            <a:r>
              <a:rPr lang="en-US" sz="2000" dirty="0">
                <a:latin typeface="Gill Sans MT" charset="0"/>
              </a:rPr>
              <a:t>symmetric encryption algorithm</a:t>
            </a:r>
          </a:p>
          <a:p>
            <a:pPr lvl="1"/>
            <a:r>
              <a:rPr lang="en-US" sz="2000" dirty="0">
                <a:latin typeface="Gill Sans MT" charset="0"/>
              </a:rPr>
              <a:t>MAC  algorithm</a:t>
            </a:r>
          </a:p>
          <a:p>
            <a:r>
              <a:rPr lang="en-US" dirty="0">
                <a:latin typeface="Gill Sans MT" charset="0"/>
              </a:rPr>
              <a:t>SSL supports several cipher suites</a:t>
            </a:r>
          </a:p>
          <a:p>
            <a:r>
              <a:rPr lang="en-US" dirty="0">
                <a:latin typeface="Gill Sans MT" charset="0"/>
              </a:rPr>
              <a:t>negotiation: client, server agree on cipher suite</a:t>
            </a:r>
          </a:p>
          <a:p>
            <a:pPr lvl="1"/>
            <a:r>
              <a:rPr lang="en-US" dirty="0">
                <a:latin typeface="Gill Sans MT" charset="0"/>
              </a:rPr>
              <a:t>client offers choice</a:t>
            </a:r>
          </a:p>
          <a:p>
            <a:pPr lvl="1"/>
            <a:r>
              <a:rPr lang="en-US" dirty="0">
                <a:latin typeface="Gill Sans MT" charset="0"/>
              </a:rPr>
              <a:t>server picks one</a:t>
            </a:r>
          </a:p>
        </p:txBody>
      </p:sp>
      <p:sp>
        <p:nvSpPr>
          <p:cNvPr id="109573" name="Rectangle 3"/>
          <p:cNvSpPr>
            <a:spLocks noChangeArrowheads="1"/>
          </p:cNvSpPr>
          <p:nvPr/>
        </p:nvSpPr>
        <p:spPr bwMode="auto">
          <a:xfrm>
            <a:off x="4822555" y="1462088"/>
            <a:ext cx="4010295" cy="393858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0325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common SSL symmetric ciphers</a:t>
            </a:r>
          </a:p>
          <a:p>
            <a:pPr marL="519113" lvl="1" indent="-285750" eaLnBrk="0" hangingPunct="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DES – Data Encryption Standard: block</a:t>
            </a:r>
          </a:p>
          <a:p>
            <a:pPr marL="519113" lvl="1" indent="-285750" eaLnBrk="0" hangingPunct="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3DES – Triple strength: block</a:t>
            </a:r>
          </a:p>
          <a:p>
            <a:pPr marL="519113" lvl="1" indent="-285750" eaLnBrk="0" hangingPunct="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RC2 – Rivest Cipher 2: block</a:t>
            </a:r>
          </a:p>
          <a:p>
            <a:pPr marL="519113" lvl="1" indent="-285750" eaLnBrk="0" hangingPunct="0">
              <a:spcBef>
                <a:spcPct val="20000"/>
              </a:spcBef>
              <a:buClr>
                <a:srgbClr val="000099"/>
              </a:buClr>
              <a:buFont typeface="Wingdings" charset="2"/>
              <a:buChar char="§"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RC4 – Rivest Cipher 4: stream</a:t>
            </a:r>
          </a:p>
          <a:p>
            <a:pPr marL="119063" indent="-58738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SSL Public key encryption</a:t>
            </a:r>
          </a:p>
          <a:p>
            <a:pPr marL="461963" lvl="1" indent="-228600" eaLnBrk="0" hangingPunct="0"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RSA</a:t>
            </a:r>
          </a:p>
          <a:p>
            <a:pPr marL="119063" indent="-119063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Char char="v"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32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3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handshake (1)</a:t>
            </a:r>
          </a:p>
        </p:txBody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Purpose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server authentication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negotiation: agree on crypto algorithms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establish keys</a:t>
            </a:r>
          </a:p>
          <a:p>
            <a:pPr marL="533400" indent="-533400">
              <a:buFont typeface="ZapfDingbats" charset="0"/>
              <a:buAutoNum type="arabicPeriod"/>
            </a:pPr>
            <a:r>
              <a:rPr lang="en-US" dirty="0">
                <a:latin typeface="Gill Sans MT" charset="0"/>
              </a:rPr>
              <a:t>client authentication (optional)</a:t>
            </a:r>
          </a:p>
          <a:p>
            <a:pPr marL="533400" indent="-533400"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59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617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handshake (2)</a:t>
            </a:r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50975"/>
            <a:ext cx="7772400" cy="4648200"/>
          </a:xfrm>
        </p:spPr>
        <p:txBody>
          <a:bodyPr/>
          <a:lstStyle/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sends list of algorithms it supports, along with client nonce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server chooses algorithms from list; sends back: choice + certificate + server nonce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verifies certificate, extracts server</a:t>
            </a:r>
            <a:r>
              <a:rPr lang="ja-JP" altLang="en-US" sz="2600" dirty="0">
                <a:latin typeface="Gill Sans MT" charset="0"/>
              </a:rPr>
              <a:t>’</a:t>
            </a:r>
            <a:r>
              <a:rPr lang="en-US" altLang="ja-JP" sz="2600" dirty="0">
                <a:latin typeface="Gill Sans MT" charset="0"/>
              </a:rPr>
              <a:t>s public key, generates pre_master_secret, encrypts with server</a:t>
            </a:r>
            <a:r>
              <a:rPr lang="ja-JP" altLang="en-US" sz="2600" dirty="0">
                <a:latin typeface="Gill Sans MT" charset="0"/>
              </a:rPr>
              <a:t>’</a:t>
            </a:r>
            <a:r>
              <a:rPr lang="en-US" altLang="ja-JP" sz="2600" dirty="0">
                <a:latin typeface="Gill Sans MT" charset="0"/>
              </a:rPr>
              <a:t>s public key, sends to server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and server independently compute encryption and MAC keys from pre_master_secret and nonces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client sends a MAC of all the handshake messages</a:t>
            </a:r>
          </a:p>
          <a:p>
            <a:pPr marL="457200" indent="-457200">
              <a:buClr>
                <a:srgbClr val="C00000"/>
              </a:buClr>
              <a:buFont typeface="ZapfDingbats" charset="0"/>
              <a:buAutoNum type="arabicPeriod"/>
            </a:pPr>
            <a:r>
              <a:rPr lang="en-US" sz="2600" dirty="0">
                <a:latin typeface="Gill Sans MT" charset="0"/>
              </a:rPr>
              <a:t>server sends a MAC of all the handshake messages</a:t>
            </a:r>
          </a:p>
          <a:p>
            <a:pPr marL="457200" indent="-457200">
              <a:lnSpc>
                <a:spcPct val="80000"/>
              </a:lnSpc>
              <a:buClr>
                <a:srgbClr val="C00000"/>
              </a:buClr>
              <a:buFont typeface="ZapfDingbats" charset="0"/>
              <a:buAutoNum type="arabicPeriod"/>
            </a:pPr>
            <a:endParaRPr lang="en-US" sz="2400" dirty="0">
              <a:latin typeface="Gill Sans MT" charset="0"/>
            </a:endParaRPr>
          </a:p>
          <a:p>
            <a:pPr marL="457200" indent="-457200">
              <a:lnSpc>
                <a:spcPct val="80000"/>
              </a:lnSpc>
            </a:pPr>
            <a:endParaRPr lang="en-US" sz="2400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2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1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69436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handshaking (3)</a:t>
            </a:r>
          </a:p>
        </p:txBody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058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last 2 steps protect handshake from tampering</a:t>
            </a:r>
          </a:p>
          <a:p>
            <a:r>
              <a:rPr lang="en-US" dirty="0">
                <a:latin typeface="Gill Sans MT" charset="0"/>
              </a:rPr>
              <a:t>client typically offers range of algorithms, some strong, some weak</a:t>
            </a:r>
          </a:p>
          <a:p>
            <a:r>
              <a:rPr lang="en-US" dirty="0">
                <a:latin typeface="Gill Sans MT" charset="0"/>
              </a:rPr>
              <a:t>man-in-the middle could delete stronger algorithms from list</a:t>
            </a:r>
          </a:p>
          <a:p>
            <a:r>
              <a:rPr lang="en-US" dirty="0">
                <a:latin typeface="Gill Sans MT" charset="0"/>
              </a:rPr>
              <a:t>last 2 steps prevent this</a:t>
            </a:r>
          </a:p>
          <a:p>
            <a:pPr lvl="1"/>
            <a:r>
              <a:rPr lang="en-US" dirty="0">
                <a:latin typeface="Gill Sans MT" charset="0"/>
              </a:rPr>
              <a:t>last two messages are encrypted</a:t>
            </a:r>
          </a:p>
          <a:p>
            <a:pPr lvl="1"/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03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5" name="Picture 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63625"/>
            <a:ext cx="5684838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Real SSL: handshaking (4)</a:t>
            </a:r>
          </a:p>
        </p:txBody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92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why two random nonces?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suppose Trudy sniffs all messages between Alice &amp; Bob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next day, Trudy sets up TCP connection with Bob, sends exact same sequence of records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Bob (Amazon) thinks Alice made two separate orders for the same thing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solution: Bob sends different random nonce for each connection. This causes encryption keys to be different on the two days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Trudy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messages will fail Bob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integrity check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4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89" name="Picture 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800100"/>
            <a:ext cx="482441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 record protocol</a:t>
            </a:r>
          </a:p>
        </p:txBody>
      </p:sp>
      <p:grpSp>
        <p:nvGrpSpPr>
          <p:cNvPr id="114692" name="Group 3"/>
          <p:cNvGrpSpPr>
            <a:grpSpLocks/>
          </p:cNvGrpSpPr>
          <p:nvPr/>
        </p:nvGrpSpPr>
        <p:grpSpPr bwMode="auto">
          <a:xfrm>
            <a:off x="685800" y="1219200"/>
            <a:ext cx="7315200" cy="3505200"/>
            <a:chOff x="432" y="1056"/>
            <a:chExt cx="4608" cy="2208"/>
          </a:xfrm>
        </p:grpSpPr>
        <p:sp>
          <p:nvSpPr>
            <p:cNvPr id="114696" name="Rectangle 4"/>
            <p:cNvSpPr>
              <a:spLocks noChangeArrowheads="1"/>
            </p:cNvSpPr>
            <p:nvPr/>
          </p:nvSpPr>
          <p:spPr bwMode="auto">
            <a:xfrm>
              <a:off x="1776" y="1056"/>
              <a:ext cx="2400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data</a:t>
              </a:r>
            </a:p>
          </p:txBody>
        </p:sp>
        <p:sp>
          <p:nvSpPr>
            <p:cNvPr id="114697" name="Rectangle 5"/>
            <p:cNvSpPr>
              <a:spLocks noChangeArrowheads="1"/>
            </p:cNvSpPr>
            <p:nvPr/>
          </p:nvSpPr>
          <p:spPr bwMode="auto">
            <a:xfrm>
              <a:off x="912" y="2112"/>
              <a:ext cx="124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data </a:t>
              </a:r>
            </a:p>
            <a:p>
              <a:pPr algn="ctr"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fragment</a:t>
              </a:r>
            </a:p>
          </p:txBody>
        </p:sp>
        <p:sp>
          <p:nvSpPr>
            <p:cNvPr id="114698" name="Rectangle 6"/>
            <p:cNvSpPr>
              <a:spLocks noChangeArrowheads="1"/>
            </p:cNvSpPr>
            <p:nvPr/>
          </p:nvSpPr>
          <p:spPr bwMode="auto">
            <a:xfrm>
              <a:off x="3312" y="2112"/>
              <a:ext cx="1248" cy="43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data </a:t>
              </a:r>
            </a:p>
            <a:p>
              <a:pPr algn="ctr"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fragment</a:t>
              </a:r>
            </a:p>
          </p:txBody>
        </p:sp>
        <p:sp>
          <p:nvSpPr>
            <p:cNvPr id="114699" name="Rectangle 7"/>
            <p:cNvSpPr>
              <a:spLocks noChangeArrowheads="1"/>
            </p:cNvSpPr>
            <p:nvPr/>
          </p:nvSpPr>
          <p:spPr bwMode="auto">
            <a:xfrm>
              <a:off x="2160" y="2112"/>
              <a:ext cx="480" cy="4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MAC</a:t>
              </a:r>
            </a:p>
          </p:txBody>
        </p:sp>
        <p:sp>
          <p:nvSpPr>
            <p:cNvPr id="114700" name="Rectangle 8"/>
            <p:cNvSpPr>
              <a:spLocks noChangeArrowheads="1"/>
            </p:cNvSpPr>
            <p:nvPr/>
          </p:nvSpPr>
          <p:spPr bwMode="auto">
            <a:xfrm>
              <a:off x="4560" y="2112"/>
              <a:ext cx="480" cy="43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MAC</a:t>
              </a:r>
            </a:p>
          </p:txBody>
        </p:sp>
        <p:sp>
          <p:nvSpPr>
            <p:cNvPr id="114701" name="Rectangle 9"/>
            <p:cNvSpPr>
              <a:spLocks noChangeArrowheads="1"/>
            </p:cNvSpPr>
            <p:nvPr/>
          </p:nvSpPr>
          <p:spPr bwMode="auto">
            <a:xfrm>
              <a:off x="912" y="2832"/>
              <a:ext cx="1728" cy="4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encrypted</a:t>
              </a:r>
            </a:p>
            <a:p>
              <a:pPr algn="ctr"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data and MAC</a:t>
              </a:r>
            </a:p>
          </p:txBody>
        </p:sp>
        <p:sp>
          <p:nvSpPr>
            <p:cNvPr id="114702" name="Rectangle 10"/>
            <p:cNvSpPr>
              <a:spLocks noChangeArrowheads="1"/>
            </p:cNvSpPr>
            <p:nvPr/>
          </p:nvSpPr>
          <p:spPr bwMode="auto">
            <a:xfrm>
              <a:off x="3312" y="2832"/>
              <a:ext cx="1728" cy="43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encrypted</a:t>
              </a:r>
            </a:p>
            <a:p>
              <a:pPr algn="ctr" eaLnBrk="0" hangingPunct="0"/>
              <a:r>
                <a: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data and MAC</a:t>
              </a:r>
            </a:p>
          </p:txBody>
        </p:sp>
        <p:sp>
          <p:nvSpPr>
            <p:cNvPr id="114703" name="Rectangle 11"/>
            <p:cNvSpPr>
              <a:spLocks noChangeArrowheads="1"/>
            </p:cNvSpPr>
            <p:nvPr/>
          </p:nvSpPr>
          <p:spPr bwMode="auto">
            <a:xfrm>
              <a:off x="2832" y="2832"/>
              <a:ext cx="480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record</a:t>
              </a:r>
            </a:p>
            <a:p>
              <a:pPr algn="ctr"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header</a:t>
              </a:r>
            </a:p>
          </p:txBody>
        </p:sp>
        <p:sp>
          <p:nvSpPr>
            <p:cNvPr id="114704" name="Rectangle 12"/>
            <p:cNvSpPr>
              <a:spLocks noChangeArrowheads="1"/>
            </p:cNvSpPr>
            <p:nvPr/>
          </p:nvSpPr>
          <p:spPr bwMode="auto">
            <a:xfrm>
              <a:off x="432" y="2832"/>
              <a:ext cx="480" cy="43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record</a:t>
              </a:r>
            </a:p>
            <a:p>
              <a:pPr algn="ctr"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rPr>
                <a:t>header</a:t>
              </a:r>
            </a:p>
          </p:txBody>
        </p:sp>
        <p:sp>
          <p:nvSpPr>
            <p:cNvPr id="114705" name="Line 13"/>
            <p:cNvSpPr>
              <a:spLocks noChangeShapeType="1"/>
            </p:cNvSpPr>
            <p:nvPr/>
          </p:nvSpPr>
          <p:spPr bwMode="auto">
            <a:xfrm>
              <a:off x="91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06" name="Line 14"/>
            <p:cNvSpPr>
              <a:spLocks noChangeShapeType="1"/>
            </p:cNvSpPr>
            <p:nvPr/>
          </p:nvSpPr>
          <p:spPr bwMode="auto">
            <a:xfrm>
              <a:off x="264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07" name="Line 15"/>
            <p:cNvSpPr>
              <a:spLocks noChangeShapeType="1"/>
            </p:cNvSpPr>
            <p:nvPr/>
          </p:nvSpPr>
          <p:spPr bwMode="auto">
            <a:xfrm>
              <a:off x="3312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08" name="Line 16"/>
            <p:cNvSpPr>
              <a:spLocks noChangeShapeType="1"/>
            </p:cNvSpPr>
            <p:nvPr/>
          </p:nvSpPr>
          <p:spPr bwMode="auto">
            <a:xfrm>
              <a:off x="504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09" name="Line 17"/>
            <p:cNvSpPr>
              <a:spLocks noChangeShapeType="1"/>
            </p:cNvSpPr>
            <p:nvPr/>
          </p:nvSpPr>
          <p:spPr bwMode="auto">
            <a:xfrm flipH="1">
              <a:off x="912" y="1488"/>
              <a:ext cx="86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10" name="Line 18"/>
            <p:cNvSpPr>
              <a:spLocks noChangeShapeType="1"/>
            </p:cNvSpPr>
            <p:nvPr/>
          </p:nvSpPr>
          <p:spPr bwMode="auto">
            <a:xfrm flipH="1">
              <a:off x="2160" y="1488"/>
              <a:ext cx="96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11" name="Line 19"/>
            <p:cNvSpPr>
              <a:spLocks noChangeShapeType="1"/>
            </p:cNvSpPr>
            <p:nvPr/>
          </p:nvSpPr>
          <p:spPr bwMode="auto">
            <a:xfrm>
              <a:off x="3120" y="148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4712" name="Line 20"/>
            <p:cNvSpPr>
              <a:spLocks noChangeShapeType="1"/>
            </p:cNvSpPr>
            <p:nvPr/>
          </p:nvSpPr>
          <p:spPr bwMode="auto">
            <a:xfrm>
              <a:off x="4176" y="1488"/>
              <a:ext cx="384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14693" name="Text Box 21"/>
          <p:cNvSpPr txBox="1">
            <a:spLocks noChangeArrowheads="1"/>
          </p:cNvSpPr>
          <p:nvPr/>
        </p:nvSpPr>
        <p:spPr bwMode="auto">
          <a:xfrm>
            <a:off x="825500" y="5029200"/>
            <a:ext cx="5691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record header: 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content type; version; length </a:t>
            </a:r>
          </a:p>
        </p:txBody>
      </p:sp>
      <p:sp>
        <p:nvSpPr>
          <p:cNvPr id="114694" name="Text Box 22"/>
          <p:cNvSpPr txBox="1">
            <a:spLocks noChangeArrowheads="1"/>
          </p:cNvSpPr>
          <p:nvPr/>
        </p:nvSpPr>
        <p:spPr bwMode="auto">
          <a:xfrm>
            <a:off x="1836738" y="5524500"/>
            <a:ext cx="5921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MAC: 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includes sequence number, MAC key M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x</a:t>
            </a:r>
          </a:p>
        </p:txBody>
      </p:sp>
      <p:sp>
        <p:nvSpPr>
          <p:cNvPr id="114695" name="Text Box 23"/>
          <p:cNvSpPr txBox="1">
            <a:spLocks noChangeArrowheads="1"/>
          </p:cNvSpPr>
          <p:nvPr/>
        </p:nvSpPr>
        <p:spPr bwMode="auto">
          <a:xfrm>
            <a:off x="1374775" y="5951538"/>
            <a:ext cx="6577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C00000"/>
                </a:solidFill>
                <a:latin typeface="Gill Sans MT" charset="0"/>
              </a:rPr>
              <a:t>fragment:  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each SSL fragment 2</a:t>
            </a:r>
            <a:r>
              <a:rPr lang="en-US" sz="2400" baseline="30000" dirty="0">
                <a:solidFill>
                  <a:srgbClr val="000000"/>
                </a:solidFill>
                <a:latin typeface="Gill Sans MT" charset="0"/>
              </a:rPr>
              <a:t>14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 bytes (~16 Kbytes)</a:t>
            </a:r>
          </a:p>
        </p:txBody>
      </p:sp>
    </p:spTree>
    <p:extLst>
      <p:ext uri="{BB962C8B-B14F-4D97-AF65-F5344CB8AC3E}">
        <p14:creationId xmlns:p14="http://schemas.microsoft.com/office/powerpoint/2010/main" val="67814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SSL record format</a:t>
            </a:r>
          </a:p>
        </p:txBody>
      </p:sp>
      <p:grpSp>
        <p:nvGrpSpPr>
          <p:cNvPr id="115715" name="Group 3"/>
          <p:cNvGrpSpPr>
            <a:grpSpLocks/>
          </p:cNvGrpSpPr>
          <p:nvPr/>
        </p:nvGrpSpPr>
        <p:grpSpPr bwMode="auto">
          <a:xfrm>
            <a:off x="1357313" y="1397000"/>
            <a:ext cx="6708775" cy="3744913"/>
            <a:chOff x="862" y="996"/>
            <a:chExt cx="4226" cy="2574"/>
          </a:xfrm>
        </p:grpSpPr>
        <p:grpSp>
          <p:nvGrpSpPr>
            <p:cNvPr id="115718" name="Group 4"/>
            <p:cNvGrpSpPr>
              <a:grpSpLocks/>
            </p:cNvGrpSpPr>
            <p:nvPr/>
          </p:nvGrpSpPr>
          <p:grpSpPr bwMode="auto">
            <a:xfrm>
              <a:off x="862" y="1246"/>
              <a:ext cx="4226" cy="2324"/>
              <a:chOff x="862" y="1139"/>
              <a:chExt cx="4226" cy="2324"/>
            </a:xfrm>
          </p:grpSpPr>
          <p:sp>
            <p:nvSpPr>
              <p:cNvPr id="115722" name="Rectangle 5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4224" cy="196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5723" name="Rectangle 6"/>
              <p:cNvSpPr>
                <a:spLocks noChangeArrowheads="1"/>
              </p:cNvSpPr>
              <p:nvPr/>
            </p:nvSpPr>
            <p:spPr bwMode="auto">
              <a:xfrm>
                <a:off x="864" y="1139"/>
                <a:ext cx="768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5724" name="Rectangle 7"/>
              <p:cNvSpPr>
                <a:spLocks noChangeArrowheads="1"/>
              </p:cNvSpPr>
              <p:nvPr/>
            </p:nvSpPr>
            <p:spPr bwMode="auto">
              <a:xfrm>
                <a:off x="1632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5725" name="Rectangle 8"/>
              <p:cNvSpPr>
                <a:spLocks noChangeArrowheads="1"/>
              </p:cNvSpPr>
              <p:nvPr/>
            </p:nvSpPr>
            <p:spPr bwMode="auto">
              <a:xfrm>
                <a:off x="3024" y="1139"/>
                <a:ext cx="1392" cy="43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5726" name="Rectangle 9"/>
              <p:cNvSpPr>
                <a:spLocks noChangeArrowheads="1"/>
              </p:cNvSpPr>
              <p:nvPr/>
            </p:nvSpPr>
            <p:spPr bwMode="auto">
              <a:xfrm>
                <a:off x="862" y="3004"/>
                <a:ext cx="4224" cy="459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15727" name="Text Box 10"/>
              <p:cNvSpPr txBox="1">
                <a:spLocks noChangeArrowheads="1"/>
              </p:cNvSpPr>
              <p:nvPr/>
            </p:nvSpPr>
            <p:spPr bwMode="auto">
              <a:xfrm>
                <a:off x="958" y="1150"/>
                <a:ext cx="645" cy="4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2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content</a:t>
                </a:r>
              </a:p>
              <a:p>
                <a:pPr algn="ctr" eaLnBrk="0" hangingPunct="0">
                  <a:lnSpc>
                    <a:spcPts val="2000"/>
                  </a:lnSpc>
                </a:pPr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type</a:t>
                </a:r>
              </a:p>
            </p:txBody>
          </p:sp>
          <p:sp>
            <p:nvSpPr>
              <p:cNvPr id="115728" name="Text Box 11"/>
              <p:cNvSpPr txBox="1">
                <a:spLocks noChangeArrowheads="1"/>
              </p:cNvSpPr>
              <p:nvPr/>
            </p:nvSpPr>
            <p:spPr bwMode="auto">
              <a:xfrm>
                <a:off x="1814" y="1246"/>
                <a:ext cx="982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SSL version</a:t>
                </a:r>
              </a:p>
            </p:txBody>
          </p:sp>
          <p:sp>
            <p:nvSpPr>
              <p:cNvPr id="115729" name="Text Box 12"/>
              <p:cNvSpPr txBox="1">
                <a:spLocks noChangeArrowheads="1"/>
              </p:cNvSpPr>
              <p:nvPr/>
            </p:nvSpPr>
            <p:spPr bwMode="auto">
              <a:xfrm>
                <a:off x="3441" y="1226"/>
                <a:ext cx="557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length</a:t>
                </a:r>
              </a:p>
            </p:txBody>
          </p:sp>
          <p:sp>
            <p:nvSpPr>
              <p:cNvPr id="115730" name="Text Box 13"/>
              <p:cNvSpPr txBox="1">
                <a:spLocks noChangeArrowheads="1"/>
              </p:cNvSpPr>
              <p:nvPr/>
            </p:nvSpPr>
            <p:spPr bwMode="auto">
              <a:xfrm>
                <a:off x="2553" y="3084"/>
                <a:ext cx="476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MAC</a:t>
                </a:r>
              </a:p>
            </p:txBody>
          </p:sp>
          <p:sp>
            <p:nvSpPr>
              <p:cNvPr id="115731" name="Text Box 14"/>
              <p:cNvSpPr txBox="1">
                <a:spLocks noChangeArrowheads="1"/>
              </p:cNvSpPr>
              <p:nvPr/>
            </p:nvSpPr>
            <p:spPr bwMode="auto">
              <a:xfrm>
                <a:off x="2576" y="1983"/>
                <a:ext cx="430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r>
                  <a:rPr lang="en-US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data</a:t>
                </a:r>
              </a:p>
            </p:txBody>
          </p:sp>
        </p:grpSp>
        <p:sp>
          <p:nvSpPr>
            <p:cNvPr id="115719" name="Text Box 15"/>
            <p:cNvSpPr txBox="1">
              <a:spLocks noChangeArrowheads="1"/>
            </p:cNvSpPr>
            <p:nvPr/>
          </p:nvSpPr>
          <p:spPr bwMode="auto">
            <a:xfrm>
              <a:off x="930" y="996"/>
              <a:ext cx="55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1 byte</a:t>
              </a:r>
            </a:p>
          </p:txBody>
        </p:sp>
        <p:sp>
          <p:nvSpPr>
            <p:cNvPr id="115720" name="Text Box 16"/>
            <p:cNvSpPr txBox="1">
              <a:spLocks noChangeArrowheads="1"/>
            </p:cNvSpPr>
            <p:nvPr/>
          </p:nvSpPr>
          <p:spPr bwMode="auto">
            <a:xfrm>
              <a:off x="2010" y="1007"/>
              <a:ext cx="6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2 bytes</a:t>
              </a:r>
            </a:p>
          </p:txBody>
        </p:sp>
        <p:sp>
          <p:nvSpPr>
            <p:cNvPr id="115721" name="Text Box 17"/>
            <p:cNvSpPr txBox="1">
              <a:spLocks noChangeArrowheads="1"/>
            </p:cNvSpPr>
            <p:nvPr/>
          </p:nvSpPr>
          <p:spPr bwMode="auto">
            <a:xfrm>
              <a:off x="3350" y="1007"/>
              <a:ext cx="6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3 bytes</a:t>
              </a:r>
            </a:p>
          </p:txBody>
        </p:sp>
      </p:grpSp>
      <p:sp>
        <p:nvSpPr>
          <p:cNvPr id="115716" name="Text Box 18"/>
          <p:cNvSpPr txBox="1">
            <a:spLocks noChangeArrowheads="1"/>
          </p:cNvSpPr>
          <p:nvPr/>
        </p:nvSpPr>
        <p:spPr bwMode="auto">
          <a:xfrm>
            <a:off x="1384300" y="5468938"/>
            <a:ext cx="6169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data and MAC encrypted (symmetric algorithm)</a:t>
            </a:r>
          </a:p>
        </p:txBody>
      </p:sp>
      <p:pic>
        <p:nvPicPr>
          <p:cNvPr id="115717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79851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1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738" name="Group 2"/>
          <p:cNvGrpSpPr>
            <a:grpSpLocks/>
          </p:cNvGrpSpPr>
          <p:nvPr/>
        </p:nvGrpSpPr>
        <p:grpSpPr bwMode="auto">
          <a:xfrm>
            <a:off x="3502025" y="293688"/>
            <a:ext cx="3962400" cy="5954712"/>
            <a:chOff x="1152" y="233"/>
            <a:chExt cx="2496" cy="3751"/>
          </a:xfrm>
        </p:grpSpPr>
        <p:sp>
          <p:nvSpPr>
            <p:cNvPr id="116747" name="Line 3"/>
            <p:cNvSpPr>
              <a:spLocks noChangeShapeType="1"/>
            </p:cNvSpPr>
            <p:nvPr/>
          </p:nvSpPr>
          <p:spPr bwMode="auto">
            <a:xfrm>
              <a:off x="1152" y="384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48" name="Line 4"/>
            <p:cNvSpPr>
              <a:spLocks noChangeShapeType="1"/>
            </p:cNvSpPr>
            <p:nvPr/>
          </p:nvSpPr>
          <p:spPr bwMode="auto">
            <a:xfrm flipH="1">
              <a:off x="1152" y="67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49" name="Line 5"/>
            <p:cNvSpPr>
              <a:spLocks noChangeShapeType="1"/>
            </p:cNvSpPr>
            <p:nvPr/>
          </p:nvSpPr>
          <p:spPr bwMode="auto">
            <a:xfrm flipH="1">
              <a:off x="1152" y="91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0" name="Line 6"/>
            <p:cNvSpPr>
              <a:spLocks noChangeShapeType="1"/>
            </p:cNvSpPr>
            <p:nvPr/>
          </p:nvSpPr>
          <p:spPr bwMode="auto">
            <a:xfrm flipH="1">
              <a:off x="1152" y="1152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1" name="Line 7"/>
            <p:cNvSpPr>
              <a:spLocks noChangeShapeType="1"/>
            </p:cNvSpPr>
            <p:nvPr/>
          </p:nvSpPr>
          <p:spPr bwMode="auto">
            <a:xfrm>
              <a:off x="1152" y="158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2" name="Line 8"/>
            <p:cNvSpPr>
              <a:spLocks noChangeShapeType="1"/>
            </p:cNvSpPr>
            <p:nvPr/>
          </p:nvSpPr>
          <p:spPr bwMode="auto">
            <a:xfrm>
              <a:off x="1152" y="177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3" name="Line 9"/>
            <p:cNvSpPr>
              <a:spLocks noChangeShapeType="1"/>
            </p:cNvSpPr>
            <p:nvPr/>
          </p:nvSpPr>
          <p:spPr bwMode="auto">
            <a:xfrm>
              <a:off x="1152" y="2064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4" name="Line 10"/>
            <p:cNvSpPr>
              <a:spLocks noChangeShapeType="1"/>
            </p:cNvSpPr>
            <p:nvPr/>
          </p:nvSpPr>
          <p:spPr bwMode="auto">
            <a:xfrm flipH="1">
              <a:off x="1152" y="2448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5" name="Line 11"/>
            <p:cNvSpPr>
              <a:spLocks noChangeShapeType="1"/>
            </p:cNvSpPr>
            <p:nvPr/>
          </p:nvSpPr>
          <p:spPr bwMode="auto">
            <a:xfrm flipH="1">
              <a:off x="1152" y="2736"/>
              <a:ext cx="24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6" name="Line 12"/>
            <p:cNvSpPr>
              <a:spLocks noChangeShapeType="1"/>
            </p:cNvSpPr>
            <p:nvPr/>
          </p:nvSpPr>
          <p:spPr bwMode="auto">
            <a:xfrm>
              <a:off x="1152" y="312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7" name="Line 13"/>
            <p:cNvSpPr>
              <a:spLocks noChangeShapeType="1"/>
            </p:cNvSpPr>
            <p:nvPr/>
          </p:nvSpPr>
          <p:spPr bwMode="auto">
            <a:xfrm flipH="1">
              <a:off x="1152" y="3408"/>
              <a:ext cx="24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8" name="Line 14"/>
            <p:cNvSpPr>
              <a:spLocks noChangeShapeType="1"/>
            </p:cNvSpPr>
            <p:nvPr/>
          </p:nvSpPr>
          <p:spPr bwMode="auto">
            <a:xfrm>
              <a:off x="1152" y="3840"/>
              <a:ext cx="24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16759" name="Text Box 15"/>
            <p:cNvSpPr txBox="1">
              <a:spLocks noChangeArrowheads="1"/>
            </p:cNvSpPr>
            <p:nvPr/>
          </p:nvSpPr>
          <p:spPr bwMode="auto">
            <a:xfrm rot="194382">
              <a:off x="1574" y="233"/>
              <a:ext cx="14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ClientHello</a:t>
              </a:r>
            </a:p>
          </p:txBody>
        </p:sp>
        <p:sp>
          <p:nvSpPr>
            <p:cNvPr id="116760" name="Text Box 16"/>
            <p:cNvSpPr txBox="1">
              <a:spLocks noChangeArrowheads="1"/>
            </p:cNvSpPr>
            <p:nvPr/>
          </p:nvSpPr>
          <p:spPr bwMode="auto">
            <a:xfrm rot="-324987">
              <a:off x="1574" y="563"/>
              <a:ext cx="153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ServerHello</a:t>
              </a:r>
            </a:p>
          </p:txBody>
        </p:sp>
        <p:sp>
          <p:nvSpPr>
            <p:cNvPr id="116761" name="Text Box 17"/>
            <p:cNvSpPr txBox="1">
              <a:spLocks noChangeArrowheads="1"/>
            </p:cNvSpPr>
            <p:nvPr/>
          </p:nvSpPr>
          <p:spPr bwMode="auto">
            <a:xfrm rot="-324987">
              <a:off x="1647" y="805"/>
              <a:ext cx="14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Certificate</a:t>
              </a:r>
            </a:p>
          </p:txBody>
        </p:sp>
        <p:sp>
          <p:nvSpPr>
            <p:cNvPr id="116762" name="Text Box 18"/>
            <p:cNvSpPr txBox="1">
              <a:spLocks noChangeArrowheads="1"/>
            </p:cNvSpPr>
            <p:nvPr/>
          </p:nvSpPr>
          <p:spPr bwMode="auto">
            <a:xfrm rot="-324987">
              <a:off x="1574" y="1046"/>
              <a:ext cx="183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ServerHelloDone</a:t>
              </a:r>
            </a:p>
          </p:txBody>
        </p:sp>
        <p:sp>
          <p:nvSpPr>
            <p:cNvPr id="116763" name="Text Box 19"/>
            <p:cNvSpPr txBox="1">
              <a:spLocks noChangeArrowheads="1"/>
            </p:cNvSpPr>
            <p:nvPr/>
          </p:nvSpPr>
          <p:spPr bwMode="auto">
            <a:xfrm rot="226813">
              <a:off x="1606" y="1478"/>
              <a:ext cx="194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ClientKeyExchange</a:t>
              </a:r>
            </a:p>
          </p:txBody>
        </p:sp>
        <p:sp>
          <p:nvSpPr>
            <p:cNvPr id="116764" name="Text Box 20"/>
            <p:cNvSpPr txBox="1">
              <a:spLocks noChangeArrowheads="1"/>
            </p:cNvSpPr>
            <p:nvPr/>
          </p:nvSpPr>
          <p:spPr bwMode="auto">
            <a:xfrm rot="258961">
              <a:off x="1594" y="1655"/>
              <a:ext cx="12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ChangeCipherSpec</a:t>
              </a:r>
            </a:p>
          </p:txBody>
        </p:sp>
        <p:sp>
          <p:nvSpPr>
            <p:cNvPr id="116765" name="Text Box 21"/>
            <p:cNvSpPr txBox="1">
              <a:spLocks noChangeArrowheads="1"/>
            </p:cNvSpPr>
            <p:nvPr/>
          </p:nvSpPr>
          <p:spPr bwMode="auto">
            <a:xfrm rot="226813">
              <a:off x="1606" y="1968"/>
              <a:ext cx="13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Finished</a:t>
              </a:r>
            </a:p>
          </p:txBody>
        </p:sp>
        <p:sp>
          <p:nvSpPr>
            <p:cNvPr id="116766" name="Text Box 22"/>
            <p:cNvSpPr txBox="1">
              <a:spLocks noChangeArrowheads="1"/>
            </p:cNvSpPr>
            <p:nvPr/>
          </p:nvSpPr>
          <p:spPr bwMode="auto">
            <a:xfrm rot="-260887">
              <a:off x="1658" y="2341"/>
              <a:ext cx="12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ChangeCipherSpec</a:t>
              </a:r>
            </a:p>
          </p:txBody>
        </p:sp>
        <p:sp>
          <p:nvSpPr>
            <p:cNvPr id="116767" name="Text Box 23"/>
            <p:cNvSpPr txBox="1">
              <a:spLocks noChangeArrowheads="1"/>
            </p:cNvSpPr>
            <p:nvPr/>
          </p:nvSpPr>
          <p:spPr bwMode="auto">
            <a:xfrm rot="-387815">
              <a:off x="1670" y="2630"/>
              <a:ext cx="131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handshake: Finished</a:t>
              </a:r>
            </a:p>
          </p:txBody>
        </p:sp>
        <p:sp>
          <p:nvSpPr>
            <p:cNvPr id="116768" name="Text Box 24"/>
            <p:cNvSpPr txBox="1">
              <a:spLocks noChangeArrowheads="1"/>
            </p:cNvSpPr>
            <p:nvPr/>
          </p:nvSpPr>
          <p:spPr bwMode="auto">
            <a:xfrm rot="258755">
              <a:off x="1747" y="3013"/>
              <a:ext cx="10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application_data</a:t>
              </a:r>
            </a:p>
          </p:txBody>
        </p:sp>
        <p:sp>
          <p:nvSpPr>
            <p:cNvPr id="116769" name="Text Box 25"/>
            <p:cNvSpPr txBox="1">
              <a:spLocks noChangeArrowheads="1"/>
            </p:cNvSpPr>
            <p:nvPr/>
          </p:nvSpPr>
          <p:spPr bwMode="auto">
            <a:xfrm rot="-295858">
              <a:off x="1811" y="3301"/>
              <a:ext cx="105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application_data</a:t>
              </a:r>
            </a:p>
          </p:txBody>
        </p:sp>
        <p:sp>
          <p:nvSpPr>
            <p:cNvPr id="116770" name="Text Box 26"/>
            <p:cNvSpPr txBox="1">
              <a:spLocks noChangeArrowheads="1"/>
            </p:cNvSpPr>
            <p:nvPr/>
          </p:nvSpPr>
          <p:spPr bwMode="auto">
            <a:xfrm rot="194382">
              <a:off x="1827" y="3733"/>
              <a:ext cx="16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Alert: warning, close_notify</a:t>
              </a:r>
            </a:p>
          </p:txBody>
        </p:sp>
      </p:grpSp>
      <p:sp>
        <p:nvSpPr>
          <p:cNvPr id="116739" name="Rectangle 27"/>
          <p:cNvSpPr>
            <a:spLocks noGrp="1" noChangeArrowheads="1"/>
          </p:cNvSpPr>
          <p:nvPr>
            <p:ph type="title"/>
          </p:nvPr>
        </p:nvSpPr>
        <p:spPr>
          <a:xfrm>
            <a:off x="252413" y="366713"/>
            <a:ext cx="3170237" cy="1143000"/>
          </a:xfrm>
        </p:spPr>
        <p:txBody>
          <a:bodyPr/>
          <a:lstStyle/>
          <a:p>
            <a:pPr>
              <a:lnSpc>
                <a:spcPts val="4600"/>
              </a:lnSpc>
            </a:pPr>
            <a:r>
              <a:rPr lang="en-US" dirty="0">
                <a:latin typeface="Gill Sans MT" charset="0"/>
              </a:rPr>
              <a:t>Real SSL</a:t>
            </a:r>
            <a:br>
              <a:rPr lang="en-US" dirty="0">
                <a:latin typeface="Gill Sans MT" charset="0"/>
              </a:rPr>
            </a:br>
            <a:r>
              <a:rPr lang="en-US" dirty="0">
                <a:latin typeface="Gill Sans MT" charset="0"/>
              </a:rPr>
              <a:t>connection</a:t>
            </a:r>
          </a:p>
        </p:txBody>
      </p:sp>
      <p:sp>
        <p:nvSpPr>
          <p:cNvPr id="116740" name="Text Box 28"/>
          <p:cNvSpPr txBox="1">
            <a:spLocks noChangeArrowheads="1"/>
          </p:cNvSpPr>
          <p:nvPr/>
        </p:nvSpPr>
        <p:spPr bwMode="auto">
          <a:xfrm>
            <a:off x="1219200" y="6049963"/>
            <a:ext cx="191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C00000"/>
                </a:solidFill>
                <a:latin typeface="Gill Sans MT" charset="0"/>
              </a:rPr>
              <a:t>TCP FIN follows</a:t>
            </a:r>
          </a:p>
        </p:txBody>
      </p:sp>
      <p:pic>
        <p:nvPicPr>
          <p:cNvPr id="116741" name="Picture 29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989138"/>
            <a:ext cx="527050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742" name="Picture 30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941513"/>
            <a:ext cx="642938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6743" name="Line 32"/>
          <p:cNvSpPr>
            <a:spLocks noChangeShapeType="1"/>
          </p:cNvSpPr>
          <p:nvPr/>
        </p:nvSpPr>
        <p:spPr bwMode="auto">
          <a:xfrm flipV="1">
            <a:off x="2635250" y="2743200"/>
            <a:ext cx="1122363" cy="592138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16744" name="Text Box 33"/>
          <p:cNvSpPr txBox="1">
            <a:spLocks noChangeArrowheads="1"/>
          </p:cNvSpPr>
          <p:nvPr/>
        </p:nvSpPr>
        <p:spPr bwMode="auto">
          <a:xfrm>
            <a:off x="1038225" y="2947988"/>
            <a:ext cx="15668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everything</a:t>
            </a:r>
          </a:p>
          <a:p>
            <a:pPr algn="r" eaLnBrk="0" hangingPunct="0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henceforth</a:t>
            </a:r>
          </a:p>
          <a:p>
            <a:pPr algn="r" eaLnBrk="0" hangingPunct="0"/>
            <a:r>
              <a:rPr lang="en-US" i="1" dirty="0">
                <a:solidFill>
                  <a:srgbClr val="C00000"/>
                </a:solidFill>
                <a:latin typeface="Arial" charset="0"/>
                <a:cs typeface="Arial" charset="0"/>
              </a:rPr>
              <a:t>is encrypted</a:t>
            </a:r>
          </a:p>
        </p:txBody>
      </p:sp>
      <p:sp>
        <p:nvSpPr>
          <p:cNvPr id="116745" name="Line 34"/>
          <p:cNvSpPr>
            <a:spLocks noChangeShapeType="1"/>
          </p:cNvSpPr>
          <p:nvPr/>
        </p:nvSpPr>
        <p:spPr bwMode="auto">
          <a:xfrm>
            <a:off x="2603500" y="3592513"/>
            <a:ext cx="1392238" cy="385762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16746" name="Picture 24" descr="underline_base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1500188"/>
            <a:ext cx="2625725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997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1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52513"/>
            <a:ext cx="35194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77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Key derivation</a:t>
            </a:r>
          </a:p>
        </p:txBody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113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client nonce, server nonce, and pre-master secret input into pseudo random-number generator.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produces master secret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master secret and new nonces input into another random-number generator: </a:t>
            </a:r>
            <a:r>
              <a:rPr lang="ja-JP" altLang="en-US" sz="2400" dirty="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key block</a:t>
            </a:r>
            <a:r>
              <a:rPr lang="ja-JP" altLang="en-US" sz="2400" dirty="0">
                <a:latin typeface="Gill Sans MT" charset="0"/>
              </a:rPr>
              <a:t>”</a:t>
            </a:r>
            <a:endParaRPr lang="en-US" altLang="ja-JP" sz="2400" dirty="0">
              <a:latin typeface="Gill Sans MT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because of resumption: TBD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key block sliced and diced: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MAC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MAC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encryption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encryption key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client initialization vector (IV)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Gill Sans MT" charset="0"/>
              </a:rPr>
              <a:t>server initialization vector (IV)</a:t>
            </a:r>
          </a:p>
        </p:txBody>
      </p:sp>
    </p:spTree>
    <p:extLst>
      <p:ext uri="{BB962C8B-B14F-4D97-AF65-F5344CB8AC3E}">
        <p14:creationId xmlns:p14="http://schemas.microsoft.com/office/powerpoint/2010/main" val="6034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5"/>
          <p:cNvSpPr txBox="1">
            <a:spLocks noChangeArrowheads="1"/>
          </p:cNvSpPr>
          <p:nvPr/>
        </p:nvSpPr>
        <p:spPr bwMode="auto">
          <a:xfrm>
            <a:off x="5094288" y="3840163"/>
            <a:ext cx="3586162" cy="157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 a network,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Bob can not </a:t>
            </a:r>
            <a:r>
              <a:rPr lang="ja-JP" alt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see</a:t>
            </a:r>
            <a:r>
              <a:rPr lang="ja-JP" alt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”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Alice, so Trudy simply declares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herself to be Alice</a:t>
            </a:r>
          </a:p>
        </p:txBody>
      </p:sp>
      <p:pic>
        <p:nvPicPr>
          <p:cNvPr id="61443" name="Picture 6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38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4" name="Picture 7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8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063" y="3813175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5" name="Line 9"/>
          <p:cNvSpPr>
            <a:spLocks noChangeShapeType="1"/>
          </p:cNvSpPr>
          <p:nvPr/>
        </p:nvSpPr>
        <p:spPr bwMode="auto">
          <a:xfrm flipV="1">
            <a:off x="2784475" y="4473575"/>
            <a:ext cx="773113" cy="10271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776" name="Text Box 10"/>
          <p:cNvSpPr txBox="1">
            <a:spLocks noChangeArrowheads="1"/>
          </p:cNvSpPr>
          <p:nvPr/>
        </p:nvSpPr>
        <p:spPr bwMode="auto">
          <a:xfrm>
            <a:off x="3109913" y="5002213"/>
            <a:ext cx="17256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 am Alice</a:t>
            </a: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”</a:t>
            </a: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144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312738"/>
            <a:ext cx="427672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</a:t>
            </a:r>
          </a:p>
        </p:txBody>
      </p:sp>
      <p:pic>
        <p:nvPicPr>
          <p:cNvPr id="61449" name="Picture 24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1096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50" name="Rectangle 3"/>
          <p:cNvSpPr txBox="1">
            <a:spLocks noChangeArrowheads="1"/>
          </p:cNvSpPr>
          <p:nvPr/>
        </p:nvSpPr>
        <p:spPr bwMode="auto">
          <a:xfrm>
            <a:off x="533400" y="1600200"/>
            <a:ext cx="7978775" cy="96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20000"/>
              </a:spcBef>
              <a:buClr>
                <a:srgbClr val="000099"/>
              </a:buClr>
              <a:buSzPct val="70000"/>
              <a:buFont typeface="Wingdings" charset="0"/>
              <a:buNone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Goal: 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Bob wants Alice to </a:t>
            </a:r>
            <a:r>
              <a:rPr lang="ja-JP" altLang="en-US" sz="280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  <a:latin typeface="Gill Sans MT" charset="0"/>
              </a:rPr>
              <a:t>prove</a:t>
            </a:r>
            <a:r>
              <a:rPr lang="ja-JP" altLang="en-US" sz="280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  <a:latin typeface="Gill Sans MT" charset="0"/>
              </a:rPr>
              <a:t> her identity to him</a:t>
            </a:r>
            <a:endParaRPr lang="en-US" sz="28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32780" name="Text Box 4"/>
          <p:cNvSpPr txBox="1">
            <a:spLocks noChangeArrowheads="1"/>
          </p:cNvSpPr>
          <p:nvPr/>
        </p:nvSpPr>
        <p:spPr bwMode="auto">
          <a:xfrm>
            <a:off x="477838" y="2262188"/>
            <a:ext cx="560228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800" i="1" u="sng" dirty="0" smtClean="0">
                <a:solidFill>
                  <a:srgbClr val="C00000"/>
                </a:solidFill>
                <a:latin typeface="Gill Sans MT" charset="0"/>
              </a:rPr>
              <a:t>Protocol ap1.0:</a:t>
            </a: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  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Alice says 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I am Alice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”</a:t>
            </a:r>
            <a:endParaRPr lang="en-US" sz="2800" dirty="0" smtClean="0">
              <a:solidFill>
                <a:srgbClr val="000000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30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725488" y="1452563"/>
            <a:ext cx="782955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Protocol ap2.0: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Alice says </a:t>
            </a: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 am Alice</a:t>
            </a: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”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in an IP packet</a:t>
            </a:r>
          </a:p>
          <a:p>
            <a:pPr algn="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containing her source IP address 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2469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0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71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684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1" name="Line 8"/>
          <p:cNvSpPr>
            <a:spLocks noChangeShapeType="1"/>
          </p:cNvSpPr>
          <p:nvPr/>
        </p:nvSpPr>
        <p:spPr bwMode="auto">
          <a:xfrm>
            <a:off x="1238250" y="426243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62473" name="Group 9"/>
          <p:cNvGrpSpPr>
            <a:grpSpLocks/>
          </p:cNvGrpSpPr>
          <p:nvPr/>
        </p:nvGrpSpPr>
        <p:grpSpPr bwMode="auto">
          <a:xfrm>
            <a:off x="1574800" y="3433763"/>
            <a:ext cx="2870200" cy="649287"/>
            <a:chOff x="531" y="1791"/>
            <a:chExt cx="1808" cy="409"/>
          </a:xfrm>
        </p:grpSpPr>
        <p:sp>
          <p:nvSpPr>
            <p:cNvPr id="33804" name="Rectangle 10"/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3805" name="Text Box 11"/>
            <p:cNvSpPr txBox="1">
              <a:spLocks noChangeArrowheads="1"/>
            </p:cNvSpPr>
            <p:nvPr/>
          </p:nvSpPr>
          <p:spPr bwMode="auto">
            <a:xfrm>
              <a:off x="1369" y="1877"/>
              <a:ext cx="9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ja-JP" altLang="en-US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“</a:t>
              </a: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 am Alice</a:t>
              </a:r>
              <a:r>
                <a:rPr lang="ja-JP" altLang="en-US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”</a:t>
              </a:r>
              <a:endParaRPr lang="en-US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3806" name="Text Box 12"/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IP address</a:t>
              </a:r>
            </a:p>
          </p:txBody>
        </p:sp>
        <p:sp>
          <p:nvSpPr>
            <p:cNvPr id="33807" name="Line 13"/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62474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3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6351588" y="3986213"/>
            <a:ext cx="27924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Trudy can create</a:t>
            </a: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 packet </a:t>
            </a: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spoofing</a:t>
            </a: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”</a:t>
            </a:r>
            <a:endParaRPr lang="en-US" sz="24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Alice</a:t>
            </a: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 address</a:t>
            </a:r>
          </a:p>
        </p:txBody>
      </p:sp>
      <p:pic>
        <p:nvPicPr>
          <p:cNvPr id="63491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2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4983163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36845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Line 8"/>
          <p:cNvSpPr>
            <a:spLocks noChangeShapeType="1"/>
          </p:cNvSpPr>
          <p:nvPr/>
        </p:nvSpPr>
        <p:spPr bwMode="auto">
          <a:xfrm flipV="1">
            <a:off x="2925763" y="4262438"/>
            <a:ext cx="2111375" cy="12382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63495" name="Group 9"/>
          <p:cNvGrpSpPr>
            <a:grpSpLocks/>
          </p:cNvGrpSpPr>
          <p:nvPr/>
        </p:nvGrpSpPr>
        <p:grpSpPr bwMode="auto">
          <a:xfrm>
            <a:off x="3460750" y="4938713"/>
            <a:ext cx="2870200" cy="649287"/>
            <a:chOff x="531" y="1791"/>
            <a:chExt cx="1808" cy="409"/>
          </a:xfrm>
        </p:grpSpPr>
        <p:sp>
          <p:nvSpPr>
            <p:cNvPr id="34828" name="Rectangle 10"/>
            <p:cNvSpPr>
              <a:spLocks noChangeArrowheads="1"/>
            </p:cNvSpPr>
            <p:nvPr/>
          </p:nvSpPr>
          <p:spPr bwMode="auto">
            <a:xfrm>
              <a:off x="540" y="1791"/>
              <a:ext cx="179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4829" name="Text Box 11"/>
            <p:cNvSpPr txBox="1">
              <a:spLocks noChangeArrowheads="1"/>
            </p:cNvSpPr>
            <p:nvPr/>
          </p:nvSpPr>
          <p:spPr bwMode="auto">
            <a:xfrm>
              <a:off x="1369" y="1877"/>
              <a:ext cx="9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ja-JP" altLang="en-US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“</a:t>
              </a:r>
              <a:r>
                <a:rPr lang="en-US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 am Alice</a:t>
              </a:r>
              <a:r>
                <a:rPr lang="ja-JP" altLang="en-US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”</a:t>
              </a:r>
              <a:endParaRPr lang="en-US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4830" name="Text Box 12"/>
            <p:cNvSpPr txBox="1">
              <a:spLocks noChangeArrowheads="1"/>
            </p:cNvSpPr>
            <p:nvPr/>
          </p:nvSpPr>
          <p:spPr bwMode="auto">
            <a:xfrm>
              <a:off x="531" y="1793"/>
              <a:ext cx="80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IP address</a:t>
              </a:r>
            </a:p>
          </p:txBody>
        </p:sp>
        <p:sp>
          <p:nvSpPr>
            <p:cNvPr id="34831" name="Line 13"/>
            <p:cNvSpPr>
              <a:spLocks noChangeShapeType="1"/>
            </p:cNvSpPr>
            <p:nvPr/>
          </p:nvSpPr>
          <p:spPr bwMode="auto">
            <a:xfrm flipH="1">
              <a:off x="1338" y="1797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6349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sp>
        <p:nvSpPr>
          <p:cNvPr id="34826" name="Text Box 3"/>
          <p:cNvSpPr txBox="1">
            <a:spLocks noChangeArrowheads="1"/>
          </p:cNvSpPr>
          <p:nvPr/>
        </p:nvSpPr>
        <p:spPr bwMode="auto">
          <a:xfrm>
            <a:off x="725488" y="1452563"/>
            <a:ext cx="782955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Protocol ap2.0: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Alice says </a:t>
            </a: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“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 am Alice</a:t>
            </a:r>
            <a:r>
              <a:rPr lang="ja-JP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”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in an IP packet</a:t>
            </a:r>
          </a:p>
          <a:p>
            <a:pPr algn="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containing her source IP address </a:t>
            </a:r>
          </a:p>
        </p:txBody>
      </p:sp>
      <p:pic>
        <p:nvPicPr>
          <p:cNvPr id="63498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507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Protocol ap3.0:  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Alice says 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I am Alice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 and sends her</a:t>
            </a:r>
          </a:p>
          <a:p>
            <a:pPr algn="r" eaLnBrk="0" hangingPunct="0">
              <a:defRPr/>
            </a:pP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 secret password to 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prove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 it.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4516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8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64520" name="Group 9"/>
          <p:cNvGrpSpPr>
            <a:grpSpLocks/>
          </p:cNvGrpSpPr>
          <p:nvPr/>
        </p:nvGrpSpPr>
        <p:grpSpPr bwMode="auto">
          <a:xfrm>
            <a:off x="1504950" y="3306763"/>
            <a:ext cx="3046413" cy="633412"/>
            <a:chOff x="806" y="1799"/>
            <a:chExt cx="1919" cy="399"/>
          </a:xfrm>
        </p:grpSpPr>
        <p:sp>
          <p:nvSpPr>
            <p:cNvPr id="35859" name="Rectangle 10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5860" name="Text Box 11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“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</a:t>
              </a: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 Alice</a:t>
              </a: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”</a:t>
              </a:r>
              <a:endPara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5861" name="Text Box 12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5862" name="Line 13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5863" name="Text Box 14"/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6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5864" name="Line 15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64521" name="Group 16"/>
          <p:cNvGrpSpPr>
            <a:grpSpLocks/>
          </p:cNvGrpSpPr>
          <p:nvPr/>
        </p:nvGrpSpPr>
        <p:grpSpPr bwMode="auto">
          <a:xfrm>
            <a:off x="3063875" y="4235450"/>
            <a:ext cx="1489075" cy="633413"/>
            <a:chOff x="1000" y="2719"/>
            <a:chExt cx="938" cy="399"/>
          </a:xfrm>
        </p:grpSpPr>
        <p:sp>
          <p:nvSpPr>
            <p:cNvPr id="35855" name="Rectangle 17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5856" name="Text Box 18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5857" name="Text Box 19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5858" name="Line 20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5851" name="Line 21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5852" name="Line 22"/>
          <p:cNvSpPr>
            <a:spLocks noChangeShapeType="1"/>
          </p:cNvSpPr>
          <p:nvPr/>
        </p:nvSpPr>
        <p:spPr bwMode="auto">
          <a:xfrm flipH="1">
            <a:off x="2541588" y="4551363"/>
            <a:ext cx="4524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452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pic>
        <p:nvPicPr>
          <p:cNvPr id="64525" name="Picture 18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893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5903913" y="3865563"/>
            <a:ext cx="300196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playback attack: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Trudy records Alice</a:t>
            </a:r>
            <a:r>
              <a:rPr lang="ja-JP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 packet</a:t>
            </a:r>
          </a:p>
          <a:p>
            <a:pPr algn="ctr" eaLnBrk="0" hangingPunct="0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and later</a:t>
            </a:r>
          </a:p>
          <a:p>
            <a:pPr algn="ctr" eaLnBrk="0" hangingPunct="0"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plays it back to Bob </a:t>
            </a:r>
          </a:p>
        </p:txBody>
      </p:sp>
      <p:pic>
        <p:nvPicPr>
          <p:cNvPr id="65539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0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1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72" name="Rectangle 9"/>
          <p:cNvSpPr>
            <a:spLocks noChangeArrowheads="1"/>
          </p:cNvSpPr>
          <p:nvPr/>
        </p:nvSpPr>
        <p:spPr bwMode="auto">
          <a:xfrm>
            <a:off x="1504950" y="3306763"/>
            <a:ext cx="3046413" cy="63341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6873" name="Text Box 10"/>
          <p:cNvSpPr txBox="1">
            <a:spLocks noChangeArrowheads="1"/>
          </p:cNvSpPr>
          <p:nvPr/>
        </p:nvSpPr>
        <p:spPr bwMode="auto">
          <a:xfrm>
            <a:off x="3343275" y="3429000"/>
            <a:ext cx="11985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ja-JP" altLang="en-US" sz="1800" smtClean="0">
                <a:solidFill>
                  <a:srgbClr val="808080"/>
                </a:solidFill>
                <a:latin typeface="Arial" charset="0"/>
                <a:cs typeface="Arial" charset="0"/>
              </a:rPr>
              <a:t>“</a:t>
            </a:r>
            <a:r>
              <a:rPr lang="en-US" sz="18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I</a:t>
            </a:r>
            <a:r>
              <a:rPr lang="ja-JP" altLang="en-US" sz="1800" smtClean="0">
                <a:solidFill>
                  <a:srgbClr val="808080"/>
                </a:solidFill>
                <a:latin typeface="Arial" charset="0"/>
                <a:cs typeface="Arial" charset="0"/>
              </a:rPr>
              <a:t>’</a:t>
            </a:r>
            <a:r>
              <a:rPr lang="en-US" sz="18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m Alice</a:t>
            </a:r>
            <a:r>
              <a:rPr lang="ja-JP" altLang="en-US" sz="1800" smtClean="0">
                <a:solidFill>
                  <a:srgbClr val="808080"/>
                </a:solidFill>
                <a:latin typeface="Arial" charset="0"/>
                <a:cs typeface="Arial" charset="0"/>
              </a:rPr>
              <a:t>”</a:t>
            </a:r>
            <a:endParaRPr lang="en-US" sz="1800" dirty="0" smtClean="0">
              <a:solidFill>
                <a:srgbClr val="808080"/>
              </a:solidFill>
              <a:latin typeface="Arial" charset="0"/>
              <a:cs typeface="Arial" charset="0"/>
            </a:endParaRPr>
          </a:p>
        </p:txBody>
      </p:sp>
      <p:sp>
        <p:nvSpPr>
          <p:cNvPr id="36874" name="Text Box 11"/>
          <p:cNvSpPr txBox="1">
            <a:spLocks noChangeArrowheads="1"/>
          </p:cNvSpPr>
          <p:nvPr/>
        </p:nvSpPr>
        <p:spPr bwMode="auto">
          <a:xfrm>
            <a:off x="1509713" y="3343275"/>
            <a:ext cx="8429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Alice</a:t>
            </a:r>
            <a:r>
              <a:rPr lang="ja-JP" alt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’</a:t>
            </a:r>
            <a:r>
              <a:rPr 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s 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IP addr</a:t>
            </a:r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 flipH="1">
            <a:off x="234791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76" name="Text Box 13"/>
          <p:cNvSpPr txBox="1">
            <a:spLocks noChangeArrowheads="1"/>
          </p:cNvSpPr>
          <p:nvPr/>
        </p:nvSpPr>
        <p:spPr bwMode="auto">
          <a:xfrm>
            <a:off x="2338388" y="3328988"/>
            <a:ext cx="1057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Alice</a:t>
            </a:r>
            <a:r>
              <a:rPr lang="ja-JP" altLang="en-US" sz="1600" smtClean="0">
                <a:solidFill>
                  <a:srgbClr val="808080"/>
                </a:solidFill>
                <a:latin typeface="Arial" charset="0"/>
                <a:cs typeface="Arial" charset="0"/>
              </a:rPr>
              <a:t>’</a:t>
            </a:r>
            <a:r>
              <a:rPr 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s </a:t>
            </a:r>
          </a:p>
          <a:p>
            <a:pPr algn="ctr" eaLnBrk="0" hangingPunct="0">
              <a:defRPr/>
            </a:pPr>
            <a:r>
              <a:rPr lang="en-US" sz="1600" dirty="0" smtClean="0">
                <a:solidFill>
                  <a:srgbClr val="808080"/>
                </a:solidFill>
                <a:latin typeface="Arial" charset="0"/>
                <a:cs typeface="Arial" charset="0"/>
              </a:rPr>
              <a:t>password</a:t>
            </a:r>
          </a:p>
        </p:txBody>
      </p:sp>
      <p:sp>
        <p:nvSpPr>
          <p:cNvPr id="36877" name="Line 14"/>
          <p:cNvSpPr>
            <a:spLocks noChangeShapeType="1"/>
          </p:cNvSpPr>
          <p:nvPr/>
        </p:nvSpPr>
        <p:spPr bwMode="auto">
          <a:xfrm flipH="1">
            <a:off x="3357563" y="3316288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65549" name="Group 15"/>
          <p:cNvGrpSpPr>
            <a:grpSpLocks/>
          </p:cNvGrpSpPr>
          <p:nvPr/>
        </p:nvGrpSpPr>
        <p:grpSpPr bwMode="auto">
          <a:xfrm>
            <a:off x="3327400" y="4224338"/>
            <a:ext cx="1489075" cy="633412"/>
            <a:chOff x="1000" y="2719"/>
            <a:chExt cx="938" cy="399"/>
          </a:xfrm>
        </p:grpSpPr>
        <p:sp>
          <p:nvSpPr>
            <p:cNvPr id="36895" name="Rectangle 16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6896" name="Text Box 17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6897" name="Text Box 18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6898" name="Line 19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6879" name="Line 20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65551" name="Picture 21" descr="EN00179_[1]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9450" y="5337175"/>
            <a:ext cx="862013" cy="66833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81" name="Line 22"/>
          <p:cNvSpPr>
            <a:spLocks noChangeShapeType="1"/>
          </p:cNvSpPr>
          <p:nvPr/>
        </p:nvSpPr>
        <p:spPr bwMode="auto">
          <a:xfrm>
            <a:off x="1857375" y="4106863"/>
            <a:ext cx="623888" cy="1292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82" name="Line 23"/>
          <p:cNvSpPr>
            <a:spLocks noChangeShapeType="1"/>
          </p:cNvSpPr>
          <p:nvPr/>
        </p:nvSpPr>
        <p:spPr bwMode="auto">
          <a:xfrm flipH="1">
            <a:off x="3344863" y="4214813"/>
            <a:ext cx="1857375" cy="1554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65554" name="Group 24"/>
          <p:cNvGrpSpPr>
            <a:grpSpLocks/>
          </p:cNvGrpSpPr>
          <p:nvPr/>
        </p:nvGrpSpPr>
        <p:grpSpPr bwMode="auto">
          <a:xfrm>
            <a:off x="3551238" y="5368925"/>
            <a:ext cx="3046412" cy="633413"/>
            <a:chOff x="806" y="1799"/>
            <a:chExt cx="1919" cy="399"/>
          </a:xfrm>
        </p:grpSpPr>
        <p:sp>
          <p:nvSpPr>
            <p:cNvPr id="36889" name="Rectangle 25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6890" name="Text Box 26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“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</a:t>
              </a: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 Alice</a:t>
              </a: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”</a:t>
              </a:r>
              <a:endPara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6891" name="Text Box 27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6892" name="Line 28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6893" name="Text Box 29"/>
            <p:cNvSpPr txBox="1">
              <a:spLocks noChangeArrowheads="1"/>
            </p:cNvSpPr>
            <p:nvPr/>
          </p:nvSpPr>
          <p:spPr bwMode="auto">
            <a:xfrm>
              <a:off x="1331" y="1813"/>
              <a:ext cx="66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6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6894" name="Line 30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6884" name="Line 31"/>
          <p:cNvSpPr>
            <a:spLocks noChangeShapeType="1"/>
          </p:cNvSpPr>
          <p:nvPr/>
        </p:nvSpPr>
        <p:spPr bwMode="auto">
          <a:xfrm flipV="1">
            <a:off x="4548188" y="4741863"/>
            <a:ext cx="679450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85" name="Line 32"/>
          <p:cNvSpPr>
            <a:spLocks noChangeShapeType="1"/>
          </p:cNvSpPr>
          <p:nvPr/>
        </p:nvSpPr>
        <p:spPr bwMode="auto">
          <a:xfrm flipH="1">
            <a:off x="3697288" y="4878388"/>
            <a:ext cx="365125" cy="292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6886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Protocol ap3.0:  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Alice says 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I am Alice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 and sends her</a:t>
            </a:r>
          </a:p>
          <a:p>
            <a:pPr algn="r" eaLnBrk="0" hangingPunct="0">
              <a:defRPr/>
            </a:pP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 secret password to 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prove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 it.</a:t>
            </a:r>
          </a:p>
        </p:txBody>
      </p:sp>
      <p:sp>
        <p:nvSpPr>
          <p:cNvPr id="655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Authentication: another try</a:t>
            </a:r>
          </a:p>
        </p:txBody>
      </p:sp>
      <p:pic>
        <p:nvPicPr>
          <p:cNvPr id="65559" name="Picture 18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3" y="9652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930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Authentication: yet another try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736600" y="1452563"/>
            <a:ext cx="7818438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Protocol ap3.1:  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Alice says 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I am Alice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 and sends her</a:t>
            </a:r>
          </a:p>
          <a:p>
            <a:pPr algn="r" eaLnBrk="0" hangingPunct="0">
              <a:defRPr/>
            </a:pPr>
            <a:r>
              <a:rPr lang="en-US" sz="2800" i="1" dirty="0" smtClean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encrypted</a:t>
            </a:r>
            <a:r>
              <a:rPr lang="en-US" sz="2800" dirty="0" smtClean="0">
                <a:solidFill>
                  <a:srgbClr val="C00000"/>
                </a:solidFill>
                <a:latin typeface="Gill Sans MT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secret password to 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prove</a:t>
            </a:r>
            <a:r>
              <a:rPr lang="ja-JP" altLang="en-US" sz="2800" smtClean="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sz="2800" dirty="0" smtClean="0">
                <a:solidFill>
                  <a:srgbClr val="000000"/>
                </a:solidFill>
                <a:latin typeface="Gill Sans MT" charset="0"/>
              </a:rPr>
              <a:t> it.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6030913" y="4113213"/>
            <a:ext cx="2757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Failure scenario??</a:t>
            </a:r>
          </a:p>
        </p:txBody>
      </p:sp>
      <p:pic>
        <p:nvPicPr>
          <p:cNvPr id="66565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3721100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6" name="Picture 6" descr="E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1943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7" name="Picture 7" descr="Bo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900" y="3670300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1209675" y="4065588"/>
            <a:ext cx="37988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66569" name="Group 9"/>
          <p:cNvGrpSpPr>
            <a:grpSpLocks/>
          </p:cNvGrpSpPr>
          <p:nvPr/>
        </p:nvGrpSpPr>
        <p:grpSpPr bwMode="auto">
          <a:xfrm>
            <a:off x="1504950" y="3306763"/>
            <a:ext cx="3046413" cy="633412"/>
            <a:chOff x="806" y="1799"/>
            <a:chExt cx="1919" cy="399"/>
          </a:xfrm>
        </p:grpSpPr>
        <p:sp>
          <p:nvSpPr>
            <p:cNvPr id="37907" name="Rectangle 10"/>
            <p:cNvSpPr>
              <a:spLocks noChangeArrowheads="1"/>
            </p:cNvSpPr>
            <p:nvPr/>
          </p:nvSpPr>
          <p:spPr bwMode="auto">
            <a:xfrm>
              <a:off x="806" y="1799"/>
              <a:ext cx="1919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7908" name="Text Box 11"/>
            <p:cNvSpPr txBox="1">
              <a:spLocks noChangeArrowheads="1"/>
            </p:cNvSpPr>
            <p:nvPr/>
          </p:nvSpPr>
          <p:spPr bwMode="auto">
            <a:xfrm>
              <a:off x="1964" y="1876"/>
              <a:ext cx="755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“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</a:t>
              </a: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m Alice</a:t>
              </a:r>
              <a:r>
                <a:rPr lang="ja-JP" altLang="en-US" sz="180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”</a:t>
              </a:r>
              <a:endPara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7909" name="Text Box 12"/>
            <p:cNvSpPr txBox="1">
              <a:spLocks noChangeArrowheads="1"/>
            </p:cNvSpPr>
            <p:nvPr/>
          </p:nvSpPr>
          <p:spPr bwMode="auto">
            <a:xfrm>
              <a:off x="809" y="182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7910" name="Line 13"/>
            <p:cNvSpPr>
              <a:spLocks noChangeShapeType="1"/>
            </p:cNvSpPr>
            <p:nvPr/>
          </p:nvSpPr>
          <p:spPr bwMode="auto">
            <a:xfrm flipH="1">
              <a:off x="1337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911" name="Text Box 14"/>
            <p:cNvSpPr txBox="1">
              <a:spLocks noChangeArrowheads="1"/>
            </p:cNvSpPr>
            <p:nvPr/>
          </p:nvSpPr>
          <p:spPr bwMode="auto">
            <a:xfrm>
              <a:off x="1304" y="1813"/>
              <a:ext cx="720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encrypted 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password</a:t>
              </a:r>
            </a:p>
          </p:txBody>
        </p:sp>
        <p:sp>
          <p:nvSpPr>
            <p:cNvPr id="37912" name="Line 15"/>
            <p:cNvSpPr>
              <a:spLocks noChangeShapeType="1"/>
            </p:cNvSpPr>
            <p:nvPr/>
          </p:nvSpPr>
          <p:spPr bwMode="auto">
            <a:xfrm flipH="1">
              <a:off x="1973" y="180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66570" name="Group 16"/>
          <p:cNvGrpSpPr>
            <a:grpSpLocks/>
          </p:cNvGrpSpPr>
          <p:nvPr/>
        </p:nvGrpSpPr>
        <p:grpSpPr bwMode="auto">
          <a:xfrm>
            <a:off x="3063875" y="4235450"/>
            <a:ext cx="1489075" cy="633413"/>
            <a:chOff x="1000" y="2719"/>
            <a:chExt cx="938" cy="399"/>
          </a:xfrm>
        </p:grpSpPr>
        <p:sp>
          <p:nvSpPr>
            <p:cNvPr id="37903" name="Rectangle 17"/>
            <p:cNvSpPr>
              <a:spLocks noChangeArrowheads="1"/>
            </p:cNvSpPr>
            <p:nvPr/>
          </p:nvSpPr>
          <p:spPr bwMode="auto">
            <a:xfrm>
              <a:off x="1000" y="2719"/>
              <a:ext cx="938" cy="39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7904" name="Text Box 18"/>
            <p:cNvSpPr txBox="1">
              <a:spLocks noChangeArrowheads="1"/>
            </p:cNvSpPr>
            <p:nvPr/>
          </p:nvSpPr>
          <p:spPr bwMode="auto">
            <a:xfrm>
              <a:off x="1574" y="2793"/>
              <a:ext cx="32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OK</a:t>
              </a:r>
            </a:p>
          </p:txBody>
        </p:sp>
        <p:sp>
          <p:nvSpPr>
            <p:cNvPr id="37905" name="Text Box 19"/>
            <p:cNvSpPr txBox="1">
              <a:spLocks noChangeArrowheads="1"/>
            </p:cNvSpPr>
            <p:nvPr/>
          </p:nvSpPr>
          <p:spPr bwMode="auto">
            <a:xfrm>
              <a:off x="1003" y="2742"/>
              <a:ext cx="53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IP addr</a:t>
              </a:r>
            </a:p>
          </p:txBody>
        </p:sp>
        <p:sp>
          <p:nvSpPr>
            <p:cNvPr id="37906" name="Line 20"/>
            <p:cNvSpPr>
              <a:spLocks noChangeShapeType="1"/>
            </p:cNvSpPr>
            <p:nvPr/>
          </p:nvSpPr>
          <p:spPr bwMode="auto">
            <a:xfrm flipH="1">
              <a:off x="1531" y="2725"/>
              <a:ext cx="0" cy="3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7900" name="Line 21"/>
          <p:cNvSpPr>
            <a:spLocks noChangeShapeType="1"/>
          </p:cNvSpPr>
          <p:nvPr/>
        </p:nvSpPr>
        <p:spPr bwMode="auto">
          <a:xfrm>
            <a:off x="4627563" y="3600450"/>
            <a:ext cx="5619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7901" name="Line 22"/>
          <p:cNvSpPr>
            <a:spLocks noChangeShapeType="1"/>
          </p:cNvSpPr>
          <p:nvPr/>
        </p:nvSpPr>
        <p:spPr bwMode="auto">
          <a:xfrm flipH="1" flipV="1">
            <a:off x="2424113" y="4537075"/>
            <a:ext cx="541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66573" name="Picture 16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31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808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2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2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3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0.xml><?xml version="1.0" encoding="utf-8"?>
<a:theme xmlns:a="http://schemas.openxmlformats.org/drawingml/2006/main" name="3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3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3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3.xml><?xml version="1.0" encoding="utf-8"?>
<a:theme xmlns:a="http://schemas.openxmlformats.org/drawingml/2006/main" name="3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4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5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6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7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6538</TotalTime>
  <Words>2271</Words>
  <Application>Microsoft Office PowerPoint</Application>
  <PresentationFormat>On-screen Show (4:3)</PresentationFormat>
  <Paragraphs>543</Paragraphs>
  <Slides>39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37</vt:i4>
      </vt:variant>
      <vt:variant>
        <vt:lpstr>Slide Titles</vt:lpstr>
      </vt:variant>
      <vt:variant>
        <vt:i4>39</vt:i4>
      </vt:variant>
    </vt:vector>
  </HeadingPairs>
  <TitlesOfParts>
    <vt:vector size="84" baseType="lpstr">
      <vt:lpstr>ＭＳ Ｐゴシック</vt:lpstr>
      <vt:lpstr>Arial</vt:lpstr>
      <vt:lpstr>Comic Sans MS</vt:lpstr>
      <vt:lpstr>Gill Sans MT</vt:lpstr>
      <vt:lpstr>Tahoma</vt:lpstr>
      <vt:lpstr>Times New Roman</vt:lpstr>
      <vt:lpstr>Wingdings</vt:lpstr>
      <vt:lpstr>ZapfDingbats</vt:lpstr>
      <vt:lpstr>Default Design</vt:lpstr>
      <vt:lpstr>45_Default Design</vt:lpstr>
      <vt:lpstr>46_Default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13_Default Design</vt:lpstr>
      <vt:lpstr>14_Default Design</vt:lpstr>
      <vt:lpstr>15_Default Design</vt:lpstr>
      <vt:lpstr>16_Default Design</vt:lpstr>
      <vt:lpstr>18_Default Design</vt:lpstr>
      <vt:lpstr>20_Default Design</vt:lpstr>
      <vt:lpstr>21_Default Design</vt:lpstr>
      <vt:lpstr>22_Default Design</vt:lpstr>
      <vt:lpstr>23_Default Design</vt:lpstr>
      <vt:lpstr>24_Default Design</vt:lpstr>
      <vt:lpstr>25_Default Design</vt:lpstr>
      <vt:lpstr>26_Default Design</vt:lpstr>
      <vt:lpstr>27_Default Design</vt:lpstr>
      <vt:lpstr>28_Default Design</vt:lpstr>
      <vt:lpstr>29_Default Design</vt:lpstr>
      <vt:lpstr>30_Default Design</vt:lpstr>
      <vt:lpstr>31_Default Design</vt:lpstr>
      <vt:lpstr>32_Default Design</vt:lpstr>
      <vt:lpstr>33_Default Design</vt:lpstr>
      <vt:lpstr>34_Default Design</vt:lpstr>
      <vt:lpstr>35_Default Design</vt:lpstr>
      <vt:lpstr>36_Default Design</vt:lpstr>
      <vt:lpstr>10_Default Design</vt:lpstr>
      <vt:lpstr>11_Default Design</vt:lpstr>
      <vt:lpstr>12_Default Design</vt:lpstr>
      <vt:lpstr>Authentication</vt:lpstr>
      <vt:lpstr>Goals for Today</vt:lpstr>
      <vt:lpstr>Authentication</vt:lpstr>
      <vt:lpstr>Authentication</vt:lpstr>
      <vt:lpstr>Authentication: another try</vt:lpstr>
      <vt:lpstr>Authentication: another try</vt:lpstr>
      <vt:lpstr>Authentication: another try</vt:lpstr>
      <vt:lpstr>Authentication: another try</vt:lpstr>
      <vt:lpstr>Authentication: yet another try</vt:lpstr>
      <vt:lpstr>Authentication: yet another try</vt:lpstr>
      <vt:lpstr>Authentication: yet another try</vt:lpstr>
      <vt:lpstr>Authentication: ap5.0</vt:lpstr>
      <vt:lpstr>ap5.0: security hole</vt:lpstr>
      <vt:lpstr>ap5.0: security hole</vt:lpstr>
      <vt:lpstr>Certification authorities</vt:lpstr>
      <vt:lpstr>Certification authorities</vt:lpstr>
      <vt:lpstr>Secure e-mail </vt:lpstr>
      <vt:lpstr>Secure e-mail </vt:lpstr>
      <vt:lpstr>Secure e-mail (continued)</vt:lpstr>
      <vt:lpstr>Secure e-mail (continued)</vt:lpstr>
      <vt:lpstr>Secure Sockets Layer</vt:lpstr>
      <vt:lpstr>Toy SSL: a simple secure channel</vt:lpstr>
      <vt:lpstr>Toy: a simple handshake</vt:lpstr>
      <vt:lpstr>Toy: key derivation</vt:lpstr>
      <vt:lpstr>Toy: data records</vt:lpstr>
      <vt:lpstr>Toy: sequence numbers</vt:lpstr>
      <vt:lpstr>Toy: control information</vt:lpstr>
      <vt:lpstr>Toy SSL: summary</vt:lpstr>
      <vt:lpstr>Toy SSL isn’t complete</vt:lpstr>
      <vt:lpstr>SSL cipher suite</vt:lpstr>
      <vt:lpstr>Real SSL: handshake (1)</vt:lpstr>
      <vt:lpstr>Real SSL: handshake (2)</vt:lpstr>
      <vt:lpstr>Real SSL: handshaking (3)</vt:lpstr>
      <vt:lpstr>Real SSL: handshaking (4)</vt:lpstr>
      <vt:lpstr>SSL record protocol</vt:lpstr>
      <vt:lpstr>SSL record format</vt:lpstr>
      <vt:lpstr>Real SSL connection</vt:lpstr>
      <vt:lpstr>Key derivation</vt:lpstr>
      <vt:lpstr>L5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254</cp:revision>
  <dcterms:created xsi:type="dcterms:W3CDTF">2003-09-05T02:55:05Z</dcterms:created>
  <dcterms:modified xsi:type="dcterms:W3CDTF">2017-11-13T23:46:29Z</dcterms:modified>
</cp:coreProperties>
</file>