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5" r:id="rId3"/>
    <p:sldMasterId id="2147483667" r:id="rId4"/>
    <p:sldMasterId id="2147483669" r:id="rId5"/>
    <p:sldMasterId id="2147483675" r:id="rId6"/>
    <p:sldMasterId id="2147483677" r:id="rId7"/>
    <p:sldMasterId id="2147483679" r:id="rId8"/>
    <p:sldMasterId id="2147483681" r:id="rId9"/>
    <p:sldMasterId id="2147483687" r:id="rId10"/>
    <p:sldMasterId id="2147483689" r:id="rId11"/>
    <p:sldMasterId id="2147483691" r:id="rId12"/>
    <p:sldMasterId id="2147483695" r:id="rId13"/>
    <p:sldMasterId id="2147483699" r:id="rId14"/>
    <p:sldMasterId id="2147483701" r:id="rId15"/>
    <p:sldMasterId id="2147483731" r:id="rId16"/>
    <p:sldMasterId id="2147483733" r:id="rId17"/>
    <p:sldMasterId id="2147483735" r:id="rId18"/>
    <p:sldMasterId id="2147483737" r:id="rId19"/>
    <p:sldMasterId id="2147483739" r:id="rId20"/>
    <p:sldMasterId id="2147483743" r:id="rId21"/>
    <p:sldMasterId id="2147483749" r:id="rId22"/>
    <p:sldMasterId id="2147483751" r:id="rId23"/>
  </p:sldMasterIdLst>
  <p:notesMasterIdLst>
    <p:notesMasterId r:id="rId50"/>
  </p:notesMasterIdLst>
  <p:handoutMasterIdLst>
    <p:handoutMasterId r:id="rId51"/>
  </p:handoutMasterIdLst>
  <p:sldIdLst>
    <p:sldId id="285" r:id="rId24"/>
    <p:sldId id="684" r:id="rId25"/>
    <p:sldId id="452" r:id="rId26"/>
    <p:sldId id="685" r:id="rId27"/>
    <p:sldId id="687" r:id="rId28"/>
    <p:sldId id="688" r:id="rId29"/>
    <p:sldId id="689" r:id="rId30"/>
    <p:sldId id="692" r:id="rId31"/>
    <p:sldId id="723" r:id="rId32"/>
    <p:sldId id="724" r:id="rId33"/>
    <p:sldId id="726" r:id="rId34"/>
    <p:sldId id="693" r:id="rId35"/>
    <p:sldId id="694" r:id="rId36"/>
    <p:sldId id="695" r:id="rId37"/>
    <p:sldId id="698" r:id="rId38"/>
    <p:sldId id="699" r:id="rId39"/>
    <p:sldId id="700" r:id="rId40"/>
    <p:sldId id="702" r:id="rId41"/>
    <p:sldId id="704" r:id="rId42"/>
    <p:sldId id="705" r:id="rId43"/>
    <p:sldId id="720" r:id="rId44"/>
    <p:sldId id="721" r:id="rId45"/>
    <p:sldId id="722" r:id="rId46"/>
    <p:sldId id="729" r:id="rId47"/>
    <p:sldId id="730" r:id="rId48"/>
    <p:sldId id="67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81" d="100"/>
          <a:sy n="81" d="100"/>
        </p:scale>
        <p:origin x="354" y="90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slide" Target="slides/slide19.xml"/><Relationship Id="rId47" Type="http://schemas.openxmlformats.org/officeDocument/2006/relationships/slide" Target="slides/slide24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slide" Target="slides/slide17.xml"/><Relationship Id="rId45" Type="http://schemas.openxmlformats.org/officeDocument/2006/relationships/slide" Target="slides/slide22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slide" Target="slides/slide21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slide" Target="slides/slide20.xml"/><Relationship Id="rId48" Type="http://schemas.openxmlformats.org/officeDocument/2006/relationships/slide" Target="slides/slide25.xml"/><Relationship Id="rId8" Type="http://schemas.openxmlformats.org/officeDocument/2006/relationships/slideMaster" Target="slideMasters/slideMaster8.xml"/><Relationship Id="rId51" Type="http://schemas.openxmlformats.org/officeDocument/2006/relationships/handoutMaster" Target="handoutMasters/handoutMaster1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46" Type="http://schemas.openxmlformats.org/officeDocument/2006/relationships/slide" Target="slides/slide23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49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06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7E155B8-85D7-064C-A3DC-9AC8D6642442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7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5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6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62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4-</a:t>
            </a:r>
            <a:fld id="{7EFC9773-7379-5049-A6C9-0C8EEEC5C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95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4-</a:t>
            </a:r>
            <a:fld id="{7EFC9773-7379-5049-A6C9-0C8EEEC5C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16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66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197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0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14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92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9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4736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18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07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4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194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61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515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68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92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87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9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8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41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18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5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4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2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1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6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9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2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6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9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4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9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0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9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6.png"/><Relationship Id="rId5" Type="http://schemas.openxmlformats.org/officeDocument/2006/relationships/image" Target="../media/image9.wmf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6.png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22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76225"/>
            <a:ext cx="8120062" cy="844550"/>
          </a:xfrm>
        </p:spPr>
        <p:txBody>
          <a:bodyPr/>
          <a:lstStyle/>
          <a:p>
            <a:r>
              <a:rPr lang="en-US" sz="3200" dirty="0" smtClean="0">
                <a:latin typeface="Gill Sans MT" charset="0"/>
              </a:rPr>
              <a:t>TCP </a:t>
            </a:r>
            <a:r>
              <a:rPr lang="en-US" sz="3200" dirty="0">
                <a:latin typeface="Gill Sans MT" charset="0"/>
              </a:rPr>
              <a:t>checksum: poor crypto hash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60488"/>
            <a:ext cx="8424863" cy="21224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Internet checksum has some properties of hash function:</a:t>
            </a:r>
          </a:p>
          <a:p>
            <a:pPr indent="-223838"/>
            <a:r>
              <a:rPr lang="en-US" sz="2400" dirty="0">
                <a:latin typeface="Gill Sans MT" charset="0"/>
              </a:rPr>
              <a:t>produces fixed length digest (16-bit sum) of message</a:t>
            </a:r>
          </a:p>
          <a:p>
            <a:pPr indent="-223838"/>
            <a:r>
              <a:rPr lang="en-US" sz="2400" dirty="0">
                <a:latin typeface="Gill Sans MT" charset="0"/>
              </a:rPr>
              <a:t>is many-to-one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17513" y="2809875"/>
            <a:ext cx="84248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But given message with given hash value, it is easy to find another message with same hash value: 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14350" y="4238625"/>
            <a:ext cx="11096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O U 1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0 0 . 9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1920875" y="4238625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49 4F 55 31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30 30 2E 39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31800" y="3879850"/>
            <a:ext cx="1223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1920875" y="3875088"/>
            <a:ext cx="16494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1901825" y="5257800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852613" y="5291138"/>
            <a:ext cx="1744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5535613" y="4222750"/>
            <a:ext cx="11096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O U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0 0 .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6942138" y="4222750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49 4F 55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39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30 30 2E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31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5453063" y="3863975"/>
            <a:ext cx="1223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6942138" y="3859213"/>
            <a:ext cx="1649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>
            <a:off x="6923088" y="5241925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6873875" y="5275263"/>
            <a:ext cx="1744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3740150" y="5349875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different messages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but identical checksums</a:t>
            </a:r>
            <a:r>
              <a:rPr lang="en-US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H="1" flipV="1">
            <a:off x="3589338" y="5483225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V="1">
            <a:off x="6499225" y="5467350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78868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96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3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Widely used hash functions</a:t>
            </a:r>
            <a:endParaRPr lang="en-US" dirty="0">
              <a:latin typeface="Gill Sans MT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6113" y="1489075"/>
            <a:ext cx="8131175" cy="464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Gill Sans MT" charset="0"/>
              </a:rPr>
              <a:t>MD5 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(RFC 1321</a:t>
            </a:r>
            <a:r>
              <a:rPr lang="en-US" dirty="0" smtClean="0">
                <a:solidFill>
                  <a:srgbClr val="C00000"/>
                </a:solidFill>
                <a:latin typeface="Gill Sans MT" charset="0"/>
              </a:rPr>
              <a:t>) has known vulnerabilities </a:t>
            </a:r>
            <a:endParaRPr lang="en-US" dirty="0">
              <a:solidFill>
                <a:srgbClr val="C00000"/>
              </a:solidFill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computes 128-bit message digest in 4-step </a:t>
            </a:r>
            <a:r>
              <a:rPr lang="en-US" dirty="0" smtClean="0">
                <a:latin typeface="Gill Sans MT" charset="0"/>
              </a:rPr>
              <a:t>process </a:t>
            </a:r>
            <a:endParaRPr lang="en-US" dirty="0">
              <a:latin typeface="Gill Sans MT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Gill Sans MT" charset="0"/>
              </a:rPr>
              <a:t>SHA-1 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is </a:t>
            </a:r>
            <a:r>
              <a:rPr lang="en-US" dirty="0" smtClean="0">
                <a:solidFill>
                  <a:srgbClr val="C00000"/>
                </a:solidFill>
                <a:latin typeface="Gill Sans MT" charset="0"/>
              </a:rPr>
              <a:t>widely used but is deprecated</a:t>
            </a:r>
            <a:endParaRPr lang="en-US" dirty="0">
              <a:solidFill>
                <a:srgbClr val="C00000"/>
              </a:solidFill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US standard [</a:t>
            </a:r>
            <a:r>
              <a:rPr lang="en-US" sz="2000" dirty="0">
                <a:latin typeface="Gill Sans MT" charset="0"/>
              </a:rPr>
              <a:t>NIST, FIPS PUB 180-1]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160-bit message </a:t>
            </a:r>
            <a:r>
              <a:rPr lang="en-US" dirty="0" smtClean="0">
                <a:latin typeface="Gill Sans MT" charset="0"/>
              </a:rPr>
              <a:t>digest</a:t>
            </a:r>
          </a:p>
          <a:p>
            <a:pPr lvl="1"/>
            <a:r>
              <a:rPr lang="en-US" dirty="0" smtClean="0">
                <a:latin typeface="Gill Sans MT" charset="0"/>
              </a:rPr>
              <a:t>Collision attack with 1000 GPUs in a month</a:t>
            </a:r>
          </a:p>
          <a:p>
            <a:r>
              <a:rPr lang="en-US" dirty="0" smtClean="0">
                <a:latin typeface="Gill Sans MT" charset="0"/>
              </a:rPr>
              <a:t>SHA-2 and SHA-3 are now available</a:t>
            </a:r>
          </a:p>
          <a:p>
            <a:pPr lvl="1"/>
            <a:r>
              <a:rPr lang="en-US" dirty="0" smtClean="0">
                <a:latin typeface="Gill Sans MT" charset="0"/>
              </a:rPr>
              <a:t>Also standardized by NIST</a:t>
            </a:r>
          </a:p>
          <a:p>
            <a:pPr lvl="1"/>
            <a:r>
              <a:rPr lang="en-US" dirty="0" smtClean="0">
                <a:latin typeface="Gill Sans MT" charset="0"/>
              </a:rPr>
              <a:t>More secure, but slower (in software)</a:t>
            </a:r>
            <a:endParaRPr lang="en-US" dirty="0">
              <a:latin typeface="Gill Sans MT" charset="0"/>
            </a:endParaRPr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0445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6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654175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symmetric key crypto</a:t>
            </a:r>
          </a:p>
          <a:p>
            <a:r>
              <a:rPr lang="en-US" sz="2400" dirty="0">
                <a:latin typeface="Gill Sans MT" charset="0"/>
              </a:rPr>
              <a:t>requires sender, receiver know shared secret key</a:t>
            </a:r>
          </a:p>
          <a:p>
            <a:r>
              <a:rPr lang="en-US" sz="2400" dirty="0">
                <a:latin typeface="Gill Sans MT" charset="0"/>
              </a:rPr>
              <a:t>Q: how to agree on key in first place (particularly if never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met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)?</a:t>
            </a:r>
          </a:p>
          <a:p>
            <a:endParaRPr lang="en-US" sz="2400" dirty="0">
              <a:latin typeface="Gill Sans MT" charset="0"/>
            </a:endParaRPr>
          </a:p>
        </p:txBody>
      </p:sp>
      <p:pic>
        <p:nvPicPr>
          <p:cNvPr id="45060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54513" y="852488"/>
            <a:ext cx="3973512" cy="5430837"/>
            <a:chOff x="4354281" y="853168"/>
            <a:chExt cx="3973290" cy="5430157"/>
          </a:xfrm>
        </p:grpSpPr>
        <p:sp>
          <p:nvSpPr>
            <p:cNvPr id="45062" name="Rectangle 2"/>
            <p:cNvSpPr>
              <a:spLocks noChangeArrowheads="1"/>
            </p:cNvSpPr>
            <p:nvPr/>
          </p:nvSpPr>
          <p:spPr bwMode="auto">
            <a:xfrm>
              <a:off x="4354281" y="1926771"/>
              <a:ext cx="3875314" cy="39297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45063" name="Picture 6" descr="j007862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009" y="853168"/>
              <a:ext cx="563562" cy="171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4" name="Rectangle 1"/>
            <p:cNvSpPr>
              <a:spLocks noChangeArrowheads="1"/>
            </p:cNvSpPr>
            <p:nvPr/>
          </p:nvSpPr>
          <p:spPr bwMode="auto">
            <a:xfrm>
              <a:off x="4528457" y="1665514"/>
              <a:ext cx="2449286" cy="500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5065" name="Rectangle 5"/>
            <p:cNvSpPr>
              <a:spLocks noChangeArrowheads="1"/>
            </p:cNvSpPr>
            <p:nvPr/>
          </p:nvSpPr>
          <p:spPr bwMode="auto">
            <a:xfrm>
              <a:off x="4519613" y="1635125"/>
              <a:ext cx="3656012" cy="46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</a:pPr>
              <a:r>
                <a:rPr lang="en-US" sz="2800" i="1" dirty="0">
                  <a:solidFill>
                    <a:srgbClr val="C00000"/>
                  </a:solidFill>
                  <a:latin typeface="Gill Sans MT" charset="0"/>
                  <a:ea typeface="ＭＳ Ｐゴシック" charset="0"/>
                </a:rPr>
                <a:t>public key crypto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radically different approach [Diffie-Hellman76, RSA78]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sender, receiver do </a:t>
              </a: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not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 share secret key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public</a:t>
              </a:r>
              <a:r>
                <a:rPr lang="en-US" i="1" dirty="0">
                  <a:solidFill>
                    <a:srgbClr val="3333CC"/>
                  </a:solidFill>
                  <a:latin typeface="Gill Sans MT" charset="0"/>
                  <a:ea typeface="ＭＳ Ｐゴシック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encryption key </a:t>
              </a:r>
              <a:r>
                <a:rPr lang="en-US" i="1" dirty="0">
                  <a:solidFill>
                    <a:srgbClr val="3333CC"/>
                  </a:solidFill>
                  <a:latin typeface="Gill Sans MT" charset="0"/>
                  <a:ea typeface="ＭＳ Ｐゴシック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known to</a:t>
              </a:r>
              <a:r>
                <a:rPr lang="en-US" i="1" dirty="0">
                  <a:solidFill>
                    <a:srgbClr val="3333CC"/>
                  </a:solidFill>
                  <a:latin typeface="Gill Sans MT" charset="0"/>
                  <a:ea typeface="ＭＳ Ｐゴシック" charset="0"/>
                </a:rPr>
                <a:t> </a:t>
              </a: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all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private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 decryption key known only to receiver</a:t>
              </a:r>
              <a:endPara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  <a:p>
              <a:pPr marL="277813" indent="-277813" eaLnBrk="0" hangingPunct="0">
                <a:spcBef>
                  <a:spcPct val="20000"/>
                </a:spcBef>
                <a:buClr>
                  <a:srgbClr val="3333CC"/>
                </a:buClr>
                <a:buSzPct val="100000"/>
                <a:buFont typeface="Wingdings" charset="2"/>
                <a:buChar char="§"/>
              </a:pPr>
              <a:endParaRPr lang="en-US" sz="2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27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42913" y="3832225"/>
            <a:ext cx="1579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message, m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679825" y="3835400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ciphertext</a:t>
            </a:r>
          </a:p>
        </p:txBody>
      </p:sp>
      <p:pic>
        <p:nvPicPr>
          <p:cNvPr id="46085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3081338"/>
            <a:ext cx="5111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109788" y="3781425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135188" y="3790950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330825" y="3794125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351463" y="3817938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decryption 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3530600" y="4189413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473825" y="169703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092" name="Picture 12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3098800"/>
            <a:ext cx="665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365250" y="42195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6750050" y="417512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6095" name="Picture 1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6563" y="1839913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808788" y="3830638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3954463" y="4162425"/>
            <a:ext cx="876300" cy="617538"/>
            <a:chOff x="2351" y="2077"/>
            <a:chExt cx="552" cy="389"/>
          </a:xfrm>
        </p:grpSpPr>
        <p:sp>
          <p:nvSpPr>
            <p:cNvPr id="46115" name="Text Box 18"/>
            <p:cNvSpPr txBox="1">
              <a:spLocks noChangeArrowheads="1"/>
            </p:cNvSpPr>
            <p:nvPr/>
          </p:nvSpPr>
          <p:spPr bwMode="auto">
            <a:xfrm>
              <a:off x="2351" y="2132"/>
              <a:ext cx="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6116" name="Text Box 19"/>
            <p:cNvSpPr txBox="1">
              <a:spLocks noChangeArrowheads="1"/>
            </p:cNvSpPr>
            <p:nvPr/>
          </p:nvSpPr>
          <p:spPr bwMode="auto">
            <a:xfrm>
              <a:off x="2463" y="2253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7" name="Text Box 20"/>
            <p:cNvSpPr txBox="1">
              <a:spLocks noChangeArrowheads="1"/>
            </p:cNvSpPr>
            <p:nvPr/>
          </p:nvSpPr>
          <p:spPr bwMode="auto">
            <a:xfrm>
              <a:off x="2468" y="2077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6098" name="Text Box 21"/>
          <p:cNvSpPr txBox="1">
            <a:spLocks noChangeArrowheads="1"/>
          </p:cNvSpPr>
          <p:nvPr/>
        </p:nvSpPr>
        <p:spPr bwMode="auto">
          <a:xfrm>
            <a:off x="6013450" y="1757363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099" name="Text Box 22"/>
          <p:cNvSpPr txBox="1">
            <a:spLocks noChangeArrowheads="1"/>
          </p:cNvSpPr>
          <p:nvPr/>
        </p:nvSpPr>
        <p:spPr bwMode="auto">
          <a:xfrm>
            <a:off x="6157913" y="1936750"/>
            <a:ext cx="322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0" name="Text Box 23"/>
          <p:cNvSpPr txBox="1">
            <a:spLocks noChangeArrowheads="1"/>
          </p:cNvSpPr>
          <p:nvPr/>
        </p:nvSpPr>
        <p:spPr bwMode="auto">
          <a:xfrm>
            <a:off x="6165850" y="1657350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6101" name="Text Box 24"/>
          <p:cNvSpPr txBox="1">
            <a:spLocks noChangeArrowheads="1"/>
          </p:cNvSpPr>
          <p:nvPr/>
        </p:nvSpPr>
        <p:spPr bwMode="auto">
          <a:xfrm>
            <a:off x="6470650" y="23749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private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102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3388" y="2513013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03" name="Text Box 26"/>
          <p:cNvSpPr txBox="1">
            <a:spLocks noChangeArrowheads="1"/>
          </p:cNvSpPr>
          <p:nvPr/>
        </p:nvSpPr>
        <p:spPr bwMode="auto">
          <a:xfrm>
            <a:off x="6022975" y="2447925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104" name="Text Box 27"/>
          <p:cNvSpPr txBox="1">
            <a:spLocks noChangeArrowheads="1"/>
          </p:cNvSpPr>
          <p:nvPr/>
        </p:nvSpPr>
        <p:spPr bwMode="auto">
          <a:xfrm>
            <a:off x="6230938" y="264001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5" name="Text Box 28"/>
          <p:cNvSpPr txBox="1">
            <a:spLocks noChangeArrowheads="1"/>
          </p:cNvSpPr>
          <p:nvPr/>
        </p:nvSpPr>
        <p:spPr bwMode="auto">
          <a:xfrm>
            <a:off x="6264275" y="2360613"/>
            <a:ext cx="252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6106" name="Group 29"/>
          <p:cNvGrpSpPr>
            <a:grpSpLocks/>
          </p:cNvGrpSpPr>
          <p:nvPr/>
        </p:nvGrpSpPr>
        <p:grpSpPr bwMode="auto">
          <a:xfrm>
            <a:off x="6840538" y="4359275"/>
            <a:ext cx="1885950" cy="636588"/>
            <a:chOff x="2413" y="3394"/>
            <a:chExt cx="1188" cy="401"/>
          </a:xfrm>
        </p:grpSpPr>
        <p:sp>
          <p:nvSpPr>
            <p:cNvPr id="46110" name="Text Box 30"/>
            <p:cNvSpPr txBox="1">
              <a:spLocks noChangeArrowheads="1"/>
            </p:cNvSpPr>
            <p:nvPr/>
          </p:nvSpPr>
          <p:spPr bwMode="auto">
            <a:xfrm>
              <a:off x="2413" y="3434"/>
              <a:ext cx="11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 = K  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46111" name="Text Box 31"/>
            <p:cNvSpPr txBox="1">
              <a:spLocks noChangeArrowheads="1"/>
            </p:cNvSpPr>
            <p:nvPr/>
          </p:nvSpPr>
          <p:spPr bwMode="auto">
            <a:xfrm>
              <a:off x="3090" y="358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2" name="Text Box 32"/>
            <p:cNvSpPr txBox="1">
              <a:spLocks noChangeArrowheads="1"/>
            </p:cNvSpPr>
            <p:nvPr/>
          </p:nvSpPr>
          <p:spPr bwMode="auto">
            <a:xfrm>
              <a:off x="3092" y="3400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6113" name="Text Box 33"/>
            <p:cNvSpPr txBox="1">
              <a:spLocks noChangeArrowheads="1"/>
            </p:cNvSpPr>
            <p:nvPr/>
          </p:nvSpPr>
          <p:spPr bwMode="auto">
            <a:xfrm>
              <a:off x="2829" y="3570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2856" y="3394"/>
              <a:ext cx="1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107" name="Freeform 35"/>
          <p:cNvSpPr>
            <a:spLocks/>
          </p:cNvSpPr>
          <p:nvPr/>
        </p:nvSpPr>
        <p:spPr bwMode="auto">
          <a:xfrm>
            <a:off x="3001963" y="1973263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108" name="Freeform 36"/>
          <p:cNvSpPr>
            <a:spLocks/>
          </p:cNvSpPr>
          <p:nvPr/>
        </p:nvSpPr>
        <p:spPr bwMode="auto">
          <a:xfrm>
            <a:off x="5446713" y="2646363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6109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4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encryption algorithms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98700"/>
            <a:ext cx="5619750" cy="62547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need K  ( ) and K  ( ) such that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08338" y="2522538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810125" y="2560638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519488" y="19589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48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103813" y="19970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48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117725" y="3857625"/>
            <a:ext cx="54689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given public key K  , it should be impossible to compute private key K 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409950" y="49625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995863" y="40544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703263" y="1535113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requirements:</a:t>
            </a:r>
            <a:endParaRPr lang="en-US" sz="2400" dirty="0">
              <a:solidFill>
                <a:srgbClr val="0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47116" name="Oval 13"/>
          <p:cNvSpPr>
            <a:spLocks noChangeArrowheads="1"/>
          </p:cNvSpPr>
          <p:nvPr/>
        </p:nvSpPr>
        <p:spPr bwMode="auto">
          <a:xfrm>
            <a:off x="1490663" y="2308225"/>
            <a:ext cx="552450" cy="5175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99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1576388" y="23082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1</a:t>
            </a:r>
            <a:endParaRPr lang="en-US" sz="24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47118" name="Group 15"/>
          <p:cNvGrpSpPr>
            <a:grpSpLocks/>
          </p:cNvGrpSpPr>
          <p:nvPr/>
        </p:nvGrpSpPr>
        <p:grpSpPr bwMode="auto">
          <a:xfrm>
            <a:off x="1524000" y="3810000"/>
            <a:ext cx="552450" cy="533400"/>
            <a:chOff x="489" y="1776"/>
            <a:chExt cx="348" cy="336"/>
          </a:xfrm>
        </p:grpSpPr>
        <p:sp>
          <p:nvSpPr>
            <p:cNvPr id="47132" name="Oval 16"/>
            <p:cNvSpPr>
              <a:spLocks noChangeArrowheads="1"/>
            </p:cNvSpPr>
            <p:nvPr/>
          </p:nvSpPr>
          <p:spPr bwMode="auto">
            <a:xfrm>
              <a:off x="489" y="1786"/>
              <a:ext cx="348" cy="32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33" name="Text Box 17"/>
            <p:cNvSpPr txBox="1">
              <a:spLocks noChangeArrowheads="1"/>
            </p:cNvSpPr>
            <p:nvPr/>
          </p:nvSpPr>
          <p:spPr bwMode="auto">
            <a:xfrm>
              <a:off x="546" y="1776"/>
              <a:ext cx="2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endParaRPr lang="en-US" sz="2400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7119" name="Text Box 18"/>
          <p:cNvSpPr txBox="1">
            <a:spLocks noChangeArrowheads="1"/>
          </p:cNvSpPr>
          <p:nvPr/>
        </p:nvSpPr>
        <p:spPr bwMode="auto">
          <a:xfrm>
            <a:off x="1431925" y="56388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RSA: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Rivest, Shamir, Adelson algorithm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47120" name="Text Box 19"/>
          <p:cNvSpPr txBox="1">
            <a:spLocks noChangeArrowheads="1"/>
          </p:cNvSpPr>
          <p:nvPr/>
        </p:nvSpPr>
        <p:spPr bwMode="auto">
          <a:xfrm>
            <a:off x="3213100" y="2147888"/>
            <a:ext cx="36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1" name="Text Box 20"/>
          <p:cNvSpPr txBox="1">
            <a:spLocks noChangeArrowheads="1"/>
          </p:cNvSpPr>
          <p:nvPr/>
        </p:nvSpPr>
        <p:spPr bwMode="auto">
          <a:xfrm>
            <a:off x="4838700" y="2187575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7122" name="Group 21"/>
          <p:cNvGrpSpPr>
            <a:grpSpLocks/>
          </p:cNvGrpSpPr>
          <p:nvPr/>
        </p:nvGrpSpPr>
        <p:grpSpPr bwMode="auto">
          <a:xfrm>
            <a:off x="3238500" y="2720975"/>
            <a:ext cx="2830513" cy="947738"/>
            <a:chOff x="1340" y="1706"/>
            <a:chExt cx="1783" cy="597"/>
          </a:xfrm>
        </p:grpSpPr>
        <p:grpSp>
          <p:nvGrpSpPr>
            <p:cNvPr id="47126" name="Group 22"/>
            <p:cNvGrpSpPr>
              <a:grpSpLocks/>
            </p:cNvGrpSpPr>
            <p:nvPr/>
          </p:nvGrpSpPr>
          <p:grpSpPr bwMode="auto">
            <a:xfrm>
              <a:off x="1340" y="1841"/>
              <a:ext cx="1783" cy="462"/>
              <a:chOff x="1711" y="1463"/>
              <a:chExt cx="1783" cy="462"/>
            </a:xfrm>
          </p:grpSpPr>
          <p:sp>
            <p:nvSpPr>
              <p:cNvPr id="47129" name="Text Box 23"/>
              <p:cNvSpPr txBox="1">
                <a:spLocks noChangeArrowheads="1"/>
              </p:cNvSpPr>
              <p:nvPr/>
            </p:nvSpPr>
            <p:spPr bwMode="auto">
              <a:xfrm>
                <a:off x="1711" y="1463"/>
                <a:ext cx="17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(K  (m))  =  m </a:t>
                </a:r>
              </a:p>
            </p:txBody>
          </p:sp>
          <p:sp>
            <p:nvSpPr>
              <p:cNvPr id="47130" name="Text Box 24"/>
              <p:cNvSpPr txBox="1">
                <a:spLocks noChangeArrowheads="1"/>
              </p:cNvSpPr>
              <p:nvPr/>
            </p:nvSpPr>
            <p:spPr bwMode="auto">
              <a:xfrm>
                <a:off x="2234" y="1634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7131" name="Text Box 25"/>
              <p:cNvSpPr txBox="1">
                <a:spLocks noChangeArrowheads="1"/>
              </p:cNvSpPr>
              <p:nvPr/>
            </p:nvSpPr>
            <p:spPr bwMode="auto">
              <a:xfrm>
                <a:off x="1892" y="162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7127" name="Text Box 26"/>
            <p:cNvSpPr txBox="1">
              <a:spLocks noChangeArrowheads="1"/>
            </p:cNvSpPr>
            <p:nvPr/>
          </p:nvSpPr>
          <p:spPr bwMode="auto">
            <a:xfrm>
              <a:off x="1521" y="1706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7128" name="Text Box 27"/>
            <p:cNvSpPr txBox="1">
              <a:spLocks noChangeArrowheads="1"/>
            </p:cNvSpPr>
            <p:nvPr/>
          </p:nvSpPr>
          <p:spPr bwMode="auto">
            <a:xfrm>
              <a:off x="1860" y="1722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7123" name="Text Box 28"/>
          <p:cNvSpPr txBox="1">
            <a:spLocks noChangeArrowheads="1"/>
          </p:cNvSpPr>
          <p:nvPr/>
        </p:nvSpPr>
        <p:spPr bwMode="auto">
          <a:xfrm>
            <a:off x="5053013" y="37084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4" name="Text Box 29"/>
          <p:cNvSpPr txBox="1">
            <a:spLocks noChangeArrowheads="1"/>
          </p:cNvSpPr>
          <p:nvPr/>
        </p:nvSpPr>
        <p:spPr bwMode="auto">
          <a:xfrm>
            <a:off x="3408363" y="4557713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</a:p>
        </p:txBody>
      </p:sp>
      <p:pic>
        <p:nvPicPr>
          <p:cNvPr id="47125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9540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9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98425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RSA: Creating public/private key pair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25475" y="1400175"/>
            <a:ext cx="6080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1.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choose two large prime numbers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p, q.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</a:t>
            </a: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 (e.g., 1024 bits each)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2386013"/>
            <a:ext cx="4945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compute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= pq,  z = (p-1)(q-1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3055938"/>
            <a:ext cx="7693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3.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 (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with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 e&lt;n)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that has no common factors</a:t>
            </a: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  with z (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e, z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are </a:t>
            </a:r>
            <a:r>
              <a:rPr lang="ja-JP" altLang="en-US" sz="280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</a:rPr>
              <a:t>relatively prime</a:t>
            </a:r>
            <a:r>
              <a:rPr lang="ja-JP" altLang="en-US" sz="280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</a:rPr>
              <a:t>).</a:t>
            </a:r>
            <a:endParaRPr lang="en-US" sz="28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25475" y="4044950"/>
            <a:ext cx="7591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4.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such that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ed-1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is  exactly divisible by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z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.</a:t>
            </a: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  (in other words: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ed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mod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z  = 1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36588" y="5156200"/>
            <a:ext cx="5797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5.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public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key is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).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private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key is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).</a:t>
            </a:r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2938463" y="5684838"/>
            <a:ext cx="612775" cy="708025"/>
            <a:chOff x="1748" y="3628"/>
            <a:chExt cx="386" cy="446"/>
          </a:xfrm>
        </p:grpSpPr>
        <p:sp>
          <p:nvSpPr>
            <p:cNvPr id="50192" name="Text Box 9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3" name="Text Box 10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4" name="Text Box 11"/>
            <p:cNvSpPr txBox="1">
              <a:spLocks noChangeArrowheads="1"/>
            </p:cNvSpPr>
            <p:nvPr/>
          </p:nvSpPr>
          <p:spPr bwMode="auto">
            <a:xfrm>
              <a:off x="1909" y="362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0185" name="Group 12"/>
          <p:cNvGrpSpPr>
            <a:grpSpLocks/>
          </p:cNvGrpSpPr>
          <p:nvPr/>
        </p:nvGrpSpPr>
        <p:grpSpPr bwMode="auto">
          <a:xfrm>
            <a:off x="5705475" y="5676900"/>
            <a:ext cx="612775" cy="708025"/>
            <a:chOff x="1748" y="3628"/>
            <a:chExt cx="386" cy="446"/>
          </a:xfrm>
        </p:grpSpPr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24" y="3628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50186" name="AutoShape 16"/>
          <p:cNvSpPr>
            <a:spLocks/>
          </p:cNvSpPr>
          <p:nvPr/>
        </p:nvSpPr>
        <p:spPr bwMode="auto">
          <a:xfrm rot="5400000">
            <a:off x="3064669" y="5347494"/>
            <a:ext cx="165100" cy="760412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0187" name="AutoShape 17"/>
          <p:cNvSpPr>
            <a:spLocks/>
          </p:cNvSpPr>
          <p:nvPr/>
        </p:nvSpPr>
        <p:spPr bwMode="auto">
          <a:xfrm rot="5400000">
            <a:off x="5844382" y="5317331"/>
            <a:ext cx="165100" cy="760413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0188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794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4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RSA: encryption, decryption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12775" y="1500188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0.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given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 and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 as computed above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669925" y="2179638"/>
            <a:ext cx="6024563" cy="1031875"/>
            <a:chOff x="407" y="1521"/>
            <a:chExt cx="3795" cy="650"/>
          </a:xfrm>
        </p:grpSpPr>
        <p:sp>
          <p:nvSpPr>
            <p:cNvPr id="51219" name="Text Box 5"/>
            <p:cNvSpPr txBox="1">
              <a:spLocks noChangeArrowheads="1"/>
            </p:cNvSpPr>
            <p:nvPr/>
          </p:nvSpPr>
          <p:spPr bwMode="auto">
            <a:xfrm>
              <a:off x="407" y="1521"/>
              <a:ext cx="36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800" dirty="0">
                  <a:solidFill>
                    <a:srgbClr val="000099"/>
                  </a:solidFill>
                  <a:latin typeface="Gill Sans MT" charset="0"/>
                </a:rPr>
                <a:t>1.</a:t>
              </a:r>
              <a:r>
                <a:rPr lang="en-US" sz="2800" dirty="0">
                  <a:solidFill>
                    <a:srgbClr val="000000"/>
                  </a:solidFill>
                  <a:latin typeface="Gill Sans MT" charset="0"/>
                </a:rPr>
                <a:t> to encrypt message </a:t>
              </a:r>
              <a:r>
                <a:rPr lang="en-US" sz="2800" i="1" dirty="0">
                  <a:solidFill>
                    <a:srgbClr val="000000"/>
                  </a:solidFill>
                  <a:latin typeface="Gill Sans MT" charset="0"/>
                </a:rPr>
                <a:t>m (&lt;n)</a:t>
              </a:r>
              <a:r>
                <a:rPr lang="en-US" sz="2800" dirty="0">
                  <a:solidFill>
                    <a:srgbClr val="000000"/>
                  </a:solidFill>
                  <a:latin typeface="Gill Sans MT" charset="0"/>
                </a:rPr>
                <a:t>, compute</a:t>
              </a:r>
            </a:p>
          </p:txBody>
        </p:sp>
        <p:grpSp>
          <p:nvGrpSpPr>
            <p:cNvPr id="51220" name="Group 6"/>
            <p:cNvGrpSpPr>
              <a:grpSpLocks/>
            </p:cNvGrpSpPr>
            <p:nvPr/>
          </p:nvGrpSpPr>
          <p:grpSpPr bwMode="auto">
            <a:xfrm>
              <a:off x="563" y="1768"/>
              <a:ext cx="1451" cy="403"/>
              <a:chOff x="1688" y="1812"/>
              <a:chExt cx="1451" cy="403"/>
            </a:xfrm>
          </p:grpSpPr>
          <p:sp>
            <p:nvSpPr>
              <p:cNvPr id="51224" name="Text Box 7"/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c = m   </a:t>
                </a:r>
                <a:r>
                  <a:rPr lang="en-US" sz="2800" dirty="0">
                    <a:solidFill>
                      <a:srgbClr val="C00000"/>
                    </a:solidFill>
                    <a:latin typeface="Gill Sans MT" charset="0"/>
                  </a:rPr>
                  <a:t>mod</a:t>
                </a:r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  n</a:t>
                </a:r>
              </a:p>
            </p:txBody>
          </p:sp>
          <p:sp>
            <p:nvSpPr>
              <p:cNvPr id="51225" name="Text Box 8"/>
              <p:cNvSpPr txBox="1">
                <a:spLocks noChangeArrowheads="1"/>
              </p:cNvSpPr>
              <p:nvPr/>
            </p:nvSpPr>
            <p:spPr bwMode="auto">
              <a:xfrm>
                <a:off x="2227" y="1812"/>
                <a:ext cx="21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e</a:t>
                </a:r>
              </a:p>
            </p:txBody>
          </p:sp>
        </p:grpSp>
        <p:grpSp>
          <p:nvGrpSpPr>
            <p:cNvPr id="51221" name="Group 9"/>
            <p:cNvGrpSpPr>
              <a:grpSpLocks/>
            </p:cNvGrpSpPr>
            <p:nvPr/>
          </p:nvGrpSpPr>
          <p:grpSpPr bwMode="auto">
            <a:xfrm>
              <a:off x="1966" y="1724"/>
              <a:ext cx="2236" cy="439"/>
              <a:chOff x="777" y="2538"/>
              <a:chExt cx="2236" cy="439"/>
            </a:xfrm>
          </p:grpSpPr>
          <p:sp>
            <p:nvSpPr>
              <p:cNvPr id="51222" name="Text Box 10"/>
              <p:cNvSpPr txBox="1">
                <a:spLocks noChangeArrowheads="1"/>
              </p:cNvSpPr>
              <p:nvPr/>
            </p:nvSpPr>
            <p:spPr bwMode="auto">
              <a:xfrm>
                <a:off x="777" y="2647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endParaRPr lang="en-US" sz="2800" dirty="0">
                  <a:solidFill>
                    <a:srgbClr val="000000"/>
                  </a:solidFill>
                  <a:latin typeface="Gill Sans MT" charset="0"/>
                </a:endParaRPr>
              </a:p>
            </p:txBody>
          </p:sp>
          <p:sp>
            <p:nvSpPr>
              <p:cNvPr id="51223" name="Text Box 11"/>
              <p:cNvSpPr txBox="1">
                <a:spLocks noChangeArrowheads="1"/>
              </p:cNvSpPr>
              <p:nvPr/>
            </p:nvSpPr>
            <p:spPr bwMode="auto">
              <a:xfrm>
                <a:off x="2897" y="2538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endParaRPr lang="en-US" sz="2800" i="1" dirty="0">
                  <a:solidFill>
                    <a:srgbClr val="FF0000"/>
                  </a:solidFill>
                  <a:latin typeface="Gill Sans MT" charset="0"/>
                </a:endParaRPr>
              </a:p>
            </p:txBody>
          </p:sp>
        </p:grpSp>
      </p:grpSp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669925" y="3449638"/>
            <a:ext cx="671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to decrypt received bit pattern,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c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, compute</a:t>
            </a:r>
          </a:p>
        </p:txBody>
      </p:sp>
      <p:grpSp>
        <p:nvGrpSpPr>
          <p:cNvPr id="51206" name="Group 13"/>
          <p:cNvGrpSpPr>
            <a:grpSpLocks/>
          </p:cNvGrpSpPr>
          <p:nvPr/>
        </p:nvGrpSpPr>
        <p:grpSpPr bwMode="auto">
          <a:xfrm>
            <a:off x="917575" y="3841750"/>
            <a:ext cx="2303463" cy="639763"/>
            <a:chOff x="1688" y="1812"/>
            <a:chExt cx="1451" cy="403"/>
          </a:xfrm>
        </p:grpSpPr>
        <p:sp>
          <p:nvSpPr>
            <p:cNvPr id="51217" name="Text Box 14"/>
            <p:cNvSpPr txBox="1">
              <a:spLocks noChangeArrowheads="1"/>
            </p:cNvSpPr>
            <p:nvPr/>
          </p:nvSpPr>
          <p:spPr bwMode="auto">
            <a:xfrm>
              <a:off x="1688" y="1885"/>
              <a:ext cx="14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m = c   </a:t>
              </a:r>
              <a:r>
                <a:rPr lang="en-US" sz="2800" dirty="0">
                  <a:solidFill>
                    <a:srgbClr val="C00000"/>
                  </a:solidFill>
                  <a:latin typeface="Gill Sans MT" charset="0"/>
                </a:rPr>
                <a:t>mod</a:t>
              </a:r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  n</a:t>
              </a:r>
            </a:p>
          </p:txBody>
        </p:sp>
        <p:sp>
          <p:nvSpPr>
            <p:cNvPr id="51218" name="Text Box 15"/>
            <p:cNvSpPr txBox="1">
              <a:spLocks noChangeArrowheads="1"/>
            </p:cNvSpPr>
            <p:nvPr/>
          </p:nvSpPr>
          <p:spPr bwMode="auto">
            <a:xfrm>
              <a:off x="2223" y="1812"/>
              <a:ext cx="2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d</a:t>
              </a:r>
            </a:p>
          </p:txBody>
        </p:sp>
      </p:grpSp>
      <p:grpSp>
        <p:nvGrpSpPr>
          <p:cNvPr id="51207" name="Group 16"/>
          <p:cNvGrpSpPr>
            <a:grpSpLocks/>
          </p:cNvGrpSpPr>
          <p:nvPr/>
        </p:nvGrpSpPr>
        <p:grpSpPr bwMode="auto">
          <a:xfrm>
            <a:off x="2965450" y="4922838"/>
            <a:ext cx="3935413" cy="619125"/>
            <a:chOff x="868" y="3287"/>
            <a:chExt cx="2479" cy="390"/>
          </a:xfrm>
        </p:grpSpPr>
        <p:sp>
          <p:nvSpPr>
            <p:cNvPr id="51213" name="Text Box 17"/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  =  (m   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n)</a:t>
              </a:r>
            </a:p>
          </p:txBody>
        </p:sp>
        <p:sp>
          <p:nvSpPr>
            <p:cNvPr id="51214" name="Text Box 18"/>
            <p:cNvSpPr txBox="1">
              <a:spLocks noChangeArrowheads="1"/>
            </p:cNvSpPr>
            <p:nvPr/>
          </p:nvSpPr>
          <p:spPr bwMode="auto">
            <a:xfrm>
              <a:off x="1615" y="3308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51215" name="Text Box 19"/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n</a:t>
              </a:r>
            </a:p>
          </p:txBody>
        </p:sp>
        <p:sp>
          <p:nvSpPr>
            <p:cNvPr id="51216" name="Text Box 20"/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2819400" y="4786313"/>
            <a:ext cx="4635500" cy="126841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1210" name="AutoShape 23"/>
          <p:cNvSpPr>
            <a:spLocks/>
          </p:cNvSpPr>
          <p:nvPr/>
        </p:nvSpPr>
        <p:spPr bwMode="auto">
          <a:xfrm rot="-5400000">
            <a:off x="4688682" y="4985543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211" name="Text Box 24"/>
          <p:cNvSpPr txBox="1">
            <a:spLocks noChangeArrowheads="1"/>
          </p:cNvSpPr>
          <p:nvPr/>
        </p:nvSpPr>
        <p:spPr bwMode="auto">
          <a:xfrm>
            <a:off x="4656138" y="5584825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pic>
        <p:nvPicPr>
          <p:cNvPr id="51212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0271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8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RSA example: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" y="1300163"/>
            <a:ext cx="588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Bob chooses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p=5, q=7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 Then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n=35, z=24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2988" y="1724025"/>
            <a:ext cx="5157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e=5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 (so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e, z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 relatively prime).</a:t>
            </a:r>
          </a:p>
          <a:p>
            <a:pPr eaLnBrk="0" hangingPunct="0"/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d=29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(so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ed-1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exactly divisible by z).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954213" y="3465513"/>
            <a:ext cx="155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bit pattern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0" y="3441700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078413" y="3462338"/>
            <a:ext cx="439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307013" y="3309938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</a:t>
            </a:r>
          </a:p>
        </p:txBody>
      </p: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6704013" y="3343275"/>
            <a:ext cx="2055812" cy="590550"/>
            <a:chOff x="2708" y="1773"/>
            <a:chExt cx="1295" cy="372"/>
          </a:xfrm>
        </p:grpSpPr>
        <p:sp>
          <p:nvSpPr>
            <p:cNvPr id="52261" name="Text Box 10"/>
            <p:cNvSpPr txBox="1">
              <a:spLocks noChangeArrowheads="1"/>
            </p:cNvSpPr>
            <p:nvPr/>
          </p:nvSpPr>
          <p:spPr bwMode="auto">
            <a:xfrm>
              <a:off x="2708" y="1854"/>
              <a:ext cx="12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 = m  mod  n</a:t>
              </a:r>
            </a:p>
          </p:txBody>
        </p:sp>
        <p:sp>
          <p:nvSpPr>
            <p:cNvPr id="52262" name="Text Box 11"/>
            <p:cNvSpPr txBox="1">
              <a:spLocks noChangeArrowheads="1"/>
            </p:cNvSpPr>
            <p:nvPr/>
          </p:nvSpPr>
          <p:spPr bwMode="auto">
            <a:xfrm>
              <a:off x="3168" y="177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</p:grpSp>
      <p:sp>
        <p:nvSpPr>
          <p:cNvPr id="52234" name="Text Box 12"/>
          <p:cNvSpPr txBox="1">
            <a:spLocks noChangeArrowheads="1"/>
          </p:cNvSpPr>
          <p:nvPr/>
        </p:nvSpPr>
        <p:spPr bwMode="auto">
          <a:xfrm>
            <a:off x="2006600" y="4005263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0000l000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5" name="Text Box 13"/>
          <p:cNvSpPr txBox="1">
            <a:spLocks noChangeArrowheads="1"/>
          </p:cNvSpPr>
          <p:nvPr/>
        </p:nvSpPr>
        <p:spPr bwMode="auto">
          <a:xfrm>
            <a:off x="3741738" y="39957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6" name="Text Box 14"/>
          <p:cNvSpPr txBox="1">
            <a:spLocks noChangeArrowheads="1"/>
          </p:cNvSpPr>
          <p:nvPr/>
        </p:nvSpPr>
        <p:spPr bwMode="auto">
          <a:xfrm>
            <a:off x="4783138" y="39878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24832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7" name="Text Box 15"/>
          <p:cNvSpPr txBox="1">
            <a:spLocks noChangeArrowheads="1"/>
          </p:cNvSpPr>
          <p:nvPr/>
        </p:nvSpPr>
        <p:spPr bwMode="auto">
          <a:xfrm>
            <a:off x="7637463" y="39862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17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8" name="Text Box 28"/>
          <p:cNvSpPr txBox="1">
            <a:spLocks noChangeArrowheads="1"/>
          </p:cNvSpPr>
          <p:nvPr/>
        </p:nvSpPr>
        <p:spPr bwMode="auto">
          <a:xfrm>
            <a:off x="487363" y="37671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Arial" charset="0"/>
                <a:cs typeface="Arial" charset="0"/>
              </a:rPr>
              <a:t>encrypt:</a:t>
            </a:r>
          </a:p>
        </p:txBody>
      </p:sp>
      <p:sp>
        <p:nvSpPr>
          <p:cNvPr id="52239" name="Text Box 31"/>
          <p:cNvSpPr txBox="1">
            <a:spLocks noChangeArrowheads="1"/>
          </p:cNvSpPr>
          <p:nvPr/>
        </p:nvSpPr>
        <p:spPr bwMode="auto">
          <a:xfrm>
            <a:off x="503238" y="2667000"/>
            <a:ext cx="3865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encrypting 8-bit messages.</a:t>
            </a:r>
          </a:p>
        </p:txBody>
      </p:sp>
      <p:pic>
        <p:nvPicPr>
          <p:cNvPr id="52240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968375"/>
            <a:ext cx="3101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ight Brace 1"/>
          <p:cNvSpPr>
            <a:spLocks/>
          </p:cNvSpPr>
          <p:nvPr/>
        </p:nvSpPr>
        <p:spPr bwMode="auto">
          <a:xfrm rot="5400000">
            <a:off x="2625725" y="3203576"/>
            <a:ext cx="180975" cy="1403350"/>
          </a:xfrm>
          <a:prstGeom prst="rightBrace">
            <a:avLst>
              <a:gd name="adj1" fmla="val 82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2242" name="Right Brace 31"/>
          <p:cNvSpPr>
            <a:spLocks/>
          </p:cNvSpPr>
          <p:nvPr/>
        </p:nvSpPr>
        <p:spPr bwMode="auto">
          <a:xfrm rot="5400000">
            <a:off x="3948112" y="3676651"/>
            <a:ext cx="169863" cy="468312"/>
          </a:xfrm>
          <a:prstGeom prst="rightBrace">
            <a:avLst>
              <a:gd name="adj1" fmla="val 82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2243" name="Right Brace 32"/>
          <p:cNvSpPr>
            <a:spLocks/>
          </p:cNvSpPr>
          <p:nvPr/>
        </p:nvSpPr>
        <p:spPr bwMode="auto">
          <a:xfrm rot="5400000">
            <a:off x="5195094" y="3682206"/>
            <a:ext cx="168275" cy="468313"/>
          </a:xfrm>
          <a:prstGeom prst="rightBrace">
            <a:avLst>
              <a:gd name="adj1" fmla="val 83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2244" name="Right Brace 33"/>
          <p:cNvSpPr>
            <a:spLocks/>
          </p:cNvSpPr>
          <p:nvPr/>
        </p:nvSpPr>
        <p:spPr bwMode="auto">
          <a:xfrm rot="5400000">
            <a:off x="7737475" y="2892425"/>
            <a:ext cx="179388" cy="2046288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4513" y="4729163"/>
            <a:ext cx="7564437" cy="1150937"/>
            <a:chOff x="543729" y="4729393"/>
            <a:chExt cx="7565229" cy="1150260"/>
          </a:xfrm>
        </p:grpSpPr>
        <p:sp>
          <p:nvSpPr>
            <p:cNvPr id="52247" name="Text Box 16"/>
            <p:cNvSpPr txBox="1">
              <a:spLocks noChangeArrowheads="1"/>
            </p:cNvSpPr>
            <p:nvPr/>
          </p:nvSpPr>
          <p:spPr bwMode="auto">
            <a:xfrm>
              <a:off x="2359031" y="4873856"/>
              <a:ext cx="3413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52248" name="Group 17"/>
            <p:cNvGrpSpPr>
              <a:grpSpLocks/>
            </p:cNvGrpSpPr>
            <p:nvPr/>
          </p:nvGrpSpPr>
          <p:grpSpPr bwMode="auto">
            <a:xfrm>
              <a:off x="6053145" y="4766587"/>
              <a:ext cx="2055813" cy="590551"/>
              <a:chOff x="2708" y="1773"/>
              <a:chExt cx="1295" cy="372"/>
            </a:xfrm>
          </p:grpSpPr>
          <p:sp>
            <p:nvSpPr>
              <p:cNvPr id="52259" name="Text Box 18"/>
              <p:cNvSpPr txBox="1">
                <a:spLocks noChangeArrowheads="1"/>
              </p:cNvSpPr>
              <p:nvPr/>
            </p:nvSpPr>
            <p:spPr bwMode="auto">
              <a:xfrm>
                <a:off x="2708" y="1854"/>
                <a:ext cx="129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 = c  mod  n</a:t>
                </a:r>
              </a:p>
            </p:txBody>
          </p:sp>
          <p:sp>
            <p:nvSpPr>
              <p:cNvPr id="52260" name="Text Box 19"/>
              <p:cNvSpPr txBox="1">
                <a:spLocks noChangeArrowheads="1"/>
              </p:cNvSpPr>
              <p:nvPr/>
            </p:nvSpPr>
            <p:spPr bwMode="auto">
              <a:xfrm>
                <a:off x="3166" y="1773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49" name="Text Box 20"/>
            <p:cNvSpPr txBox="1">
              <a:spLocks noChangeArrowheads="1"/>
            </p:cNvSpPr>
            <p:nvPr/>
          </p:nvSpPr>
          <p:spPr bwMode="auto">
            <a:xfrm>
              <a:off x="2208219" y="54097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17</a:t>
              </a:r>
            </a:p>
          </p:txBody>
        </p:sp>
        <p:sp>
          <p:nvSpPr>
            <p:cNvPr id="52250" name="Text Box 21"/>
            <p:cNvSpPr txBox="1">
              <a:spLocks noChangeArrowheads="1"/>
            </p:cNvSpPr>
            <p:nvPr/>
          </p:nvSpPr>
          <p:spPr bwMode="auto">
            <a:xfrm>
              <a:off x="2869299" y="5541062"/>
              <a:ext cx="32131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481968572106750915091411825223071697</a:t>
              </a:r>
            </a:p>
          </p:txBody>
        </p:sp>
        <p:sp>
          <p:nvSpPr>
            <p:cNvPr id="52251" name="Text Box 22"/>
            <p:cNvSpPr txBox="1">
              <a:spLocks noChangeArrowheads="1"/>
            </p:cNvSpPr>
            <p:nvPr/>
          </p:nvSpPr>
          <p:spPr bwMode="auto">
            <a:xfrm>
              <a:off x="6808794" y="54224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12</a:t>
              </a:r>
            </a:p>
          </p:txBody>
        </p:sp>
        <p:grpSp>
          <p:nvGrpSpPr>
            <p:cNvPr id="52252" name="Group 23"/>
            <p:cNvGrpSpPr>
              <a:grpSpLocks/>
            </p:cNvGrpSpPr>
            <p:nvPr/>
          </p:nvGrpSpPr>
          <p:grpSpPr bwMode="auto">
            <a:xfrm>
              <a:off x="3489331" y="4729393"/>
              <a:ext cx="514350" cy="611188"/>
              <a:chOff x="3034" y="2876"/>
              <a:chExt cx="324" cy="385"/>
            </a:xfrm>
          </p:grpSpPr>
          <p:sp>
            <p:nvSpPr>
              <p:cNvPr id="52257" name="Text Box 24"/>
              <p:cNvSpPr txBox="1">
                <a:spLocks noChangeArrowheads="1"/>
              </p:cNvSpPr>
              <p:nvPr/>
            </p:nvSpPr>
            <p:spPr bwMode="auto">
              <a:xfrm>
                <a:off x="3034" y="2973"/>
                <a:ext cx="2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2258" name="Text Box 25"/>
              <p:cNvSpPr txBox="1">
                <a:spLocks noChangeArrowheads="1"/>
              </p:cNvSpPr>
              <p:nvPr/>
            </p:nvSpPr>
            <p:spPr bwMode="auto">
              <a:xfrm>
                <a:off x="3129" y="2876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543729" y="5059140"/>
              <a:ext cx="12795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decrypt:</a:t>
              </a:r>
            </a:p>
          </p:txBody>
        </p:sp>
        <p:sp>
          <p:nvSpPr>
            <p:cNvPr id="52254" name="Right Brace 36"/>
            <p:cNvSpPr>
              <a:spLocks/>
            </p:cNvSpPr>
            <p:nvPr/>
          </p:nvSpPr>
          <p:spPr bwMode="auto">
            <a:xfrm rot="5400000">
              <a:off x="2446575" y="5102686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5" name="Right Brace 37"/>
            <p:cNvSpPr>
              <a:spLocks/>
            </p:cNvSpPr>
            <p:nvPr/>
          </p:nvSpPr>
          <p:spPr bwMode="auto">
            <a:xfrm rot="5400000">
              <a:off x="3605907" y="5108131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6" name="Right Brace 38"/>
            <p:cNvSpPr>
              <a:spLocks/>
            </p:cNvSpPr>
            <p:nvPr/>
          </p:nvSpPr>
          <p:spPr bwMode="auto">
            <a:xfrm rot="5400000">
              <a:off x="6964140" y="4340683"/>
              <a:ext cx="179612" cy="2046514"/>
            </a:xfrm>
            <a:prstGeom prst="rightBrace">
              <a:avLst>
                <a:gd name="adj1" fmla="val 83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" name="Left-Right Arrow 5"/>
          <p:cNvSpPr>
            <a:spLocks noChangeArrowheads="1"/>
          </p:cNvSpPr>
          <p:nvPr/>
        </p:nvSpPr>
        <p:spPr bwMode="auto">
          <a:xfrm rot="1604466">
            <a:off x="4113213" y="4827588"/>
            <a:ext cx="2944812" cy="246062"/>
          </a:xfrm>
          <a:prstGeom prst="leftRightArrow">
            <a:avLst>
              <a:gd name="adj1" fmla="val 50000"/>
              <a:gd name="adj2" fmla="val 50032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3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</a:t>
            </a:r>
            <a:r>
              <a:rPr lang="en-US" sz="4000" dirty="0" smtClean="0">
                <a:latin typeface="Gill Sans MT" charset="0"/>
              </a:rPr>
              <a:t>an </a:t>
            </a:r>
            <a:r>
              <a:rPr lang="en-US" sz="4000" dirty="0">
                <a:latin typeface="Gill Sans MT" charset="0"/>
              </a:rPr>
              <a:t>important property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use public key first, followed by private key 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use private key first, followed by public key 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C00000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C00000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318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0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Why is RSA secure?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2438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suppose you know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public key (n,e). How hard is it to determine d?</a:t>
            </a:r>
          </a:p>
          <a:p>
            <a:r>
              <a:rPr lang="en-US" dirty="0">
                <a:latin typeface="Gill Sans MT" charset="0"/>
              </a:rPr>
              <a:t>essentially need to find factors of n without knowing the two factors p and q </a:t>
            </a:r>
          </a:p>
          <a:p>
            <a:pPr lvl="1"/>
            <a:r>
              <a:rPr lang="en-US" sz="2800" dirty="0">
                <a:latin typeface="Gill Sans MT" charset="0"/>
              </a:rPr>
              <a:t>fact: factoring a big number is hard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56324" name="Picture 2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0445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0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7427"/>
            <a:ext cx="7772400" cy="1143000"/>
          </a:xfrm>
        </p:spPr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Exam highlights</a:t>
            </a:r>
          </a:p>
          <a:p>
            <a:r>
              <a:rPr lang="en-US" dirty="0" smtClean="0"/>
              <a:t>Symmetric s</a:t>
            </a:r>
            <a:r>
              <a:rPr lang="en-US" dirty="0" smtClean="0"/>
              <a:t>ession key encryption (AES)</a:t>
            </a:r>
            <a:endParaRPr lang="en-US" dirty="0"/>
          </a:p>
          <a:p>
            <a:r>
              <a:rPr lang="en-US" dirty="0" smtClean="0"/>
              <a:t>“Message digest” </a:t>
            </a:r>
            <a:r>
              <a:rPr lang="en-US" dirty="0" smtClean="0"/>
              <a:t>hash (e.g., SHA1)</a:t>
            </a:r>
          </a:p>
          <a:p>
            <a:r>
              <a:rPr lang="en-US" dirty="0" smtClean="0"/>
              <a:t>Public </a:t>
            </a:r>
            <a:r>
              <a:rPr lang="en-US" dirty="0"/>
              <a:t>k</a:t>
            </a:r>
            <a:r>
              <a:rPr lang="en-US" dirty="0" smtClean="0"/>
              <a:t>ey encryption (e.g., RSA)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ession key transfer</a:t>
            </a:r>
          </a:p>
          <a:p>
            <a:pPr lvl="1"/>
            <a:r>
              <a:rPr lang="en-US" dirty="0" smtClean="0"/>
              <a:t>Digital signature</a:t>
            </a:r>
          </a:p>
          <a:p>
            <a:pPr lvl="1"/>
            <a:r>
              <a:rPr lang="en-US" dirty="0" smtClean="0"/>
              <a:t>Certification authority</a:t>
            </a:r>
          </a:p>
          <a:p>
            <a:r>
              <a:rPr lang="en-US" dirty="0" smtClean="0"/>
              <a:t>Homework 5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E58A-7BDD-4FCC-A619-769A5C9F56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00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 in practice: session keys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93825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exponentiation in RSA is computationally intensive</a:t>
            </a:r>
          </a:p>
          <a:p>
            <a:r>
              <a:rPr lang="en-US" dirty="0">
                <a:latin typeface="Gill Sans MT" charset="0"/>
              </a:rPr>
              <a:t>DES is at least 100 times faster than RSA</a:t>
            </a:r>
          </a:p>
          <a:p>
            <a:r>
              <a:rPr lang="en-US" dirty="0">
                <a:latin typeface="Gill Sans MT" charset="0"/>
              </a:rPr>
              <a:t>use public key </a:t>
            </a:r>
            <a:r>
              <a:rPr lang="en-US" dirty="0" smtClean="0">
                <a:latin typeface="Gill Sans MT" charset="0"/>
              </a:rPr>
              <a:t>crypto </a:t>
            </a:r>
            <a:r>
              <a:rPr lang="en-US" dirty="0">
                <a:latin typeface="Gill Sans MT" charset="0"/>
              </a:rPr>
              <a:t>to establish secure connection, then establish second key – symmetric session key – for encrypting data</a:t>
            </a:r>
          </a:p>
          <a:p>
            <a:pPr>
              <a:spcBef>
                <a:spcPct val="60000"/>
              </a:spcBef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session key, K</a:t>
            </a:r>
            <a:r>
              <a:rPr lang="en-US" i="1" baseline="-25000" dirty="0">
                <a:solidFill>
                  <a:srgbClr val="C00000"/>
                </a:solidFill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Bob and Alice use RSA to exchange a symmetric key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once both have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, they use symmetric key cryptography</a:t>
            </a:r>
          </a:p>
          <a:p>
            <a:endParaRPr lang="en-US" dirty="0">
              <a:latin typeface="Gill Sans MT" charset="0"/>
            </a:endParaRPr>
          </a:p>
        </p:txBody>
      </p:sp>
      <p:pic>
        <p:nvPicPr>
          <p:cNvPr id="57348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795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9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677988"/>
            <a:ext cx="77089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cryptographic technique analogous to hand-written signatures:</a:t>
            </a:r>
          </a:p>
          <a:p>
            <a:r>
              <a:rPr lang="en-US" sz="2600" dirty="0">
                <a:latin typeface="Gill Sans MT" charset="0"/>
              </a:rPr>
              <a:t>sender (Bob) digitally signs document,  establishing he is document owner/creator. </a:t>
            </a:r>
          </a:p>
          <a:p>
            <a:r>
              <a:rPr lang="en-US" sz="2600" i="1" dirty="0">
                <a:solidFill>
                  <a:srgbClr val="000099"/>
                </a:solidFill>
                <a:latin typeface="Gill Sans MT" charset="0"/>
              </a:rPr>
              <a:t>verifiable, nonforgeable:</a:t>
            </a:r>
            <a:r>
              <a:rPr lang="en-US" sz="2600" i="1" dirty="0">
                <a:latin typeface="Gill Sans MT" charset="0"/>
              </a:rPr>
              <a:t> </a:t>
            </a:r>
            <a:r>
              <a:rPr lang="en-US" sz="2600" dirty="0">
                <a:latin typeface="Gill Sans MT" charset="0"/>
              </a:rPr>
              <a:t>recipient (Alice) can prove to someone that Bob, and no one else (including Alice), must have signed document </a:t>
            </a:r>
          </a:p>
        </p:txBody>
      </p:sp>
      <p:pic>
        <p:nvPicPr>
          <p:cNvPr id="74756" name="Picture 2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8108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0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6311900" y="37941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952500" y="37179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03288" y="1436688"/>
            <a:ext cx="7391400" cy="203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simple digital signature for message m:</a:t>
            </a:r>
          </a:p>
          <a:p>
            <a:r>
              <a:rPr lang="en-US" sz="2400" dirty="0">
                <a:latin typeface="Gill Sans MT" charset="0"/>
              </a:rPr>
              <a:t>Bob signs m by encrypting with his private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, creating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signed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message,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</a:t>
            </a:r>
            <a:endParaRPr lang="en-US" dirty="0">
              <a:latin typeface="Gill Sans MT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638675" y="2152650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088188" y="1804988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990600" y="3717925"/>
            <a:ext cx="2120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Dear Alice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Oh, how I have missed you. I think of you all the time! …(blah blah blah)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Bob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52463" y="3298825"/>
            <a:ext cx="27352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’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 message, m</a:t>
            </a:r>
          </a:p>
        </p:txBody>
      </p:sp>
      <p:sp>
        <p:nvSpPr>
          <p:cNvPr id="75785" name="Rectangle 10"/>
          <p:cNvSpPr>
            <a:spLocks noChangeArrowheads="1"/>
          </p:cNvSpPr>
          <p:nvPr/>
        </p:nvSpPr>
        <p:spPr bwMode="auto">
          <a:xfrm>
            <a:off x="4141788" y="4060825"/>
            <a:ext cx="1417637" cy="10826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181475" y="4095750"/>
            <a:ext cx="13684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Public key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34099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908550" y="3251200"/>
            <a:ext cx="176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 private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75789" name="Picture 14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14788" y="3432175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5790" name="Group 15"/>
          <p:cNvGrpSpPr>
            <a:grpSpLocks/>
          </p:cNvGrpSpPr>
          <p:nvPr/>
        </p:nvGrpSpPr>
        <p:grpSpPr bwMode="auto">
          <a:xfrm>
            <a:off x="4486275" y="3200400"/>
            <a:ext cx="533400" cy="628650"/>
            <a:chOff x="2994" y="2058"/>
            <a:chExt cx="336" cy="396"/>
          </a:xfrm>
        </p:grpSpPr>
        <p:grpSp>
          <p:nvGrpSpPr>
            <p:cNvPr id="75800" name="Group 16"/>
            <p:cNvGrpSpPr>
              <a:grpSpLocks/>
            </p:cNvGrpSpPr>
            <p:nvPr/>
          </p:nvGrpSpPr>
          <p:grpSpPr bwMode="auto">
            <a:xfrm>
              <a:off x="2994" y="2144"/>
              <a:ext cx="336" cy="310"/>
              <a:chOff x="2994" y="2144"/>
              <a:chExt cx="336" cy="310"/>
            </a:xfrm>
          </p:grpSpPr>
          <p:sp>
            <p:nvSpPr>
              <p:cNvPr id="46107" name="Text Box 17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46108" name="Text Box 18"/>
              <p:cNvSpPr txBox="1">
                <a:spLocks noChangeArrowheads="1"/>
              </p:cNvSpPr>
              <p:nvPr/>
            </p:nvSpPr>
            <p:spPr bwMode="auto">
              <a:xfrm>
                <a:off x="3128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600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46106" name="Text Box 19"/>
            <p:cNvSpPr txBox="1">
              <a:spLocks noChangeArrowheads="1"/>
            </p:cNvSpPr>
            <p:nvPr/>
          </p:nvSpPr>
          <p:spPr bwMode="auto">
            <a:xfrm>
              <a:off x="3140" y="2058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096" name="Line 20"/>
          <p:cNvSpPr>
            <a:spLocks noChangeShapeType="1"/>
          </p:cNvSpPr>
          <p:nvPr/>
        </p:nvSpPr>
        <p:spPr bwMode="auto">
          <a:xfrm>
            <a:off x="4489450" y="3584575"/>
            <a:ext cx="1588" cy="469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7" name="Line 21"/>
          <p:cNvSpPr>
            <a:spLocks noChangeShapeType="1"/>
          </p:cNvSpPr>
          <p:nvPr/>
        </p:nvSpPr>
        <p:spPr bwMode="auto">
          <a:xfrm>
            <a:off x="55943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8" name="Text Box 22"/>
          <p:cNvSpPr txBox="1">
            <a:spLocks noChangeArrowheads="1"/>
          </p:cNvSpPr>
          <p:nvPr/>
        </p:nvSpPr>
        <p:spPr bwMode="auto">
          <a:xfrm>
            <a:off x="6438900" y="3895725"/>
            <a:ext cx="212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Bob</a:t>
            </a:r>
            <a:r>
              <a:rPr lang="ja-JP" altLang="en-US" sz="1800" smtClean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’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s message, m, signed (encrypted) with his private key</a:t>
            </a:r>
          </a:p>
        </p:txBody>
      </p:sp>
      <p:sp>
        <p:nvSpPr>
          <p:cNvPr id="46099" name="Text Box 25"/>
          <p:cNvSpPr txBox="1">
            <a:spLocks noChangeArrowheads="1"/>
          </p:cNvSpPr>
          <p:nvPr/>
        </p:nvSpPr>
        <p:spPr bwMode="auto">
          <a:xfrm>
            <a:off x="6894865" y="3375025"/>
            <a:ext cx="6406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m,K </a:t>
            </a:r>
          </a:p>
        </p:txBody>
      </p:sp>
      <p:sp>
        <p:nvSpPr>
          <p:cNvPr id="46100" name="Text Box 26"/>
          <p:cNvSpPr txBox="1">
            <a:spLocks noChangeArrowheads="1"/>
          </p:cNvSpPr>
          <p:nvPr/>
        </p:nvSpPr>
        <p:spPr bwMode="auto">
          <a:xfrm>
            <a:off x="7356475" y="3529013"/>
            <a:ext cx="320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1" name="Text Box 27"/>
          <p:cNvSpPr txBox="1">
            <a:spLocks noChangeArrowheads="1"/>
          </p:cNvSpPr>
          <p:nvPr/>
        </p:nvSpPr>
        <p:spPr bwMode="auto">
          <a:xfrm>
            <a:off x="7362825" y="3228975"/>
            <a:ext cx="25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46102" name="Text Box 28"/>
          <p:cNvSpPr txBox="1">
            <a:spLocks noChangeArrowheads="1"/>
          </p:cNvSpPr>
          <p:nvPr/>
        </p:nvSpPr>
        <p:spPr bwMode="auto">
          <a:xfrm>
            <a:off x="7381875" y="33448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(m)</a:t>
            </a:r>
          </a:p>
        </p:txBody>
      </p:sp>
      <p:sp>
        <p:nvSpPr>
          <p:cNvPr id="757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5799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567" y="5967412"/>
            <a:ext cx="7520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practice, this is done more efficiently on message digests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7034213" y="1116013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648075"/>
            <a:ext cx="7391400" cy="2311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Alice thus verifies that: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no one else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 and not m</a:t>
            </a:r>
            <a:r>
              <a:rPr lang="ja-JP" altLang="en-US" dirty="0">
                <a:latin typeface="Gill Sans MT" charset="0"/>
              </a:rPr>
              <a:t>‘</a:t>
            </a:r>
            <a:endParaRPr lang="en-US" altLang="ja-JP" dirty="0">
              <a:latin typeface="Gill Sans MT" charset="0"/>
            </a:endParaRPr>
          </a:p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non-repudiation:</a:t>
            </a:r>
          </a:p>
          <a:p>
            <a:pPr marL="800100" lvl="1" indent="-342900">
              <a:lnSpc>
                <a:spcPct val="90000"/>
              </a:lnSpc>
              <a:buFont typeface="Wingdings" charset="0"/>
              <a:buChar char="ü"/>
            </a:pPr>
            <a:r>
              <a:rPr lang="en-US" dirty="0">
                <a:latin typeface="Gill Sans MT" charset="0"/>
              </a:rPr>
              <a:t>Alice can take m, and signature K</a:t>
            </a:r>
            <a:r>
              <a:rPr lang="en-US" baseline="-25000" dirty="0">
                <a:latin typeface="Gill Sans MT" charset="0"/>
              </a:rPr>
              <a:t>B</a:t>
            </a:r>
            <a:r>
              <a:rPr lang="en-US" dirty="0">
                <a:latin typeface="Gill Sans MT" charset="0"/>
              </a:rPr>
              <a:t>(m) to court and prove that Bob signed m</a:t>
            </a:r>
          </a:p>
          <a:p>
            <a:pPr marL="381000" indent="-381000">
              <a:lnSpc>
                <a:spcPct val="90000"/>
              </a:lnSpc>
              <a:buSzTx/>
              <a:buFont typeface="Wingdings" charset="0"/>
              <a:buChar char="ü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5673725" y="5435600"/>
            <a:ext cx="736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6806" name="Picture 2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7" name="Rectangle 3"/>
          <p:cNvSpPr txBox="1">
            <a:spLocks noChangeArrowheads="1"/>
          </p:cNvSpPr>
          <p:nvPr/>
        </p:nvSpPr>
        <p:spPr bwMode="auto">
          <a:xfrm>
            <a:off x="757238" y="1239838"/>
            <a:ext cx="8147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7813" indent="-277813" eaLnBrk="0" hangingPunct="0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suppose Alice receives msg m, with signature: m,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(m)</a:t>
            </a:r>
          </a:p>
          <a:p>
            <a:pPr marL="277813" indent="-277813" eaLnBrk="0" hangingPunct="0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Alice verifies m signed by Bob by applying Bob</a:t>
            </a:r>
            <a:r>
              <a:rPr lang="ja-JP" altLang="en-US" sz="2400" dirty="0">
                <a:solidFill>
                  <a:srgbClr val="000000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s public key 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 to 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(m) then checks 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(K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(m) ) = m.</a:t>
            </a:r>
          </a:p>
          <a:p>
            <a:pPr marL="277813" indent="-277813" eaLnBrk="0" hangingPunct="0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If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(m) ) = m, whoever signed m must have used Bob</a:t>
            </a:r>
            <a:r>
              <a:rPr lang="ja-JP" altLang="en-US" sz="2400" dirty="0">
                <a:solidFill>
                  <a:srgbClr val="000000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s private key.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Char char="v"/>
            </a:pP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03388" y="24336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19625" y="19891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814513" y="19764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295400" y="2466975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58863" y="1992313"/>
            <a:ext cx="736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197350" y="2006600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6920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82713"/>
            <a:ext cx="7902575" cy="464820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certification authority (CA): </a:t>
            </a:r>
            <a:r>
              <a:rPr lang="en-US" sz="2400" dirty="0">
                <a:latin typeface="Gill Sans MT" charset="0"/>
              </a:rPr>
              <a:t>binds public key to particular entity, E.</a:t>
            </a:r>
          </a:p>
          <a:p>
            <a:r>
              <a:rPr lang="en-US" sz="2400" dirty="0">
                <a:latin typeface="Gill Sans MT" charset="0"/>
              </a:rPr>
              <a:t>E (person, router) registers its public key with CA.</a:t>
            </a:r>
          </a:p>
          <a:p>
            <a:pPr lvl="1"/>
            <a:r>
              <a:rPr lang="en-US" sz="2000" dirty="0">
                <a:latin typeface="Gill Sans MT" charset="0"/>
              </a:rPr>
              <a:t>E provides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proof of identity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altLang="ja-JP" sz="2000" dirty="0">
                <a:latin typeface="Gill Sans MT" charset="0"/>
              </a:rPr>
              <a:t> to CA. </a:t>
            </a:r>
          </a:p>
          <a:p>
            <a:pPr lvl="1"/>
            <a:r>
              <a:rPr lang="en-US" sz="2000" dirty="0">
                <a:latin typeface="Gill Sans MT" charset="0"/>
              </a:rPr>
              <a:t>CA creates certificate binding E to its public key.</a:t>
            </a:r>
          </a:p>
          <a:p>
            <a:pPr lvl="1"/>
            <a:r>
              <a:rPr lang="en-US" sz="2000" dirty="0">
                <a:latin typeface="Gill Sans MT" charset="0"/>
              </a:rPr>
              <a:t>certificate containing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 digitally signed by CA – CA says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this is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</a:t>
            </a:r>
            <a:r>
              <a:rPr lang="ja-JP" altLang="en-US" sz="2000">
                <a:latin typeface="Gill Sans MT" charset="0"/>
              </a:rPr>
              <a:t>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83972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4225" y="4979988"/>
            <a:ext cx="1155700" cy="917575"/>
          </a:xfrm>
          <a:noFill/>
        </p:spPr>
      </p:pic>
      <p:pic>
        <p:nvPicPr>
          <p:cNvPr id="83973" name="Picture 5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75" name="Picture 7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2043113" y="4643438"/>
            <a:ext cx="538162" cy="604837"/>
            <a:chOff x="2994" y="2073"/>
            <a:chExt cx="339" cy="381"/>
          </a:xfrm>
        </p:grpSpPr>
        <p:grpSp>
          <p:nvGrpSpPr>
            <p:cNvPr id="84000" name="Group 9"/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84002" name="Text Box 1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4003" name="Text Box 11"/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4001" name="Text Box 12"/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78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identifying information </a:t>
            </a:r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4285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306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private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82" name="Picture 2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83" name="Group 21"/>
          <p:cNvGrpSpPr>
            <a:grpSpLocks/>
          </p:cNvGrpSpPr>
          <p:nvPr/>
        </p:nvGrpSpPr>
        <p:grpSpPr bwMode="auto">
          <a:xfrm>
            <a:off x="5403850" y="5551488"/>
            <a:ext cx="690563" cy="479425"/>
            <a:chOff x="3770" y="3688"/>
            <a:chExt cx="435" cy="302"/>
          </a:xfrm>
        </p:grpSpPr>
        <p:sp>
          <p:nvSpPr>
            <p:cNvPr id="83998" name="Text Box 22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3999" name="Text Box 23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5643563" y="53689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86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87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3988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83991" name="Picture 29" descr="SO00109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992" name="Group 30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3994" name="Group 31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39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39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3995" name="Text Box 34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3993" name="Picture 35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98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certificate for Bob</a:t>
            </a:r>
            <a:r>
              <a:rPr lang="ja-JP" altLang="en-US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cs typeface="Arial" charset="0"/>
              </a:rPr>
              <a:t>s public key, signed by CA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3990" name="Picture 20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2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Gill Sans MT" charset="0"/>
              </a:rPr>
              <a:t>when Alice wants Bob</a:t>
            </a:r>
            <a:r>
              <a:rPr lang="ja-JP" altLang="en-US" sz="2400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chemeClr val="tx2"/>
                </a:solidFill>
                <a:latin typeface="Gill Sans MT" charset="0"/>
              </a:rPr>
              <a:t>s public key: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gets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 (Bob or elsewhere).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apply CA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 to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certificate, get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</a:t>
            </a:r>
            <a:endParaRPr lang="en-US" dirty="0">
              <a:solidFill>
                <a:schemeClr val="tx2"/>
              </a:solidFill>
              <a:latin typeface="Gill Sans MT" charset="0"/>
            </a:endParaRPr>
          </a:p>
        </p:txBody>
      </p:sp>
      <p:pic>
        <p:nvPicPr>
          <p:cNvPr id="8499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4997" name="Picture 6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998" name="Group 7"/>
          <p:cNvGrpSpPr>
            <a:grpSpLocks/>
          </p:cNvGrpSpPr>
          <p:nvPr/>
        </p:nvGrpSpPr>
        <p:grpSpPr bwMode="auto">
          <a:xfrm>
            <a:off x="6383338" y="3830638"/>
            <a:ext cx="528637" cy="604837"/>
            <a:chOff x="2994" y="2073"/>
            <a:chExt cx="333" cy="381"/>
          </a:xfrm>
        </p:grpSpPr>
        <p:grpSp>
          <p:nvGrpSpPr>
            <p:cNvPr id="85019" name="Group 8"/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85021" name="Text Box 9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5022" name="Text Box 10"/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5020" name="Text Box 11"/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5304" name="Group 12"/>
          <p:cNvGrpSpPr>
            <a:grpSpLocks/>
          </p:cNvGrpSpPr>
          <p:nvPr/>
        </p:nvGrpSpPr>
        <p:grpSpPr bwMode="auto">
          <a:xfrm>
            <a:off x="4029075" y="3425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325" name="Text Box 14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85000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5001" name="Picture 16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02" name="Group 17"/>
          <p:cNvGrpSpPr>
            <a:grpSpLocks/>
          </p:cNvGrpSpPr>
          <p:nvPr/>
        </p:nvGrpSpPr>
        <p:grpSpPr bwMode="auto">
          <a:xfrm>
            <a:off x="4779963" y="4810125"/>
            <a:ext cx="690562" cy="479425"/>
            <a:chOff x="3770" y="3688"/>
            <a:chExt cx="435" cy="302"/>
          </a:xfrm>
        </p:grpSpPr>
        <p:sp>
          <p:nvSpPr>
            <p:cNvPr id="85017" name="Text Box 18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5018" name="Text Box 19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5003" name="Text Box 20"/>
          <p:cNvSpPr txBox="1">
            <a:spLocks noChangeArrowheads="1"/>
          </p:cNvSpPr>
          <p:nvPr/>
        </p:nvSpPr>
        <p:spPr bwMode="auto">
          <a:xfrm>
            <a:off x="4995863" y="46450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8500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500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500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5007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85010" name="Picture 25" descr="SO00109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5011" name="Group 26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5013" name="Group 27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501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50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5014" name="Text Box 30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5012" name="Picture 31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pic>
        <p:nvPicPr>
          <p:cNvPr id="85009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2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E58A-7BDD-4FCC-A619-769A5C9F56E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 Highlights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65E3-013F-47F8-998F-F110E5A4EA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The language of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811713"/>
            <a:ext cx="8218488" cy="12033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plaintext message</a:t>
            </a: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 </a:t>
            </a:r>
            <a:r>
              <a:rPr lang="en-US" sz="2400" dirty="0">
                <a:latin typeface="Gill Sans MT" charset="0"/>
              </a:rPr>
              <a:t>ciphertext, encrypted with key K</a:t>
            </a:r>
            <a:r>
              <a:rPr lang="en-US" sz="2400" baseline="-25000" dirty="0">
                <a:latin typeface="Gill Sans MT" charset="0"/>
              </a:rPr>
              <a:t>A</a:t>
            </a: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 = 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(m))</a:t>
            </a:r>
            <a:endParaRPr lang="en-US" sz="2400" baseline="-25000" dirty="0">
              <a:solidFill>
                <a:srgbClr val="C0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52463" y="1447800"/>
            <a:ext cx="7750175" cy="3309938"/>
            <a:chOff x="392" y="896"/>
            <a:chExt cx="4882" cy="2085"/>
          </a:xfrm>
        </p:grpSpPr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392" y="1679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plaintext</a:t>
              </a:r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4517" y="1667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plaintext</a:t>
              </a: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442" y="1655"/>
              <a:ext cx="816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ciphertext</a:t>
              </a:r>
            </a:p>
          </p:txBody>
        </p:sp>
        <p:grpSp>
          <p:nvGrpSpPr>
            <p:cNvPr id="35849" name="Group 8"/>
            <p:cNvGrpSpPr>
              <a:grpSpLocks/>
            </p:cNvGrpSpPr>
            <p:nvPr/>
          </p:nvGrpSpPr>
          <p:grpSpPr bwMode="auto">
            <a:xfrm>
              <a:off x="1336" y="1036"/>
              <a:ext cx="335" cy="383"/>
              <a:chOff x="189" y="1789"/>
              <a:chExt cx="335" cy="383"/>
            </a:xfrm>
          </p:grpSpPr>
          <p:sp>
            <p:nvSpPr>
              <p:cNvPr id="35871" name="Text Box 9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2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</p:grpSp>
        <p:pic>
          <p:nvPicPr>
            <p:cNvPr id="35850" name="Picture 11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1" name="Picture 12" descr="Ev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2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3" name="Text Box 14"/>
            <p:cNvSpPr txBox="1">
              <a:spLocks noChangeArrowheads="1"/>
            </p:cNvSpPr>
            <p:nvPr/>
          </p:nvSpPr>
          <p:spPr bwMode="auto">
            <a:xfrm>
              <a:off x="1265" y="1627"/>
              <a:ext cx="8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encryption</a:t>
              </a:r>
            </a:p>
            <a:p>
              <a:pPr algn="ctr" eaLnBrk="0" hangingPunct="0"/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algorithm</a:t>
              </a:r>
            </a:p>
          </p:txBody>
        </p:sp>
        <p:sp>
          <p:nvSpPr>
            <p:cNvPr id="35854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5" name="Text Box 16"/>
            <p:cNvSpPr txBox="1">
              <a:spLocks noChangeArrowheads="1"/>
            </p:cNvSpPr>
            <p:nvPr/>
          </p:nvSpPr>
          <p:spPr bwMode="auto">
            <a:xfrm>
              <a:off x="3619" y="1644"/>
              <a:ext cx="9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decryption </a:t>
              </a:r>
            </a:p>
            <a:p>
              <a:pPr algn="ctr" eaLnBrk="0" hangingPunct="0"/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algorithm</a:t>
              </a:r>
            </a:p>
          </p:txBody>
        </p:sp>
        <p:sp>
          <p:nvSpPr>
            <p:cNvPr id="35856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857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858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859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0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1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Alice</a:t>
              </a:r>
              <a:r>
                <a:rPr lang="ja-JP" alt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altLang="ja-JP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encryption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key</a:t>
              </a:r>
            </a:p>
          </p:txBody>
        </p:sp>
        <p:sp>
          <p:nvSpPr>
            <p:cNvPr id="35862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Bob</a:t>
              </a:r>
              <a:r>
                <a:rPr lang="ja-JP" alt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altLang="ja-JP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 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decryption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key</a:t>
              </a:r>
            </a:p>
          </p:txBody>
        </p:sp>
        <p:pic>
          <p:nvPicPr>
            <p:cNvPr id="35863" name="Picture 24" descr="Bo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864" name="Group 25"/>
            <p:cNvGrpSpPr>
              <a:grpSpLocks/>
            </p:cNvGrpSpPr>
            <p:nvPr/>
          </p:nvGrpSpPr>
          <p:grpSpPr bwMode="auto">
            <a:xfrm>
              <a:off x="3650" y="1118"/>
              <a:ext cx="360" cy="385"/>
              <a:chOff x="189" y="1789"/>
              <a:chExt cx="360" cy="385"/>
            </a:xfrm>
          </p:grpSpPr>
          <p:sp>
            <p:nvSpPr>
              <p:cNvPr id="35869" name="Text Box 26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0" name="Text Box 27"/>
              <p:cNvSpPr txBox="1">
                <a:spLocks noChangeArrowheads="1"/>
              </p:cNvSpPr>
              <p:nvPr/>
            </p:nvSpPr>
            <p:spPr bwMode="auto">
              <a:xfrm>
                <a:off x="325" y="1922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35865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6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35867" name="Picture 3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8" name="Picture 31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45" name="Picture 19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7842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1288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Symmetric key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4021138"/>
            <a:ext cx="8218488" cy="1979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symmetric key crypto</a:t>
            </a:r>
            <a:r>
              <a:rPr lang="en-US" sz="2400" dirty="0">
                <a:latin typeface="Gill Sans MT" charset="0"/>
              </a:rPr>
              <a:t>: Bob and Alice share same (symmetric) key: K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e.g., key is knowing substitution pattern in mono alphabetic substitution </a:t>
            </a:r>
            <a:r>
              <a:rPr lang="en-US" sz="2400" dirty="0" smtClean="0">
                <a:latin typeface="Gill Sans MT" charset="0"/>
              </a:rPr>
              <a:t>cipher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546850" y="2632075"/>
            <a:ext cx="1141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543300" y="2613025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ciphertext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2165350" y="1716088"/>
            <a:ext cx="642938" cy="579437"/>
            <a:chOff x="1382" y="1036"/>
            <a:chExt cx="405" cy="365"/>
          </a:xfrm>
        </p:grpSpPr>
        <p:sp>
          <p:nvSpPr>
            <p:cNvPr id="37917" name="Text Box 7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</a:p>
          </p:txBody>
        </p:sp>
        <p:sp>
          <p:nvSpPr>
            <p:cNvPr id="37918" name="Text Box 8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</p:grpSp>
      <p:pic>
        <p:nvPicPr>
          <p:cNvPr id="37895" name="Picture 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6668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1982788" y="2573338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897" name="Text Box 11"/>
          <p:cNvSpPr txBox="1">
            <a:spLocks noChangeArrowheads="1"/>
          </p:cNvSpPr>
          <p:nvPr/>
        </p:nvSpPr>
        <p:spPr bwMode="auto">
          <a:xfrm>
            <a:off x="2008188" y="2582863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5100638" y="257175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899" name="Text Box 13"/>
          <p:cNvSpPr txBox="1">
            <a:spLocks noChangeArrowheads="1"/>
          </p:cNvSpPr>
          <p:nvPr/>
        </p:nvSpPr>
        <p:spPr bwMode="auto">
          <a:xfrm>
            <a:off x="5121275" y="2595563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decryption 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>
            <a:off x="3403600" y="2986088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 flipH="1">
            <a:off x="2373313" y="2193925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37902" name="Picture 16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18557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1238250" y="3011488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6548438" y="3008313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37905" name="Picture 19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11425" y="1639888"/>
            <a:ext cx="4651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6" name="Text Box 20"/>
          <p:cNvSpPr txBox="1">
            <a:spLocks noChangeArrowheads="1"/>
          </p:cNvSpPr>
          <p:nvPr/>
        </p:nvSpPr>
        <p:spPr bwMode="auto">
          <a:xfrm>
            <a:off x="1773238" y="4481513"/>
            <a:ext cx="325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</a:p>
        </p:txBody>
      </p:sp>
      <p:grpSp>
        <p:nvGrpSpPr>
          <p:cNvPr id="37907" name="Group 21"/>
          <p:cNvGrpSpPr>
            <a:grpSpLocks/>
          </p:cNvGrpSpPr>
          <p:nvPr/>
        </p:nvGrpSpPr>
        <p:grpSpPr bwMode="auto">
          <a:xfrm>
            <a:off x="5351463" y="1665288"/>
            <a:ext cx="642937" cy="579437"/>
            <a:chOff x="1382" y="1036"/>
            <a:chExt cx="405" cy="365"/>
          </a:xfrm>
        </p:grpSpPr>
        <p:sp>
          <p:nvSpPr>
            <p:cNvPr id="37915" name="Text Box 22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</a:p>
          </p:txBody>
        </p:sp>
        <p:sp>
          <p:nvSpPr>
            <p:cNvPr id="37916" name="Text Box 23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37908" name="Line 24"/>
          <p:cNvSpPr>
            <a:spLocks noChangeShapeType="1"/>
          </p:cNvSpPr>
          <p:nvPr/>
        </p:nvSpPr>
        <p:spPr bwMode="auto">
          <a:xfrm flipH="1">
            <a:off x="5559425" y="2143125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37909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97538" y="15890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355600" y="2643188"/>
            <a:ext cx="1579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message, m</a:t>
            </a: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3662363" y="3149600"/>
            <a:ext cx="102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   (m)</a:t>
            </a: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3914775" y="3341688"/>
            <a:ext cx="32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37913" name="Text Box 35"/>
          <p:cNvSpPr txBox="1">
            <a:spLocks noChangeArrowheads="1"/>
          </p:cNvSpPr>
          <p:nvPr/>
        </p:nvSpPr>
        <p:spPr bwMode="auto">
          <a:xfrm>
            <a:off x="6689725" y="3141663"/>
            <a:ext cx="181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 = K</a:t>
            </a:r>
            <a:r>
              <a:rPr lang="en-US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(K</a:t>
            </a:r>
            <a:r>
              <a:rPr lang="en-US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(m))</a:t>
            </a:r>
          </a:p>
        </p:txBody>
      </p:sp>
      <p:pic>
        <p:nvPicPr>
          <p:cNvPr id="37914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5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953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Simple encryption scheme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98588"/>
            <a:ext cx="8077200" cy="121443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substitution cipher: </a:t>
            </a:r>
            <a:r>
              <a:rPr lang="en-US" sz="2400" dirty="0">
                <a:latin typeface="Gill Sans MT" charset="0"/>
              </a:rPr>
              <a:t>substituting one thing for another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monoalphabetic cipher: substitute one letter for another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33956" y="2516188"/>
            <a:ext cx="7203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plaintext:  abcdefghijklmnopqrstuvwxyz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69377" y="3295650"/>
            <a:ext cx="7387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ciphertext:  mnbvcxzasdfghjklpoiuytrewq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536950" y="292576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8110538" y="2889250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085440" y="4067175"/>
            <a:ext cx="627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Plaintext: bob. i love you. alice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928798" y="4492625"/>
            <a:ext cx="6464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ciphertext: nkn. s gktc wky. mgsbc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84275" y="4002088"/>
            <a:ext cx="78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Arial" charset="0"/>
                <a:cs typeface="Arial" charset="0"/>
              </a:rPr>
              <a:t>e.g.: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546225" y="5332413"/>
            <a:ext cx="679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1554163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Encryption key: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mapping from set of 26 letters</a:t>
            </a: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                   to set of 26 letters</a:t>
            </a:r>
          </a:p>
        </p:txBody>
      </p:sp>
      <p:pic>
        <p:nvPicPr>
          <p:cNvPr id="38924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2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27113" y="54752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7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0"/>
            <a:ext cx="8353425" cy="1143000"/>
          </a:xfrm>
        </p:spPr>
        <p:txBody>
          <a:bodyPr/>
          <a:lstStyle/>
          <a:p>
            <a:r>
              <a:rPr lang="en-US" sz="3200" dirty="0" smtClean="0">
                <a:latin typeface="Gill Sans MT" charset="0"/>
              </a:rPr>
              <a:t>Stream and </a:t>
            </a:r>
            <a:r>
              <a:rPr lang="en-US" sz="3200" dirty="0" smtClean="0">
                <a:latin typeface="Gill Sans MT" charset="0"/>
              </a:rPr>
              <a:t>Block Ciphers</a:t>
            </a:r>
            <a:endParaRPr lang="en-US" sz="3200" dirty="0">
              <a:latin typeface="Gill Sans MT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50938"/>
            <a:ext cx="81153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n substitution ciphers, M</a:t>
            </a:r>
            <a:r>
              <a:rPr lang="en-US" baseline="-25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,M</a:t>
            </a:r>
            <a:r>
              <a:rPr lang="en-US" baseline="-25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,…,</a:t>
            </a:r>
            <a:r>
              <a:rPr lang="en-US" dirty="0" err="1" smtClean="0">
                <a:latin typeface="Gill Sans MT" charset="0"/>
              </a:rPr>
              <a:t>M</a:t>
            </a:r>
            <a:r>
              <a:rPr lang="en-US" baseline="-25000" dirty="0" err="1" smtClean="0">
                <a:latin typeface="Gill Sans MT" charset="0"/>
              </a:rPr>
              <a:t>n</a:t>
            </a:r>
            <a:endParaRPr lang="en-US" baseline="-25000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cycling pattern: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e.g., n=4: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  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..</a:t>
            </a:r>
          </a:p>
          <a:p>
            <a:pPr lvl="1"/>
            <a:r>
              <a:rPr lang="en-US" dirty="0">
                <a:latin typeface="Gill Sans MT" charset="0"/>
              </a:rPr>
              <a:t>r</a:t>
            </a:r>
            <a:r>
              <a:rPr lang="en-US" dirty="0" smtClean="0">
                <a:latin typeface="Gill Sans MT" charset="0"/>
              </a:rPr>
              <a:t>andom initialization</a:t>
            </a:r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for each new plaintext symbol, use subsequent </a:t>
            </a:r>
            <a:r>
              <a:rPr lang="en-US" dirty="0" smtClean="0">
                <a:latin typeface="Gill Sans MT" charset="0"/>
              </a:rPr>
              <a:t>substitution </a:t>
            </a:r>
            <a:r>
              <a:rPr lang="en-US" dirty="0">
                <a:latin typeface="Gill Sans MT" charset="0"/>
              </a:rPr>
              <a:t>pattern in cyclic pattern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dog: d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o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g from </a:t>
            </a:r>
            <a:r>
              <a:rPr lang="en-US" dirty="0" smtClean="0">
                <a:solidFill>
                  <a:srgbClr val="008000"/>
                </a:solidFill>
                <a:latin typeface="Gill Sans MT" charset="0"/>
              </a:rPr>
              <a:t>M</a:t>
            </a:r>
            <a:r>
              <a:rPr lang="en-US" baseline="-25000" dirty="0" smtClean="0">
                <a:solidFill>
                  <a:srgbClr val="008000"/>
                </a:solidFill>
                <a:latin typeface="Gill Sans MT" charset="0"/>
              </a:rPr>
              <a:t>4</a:t>
            </a:r>
            <a:endParaRPr lang="en-US" baseline="-25000" dirty="0">
              <a:solidFill>
                <a:srgbClr val="008000"/>
              </a:solidFill>
              <a:latin typeface="Gill Sans MT" charset="0"/>
            </a:endParaRPr>
          </a:p>
          <a:p>
            <a:pPr lvl="1"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    </a:t>
            </a:r>
            <a:endParaRPr lang="en-US" sz="2800" i="1" dirty="0" smtClean="0">
              <a:solidFill>
                <a:srgbClr val="C00000"/>
              </a:solidFill>
              <a:latin typeface="Gill Sans MT" charset="0"/>
            </a:endParaRPr>
          </a:p>
          <a:p>
            <a:pPr lvl="1">
              <a:buFont typeface="Wingdings" charset="0"/>
              <a:buNone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Encryption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key: </a:t>
            </a:r>
            <a:r>
              <a:rPr lang="en-US" sz="2800" dirty="0">
                <a:latin typeface="Gill Sans MT" charset="0"/>
              </a:rPr>
              <a:t>n substitution ciphers, and cyclic             </a:t>
            </a:r>
            <a:r>
              <a:rPr lang="en-US" sz="2800" dirty="0" smtClean="0">
                <a:latin typeface="Gill Sans MT" charset="0"/>
              </a:rPr>
              <a:t>pattern</a:t>
            </a:r>
            <a:endParaRPr lang="en-US" sz="2800" dirty="0">
              <a:latin typeface="Gill Sans MT" charset="0"/>
            </a:endParaRPr>
          </a:p>
        </p:txBody>
      </p:sp>
      <p:pic>
        <p:nvPicPr>
          <p:cNvPr id="39940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8032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30790" y="4724400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AES: Advanced Encryption Standard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symmetric-key NIST standard, </a:t>
            </a:r>
            <a:r>
              <a:rPr lang="en-US" dirty="0" smtClean="0">
                <a:latin typeface="Gill Sans MT" charset="0"/>
              </a:rPr>
              <a:t>replaced </a:t>
            </a:r>
            <a:r>
              <a:rPr lang="en-US" dirty="0">
                <a:latin typeface="Gill Sans MT" charset="0"/>
              </a:rPr>
              <a:t>DES (Nov 2001)</a:t>
            </a:r>
          </a:p>
          <a:p>
            <a:r>
              <a:rPr lang="en-US" dirty="0">
                <a:latin typeface="Gill Sans MT" charset="0"/>
              </a:rPr>
              <a:t>processes data in 128 bit blocks</a:t>
            </a:r>
          </a:p>
          <a:p>
            <a:r>
              <a:rPr lang="en-US" dirty="0">
                <a:latin typeface="Gill Sans MT" charset="0"/>
              </a:rPr>
              <a:t>128, 192, or 256 bit keys</a:t>
            </a:r>
          </a:p>
          <a:p>
            <a:r>
              <a:rPr lang="en-US" dirty="0">
                <a:latin typeface="Gill Sans MT" charset="0"/>
              </a:rPr>
              <a:t>brute force decryption (try each key) taking 1 sec on DES, takes 149 trillion years for AES</a:t>
            </a:r>
          </a:p>
        </p:txBody>
      </p:sp>
      <p:pic>
        <p:nvPicPr>
          <p:cNvPr id="4403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1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Message digests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39900"/>
            <a:ext cx="3916362" cy="328295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i="1" dirty="0" smtClean="0">
                <a:solidFill>
                  <a:srgbClr val="C00000"/>
                </a:solidFill>
                <a:latin typeface="Gill Sans MT" charset="0"/>
              </a:rPr>
              <a:t>goal</a:t>
            </a:r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: </a:t>
            </a:r>
            <a:r>
              <a:rPr lang="en-US" dirty="0">
                <a:latin typeface="Gill Sans MT" charset="0"/>
              </a:rPr>
              <a:t>fixed-length, easy- to-compute digital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fingerprint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apply hash function H to </a:t>
            </a:r>
            <a:r>
              <a:rPr lang="en-US" sz="2400" i="1" dirty="0">
                <a:latin typeface="Gill Sans MT" charset="0"/>
              </a:rPr>
              <a:t>m</a:t>
            </a:r>
            <a:r>
              <a:rPr lang="en-US" sz="2400" dirty="0">
                <a:latin typeface="Gill Sans MT" charset="0"/>
              </a:rPr>
              <a:t>, get fixed size message digest, </a:t>
            </a:r>
            <a:r>
              <a:rPr lang="en-US" sz="2400" i="1" dirty="0">
                <a:latin typeface="Gill Sans MT" charset="0"/>
              </a:rPr>
              <a:t>H(m).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965450"/>
            <a:ext cx="4044950" cy="3465513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Hash function properties: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many-to-1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produces fixed-size msg digest (fingerprint)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given message digest x, computationally infeasible to find m such that x = H(m)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46888" y="2305050"/>
            <a:ext cx="804862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C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878388" y="850900"/>
            <a:ext cx="1355725" cy="94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4873625" y="839788"/>
            <a:ext cx="134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large 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732588" y="966788"/>
            <a:ext cx="1108075" cy="758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6692900" y="962025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H: Hash</a:t>
            </a: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Function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238875" y="132080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6797675" y="2328863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7164388" y="1739900"/>
            <a:ext cx="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77837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763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8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3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3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3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4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4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4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4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6501</TotalTime>
  <Words>1582</Words>
  <Application>Microsoft Office PowerPoint</Application>
  <PresentationFormat>On-screen Show (4:3)</PresentationFormat>
  <Paragraphs>367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23</vt:i4>
      </vt:variant>
      <vt:variant>
        <vt:lpstr>Slide Titles</vt:lpstr>
      </vt:variant>
      <vt:variant>
        <vt:i4>26</vt:i4>
      </vt:variant>
    </vt:vector>
  </HeadingPairs>
  <TitlesOfParts>
    <vt:vector size="59" baseType="lpstr">
      <vt:lpstr>Arial Unicode MS</vt:lpstr>
      <vt:lpstr>ＭＳ Ｐゴシック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3_Default Design</vt:lpstr>
      <vt:lpstr>4_Default Design</vt:lpstr>
      <vt:lpstr>5_Default Design</vt:lpstr>
      <vt:lpstr>8_Default Design</vt:lpstr>
      <vt:lpstr>9_Default Design</vt:lpstr>
      <vt:lpstr>10_Default Design</vt:lpstr>
      <vt:lpstr>11_Default Design</vt:lpstr>
      <vt:lpstr>14_Default Design</vt:lpstr>
      <vt:lpstr>15_Default Design</vt:lpstr>
      <vt:lpstr>16_Default Design</vt:lpstr>
      <vt:lpstr>18_Default Design</vt:lpstr>
      <vt:lpstr>20_Default Design</vt:lpstr>
      <vt:lpstr>21_Default Design</vt:lpstr>
      <vt:lpstr>36_Default Design</vt:lpstr>
      <vt:lpstr>37_Default Design</vt:lpstr>
      <vt:lpstr>38_Default Design</vt:lpstr>
      <vt:lpstr>39_Default Design</vt:lpstr>
      <vt:lpstr>40_Default Design</vt:lpstr>
      <vt:lpstr>42_Default Design</vt:lpstr>
      <vt:lpstr>45_Default Design</vt:lpstr>
      <vt:lpstr>46_Default Design</vt:lpstr>
      <vt:lpstr>Encryption</vt:lpstr>
      <vt:lpstr>Goals for Today</vt:lpstr>
      <vt:lpstr>Exam Highlights</vt:lpstr>
      <vt:lpstr>The language of cryptography</vt:lpstr>
      <vt:lpstr>Symmetric key cryptography</vt:lpstr>
      <vt:lpstr>Simple encryption scheme</vt:lpstr>
      <vt:lpstr>Stream and Block Ciphers</vt:lpstr>
      <vt:lpstr>AES: Advanced Encryption Standard</vt:lpstr>
      <vt:lpstr>Message digests</vt:lpstr>
      <vt:lpstr>TCP checksum: poor crypto hash function</vt:lpstr>
      <vt:lpstr>Widely used hash functions</vt:lpstr>
      <vt:lpstr>Public Key Cryptography</vt:lpstr>
      <vt:lpstr>Public key cryptography</vt:lpstr>
      <vt:lpstr>Public key encryption algorithms</vt:lpstr>
      <vt:lpstr>RSA: Creating public/private key pair</vt:lpstr>
      <vt:lpstr>RSA: encryption, decryption</vt:lpstr>
      <vt:lpstr>RSA example:</vt:lpstr>
      <vt:lpstr>RSA: an important property</vt:lpstr>
      <vt:lpstr>Why is RSA secure?</vt:lpstr>
      <vt:lpstr>RSA in practice: session keys</vt:lpstr>
      <vt:lpstr>Digital signatures </vt:lpstr>
      <vt:lpstr>Digital signatures </vt:lpstr>
      <vt:lpstr>Digital signatures </vt:lpstr>
      <vt:lpstr>Certification authorities</vt:lpstr>
      <vt:lpstr>Certification authorities</vt:lpstr>
      <vt:lpstr>H5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249</cp:revision>
  <dcterms:created xsi:type="dcterms:W3CDTF">2003-09-05T02:55:05Z</dcterms:created>
  <dcterms:modified xsi:type="dcterms:W3CDTF">2017-11-09T02:05:46Z</dcterms:modified>
</cp:coreProperties>
</file>