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ppt/slideLayouts/slideLayout20.xml" ContentType="application/vnd.openxmlformats-officedocument.presentationml.slideLayout+xml"/>
  <Override PartName="/ppt/theme/theme9.xml" ContentType="application/vnd.openxmlformats-officedocument.theme+xml"/>
  <Override PartName="/ppt/slideLayouts/slideLayout21.xml" ContentType="application/vnd.openxmlformats-officedocument.presentationml.slideLayout+xml"/>
  <Override PartName="/ppt/theme/theme10.xml" ContentType="application/vnd.openxmlformats-officedocument.theme+xml"/>
  <Override PartName="/ppt/slideLayouts/slideLayout22.xml" ContentType="application/vnd.openxmlformats-officedocument.presentationml.slideLayout+xml"/>
  <Override PartName="/ppt/theme/theme11.xml" ContentType="application/vnd.openxmlformats-officedocument.theme+xml"/>
  <Override PartName="/ppt/slideLayouts/slideLayout23.xml" ContentType="application/vnd.openxmlformats-officedocument.presentationml.slideLayout+xml"/>
  <Override PartName="/ppt/theme/theme12.xml" ContentType="application/vnd.openxmlformats-officedocument.theme+xml"/>
  <Override PartName="/ppt/slideLayouts/slideLayout24.xml" ContentType="application/vnd.openxmlformats-officedocument.presentationml.slideLayout+xml"/>
  <Override PartName="/ppt/theme/theme13.xml" ContentType="application/vnd.openxmlformats-officedocument.theme+xml"/>
  <Override PartName="/ppt/slideLayouts/slideLayout25.xml" ContentType="application/vnd.openxmlformats-officedocument.presentationml.slideLayout+xml"/>
  <Override PartName="/ppt/theme/theme14.xml" ContentType="application/vnd.openxmlformats-officedocument.theme+xml"/>
  <Override PartName="/ppt/slideLayouts/slideLayout26.xml" ContentType="application/vnd.openxmlformats-officedocument.presentationml.slideLayout+xml"/>
  <Override PartName="/ppt/theme/theme15.xml" ContentType="application/vnd.openxmlformats-officedocument.theme+xml"/>
  <Override PartName="/ppt/slideLayouts/slideLayout27.xml" ContentType="application/vnd.openxmlformats-officedocument.presentationml.slideLayout+xml"/>
  <Override PartName="/ppt/theme/theme16.xml" ContentType="application/vnd.openxmlformats-officedocument.theme+xml"/>
  <Override PartName="/ppt/slideLayouts/slideLayout28.xml" ContentType="application/vnd.openxmlformats-officedocument.presentationml.slideLayout+xml"/>
  <Override PartName="/ppt/theme/theme17.xml" ContentType="application/vnd.openxmlformats-officedocument.theme+xml"/>
  <Override PartName="/ppt/slideLayouts/slideLayout29.xml" ContentType="application/vnd.openxmlformats-officedocument.presentationml.slideLayout+xml"/>
  <Override PartName="/ppt/theme/theme18.xml" ContentType="application/vnd.openxmlformats-officedocument.theme+xml"/>
  <Override PartName="/ppt/slideLayouts/slideLayout30.xml" ContentType="application/vnd.openxmlformats-officedocument.presentationml.slideLayout+xml"/>
  <Override PartName="/ppt/theme/theme19.xml" ContentType="application/vnd.openxmlformats-officedocument.theme+xml"/>
  <Override PartName="/ppt/slideLayouts/slideLayout31.xml" ContentType="application/vnd.openxmlformats-officedocument.presentationml.slideLayout+xml"/>
  <Override PartName="/ppt/theme/theme20.xml" ContentType="application/vnd.openxmlformats-officedocument.theme+xml"/>
  <Override PartName="/ppt/slideLayouts/slideLayout32.xml" ContentType="application/vnd.openxmlformats-officedocument.presentationml.slideLayout+xml"/>
  <Override PartName="/ppt/theme/theme21.xml" ContentType="application/vnd.openxmlformats-officedocument.theme+xml"/>
  <Override PartName="/ppt/slideLayouts/slideLayout33.xml" ContentType="application/vnd.openxmlformats-officedocument.presentationml.slideLayout+xml"/>
  <Override PartName="/ppt/theme/theme22.xml" ContentType="application/vnd.openxmlformats-officedocument.theme+xml"/>
  <Override PartName="/ppt/slideLayouts/slideLayout34.xml" ContentType="application/vnd.openxmlformats-officedocument.presentationml.slideLayout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2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  <p:sldMasterId id="2147483665" r:id="rId3"/>
    <p:sldMasterId id="2147483667" r:id="rId4"/>
    <p:sldMasterId id="2147483669" r:id="rId5"/>
    <p:sldMasterId id="2147483675" r:id="rId6"/>
    <p:sldMasterId id="2147483677" r:id="rId7"/>
    <p:sldMasterId id="2147483679" r:id="rId8"/>
    <p:sldMasterId id="2147483681" r:id="rId9"/>
    <p:sldMasterId id="2147483687" r:id="rId10"/>
    <p:sldMasterId id="2147483689" r:id="rId11"/>
    <p:sldMasterId id="2147483691" r:id="rId12"/>
    <p:sldMasterId id="2147483695" r:id="rId13"/>
    <p:sldMasterId id="2147483699" r:id="rId14"/>
    <p:sldMasterId id="2147483701" r:id="rId15"/>
    <p:sldMasterId id="2147483731" r:id="rId16"/>
    <p:sldMasterId id="2147483733" r:id="rId17"/>
    <p:sldMasterId id="2147483735" r:id="rId18"/>
    <p:sldMasterId id="2147483737" r:id="rId19"/>
    <p:sldMasterId id="2147483739" r:id="rId20"/>
    <p:sldMasterId id="2147483743" r:id="rId21"/>
    <p:sldMasterId id="2147483749" r:id="rId22"/>
    <p:sldMasterId id="2147483751" r:id="rId23"/>
  </p:sldMasterIdLst>
  <p:notesMasterIdLst>
    <p:notesMasterId r:id="rId50"/>
  </p:notesMasterIdLst>
  <p:handoutMasterIdLst>
    <p:handoutMasterId r:id="rId51"/>
  </p:handoutMasterIdLst>
  <p:sldIdLst>
    <p:sldId id="285" r:id="rId24"/>
    <p:sldId id="684" r:id="rId25"/>
    <p:sldId id="452" r:id="rId26"/>
    <p:sldId id="685" r:id="rId27"/>
    <p:sldId id="687" r:id="rId28"/>
    <p:sldId id="688" r:id="rId29"/>
    <p:sldId id="689" r:id="rId30"/>
    <p:sldId id="692" r:id="rId31"/>
    <p:sldId id="723" r:id="rId32"/>
    <p:sldId id="724" r:id="rId33"/>
    <p:sldId id="726" r:id="rId34"/>
    <p:sldId id="693" r:id="rId35"/>
    <p:sldId id="694" r:id="rId36"/>
    <p:sldId id="695" r:id="rId37"/>
    <p:sldId id="698" r:id="rId38"/>
    <p:sldId id="699" r:id="rId39"/>
    <p:sldId id="700" r:id="rId40"/>
    <p:sldId id="702" r:id="rId41"/>
    <p:sldId id="704" r:id="rId42"/>
    <p:sldId id="705" r:id="rId43"/>
    <p:sldId id="720" r:id="rId44"/>
    <p:sldId id="721" r:id="rId45"/>
    <p:sldId id="722" r:id="rId46"/>
    <p:sldId id="729" r:id="rId47"/>
    <p:sldId id="730" r:id="rId48"/>
    <p:sldId id="671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799" autoAdjust="0"/>
  </p:normalViewPr>
  <p:slideViewPr>
    <p:cSldViewPr>
      <p:cViewPr varScale="1">
        <p:scale>
          <a:sx n="81" d="100"/>
          <a:sy n="81" d="100"/>
        </p:scale>
        <p:origin x="354" y="90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87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3.xml"/><Relationship Id="rId39" Type="http://schemas.openxmlformats.org/officeDocument/2006/relationships/slide" Target="slides/slide16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1.xml"/><Relationship Id="rId42" Type="http://schemas.openxmlformats.org/officeDocument/2006/relationships/slide" Target="slides/slide19.xml"/><Relationship Id="rId47" Type="http://schemas.openxmlformats.org/officeDocument/2006/relationships/slide" Target="slides/slide24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.xml"/><Relationship Id="rId32" Type="http://schemas.openxmlformats.org/officeDocument/2006/relationships/slide" Target="slides/slide9.xml"/><Relationship Id="rId37" Type="http://schemas.openxmlformats.org/officeDocument/2006/relationships/slide" Target="slides/slide14.xml"/><Relationship Id="rId40" Type="http://schemas.openxmlformats.org/officeDocument/2006/relationships/slide" Target="slides/slide17.xml"/><Relationship Id="rId45" Type="http://schemas.openxmlformats.org/officeDocument/2006/relationships/slide" Target="slides/slide22.xml"/><Relationship Id="rId53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8.xml"/><Relationship Id="rId44" Type="http://schemas.openxmlformats.org/officeDocument/2006/relationships/slide" Target="slides/slide21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4.xml"/><Relationship Id="rId30" Type="http://schemas.openxmlformats.org/officeDocument/2006/relationships/slide" Target="slides/slide7.xml"/><Relationship Id="rId35" Type="http://schemas.openxmlformats.org/officeDocument/2006/relationships/slide" Target="slides/slide12.xml"/><Relationship Id="rId43" Type="http://schemas.openxmlformats.org/officeDocument/2006/relationships/slide" Target="slides/slide20.xml"/><Relationship Id="rId48" Type="http://schemas.openxmlformats.org/officeDocument/2006/relationships/slide" Target="slides/slide25.xml"/><Relationship Id="rId8" Type="http://schemas.openxmlformats.org/officeDocument/2006/relationships/slideMaster" Target="slideMasters/slideMaster8.xml"/><Relationship Id="rId51" Type="http://schemas.openxmlformats.org/officeDocument/2006/relationships/handoutMaster" Target="handoutMasters/handoutMaster1.xml"/><Relationship Id="rId9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2.xml"/><Relationship Id="rId33" Type="http://schemas.openxmlformats.org/officeDocument/2006/relationships/slide" Target="slides/slide10.xml"/><Relationship Id="rId38" Type="http://schemas.openxmlformats.org/officeDocument/2006/relationships/slide" Target="slides/slide15.xml"/><Relationship Id="rId46" Type="http://schemas.openxmlformats.org/officeDocument/2006/relationships/slide" Target="slides/slide23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18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5.xml"/><Relationship Id="rId36" Type="http://schemas.openxmlformats.org/officeDocument/2006/relationships/slide" Target="slides/slide13.xml"/><Relationship Id="rId49" Type="http://schemas.openxmlformats.org/officeDocument/2006/relationships/slide" Target="slides/slide2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A2E4E-2CCB-47AC-81A9-5ABAF65C1EF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34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A2E4E-2CCB-47AC-81A9-5ABAF65C1EF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06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E7E155B8-85D7-064C-A3DC-9AC8D6642442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7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855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462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9625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4-</a:t>
            </a:r>
            <a:fld id="{7EFC9773-7379-5049-A6C9-0C8EEEC5C5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695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4-</a:t>
            </a:r>
            <a:fld id="{7EFC9773-7379-5049-A6C9-0C8EEEC5C5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816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1660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1974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200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7142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0925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296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4736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7186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7077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642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0194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0612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84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5515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4683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4927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958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0879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3400" y="40005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79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1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3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4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5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6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27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28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29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31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32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33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3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9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08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41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615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5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188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95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151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94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02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41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566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19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426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11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460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5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591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549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79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80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690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98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33.xml"/><Relationship Id="rId6" Type="http://schemas.openxmlformats.org/officeDocument/2006/relationships/image" Target="../media/image6.png"/><Relationship Id="rId5" Type="http://schemas.openxmlformats.org/officeDocument/2006/relationships/image" Target="../media/image9.wmf"/><Relationship Id="rId4" Type="http://schemas.openxmlformats.org/officeDocument/2006/relationships/image" Target="../media/image5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6.png"/><Relationship Id="rId4" Type="http://schemas.openxmlformats.org/officeDocument/2006/relationships/image" Target="../media/image9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w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Encryption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22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276225"/>
            <a:ext cx="8120062" cy="844550"/>
          </a:xfrm>
        </p:spPr>
        <p:txBody>
          <a:bodyPr/>
          <a:lstStyle/>
          <a:p>
            <a:r>
              <a:rPr lang="en-US" sz="3200" dirty="0" smtClean="0">
                <a:latin typeface="Gill Sans MT" charset="0"/>
              </a:rPr>
              <a:t>TCP </a:t>
            </a:r>
            <a:r>
              <a:rPr lang="en-US" sz="3200" dirty="0">
                <a:latin typeface="Gill Sans MT" charset="0"/>
              </a:rPr>
              <a:t>checksum: poor crypto hash function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5" y="1360488"/>
            <a:ext cx="8424863" cy="2122487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latin typeface="Gill Sans MT" charset="0"/>
              </a:rPr>
              <a:t>Internet checksum has some properties of hash function:</a:t>
            </a:r>
          </a:p>
          <a:p>
            <a:pPr indent="-223838"/>
            <a:r>
              <a:rPr lang="en-US" sz="2400" dirty="0">
                <a:latin typeface="Gill Sans MT" charset="0"/>
              </a:rPr>
              <a:t>produces fixed length digest (16-bit sum) of message</a:t>
            </a:r>
          </a:p>
          <a:p>
            <a:pPr indent="-223838"/>
            <a:r>
              <a:rPr lang="en-US" sz="2400" dirty="0">
                <a:latin typeface="Gill Sans MT" charset="0"/>
              </a:rPr>
              <a:t>is many-to-one</a:t>
            </a:r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417513" y="2809875"/>
            <a:ext cx="8424862" cy="97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000099"/>
              </a:buClr>
              <a:buSzPct val="75000"/>
              <a:buFont typeface="Wingdings" charset="0"/>
              <a:buNone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But given message with given hash value, it is easy to find another message with same hash value: </a:t>
            </a:r>
          </a:p>
        </p:txBody>
      </p:sp>
      <p:sp>
        <p:nvSpPr>
          <p:cNvPr id="49158" name="Text Box 5"/>
          <p:cNvSpPr txBox="1">
            <a:spLocks noChangeArrowheads="1"/>
          </p:cNvSpPr>
          <p:nvPr/>
        </p:nvSpPr>
        <p:spPr bwMode="auto">
          <a:xfrm>
            <a:off x="514350" y="4238625"/>
            <a:ext cx="1109663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 O U 1</a:t>
            </a:r>
          </a:p>
          <a:p>
            <a:pPr algn="ctr" eaLnBrk="0" hangingPunct="0">
              <a:defRPr/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0 0 . 9</a:t>
            </a:r>
          </a:p>
          <a:p>
            <a:pPr algn="ctr" eaLnBrk="0" hangingPunct="0">
              <a:defRPr/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9 B O B</a:t>
            </a:r>
          </a:p>
        </p:txBody>
      </p:sp>
      <p:sp>
        <p:nvSpPr>
          <p:cNvPr id="49159" name="Text Box 6"/>
          <p:cNvSpPr txBox="1">
            <a:spLocks noChangeArrowheads="1"/>
          </p:cNvSpPr>
          <p:nvPr/>
        </p:nvSpPr>
        <p:spPr bwMode="auto">
          <a:xfrm>
            <a:off x="1920875" y="4238625"/>
            <a:ext cx="15811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49 4F 55 31</a:t>
            </a:r>
          </a:p>
          <a:p>
            <a:pPr algn="ctr" eaLnBrk="0" hangingPunct="0">
              <a:defRPr/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30 30 2E 39</a:t>
            </a:r>
          </a:p>
          <a:p>
            <a:pPr algn="ctr" eaLnBrk="0" hangingPunct="0">
              <a:defRPr/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39 42 D2 42</a:t>
            </a:r>
          </a:p>
        </p:txBody>
      </p:sp>
      <p:sp>
        <p:nvSpPr>
          <p:cNvPr id="49160" name="Text Box 7"/>
          <p:cNvSpPr txBox="1">
            <a:spLocks noChangeArrowheads="1"/>
          </p:cNvSpPr>
          <p:nvPr/>
        </p:nvSpPr>
        <p:spPr bwMode="auto">
          <a:xfrm>
            <a:off x="431800" y="3879850"/>
            <a:ext cx="12239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u="sng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message</a:t>
            </a:r>
          </a:p>
        </p:txBody>
      </p:sp>
      <p:sp>
        <p:nvSpPr>
          <p:cNvPr id="49161" name="Text Box 8"/>
          <p:cNvSpPr txBox="1">
            <a:spLocks noChangeArrowheads="1"/>
          </p:cNvSpPr>
          <p:nvPr/>
        </p:nvSpPr>
        <p:spPr bwMode="auto">
          <a:xfrm>
            <a:off x="1920875" y="3875088"/>
            <a:ext cx="16494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u="sng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ASCII format</a:t>
            </a:r>
          </a:p>
        </p:txBody>
      </p:sp>
      <p:sp>
        <p:nvSpPr>
          <p:cNvPr id="49162" name="Line 9"/>
          <p:cNvSpPr>
            <a:spLocks noChangeShapeType="1"/>
          </p:cNvSpPr>
          <p:nvPr/>
        </p:nvSpPr>
        <p:spPr bwMode="auto">
          <a:xfrm>
            <a:off x="1901825" y="5257800"/>
            <a:ext cx="1603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9163" name="Text Box 10"/>
          <p:cNvSpPr txBox="1">
            <a:spLocks noChangeArrowheads="1"/>
          </p:cNvSpPr>
          <p:nvPr/>
        </p:nvSpPr>
        <p:spPr bwMode="auto">
          <a:xfrm>
            <a:off x="1852613" y="5291138"/>
            <a:ext cx="17446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B2 C1 D2 AC</a:t>
            </a:r>
          </a:p>
        </p:txBody>
      </p:sp>
      <p:sp>
        <p:nvSpPr>
          <p:cNvPr id="49164" name="Text Box 11"/>
          <p:cNvSpPr txBox="1">
            <a:spLocks noChangeArrowheads="1"/>
          </p:cNvSpPr>
          <p:nvPr/>
        </p:nvSpPr>
        <p:spPr bwMode="auto">
          <a:xfrm>
            <a:off x="5535613" y="4222750"/>
            <a:ext cx="1109662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 O U </a:t>
            </a:r>
            <a:r>
              <a:rPr lang="en-US" b="1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9</a:t>
            </a:r>
          </a:p>
          <a:p>
            <a:pPr algn="ctr" eaLnBrk="0" hangingPunct="0">
              <a:defRPr/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0 0 . </a:t>
            </a:r>
            <a:r>
              <a:rPr lang="en-US" b="1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</a:t>
            </a:r>
          </a:p>
          <a:p>
            <a:pPr algn="ctr" eaLnBrk="0" hangingPunct="0">
              <a:defRPr/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9 B O B</a:t>
            </a:r>
          </a:p>
        </p:txBody>
      </p:sp>
      <p:sp>
        <p:nvSpPr>
          <p:cNvPr id="49165" name="Text Box 12"/>
          <p:cNvSpPr txBox="1">
            <a:spLocks noChangeArrowheads="1"/>
          </p:cNvSpPr>
          <p:nvPr/>
        </p:nvSpPr>
        <p:spPr bwMode="auto">
          <a:xfrm>
            <a:off x="6942138" y="4222750"/>
            <a:ext cx="15811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49 4F 55 </a:t>
            </a:r>
            <a:r>
              <a:rPr lang="en-US" b="1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39</a:t>
            </a:r>
          </a:p>
          <a:p>
            <a:pPr algn="ctr" eaLnBrk="0" hangingPunct="0">
              <a:defRPr/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30 30 2E </a:t>
            </a:r>
            <a:r>
              <a:rPr lang="en-US" b="1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31</a:t>
            </a:r>
          </a:p>
          <a:p>
            <a:pPr algn="ctr" eaLnBrk="0" hangingPunct="0">
              <a:defRPr/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39 42 D2 42</a:t>
            </a:r>
          </a:p>
        </p:txBody>
      </p:sp>
      <p:sp>
        <p:nvSpPr>
          <p:cNvPr id="49166" name="Text Box 13"/>
          <p:cNvSpPr txBox="1">
            <a:spLocks noChangeArrowheads="1"/>
          </p:cNvSpPr>
          <p:nvPr/>
        </p:nvSpPr>
        <p:spPr bwMode="auto">
          <a:xfrm>
            <a:off x="5453063" y="3863975"/>
            <a:ext cx="122396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u="sng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message</a:t>
            </a:r>
          </a:p>
        </p:txBody>
      </p:sp>
      <p:sp>
        <p:nvSpPr>
          <p:cNvPr id="49167" name="Text Box 14"/>
          <p:cNvSpPr txBox="1">
            <a:spLocks noChangeArrowheads="1"/>
          </p:cNvSpPr>
          <p:nvPr/>
        </p:nvSpPr>
        <p:spPr bwMode="auto">
          <a:xfrm>
            <a:off x="6942138" y="3859213"/>
            <a:ext cx="16494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u="sng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ASCII format</a:t>
            </a:r>
          </a:p>
        </p:txBody>
      </p:sp>
      <p:sp>
        <p:nvSpPr>
          <p:cNvPr id="49168" name="Line 15"/>
          <p:cNvSpPr>
            <a:spLocks noChangeShapeType="1"/>
          </p:cNvSpPr>
          <p:nvPr/>
        </p:nvSpPr>
        <p:spPr bwMode="auto">
          <a:xfrm>
            <a:off x="6923088" y="5241925"/>
            <a:ext cx="1603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9169" name="Text Box 16"/>
          <p:cNvSpPr txBox="1">
            <a:spLocks noChangeArrowheads="1"/>
          </p:cNvSpPr>
          <p:nvPr/>
        </p:nvSpPr>
        <p:spPr bwMode="auto">
          <a:xfrm>
            <a:off x="6873875" y="5275263"/>
            <a:ext cx="17446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B2 C1 D2 AC</a:t>
            </a:r>
          </a:p>
        </p:txBody>
      </p:sp>
      <p:sp>
        <p:nvSpPr>
          <p:cNvPr id="49170" name="Text Box 17"/>
          <p:cNvSpPr txBox="1">
            <a:spLocks noChangeArrowheads="1"/>
          </p:cNvSpPr>
          <p:nvPr/>
        </p:nvSpPr>
        <p:spPr bwMode="auto">
          <a:xfrm>
            <a:off x="3740150" y="5349875"/>
            <a:ext cx="30718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different messages</a:t>
            </a:r>
          </a:p>
          <a:p>
            <a:pPr algn="ctr" eaLnBrk="0" hangingPunct="0">
              <a:defRPr/>
            </a:pPr>
            <a:r>
              <a:rPr lang="en-US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but identical checksums</a:t>
            </a:r>
            <a:r>
              <a:rPr lang="en-US" dirty="0" smtClean="0">
                <a:solidFill>
                  <a:srgbClr val="3333CC"/>
                </a:solidFill>
                <a:latin typeface="Arial" charset="0"/>
                <a:cs typeface="Arial" charset="0"/>
              </a:rPr>
              <a:t>!</a:t>
            </a:r>
          </a:p>
        </p:txBody>
      </p:sp>
      <p:sp>
        <p:nvSpPr>
          <p:cNvPr id="49171" name="Line 18"/>
          <p:cNvSpPr>
            <a:spLocks noChangeShapeType="1"/>
          </p:cNvSpPr>
          <p:nvPr/>
        </p:nvSpPr>
        <p:spPr bwMode="auto">
          <a:xfrm flipH="1" flipV="1">
            <a:off x="3589338" y="5483225"/>
            <a:ext cx="381000" cy="84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9172" name="Line 19"/>
          <p:cNvSpPr>
            <a:spLocks noChangeShapeType="1"/>
          </p:cNvSpPr>
          <p:nvPr/>
        </p:nvSpPr>
        <p:spPr bwMode="auto">
          <a:xfrm flipV="1">
            <a:off x="6499225" y="5467350"/>
            <a:ext cx="381000" cy="84138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78868" name="Picture 1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0963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330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ill Sans MT" charset="0"/>
              </a:rPr>
              <a:t>Widely used hash functions</a:t>
            </a:r>
            <a:endParaRPr lang="en-US" dirty="0">
              <a:latin typeface="Gill Sans MT" charset="0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46113" y="1489075"/>
            <a:ext cx="8131175" cy="46482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Gill Sans MT" charset="0"/>
              </a:rPr>
              <a:t>MD5 </a:t>
            </a:r>
            <a:r>
              <a:rPr lang="en-US" dirty="0">
                <a:solidFill>
                  <a:srgbClr val="C00000"/>
                </a:solidFill>
                <a:latin typeface="Gill Sans MT" charset="0"/>
              </a:rPr>
              <a:t>(RFC 1321</a:t>
            </a:r>
            <a:r>
              <a:rPr lang="en-US" dirty="0" smtClean="0">
                <a:solidFill>
                  <a:srgbClr val="C00000"/>
                </a:solidFill>
                <a:latin typeface="Gill Sans MT" charset="0"/>
              </a:rPr>
              <a:t>) has known vulnerabilities </a:t>
            </a:r>
            <a:endParaRPr lang="en-US" dirty="0">
              <a:solidFill>
                <a:srgbClr val="C00000"/>
              </a:solidFill>
              <a:latin typeface="Gill Sans MT" charset="0"/>
            </a:endParaRPr>
          </a:p>
          <a:p>
            <a:pPr lvl="1"/>
            <a:r>
              <a:rPr lang="en-US" dirty="0">
                <a:latin typeface="Gill Sans MT" charset="0"/>
              </a:rPr>
              <a:t>computes 128-bit message digest in 4-step </a:t>
            </a:r>
            <a:r>
              <a:rPr lang="en-US" dirty="0" smtClean="0">
                <a:latin typeface="Gill Sans MT" charset="0"/>
              </a:rPr>
              <a:t>process </a:t>
            </a:r>
            <a:endParaRPr lang="en-US" dirty="0">
              <a:latin typeface="Gill Sans MT" charset="0"/>
            </a:endParaRPr>
          </a:p>
          <a:p>
            <a:r>
              <a:rPr lang="en-US" dirty="0" smtClean="0">
                <a:solidFill>
                  <a:srgbClr val="C00000"/>
                </a:solidFill>
                <a:latin typeface="Gill Sans MT" charset="0"/>
              </a:rPr>
              <a:t>SHA-1 </a:t>
            </a:r>
            <a:r>
              <a:rPr lang="en-US" dirty="0">
                <a:solidFill>
                  <a:srgbClr val="C00000"/>
                </a:solidFill>
                <a:latin typeface="Gill Sans MT" charset="0"/>
              </a:rPr>
              <a:t>is </a:t>
            </a:r>
            <a:r>
              <a:rPr lang="en-US" dirty="0" smtClean="0">
                <a:solidFill>
                  <a:srgbClr val="C00000"/>
                </a:solidFill>
                <a:latin typeface="Gill Sans MT" charset="0"/>
              </a:rPr>
              <a:t>widely used but is deprecated</a:t>
            </a:r>
            <a:endParaRPr lang="en-US" dirty="0">
              <a:solidFill>
                <a:srgbClr val="C00000"/>
              </a:solidFill>
              <a:latin typeface="Gill Sans MT" charset="0"/>
            </a:endParaRPr>
          </a:p>
          <a:p>
            <a:pPr lvl="1"/>
            <a:r>
              <a:rPr lang="en-US" dirty="0">
                <a:latin typeface="Gill Sans MT" charset="0"/>
              </a:rPr>
              <a:t>US standard [</a:t>
            </a:r>
            <a:r>
              <a:rPr lang="en-US" sz="2000" dirty="0">
                <a:latin typeface="Gill Sans MT" charset="0"/>
              </a:rPr>
              <a:t>NIST, FIPS PUB 180-1]</a:t>
            </a:r>
            <a:endParaRPr lang="en-US" dirty="0">
              <a:latin typeface="Gill Sans MT" charset="0"/>
            </a:endParaRPr>
          </a:p>
          <a:p>
            <a:pPr lvl="1"/>
            <a:r>
              <a:rPr lang="en-US" dirty="0">
                <a:latin typeface="Gill Sans MT" charset="0"/>
              </a:rPr>
              <a:t>160-bit message </a:t>
            </a:r>
            <a:r>
              <a:rPr lang="en-US" dirty="0" smtClean="0">
                <a:latin typeface="Gill Sans MT" charset="0"/>
              </a:rPr>
              <a:t>digest</a:t>
            </a:r>
          </a:p>
          <a:p>
            <a:pPr lvl="1"/>
            <a:r>
              <a:rPr lang="en-US" dirty="0" smtClean="0">
                <a:latin typeface="Gill Sans MT" charset="0"/>
              </a:rPr>
              <a:t>Collision attack with 1000 GPUs in a month</a:t>
            </a:r>
          </a:p>
          <a:p>
            <a:r>
              <a:rPr lang="en-US" dirty="0" smtClean="0">
                <a:latin typeface="Gill Sans MT" charset="0"/>
              </a:rPr>
              <a:t>SHA-2 and SHA-3 are now available</a:t>
            </a:r>
          </a:p>
          <a:p>
            <a:pPr lvl="1"/>
            <a:r>
              <a:rPr lang="en-US" dirty="0" smtClean="0">
                <a:latin typeface="Gill Sans MT" charset="0"/>
              </a:rPr>
              <a:t>Also standardized by NIST</a:t>
            </a:r>
          </a:p>
          <a:p>
            <a:pPr lvl="1"/>
            <a:r>
              <a:rPr lang="en-US" dirty="0" smtClean="0">
                <a:latin typeface="Gill Sans MT" charset="0"/>
              </a:rPr>
              <a:t>More secure, but slower (in software)</a:t>
            </a:r>
            <a:endParaRPr lang="en-US" dirty="0">
              <a:latin typeface="Gill Sans MT" charset="0"/>
            </a:endParaRPr>
          </a:p>
        </p:txBody>
      </p:sp>
      <p:pic>
        <p:nvPicPr>
          <p:cNvPr id="80900" name="Picture 1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0" y="1044575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067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title"/>
          </p:nvPr>
        </p:nvSpPr>
        <p:spPr>
          <a:xfrm>
            <a:off x="338138" y="15240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Public Key Cryptography</a:t>
            </a:r>
          </a:p>
        </p:txBody>
      </p:sp>
      <p:sp>
        <p:nvSpPr>
          <p:cNvPr id="4505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39713" y="1654175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symmetric key crypto</a:t>
            </a:r>
          </a:p>
          <a:p>
            <a:r>
              <a:rPr lang="en-US" sz="2400" dirty="0">
                <a:latin typeface="Gill Sans MT" charset="0"/>
              </a:rPr>
              <a:t>requires sender, receiver know shared secret key</a:t>
            </a:r>
          </a:p>
          <a:p>
            <a:r>
              <a:rPr lang="en-US" sz="2400" dirty="0">
                <a:latin typeface="Gill Sans MT" charset="0"/>
              </a:rPr>
              <a:t>Q: how to agree on key in first place (particularly if never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met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)?</a:t>
            </a:r>
          </a:p>
          <a:p>
            <a:endParaRPr lang="en-US" sz="2400" dirty="0">
              <a:latin typeface="Gill Sans MT" charset="0"/>
            </a:endParaRPr>
          </a:p>
        </p:txBody>
      </p:sp>
      <p:pic>
        <p:nvPicPr>
          <p:cNvPr id="45060" name="Picture 1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990600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4354513" y="852488"/>
            <a:ext cx="3973512" cy="5430837"/>
            <a:chOff x="4354281" y="853168"/>
            <a:chExt cx="3973290" cy="5430157"/>
          </a:xfrm>
        </p:grpSpPr>
        <p:sp>
          <p:nvSpPr>
            <p:cNvPr id="45062" name="Rectangle 2"/>
            <p:cNvSpPr>
              <a:spLocks noChangeArrowheads="1"/>
            </p:cNvSpPr>
            <p:nvPr/>
          </p:nvSpPr>
          <p:spPr bwMode="auto">
            <a:xfrm>
              <a:off x="4354281" y="1926771"/>
              <a:ext cx="3875314" cy="392974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45063" name="Picture 6" descr="j0078625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4009" y="853168"/>
              <a:ext cx="563562" cy="1712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064" name="Rectangle 1"/>
            <p:cNvSpPr>
              <a:spLocks noChangeArrowheads="1"/>
            </p:cNvSpPr>
            <p:nvPr/>
          </p:nvSpPr>
          <p:spPr bwMode="auto">
            <a:xfrm>
              <a:off x="4528457" y="1665514"/>
              <a:ext cx="2449286" cy="50074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5065" name="Rectangle 5"/>
            <p:cNvSpPr>
              <a:spLocks noChangeArrowheads="1"/>
            </p:cNvSpPr>
            <p:nvPr/>
          </p:nvSpPr>
          <p:spPr bwMode="auto">
            <a:xfrm>
              <a:off x="4519613" y="1635125"/>
              <a:ext cx="3656012" cy="464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 eaLnBrk="0" hangingPunct="0">
                <a:spcBef>
                  <a:spcPct val="20000"/>
                </a:spcBef>
                <a:buClr>
                  <a:srgbClr val="3333CC"/>
                </a:buClr>
                <a:buSzPct val="85000"/>
                <a:buFont typeface="ZapfDingbats" charset="0"/>
                <a:buNone/>
              </a:pPr>
              <a:r>
                <a:rPr lang="en-US" sz="2800" i="1" dirty="0">
                  <a:solidFill>
                    <a:srgbClr val="C00000"/>
                  </a:solidFill>
                  <a:latin typeface="Gill Sans MT" charset="0"/>
                  <a:ea typeface="ＭＳ Ｐゴシック" charset="0"/>
                </a:rPr>
                <a:t>public key crypto</a:t>
              </a:r>
            </a:p>
            <a:p>
              <a:pPr marL="277813" indent="-277813" eaLnBrk="0" hangingPunct="0"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</a:pPr>
              <a:r>
                <a:rPr lang="en-US" dirty="0">
                  <a:solidFill>
                    <a:srgbClr val="000000"/>
                  </a:solidFill>
                  <a:latin typeface="Gill Sans MT" charset="0"/>
                  <a:ea typeface="ＭＳ Ｐゴシック" charset="0"/>
                </a:rPr>
                <a:t>radically different approach [Diffie-Hellman76, RSA78]</a:t>
              </a:r>
            </a:p>
            <a:p>
              <a:pPr marL="277813" indent="-277813" eaLnBrk="0" hangingPunct="0"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</a:pPr>
              <a:r>
                <a:rPr lang="en-US" dirty="0">
                  <a:solidFill>
                    <a:srgbClr val="000000"/>
                  </a:solidFill>
                  <a:latin typeface="Gill Sans MT" charset="0"/>
                  <a:ea typeface="ＭＳ Ｐゴシック" charset="0"/>
                </a:rPr>
                <a:t>sender, receiver do </a:t>
              </a:r>
              <a:r>
                <a:rPr lang="en-US" i="1" dirty="0">
                  <a:solidFill>
                    <a:srgbClr val="000099"/>
                  </a:solidFill>
                  <a:latin typeface="Gill Sans MT" charset="0"/>
                  <a:ea typeface="ＭＳ Ｐゴシック" charset="0"/>
                </a:rPr>
                <a:t>not</a:t>
              </a:r>
              <a:r>
                <a:rPr lang="en-US" dirty="0">
                  <a:solidFill>
                    <a:srgbClr val="000000"/>
                  </a:solidFill>
                  <a:latin typeface="Gill Sans MT" charset="0"/>
                  <a:ea typeface="ＭＳ Ｐゴシック" charset="0"/>
                </a:rPr>
                <a:t> share secret key</a:t>
              </a:r>
            </a:p>
            <a:p>
              <a:pPr marL="277813" indent="-277813" eaLnBrk="0" hangingPunct="0"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</a:pPr>
              <a:r>
                <a:rPr lang="en-US" i="1" dirty="0">
                  <a:solidFill>
                    <a:srgbClr val="000099"/>
                  </a:solidFill>
                  <a:latin typeface="Gill Sans MT" charset="0"/>
                  <a:ea typeface="ＭＳ Ｐゴシック" charset="0"/>
                </a:rPr>
                <a:t>public</a:t>
              </a:r>
              <a:r>
                <a:rPr lang="en-US" i="1" dirty="0">
                  <a:solidFill>
                    <a:srgbClr val="3333CC"/>
                  </a:solidFill>
                  <a:latin typeface="Gill Sans MT" charset="0"/>
                  <a:ea typeface="ＭＳ Ｐゴシック" charset="0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Gill Sans MT" charset="0"/>
                  <a:ea typeface="ＭＳ Ｐゴシック" charset="0"/>
                </a:rPr>
                <a:t>encryption key </a:t>
              </a:r>
              <a:r>
                <a:rPr lang="en-US" i="1" dirty="0">
                  <a:solidFill>
                    <a:srgbClr val="3333CC"/>
                  </a:solidFill>
                  <a:latin typeface="Gill Sans MT" charset="0"/>
                  <a:ea typeface="ＭＳ Ｐゴシック" charset="0"/>
                </a:rPr>
                <a:t> </a:t>
              </a:r>
              <a:r>
                <a:rPr lang="en-US" dirty="0">
                  <a:solidFill>
                    <a:srgbClr val="000000"/>
                  </a:solidFill>
                  <a:latin typeface="Gill Sans MT" charset="0"/>
                  <a:ea typeface="ＭＳ Ｐゴシック" charset="0"/>
                </a:rPr>
                <a:t>known to</a:t>
              </a:r>
              <a:r>
                <a:rPr lang="en-US" i="1" dirty="0">
                  <a:solidFill>
                    <a:srgbClr val="3333CC"/>
                  </a:solidFill>
                  <a:latin typeface="Gill Sans MT" charset="0"/>
                  <a:ea typeface="ＭＳ Ｐゴシック" charset="0"/>
                </a:rPr>
                <a:t> </a:t>
              </a:r>
              <a:r>
                <a:rPr lang="en-US" i="1" dirty="0">
                  <a:solidFill>
                    <a:srgbClr val="000099"/>
                  </a:solidFill>
                  <a:latin typeface="Gill Sans MT" charset="0"/>
                  <a:ea typeface="ＭＳ Ｐゴシック" charset="0"/>
                </a:rPr>
                <a:t>all</a:t>
              </a:r>
            </a:p>
            <a:p>
              <a:pPr marL="277813" indent="-277813" eaLnBrk="0" hangingPunct="0">
                <a:spcBef>
                  <a:spcPct val="20000"/>
                </a:spcBef>
                <a:buClr>
                  <a:srgbClr val="000099"/>
                </a:buClr>
                <a:buSzPct val="100000"/>
                <a:buFont typeface="Wingdings" charset="2"/>
                <a:buChar char="§"/>
              </a:pPr>
              <a:r>
                <a:rPr lang="en-US" i="1" dirty="0">
                  <a:solidFill>
                    <a:srgbClr val="000099"/>
                  </a:solidFill>
                  <a:latin typeface="Gill Sans MT" charset="0"/>
                  <a:ea typeface="ＭＳ Ｐゴシック" charset="0"/>
                </a:rPr>
                <a:t>private</a:t>
              </a:r>
              <a:r>
                <a:rPr lang="en-US" dirty="0">
                  <a:solidFill>
                    <a:srgbClr val="000000"/>
                  </a:solidFill>
                  <a:latin typeface="Gill Sans MT" charset="0"/>
                  <a:ea typeface="ＭＳ Ｐゴシック" charset="0"/>
                </a:rPr>
                <a:t> decryption key known only to receiver</a:t>
              </a:r>
              <a:endParaRPr lang="en-US" sz="2800" dirty="0">
                <a:solidFill>
                  <a:srgbClr val="000000"/>
                </a:solidFill>
                <a:latin typeface="Gill Sans MT" charset="0"/>
                <a:ea typeface="ＭＳ Ｐゴシック" charset="0"/>
              </a:endParaRPr>
            </a:p>
            <a:p>
              <a:pPr marL="277813" indent="-277813" eaLnBrk="0" hangingPunct="0">
                <a:spcBef>
                  <a:spcPct val="20000"/>
                </a:spcBef>
                <a:buClr>
                  <a:srgbClr val="3333CC"/>
                </a:buClr>
                <a:buSzPct val="100000"/>
                <a:buFont typeface="Wingdings" charset="2"/>
                <a:buChar char="§"/>
              </a:pPr>
              <a:endParaRPr lang="en-US" sz="2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274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82575" y="1301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Public key cryptography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442913" y="3832225"/>
            <a:ext cx="1579562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plaintext</a:t>
            </a:r>
          </a:p>
          <a:p>
            <a:pPr algn="ctr" eaLnBrk="0" hangingPunct="0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message, m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3679825" y="3835400"/>
            <a:ext cx="1295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ciphertext</a:t>
            </a:r>
          </a:p>
        </p:txBody>
      </p:sp>
      <p:pic>
        <p:nvPicPr>
          <p:cNvPr id="46085" name="Picture 5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3" y="3081338"/>
            <a:ext cx="511175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2109788" y="3781425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2135188" y="3790950"/>
            <a:ext cx="1368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encryption</a:t>
            </a:r>
          </a:p>
          <a:p>
            <a:pPr algn="ctr" eaLnBrk="0" hangingPunct="0"/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algorithm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5330825" y="3794125"/>
            <a:ext cx="13779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5351463" y="3817938"/>
            <a:ext cx="14382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decryption </a:t>
            </a:r>
          </a:p>
          <a:p>
            <a:pPr algn="ctr" eaLnBrk="0" hangingPunct="0"/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algorithm</a:t>
            </a:r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V="1">
            <a:off x="3530600" y="4189413"/>
            <a:ext cx="1809750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6473825" y="1697038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Bob</a:t>
            </a:r>
            <a:r>
              <a:rPr lang="ja-JP" alt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en-US" altLang="ja-JP" sz="1800" dirty="0">
                <a:solidFill>
                  <a:srgbClr val="000000"/>
                </a:solidFill>
                <a:latin typeface="Arial" charset="0"/>
                <a:cs typeface="Arial" charset="0"/>
              </a:rPr>
              <a:t>s </a:t>
            </a:r>
            <a:r>
              <a:rPr lang="en-US" altLang="ja-JP" sz="1800" i="1" u="sng" dirty="0">
                <a:solidFill>
                  <a:srgbClr val="C00000"/>
                </a:solidFill>
                <a:latin typeface="Arial" charset="0"/>
                <a:cs typeface="Arial" charset="0"/>
              </a:rPr>
              <a:t>public </a:t>
            </a:r>
          </a:p>
          <a:p>
            <a:pPr eaLnBrk="0" hangingPunct="0"/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46092" name="Picture 12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3" y="3098800"/>
            <a:ext cx="665162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3" name="Line 13"/>
          <p:cNvSpPr>
            <a:spLocks noChangeShapeType="1"/>
          </p:cNvSpPr>
          <p:nvPr/>
        </p:nvSpPr>
        <p:spPr bwMode="auto">
          <a:xfrm>
            <a:off x="1365250" y="421957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>
            <a:off x="6750050" y="417512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46095" name="Picture 15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516563" y="1839913"/>
            <a:ext cx="458787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6808788" y="3830638"/>
            <a:ext cx="12525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plaintext</a:t>
            </a:r>
          </a:p>
          <a:p>
            <a:pPr algn="ctr" eaLnBrk="0" hangingPunct="0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message</a:t>
            </a:r>
          </a:p>
        </p:txBody>
      </p:sp>
      <p:grpSp>
        <p:nvGrpSpPr>
          <p:cNvPr id="46097" name="Group 17"/>
          <p:cNvGrpSpPr>
            <a:grpSpLocks/>
          </p:cNvGrpSpPr>
          <p:nvPr/>
        </p:nvGrpSpPr>
        <p:grpSpPr bwMode="auto">
          <a:xfrm>
            <a:off x="3954463" y="4162425"/>
            <a:ext cx="876300" cy="617538"/>
            <a:chOff x="2351" y="2077"/>
            <a:chExt cx="552" cy="389"/>
          </a:xfrm>
        </p:grpSpPr>
        <p:sp>
          <p:nvSpPr>
            <p:cNvPr id="46115" name="Text Box 18"/>
            <p:cNvSpPr txBox="1">
              <a:spLocks noChangeArrowheads="1"/>
            </p:cNvSpPr>
            <p:nvPr/>
          </p:nvSpPr>
          <p:spPr bwMode="auto">
            <a:xfrm>
              <a:off x="2351" y="2132"/>
              <a:ext cx="5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 (m)</a:t>
              </a:r>
            </a:p>
          </p:txBody>
        </p:sp>
        <p:sp>
          <p:nvSpPr>
            <p:cNvPr id="46116" name="Text Box 19"/>
            <p:cNvSpPr txBox="1">
              <a:spLocks noChangeArrowheads="1"/>
            </p:cNvSpPr>
            <p:nvPr/>
          </p:nvSpPr>
          <p:spPr bwMode="auto">
            <a:xfrm>
              <a:off x="2463" y="2253"/>
              <a:ext cx="2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46117" name="Text Box 20"/>
            <p:cNvSpPr txBox="1">
              <a:spLocks noChangeArrowheads="1"/>
            </p:cNvSpPr>
            <p:nvPr/>
          </p:nvSpPr>
          <p:spPr bwMode="auto">
            <a:xfrm>
              <a:off x="2468" y="2077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46098" name="Text Box 21"/>
          <p:cNvSpPr txBox="1">
            <a:spLocks noChangeArrowheads="1"/>
          </p:cNvSpPr>
          <p:nvPr/>
        </p:nvSpPr>
        <p:spPr bwMode="auto">
          <a:xfrm>
            <a:off x="6013450" y="1757363"/>
            <a:ext cx="425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K </a:t>
            </a:r>
          </a:p>
        </p:txBody>
      </p:sp>
      <p:sp>
        <p:nvSpPr>
          <p:cNvPr id="46099" name="Text Box 22"/>
          <p:cNvSpPr txBox="1">
            <a:spLocks noChangeArrowheads="1"/>
          </p:cNvSpPr>
          <p:nvPr/>
        </p:nvSpPr>
        <p:spPr bwMode="auto">
          <a:xfrm>
            <a:off x="6157913" y="1936750"/>
            <a:ext cx="3222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6100" name="Text Box 23"/>
          <p:cNvSpPr txBox="1">
            <a:spLocks noChangeArrowheads="1"/>
          </p:cNvSpPr>
          <p:nvPr/>
        </p:nvSpPr>
        <p:spPr bwMode="auto">
          <a:xfrm>
            <a:off x="6165850" y="1657350"/>
            <a:ext cx="304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46101" name="Text Box 24"/>
          <p:cNvSpPr txBox="1">
            <a:spLocks noChangeArrowheads="1"/>
          </p:cNvSpPr>
          <p:nvPr/>
        </p:nvSpPr>
        <p:spPr bwMode="auto">
          <a:xfrm>
            <a:off x="6470650" y="2374900"/>
            <a:ext cx="17621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Bob</a:t>
            </a:r>
            <a:r>
              <a:rPr lang="ja-JP" alt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en-US" altLang="ja-JP" sz="1800" dirty="0">
                <a:solidFill>
                  <a:srgbClr val="000000"/>
                </a:solidFill>
                <a:latin typeface="Arial" charset="0"/>
                <a:cs typeface="Arial" charset="0"/>
              </a:rPr>
              <a:t>s </a:t>
            </a:r>
            <a:r>
              <a:rPr lang="en-US" altLang="ja-JP" sz="1800" i="1" u="sng" dirty="0">
                <a:solidFill>
                  <a:srgbClr val="C00000"/>
                </a:solidFill>
                <a:latin typeface="Arial" charset="0"/>
                <a:cs typeface="Arial" charset="0"/>
              </a:rPr>
              <a:t>private</a:t>
            </a:r>
          </a:p>
          <a:p>
            <a:pPr eaLnBrk="0" hangingPunct="0"/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46102" name="Picture 25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513388" y="2513013"/>
            <a:ext cx="5429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103" name="Text Box 26"/>
          <p:cNvSpPr txBox="1">
            <a:spLocks noChangeArrowheads="1"/>
          </p:cNvSpPr>
          <p:nvPr/>
        </p:nvSpPr>
        <p:spPr bwMode="auto">
          <a:xfrm>
            <a:off x="6022975" y="2447925"/>
            <a:ext cx="425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K </a:t>
            </a:r>
          </a:p>
        </p:txBody>
      </p:sp>
      <p:sp>
        <p:nvSpPr>
          <p:cNvPr id="46104" name="Text Box 27"/>
          <p:cNvSpPr txBox="1">
            <a:spLocks noChangeArrowheads="1"/>
          </p:cNvSpPr>
          <p:nvPr/>
        </p:nvSpPr>
        <p:spPr bwMode="auto">
          <a:xfrm>
            <a:off x="6230938" y="264001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6105" name="Text Box 28"/>
          <p:cNvSpPr txBox="1">
            <a:spLocks noChangeArrowheads="1"/>
          </p:cNvSpPr>
          <p:nvPr/>
        </p:nvSpPr>
        <p:spPr bwMode="auto">
          <a:xfrm>
            <a:off x="6264275" y="2360613"/>
            <a:ext cx="2524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-</a:t>
            </a:r>
          </a:p>
        </p:txBody>
      </p:sp>
      <p:grpSp>
        <p:nvGrpSpPr>
          <p:cNvPr id="46106" name="Group 29"/>
          <p:cNvGrpSpPr>
            <a:grpSpLocks/>
          </p:cNvGrpSpPr>
          <p:nvPr/>
        </p:nvGrpSpPr>
        <p:grpSpPr bwMode="auto">
          <a:xfrm>
            <a:off x="6840538" y="4359275"/>
            <a:ext cx="1885950" cy="636588"/>
            <a:chOff x="2413" y="3394"/>
            <a:chExt cx="1188" cy="401"/>
          </a:xfrm>
        </p:grpSpPr>
        <p:sp>
          <p:nvSpPr>
            <p:cNvPr id="46110" name="Text Box 30"/>
            <p:cNvSpPr txBox="1">
              <a:spLocks noChangeArrowheads="1"/>
            </p:cNvSpPr>
            <p:nvPr/>
          </p:nvSpPr>
          <p:spPr bwMode="auto">
            <a:xfrm>
              <a:off x="2413" y="3434"/>
              <a:ext cx="118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m = K  </a:t>
              </a:r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(</a:t>
              </a:r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 (m)</a:t>
              </a:r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)</a:t>
              </a:r>
            </a:p>
          </p:txBody>
        </p:sp>
        <p:sp>
          <p:nvSpPr>
            <p:cNvPr id="46111" name="Text Box 31"/>
            <p:cNvSpPr txBox="1">
              <a:spLocks noChangeArrowheads="1"/>
            </p:cNvSpPr>
            <p:nvPr/>
          </p:nvSpPr>
          <p:spPr bwMode="auto">
            <a:xfrm>
              <a:off x="3090" y="3582"/>
              <a:ext cx="2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46112" name="Text Box 32"/>
            <p:cNvSpPr txBox="1">
              <a:spLocks noChangeArrowheads="1"/>
            </p:cNvSpPr>
            <p:nvPr/>
          </p:nvSpPr>
          <p:spPr bwMode="auto">
            <a:xfrm>
              <a:off x="3092" y="3400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46113" name="Text Box 33"/>
            <p:cNvSpPr txBox="1">
              <a:spLocks noChangeArrowheads="1"/>
            </p:cNvSpPr>
            <p:nvPr/>
          </p:nvSpPr>
          <p:spPr bwMode="auto">
            <a:xfrm>
              <a:off x="2829" y="3570"/>
              <a:ext cx="20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46114" name="Text Box 34"/>
            <p:cNvSpPr txBox="1">
              <a:spLocks noChangeArrowheads="1"/>
            </p:cNvSpPr>
            <p:nvPr/>
          </p:nvSpPr>
          <p:spPr bwMode="auto">
            <a:xfrm>
              <a:off x="2856" y="3394"/>
              <a:ext cx="16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6107" name="Freeform 35"/>
          <p:cNvSpPr>
            <a:spLocks/>
          </p:cNvSpPr>
          <p:nvPr/>
        </p:nvSpPr>
        <p:spPr bwMode="auto">
          <a:xfrm>
            <a:off x="3001963" y="1973263"/>
            <a:ext cx="2393950" cy="1754187"/>
          </a:xfrm>
          <a:custGeom>
            <a:avLst/>
            <a:gdLst>
              <a:gd name="T0" fmla="*/ 2147483647 w 1508"/>
              <a:gd name="T1" fmla="*/ 0 h 1105"/>
              <a:gd name="T2" fmla="*/ 0 w 1508"/>
              <a:gd name="T3" fmla="*/ 0 h 1105"/>
              <a:gd name="T4" fmla="*/ 2147483647 w 1508"/>
              <a:gd name="T5" fmla="*/ 2147483647 h 1105"/>
              <a:gd name="T6" fmla="*/ 0 60000 65536"/>
              <a:gd name="T7" fmla="*/ 0 60000 65536"/>
              <a:gd name="T8" fmla="*/ 0 60000 65536"/>
              <a:gd name="T9" fmla="*/ 0 w 1508"/>
              <a:gd name="T10" fmla="*/ 0 h 1105"/>
              <a:gd name="T11" fmla="*/ 1508 w 1508"/>
              <a:gd name="T12" fmla="*/ 1105 h 11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08" h="1105">
                <a:moveTo>
                  <a:pt x="1508" y="0"/>
                </a:moveTo>
                <a:lnTo>
                  <a:pt x="0" y="0"/>
                </a:lnTo>
                <a:lnTo>
                  <a:pt x="5" y="1105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108" name="Freeform 36"/>
          <p:cNvSpPr>
            <a:spLocks/>
          </p:cNvSpPr>
          <p:nvPr/>
        </p:nvSpPr>
        <p:spPr bwMode="auto">
          <a:xfrm>
            <a:off x="5446713" y="2646363"/>
            <a:ext cx="330200" cy="1074737"/>
          </a:xfrm>
          <a:custGeom>
            <a:avLst/>
            <a:gdLst>
              <a:gd name="T0" fmla="*/ 2147483647 w 184"/>
              <a:gd name="T1" fmla="*/ 0 h 1113"/>
              <a:gd name="T2" fmla="*/ 0 w 184"/>
              <a:gd name="T3" fmla="*/ 2147483647 h 1113"/>
              <a:gd name="T4" fmla="*/ 2147483647 w 184"/>
              <a:gd name="T5" fmla="*/ 2147483647 h 1113"/>
              <a:gd name="T6" fmla="*/ 0 60000 65536"/>
              <a:gd name="T7" fmla="*/ 0 60000 65536"/>
              <a:gd name="T8" fmla="*/ 0 60000 65536"/>
              <a:gd name="T9" fmla="*/ 0 w 184"/>
              <a:gd name="T10" fmla="*/ 0 h 1113"/>
              <a:gd name="T11" fmla="*/ 184 w 184"/>
              <a:gd name="T12" fmla="*/ 1113 h 11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4" h="1113">
                <a:moveTo>
                  <a:pt x="184" y="0"/>
                </a:moveTo>
                <a:lnTo>
                  <a:pt x="0" y="8"/>
                </a:lnTo>
                <a:lnTo>
                  <a:pt x="5" y="1113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46109" name="Picture 20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95091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840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163513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Public key encryption algorithms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5500" y="2298700"/>
            <a:ext cx="5619750" cy="625475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latin typeface="Arial" charset="0"/>
                <a:cs typeface="Arial" charset="0"/>
              </a:rPr>
              <a:t>need K  ( ) and K  ( ) such that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3208338" y="2522538"/>
            <a:ext cx="3889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4810125" y="2560638"/>
            <a:ext cx="3889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3519488" y="1958975"/>
            <a:ext cx="355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4800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103813" y="1997075"/>
            <a:ext cx="355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4800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2117725" y="3857625"/>
            <a:ext cx="5468938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0"/>
              <a:buNone/>
            </a:pPr>
            <a:r>
              <a:rPr lang="en-US" sz="2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rPr>
              <a:t>given public key K  , it should be impossible to compute private key K  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3409950" y="4962525"/>
            <a:ext cx="390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4995863" y="4054475"/>
            <a:ext cx="43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703263" y="1535113"/>
            <a:ext cx="2200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800" dirty="0">
                <a:solidFill>
                  <a:srgbClr val="000000"/>
                </a:solidFill>
                <a:latin typeface="Gill Sans MT" charset="0"/>
                <a:cs typeface="Arial" charset="0"/>
              </a:rPr>
              <a:t>requirements:</a:t>
            </a:r>
            <a:endParaRPr lang="en-US" sz="2400" dirty="0">
              <a:solidFill>
                <a:srgbClr val="000000"/>
              </a:solidFill>
              <a:latin typeface="Gill Sans MT" charset="0"/>
              <a:cs typeface="Arial" charset="0"/>
            </a:endParaRPr>
          </a:p>
        </p:txBody>
      </p:sp>
      <p:sp>
        <p:nvSpPr>
          <p:cNvPr id="47116" name="Oval 13"/>
          <p:cNvSpPr>
            <a:spLocks noChangeArrowheads="1"/>
          </p:cNvSpPr>
          <p:nvPr/>
        </p:nvSpPr>
        <p:spPr bwMode="auto">
          <a:xfrm>
            <a:off x="1490663" y="2308225"/>
            <a:ext cx="552450" cy="5175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99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7117" name="Text Box 14"/>
          <p:cNvSpPr txBox="1">
            <a:spLocks noChangeArrowheads="1"/>
          </p:cNvSpPr>
          <p:nvPr/>
        </p:nvSpPr>
        <p:spPr bwMode="auto">
          <a:xfrm>
            <a:off x="1576388" y="2308225"/>
            <a:ext cx="384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99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800" dirty="0">
                <a:solidFill>
                  <a:srgbClr val="000099"/>
                </a:solidFill>
                <a:latin typeface="Arial" charset="0"/>
                <a:cs typeface="Arial" charset="0"/>
              </a:rPr>
              <a:t>1</a:t>
            </a:r>
            <a:endParaRPr lang="en-US" sz="2400" dirty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grpSp>
        <p:nvGrpSpPr>
          <p:cNvPr id="47118" name="Group 15"/>
          <p:cNvGrpSpPr>
            <a:grpSpLocks/>
          </p:cNvGrpSpPr>
          <p:nvPr/>
        </p:nvGrpSpPr>
        <p:grpSpPr bwMode="auto">
          <a:xfrm>
            <a:off x="1524000" y="3810000"/>
            <a:ext cx="552450" cy="533400"/>
            <a:chOff x="489" y="1776"/>
            <a:chExt cx="348" cy="336"/>
          </a:xfrm>
        </p:grpSpPr>
        <p:sp>
          <p:nvSpPr>
            <p:cNvPr id="47132" name="Oval 16"/>
            <p:cNvSpPr>
              <a:spLocks noChangeArrowheads="1"/>
            </p:cNvSpPr>
            <p:nvPr/>
          </p:nvSpPr>
          <p:spPr bwMode="auto">
            <a:xfrm>
              <a:off x="489" y="1786"/>
              <a:ext cx="348" cy="32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99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7133" name="Text Box 17"/>
            <p:cNvSpPr txBox="1">
              <a:spLocks noChangeArrowheads="1"/>
            </p:cNvSpPr>
            <p:nvPr/>
          </p:nvSpPr>
          <p:spPr bwMode="auto">
            <a:xfrm>
              <a:off x="546" y="1776"/>
              <a:ext cx="24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99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800" dirty="0">
                  <a:solidFill>
                    <a:srgbClr val="000099"/>
                  </a:solidFill>
                  <a:latin typeface="Arial" charset="0"/>
                  <a:cs typeface="Arial" charset="0"/>
                </a:rPr>
                <a:t>2</a:t>
              </a:r>
              <a:endParaRPr lang="en-US" sz="2400" dirty="0">
                <a:solidFill>
                  <a:srgbClr val="000099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47119" name="Text Box 18"/>
          <p:cNvSpPr txBox="1">
            <a:spLocks noChangeArrowheads="1"/>
          </p:cNvSpPr>
          <p:nvPr/>
        </p:nvSpPr>
        <p:spPr bwMode="auto">
          <a:xfrm>
            <a:off x="1431925" y="5638800"/>
            <a:ext cx="5707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3200" i="1" dirty="0">
                <a:solidFill>
                  <a:srgbClr val="C00000"/>
                </a:solidFill>
                <a:latin typeface="Gill Sans MT" charset="0"/>
              </a:rPr>
              <a:t>RSA: 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Rivest, Shamir, Adelson algorithm</a:t>
            </a:r>
            <a:endParaRPr lang="en-US" sz="2400" dirty="0">
              <a:solidFill>
                <a:srgbClr val="000000"/>
              </a:solidFill>
              <a:latin typeface="Gill Sans MT" charset="0"/>
            </a:endParaRPr>
          </a:p>
        </p:txBody>
      </p:sp>
      <p:sp>
        <p:nvSpPr>
          <p:cNvPr id="47120" name="Text Box 19"/>
          <p:cNvSpPr txBox="1">
            <a:spLocks noChangeArrowheads="1"/>
          </p:cNvSpPr>
          <p:nvPr/>
        </p:nvSpPr>
        <p:spPr bwMode="auto">
          <a:xfrm>
            <a:off x="3213100" y="2147888"/>
            <a:ext cx="365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47121" name="Text Box 20"/>
          <p:cNvSpPr txBox="1">
            <a:spLocks noChangeArrowheads="1"/>
          </p:cNvSpPr>
          <p:nvPr/>
        </p:nvSpPr>
        <p:spPr bwMode="auto">
          <a:xfrm>
            <a:off x="4838700" y="2187575"/>
            <a:ext cx="285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-</a:t>
            </a:r>
          </a:p>
        </p:txBody>
      </p:sp>
      <p:grpSp>
        <p:nvGrpSpPr>
          <p:cNvPr id="47122" name="Group 21"/>
          <p:cNvGrpSpPr>
            <a:grpSpLocks/>
          </p:cNvGrpSpPr>
          <p:nvPr/>
        </p:nvGrpSpPr>
        <p:grpSpPr bwMode="auto">
          <a:xfrm>
            <a:off x="3238500" y="2720975"/>
            <a:ext cx="2830513" cy="947738"/>
            <a:chOff x="1340" y="1706"/>
            <a:chExt cx="1783" cy="597"/>
          </a:xfrm>
        </p:grpSpPr>
        <p:grpSp>
          <p:nvGrpSpPr>
            <p:cNvPr id="47126" name="Group 22"/>
            <p:cNvGrpSpPr>
              <a:grpSpLocks/>
            </p:cNvGrpSpPr>
            <p:nvPr/>
          </p:nvGrpSpPr>
          <p:grpSpPr bwMode="auto">
            <a:xfrm>
              <a:off x="1340" y="1841"/>
              <a:ext cx="1783" cy="462"/>
              <a:chOff x="1711" y="1463"/>
              <a:chExt cx="1783" cy="462"/>
            </a:xfrm>
          </p:grpSpPr>
          <p:sp>
            <p:nvSpPr>
              <p:cNvPr id="47129" name="Text Box 23"/>
              <p:cNvSpPr txBox="1">
                <a:spLocks noChangeArrowheads="1"/>
              </p:cNvSpPr>
              <p:nvPr/>
            </p:nvSpPr>
            <p:spPr bwMode="auto">
              <a:xfrm>
                <a:off x="1711" y="1463"/>
                <a:ext cx="178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 (K  (m))  =  m </a:t>
                </a:r>
              </a:p>
            </p:txBody>
          </p:sp>
          <p:sp>
            <p:nvSpPr>
              <p:cNvPr id="47130" name="Text Box 24"/>
              <p:cNvSpPr txBox="1">
                <a:spLocks noChangeArrowheads="1"/>
              </p:cNvSpPr>
              <p:nvPr/>
            </p:nvSpPr>
            <p:spPr bwMode="auto">
              <a:xfrm>
                <a:off x="2234" y="1634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47131" name="Text Box 25"/>
              <p:cNvSpPr txBox="1">
                <a:spLocks noChangeArrowheads="1"/>
              </p:cNvSpPr>
              <p:nvPr/>
            </p:nvSpPr>
            <p:spPr bwMode="auto">
              <a:xfrm>
                <a:off x="1892" y="1620"/>
                <a:ext cx="246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  <a:endPara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47127" name="Text Box 26"/>
            <p:cNvSpPr txBox="1">
              <a:spLocks noChangeArrowheads="1"/>
            </p:cNvSpPr>
            <p:nvPr/>
          </p:nvSpPr>
          <p:spPr bwMode="auto">
            <a:xfrm>
              <a:off x="1521" y="1706"/>
              <a:ext cx="18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  <p:sp>
          <p:nvSpPr>
            <p:cNvPr id="47128" name="Text Box 27"/>
            <p:cNvSpPr txBox="1">
              <a:spLocks noChangeArrowheads="1"/>
            </p:cNvSpPr>
            <p:nvPr/>
          </p:nvSpPr>
          <p:spPr bwMode="auto">
            <a:xfrm>
              <a:off x="1860" y="1722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47123" name="Text Box 28"/>
          <p:cNvSpPr txBox="1">
            <a:spLocks noChangeArrowheads="1"/>
          </p:cNvSpPr>
          <p:nvPr/>
        </p:nvSpPr>
        <p:spPr bwMode="auto">
          <a:xfrm>
            <a:off x="5053013" y="3708400"/>
            <a:ext cx="36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47124" name="Text Box 29"/>
          <p:cNvSpPr txBox="1">
            <a:spLocks noChangeArrowheads="1"/>
          </p:cNvSpPr>
          <p:nvPr/>
        </p:nvSpPr>
        <p:spPr bwMode="auto">
          <a:xfrm>
            <a:off x="3408363" y="4557713"/>
            <a:ext cx="285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-</a:t>
            </a:r>
          </a:p>
        </p:txBody>
      </p:sp>
      <p:pic>
        <p:nvPicPr>
          <p:cNvPr id="47125" name="Picture 1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63" y="9540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895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98425"/>
            <a:ext cx="7772400" cy="1143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RSA: Creating public/private key pair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625475" y="1400175"/>
            <a:ext cx="60801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1.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choose two large prime numbers 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p, q.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</a:t>
            </a:r>
          </a:p>
          <a:p>
            <a:pPr eaLnBrk="0" hangingPunct="0"/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  (e.g., 1024 bits each)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611188" y="2386013"/>
            <a:ext cx="4945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2.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compute 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n 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= pq,  z = (p-1)(q-1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)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609600" y="3055938"/>
            <a:ext cx="76930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3.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choose 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e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 (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with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 e&lt;n)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that has no common factors</a:t>
            </a:r>
          </a:p>
          <a:p>
            <a:pPr eaLnBrk="0" hangingPunct="0"/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   with z (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e, z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are </a:t>
            </a:r>
            <a:r>
              <a:rPr lang="ja-JP" altLang="en-US" sz="2800">
                <a:solidFill>
                  <a:srgbClr val="000000"/>
                </a:solidFill>
                <a:latin typeface="Gill Sans MT" charset="0"/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  <a:latin typeface="Gill Sans MT" charset="0"/>
              </a:rPr>
              <a:t>relatively prime</a:t>
            </a:r>
            <a:r>
              <a:rPr lang="ja-JP" altLang="en-US" sz="2800">
                <a:solidFill>
                  <a:srgbClr val="000000"/>
                </a:solidFill>
                <a:latin typeface="Gill Sans MT" charset="0"/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  <a:latin typeface="Gill Sans MT" charset="0"/>
              </a:rPr>
              <a:t>).</a:t>
            </a:r>
            <a:endParaRPr lang="en-US" sz="2800" dirty="0">
              <a:solidFill>
                <a:srgbClr val="000000"/>
              </a:solidFill>
              <a:latin typeface="Gill Sans MT" charset="0"/>
            </a:endParaRP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625475" y="4044950"/>
            <a:ext cx="75914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4.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choose 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d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such that 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ed-1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is  exactly divisible by 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z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.</a:t>
            </a:r>
          </a:p>
          <a:p>
            <a:pPr eaLnBrk="0" hangingPunct="0"/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   (in other words: 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ed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mod 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z  = 1 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).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636588" y="5156200"/>
            <a:ext cx="57971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5.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public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key is 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(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n,e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).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 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private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key is 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(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n,d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).</a:t>
            </a:r>
          </a:p>
        </p:txBody>
      </p:sp>
      <p:grpSp>
        <p:nvGrpSpPr>
          <p:cNvPr id="50184" name="Group 8"/>
          <p:cNvGrpSpPr>
            <a:grpSpLocks/>
          </p:cNvGrpSpPr>
          <p:nvPr/>
        </p:nvGrpSpPr>
        <p:grpSpPr bwMode="auto">
          <a:xfrm>
            <a:off x="2938463" y="5684838"/>
            <a:ext cx="612775" cy="708025"/>
            <a:chOff x="1748" y="3628"/>
            <a:chExt cx="386" cy="446"/>
          </a:xfrm>
        </p:grpSpPr>
        <p:sp>
          <p:nvSpPr>
            <p:cNvPr id="50192" name="Text Box 9"/>
            <p:cNvSpPr txBox="1">
              <a:spLocks noChangeArrowheads="1"/>
            </p:cNvSpPr>
            <p:nvPr/>
          </p:nvSpPr>
          <p:spPr bwMode="auto">
            <a:xfrm>
              <a:off x="1748" y="3700"/>
              <a:ext cx="29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</a:t>
              </a:r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 </a:t>
              </a:r>
            </a:p>
          </p:txBody>
        </p:sp>
        <p:sp>
          <p:nvSpPr>
            <p:cNvPr id="50193" name="Text Box 10"/>
            <p:cNvSpPr txBox="1">
              <a:spLocks noChangeArrowheads="1"/>
            </p:cNvSpPr>
            <p:nvPr/>
          </p:nvSpPr>
          <p:spPr bwMode="auto">
            <a:xfrm>
              <a:off x="1910" y="3822"/>
              <a:ext cx="22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50194" name="Text Box 11"/>
            <p:cNvSpPr txBox="1">
              <a:spLocks noChangeArrowheads="1"/>
            </p:cNvSpPr>
            <p:nvPr/>
          </p:nvSpPr>
          <p:spPr bwMode="auto">
            <a:xfrm>
              <a:off x="1909" y="3628"/>
              <a:ext cx="21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50185" name="Group 12"/>
          <p:cNvGrpSpPr>
            <a:grpSpLocks/>
          </p:cNvGrpSpPr>
          <p:nvPr/>
        </p:nvGrpSpPr>
        <p:grpSpPr bwMode="auto">
          <a:xfrm>
            <a:off x="5705475" y="5676900"/>
            <a:ext cx="612775" cy="708025"/>
            <a:chOff x="1748" y="3628"/>
            <a:chExt cx="386" cy="446"/>
          </a:xfrm>
        </p:grpSpPr>
        <p:sp>
          <p:nvSpPr>
            <p:cNvPr id="50189" name="Text Box 13"/>
            <p:cNvSpPr txBox="1">
              <a:spLocks noChangeArrowheads="1"/>
            </p:cNvSpPr>
            <p:nvPr/>
          </p:nvSpPr>
          <p:spPr bwMode="auto">
            <a:xfrm>
              <a:off x="1748" y="3700"/>
              <a:ext cx="29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</a:t>
              </a:r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 </a:t>
              </a:r>
            </a:p>
          </p:txBody>
        </p:sp>
        <p:sp>
          <p:nvSpPr>
            <p:cNvPr id="50190" name="Text Box 14"/>
            <p:cNvSpPr txBox="1">
              <a:spLocks noChangeArrowheads="1"/>
            </p:cNvSpPr>
            <p:nvPr/>
          </p:nvSpPr>
          <p:spPr bwMode="auto">
            <a:xfrm>
              <a:off x="1910" y="3822"/>
              <a:ext cx="22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50191" name="Text Box 15"/>
            <p:cNvSpPr txBox="1">
              <a:spLocks noChangeArrowheads="1"/>
            </p:cNvSpPr>
            <p:nvPr/>
          </p:nvSpPr>
          <p:spPr bwMode="auto">
            <a:xfrm>
              <a:off x="1924" y="3628"/>
              <a:ext cx="17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50186" name="AutoShape 16"/>
          <p:cNvSpPr>
            <a:spLocks/>
          </p:cNvSpPr>
          <p:nvPr/>
        </p:nvSpPr>
        <p:spPr bwMode="auto">
          <a:xfrm rot="5400000">
            <a:off x="3064669" y="5347494"/>
            <a:ext cx="165100" cy="760412"/>
          </a:xfrm>
          <a:prstGeom prst="rightBrace">
            <a:avLst>
              <a:gd name="adj1" fmla="val 38381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0187" name="AutoShape 17"/>
          <p:cNvSpPr>
            <a:spLocks/>
          </p:cNvSpPr>
          <p:nvPr/>
        </p:nvSpPr>
        <p:spPr bwMode="auto">
          <a:xfrm rot="5400000">
            <a:off x="5844382" y="5317331"/>
            <a:ext cx="165100" cy="760413"/>
          </a:xfrm>
          <a:prstGeom prst="rightBrace">
            <a:avLst>
              <a:gd name="adj1" fmla="val 38381"/>
              <a:gd name="adj2" fmla="val 50000"/>
            </a:avLst>
          </a:prstGeom>
          <a:noFill/>
          <a:ln w="2857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50188" name="Picture 1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7947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141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RSA: encryption, decryption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612775" y="1500188"/>
            <a:ext cx="6324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0.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 given (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n,e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) and (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n,d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) as computed above</a:t>
            </a:r>
          </a:p>
        </p:txBody>
      </p:sp>
      <p:grpSp>
        <p:nvGrpSpPr>
          <p:cNvPr id="51204" name="Group 4"/>
          <p:cNvGrpSpPr>
            <a:grpSpLocks/>
          </p:cNvGrpSpPr>
          <p:nvPr/>
        </p:nvGrpSpPr>
        <p:grpSpPr bwMode="auto">
          <a:xfrm>
            <a:off x="669925" y="2179638"/>
            <a:ext cx="6024563" cy="1031875"/>
            <a:chOff x="407" y="1521"/>
            <a:chExt cx="3795" cy="650"/>
          </a:xfrm>
        </p:grpSpPr>
        <p:sp>
          <p:nvSpPr>
            <p:cNvPr id="51219" name="Text Box 5"/>
            <p:cNvSpPr txBox="1">
              <a:spLocks noChangeArrowheads="1"/>
            </p:cNvSpPr>
            <p:nvPr/>
          </p:nvSpPr>
          <p:spPr bwMode="auto">
            <a:xfrm>
              <a:off x="407" y="1521"/>
              <a:ext cx="3667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2800" dirty="0">
                  <a:solidFill>
                    <a:srgbClr val="000099"/>
                  </a:solidFill>
                  <a:latin typeface="Gill Sans MT" charset="0"/>
                </a:rPr>
                <a:t>1.</a:t>
              </a:r>
              <a:r>
                <a:rPr lang="en-US" sz="2800" dirty="0">
                  <a:solidFill>
                    <a:srgbClr val="000000"/>
                  </a:solidFill>
                  <a:latin typeface="Gill Sans MT" charset="0"/>
                </a:rPr>
                <a:t> to encrypt message </a:t>
              </a:r>
              <a:r>
                <a:rPr lang="en-US" sz="2800" i="1" dirty="0">
                  <a:solidFill>
                    <a:srgbClr val="000000"/>
                  </a:solidFill>
                  <a:latin typeface="Gill Sans MT" charset="0"/>
                </a:rPr>
                <a:t>m (&lt;n)</a:t>
              </a:r>
              <a:r>
                <a:rPr lang="en-US" sz="2800" dirty="0">
                  <a:solidFill>
                    <a:srgbClr val="000000"/>
                  </a:solidFill>
                  <a:latin typeface="Gill Sans MT" charset="0"/>
                </a:rPr>
                <a:t>, compute</a:t>
              </a:r>
            </a:p>
          </p:txBody>
        </p:sp>
        <p:grpSp>
          <p:nvGrpSpPr>
            <p:cNvPr id="51220" name="Group 6"/>
            <p:cNvGrpSpPr>
              <a:grpSpLocks/>
            </p:cNvGrpSpPr>
            <p:nvPr/>
          </p:nvGrpSpPr>
          <p:grpSpPr bwMode="auto">
            <a:xfrm>
              <a:off x="563" y="1768"/>
              <a:ext cx="1451" cy="403"/>
              <a:chOff x="1688" y="1812"/>
              <a:chExt cx="1451" cy="403"/>
            </a:xfrm>
          </p:grpSpPr>
          <p:sp>
            <p:nvSpPr>
              <p:cNvPr id="51224" name="Text Box 7"/>
              <p:cNvSpPr txBox="1">
                <a:spLocks noChangeArrowheads="1"/>
              </p:cNvSpPr>
              <p:nvPr/>
            </p:nvSpPr>
            <p:spPr bwMode="auto">
              <a:xfrm>
                <a:off x="1688" y="1885"/>
                <a:ext cx="145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800" i="1" dirty="0">
                    <a:solidFill>
                      <a:srgbClr val="C00000"/>
                    </a:solidFill>
                    <a:latin typeface="Gill Sans MT" charset="0"/>
                  </a:rPr>
                  <a:t>c = m   </a:t>
                </a:r>
                <a:r>
                  <a:rPr lang="en-US" sz="2800" dirty="0">
                    <a:solidFill>
                      <a:srgbClr val="C00000"/>
                    </a:solidFill>
                    <a:latin typeface="Gill Sans MT" charset="0"/>
                  </a:rPr>
                  <a:t>mod</a:t>
                </a:r>
                <a:r>
                  <a:rPr lang="en-US" sz="2800" i="1" dirty="0">
                    <a:solidFill>
                      <a:srgbClr val="C00000"/>
                    </a:solidFill>
                    <a:latin typeface="Gill Sans MT" charset="0"/>
                  </a:rPr>
                  <a:t>  n</a:t>
                </a:r>
              </a:p>
            </p:txBody>
          </p:sp>
          <p:sp>
            <p:nvSpPr>
              <p:cNvPr id="51225" name="Text Box 8"/>
              <p:cNvSpPr txBox="1">
                <a:spLocks noChangeArrowheads="1"/>
              </p:cNvSpPr>
              <p:nvPr/>
            </p:nvSpPr>
            <p:spPr bwMode="auto">
              <a:xfrm>
                <a:off x="2227" y="1812"/>
                <a:ext cx="215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800" i="1" dirty="0">
                    <a:solidFill>
                      <a:srgbClr val="C00000"/>
                    </a:solidFill>
                    <a:latin typeface="Gill Sans MT" charset="0"/>
                  </a:rPr>
                  <a:t>e</a:t>
                </a:r>
              </a:p>
            </p:txBody>
          </p:sp>
        </p:grpSp>
        <p:grpSp>
          <p:nvGrpSpPr>
            <p:cNvPr id="51221" name="Group 9"/>
            <p:cNvGrpSpPr>
              <a:grpSpLocks/>
            </p:cNvGrpSpPr>
            <p:nvPr/>
          </p:nvGrpSpPr>
          <p:grpSpPr bwMode="auto">
            <a:xfrm>
              <a:off x="1966" y="1724"/>
              <a:ext cx="2236" cy="439"/>
              <a:chOff x="777" y="2538"/>
              <a:chExt cx="2236" cy="439"/>
            </a:xfrm>
          </p:grpSpPr>
          <p:sp>
            <p:nvSpPr>
              <p:cNvPr id="51222" name="Text Box 10"/>
              <p:cNvSpPr txBox="1">
                <a:spLocks noChangeArrowheads="1"/>
              </p:cNvSpPr>
              <p:nvPr/>
            </p:nvSpPr>
            <p:spPr bwMode="auto">
              <a:xfrm>
                <a:off x="777" y="2647"/>
                <a:ext cx="11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eaLnBrk="0" hangingPunct="0"/>
                <a:endParaRPr lang="en-US" sz="2800" dirty="0">
                  <a:solidFill>
                    <a:srgbClr val="000000"/>
                  </a:solidFill>
                  <a:latin typeface="Gill Sans MT" charset="0"/>
                </a:endParaRPr>
              </a:p>
            </p:txBody>
          </p:sp>
          <p:sp>
            <p:nvSpPr>
              <p:cNvPr id="51223" name="Text Box 11"/>
              <p:cNvSpPr txBox="1">
                <a:spLocks noChangeArrowheads="1"/>
              </p:cNvSpPr>
              <p:nvPr/>
            </p:nvSpPr>
            <p:spPr bwMode="auto">
              <a:xfrm>
                <a:off x="2897" y="2538"/>
                <a:ext cx="116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endParaRPr lang="en-US" sz="2800" i="1" dirty="0">
                  <a:solidFill>
                    <a:srgbClr val="FF0000"/>
                  </a:solidFill>
                  <a:latin typeface="Gill Sans MT" charset="0"/>
                </a:endParaRPr>
              </a:p>
            </p:txBody>
          </p:sp>
        </p:grpSp>
      </p:grpSp>
      <p:sp>
        <p:nvSpPr>
          <p:cNvPr id="51205" name="Text Box 12"/>
          <p:cNvSpPr txBox="1">
            <a:spLocks noChangeArrowheads="1"/>
          </p:cNvSpPr>
          <p:nvPr/>
        </p:nvSpPr>
        <p:spPr bwMode="auto">
          <a:xfrm>
            <a:off x="669925" y="3449638"/>
            <a:ext cx="6711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800" dirty="0">
                <a:solidFill>
                  <a:srgbClr val="000099"/>
                </a:solidFill>
                <a:latin typeface="Gill Sans MT" charset="0"/>
              </a:rPr>
              <a:t>2.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to decrypt received bit pattern, </a:t>
            </a:r>
            <a:r>
              <a:rPr lang="en-US" sz="2800" i="1" dirty="0">
                <a:solidFill>
                  <a:srgbClr val="000000"/>
                </a:solidFill>
                <a:latin typeface="Gill Sans MT" charset="0"/>
              </a:rPr>
              <a:t>c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, compute</a:t>
            </a:r>
          </a:p>
        </p:txBody>
      </p:sp>
      <p:grpSp>
        <p:nvGrpSpPr>
          <p:cNvPr id="51206" name="Group 13"/>
          <p:cNvGrpSpPr>
            <a:grpSpLocks/>
          </p:cNvGrpSpPr>
          <p:nvPr/>
        </p:nvGrpSpPr>
        <p:grpSpPr bwMode="auto">
          <a:xfrm>
            <a:off x="917575" y="3841750"/>
            <a:ext cx="2303463" cy="639763"/>
            <a:chOff x="1688" y="1812"/>
            <a:chExt cx="1451" cy="403"/>
          </a:xfrm>
        </p:grpSpPr>
        <p:sp>
          <p:nvSpPr>
            <p:cNvPr id="51217" name="Text Box 14"/>
            <p:cNvSpPr txBox="1">
              <a:spLocks noChangeArrowheads="1"/>
            </p:cNvSpPr>
            <p:nvPr/>
          </p:nvSpPr>
          <p:spPr bwMode="auto">
            <a:xfrm>
              <a:off x="1688" y="1885"/>
              <a:ext cx="145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800" i="1" dirty="0">
                  <a:solidFill>
                    <a:srgbClr val="C00000"/>
                  </a:solidFill>
                  <a:latin typeface="Gill Sans MT" charset="0"/>
                </a:rPr>
                <a:t>m = c   </a:t>
              </a:r>
              <a:r>
                <a:rPr lang="en-US" sz="2800" dirty="0">
                  <a:solidFill>
                    <a:srgbClr val="C00000"/>
                  </a:solidFill>
                  <a:latin typeface="Gill Sans MT" charset="0"/>
                </a:rPr>
                <a:t>mod</a:t>
              </a:r>
              <a:r>
                <a:rPr lang="en-US" sz="2800" i="1" dirty="0">
                  <a:solidFill>
                    <a:srgbClr val="C00000"/>
                  </a:solidFill>
                  <a:latin typeface="Gill Sans MT" charset="0"/>
                </a:rPr>
                <a:t>  n</a:t>
              </a:r>
            </a:p>
          </p:txBody>
        </p:sp>
        <p:sp>
          <p:nvSpPr>
            <p:cNvPr id="51218" name="Text Box 15"/>
            <p:cNvSpPr txBox="1">
              <a:spLocks noChangeArrowheads="1"/>
            </p:cNvSpPr>
            <p:nvPr/>
          </p:nvSpPr>
          <p:spPr bwMode="auto">
            <a:xfrm>
              <a:off x="2223" y="1812"/>
              <a:ext cx="22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800" i="1" dirty="0">
                  <a:solidFill>
                    <a:srgbClr val="C00000"/>
                  </a:solidFill>
                  <a:latin typeface="Gill Sans MT" charset="0"/>
                </a:rPr>
                <a:t>d</a:t>
              </a:r>
            </a:p>
          </p:txBody>
        </p:sp>
      </p:grpSp>
      <p:grpSp>
        <p:nvGrpSpPr>
          <p:cNvPr id="51207" name="Group 16"/>
          <p:cNvGrpSpPr>
            <a:grpSpLocks/>
          </p:cNvGrpSpPr>
          <p:nvPr/>
        </p:nvGrpSpPr>
        <p:grpSpPr bwMode="auto">
          <a:xfrm>
            <a:off x="2965450" y="4922838"/>
            <a:ext cx="3935413" cy="619125"/>
            <a:chOff x="868" y="3287"/>
            <a:chExt cx="2479" cy="390"/>
          </a:xfrm>
        </p:grpSpPr>
        <p:sp>
          <p:nvSpPr>
            <p:cNvPr id="51213" name="Text Box 17"/>
            <p:cNvSpPr txBox="1">
              <a:spLocks noChangeArrowheads="1"/>
            </p:cNvSpPr>
            <p:nvPr/>
          </p:nvSpPr>
          <p:spPr bwMode="auto">
            <a:xfrm>
              <a:off x="868" y="3388"/>
              <a:ext cx="171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i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  =  (m   </a:t>
              </a:r>
              <a:r>
                <a:rPr lang="en-US" sz="2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mod</a:t>
              </a:r>
              <a:r>
                <a:rPr lang="en-US" sz="2400" i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  n)</a:t>
              </a:r>
            </a:p>
          </p:txBody>
        </p:sp>
        <p:sp>
          <p:nvSpPr>
            <p:cNvPr id="51214" name="Text Box 18"/>
            <p:cNvSpPr txBox="1">
              <a:spLocks noChangeArrowheads="1"/>
            </p:cNvSpPr>
            <p:nvPr/>
          </p:nvSpPr>
          <p:spPr bwMode="auto">
            <a:xfrm>
              <a:off x="1615" y="3308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i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e</a:t>
              </a:r>
            </a:p>
          </p:txBody>
        </p:sp>
        <p:sp>
          <p:nvSpPr>
            <p:cNvPr id="51215" name="Text Box 19"/>
            <p:cNvSpPr txBox="1">
              <a:spLocks noChangeArrowheads="1"/>
            </p:cNvSpPr>
            <p:nvPr/>
          </p:nvSpPr>
          <p:spPr bwMode="auto">
            <a:xfrm>
              <a:off x="2533" y="3389"/>
              <a:ext cx="8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i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 </a:t>
              </a:r>
              <a:r>
                <a:rPr lang="en-US" sz="2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mod</a:t>
              </a:r>
              <a:r>
                <a:rPr lang="en-US" sz="2400" i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  n</a:t>
              </a:r>
            </a:p>
          </p:txBody>
        </p:sp>
        <p:sp>
          <p:nvSpPr>
            <p:cNvPr id="51216" name="Text Box 20"/>
            <p:cNvSpPr txBox="1">
              <a:spLocks noChangeArrowheads="1"/>
            </p:cNvSpPr>
            <p:nvPr/>
          </p:nvSpPr>
          <p:spPr bwMode="auto">
            <a:xfrm>
              <a:off x="2450" y="3287"/>
              <a:ext cx="22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i="1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d</a:t>
              </a:r>
            </a:p>
          </p:txBody>
        </p:sp>
      </p:grpSp>
      <p:sp>
        <p:nvSpPr>
          <p:cNvPr id="51209" name="Rectangle 22"/>
          <p:cNvSpPr>
            <a:spLocks noChangeArrowheads="1"/>
          </p:cNvSpPr>
          <p:nvPr/>
        </p:nvSpPr>
        <p:spPr bwMode="auto">
          <a:xfrm>
            <a:off x="2819400" y="4786313"/>
            <a:ext cx="4635500" cy="1268412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1210" name="AutoShape 23"/>
          <p:cNvSpPr>
            <a:spLocks/>
          </p:cNvSpPr>
          <p:nvPr/>
        </p:nvSpPr>
        <p:spPr bwMode="auto">
          <a:xfrm rot="-5400000">
            <a:off x="4688682" y="4985543"/>
            <a:ext cx="139700" cy="1223963"/>
          </a:xfrm>
          <a:prstGeom prst="leftBrace">
            <a:avLst>
              <a:gd name="adj1" fmla="val 73011"/>
              <a:gd name="adj2" fmla="val 5295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51211" name="Text Box 24"/>
          <p:cNvSpPr txBox="1">
            <a:spLocks noChangeArrowheads="1"/>
          </p:cNvSpPr>
          <p:nvPr/>
        </p:nvSpPr>
        <p:spPr bwMode="auto">
          <a:xfrm>
            <a:off x="4656138" y="5584825"/>
            <a:ext cx="4365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c</a:t>
            </a:r>
          </a:p>
        </p:txBody>
      </p:sp>
      <p:pic>
        <p:nvPicPr>
          <p:cNvPr id="51212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1027113"/>
            <a:ext cx="6856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789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152400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RSA example: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533400" y="1300163"/>
            <a:ext cx="5881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Bob chooses </a:t>
            </a:r>
            <a:r>
              <a:rPr lang="en-US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p=5, q=7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.  Then </a:t>
            </a:r>
            <a:r>
              <a:rPr lang="en-US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n=35, z=24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2312988" y="1724025"/>
            <a:ext cx="51577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e=5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 (so </a:t>
            </a:r>
            <a:r>
              <a:rPr lang="en-US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e, z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 relatively prime).</a:t>
            </a:r>
          </a:p>
          <a:p>
            <a:pPr eaLnBrk="0" hangingPunct="0"/>
            <a:r>
              <a:rPr lang="en-US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d=29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(so </a:t>
            </a:r>
            <a:r>
              <a:rPr lang="en-US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ed-1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exactly divisible by z).</a:t>
            </a:r>
          </a:p>
          <a:p>
            <a:pPr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1954213" y="3465513"/>
            <a:ext cx="1554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bit pattern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810000" y="3441700"/>
            <a:ext cx="441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5078413" y="3462338"/>
            <a:ext cx="4397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5307013" y="3309938"/>
            <a:ext cx="3571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e</a:t>
            </a:r>
          </a:p>
        </p:txBody>
      </p:sp>
      <p:grpSp>
        <p:nvGrpSpPr>
          <p:cNvPr id="52233" name="Group 9"/>
          <p:cNvGrpSpPr>
            <a:grpSpLocks/>
          </p:cNvGrpSpPr>
          <p:nvPr/>
        </p:nvGrpSpPr>
        <p:grpSpPr bwMode="auto">
          <a:xfrm>
            <a:off x="6704013" y="3343275"/>
            <a:ext cx="2055812" cy="590550"/>
            <a:chOff x="2708" y="1773"/>
            <a:chExt cx="1295" cy="372"/>
          </a:xfrm>
        </p:grpSpPr>
        <p:sp>
          <p:nvSpPr>
            <p:cNvPr id="52261" name="Text Box 10"/>
            <p:cNvSpPr txBox="1">
              <a:spLocks noChangeArrowheads="1"/>
            </p:cNvSpPr>
            <p:nvPr/>
          </p:nvSpPr>
          <p:spPr bwMode="auto">
            <a:xfrm>
              <a:off x="2708" y="1854"/>
              <a:ext cx="129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c = m  mod  n</a:t>
              </a:r>
            </a:p>
          </p:txBody>
        </p:sp>
        <p:sp>
          <p:nvSpPr>
            <p:cNvPr id="52262" name="Text Box 11"/>
            <p:cNvSpPr txBox="1">
              <a:spLocks noChangeArrowheads="1"/>
            </p:cNvSpPr>
            <p:nvPr/>
          </p:nvSpPr>
          <p:spPr bwMode="auto">
            <a:xfrm>
              <a:off x="3168" y="1773"/>
              <a:ext cx="2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e</a:t>
              </a:r>
            </a:p>
          </p:txBody>
        </p:sp>
      </p:grpSp>
      <p:sp>
        <p:nvSpPr>
          <p:cNvPr id="52234" name="Text Box 12"/>
          <p:cNvSpPr txBox="1">
            <a:spLocks noChangeArrowheads="1"/>
          </p:cNvSpPr>
          <p:nvPr/>
        </p:nvSpPr>
        <p:spPr bwMode="auto">
          <a:xfrm>
            <a:off x="2006600" y="4005263"/>
            <a:ext cx="1441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C00000"/>
                </a:solidFill>
                <a:latin typeface="Arial" charset="0"/>
              </a:rPr>
              <a:t>0000l000</a:t>
            </a:r>
            <a:endParaRPr lang="en-US" sz="2400" dirty="0">
              <a:solidFill>
                <a:srgbClr val="C00000"/>
              </a:solidFill>
              <a:latin typeface="Times New Roman" charset="0"/>
            </a:endParaRPr>
          </a:p>
        </p:txBody>
      </p:sp>
      <p:sp>
        <p:nvSpPr>
          <p:cNvPr id="52235" name="Text Box 13"/>
          <p:cNvSpPr txBox="1">
            <a:spLocks noChangeArrowheads="1"/>
          </p:cNvSpPr>
          <p:nvPr/>
        </p:nvSpPr>
        <p:spPr bwMode="auto">
          <a:xfrm>
            <a:off x="3741738" y="3995738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C00000"/>
                </a:solidFill>
                <a:latin typeface="Arial" charset="0"/>
              </a:rPr>
              <a:t>12</a:t>
            </a:r>
            <a:endParaRPr lang="en-US" sz="2400" dirty="0">
              <a:solidFill>
                <a:srgbClr val="C00000"/>
              </a:solidFill>
              <a:latin typeface="Times New Roman" charset="0"/>
            </a:endParaRPr>
          </a:p>
        </p:txBody>
      </p:sp>
      <p:sp>
        <p:nvSpPr>
          <p:cNvPr id="52236" name="Text Box 14"/>
          <p:cNvSpPr txBox="1">
            <a:spLocks noChangeArrowheads="1"/>
          </p:cNvSpPr>
          <p:nvPr/>
        </p:nvSpPr>
        <p:spPr bwMode="auto">
          <a:xfrm>
            <a:off x="4783138" y="3987800"/>
            <a:ext cx="1033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C00000"/>
                </a:solidFill>
                <a:latin typeface="Arial" charset="0"/>
              </a:rPr>
              <a:t>24832</a:t>
            </a:r>
            <a:endParaRPr lang="en-US" sz="2400" dirty="0">
              <a:solidFill>
                <a:srgbClr val="C00000"/>
              </a:solidFill>
              <a:latin typeface="Times New Roman" charset="0"/>
            </a:endParaRPr>
          </a:p>
        </p:txBody>
      </p:sp>
      <p:sp>
        <p:nvSpPr>
          <p:cNvPr id="52237" name="Text Box 15"/>
          <p:cNvSpPr txBox="1">
            <a:spLocks noChangeArrowheads="1"/>
          </p:cNvSpPr>
          <p:nvPr/>
        </p:nvSpPr>
        <p:spPr bwMode="auto">
          <a:xfrm>
            <a:off x="7637463" y="3986213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C00000"/>
                </a:solidFill>
                <a:latin typeface="Arial" charset="0"/>
              </a:rPr>
              <a:t>17</a:t>
            </a:r>
            <a:endParaRPr lang="en-US" sz="2400" dirty="0">
              <a:solidFill>
                <a:srgbClr val="C00000"/>
              </a:solidFill>
              <a:latin typeface="Times New Roman" charset="0"/>
            </a:endParaRPr>
          </a:p>
        </p:txBody>
      </p:sp>
      <p:sp>
        <p:nvSpPr>
          <p:cNvPr id="52238" name="Text Box 28"/>
          <p:cNvSpPr txBox="1">
            <a:spLocks noChangeArrowheads="1"/>
          </p:cNvSpPr>
          <p:nvPr/>
        </p:nvSpPr>
        <p:spPr bwMode="auto">
          <a:xfrm>
            <a:off x="487363" y="3767138"/>
            <a:ext cx="1279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99"/>
                </a:solidFill>
                <a:latin typeface="Arial" charset="0"/>
                <a:cs typeface="Arial" charset="0"/>
              </a:rPr>
              <a:t>encrypt:</a:t>
            </a:r>
          </a:p>
        </p:txBody>
      </p:sp>
      <p:sp>
        <p:nvSpPr>
          <p:cNvPr id="52239" name="Text Box 31"/>
          <p:cNvSpPr txBox="1">
            <a:spLocks noChangeArrowheads="1"/>
          </p:cNvSpPr>
          <p:nvPr/>
        </p:nvSpPr>
        <p:spPr bwMode="auto">
          <a:xfrm>
            <a:off x="503238" y="2667000"/>
            <a:ext cx="3865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encrypting 8-bit messages.</a:t>
            </a:r>
          </a:p>
        </p:txBody>
      </p:sp>
      <p:pic>
        <p:nvPicPr>
          <p:cNvPr id="52240" name="Picture 2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968375"/>
            <a:ext cx="3101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41" name="Right Brace 1"/>
          <p:cNvSpPr>
            <a:spLocks/>
          </p:cNvSpPr>
          <p:nvPr/>
        </p:nvSpPr>
        <p:spPr bwMode="auto">
          <a:xfrm rot="5400000">
            <a:off x="2625725" y="3203576"/>
            <a:ext cx="180975" cy="1403350"/>
          </a:xfrm>
          <a:prstGeom prst="rightBrace">
            <a:avLst>
              <a:gd name="adj1" fmla="val 82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2242" name="Right Brace 31"/>
          <p:cNvSpPr>
            <a:spLocks/>
          </p:cNvSpPr>
          <p:nvPr/>
        </p:nvSpPr>
        <p:spPr bwMode="auto">
          <a:xfrm rot="5400000">
            <a:off x="3948112" y="3676651"/>
            <a:ext cx="169863" cy="468312"/>
          </a:xfrm>
          <a:prstGeom prst="rightBrace">
            <a:avLst>
              <a:gd name="adj1" fmla="val 828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2243" name="Right Brace 32"/>
          <p:cNvSpPr>
            <a:spLocks/>
          </p:cNvSpPr>
          <p:nvPr/>
        </p:nvSpPr>
        <p:spPr bwMode="auto">
          <a:xfrm rot="5400000">
            <a:off x="5195094" y="3682206"/>
            <a:ext cx="168275" cy="468313"/>
          </a:xfrm>
          <a:prstGeom prst="rightBrace">
            <a:avLst>
              <a:gd name="adj1" fmla="val 836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2244" name="Right Brace 33"/>
          <p:cNvSpPr>
            <a:spLocks/>
          </p:cNvSpPr>
          <p:nvPr/>
        </p:nvSpPr>
        <p:spPr bwMode="auto">
          <a:xfrm rot="5400000">
            <a:off x="7737475" y="2892425"/>
            <a:ext cx="179388" cy="2046288"/>
          </a:xfrm>
          <a:prstGeom prst="rightBrace">
            <a:avLst>
              <a:gd name="adj1" fmla="val 83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44513" y="4729163"/>
            <a:ext cx="7564437" cy="1150937"/>
            <a:chOff x="543729" y="4729393"/>
            <a:chExt cx="7565229" cy="1150260"/>
          </a:xfrm>
        </p:grpSpPr>
        <p:sp>
          <p:nvSpPr>
            <p:cNvPr id="52247" name="Text Box 16"/>
            <p:cNvSpPr txBox="1">
              <a:spLocks noChangeArrowheads="1"/>
            </p:cNvSpPr>
            <p:nvPr/>
          </p:nvSpPr>
          <p:spPr bwMode="auto">
            <a:xfrm>
              <a:off x="2359031" y="4873856"/>
              <a:ext cx="34131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c</a:t>
              </a:r>
            </a:p>
          </p:txBody>
        </p:sp>
        <p:grpSp>
          <p:nvGrpSpPr>
            <p:cNvPr id="52248" name="Group 17"/>
            <p:cNvGrpSpPr>
              <a:grpSpLocks/>
            </p:cNvGrpSpPr>
            <p:nvPr/>
          </p:nvGrpSpPr>
          <p:grpSpPr bwMode="auto">
            <a:xfrm>
              <a:off x="6053145" y="4766587"/>
              <a:ext cx="2055813" cy="590551"/>
              <a:chOff x="2708" y="1773"/>
              <a:chExt cx="1295" cy="372"/>
            </a:xfrm>
          </p:grpSpPr>
          <p:sp>
            <p:nvSpPr>
              <p:cNvPr id="52259" name="Text Box 18"/>
              <p:cNvSpPr txBox="1">
                <a:spLocks noChangeArrowheads="1"/>
              </p:cNvSpPr>
              <p:nvPr/>
            </p:nvSpPr>
            <p:spPr bwMode="auto">
              <a:xfrm>
                <a:off x="2708" y="1854"/>
                <a:ext cx="1295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4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m = c  mod  n</a:t>
                </a:r>
              </a:p>
            </p:txBody>
          </p:sp>
          <p:sp>
            <p:nvSpPr>
              <p:cNvPr id="52260" name="Text Box 19"/>
              <p:cNvSpPr txBox="1">
                <a:spLocks noChangeArrowheads="1"/>
              </p:cNvSpPr>
              <p:nvPr/>
            </p:nvSpPr>
            <p:spPr bwMode="auto">
              <a:xfrm>
                <a:off x="3166" y="1773"/>
                <a:ext cx="22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4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d</a:t>
                </a:r>
              </a:p>
            </p:txBody>
          </p:sp>
        </p:grpSp>
        <p:sp>
          <p:nvSpPr>
            <p:cNvPr id="52249" name="Text Box 20"/>
            <p:cNvSpPr txBox="1">
              <a:spLocks noChangeArrowheads="1"/>
            </p:cNvSpPr>
            <p:nvPr/>
          </p:nvSpPr>
          <p:spPr bwMode="auto">
            <a:xfrm>
              <a:off x="2208219" y="5409753"/>
              <a:ext cx="5238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17</a:t>
              </a:r>
            </a:p>
          </p:txBody>
        </p:sp>
        <p:sp>
          <p:nvSpPr>
            <p:cNvPr id="52250" name="Text Box 21"/>
            <p:cNvSpPr txBox="1">
              <a:spLocks noChangeArrowheads="1"/>
            </p:cNvSpPr>
            <p:nvPr/>
          </p:nvSpPr>
          <p:spPr bwMode="auto">
            <a:xfrm>
              <a:off x="2869299" y="5541062"/>
              <a:ext cx="32131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2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481968572106750915091411825223071697</a:t>
              </a:r>
            </a:p>
          </p:txBody>
        </p:sp>
        <p:sp>
          <p:nvSpPr>
            <p:cNvPr id="52251" name="Text Box 22"/>
            <p:cNvSpPr txBox="1">
              <a:spLocks noChangeArrowheads="1"/>
            </p:cNvSpPr>
            <p:nvPr/>
          </p:nvSpPr>
          <p:spPr bwMode="auto">
            <a:xfrm>
              <a:off x="6808794" y="5422453"/>
              <a:ext cx="5238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12</a:t>
              </a:r>
            </a:p>
          </p:txBody>
        </p:sp>
        <p:grpSp>
          <p:nvGrpSpPr>
            <p:cNvPr id="52252" name="Group 23"/>
            <p:cNvGrpSpPr>
              <a:grpSpLocks/>
            </p:cNvGrpSpPr>
            <p:nvPr/>
          </p:nvGrpSpPr>
          <p:grpSpPr bwMode="auto">
            <a:xfrm>
              <a:off x="3489331" y="4729393"/>
              <a:ext cx="514350" cy="611188"/>
              <a:chOff x="3034" y="2876"/>
              <a:chExt cx="324" cy="385"/>
            </a:xfrm>
          </p:grpSpPr>
          <p:sp>
            <p:nvSpPr>
              <p:cNvPr id="52257" name="Text Box 24"/>
              <p:cNvSpPr txBox="1">
                <a:spLocks noChangeArrowheads="1"/>
              </p:cNvSpPr>
              <p:nvPr/>
            </p:nvSpPr>
            <p:spPr bwMode="auto">
              <a:xfrm>
                <a:off x="3034" y="2973"/>
                <a:ext cx="21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4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c</a:t>
                </a:r>
              </a:p>
            </p:txBody>
          </p:sp>
          <p:sp>
            <p:nvSpPr>
              <p:cNvPr id="52258" name="Text Box 25"/>
              <p:cNvSpPr txBox="1">
                <a:spLocks noChangeArrowheads="1"/>
              </p:cNvSpPr>
              <p:nvPr/>
            </p:nvSpPr>
            <p:spPr bwMode="auto">
              <a:xfrm>
                <a:off x="3129" y="2876"/>
                <a:ext cx="22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400" dirty="0">
                    <a:solidFill>
                      <a:srgbClr val="000000"/>
                    </a:solidFill>
                    <a:latin typeface="Arial" charset="0"/>
                    <a:cs typeface="Arial" charset="0"/>
                  </a:rPr>
                  <a:t>d</a:t>
                </a:r>
              </a:p>
            </p:txBody>
          </p:sp>
        </p:grpSp>
        <p:sp>
          <p:nvSpPr>
            <p:cNvPr id="52253" name="Text Box 29"/>
            <p:cNvSpPr txBox="1">
              <a:spLocks noChangeArrowheads="1"/>
            </p:cNvSpPr>
            <p:nvPr/>
          </p:nvSpPr>
          <p:spPr bwMode="auto">
            <a:xfrm>
              <a:off x="543729" y="5059140"/>
              <a:ext cx="127951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000099"/>
                  </a:solidFill>
                  <a:latin typeface="Arial" charset="0"/>
                  <a:cs typeface="Arial" charset="0"/>
                </a:rPr>
                <a:t>decrypt:</a:t>
              </a:r>
            </a:p>
          </p:txBody>
        </p:sp>
        <p:sp>
          <p:nvSpPr>
            <p:cNvPr id="52254" name="Right Brace 36"/>
            <p:cNvSpPr>
              <a:spLocks/>
            </p:cNvSpPr>
            <p:nvPr/>
          </p:nvSpPr>
          <p:spPr bwMode="auto">
            <a:xfrm rot="5400000">
              <a:off x="2446575" y="5102686"/>
              <a:ext cx="168727" cy="468086"/>
            </a:xfrm>
            <a:prstGeom prst="rightBrace">
              <a:avLst>
                <a:gd name="adj1" fmla="val 833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2255" name="Right Brace 37"/>
            <p:cNvSpPr>
              <a:spLocks/>
            </p:cNvSpPr>
            <p:nvPr/>
          </p:nvSpPr>
          <p:spPr bwMode="auto">
            <a:xfrm rot="5400000">
              <a:off x="3605907" y="5108131"/>
              <a:ext cx="168727" cy="468086"/>
            </a:xfrm>
            <a:prstGeom prst="rightBrace">
              <a:avLst>
                <a:gd name="adj1" fmla="val 833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2256" name="Right Brace 38"/>
            <p:cNvSpPr>
              <a:spLocks/>
            </p:cNvSpPr>
            <p:nvPr/>
          </p:nvSpPr>
          <p:spPr bwMode="auto">
            <a:xfrm rot="5400000">
              <a:off x="6964140" y="4340683"/>
              <a:ext cx="179612" cy="2046514"/>
            </a:xfrm>
            <a:prstGeom prst="rightBrace">
              <a:avLst>
                <a:gd name="adj1" fmla="val 8335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6" name="Left-Right Arrow 5"/>
          <p:cNvSpPr>
            <a:spLocks noChangeArrowheads="1"/>
          </p:cNvSpPr>
          <p:nvPr/>
        </p:nvSpPr>
        <p:spPr bwMode="auto">
          <a:xfrm rot="1604466">
            <a:off x="4113213" y="4827588"/>
            <a:ext cx="2944812" cy="246062"/>
          </a:xfrm>
          <a:prstGeom prst="leftRightArrow">
            <a:avLst>
              <a:gd name="adj1" fmla="val 50000"/>
              <a:gd name="adj2" fmla="val 50032"/>
            </a:avLst>
          </a:prstGeom>
          <a:solidFill>
            <a:schemeClr val="accent2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33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Gill Sans MT" charset="0"/>
              </a:rPr>
              <a:t>RSA: </a:t>
            </a:r>
            <a:r>
              <a:rPr lang="en-US" sz="4000" dirty="0" smtClean="0">
                <a:latin typeface="Gill Sans MT" charset="0"/>
              </a:rPr>
              <a:t>an </a:t>
            </a:r>
            <a:r>
              <a:rPr lang="en-US" sz="4000" dirty="0">
                <a:latin typeface="Gill Sans MT" charset="0"/>
              </a:rPr>
              <a:t>important property</a:t>
            </a:r>
          </a:p>
        </p:txBody>
      </p:sp>
      <p:grpSp>
        <p:nvGrpSpPr>
          <p:cNvPr id="54276" name="Group 4"/>
          <p:cNvGrpSpPr>
            <a:grpSpLocks/>
          </p:cNvGrpSpPr>
          <p:nvPr/>
        </p:nvGrpSpPr>
        <p:grpSpPr bwMode="auto">
          <a:xfrm>
            <a:off x="1636713" y="2257425"/>
            <a:ext cx="5259387" cy="946150"/>
            <a:chOff x="501" y="1586"/>
            <a:chExt cx="3313" cy="596"/>
          </a:xfrm>
        </p:grpSpPr>
        <p:grpSp>
          <p:nvGrpSpPr>
            <p:cNvPr id="54283" name="Group 5"/>
            <p:cNvGrpSpPr>
              <a:grpSpLocks/>
            </p:cNvGrpSpPr>
            <p:nvPr/>
          </p:nvGrpSpPr>
          <p:grpSpPr bwMode="auto">
            <a:xfrm>
              <a:off x="501" y="1586"/>
              <a:ext cx="1807" cy="594"/>
              <a:chOff x="1328" y="1706"/>
              <a:chExt cx="1807" cy="594"/>
            </a:xfrm>
          </p:grpSpPr>
          <p:grpSp>
            <p:nvGrpSpPr>
              <p:cNvPr id="54290" name="Group 6"/>
              <p:cNvGrpSpPr>
                <a:grpSpLocks/>
              </p:cNvGrpSpPr>
              <p:nvPr/>
            </p:nvGrpSpPr>
            <p:grpSpPr bwMode="auto">
              <a:xfrm>
                <a:off x="1328" y="1811"/>
                <a:ext cx="1807" cy="489"/>
                <a:chOff x="1699" y="1433"/>
                <a:chExt cx="1807" cy="489"/>
              </a:xfrm>
            </p:grpSpPr>
            <p:sp>
              <p:nvSpPr>
                <p:cNvPr id="5429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699" y="1433"/>
                  <a:ext cx="1807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K  </a:t>
                  </a:r>
                  <a:r>
                    <a:rPr lang="en-US" sz="32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(</a:t>
                  </a:r>
                  <a:r>
                    <a: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K  (m)</a:t>
                  </a:r>
                  <a:r>
                    <a:rPr lang="en-US" sz="32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)</a:t>
                  </a:r>
                  <a:r>
                    <a:rPr lang="en-US" sz="28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  =  m </a:t>
                  </a:r>
                </a:p>
              </p:txBody>
            </p:sp>
            <p:sp>
              <p:nvSpPr>
                <p:cNvPr id="54294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2235" y="1631"/>
                  <a:ext cx="246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24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B</a:t>
                  </a:r>
                  <a:endPara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4295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884" y="1620"/>
                  <a:ext cx="246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2400" dirty="0">
                      <a:solidFill>
                        <a:srgbClr val="C00000"/>
                      </a:solidFill>
                      <a:latin typeface="Arial" charset="0"/>
                      <a:cs typeface="Arial" charset="0"/>
                    </a:rPr>
                    <a:t>B</a:t>
                  </a:r>
                  <a:endParaRPr lang="en-US" sz="2800" dirty="0">
                    <a:solidFill>
                      <a:srgbClr val="C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54291" name="Text Box 10"/>
              <p:cNvSpPr txBox="1">
                <a:spLocks noChangeArrowheads="1"/>
              </p:cNvSpPr>
              <p:nvPr/>
            </p:nvSpPr>
            <p:spPr bwMode="auto">
              <a:xfrm>
                <a:off x="1523" y="1706"/>
                <a:ext cx="18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-</a:t>
                </a:r>
              </a:p>
            </p:txBody>
          </p:sp>
          <p:sp>
            <p:nvSpPr>
              <p:cNvPr id="54292" name="Text Box 11"/>
              <p:cNvSpPr txBox="1">
                <a:spLocks noChangeArrowheads="1"/>
              </p:cNvSpPr>
              <p:nvPr/>
            </p:nvSpPr>
            <p:spPr bwMode="auto">
              <a:xfrm>
                <a:off x="1842" y="1722"/>
                <a:ext cx="229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sp>
          <p:nvSpPr>
            <p:cNvPr id="54284" name="Text Box 12"/>
            <p:cNvSpPr txBox="1">
              <a:spLocks noChangeArrowheads="1"/>
            </p:cNvSpPr>
            <p:nvPr/>
          </p:nvSpPr>
          <p:spPr bwMode="auto">
            <a:xfrm>
              <a:off x="2496" y="1704"/>
              <a:ext cx="131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 </a:t>
              </a:r>
              <a:r>
                <a:rPr lang="en-US" sz="32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(</a:t>
              </a:r>
              <a:r>
                <a: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 (m)</a:t>
              </a:r>
              <a:r>
                <a:rPr lang="en-US" sz="32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)</a:t>
              </a:r>
              <a:r>
                <a:rPr lang="en-US" sz="28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  </a:t>
              </a:r>
            </a:p>
          </p:txBody>
        </p:sp>
        <p:sp>
          <p:nvSpPr>
            <p:cNvPr id="54285" name="Text Box 13"/>
            <p:cNvSpPr txBox="1">
              <a:spLocks noChangeArrowheads="1"/>
            </p:cNvSpPr>
            <p:nvPr/>
          </p:nvSpPr>
          <p:spPr bwMode="auto">
            <a:xfrm>
              <a:off x="3074" y="1887"/>
              <a:ext cx="2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  <a:endParaRPr lang="en-US" sz="2800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4286" name="Text Box 14"/>
            <p:cNvSpPr txBox="1">
              <a:spLocks noChangeArrowheads="1"/>
            </p:cNvSpPr>
            <p:nvPr/>
          </p:nvSpPr>
          <p:spPr bwMode="auto">
            <a:xfrm>
              <a:off x="2722" y="1891"/>
              <a:ext cx="2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B</a:t>
              </a:r>
              <a:endParaRPr lang="en-US" sz="2800" dirty="0">
                <a:solidFill>
                  <a:srgbClr val="C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4287" name="Text Box 15"/>
            <p:cNvSpPr txBox="1">
              <a:spLocks noChangeArrowheads="1"/>
            </p:cNvSpPr>
            <p:nvPr/>
          </p:nvSpPr>
          <p:spPr bwMode="auto">
            <a:xfrm>
              <a:off x="2709" y="1636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  <p:sp>
          <p:nvSpPr>
            <p:cNvPr id="54288" name="Text Box 16"/>
            <p:cNvSpPr txBox="1">
              <a:spLocks noChangeArrowheads="1"/>
            </p:cNvSpPr>
            <p:nvPr/>
          </p:nvSpPr>
          <p:spPr bwMode="auto">
            <a:xfrm>
              <a:off x="3076" y="1615"/>
              <a:ext cx="18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  <p:sp>
          <p:nvSpPr>
            <p:cNvPr id="54289" name="Text Box 17"/>
            <p:cNvSpPr txBox="1">
              <a:spLocks noChangeArrowheads="1"/>
            </p:cNvSpPr>
            <p:nvPr/>
          </p:nvSpPr>
          <p:spPr bwMode="auto">
            <a:xfrm>
              <a:off x="2253" y="1755"/>
              <a:ext cx="22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=</a:t>
              </a:r>
            </a:p>
          </p:txBody>
        </p:sp>
      </p:grpSp>
      <p:sp>
        <p:nvSpPr>
          <p:cNvPr id="54277" name="Text Box 18"/>
          <p:cNvSpPr txBox="1">
            <a:spLocks noChangeArrowheads="1"/>
          </p:cNvSpPr>
          <p:nvPr/>
        </p:nvSpPr>
        <p:spPr bwMode="auto">
          <a:xfrm>
            <a:off x="1163638" y="3487738"/>
            <a:ext cx="2917825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use public key first, followed by private key </a:t>
            </a:r>
            <a:endParaRPr lang="en-US" sz="2400" dirty="0">
              <a:solidFill>
                <a:srgbClr val="000000"/>
              </a:solidFill>
              <a:latin typeface="Gill Sans MT" charset="0"/>
            </a:endParaRPr>
          </a:p>
        </p:txBody>
      </p:sp>
      <p:sp>
        <p:nvSpPr>
          <p:cNvPr id="54278" name="Text Box 19"/>
          <p:cNvSpPr txBox="1">
            <a:spLocks noChangeArrowheads="1"/>
          </p:cNvSpPr>
          <p:nvPr/>
        </p:nvSpPr>
        <p:spPr bwMode="auto">
          <a:xfrm>
            <a:off x="4494213" y="3479800"/>
            <a:ext cx="2917825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use private key first, followed by public key </a:t>
            </a:r>
            <a:endParaRPr lang="en-US" sz="2400" dirty="0">
              <a:solidFill>
                <a:srgbClr val="000000"/>
              </a:solidFill>
              <a:latin typeface="Gill Sans MT" charset="0"/>
            </a:endParaRPr>
          </a:p>
        </p:txBody>
      </p:sp>
      <p:sp>
        <p:nvSpPr>
          <p:cNvPr id="54279" name="AutoShape 20"/>
          <p:cNvSpPr>
            <a:spLocks/>
          </p:cNvSpPr>
          <p:nvPr/>
        </p:nvSpPr>
        <p:spPr bwMode="auto">
          <a:xfrm rot="5400000">
            <a:off x="2481263" y="2509838"/>
            <a:ext cx="138112" cy="1509712"/>
          </a:xfrm>
          <a:prstGeom prst="rightBrace">
            <a:avLst>
              <a:gd name="adj1" fmla="val 910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C00000"/>
              </a:solidFill>
              <a:latin typeface="Gill Sans MT" charset="0"/>
              <a:ea typeface="ＭＳ Ｐゴシック" charset="0"/>
              <a:cs typeface="Arial" charset="0"/>
            </a:endParaRPr>
          </a:p>
        </p:txBody>
      </p:sp>
      <p:sp>
        <p:nvSpPr>
          <p:cNvPr id="54280" name="AutoShape 21"/>
          <p:cNvSpPr>
            <a:spLocks/>
          </p:cNvSpPr>
          <p:nvPr/>
        </p:nvSpPr>
        <p:spPr bwMode="auto">
          <a:xfrm rot="5400000">
            <a:off x="5753100" y="2501900"/>
            <a:ext cx="138113" cy="1509713"/>
          </a:xfrm>
          <a:prstGeom prst="rightBrace">
            <a:avLst>
              <a:gd name="adj1" fmla="val 9109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C00000"/>
              </a:solidFill>
              <a:latin typeface="Gill Sans MT" charset="0"/>
              <a:ea typeface="ＭＳ Ｐゴシック" charset="0"/>
              <a:cs typeface="Arial" charset="0"/>
            </a:endParaRPr>
          </a:p>
        </p:txBody>
      </p:sp>
      <p:sp>
        <p:nvSpPr>
          <p:cNvPr id="54281" name="Text Box 22"/>
          <p:cNvSpPr txBox="1">
            <a:spLocks noChangeArrowheads="1"/>
          </p:cNvSpPr>
          <p:nvPr/>
        </p:nvSpPr>
        <p:spPr bwMode="auto">
          <a:xfrm>
            <a:off x="2708275" y="5200650"/>
            <a:ext cx="3467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3200" i="1" dirty="0">
                <a:solidFill>
                  <a:srgbClr val="C00000"/>
                </a:solidFill>
                <a:latin typeface="Gill Sans MT" charset="0"/>
              </a:rPr>
              <a:t>result is the same!</a:t>
            </a:r>
            <a:r>
              <a:rPr lang="en-US" sz="3200" dirty="0">
                <a:solidFill>
                  <a:srgbClr val="C00000"/>
                </a:solidFill>
                <a:latin typeface="Gill Sans MT" charset="0"/>
              </a:rPr>
              <a:t> </a:t>
            </a:r>
          </a:p>
        </p:txBody>
      </p:sp>
      <p:pic>
        <p:nvPicPr>
          <p:cNvPr id="54282" name="Picture 1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03187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004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Why is RSA secure?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772400" cy="24384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suppose you know Bob</a:t>
            </a:r>
            <a:r>
              <a:rPr lang="ja-JP" altLang="en-US" dirty="0">
                <a:latin typeface="Gill Sans MT" charset="0"/>
              </a:rPr>
              <a:t>’</a:t>
            </a:r>
            <a:r>
              <a:rPr lang="en-US" altLang="ja-JP" dirty="0">
                <a:latin typeface="Gill Sans MT" charset="0"/>
              </a:rPr>
              <a:t>s public key (n,e). How hard is it to determine d?</a:t>
            </a:r>
          </a:p>
          <a:p>
            <a:r>
              <a:rPr lang="en-US" dirty="0">
                <a:latin typeface="Gill Sans MT" charset="0"/>
              </a:rPr>
              <a:t>essentially need to find factors of n without knowing the two factors p and q </a:t>
            </a:r>
          </a:p>
          <a:p>
            <a:pPr lvl="1"/>
            <a:r>
              <a:rPr lang="en-US" sz="2800" dirty="0">
                <a:latin typeface="Gill Sans MT" charset="0"/>
              </a:rPr>
              <a:t>fact: factoring a big number is hard</a:t>
            </a:r>
          </a:p>
          <a:p>
            <a:pPr>
              <a:buFont typeface="Wingdings" charset="0"/>
              <a:buNone/>
            </a:pPr>
            <a:endParaRPr lang="en-US" dirty="0">
              <a:latin typeface="Gill Sans MT" charset="0"/>
            </a:endParaRPr>
          </a:p>
        </p:txBody>
      </p:sp>
      <p:pic>
        <p:nvPicPr>
          <p:cNvPr id="56324" name="Picture 2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350" y="1044575"/>
            <a:ext cx="4570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601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97427"/>
            <a:ext cx="7772400" cy="1143000"/>
          </a:xfrm>
        </p:spPr>
        <p:txBody>
          <a:bodyPr/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Exam highlights</a:t>
            </a:r>
          </a:p>
          <a:p>
            <a:r>
              <a:rPr lang="en-US" dirty="0" smtClean="0"/>
              <a:t>Symmetric s</a:t>
            </a:r>
            <a:r>
              <a:rPr lang="en-US" dirty="0" smtClean="0"/>
              <a:t>ession key encryption (AES)</a:t>
            </a:r>
            <a:endParaRPr lang="en-US" dirty="0"/>
          </a:p>
          <a:p>
            <a:r>
              <a:rPr lang="en-US" dirty="0" smtClean="0"/>
              <a:t>“Message digest” </a:t>
            </a:r>
            <a:r>
              <a:rPr lang="en-US" dirty="0" smtClean="0"/>
              <a:t>hash (e.g., SHA1)</a:t>
            </a:r>
          </a:p>
          <a:p>
            <a:r>
              <a:rPr lang="en-US" dirty="0" smtClean="0"/>
              <a:t>Public </a:t>
            </a:r>
            <a:r>
              <a:rPr lang="en-US" dirty="0"/>
              <a:t>k</a:t>
            </a:r>
            <a:r>
              <a:rPr lang="en-US" dirty="0" smtClean="0"/>
              <a:t>ey encryption (e.g., RSA)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ession key transfer</a:t>
            </a:r>
          </a:p>
          <a:p>
            <a:pPr lvl="1"/>
            <a:r>
              <a:rPr lang="en-US" dirty="0" smtClean="0"/>
              <a:t>Digital signature</a:t>
            </a:r>
          </a:p>
          <a:p>
            <a:pPr lvl="1"/>
            <a:r>
              <a:rPr lang="en-US" dirty="0" smtClean="0"/>
              <a:t>Certification authority</a:t>
            </a:r>
          </a:p>
          <a:p>
            <a:r>
              <a:rPr lang="en-US" dirty="0" smtClean="0"/>
              <a:t>Homework 5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E58A-7BDD-4FCC-A619-769A5C9F56E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00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RSA in practice: session keys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393825"/>
            <a:ext cx="7772400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exponentiation in RSA is computationally intensive</a:t>
            </a:r>
          </a:p>
          <a:p>
            <a:r>
              <a:rPr lang="en-US" dirty="0">
                <a:latin typeface="Gill Sans MT" charset="0"/>
              </a:rPr>
              <a:t>DES is at least 100 times faster than RSA</a:t>
            </a:r>
          </a:p>
          <a:p>
            <a:r>
              <a:rPr lang="en-US" dirty="0">
                <a:latin typeface="Gill Sans MT" charset="0"/>
              </a:rPr>
              <a:t>use public key </a:t>
            </a:r>
            <a:r>
              <a:rPr lang="en-US" dirty="0" smtClean="0">
                <a:latin typeface="Gill Sans MT" charset="0"/>
              </a:rPr>
              <a:t>crypto </a:t>
            </a:r>
            <a:r>
              <a:rPr lang="en-US" dirty="0">
                <a:latin typeface="Gill Sans MT" charset="0"/>
              </a:rPr>
              <a:t>to establish secure connection, then establish second key – symmetric session key – for encrypting data</a:t>
            </a:r>
          </a:p>
          <a:p>
            <a:pPr>
              <a:spcBef>
                <a:spcPct val="60000"/>
              </a:spcBef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session key, K</a:t>
            </a:r>
            <a:r>
              <a:rPr lang="en-US" i="1" baseline="-25000" dirty="0">
                <a:solidFill>
                  <a:srgbClr val="C00000"/>
                </a:solidFill>
                <a:latin typeface="Gill Sans MT" charset="0"/>
              </a:rPr>
              <a:t>S</a:t>
            </a:r>
          </a:p>
          <a:p>
            <a:r>
              <a:rPr lang="en-US" sz="2400" dirty="0">
                <a:latin typeface="Gill Sans MT" charset="0"/>
              </a:rPr>
              <a:t>Bob and Alice use RSA to exchange a symmetric key K</a:t>
            </a:r>
            <a:r>
              <a:rPr lang="en-US" sz="2400" baseline="-25000" dirty="0">
                <a:latin typeface="Gill Sans MT" charset="0"/>
              </a:rPr>
              <a:t>S</a:t>
            </a:r>
          </a:p>
          <a:p>
            <a:r>
              <a:rPr lang="en-US" sz="2400" dirty="0">
                <a:latin typeface="Gill Sans MT" charset="0"/>
              </a:rPr>
              <a:t>once both have K</a:t>
            </a:r>
            <a:r>
              <a:rPr lang="en-US" sz="2400" baseline="-25000" dirty="0">
                <a:latin typeface="Gill Sans MT" charset="0"/>
              </a:rPr>
              <a:t>S</a:t>
            </a:r>
            <a:r>
              <a:rPr lang="en-US" sz="2400" dirty="0">
                <a:latin typeface="Gill Sans MT" charset="0"/>
              </a:rPr>
              <a:t>, they use symmetric key cryptography</a:t>
            </a:r>
          </a:p>
          <a:p>
            <a:endParaRPr lang="en-US" dirty="0">
              <a:latin typeface="Gill Sans MT" charset="0"/>
            </a:endParaRPr>
          </a:p>
        </p:txBody>
      </p:sp>
      <p:pic>
        <p:nvPicPr>
          <p:cNvPr id="57348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079500"/>
            <a:ext cx="6856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092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4583113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Digital signatures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1200" y="1677988"/>
            <a:ext cx="7708900" cy="4648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C00000"/>
                </a:solidFill>
                <a:latin typeface="Gill Sans MT" charset="0"/>
              </a:rPr>
              <a:t>cryptographic technique analogous to hand-written signatures:</a:t>
            </a:r>
          </a:p>
          <a:p>
            <a:r>
              <a:rPr lang="en-US" sz="2600" dirty="0">
                <a:latin typeface="Gill Sans MT" charset="0"/>
              </a:rPr>
              <a:t>sender (Bob) digitally signs document,  establishing he is document owner/creator. </a:t>
            </a:r>
          </a:p>
          <a:p>
            <a:r>
              <a:rPr lang="en-US" sz="2600" i="1" dirty="0">
                <a:solidFill>
                  <a:srgbClr val="000099"/>
                </a:solidFill>
                <a:latin typeface="Gill Sans MT" charset="0"/>
              </a:rPr>
              <a:t>verifiable, nonforgeable:</a:t>
            </a:r>
            <a:r>
              <a:rPr lang="en-US" sz="2600" i="1" dirty="0">
                <a:latin typeface="Gill Sans MT" charset="0"/>
              </a:rPr>
              <a:t> </a:t>
            </a:r>
            <a:r>
              <a:rPr lang="en-US" sz="2600" dirty="0">
                <a:latin typeface="Gill Sans MT" charset="0"/>
              </a:rPr>
              <a:t>recipient (Alice) can prove to someone that Bob, and no one else (including Alice), must have signed document </a:t>
            </a:r>
          </a:p>
        </p:txBody>
      </p:sp>
      <p:pic>
        <p:nvPicPr>
          <p:cNvPr id="74756" name="Picture 2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081088"/>
            <a:ext cx="4113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100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6311900" y="3794125"/>
            <a:ext cx="2311400" cy="1549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6084" name="Rectangle 3"/>
          <p:cNvSpPr>
            <a:spLocks noChangeArrowheads="1"/>
          </p:cNvSpPr>
          <p:nvPr/>
        </p:nvSpPr>
        <p:spPr bwMode="auto">
          <a:xfrm>
            <a:off x="952500" y="3717925"/>
            <a:ext cx="2311400" cy="1549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75780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903288" y="1436688"/>
            <a:ext cx="7391400" cy="20320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C00000"/>
                </a:solidFill>
                <a:latin typeface="Gill Sans MT" charset="0"/>
              </a:rPr>
              <a:t>simple digital signature for message m:</a:t>
            </a:r>
          </a:p>
          <a:p>
            <a:r>
              <a:rPr lang="en-US" sz="2400" dirty="0">
                <a:latin typeface="Gill Sans MT" charset="0"/>
              </a:rPr>
              <a:t>Bob signs m by encrypting with his private key K</a:t>
            </a:r>
            <a:r>
              <a:rPr lang="en-US" sz="2400" baseline="-25000" dirty="0">
                <a:latin typeface="Gill Sans MT" charset="0"/>
              </a:rPr>
              <a:t>B</a:t>
            </a:r>
            <a:r>
              <a:rPr lang="en-US" sz="2400" dirty="0">
                <a:latin typeface="Gill Sans MT" charset="0"/>
              </a:rPr>
              <a:t>, creating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signed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 message, K</a:t>
            </a:r>
            <a:r>
              <a:rPr lang="en-US" altLang="ja-JP" sz="2400" baseline="-25000" dirty="0">
                <a:latin typeface="Gill Sans MT" charset="0"/>
              </a:rPr>
              <a:t>B</a:t>
            </a:r>
            <a:r>
              <a:rPr lang="en-US" altLang="ja-JP" sz="2400" dirty="0">
                <a:latin typeface="Gill Sans MT" charset="0"/>
              </a:rPr>
              <a:t>(m)</a:t>
            </a:r>
            <a:endParaRPr lang="en-US" dirty="0">
              <a:latin typeface="Gill Sans MT" charset="0"/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4638675" y="2152650"/>
            <a:ext cx="596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7088188" y="1804988"/>
            <a:ext cx="5969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000000"/>
                </a:solidFill>
              </a:rPr>
              <a:t>-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990600" y="3717925"/>
            <a:ext cx="21209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ea typeface="Arial Unicode MS" charset="0"/>
                <a:cs typeface="Arial" charset="0"/>
              </a:rPr>
              <a:t>Dear Alice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  <a:ea typeface="Arial Unicode MS" charset="0"/>
                <a:cs typeface="Arial" charset="0"/>
              </a:rPr>
              <a:t>Oh, how I have missed you. I think of you all the time! …(blah blah blah)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ea typeface="Arial Unicode MS" charset="0"/>
                <a:cs typeface="Arial" charset="0"/>
              </a:rPr>
              <a:t>Bob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652463" y="3298825"/>
            <a:ext cx="2735262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Bob</a:t>
            </a:r>
            <a:r>
              <a:rPr lang="ja-JP" altLang="en-US" smtClean="0">
                <a:solidFill>
                  <a:srgbClr val="C00000"/>
                </a:solidFill>
                <a:latin typeface="Arial" charset="0"/>
                <a:cs typeface="Arial" charset="0"/>
              </a:rPr>
              <a:t>’</a:t>
            </a: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s message, m</a:t>
            </a:r>
          </a:p>
        </p:txBody>
      </p:sp>
      <p:sp>
        <p:nvSpPr>
          <p:cNvPr id="75785" name="Rectangle 10"/>
          <p:cNvSpPr>
            <a:spLocks noChangeArrowheads="1"/>
          </p:cNvSpPr>
          <p:nvPr/>
        </p:nvSpPr>
        <p:spPr bwMode="auto">
          <a:xfrm>
            <a:off x="4141788" y="4060825"/>
            <a:ext cx="1417637" cy="108267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4181475" y="4095750"/>
            <a:ext cx="13684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Public key</a:t>
            </a:r>
          </a:p>
          <a:p>
            <a:pPr algn="ctr" eaLnBrk="0" hangingPunct="0">
              <a:defRPr/>
            </a:pPr>
            <a:r>
              <a:rPr lang="en-US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encryption</a:t>
            </a:r>
          </a:p>
          <a:p>
            <a:pPr algn="ctr" eaLnBrk="0" hangingPunct="0">
              <a:defRPr/>
            </a:pPr>
            <a:r>
              <a:rPr lang="en-US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algorithm</a:t>
            </a:r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>
            <a:off x="3409950" y="452437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4908550" y="3251200"/>
            <a:ext cx="1762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Bob</a:t>
            </a:r>
            <a:r>
              <a:rPr lang="ja-JP" altLang="en-US" sz="1800" smtClean="0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 private</a:t>
            </a:r>
          </a:p>
          <a:p>
            <a:pPr eaLnBrk="0" hangingPunct="0"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75789" name="Picture 14" descr="BS00768_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014788" y="3432175"/>
            <a:ext cx="458787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5790" name="Group 15"/>
          <p:cNvGrpSpPr>
            <a:grpSpLocks/>
          </p:cNvGrpSpPr>
          <p:nvPr/>
        </p:nvGrpSpPr>
        <p:grpSpPr bwMode="auto">
          <a:xfrm>
            <a:off x="4486275" y="3200400"/>
            <a:ext cx="533400" cy="628650"/>
            <a:chOff x="2994" y="2058"/>
            <a:chExt cx="336" cy="396"/>
          </a:xfrm>
        </p:grpSpPr>
        <p:grpSp>
          <p:nvGrpSpPr>
            <p:cNvPr id="75800" name="Group 16"/>
            <p:cNvGrpSpPr>
              <a:grpSpLocks/>
            </p:cNvGrpSpPr>
            <p:nvPr/>
          </p:nvGrpSpPr>
          <p:grpSpPr bwMode="auto">
            <a:xfrm>
              <a:off x="2994" y="2144"/>
              <a:ext cx="336" cy="310"/>
              <a:chOff x="2994" y="2144"/>
              <a:chExt cx="336" cy="310"/>
            </a:xfrm>
          </p:grpSpPr>
          <p:sp>
            <p:nvSpPr>
              <p:cNvPr id="46107" name="Text Box 17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dirty="0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46108" name="Text Box 18"/>
              <p:cNvSpPr txBox="1">
                <a:spLocks noChangeArrowheads="1"/>
              </p:cNvSpPr>
              <p:nvPr/>
            </p:nvSpPr>
            <p:spPr bwMode="auto">
              <a:xfrm>
                <a:off x="3128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600" dirty="0" smtClean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46106" name="Text Box 19"/>
            <p:cNvSpPr txBox="1">
              <a:spLocks noChangeArrowheads="1"/>
            </p:cNvSpPr>
            <p:nvPr/>
          </p:nvSpPr>
          <p:spPr bwMode="auto">
            <a:xfrm>
              <a:off x="3140" y="2058"/>
              <a:ext cx="160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600" dirty="0" smtClean="0">
                  <a:solidFill>
                    <a:srgbClr val="C00000"/>
                  </a:solidFill>
                  <a:latin typeface="Arial" charset="0"/>
                  <a:cs typeface="Arial" charset="0"/>
                </a:rPr>
                <a:t>-</a:t>
              </a:r>
            </a:p>
          </p:txBody>
        </p:sp>
      </p:grpSp>
      <p:sp>
        <p:nvSpPr>
          <p:cNvPr id="46096" name="Line 20"/>
          <p:cNvSpPr>
            <a:spLocks noChangeShapeType="1"/>
          </p:cNvSpPr>
          <p:nvPr/>
        </p:nvSpPr>
        <p:spPr bwMode="auto">
          <a:xfrm>
            <a:off x="4489450" y="3584575"/>
            <a:ext cx="1588" cy="4699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097" name="Line 21"/>
          <p:cNvSpPr>
            <a:spLocks noChangeShapeType="1"/>
          </p:cNvSpPr>
          <p:nvPr/>
        </p:nvSpPr>
        <p:spPr bwMode="auto">
          <a:xfrm>
            <a:off x="5594350" y="4524375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098" name="Text Box 22"/>
          <p:cNvSpPr txBox="1">
            <a:spLocks noChangeArrowheads="1"/>
          </p:cNvSpPr>
          <p:nvPr/>
        </p:nvSpPr>
        <p:spPr bwMode="auto">
          <a:xfrm>
            <a:off x="6438900" y="3895725"/>
            <a:ext cx="21209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  <a:ea typeface="Arial Unicode MS" charset="0"/>
                <a:cs typeface="Arial" charset="0"/>
              </a:rPr>
              <a:t>Bob</a:t>
            </a:r>
            <a:r>
              <a:rPr lang="ja-JP" altLang="en-US" sz="1800" smtClean="0">
                <a:solidFill>
                  <a:srgbClr val="000000"/>
                </a:solidFill>
                <a:latin typeface="Arial" charset="0"/>
                <a:ea typeface="Arial Unicode MS" charset="0"/>
                <a:cs typeface="Arial" charset="0"/>
              </a:rPr>
              <a:t>’</a:t>
            </a:r>
            <a:r>
              <a:rPr lang="en-US" sz="1800" dirty="0" smtClean="0">
                <a:solidFill>
                  <a:srgbClr val="000000"/>
                </a:solidFill>
                <a:latin typeface="Arial" charset="0"/>
                <a:ea typeface="Arial Unicode MS" charset="0"/>
                <a:cs typeface="Arial" charset="0"/>
              </a:rPr>
              <a:t>s message, m, signed (encrypted) with his private key</a:t>
            </a:r>
          </a:p>
        </p:txBody>
      </p:sp>
      <p:sp>
        <p:nvSpPr>
          <p:cNvPr id="46099" name="Text Box 25"/>
          <p:cNvSpPr txBox="1">
            <a:spLocks noChangeArrowheads="1"/>
          </p:cNvSpPr>
          <p:nvPr/>
        </p:nvSpPr>
        <p:spPr bwMode="auto">
          <a:xfrm>
            <a:off x="6894865" y="3375025"/>
            <a:ext cx="64064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m,K </a:t>
            </a:r>
          </a:p>
        </p:txBody>
      </p:sp>
      <p:sp>
        <p:nvSpPr>
          <p:cNvPr id="46100" name="Text Box 26"/>
          <p:cNvSpPr txBox="1">
            <a:spLocks noChangeArrowheads="1"/>
          </p:cNvSpPr>
          <p:nvPr/>
        </p:nvSpPr>
        <p:spPr bwMode="auto">
          <a:xfrm>
            <a:off x="7356475" y="3529013"/>
            <a:ext cx="320675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6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46101" name="Text Box 27"/>
          <p:cNvSpPr txBox="1">
            <a:spLocks noChangeArrowheads="1"/>
          </p:cNvSpPr>
          <p:nvPr/>
        </p:nvSpPr>
        <p:spPr bwMode="auto">
          <a:xfrm>
            <a:off x="7362825" y="3228975"/>
            <a:ext cx="2540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6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-</a:t>
            </a:r>
          </a:p>
        </p:txBody>
      </p:sp>
      <p:sp>
        <p:nvSpPr>
          <p:cNvPr id="46102" name="Text Box 28"/>
          <p:cNvSpPr txBox="1">
            <a:spLocks noChangeArrowheads="1"/>
          </p:cNvSpPr>
          <p:nvPr/>
        </p:nvSpPr>
        <p:spPr bwMode="auto">
          <a:xfrm>
            <a:off x="7381875" y="3344863"/>
            <a:ext cx="677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(m)</a:t>
            </a:r>
          </a:p>
        </p:txBody>
      </p:sp>
      <p:sp>
        <p:nvSpPr>
          <p:cNvPr id="757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25"/>
            <a:ext cx="4583113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Digital signatures </a:t>
            </a:r>
          </a:p>
        </p:txBody>
      </p:sp>
      <p:pic>
        <p:nvPicPr>
          <p:cNvPr id="75799" name="Picture 2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8567" y="5967412"/>
            <a:ext cx="7520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practice, this is done more efficiently on message digests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33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7034213" y="1116013"/>
            <a:ext cx="7366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76803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990600" y="3648075"/>
            <a:ext cx="7391400" cy="2311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81000" indent="-381000"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Alice thus verifies that:</a:t>
            </a:r>
          </a:p>
          <a:p>
            <a:pPr lvl="1">
              <a:lnSpc>
                <a:spcPct val="90000"/>
              </a:lnSpc>
              <a:buFont typeface="Wingdings" charset="2"/>
              <a:buChar char="§"/>
            </a:pPr>
            <a:r>
              <a:rPr lang="en-US" dirty="0">
                <a:latin typeface="Gill Sans MT" charset="0"/>
              </a:rPr>
              <a:t>Bob signed m</a:t>
            </a:r>
          </a:p>
          <a:p>
            <a:pPr lvl="1">
              <a:lnSpc>
                <a:spcPct val="90000"/>
              </a:lnSpc>
              <a:buFont typeface="Wingdings" charset="2"/>
              <a:buChar char="§"/>
            </a:pPr>
            <a:r>
              <a:rPr lang="en-US" dirty="0">
                <a:latin typeface="Gill Sans MT" charset="0"/>
              </a:rPr>
              <a:t>no one else signed m</a:t>
            </a:r>
          </a:p>
          <a:p>
            <a:pPr lvl="1">
              <a:lnSpc>
                <a:spcPct val="90000"/>
              </a:lnSpc>
              <a:buFont typeface="Wingdings" charset="2"/>
              <a:buChar char="§"/>
            </a:pPr>
            <a:r>
              <a:rPr lang="en-US" dirty="0">
                <a:latin typeface="Gill Sans MT" charset="0"/>
              </a:rPr>
              <a:t>Bob signed m and not m</a:t>
            </a:r>
            <a:r>
              <a:rPr lang="ja-JP" altLang="en-US" dirty="0">
                <a:latin typeface="Gill Sans MT" charset="0"/>
              </a:rPr>
              <a:t>‘</a:t>
            </a:r>
            <a:endParaRPr lang="en-US" altLang="ja-JP" dirty="0">
              <a:latin typeface="Gill Sans MT" charset="0"/>
            </a:endParaRPr>
          </a:p>
          <a:p>
            <a:pPr marL="381000" indent="-381000"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non-repudiation:</a:t>
            </a:r>
          </a:p>
          <a:p>
            <a:pPr marL="800100" lvl="1" indent="-342900">
              <a:lnSpc>
                <a:spcPct val="90000"/>
              </a:lnSpc>
              <a:buFont typeface="Wingdings" charset="0"/>
              <a:buChar char="ü"/>
            </a:pPr>
            <a:r>
              <a:rPr lang="en-US" dirty="0">
                <a:latin typeface="Gill Sans MT" charset="0"/>
              </a:rPr>
              <a:t>Alice can take m, and signature K</a:t>
            </a:r>
            <a:r>
              <a:rPr lang="en-US" baseline="-25000" dirty="0">
                <a:latin typeface="Gill Sans MT" charset="0"/>
              </a:rPr>
              <a:t>B</a:t>
            </a:r>
            <a:r>
              <a:rPr lang="en-US" dirty="0">
                <a:latin typeface="Gill Sans MT" charset="0"/>
              </a:rPr>
              <a:t>(m) to court and prove that Bob signed m</a:t>
            </a:r>
          </a:p>
          <a:p>
            <a:pPr marL="381000" indent="-381000">
              <a:lnSpc>
                <a:spcPct val="90000"/>
              </a:lnSpc>
              <a:buSzTx/>
              <a:buFont typeface="Wingdings" charset="0"/>
              <a:buChar char="ü"/>
            </a:pPr>
            <a:endParaRPr lang="en-US" sz="2400" dirty="0">
              <a:latin typeface="Gill Sans MT" charset="0"/>
            </a:endParaRPr>
          </a:p>
        </p:txBody>
      </p:sp>
      <p:sp>
        <p:nvSpPr>
          <p:cNvPr id="47115" name="Text Box 12"/>
          <p:cNvSpPr txBox="1">
            <a:spLocks noChangeArrowheads="1"/>
          </p:cNvSpPr>
          <p:nvPr/>
        </p:nvSpPr>
        <p:spPr bwMode="auto">
          <a:xfrm>
            <a:off x="5673725" y="5435600"/>
            <a:ext cx="736600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4625"/>
            <a:ext cx="4583113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Digital signatures </a:t>
            </a:r>
          </a:p>
        </p:txBody>
      </p:sp>
      <p:pic>
        <p:nvPicPr>
          <p:cNvPr id="76806" name="Picture 2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807" name="Rectangle 3"/>
          <p:cNvSpPr txBox="1">
            <a:spLocks noChangeArrowheads="1"/>
          </p:cNvSpPr>
          <p:nvPr/>
        </p:nvSpPr>
        <p:spPr bwMode="auto">
          <a:xfrm>
            <a:off x="757238" y="1239838"/>
            <a:ext cx="8147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marL="277813" indent="-277813" eaLnBrk="0" hangingPunct="0">
              <a:lnSpc>
                <a:spcPct val="110000"/>
              </a:lnSpc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suppose Alice receives msg m, with signature: m, K</a:t>
            </a:r>
            <a:r>
              <a:rPr lang="en-US" sz="2400" baseline="-25000" dirty="0">
                <a:solidFill>
                  <a:srgbClr val="000000"/>
                </a:solidFill>
                <a:latin typeface="Gill Sans MT" charset="0"/>
              </a:rPr>
              <a:t>B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(m)</a:t>
            </a:r>
          </a:p>
          <a:p>
            <a:pPr marL="277813" indent="-277813" eaLnBrk="0" hangingPunct="0">
              <a:lnSpc>
                <a:spcPct val="110000"/>
              </a:lnSpc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Alice verifies m signed by Bob by applying Bob</a:t>
            </a:r>
            <a:r>
              <a:rPr lang="ja-JP" altLang="en-US" sz="2400" dirty="0">
                <a:solidFill>
                  <a:srgbClr val="000000"/>
                </a:solidFill>
                <a:latin typeface="Gill Sans MT" charset="0"/>
              </a:rPr>
              <a:t>’</a:t>
            </a:r>
            <a:r>
              <a:rPr lang="en-US" altLang="ja-JP" sz="2400" dirty="0">
                <a:solidFill>
                  <a:srgbClr val="000000"/>
                </a:solidFill>
                <a:latin typeface="Gill Sans MT" charset="0"/>
              </a:rPr>
              <a:t>s public key K</a:t>
            </a:r>
            <a:r>
              <a:rPr lang="en-US" altLang="ja-JP" sz="2400" baseline="-25000" dirty="0">
                <a:solidFill>
                  <a:srgbClr val="000000"/>
                </a:solidFill>
                <a:latin typeface="Gill Sans MT" charset="0"/>
              </a:rPr>
              <a:t>B</a:t>
            </a:r>
            <a:r>
              <a:rPr lang="en-US" altLang="ja-JP" sz="2400" dirty="0">
                <a:solidFill>
                  <a:srgbClr val="000000"/>
                </a:solidFill>
                <a:latin typeface="Gill Sans MT" charset="0"/>
              </a:rPr>
              <a:t> to K</a:t>
            </a:r>
            <a:r>
              <a:rPr lang="en-US" altLang="ja-JP" sz="2400" baseline="-25000" dirty="0">
                <a:solidFill>
                  <a:srgbClr val="000000"/>
                </a:solidFill>
                <a:latin typeface="Gill Sans MT" charset="0"/>
              </a:rPr>
              <a:t>B</a:t>
            </a:r>
            <a:r>
              <a:rPr lang="en-US" altLang="ja-JP" sz="2400" dirty="0">
                <a:solidFill>
                  <a:srgbClr val="000000"/>
                </a:solidFill>
                <a:latin typeface="Gill Sans MT" charset="0"/>
              </a:rPr>
              <a:t>(m) then checks K</a:t>
            </a:r>
            <a:r>
              <a:rPr lang="en-US" altLang="ja-JP" sz="2400" baseline="-25000" dirty="0">
                <a:solidFill>
                  <a:srgbClr val="000000"/>
                </a:solidFill>
                <a:latin typeface="Gill Sans MT" charset="0"/>
              </a:rPr>
              <a:t>B</a:t>
            </a:r>
            <a:r>
              <a:rPr lang="en-US" altLang="ja-JP" sz="2400" dirty="0">
                <a:solidFill>
                  <a:srgbClr val="000000"/>
                </a:solidFill>
                <a:latin typeface="Gill Sans MT" charset="0"/>
              </a:rPr>
              <a:t>(K</a:t>
            </a:r>
            <a:r>
              <a:rPr lang="en-US" altLang="ja-JP" sz="2400" baseline="-25000" dirty="0">
                <a:solidFill>
                  <a:srgbClr val="000000"/>
                </a:solidFill>
                <a:latin typeface="Gill Sans MT" charset="0"/>
              </a:rPr>
              <a:t>B</a:t>
            </a:r>
            <a:r>
              <a:rPr lang="en-US" altLang="ja-JP" sz="2400" dirty="0">
                <a:solidFill>
                  <a:srgbClr val="000000"/>
                </a:solidFill>
                <a:latin typeface="Gill Sans MT" charset="0"/>
              </a:rPr>
              <a:t>(m) ) = m.</a:t>
            </a:r>
          </a:p>
          <a:p>
            <a:pPr marL="277813" indent="-277813" eaLnBrk="0" hangingPunct="0">
              <a:lnSpc>
                <a:spcPct val="110000"/>
              </a:lnSpc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If K</a:t>
            </a:r>
            <a:r>
              <a:rPr lang="en-US" sz="2400" baseline="-25000" dirty="0">
                <a:solidFill>
                  <a:srgbClr val="000000"/>
                </a:solidFill>
                <a:latin typeface="Gill Sans MT" charset="0"/>
              </a:rPr>
              <a:t>B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(K</a:t>
            </a:r>
            <a:r>
              <a:rPr lang="en-US" sz="2400" baseline="-25000" dirty="0">
                <a:solidFill>
                  <a:srgbClr val="000000"/>
                </a:solidFill>
                <a:latin typeface="Gill Sans MT" charset="0"/>
              </a:rPr>
              <a:t>B</a:t>
            </a:r>
            <a:r>
              <a:rPr lang="en-US" sz="2400" dirty="0">
                <a:solidFill>
                  <a:srgbClr val="000000"/>
                </a:solidFill>
                <a:latin typeface="Gill Sans MT" charset="0"/>
              </a:rPr>
              <a:t>(m) ) = m, whoever signed m must have used Bob</a:t>
            </a:r>
            <a:r>
              <a:rPr lang="ja-JP" altLang="en-US" sz="2400" dirty="0">
                <a:solidFill>
                  <a:srgbClr val="000000"/>
                </a:solidFill>
                <a:latin typeface="Gill Sans MT" charset="0"/>
              </a:rPr>
              <a:t>’</a:t>
            </a:r>
            <a:r>
              <a:rPr lang="en-US" altLang="ja-JP" sz="2400" dirty="0">
                <a:solidFill>
                  <a:srgbClr val="000000"/>
                </a:solidFill>
                <a:latin typeface="Gill Sans MT" charset="0"/>
              </a:rPr>
              <a:t>s private key.</a:t>
            </a:r>
          </a:p>
          <a:p>
            <a:pPr eaLnBrk="0" hangingPunct="0">
              <a:lnSpc>
                <a:spcPct val="120000"/>
              </a:lnSpc>
              <a:spcBef>
                <a:spcPct val="20000"/>
              </a:spcBef>
              <a:buClr>
                <a:srgbClr val="000099"/>
              </a:buClr>
              <a:buSzPct val="70000"/>
              <a:buFont typeface="Wingdings" charset="0"/>
              <a:buChar char="v"/>
            </a:pPr>
            <a:endParaRPr lang="en-US" sz="2400" dirty="0">
              <a:solidFill>
                <a:srgbClr val="000000"/>
              </a:solidFill>
              <a:latin typeface="Gill Sans MT" charset="0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1703388" y="2433638"/>
            <a:ext cx="7366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4619625" y="1989138"/>
            <a:ext cx="7366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814513" y="1976438"/>
            <a:ext cx="7366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-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1295400" y="2466975"/>
            <a:ext cx="73660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+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1058863" y="1992313"/>
            <a:ext cx="736600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+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4197350" y="2006600"/>
            <a:ext cx="73660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sz="1800" dirty="0" smtClean="0">
                <a:solidFill>
                  <a:srgbClr val="000000"/>
                </a:solidFill>
                <a:latin typeface="Arial Unicode MS" charset="0"/>
                <a:cs typeface="Arial Unicode MS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69202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130175"/>
            <a:ext cx="6302375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Certification authorities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1975" y="1382713"/>
            <a:ext cx="7902575" cy="4648200"/>
          </a:xfrm>
        </p:spPr>
        <p:txBody>
          <a:bodyPr/>
          <a:lstStyle/>
          <a:p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certification authority (CA): </a:t>
            </a:r>
            <a:r>
              <a:rPr lang="en-US" sz="2400" dirty="0">
                <a:latin typeface="Gill Sans MT" charset="0"/>
              </a:rPr>
              <a:t>binds public key to particular entity, E.</a:t>
            </a:r>
          </a:p>
          <a:p>
            <a:r>
              <a:rPr lang="en-US" sz="2400" dirty="0">
                <a:latin typeface="Gill Sans MT" charset="0"/>
              </a:rPr>
              <a:t>E (person, router) registers its public key with CA.</a:t>
            </a:r>
          </a:p>
          <a:p>
            <a:pPr lvl="1"/>
            <a:r>
              <a:rPr lang="en-US" sz="2000" dirty="0">
                <a:latin typeface="Gill Sans MT" charset="0"/>
              </a:rPr>
              <a:t>E provides </a:t>
            </a:r>
            <a:r>
              <a:rPr lang="ja-JP" altLang="en-US" sz="2000">
                <a:latin typeface="Gill Sans MT" charset="0"/>
              </a:rPr>
              <a:t>“</a:t>
            </a:r>
            <a:r>
              <a:rPr lang="en-US" altLang="ja-JP" sz="2000" dirty="0">
                <a:latin typeface="Gill Sans MT" charset="0"/>
              </a:rPr>
              <a:t>proof of identity</a:t>
            </a:r>
            <a:r>
              <a:rPr lang="ja-JP" altLang="en-US" sz="2000">
                <a:latin typeface="Gill Sans MT" charset="0"/>
              </a:rPr>
              <a:t>”</a:t>
            </a:r>
            <a:r>
              <a:rPr lang="en-US" altLang="ja-JP" sz="2000" dirty="0">
                <a:latin typeface="Gill Sans MT" charset="0"/>
              </a:rPr>
              <a:t> to CA. </a:t>
            </a:r>
          </a:p>
          <a:p>
            <a:pPr lvl="1"/>
            <a:r>
              <a:rPr lang="en-US" sz="2000" dirty="0">
                <a:latin typeface="Gill Sans MT" charset="0"/>
              </a:rPr>
              <a:t>CA creates certificate binding E to its public key.</a:t>
            </a:r>
          </a:p>
          <a:p>
            <a:pPr lvl="1"/>
            <a:r>
              <a:rPr lang="en-US" sz="2000" dirty="0">
                <a:latin typeface="Gill Sans MT" charset="0"/>
              </a:rPr>
              <a:t>certificate containing E</a:t>
            </a:r>
            <a:r>
              <a:rPr lang="ja-JP" altLang="en-US" sz="2000">
                <a:latin typeface="Gill Sans MT" charset="0"/>
              </a:rPr>
              <a:t>’</a:t>
            </a:r>
            <a:r>
              <a:rPr lang="en-US" altLang="ja-JP" sz="2000" dirty="0">
                <a:latin typeface="Gill Sans MT" charset="0"/>
              </a:rPr>
              <a:t>s public key digitally signed by CA – CA says </a:t>
            </a:r>
            <a:r>
              <a:rPr lang="ja-JP" altLang="en-US" sz="2000">
                <a:latin typeface="Gill Sans MT" charset="0"/>
              </a:rPr>
              <a:t>“</a:t>
            </a:r>
            <a:r>
              <a:rPr lang="en-US" altLang="ja-JP" sz="2000" dirty="0">
                <a:latin typeface="Gill Sans MT" charset="0"/>
              </a:rPr>
              <a:t>this is E</a:t>
            </a:r>
            <a:r>
              <a:rPr lang="ja-JP" altLang="en-US" sz="2000">
                <a:latin typeface="Gill Sans MT" charset="0"/>
              </a:rPr>
              <a:t>’</a:t>
            </a:r>
            <a:r>
              <a:rPr lang="en-US" altLang="ja-JP" sz="2000" dirty="0">
                <a:latin typeface="Gill Sans MT" charset="0"/>
              </a:rPr>
              <a:t>s public key</a:t>
            </a:r>
            <a:r>
              <a:rPr lang="ja-JP" altLang="en-US" sz="2000">
                <a:latin typeface="Gill Sans MT" charset="0"/>
              </a:rPr>
              <a:t>”</a:t>
            </a:r>
            <a:endParaRPr lang="en-US" sz="2000" dirty="0">
              <a:latin typeface="Gill Sans MT" charset="0"/>
            </a:endParaRPr>
          </a:p>
        </p:txBody>
      </p:sp>
      <p:pic>
        <p:nvPicPr>
          <p:cNvPr id="83972" name="Picture 4" descr="j0175664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24225" y="4979988"/>
            <a:ext cx="1155700" cy="917575"/>
          </a:xfrm>
          <a:noFill/>
        </p:spPr>
      </p:pic>
      <p:pic>
        <p:nvPicPr>
          <p:cNvPr id="83973" name="Picture 5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388" y="5702300"/>
            <a:ext cx="5905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1155700" y="432435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Bob</a:t>
            </a:r>
            <a:r>
              <a:rPr lang="ja-JP" alt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en-US" altLang="ja-JP" sz="1600" dirty="0">
                <a:solidFill>
                  <a:srgbClr val="000000"/>
                </a:solidFill>
                <a:latin typeface="Arial" charset="0"/>
                <a:cs typeface="Arial" charset="0"/>
              </a:rPr>
              <a:t>s 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public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83975" name="Picture 7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133600" y="4405313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3976" name="Group 8"/>
          <p:cNvGrpSpPr>
            <a:grpSpLocks/>
          </p:cNvGrpSpPr>
          <p:nvPr/>
        </p:nvGrpSpPr>
        <p:grpSpPr bwMode="auto">
          <a:xfrm>
            <a:off x="2043113" y="4643438"/>
            <a:ext cx="538162" cy="604837"/>
            <a:chOff x="2994" y="2073"/>
            <a:chExt cx="339" cy="381"/>
          </a:xfrm>
        </p:grpSpPr>
        <p:grpSp>
          <p:nvGrpSpPr>
            <p:cNvPr id="84000" name="Group 9"/>
            <p:cNvGrpSpPr>
              <a:grpSpLocks/>
            </p:cNvGrpSpPr>
            <p:nvPr/>
          </p:nvGrpSpPr>
          <p:grpSpPr bwMode="auto">
            <a:xfrm>
              <a:off x="2994" y="2144"/>
              <a:ext cx="339" cy="310"/>
              <a:chOff x="2994" y="2144"/>
              <a:chExt cx="339" cy="310"/>
            </a:xfrm>
          </p:grpSpPr>
          <p:sp>
            <p:nvSpPr>
              <p:cNvPr id="84002" name="Text Box 10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84003" name="Text Box 11"/>
              <p:cNvSpPr txBox="1">
                <a:spLocks noChangeArrowheads="1"/>
              </p:cNvSpPr>
              <p:nvPr/>
            </p:nvSpPr>
            <p:spPr bwMode="auto">
              <a:xfrm>
                <a:off x="3131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16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84001" name="Text Box 12"/>
            <p:cNvSpPr txBox="1">
              <a:spLocks noChangeArrowheads="1"/>
            </p:cNvSpPr>
            <p:nvPr/>
          </p:nvSpPr>
          <p:spPr bwMode="auto">
            <a:xfrm>
              <a:off x="3133" y="2073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sp>
        <p:nvSpPr>
          <p:cNvPr id="83977" name="Line 13"/>
          <p:cNvSpPr>
            <a:spLocks noChangeShapeType="1"/>
          </p:cNvSpPr>
          <p:nvPr/>
        </p:nvSpPr>
        <p:spPr bwMode="auto">
          <a:xfrm>
            <a:off x="2562225" y="4651375"/>
            <a:ext cx="698500" cy="6159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3978" name="Text Box 14"/>
          <p:cNvSpPr txBox="1">
            <a:spLocks noChangeArrowheads="1"/>
          </p:cNvSpPr>
          <p:nvPr/>
        </p:nvSpPr>
        <p:spPr bwMode="auto">
          <a:xfrm>
            <a:off x="565150" y="5507038"/>
            <a:ext cx="130968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Bob</a:t>
            </a:r>
            <a:r>
              <a:rPr lang="ja-JP" alt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en-US" altLang="ja-JP" sz="1600" dirty="0">
                <a:solidFill>
                  <a:srgbClr val="000000"/>
                </a:solidFill>
                <a:latin typeface="Arial" charset="0"/>
                <a:cs typeface="Arial" charset="0"/>
              </a:rPr>
              <a:t>s 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identifying information </a:t>
            </a:r>
          </a:p>
        </p:txBody>
      </p:sp>
      <p:sp>
        <p:nvSpPr>
          <p:cNvPr id="83979" name="Line 15"/>
          <p:cNvSpPr>
            <a:spLocks noChangeShapeType="1"/>
          </p:cNvSpPr>
          <p:nvPr/>
        </p:nvSpPr>
        <p:spPr bwMode="auto">
          <a:xfrm flipV="1">
            <a:off x="2525713" y="5434013"/>
            <a:ext cx="741362" cy="34131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54285" name="Group 16"/>
          <p:cNvGrpSpPr>
            <a:grpSpLocks/>
          </p:cNvGrpSpPr>
          <p:nvPr/>
        </p:nvGrpSpPr>
        <p:grpSpPr bwMode="auto">
          <a:xfrm>
            <a:off x="4856163" y="4224338"/>
            <a:ext cx="1192212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4305" name="Rectangle 17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4306" name="Text Box 18"/>
            <p:cNvSpPr txBox="1">
              <a:spLocks noChangeArrowheads="1"/>
            </p:cNvSpPr>
            <p:nvPr/>
          </p:nvSpPr>
          <p:spPr bwMode="auto">
            <a:xfrm>
              <a:off x="1134" y="2127"/>
              <a:ext cx="742" cy="57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(encrypt)</a:t>
              </a:r>
            </a:p>
          </p:txBody>
        </p:sp>
      </p:grpSp>
      <p:sp>
        <p:nvSpPr>
          <p:cNvPr id="83981" name="Text Box 19"/>
          <p:cNvSpPr txBox="1">
            <a:spLocks noChangeArrowheads="1"/>
          </p:cNvSpPr>
          <p:nvPr/>
        </p:nvSpPr>
        <p:spPr bwMode="auto">
          <a:xfrm>
            <a:off x="4546600" y="521970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CA 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private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83982" name="Picture 20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715000" y="5313363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3983" name="Group 21"/>
          <p:cNvGrpSpPr>
            <a:grpSpLocks/>
          </p:cNvGrpSpPr>
          <p:nvPr/>
        </p:nvGrpSpPr>
        <p:grpSpPr bwMode="auto">
          <a:xfrm>
            <a:off x="5403850" y="5551488"/>
            <a:ext cx="690563" cy="479425"/>
            <a:chOff x="3770" y="3688"/>
            <a:chExt cx="435" cy="302"/>
          </a:xfrm>
        </p:grpSpPr>
        <p:sp>
          <p:nvSpPr>
            <p:cNvPr id="83998" name="Text Box 22"/>
            <p:cNvSpPr txBox="1">
              <a:spLocks noChangeArrowheads="1"/>
            </p:cNvSpPr>
            <p:nvPr/>
          </p:nvSpPr>
          <p:spPr bwMode="auto">
            <a:xfrm>
              <a:off x="3770" y="3688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</a:t>
              </a:r>
            </a:p>
          </p:txBody>
        </p:sp>
        <p:sp>
          <p:nvSpPr>
            <p:cNvPr id="83999" name="Text Box 23"/>
            <p:cNvSpPr txBox="1">
              <a:spLocks noChangeArrowheads="1"/>
            </p:cNvSpPr>
            <p:nvPr/>
          </p:nvSpPr>
          <p:spPr bwMode="auto">
            <a:xfrm>
              <a:off x="3910" y="3777"/>
              <a:ext cx="29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CA</a:t>
              </a:r>
            </a:p>
          </p:txBody>
        </p:sp>
      </p:grpSp>
      <p:sp>
        <p:nvSpPr>
          <p:cNvPr id="83984" name="Text Box 24"/>
          <p:cNvSpPr txBox="1">
            <a:spLocks noChangeArrowheads="1"/>
          </p:cNvSpPr>
          <p:nvPr/>
        </p:nvSpPr>
        <p:spPr bwMode="auto">
          <a:xfrm>
            <a:off x="5643563" y="5368925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C00000"/>
                </a:solidFill>
                <a:latin typeface="Arial" charset="0"/>
                <a:cs typeface="Arial" charset="0"/>
              </a:rPr>
              <a:t>-</a:t>
            </a:r>
          </a:p>
        </p:txBody>
      </p:sp>
      <p:sp>
        <p:nvSpPr>
          <p:cNvPr id="83985" name="Line 25"/>
          <p:cNvSpPr>
            <a:spLocks noChangeShapeType="1"/>
          </p:cNvSpPr>
          <p:nvPr/>
        </p:nvSpPr>
        <p:spPr bwMode="auto">
          <a:xfrm flipV="1">
            <a:off x="5634038" y="5132388"/>
            <a:ext cx="0" cy="42862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3986" name="Line 26"/>
          <p:cNvSpPr>
            <a:spLocks noChangeShapeType="1"/>
          </p:cNvSpPr>
          <p:nvPr/>
        </p:nvSpPr>
        <p:spPr bwMode="auto">
          <a:xfrm>
            <a:off x="2613025" y="4468813"/>
            <a:ext cx="2222500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3987" name="Line 27"/>
          <p:cNvSpPr>
            <a:spLocks noChangeShapeType="1"/>
          </p:cNvSpPr>
          <p:nvPr/>
        </p:nvSpPr>
        <p:spPr bwMode="auto">
          <a:xfrm flipV="1">
            <a:off x="6089650" y="4495800"/>
            <a:ext cx="11334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83988" name="Group 28"/>
          <p:cNvGrpSpPr>
            <a:grpSpLocks/>
          </p:cNvGrpSpPr>
          <p:nvPr/>
        </p:nvGrpSpPr>
        <p:grpSpPr bwMode="auto">
          <a:xfrm>
            <a:off x="7058025" y="4203700"/>
            <a:ext cx="858838" cy="1158875"/>
            <a:chOff x="4446" y="2648"/>
            <a:chExt cx="541" cy="730"/>
          </a:xfrm>
        </p:grpSpPr>
        <p:pic>
          <p:nvPicPr>
            <p:cNvPr id="83991" name="Picture 29" descr="SO00109_[1]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6" y="2648"/>
              <a:ext cx="541" cy="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3992" name="Group 30"/>
            <p:cNvGrpSpPr>
              <a:grpSpLocks/>
            </p:cNvGrpSpPr>
            <p:nvPr/>
          </p:nvGrpSpPr>
          <p:grpSpPr bwMode="auto">
            <a:xfrm>
              <a:off x="4610" y="2766"/>
              <a:ext cx="309" cy="381"/>
              <a:chOff x="2994" y="2073"/>
              <a:chExt cx="309" cy="381"/>
            </a:xfrm>
          </p:grpSpPr>
          <p:grpSp>
            <p:nvGrpSpPr>
              <p:cNvPr id="83994" name="Group 31"/>
              <p:cNvGrpSpPr>
                <a:grpSpLocks/>
              </p:cNvGrpSpPr>
              <p:nvPr/>
            </p:nvGrpSpPr>
            <p:grpSpPr bwMode="auto">
              <a:xfrm>
                <a:off x="2994" y="2144"/>
                <a:ext cx="309" cy="310"/>
                <a:chOff x="2994" y="2144"/>
                <a:chExt cx="309" cy="310"/>
              </a:xfrm>
            </p:grpSpPr>
            <p:sp>
              <p:nvSpPr>
                <p:cNvPr id="83996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994" y="2144"/>
                  <a:ext cx="269" cy="2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dirty="0">
                      <a:solidFill>
                        <a:srgbClr val="FF0000"/>
                      </a:solidFill>
                      <a:latin typeface="Arial" charset="0"/>
                      <a:cs typeface="Arial" charset="0"/>
                    </a:rPr>
                    <a:t>K </a:t>
                  </a:r>
                </a:p>
              </p:txBody>
            </p:sp>
            <p:sp>
              <p:nvSpPr>
                <p:cNvPr id="83997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3101" y="2241"/>
                  <a:ext cx="202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1600" dirty="0">
                      <a:solidFill>
                        <a:srgbClr val="FF0000"/>
                      </a:solidFill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</p:grpSp>
          <p:sp>
            <p:nvSpPr>
              <p:cNvPr id="83995" name="Text Box 34"/>
              <p:cNvSpPr txBox="1">
                <a:spLocks noChangeArrowheads="1"/>
              </p:cNvSpPr>
              <p:nvPr/>
            </p:nvSpPr>
            <p:spPr bwMode="auto">
              <a:xfrm>
                <a:off x="3106" y="2073"/>
                <a:ext cx="19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16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pic>
          <p:nvPicPr>
            <p:cNvPr id="83993" name="Picture 35" descr="BS00768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640" y="3118"/>
              <a:ext cx="28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3989" name="Text Box 36"/>
          <p:cNvSpPr txBox="1">
            <a:spLocks noChangeArrowheads="1"/>
          </p:cNvSpPr>
          <p:nvPr/>
        </p:nvSpPr>
        <p:spPr bwMode="auto">
          <a:xfrm>
            <a:off x="6319838" y="5297488"/>
            <a:ext cx="231298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certificate for Bob</a:t>
            </a:r>
            <a:r>
              <a:rPr lang="ja-JP" altLang="en-US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en-US" altLang="ja-JP" dirty="0">
                <a:solidFill>
                  <a:srgbClr val="000000"/>
                </a:solidFill>
                <a:latin typeface="Arial" charset="0"/>
                <a:cs typeface="Arial" charset="0"/>
              </a:rPr>
              <a:t>s public key, signed by CA</a:t>
            </a: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83990" name="Picture 20" descr="underline_base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985838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521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650875" y="1325563"/>
            <a:ext cx="7727950" cy="4648200"/>
          </a:xfrm>
        </p:spPr>
        <p:txBody>
          <a:bodyPr/>
          <a:lstStyle/>
          <a:p>
            <a:r>
              <a:rPr lang="en-US" sz="2400" dirty="0">
                <a:solidFill>
                  <a:schemeClr val="tx2"/>
                </a:solidFill>
                <a:latin typeface="Gill Sans MT" charset="0"/>
              </a:rPr>
              <a:t>when Alice wants Bob</a:t>
            </a:r>
            <a:r>
              <a:rPr lang="ja-JP" altLang="en-US" sz="2400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sz="2400" dirty="0">
                <a:solidFill>
                  <a:schemeClr val="tx2"/>
                </a:solidFill>
                <a:latin typeface="Gill Sans MT" charset="0"/>
              </a:rPr>
              <a:t>s public key: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Gill Sans MT" charset="0"/>
              </a:rPr>
              <a:t>gets Bob</a:t>
            </a:r>
            <a:r>
              <a:rPr lang="ja-JP" altLang="en-US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dirty="0">
                <a:solidFill>
                  <a:schemeClr val="tx2"/>
                </a:solidFill>
                <a:latin typeface="Gill Sans MT" charset="0"/>
              </a:rPr>
              <a:t>s certificate (Bob or elsewhere).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Gill Sans MT" charset="0"/>
              </a:rPr>
              <a:t>apply CA</a:t>
            </a:r>
            <a:r>
              <a:rPr lang="ja-JP" altLang="en-US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dirty="0">
                <a:solidFill>
                  <a:schemeClr val="tx2"/>
                </a:solidFill>
                <a:latin typeface="Gill Sans MT" charset="0"/>
              </a:rPr>
              <a:t>s public key to Bob</a:t>
            </a:r>
            <a:r>
              <a:rPr lang="ja-JP" altLang="en-US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dirty="0">
                <a:solidFill>
                  <a:schemeClr val="tx2"/>
                </a:solidFill>
                <a:latin typeface="Gill Sans MT" charset="0"/>
              </a:rPr>
              <a:t>s certificate, get Bob</a:t>
            </a:r>
            <a:r>
              <a:rPr lang="ja-JP" altLang="en-US">
                <a:solidFill>
                  <a:schemeClr val="tx2"/>
                </a:solidFill>
                <a:latin typeface="Gill Sans MT" charset="0"/>
              </a:rPr>
              <a:t>’</a:t>
            </a:r>
            <a:r>
              <a:rPr lang="en-US" altLang="ja-JP" dirty="0">
                <a:solidFill>
                  <a:schemeClr val="tx2"/>
                </a:solidFill>
                <a:latin typeface="Gill Sans MT" charset="0"/>
              </a:rPr>
              <a:t>s public key</a:t>
            </a:r>
            <a:endParaRPr lang="en-US" dirty="0">
              <a:solidFill>
                <a:schemeClr val="tx2"/>
              </a:solidFill>
              <a:latin typeface="Gill Sans MT" charset="0"/>
            </a:endParaRPr>
          </a:p>
        </p:txBody>
      </p:sp>
      <p:pic>
        <p:nvPicPr>
          <p:cNvPr id="84995" name="Picture 4" descr="j0175664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79888" y="5241925"/>
            <a:ext cx="938212" cy="744538"/>
          </a:xfrm>
          <a:noFill/>
        </p:spPr>
      </p:pic>
      <p:sp>
        <p:nvSpPr>
          <p:cNvPr id="84996" name="Text Box 5"/>
          <p:cNvSpPr txBox="1">
            <a:spLocks noChangeArrowheads="1"/>
          </p:cNvSpPr>
          <p:nvPr/>
        </p:nvSpPr>
        <p:spPr bwMode="auto">
          <a:xfrm>
            <a:off x="6642100" y="3467100"/>
            <a:ext cx="960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Bob</a:t>
            </a:r>
            <a:r>
              <a:rPr lang="ja-JP" altLang="en-US" sz="1600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en-US" altLang="ja-JP" sz="1600" dirty="0">
                <a:solidFill>
                  <a:srgbClr val="000000"/>
                </a:solidFill>
                <a:latin typeface="Arial" charset="0"/>
                <a:cs typeface="Arial" charset="0"/>
              </a:rPr>
              <a:t>s 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public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84997" name="Picture 6" descr="BS00768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6473825" y="3592513"/>
            <a:ext cx="458788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4998" name="Group 7"/>
          <p:cNvGrpSpPr>
            <a:grpSpLocks/>
          </p:cNvGrpSpPr>
          <p:nvPr/>
        </p:nvGrpSpPr>
        <p:grpSpPr bwMode="auto">
          <a:xfrm>
            <a:off x="6383338" y="3830638"/>
            <a:ext cx="528637" cy="604837"/>
            <a:chOff x="2994" y="2073"/>
            <a:chExt cx="333" cy="381"/>
          </a:xfrm>
        </p:grpSpPr>
        <p:grpSp>
          <p:nvGrpSpPr>
            <p:cNvPr id="85019" name="Group 8"/>
            <p:cNvGrpSpPr>
              <a:grpSpLocks/>
            </p:cNvGrpSpPr>
            <p:nvPr/>
          </p:nvGrpSpPr>
          <p:grpSpPr bwMode="auto">
            <a:xfrm>
              <a:off x="2994" y="2144"/>
              <a:ext cx="333" cy="310"/>
              <a:chOff x="2994" y="2144"/>
              <a:chExt cx="333" cy="310"/>
            </a:xfrm>
          </p:grpSpPr>
          <p:sp>
            <p:nvSpPr>
              <p:cNvPr id="85021" name="Text Box 9"/>
              <p:cNvSpPr txBox="1">
                <a:spLocks noChangeArrowheads="1"/>
              </p:cNvSpPr>
              <p:nvPr/>
            </p:nvSpPr>
            <p:spPr bwMode="auto">
              <a:xfrm>
                <a:off x="2994" y="2144"/>
                <a:ext cx="269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 </a:t>
                </a:r>
              </a:p>
            </p:txBody>
          </p:sp>
          <p:sp>
            <p:nvSpPr>
              <p:cNvPr id="85022" name="Text Box 10"/>
              <p:cNvSpPr txBox="1">
                <a:spLocks noChangeArrowheads="1"/>
              </p:cNvSpPr>
              <p:nvPr/>
            </p:nvSpPr>
            <p:spPr bwMode="auto">
              <a:xfrm>
                <a:off x="3125" y="2241"/>
                <a:ext cx="20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16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85020" name="Text Box 11"/>
            <p:cNvSpPr txBox="1">
              <a:spLocks noChangeArrowheads="1"/>
            </p:cNvSpPr>
            <p:nvPr/>
          </p:nvSpPr>
          <p:spPr bwMode="auto">
            <a:xfrm>
              <a:off x="3124" y="2073"/>
              <a:ext cx="19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+</a:t>
              </a:r>
            </a:p>
          </p:txBody>
        </p:sp>
      </p:grpSp>
      <p:grpSp>
        <p:nvGrpSpPr>
          <p:cNvPr id="55304" name="Group 12"/>
          <p:cNvGrpSpPr>
            <a:grpSpLocks/>
          </p:cNvGrpSpPr>
          <p:nvPr/>
        </p:nvGrpSpPr>
        <p:grpSpPr bwMode="auto">
          <a:xfrm>
            <a:off x="4029075" y="3425825"/>
            <a:ext cx="1192213" cy="955675"/>
            <a:chOff x="1126" y="2124"/>
            <a:chExt cx="751" cy="602"/>
          </a:xfrm>
          <a:solidFill>
            <a:srgbClr val="008000"/>
          </a:solidFill>
        </p:grpSpPr>
        <p:sp>
          <p:nvSpPr>
            <p:cNvPr id="55324" name="Rectangle 13"/>
            <p:cNvSpPr>
              <a:spLocks noChangeArrowheads="1"/>
            </p:cNvSpPr>
            <p:nvPr/>
          </p:nvSpPr>
          <p:spPr bwMode="auto">
            <a:xfrm>
              <a:off x="1126" y="2124"/>
              <a:ext cx="751" cy="602"/>
            </a:xfrm>
            <a:prstGeom prst="rect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5325" name="Text Box 14"/>
            <p:cNvSpPr txBox="1">
              <a:spLocks noChangeArrowheads="1"/>
            </p:cNvSpPr>
            <p:nvPr/>
          </p:nvSpPr>
          <p:spPr bwMode="auto">
            <a:xfrm>
              <a:off x="1148" y="2127"/>
              <a:ext cx="714" cy="58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digital</a:t>
              </a:r>
            </a:p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signature</a:t>
              </a:r>
            </a:p>
            <a:p>
              <a:pPr algn="ctr" eaLnBrk="0" hangingPunct="0">
                <a:defRPr/>
              </a:pPr>
              <a:r>
                <a:rPr lang="en-US" sz="1800" dirty="0" smtClean="0">
                  <a:solidFill>
                    <a:srgbClr val="FFFFFF"/>
                  </a:solidFill>
                  <a:latin typeface="Arial" charset="0"/>
                  <a:cs typeface="Arial" charset="0"/>
                </a:rPr>
                <a:t>(decrypt)</a:t>
              </a:r>
            </a:p>
          </p:txBody>
        </p:sp>
      </p:grpSp>
      <p:sp>
        <p:nvSpPr>
          <p:cNvPr id="85000" name="Text Box 15"/>
          <p:cNvSpPr txBox="1">
            <a:spLocks noChangeArrowheads="1"/>
          </p:cNvSpPr>
          <p:nvPr/>
        </p:nvSpPr>
        <p:spPr bwMode="auto">
          <a:xfrm>
            <a:off x="3560763" y="4522788"/>
            <a:ext cx="9604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CA 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public</a:t>
            </a:r>
          </a:p>
          <a:p>
            <a:pPr algn="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key </a:t>
            </a:r>
          </a:p>
        </p:txBody>
      </p:sp>
      <p:pic>
        <p:nvPicPr>
          <p:cNvPr id="85001" name="Picture 16" descr="BS00768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800600" y="4530725"/>
            <a:ext cx="458788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5002" name="Group 17"/>
          <p:cNvGrpSpPr>
            <a:grpSpLocks/>
          </p:cNvGrpSpPr>
          <p:nvPr/>
        </p:nvGrpSpPr>
        <p:grpSpPr bwMode="auto">
          <a:xfrm>
            <a:off x="4779963" y="4810125"/>
            <a:ext cx="690562" cy="479425"/>
            <a:chOff x="3770" y="3688"/>
            <a:chExt cx="435" cy="302"/>
          </a:xfrm>
        </p:grpSpPr>
        <p:sp>
          <p:nvSpPr>
            <p:cNvPr id="85017" name="Text Box 18"/>
            <p:cNvSpPr txBox="1">
              <a:spLocks noChangeArrowheads="1"/>
            </p:cNvSpPr>
            <p:nvPr/>
          </p:nvSpPr>
          <p:spPr bwMode="auto">
            <a:xfrm>
              <a:off x="3770" y="3688"/>
              <a:ext cx="269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 </a:t>
              </a:r>
            </a:p>
          </p:txBody>
        </p:sp>
        <p:sp>
          <p:nvSpPr>
            <p:cNvPr id="85018" name="Text Box 19"/>
            <p:cNvSpPr txBox="1">
              <a:spLocks noChangeArrowheads="1"/>
            </p:cNvSpPr>
            <p:nvPr/>
          </p:nvSpPr>
          <p:spPr bwMode="auto">
            <a:xfrm>
              <a:off x="3910" y="3777"/>
              <a:ext cx="29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6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CA</a:t>
              </a:r>
            </a:p>
          </p:txBody>
        </p:sp>
      </p:grpSp>
      <p:sp>
        <p:nvSpPr>
          <p:cNvPr id="85003" name="Text Box 20"/>
          <p:cNvSpPr txBox="1">
            <a:spLocks noChangeArrowheads="1"/>
          </p:cNvSpPr>
          <p:nvPr/>
        </p:nvSpPr>
        <p:spPr bwMode="auto">
          <a:xfrm>
            <a:off x="4995863" y="4645025"/>
            <a:ext cx="365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C00000"/>
                </a:solidFill>
                <a:latin typeface="Arial" charset="0"/>
                <a:cs typeface="Arial" charset="0"/>
              </a:rPr>
              <a:t>+</a:t>
            </a:r>
          </a:p>
        </p:txBody>
      </p:sp>
      <p:sp>
        <p:nvSpPr>
          <p:cNvPr id="85004" name="Line 21"/>
          <p:cNvSpPr>
            <a:spLocks noChangeShapeType="1"/>
          </p:cNvSpPr>
          <p:nvPr/>
        </p:nvSpPr>
        <p:spPr bwMode="auto">
          <a:xfrm flipV="1">
            <a:off x="4603750" y="4449763"/>
            <a:ext cx="0" cy="893762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5005" name="Line 22"/>
          <p:cNvSpPr>
            <a:spLocks noChangeShapeType="1"/>
          </p:cNvSpPr>
          <p:nvPr/>
        </p:nvSpPr>
        <p:spPr bwMode="auto">
          <a:xfrm>
            <a:off x="2379663" y="3873500"/>
            <a:ext cx="1627187" cy="63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85006" name="Line 23"/>
          <p:cNvSpPr>
            <a:spLocks noChangeShapeType="1"/>
          </p:cNvSpPr>
          <p:nvPr/>
        </p:nvSpPr>
        <p:spPr bwMode="auto">
          <a:xfrm flipV="1">
            <a:off x="5248275" y="3886200"/>
            <a:ext cx="1133475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85007" name="Group 24"/>
          <p:cNvGrpSpPr>
            <a:grpSpLocks/>
          </p:cNvGrpSpPr>
          <p:nvPr/>
        </p:nvGrpSpPr>
        <p:grpSpPr bwMode="auto">
          <a:xfrm>
            <a:off x="1558925" y="3305175"/>
            <a:ext cx="858838" cy="1158875"/>
            <a:chOff x="4446" y="2648"/>
            <a:chExt cx="541" cy="730"/>
          </a:xfrm>
        </p:grpSpPr>
        <p:pic>
          <p:nvPicPr>
            <p:cNvPr id="85010" name="Picture 25" descr="SO00109_[1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6" y="2648"/>
              <a:ext cx="541" cy="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5011" name="Group 26"/>
            <p:cNvGrpSpPr>
              <a:grpSpLocks/>
            </p:cNvGrpSpPr>
            <p:nvPr/>
          </p:nvGrpSpPr>
          <p:grpSpPr bwMode="auto">
            <a:xfrm>
              <a:off x="4610" y="2766"/>
              <a:ext cx="309" cy="381"/>
              <a:chOff x="2994" y="2073"/>
              <a:chExt cx="309" cy="381"/>
            </a:xfrm>
          </p:grpSpPr>
          <p:grpSp>
            <p:nvGrpSpPr>
              <p:cNvPr id="85013" name="Group 27"/>
              <p:cNvGrpSpPr>
                <a:grpSpLocks/>
              </p:cNvGrpSpPr>
              <p:nvPr/>
            </p:nvGrpSpPr>
            <p:grpSpPr bwMode="auto">
              <a:xfrm>
                <a:off x="2994" y="2144"/>
                <a:ext cx="309" cy="310"/>
                <a:chOff x="2994" y="2144"/>
                <a:chExt cx="309" cy="310"/>
              </a:xfrm>
            </p:grpSpPr>
            <p:sp>
              <p:nvSpPr>
                <p:cNvPr id="85015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994" y="2144"/>
                  <a:ext cx="269" cy="2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dirty="0">
                      <a:solidFill>
                        <a:srgbClr val="FF0000"/>
                      </a:solidFill>
                      <a:latin typeface="Arial" charset="0"/>
                      <a:cs typeface="Arial" charset="0"/>
                    </a:rPr>
                    <a:t>K </a:t>
                  </a:r>
                </a:p>
              </p:txBody>
            </p:sp>
            <p:sp>
              <p:nvSpPr>
                <p:cNvPr id="85016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101" y="2241"/>
                  <a:ext cx="202" cy="2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2pPr>
                  <a:lvl3pPr marL="11430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3pPr>
                  <a:lvl4pPr marL="16002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4pPr>
                  <a:lvl5pPr marL="2057400" indent="-228600"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Comic Sans MS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1600" dirty="0">
                      <a:solidFill>
                        <a:srgbClr val="FF0000"/>
                      </a:solidFill>
                      <a:latin typeface="Arial" charset="0"/>
                      <a:cs typeface="Arial" charset="0"/>
                    </a:rPr>
                    <a:t>B</a:t>
                  </a:r>
                </a:p>
              </p:txBody>
            </p:sp>
          </p:grpSp>
          <p:sp>
            <p:nvSpPr>
              <p:cNvPr id="85014" name="Text Box 30"/>
              <p:cNvSpPr txBox="1">
                <a:spLocks noChangeArrowheads="1"/>
              </p:cNvSpPr>
              <p:nvPr/>
            </p:nvSpPr>
            <p:spPr bwMode="auto">
              <a:xfrm>
                <a:off x="3106" y="2073"/>
                <a:ext cx="192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1600" dirty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+</a:t>
                </a:r>
              </a:p>
            </p:txBody>
          </p:sp>
        </p:grpSp>
        <p:pic>
          <p:nvPicPr>
            <p:cNvPr id="85012" name="Picture 31" descr="BS00768_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4640" y="3118"/>
              <a:ext cx="289" cy="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5008" name="Rectangle 2"/>
          <p:cNvSpPr>
            <a:spLocks noGrp="1" noChangeArrowheads="1"/>
          </p:cNvSpPr>
          <p:nvPr>
            <p:ph type="title"/>
          </p:nvPr>
        </p:nvSpPr>
        <p:spPr>
          <a:xfrm>
            <a:off x="522288" y="130175"/>
            <a:ext cx="6302375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Certification authorities</a:t>
            </a:r>
          </a:p>
        </p:txBody>
      </p:sp>
      <p:pic>
        <p:nvPicPr>
          <p:cNvPr id="85009" name="Picture 20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985838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822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E58A-7BDD-4FCC-A619-769A5C9F56E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Exam Highlights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F65E3-013F-47F8-998F-F110E5A4EA8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55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The language of cryptography</a:t>
            </a:r>
            <a:endParaRPr lang="en-US" dirty="0">
              <a:latin typeface="Gill Sans MT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025" y="4811713"/>
            <a:ext cx="8218488" cy="1203325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m</a:t>
            </a:r>
            <a:r>
              <a:rPr lang="en-US" sz="2400" dirty="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400" dirty="0">
                <a:latin typeface="Gill Sans MT" charset="0"/>
              </a:rPr>
              <a:t>plaintext message</a:t>
            </a:r>
          </a:p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K</a:t>
            </a:r>
            <a:r>
              <a:rPr lang="en-US" sz="2400" baseline="-25000" dirty="0">
                <a:solidFill>
                  <a:srgbClr val="C00000"/>
                </a:solidFill>
                <a:latin typeface="Gill Sans MT" charset="0"/>
              </a:rPr>
              <a:t>A</a:t>
            </a: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(m) </a:t>
            </a:r>
            <a:r>
              <a:rPr lang="en-US" sz="2400" dirty="0">
                <a:latin typeface="Gill Sans MT" charset="0"/>
              </a:rPr>
              <a:t>ciphertext, encrypted with key K</a:t>
            </a:r>
            <a:r>
              <a:rPr lang="en-US" sz="2400" baseline="-25000" dirty="0">
                <a:latin typeface="Gill Sans MT" charset="0"/>
              </a:rPr>
              <a:t>A</a:t>
            </a:r>
            <a:endParaRPr lang="en-US" sz="2400" dirty="0"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m = K</a:t>
            </a:r>
            <a:r>
              <a:rPr lang="en-US" sz="2400" baseline="-25000" dirty="0">
                <a:solidFill>
                  <a:srgbClr val="C00000"/>
                </a:solidFill>
                <a:latin typeface="Gill Sans MT" charset="0"/>
              </a:rPr>
              <a:t>B</a:t>
            </a: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(K</a:t>
            </a:r>
            <a:r>
              <a:rPr lang="en-US" sz="2400" baseline="-25000" dirty="0">
                <a:solidFill>
                  <a:srgbClr val="C00000"/>
                </a:solidFill>
                <a:latin typeface="Gill Sans MT" charset="0"/>
              </a:rPr>
              <a:t>A</a:t>
            </a: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(m))</a:t>
            </a:r>
            <a:endParaRPr lang="en-US" sz="2400" baseline="-25000" dirty="0">
              <a:solidFill>
                <a:srgbClr val="C00000"/>
              </a:solidFill>
              <a:latin typeface="Gill Sans MT" charset="0"/>
            </a:endParaRPr>
          </a:p>
          <a:p>
            <a:pPr>
              <a:buFont typeface="Wingdings" charset="0"/>
              <a:buNone/>
            </a:pPr>
            <a:endParaRPr lang="en-US" sz="2400" dirty="0">
              <a:latin typeface="Gill Sans MT" charset="0"/>
            </a:endParaRPr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652463" y="1447800"/>
            <a:ext cx="7750175" cy="3309938"/>
            <a:chOff x="392" y="896"/>
            <a:chExt cx="4882" cy="2085"/>
          </a:xfrm>
        </p:grpSpPr>
        <p:sp>
          <p:nvSpPr>
            <p:cNvPr id="35846" name="Text Box 5"/>
            <p:cNvSpPr txBox="1">
              <a:spLocks noChangeArrowheads="1"/>
            </p:cNvSpPr>
            <p:nvPr/>
          </p:nvSpPr>
          <p:spPr bwMode="auto">
            <a:xfrm>
              <a:off x="392" y="1679"/>
              <a:ext cx="718" cy="2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plaintext</a:t>
              </a:r>
            </a:p>
          </p:txBody>
        </p:sp>
        <p:sp>
          <p:nvSpPr>
            <p:cNvPr id="35847" name="Text Box 6"/>
            <p:cNvSpPr txBox="1">
              <a:spLocks noChangeArrowheads="1"/>
            </p:cNvSpPr>
            <p:nvPr/>
          </p:nvSpPr>
          <p:spPr bwMode="auto">
            <a:xfrm>
              <a:off x="4517" y="1667"/>
              <a:ext cx="718" cy="2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plaintext</a:t>
              </a:r>
            </a:p>
          </p:txBody>
        </p:sp>
        <p:sp>
          <p:nvSpPr>
            <p:cNvPr id="35848" name="Text Box 7"/>
            <p:cNvSpPr txBox="1">
              <a:spLocks noChangeArrowheads="1"/>
            </p:cNvSpPr>
            <p:nvPr/>
          </p:nvSpPr>
          <p:spPr bwMode="auto">
            <a:xfrm>
              <a:off x="2442" y="1655"/>
              <a:ext cx="816" cy="2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ciphertext</a:t>
              </a:r>
            </a:p>
          </p:txBody>
        </p:sp>
        <p:grpSp>
          <p:nvGrpSpPr>
            <p:cNvPr id="35849" name="Group 8"/>
            <p:cNvGrpSpPr>
              <a:grpSpLocks/>
            </p:cNvGrpSpPr>
            <p:nvPr/>
          </p:nvGrpSpPr>
          <p:grpSpPr bwMode="auto">
            <a:xfrm>
              <a:off x="1336" y="1036"/>
              <a:ext cx="335" cy="383"/>
              <a:chOff x="189" y="1789"/>
              <a:chExt cx="335" cy="383"/>
            </a:xfrm>
          </p:grpSpPr>
          <p:sp>
            <p:nvSpPr>
              <p:cNvPr id="35871" name="Text Box 9"/>
              <p:cNvSpPr txBox="1">
                <a:spLocks noChangeArrowheads="1"/>
              </p:cNvSpPr>
              <p:nvPr/>
            </p:nvSpPr>
            <p:spPr bwMode="auto">
              <a:xfrm>
                <a:off x="189" y="1789"/>
                <a:ext cx="246" cy="29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</a:t>
                </a:r>
              </a:p>
            </p:txBody>
          </p:sp>
          <p:sp>
            <p:nvSpPr>
              <p:cNvPr id="35872" name="Text Box 10"/>
              <p:cNvSpPr txBox="1">
                <a:spLocks noChangeArrowheads="1"/>
              </p:cNvSpPr>
              <p:nvPr/>
            </p:nvSpPr>
            <p:spPr bwMode="auto">
              <a:xfrm>
                <a:off x="291" y="1922"/>
                <a:ext cx="23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A</a:t>
                </a:r>
              </a:p>
            </p:txBody>
          </p:sp>
        </p:grpSp>
        <p:pic>
          <p:nvPicPr>
            <p:cNvPr id="35850" name="Picture 11" descr="Alic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8" y="1050"/>
              <a:ext cx="440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51" name="Picture 12" descr="Ev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3" y="2165"/>
              <a:ext cx="682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852" name="Rectangle 13"/>
            <p:cNvSpPr>
              <a:spLocks noChangeArrowheads="1"/>
            </p:cNvSpPr>
            <p:nvPr/>
          </p:nvSpPr>
          <p:spPr bwMode="auto">
            <a:xfrm>
              <a:off x="1249" y="1621"/>
              <a:ext cx="877" cy="5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5853" name="Text Box 14"/>
            <p:cNvSpPr txBox="1">
              <a:spLocks noChangeArrowheads="1"/>
            </p:cNvSpPr>
            <p:nvPr/>
          </p:nvSpPr>
          <p:spPr bwMode="auto">
            <a:xfrm>
              <a:off x="1265" y="1627"/>
              <a:ext cx="862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encryption</a:t>
              </a:r>
            </a:p>
            <a:p>
              <a:pPr algn="ctr" eaLnBrk="0" hangingPunct="0"/>
              <a:r>
                <a:rPr lang="en-US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algorithm</a:t>
              </a:r>
            </a:p>
          </p:txBody>
        </p:sp>
        <p:sp>
          <p:nvSpPr>
            <p:cNvPr id="35854" name="Rectangle 15"/>
            <p:cNvSpPr>
              <a:spLocks noChangeArrowheads="1"/>
            </p:cNvSpPr>
            <p:nvPr/>
          </p:nvSpPr>
          <p:spPr bwMode="auto">
            <a:xfrm>
              <a:off x="3606" y="1629"/>
              <a:ext cx="868" cy="5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5855" name="Text Box 16"/>
            <p:cNvSpPr txBox="1">
              <a:spLocks noChangeArrowheads="1"/>
            </p:cNvSpPr>
            <p:nvPr/>
          </p:nvSpPr>
          <p:spPr bwMode="auto">
            <a:xfrm>
              <a:off x="3619" y="1644"/>
              <a:ext cx="906" cy="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decryption </a:t>
              </a:r>
            </a:p>
            <a:p>
              <a:pPr algn="ctr" eaLnBrk="0" hangingPunct="0"/>
              <a:r>
                <a:rPr lang="en-US" dirty="0">
                  <a:solidFill>
                    <a:srgbClr val="FFFFFF"/>
                  </a:solidFill>
                  <a:latin typeface="Arial" charset="0"/>
                  <a:cs typeface="Arial" charset="0"/>
                </a:rPr>
                <a:t>algorithm</a:t>
              </a:r>
            </a:p>
          </p:txBody>
        </p:sp>
        <p:sp>
          <p:nvSpPr>
            <p:cNvPr id="35856" name="Line 17"/>
            <p:cNvSpPr>
              <a:spLocks noChangeShapeType="1"/>
            </p:cNvSpPr>
            <p:nvPr/>
          </p:nvSpPr>
          <p:spPr bwMode="auto">
            <a:xfrm>
              <a:off x="2144" y="1881"/>
              <a:ext cx="1450" cy="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5857" name="Freeform 18"/>
            <p:cNvSpPr>
              <a:spLocks/>
            </p:cNvSpPr>
            <p:nvPr/>
          </p:nvSpPr>
          <p:spPr bwMode="auto">
            <a:xfrm>
              <a:off x="2446" y="1914"/>
              <a:ext cx="361" cy="576"/>
            </a:xfrm>
            <a:custGeom>
              <a:avLst/>
              <a:gdLst>
                <a:gd name="T0" fmla="*/ 0 w 344"/>
                <a:gd name="T1" fmla="*/ 0 h 789"/>
                <a:gd name="T2" fmla="*/ 458 w 344"/>
                <a:gd name="T3" fmla="*/ 11 h 789"/>
                <a:gd name="T4" fmla="*/ 484 w 344"/>
                <a:gd name="T5" fmla="*/ 64 h 789"/>
                <a:gd name="T6" fmla="*/ 0 60000 65536"/>
                <a:gd name="T7" fmla="*/ 0 60000 65536"/>
                <a:gd name="T8" fmla="*/ 0 60000 65536"/>
                <a:gd name="T9" fmla="*/ 0 w 344"/>
                <a:gd name="T10" fmla="*/ 0 h 789"/>
                <a:gd name="T11" fmla="*/ 344 w 344"/>
                <a:gd name="T12" fmla="*/ 789 h 7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" h="789">
                  <a:moveTo>
                    <a:pt x="0" y="0"/>
                  </a:moveTo>
                  <a:cubicBezTo>
                    <a:pt x="52" y="24"/>
                    <a:pt x="255" y="10"/>
                    <a:pt x="310" y="142"/>
                  </a:cubicBezTo>
                  <a:cubicBezTo>
                    <a:pt x="344" y="248"/>
                    <a:pt x="324" y="654"/>
                    <a:pt x="328" y="78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5858" name="Freeform 19"/>
            <p:cNvSpPr>
              <a:spLocks/>
            </p:cNvSpPr>
            <p:nvPr/>
          </p:nvSpPr>
          <p:spPr bwMode="auto">
            <a:xfrm flipH="1">
              <a:off x="2871" y="1913"/>
              <a:ext cx="361" cy="576"/>
            </a:xfrm>
            <a:custGeom>
              <a:avLst/>
              <a:gdLst>
                <a:gd name="T0" fmla="*/ 0 w 344"/>
                <a:gd name="T1" fmla="*/ 0 h 789"/>
                <a:gd name="T2" fmla="*/ 458 w 344"/>
                <a:gd name="T3" fmla="*/ 11 h 789"/>
                <a:gd name="T4" fmla="*/ 484 w 344"/>
                <a:gd name="T5" fmla="*/ 64 h 789"/>
                <a:gd name="T6" fmla="*/ 0 60000 65536"/>
                <a:gd name="T7" fmla="*/ 0 60000 65536"/>
                <a:gd name="T8" fmla="*/ 0 60000 65536"/>
                <a:gd name="T9" fmla="*/ 0 w 344"/>
                <a:gd name="T10" fmla="*/ 0 h 789"/>
                <a:gd name="T11" fmla="*/ 344 w 344"/>
                <a:gd name="T12" fmla="*/ 789 h 7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" h="789">
                  <a:moveTo>
                    <a:pt x="0" y="0"/>
                  </a:moveTo>
                  <a:cubicBezTo>
                    <a:pt x="52" y="24"/>
                    <a:pt x="255" y="10"/>
                    <a:pt x="310" y="142"/>
                  </a:cubicBezTo>
                  <a:cubicBezTo>
                    <a:pt x="344" y="248"/>
                    <a:pt x="324" y="654"/>
                    <a:pt x="328" y="78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5859" name="Line 20"/>
            <p:cNvSpPr>
              <a:spLocks noChangeShapeType="1"/>
            </p:cNvSpPr>
            <p:nvPr/>
          </p:nvSpPr>
          <p:spPr bwMode="auto">
            <a:xfrm flipH="1">
              <a:off x="1495" y="1382"/>
              <a:ext cx="1" cy="2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5860" name="Line 21"/>
            <p:cNvSpPr>
              <a:spLocks noChangeShapeType="1"/>
            </p:cNvSpPr>
            <p:nvPr/>
          </p:nvSpPr>
          <p:spPr bwMode="auto">
            <a:xfrm flipH="1">
              <a:off x="3744" y="1363"/>
              <a:ext cx="1" cy="2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5861" name="Text Box 22"/>
            <p:cNvSpPr txBox="1">
              <a:spLocks noChangeArrowheads="1"/>
            </p:cNvSpPr>
            <p:nvPr/>
          </p:nvSpPr>
          <p:spPr bwMode="auto">
            <a:xfrm>
              <a:off x="1603" y="897"/>
              <a:ext cx="950" cy="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Alice</a:t>
              </a:r>
              <a:r>
                <a:rPr lang="ja-JP" altLang="en-US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altLang="ja-JP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 </a:t>
              </a:r>
            </a:p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encryption</a:t>
              </a:r>
            </a:p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key</a:t>
              </a:r>
            </a:p>
          </p:txBody>
        </p:sp>
        <p:sp>
          <p:nvSpPr>
            <p:cNvPr id="35862" name="Text Box 23"/>
            <p:cNvSpPr txBox="1">
              <a:spLocks noChangeArrowheads="1"/>
            </p:cNvSpPr>
            <p:nvPr/>
          </p:nvSpPr>
          <p:spPr bwMode="auto">
            <a:xfrm>
              <a:off x="3896" y="940"/>
              <a:ext cx="950" cy="6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Bob</a:t>
              </a:r>
              <a:r>
                <a:rPr lang="ja-JP" altLang="en-US">
                  <a:solidFill>
                    <a:srgbClr val="000000"/>
                  </a:solidFill>
                  <a:latin typeface="Arial" charset="0"/>
                  <a:cs typeface="Arial" charset="0"/>
                </a:rPr>
                <a:t>’</a:t>
              </a:r>
              <a:r>
                <a:rPr lang="en-US" altLang="ja-JP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 </a:t>
              </a:r>
            </a:p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decryption</a:t>
              </a:r>
            </a:p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key</a:t>
              </a:r>
            </a:p>
          </p:txBody>
        </p:sp>
        <p:pic>
          <p:nvPicPr>
            <p:cNvPr id="35863" name="Picture 24" descr="Bob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2" y="1178"/>
              <a:ext cx="512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5864" name="Group 25"/>
            <p:cNvGrpSpPr>
              <a:grpSpLocks/>
            </p:cNvGrpSpPr>
            <p:nvPr/>
          </p:nvGrpSpPr>
          <p:grpSpPr bwMode="auto">
            <a:xfrm>
              <a:off x="3650" y="1118"/>
              <a:ext cx="360" cy="385"/>
              <a:chOff x="189" y="1789"/>
              <a:chExt cx="360" cy="385"/>
            </a:xfrm>
          </p:grpSpPr>
          <p:sp>
            <p:nvSpPr>
              <p:cNvPr id="35869" name="Text Box 26"/>
              <p:cNvSpPr txBox="1">
                <a:spLocks noChangeArrowheads="1"/>
              </p:cNvSpPr>
              <p:nvPr/>
            </p:nvSpPr>
            <p:spPr bwMode="auto">
              <a:xfrm>
                <a:off x="189" y="1789"/>
                <a:ext cx="246" cy="29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400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K</a:t>
                </a:r>
              </a:p>
            </p:txBody>
          </p:sp>
          <p:sp>
            <p:nvSpPr>
              <p:cNvPr id="35870" name="Text Box 27"/>
              <p:cNvSpPr txBox="1">
                <a:spLocks noChangeArrowheads="1"/>
              </p:cNvSpPr>
              <p:nvPr/>
            </p:nvSpPr>
            <p:spPr bwMode="auto">
              <a:xfrm>
                <a:off x="325" y="1922"/>
                <a:ext cx="22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dirty="0">
                    <a:solidFill>
                      <a:srgbClr val="C00000"/>
                    </a:solidFill>
                    <a:latin typeface="Arial" charset="0"/>
                    <a:cs typeface="Arial" charset="0"/>
                  </a:rPr>
                  <a:t>B</a:t>
                </a:r>
              </a:p>
            </p:txBody>
          </p:sp>
        </p:grpSp>
        <p:sp>
          <p:nvSpPr>
            <p:cNvPr id="35865" name="Line 28"/>
            <p:cNvSpPr>
              <a:spLocks noChangeShapeType="1"/>
            </p:cNvSpPr>
            <p:nvPr/>
          </p:nvSpPr>
          <p:spPr bwMode="auto">
            <a:xfrm>
              <a:off x="780" y="1897"/>
              <a:ext cx="4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5866" name="Line 29"/>
            <p:cNvSpPr>
              <a:spLocks noChangeShapeType="1"/>
            </p:cNvSpPr>
            <p:nvPr/>
          </p:nvSpPr>
          <p:spPr bwMode="auto">
            <a:xfrm>
              <a:off x="4518" y="1904"/>
              <a:ext cx="4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pic>
          <p:nvPicPr>
            <p:cNvPr id="35867" name="Picture 30" descr="BS00768_[1]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371" y="896"/>
              <a:ext cx="293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868" name="Picture 31" descr="BS00768_[1]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3625" y="955"/>
              <a:ext cx="293" cy="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5845" name="Picture 19" descr="underline_base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3" y="784225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090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41288"/>
            <a:ext cx="7772400" cy="1143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Symmetric key cryptography</a:t>
            </a:r>
            <a:endParaRPr lang="en-US" dirty="0">
              <a:latin typeface="Gill Sans MT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475" y="4021138"/>
            <a:ext cx="8218488" cy="1979612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symmetric key crypto</a:t>
            </a:r>
            <a:r>
              <a:rPr lang="en-US" sz="2400" dirty="0">
                <a:latin typeface="Gill Sans MT" charset="0"/>
              </a:rPr>
              <a:t>: Bob and Alice share same (symmetric) key: K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e.g., key is knowing substitution pattern in mono alphabetic substitution </a:t>
            </a:r>
            <a:r>
              <a:rPr lang="en-US" sz="2400" dirty="0" smtClean="0">
                <a:latin typeface="Gill Sans MT" charset="0"/>
              </a:rPr>
              <a:t>cipher</a:t>
            </a:r>
            <a:endParaRPr lang="en-US" sz="2400" dirty="0">
              <a:latin typeface="Gill Sans MT" charset="0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6546850" y="2632075"/>
            <a:ext cx="1141413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plaintext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3543300" y="2613025"/>
            <a:ext cx="1295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ciphertext</a:t>
            </a:r>
          </a:p>
        </p:txBody>
      </p:sp>
      <p:grpSp>
        <p:nvGrpSpPr>
          <p:cNvPr id="37894" name="Group 6"/>
          <p:cNvGrpSpPr>
            <a:grpSpLocks/>
          </p:cNvGrpSpPr>
          <p:nvPr/>
        </p:nvGrpSpPr>
        <p:grpSpPr bwMode="auto">
          <a:xfrm>
            <a:off x="2165350" y="1716088"/>
            <a:ext cx="642938" cy="579437"/>
            <a:chOff x="1382" y="1036"/>
            <a:chExt cx="405" cy="365"/>
          </a:xfrm>
        </p:grpSpPr>
        <p:sp>
          <p:nvSpPr>
            <p:cNvPr id="37917" name="Text Box 7"/>
            <p:cNvSpPr txBox="1">
              <a:spLocks noChangeArrowheads="1"/>
            </p:cNvSpPr>
            <p:nvPr/>
          </p:nvSpPr>
          <p:spPr bwMode="auto">
            <a:xfrm>
              <a:off x="1382" y="1036"/>
              <a:ext cx="246" cy="2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</a:t>
              </a:r>
            </a:p>
          </p:txBody>
        </p:sp>
        <p:sp>
          <p:nvSpPr>
            <p:cNvPr id="37918" name="Text Box 8"/>
            <p:cNvSpPr txBox="1">
              <a:spLocks noChangeArrowheads="1"/>
            </p:cNvSpPr>
            <p:nvPr/>
          </p:nvSpPr>
          <p:spPr bwMode="auto">
            <a:xfrm>
              <a:off x="1560" y="1151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S</a:t>
              </a:r>
            </a:p>
          </p:txBody>
        </p:sp>
      </p:grpSp>
      <p:pic>
        <p:nvPicPr>
          <p:cNvPr id="37895" name="Picture 9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950" y="1666875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6" name="Rectangle 10"/>
          <p:cNvSpPr>
            <a:spLocks noChangeArrowheads="1"/>
          </p:cNvSpPr>
          <p:nvPr/>
        </p:nvSpPr>
        <p:spPr bwMode="auto">
          <a:xfrm>
            <a:off x="1982788" y="2573338"/>
            <a:ext cx="1392237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7897" name="Text Box 11"/>
          <p:cNvSpPr txBox="1">
            <a:spLocks noChangeArrowheads="1"/>
          </p:cNvSpPr>
          <p:nvPr/>
        </p:nvSpPr>
        <p:spPr bwMode="auto">
          <a:xfrm>
            <a:off x="2008188" y="2582863"/>
            <a:ext cx="1368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encryption</a:t>
            </a:r>
          </a:p>
          <a:p>
            <a:pPr algn="ctr" eaLnBrk="0" hangingPunct="0"/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algorithm</a:t>
            </a:r>
          </a:p>
        </p:txBody>
      </p:sp>
      <p:sp>
        <p:nvSpPr>
          <p:cNvPr id="37898" name="Rectangle 12"/>
          <p:cNvSpPr>
            <a:spLocks noChangeArrowheads="1"/>
          </p:cNvSpPr>
          <p:nvPr/>
        </p:nvSpPr>
        <p:spPr bwMode="auto">
          <a:xfrm>
            <a:off x="5100638" y="2571750"/>
            <a:ext cx="1377950" cy="8032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7899" name="Text Box 13"/>
          <p:cNvSpPr txBox="1">
            <a:spLocks noChangeArrowheads="1"/>
          </p:cNvSpPr>
          <p:nvPr/>
        </p:nvSpPr>
        <p:spPr bwMode="auto">
          <a:xfrm>
            <a:off x="5121275" y="2595563"/>
            <a:ext cx="14382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decryption </a:t>
            </a:r>
          </a:p>
          <a:p>
            <a:pPr algn="ctr" eaLnBrk="0" hangingPunct="0"/>
            <a:r>
              <a:rPr lang="en-US" dirty="0">
                <a:solidFill>
                  <a:srgbClr val="FFFFFF"/>
                </a:solidFill>
                <a:latin typeface="Arial" charset="0"/>
                <a:cs typeface="Arial" charset="0"/>
              </a:rPr>
              <a:t>algorithm</a:t>
            </a:r>
          </a:p>
        </p:txBody>
      </p:sp>
      <p:sp>
        <p:nvSpPr>
          <p:cNvPr id="37900" name="Line 14"/>
          <p:cNvSpPr>
            <a:spLocks noChangeShapeType="1"/>
          </p:cNvSpPr>
          <p:nvPr/>
        </p:nvSpPr>
        <p:spPr bwMode="auto">
          <a:xfrm>
            <a:off x="3403600" y="2986088"/>
            <a:ext cx="1692275" cy="7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7901" name="Line 15"/>
          <p:cNvSpPr>
            <a:spLocks noChangeShapeType="1"/>
          </p:cNvSpPr>
          <p:nvPr/>
        </p:nvSpPr>
        <p:spPr bwMode="auto">
          <a:xfrm flipH="1">
            <a:off x="2373313" y="2193925"/>
            <a:ext cx="1587" cy="392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37902" name="Picture 16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788" y="1855788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03" name="Line 17"/>
          <p:cNvSpPr>
            <a:spLocks noChangeShapeType="1"/>
          </p:cNvSpPr>
          <p:nvPr/>
        </p:nvSpPr>
        <p:spPr bwMode="auto">
          <a:xfrm>
            <a:off x="1238250" y="3011488"/>
            <a:ext cx="6746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7904" name="Line 18"/>
          <p:cNvSpPr>
            <a:spLocks noChangeShapeType="1"/>
          </p:cNvSpPr>
          <p:nvPr/>
        </p:nvSpPr>
        <p:spPr bwMode="auto">
          <a:xfrm>
            <a:off x="6548438" y="3008313"/>
            <a:ext cx="6746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37905" name="Picture 19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2511425" y="1639888"/>
            <a:ext cx="46513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06" name="Text Box 20"/>
          <p:cNvSpPr txBox="1">
            <a:spLocks noChangeArrowheads="1"/>
          </p:cNvSpPr>
          <p:nvPr/>
        </p:nvSpPr>
        <p:spPr bwMode="auto">
          <a:xfrm>
            <a:off x="1773238" y="4481513"/>
            <a:ext cx="325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S</a:t>
            </a:r>
          </a:p>
        </p:txBody>
      </p:sp>
      <p:grpSp>
        <p:nvGrpSpPr>
          <p:cNvPr id="37907" name="Group 21"/>
          <p:cNvGrpSpPr>
            <a:grpSpLocks/>
          </p:cNvGrpSpPr>
          <p:nvPr/>
        </p:nvGrpSpPr>
        <p:grpSpPr bwMode="auto">
          <a:xfrm>
            <a:off x="5351463" y="1665288"/>
            <a:ext cx="642937" cy="579437"/>
            <a:chOff x="1382" y="1036"/>
            <a:chExt cx="405" cy="365"/>
          </a:xfrm>
        </p:grpSpPr>
        <p:sp>
          <p:nvSpPr>
            <p:cNvPr id="37915" name="Text Box 22"/>
            <p:cNvSpPr txBox="1">
              <a:spLocks noChangeArrowheads="1"/>
            </p:cNvSpPr>
            <p:nvPr/>
          </p:nvSpPr>
          <p:spPr bwMode="auto">
            <a:xfrm>
              <a:off x="1382" y="1036"/>
              <a:ext cx="246" cy="2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400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K</a:t>
              </a:r>
            </a:p>
          </p:txBody>
        </p:sp>
        <p:sp>
          <p:nvSpPr>
            <p:cNvPr id="37916" name="Text Box 23"/>
            <p:cNvSpPr txBox="1">
              <a:spLocks noChangeArrowheads="1"/>
            </p:cNvSpPr>
            <p:nvPr/>
          </p:nvSpPr>
          <p:spPr bwMode="auto">
            <a:xfrm>
              <a:off x="1560" y="1151"/>
              <a:ext cx="2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C00000"/>
                  </a:solidFill>
                  <a:latin typeface="Arial" charset="0"/>
                  <a:cs typeface="Arial" charset="0"/>
                </a:rPr>
                <a:t>S</a:t>
              </a:r>
            </a:p>
          </p:txBody>
        </p:sp>
      </p:grpSp>
      <p:sp>
        <p:nvSpPr>
          <p:cNvPr id="37908" name="Line 24"/>
          <p:cNvSpPr>
            <a:spLocks noChangeShapeType="1"/>
          </p:cNvSpPr>
          <p:nvPr/>
        </p:nvSpPr>
        <p:spPr bwMode="auto">
          <a:xfrm flipH="1">
            <a:off x="5559425" y="2143125"/>
            <a:ext cx="1588" cy="392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37909" name="Picture 25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5697538" y="1589088"/>
            <a:ext cx="465137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10" name="Text Box 26"/>
          <p:cNvSpPr txBox="1">
            <a:spLocks noChangeArrowheads="1"/>
          </p:cNvSpPr>
          <p:nvPr/>
        </p:nvSpPr>
        <p:spPr bwMode="auto">
          <a:xfrm>
            <a:off x="355600" y="2643188"/>
            <a:ext cx="15795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plaintext</a:t>
            </a:r>
          </a:p>
          <a:p>
            <a:pPr algn="ctr" eaLnBrk="0" hangingPunct="0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message, m</a:t>
            </a:r>
          </a:p>
        </p:txBody>
      </p:sp>
      <p:sp>
        <p:nvSpPr>
          <p:cNvPr id="37911" name="Text Box 27"/>
          <p:cNvSpPr txBox="1">
            <a:spLocks noChangeArrowheads="1"/>
          </p:cNvSpPr>
          <p:nvPr/>
        </p:nvSpPr>
        <p:spPr bwMode="auto">
          <a:xfrm>
            <a:off x="3662363" y="3149600"/>
            <a:ext cx="1028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K    (m)</a:t>
            </a:r>
          </a:p>
        </p:txBody>
      </p:sp>
      <p:sp>
        <p:nvSpPr>
          <p:cNvPr id="37912" name="Text Box 28"/>
          <p:cNvSpPr txBox="1">
            <a:spLocks noChangeArrowheads="1"/>
          </p:cNvSpPr>
          <p:nvPr/>
        </p:nvSpPr>
        <p:spPr bwMode="auto">
          <a:xfrm>
            <a:off x="3914775" y="3341688"/>
            <a:ext cx="325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600" dirty="0">
                <a:solidFill>
                  <a:srgbClr val="FF0000"/>
                </a:solidFill>
                <a:latin typeface="Arial" charset="0"/>
                <a:cs typeface="Arial" charset="0"/>
              </a:rPr>
              <a:t>S</a:t>
            </a:r>
          </a:p>
        </p:txBody>
      </p:sp>
      <p:sp>
        <p:nvSpPr>
          <p:cNvPr id="37913" name="Text Box 35"/>
          <p:cNvSpPr txBox="1">
            <a:spLocks noChangeArrowheads="1"/>
          </p:cNvSpPr>
          <p:nvPr/>
        </p:nvSpPr>
        <p:spPr bwMode="auto">
          <a:xfrm>
            <a:off x="6689725" y="3141663"/>
            <a:ext cx="1811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m = K</a:t>
            </a:r>
            <a:r>
              <a:rPr lang="en-US" baseline="-25000" dirty="0">
                <a:solidFill>
                  <a:srgbClr val="C00000"/>
                </a:solidFill>
                <a:latin typeface="Arial" charset="0"/>
                <a:cs typeface="Arial" charset="0"/>
              </a:rPr>
              <a:t>S</a:t>
            </a: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(K</a:t>
            </a:r>
            <a:r>
              <a:rPr lang="en-US" baseline="-25000" dirty="0">
                <a:solidFill>
                  <a:srgbClr val="C00000"/>
                </a:solidFill>
                <a:latin typeface="Arial" charset="0"/>
                <a:cs typeface="Arial" charset="0"/>
              </a:rPr>
              <a:t>S</a:t>
            </a:r>
            <a:r>
              <a:rPr lang="en-US" dirty="0">
                <a:solidFill>
                  <a:srgbClr val="C00000"/>
                </a:solidFill>
                <a:latin typeface="Arial" charset="0"/>
                <a:cs typeface="Arial" charset="0"/>
              </a:rPr>
              <a:t>(m))</a:t>
            </a:r>
          </a:p>
        </p:txBody>
      </p:sp>
      <p:pic>
        <p:nvPicPr>
          <p:cNvPr id="37914" name="Picture 20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95091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359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09538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Simple encryption scheme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4513" y="1398588"/>
            <a:ext cx="8077200" cy="1214437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i="1" dirty="0">
                <a:solidFill>
                  <a:srgbClr val="C00000"/>
                </a:solidFill>
                <a:latin typeface="Gill Sans MT" charset="0"/>
              </a:rPr>
              <a:t>substitution cipher: </a:t>
            </a:r>
            <a:r>
              <a:rPr lang="en-US" sz="2400" dirty="0">
                <a:latin typeface="Gill Sans MT" charset="0"/>
              </a:rPr>
              <a:t>substituting one thing for another</a:t>
            </a:r>
          </a:p>
          <a:p>
            <a:pPr lvl="1">
              <a:buFont typeface="Wingdings" charset="2"/>
              <a:buChar char="§"/>
            </a:pPr>
            <a:r>
              <a:rPr lang="en-US" dirty="0">
                <a:latin typeface="Gill Sans MT" charset="0"/>
              </a:rPr>
              <a:t>monoalphabetic cipher: substitute one letter for another</a:t>
            </a:r>
            <a:endParaRPr lang="en-US" sz="2800" dirty="0">
              <a:latin typeface="Gill Sans MT" charset="0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133956" y="2516188"/>
            <a:ext cx="72031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>
                <a:solidFill>
                  <a:srgbClr val="000000"/>
                </a:solidFill>
                <a:latin typeface="Courier New" charset="0"/>
                <a:ea typeface="ＭＳ Ｐゴシック" charset="0"/>
              </a:rPr>
              <a:t>plaintext:  abcdefghijklmnopqrstuvwxyz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969377" y="3295650"/>
            <a:ext cx="73878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>
                <a:solidFill>
                  <a:srgbClr val="000000"/>
                </a:solidFill>
                <a:latin typeface="Courier New" charset="0"/>
                <a:ea typeface="ＭＳ Ｐゴシック" charset="0"/>
              </a:rPr>
              <a:t>ciphertext:  mnbvcxzasdfghjklpoiuytrewq</a:t>
            </a:r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>
            <a:off x="3536950" y="2925763"/>
            <a:ext cx="0" cy="49371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>
            <a:off x="8110538" y="2889250"/>
            <a:ext cx="0" cy="4937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2085440" y="4067175"/>
            <a:ext cx="62796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>
                <a:solidFill>
                  <a:srgbClr val="000000"/>
                </a:solidFill>
                <a:latin typeface="Courier New" charset="0"/>
                <a:ea typeface="ＭＳ Ｐゴシック" charset="0"/>
              </a:rPr>
              <a:t>Plaintext: bob. i love you. alice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1928798" y="4492625"/>
            <a:ext cx="64643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dirty="0">
                <a:solidFill>
                  <a:srgbClr val="000000"/>
                </a:solidFill>
                <a:latin typeface="Courier New" charset="0"/>
                <a:ea typeface="ＭＳ Ｐゴシック" charset="0"/>
              </a:rPr>
              <a:t>ciphertext: nkn. s gktc wky. mgsbc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1184275" y="4002088"/>
            <a:ext cx="7826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000099"/>
                </a:solidFill>
                <a:latin typeface="Arial" charset="0"/>
                <a:cs typeface="Arial" charset="0"/>
              </a:rPr>
              <a:t>e.g.:</a:t>
            </a:r>
          </a:p>
        </p:txBody>
      </p:sp>
      <p:sp>
        <p:nvSpPr>
          <p:cNvPr id="38923" name="Text Box 12"/>
          <p:cNvSpPr txBox="1">
            <a:spLocks noChangeArrowheads="1"/>
          </p:cNvSpPr>
          <p:nvPr/>
        </p:nvSpPr>
        <p:spPr bwMode="auto">
          <a:xfrm>
            <a:off x="1546225" y="5332413"/>
            <a:ext cx="67945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1554163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Encryption key: </a:t>
            </a:r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mapping from set of 26 letters</a:t>
            </a:r>
          </a:p>
          <a:p>
            <a:pPr eaLnBrk="0" hangingPunct="0"/>
            <a:r>
              <a:rPr lang="en-US" sz="2800" dirty="0">
                <a:solidFill>
                  <a:srgbClr val="000000"/>
                </a:solidFill>
                <a:latin typeface="Gill Sans MT" charset="0"/>
              </a:rPr>
              <a:t>                     to set of 26 letters</a:t>
            </a:r>
          </a:p>
        </p:txBody>
      </p:sp>
      <p:pic>
        <p:nvPicPr>
          <p:cNvPr id="38924" name="Picture 1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936625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5" name="Picture 25" descr="BS00768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1027113" y="5475288"/>
            <a:ext cx="465137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872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7663" y="0"/>
            <a:ext cx="8353425" cy="1143000"/>
          </a:xfrm>
        </p:spPr>
        <p:txBody>
          <a:bodyPr/>
          <a:lstStyle/>
          <a:p>
            <a:r>
              <a:rPr lang="en-US" sz="3200" dirty="0" smtClean="0">
                <a:latin typeface="Gill Sans MT" charset="0"/>
              </a:rPr>
              <a:t>Stream and </a:t>
            </a:r>
            <a:r>
              <a:rPr lang="en-US" sz="3200" dirty="0" smtClean="0">
                <a:latin typeface="Gill Sans MT" charset="0"/>
              </a:rPr>
              <a:t>Block Ciphers</a:t>
            </a:r>
            <a:endParaRPr lang="en-US" sz="3200" dirty="0">
              <a:latin typeface="Gill Sans MT" charset="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9113" y="1150938"/>
            <a:ext cx="8115300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n substitution ciphers, M</a:t>
            </a:r>
            <a:r>
              <a:rPr lang="en-US" baseline="-25000" dirty="0">
                <a:latin typeface="Gill Sans MT" charset="0"/>
              </a:rPr>
              <a:t>1</a:t>
            </a:r>
            <a:r>
              <a:rPr lang="en-US" dirty="0">
                <a:latin typeface="Gill Sans MT" charset="0"/>
              </a:rPr>
              <a:t>,M</a:t>
            </a:r>
            <a:r>
              <a:rPr lang="en-US" baseline="-25000" dirty="0">
                <a:latin typeface="Gill Sans MT" charset="0"/>
              </a:rPr>
              <a:t>2</a:t>
            </a:r>
            <a:r>
              <a:rPr lang="en-US" dirty="0">
                <a:latin typeface="Gill Sans MT" charset="0"/>
              </a:rPr>
              <a:t>,…,</a:t>
            </a:r>
            <a:r>
              <a:rPr lang="en-US" dirty="0" err="1" smtClean="0">
                <a:latin typeface="Gill Sans MT" charset="0"/>
              </a:rPr>
              <a:t>M</a:t>
            </a:r>
            <a:r>
              <a:rPr lang="en-US" baseline="-25000" dirty="0" err="1" smtClean="0">
                <a:latin typeface="Gill Sans MT" charset="0"/>
              </a:rPr>
              <a:t>n</a:t>
            </a:r>
            <a:endParaRPr lang="en-US" baseline="-25000" dirty="0">
              <a:latin typeface="Gill Sans MT" charset="0"/>
            </a:endParaRPr>
          </a:p>
          <a:p>
            <a:r>
              <a:rPr lang="en-US" dirty="0">
                <a:latin typeface="Gill Sans MT" charset="0"/>
              </a:rPr>
              <a:t>cycling pattern:</a:t>
            </a:r>
          </a:p>
          <a:p>
            <a:pPr lvl="1"/>
            <a:r>
              <a:rPr lang="en-US" dirty="0">
                <a:solidFill>
                  <a:srgbClr val="008000"/>
                </a:solidFill>
                <a:latin typeface="Gill Sans MT" charset="0"/>
              </a:rPr>
              <a:t>e.g., n=4: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1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4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2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;  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1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4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2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;</a:t>
            </a:r>
            <a:r>
              <a:rPr lang="en-US" dirty="0">
                <a:latin typeface="Gill Sans MT" charset="0"/>
              </a:rPr>
              <a:t> </a:t>
            </a:r>
            <a:r>
              <a:rPr lang="en-US" dirty="0" smtClean="0">
                <a:latin typeface="Gill Sans MT" charset="0"/>
              </a:rPr>
              <a:t>..</a:t>
            </a:r>
          </a:p>
          <a:p>
            <a:pPr lvl="1"/>
            <a:r>
              <a:rPr lang="en-US" dirty="0">
                <a:latin typeface="Gill Sans MT" charset="0"/>
              </a:rPr>
              <a:t>r</a:t>
            </a:r>
            <a:r>
              <a:rPr lang="en-US" dirty="0" smtClean="0">
                <a:latin typeface="Gill Sans MT" charset="0"/>
              </a:rPr>
              <a:t>andom initialization</a:t>
            </a:r>
            <a:endParaRPr lang="en-US" dirty="0">
              <a:latin typeface="Gill Sans MT" charset="0"/>
            </a:endParaRPr>
          </a:p>
          <a:p>
            <a:r>
              <a:rPr lang="en-US" dirty="0">
                <a:latin typeface="Gill Sans MT" charset="0"/>
              </a:rPr>
              <a:t>for each new plaintext symbol, use subsequent </a:t>
            </a:r>
            <a:r>
              <a:rPr lang="en-US" dirty="0" smtClean="0">
                <a:latin typeface="Gill Sans MT" charset="0"/>
              </a:rPr>
              <a:t>substitution </a:t>
            </a:r>
            <a:r>
              <a:rPr lang="en-US" dirty="0">
                <a:latin typeface="Gill Sans MT" charset="0"/>
              </a:rPr>
              <a:t>pattern in cyclic pattern</a:t>
            </a:r>
          </a:p>
          <a:p>
            <a:pPr lvl="1"/>
            <a:r>
              <a:rPr lang="en-US" dirty="0">
                <a:solidFill>
                  <a:srgbClr val="008000"/>
                </a:solidFill>
                <a:latin typeface="Gill Sans MT" charset="0"/>
              </a:rPr>
              <a:t>dog: d from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1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 o from M</a:t>
            </a:r>
            <a:r>
              <a:rPr lang="en-US" baseline="-25000" dirty="0">
                <a:solidFill>
                  <a:srgbClr val="008000"/>
                </a:solidFill>
                <a:latin typeface="Gill Sans MT" charset="0"/>
              </a:rPr>
              <a:t>3</a:t>
            </a:r>
            <a:r>
              <a:rPr lang="en-US" dirty="0">
                <a:solidFill>
                  <a:srgbClr val="008000"/>
                </a:solidFill>
                <a:latin typeface="Gill Sans MT" charset="0"/>
              </a:rPr>
              <a:t>, g from </a:t>
            </a:r>
            <a:r>
              <a:rPr lang="en-US" dirty="0" smtClean="0">
                <a:solidFill>
                  <a:srgbClr val="008000"/>
                </a:solidFill>
                <a:latin typeface="Gill Sans MT" charset="0"/>
              </a:rPr>
              <a:t>M</a:t>
            </a:r>
            <a:r>
              <a:rPr lang="en-US" baseline="-25000" dirty="0" smtClean="0">
                <a:solidFill>
                  <a:srgbClr val="008000"/>
                </a:solidFill>
                <a:latin typeface="Gill Sans MT" charset="0"/>
              </a:rPr>
              <a:t>4</a:t>
            </a:r>
            <a:endParaRPr lang="en-US" baseline="-25000" dirty="0">
              <a:solidFill>
                <a:srgbClr val="008000"/>
              </a:solidFill>
              <a:latin typeface="Gill Sans MT" charset="0"/>
            </a:endParaRPr>
          </a:p>
          <a:p>
            <a:pPr lvl="1">
              <a:buFont typeface="Wingdings" charset="0"/>
              <a:buNone/>
            </a:pP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    </a:t>
            </a:r>
            <a:endParaRPr lang="en-US" sz="2800" i="1" dirty="0" smtClean="0">
              <a:solidFill>
                <a:srgbClr val="C00000"/>
              </a:solidFill>
              <a:latin typeface="Gill Sans MT" charset="0"/>
            </a:endParaRPr>
          </a:p>
          <a:p>
            <a:pPr lvl="1">
              <a:buFont typeface="Wingdings" charset="0"/>
              <a:buNone/>
            </a:pPr>
            <a:r>
              <a:rPr lang="en-US" sz="2800" i="1" dirty="0" smtClean="0">
                <a:solidFill>
                  <a:srgbClr val="C00000"/>
                </a:solidFill>
                <a:latin typeface="Gill Sans MT" charset="0"/>
              </a:rPr>
              <a:t>Encryption </a:t>
            </a:r>
            <a:r>
              <a:rPr lang="en-US" sz="2800" i="1" dirty="0">
                <a:solidFill>
                  <a:srgbClr val="C00000"/>
                </a:solidFill>
                <a:latin typeface="Gill Sans MT" charset="0"/>
              </a:rPr>
              <a:t>key: </a:t>
            </a:r>
            <a:r>
              <a:rPr lang="en-US" sz="2800" dirty="0">
                <a:latin typeface="Gill Sans MT" charset="0"/>
              </a:rPr>
              <a:t>n substitution ciphers, and cyclic             </a:t>
            </a:r>
            <a:r>
              <a:rPr lang="en-US" sz="2800" dirty="0" smtClean="0">
                <a:latin typeface="Gill Sans MT" charset="0"/>
              </a:rPr>
              <a:t>pattern</a:t>
            </a:r>
            <a:endParaRPr lang="en-US" sz="2800" dirty="0">
              <a:latin typeface="Gill Sans MT" charset="0"/>
            </a:endParaRPr>
          </a:p>
        </p:txBody>
      </p:sp>
      <p:pic>
        <p:nvPicPr>
          <p:cNvPr id="39940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80327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25" descr="BS00768_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30790" y="4724400"/>
            <a:ext cx="465137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81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07375" cy="1143000"/>
          </a:xfrm>
        </p:spPr>
        <p:txBody>
          <a:bodyPr/>
          <a:lstStyle/>
          <a:p>
            <a:r>
              <a:rPr lang="en-US" sz="3600" dirty="0">
                <a:latin typeface="Gill Sans MT" charset="0"/>
              </a:rPr>
              <a:t>AES: Advanced Encryption Standard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symmetric-key NIST standard, </a:t>
            </a:r>
            <a:r>
              <a:rPr lang="en-US" dirty="0" smtClean="0">
                <a:latin typeface="Gill Sans MT" charset="0"/>
              </a:rPr>
              <a:t>replaced </a:t>
            </a:r>
            <a:r>
              <a:rPr lang="en-US" dirty="0">
                <a:latin typeface="Gill Sans MT" charset="0"/>
              </a:rPr>
              <a:t>DES (Nov 2001)</a:t>
            </a:r>
          </a:p>
          <a:p>
            <a:r>
              <a:rPr lang="en-US" dirty="0">
                <a:latin typeface="Gill Sans MT" charset="0"/>
              </a:rPr>
              <a:t>processes data in 128 bit blocks</a:t>
            </a:r>
          </a:p>
          <a:p>
            <a:r>
              <a:rPr lang="en-US" dirty="0">
                <a:latin typeface="Gill Sans MT" charset="0"/>
              </a:rPr>
              <a:t>128, 192, or 256 bit keys</a:t>
            </a:r>
          </a:p>
          <a:p>
            <a:r>
              <a:rPr lang="en-US" dirty="0">
                <a:latin typeface="Gill Sans MT" charset="0"/>
              </a:rPr>
              <a:t>brute force decryption (try each key) taking 1 sec on DES, takes 149 trillion years for AES</a:t>
            </a:r>
          </a:p>
        </p:txBody>
      </p:sp>
      <p:pic>
        <p:nvPicPr>
          <p:cNvPr id="44036" name="Picture 1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88" y="993775"/>
            <a:ext cx="68564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416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Message digests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739900"/>
            <a:ext cx="3916362" cy="3282950"/>
          </a:xfrm>
        </p:spPr>
        <p:txBody>
          <a:bodyPr/>
          <a:lstStyle/>
          <a:p>
            <a:pPr marL="0" indent="0">
              <a:buFont typeface="Wingdings" charset="0"/>
              <a:buNone/>
            </a:pPr>
            <a:r>
              <a:rPr lang="en-US" sz="3200" i="1" dirty="0" smtClean="0">
                <a:solidFill>
                  <a:srgbClr val="C00000"/>
                </a:solidFill>
                <a:latin typeface="Gill Sans MT" charset="0"/>
              </a:rPr>
              <a:t>goal</a:t>
            </a:r>
            <a:r>
              <a:rPr lang="en-US" sz="3200" i="1" dirty="0">
                <a:solidFill>
                  <a:srgbClr val="C00000"/>
                </a:solidFill>
                <a:latin typeface="Gill Sans MT" charset="0"/>
              </a:rPr>
              <a:t>: </a:t>
            </a:r>
            <a:r>
              <a:rPr lang="en-US" dirty="0">
                <a:latin typeface="Gill Sans MT" charset="0"/>
              </a:rPr>
              <a:t>fixed-length, easy- to-compute digital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fingerprint</a:t>
            </a:r>
            <a:r>
              <a:rPr lang="ja-JP" altLang="en-US" dirty="0">
                <a:latin typeface="Gill Sans MT" charset="0"/>
              </a:rPr>
              <a:t>”</a:t>
            </a:r>
            <a:endParaRPr lang="en-US" altLang="ja-JP" dirty="0">
              <a:latin typeface="Gill Sans MT" charset="0"/>
            </a:endParaRPr>
          </a:p>
          <a:p>
            <a:r>
              <a:rPr lang="en-US" sz="2400" dirty="0">
                <a:latin typeface="Gill Sans MT" charset="0"/>
              </a:rPr>
              <a:t>apply hash function H to </a:t>
            </a:r>
            <a:r>
              <a:rPr lang="en-US" sz="2400" i="1" dirty="0">
                <a:latin typeface="Gill Sans MT" charset="0"/>
              </a:rPr>
              <a:t>m</a:t>
            </a:r>
            <a:r>
              <a:rPr lang="en-US" sz="2400" dirty="0">
                <a:latin typeface="Gill Sans MT" charset="0"/>
              </a:rPr>
              <a:t>, get fixed size message digest, </a:t>
            </a:r>
            <a:r>
              <a:rPr lang="en-US" sz="2400" i="1" dirty="0">
                <a:latin typeface="Gill Sans MT" charset="0"/>
              </a:rPr>
              <a:t>H(m).</a:t>
            </a:r>
            <a:endParaRPr lang="en-US" sz="2000" dirty="0">
              <a:latin typeface="Gill Sans MT" charset="0"/>
            </a:endParaRPr>
          </a:p>
          <a:p>
            <a:endParaRPr lang="en-US" sz="2000" dirty="0">
              <a:latin typeface="Gill Sans MT" charset="0"/>
            </a:endParaRPr>
          </a:p>
          <a:p>
            <a:endParaRPr lang="en-US" sz="2400" dirty="0">
              <a:latin typeface="Gill Sans MT" charset="0"/>
            </a:endParaRP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56150" y="2965450"/>
            <a:ext cx="4044950" cy="3465513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>
                <a:solidFill>
                  <a:srgbClr val="C00000"/>
                </a:solidFill>
                <a:latin typeface="Gill Sans MT" charset="0"/>
              </a:rPr>
              <a:t>Hash function properties:</a:t>
            </a:r>
          </a:p>
          <a:p>
            <a:pPr marL="277813" indent="-277813"/>
            <a:r>
              <a:rPr lang="en-US" sz="2400" dirty="0">
                <a:latin typeface="Gill Sans MT" charset="0"/>
              </a:rPr>
              <a:t>many-to-1</a:t>
            </a:r>
          </a:p>
          <a:p>
            <a:pPr marL="277813" indent="-277813"/>
            <a:r>
              <a:rPr lang="en-US" sz="2400" dirty="0">
                <a:latin typeface="Gill Sans MT" charset="0"/>
              </a:rPr>
              <a:t>produces fixed-size msg digest (fingerprint)</a:t>
            </a:r>
          </a:p>
          <a:p>
            <a:pPr marL="277813" indent="-277813"/>
            <a:r>
              <a:rPr lang="en-US" sz="2400" dirty="0">
                <a:latin typeface="Gill Sans MT" charset="0"/>
              </a:rPr>
              <a:t>given message digest x, computationally infeasible to find m such that x = H(m)</a:t>
            </a:r>
          </a:p>
          <a:p>
            <a:pPr>
              <a:buFont typeface="Wingdings" charset="0"/>
              <a:buNone/>
            </a:pPr>
            <a:endParaRPr lang="en-US" sz="2400" dirty="0">
              <a:latin typeface="Gill Sans MT" charset="0"/>
            </a:endParaRPr>
          </a:p>
          <a:p>
            <a:pPr>
              <a:buFont typeface="Wingdings" charset="0"/>
              <a:buNone/>
            </a:pPr>
            <a:endParaRPr lang="en-US" sz="2000" dirty="0">
              <a:latin typeface="Gill Sans MT" charset="0"/>
            </a:endParaRPr>
          </a:p>
        </p:txBody>
      </p:sp>
      <p:sp>
        <p:nvSpPr>
          <p:cNvPr id="48134" name="Rectangle 5"/>
          <p:cNvSpPr>
            <a:spLocks noChangeArrowheads="1"/>
          </p:cNvSpPr>
          <p:nvPr/>
        </p:nvSpPr>
        <p:spPr bwMode="auto">
          <a:xfrm>
            <a:off x="6846888" y="2305050"/>
            <a:ext cx="804862" cy="422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C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8135" name="Rectangle 6"/>
          <p:cNvSpPr>
            <a:spLocks noChangeArrowheads="1"/>
          </p:cNvSpPr>
          <p:nvPr/>
        </p:nvSpPr>
        <p:spPr bwMode="auto">
          <a:xfrm>
            <a:off x="4878388" y="850900"/>
            <a:ext cx="1355725" cy="944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4873625" y="839788"/>
            <a:ext cx="13430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large </a:t>
            </a:r>
          </a:p>
          <a:p>
            <a:pPr algn="ctr" eaLnBrk="0" hangingPunct="0">
              <a:defRPr/>
            </a:pP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message</a:t>
            </a:r>
          </a:p>
          <a:p>
            <a:pPr algn="ctr" eaLnBrk="0" hangingPunct="0">
              <a:defRPr/>
            </a:pP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m</a:t>
            </a:r>
          </a:p>
        </p:txBody>
      </p:sp>
      <p:sp>
        <p:nvSpPr>
          <p:cNvPr id="77832" name="Rectangle 8"/>
          <p:cNvSpPr>
            <a:spLocks noChangeArrowheads="1"/>
          </p:cNvSpPr>
          <p:nvPr/>
        </p:nvSpPr>
        <p:spPr bwMode="auto">
          <a:xfrm>
            <a:off x="6732588" y="966788"/>
            <a:ext cx="1108075" cy="7588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6692900" y="962025"/>
            <a:ext cx="1190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H: Hash</a:t>
            </a:r>
          </a:p>
          <a:p>
            <a:pPr algn="ctr" eaLnBrk="0" hangingPunct="0">
              <a:defRPr/>
            </a:pPr>
            <a:r>
              <a:rPr lang="en-US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Function</a:t>
            </a:r>
          </a:p>
        </p:txBody>
      </p:sp>
      <p:sp>
        <p:nvSpPr>
          <p:cNvPr id="48139" name="Line 10"/>
          <p:cNvSpPr>
            <a:spLocks noChangeShapeType="1"/>
          </p:cNvSpPr>
          <p:nvPr/>
        </p:nvSpPr>
        <p:spPr bwMode="auto">
          <a:xfrm>
            <a:off x="6238875" y="1320800"/>
            <a:ext cx="5064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6797675" y="2328863"/>
            <a:ext cx="8937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H(m)</a:t>
            </a:r>
          </a:p>
        </p:txBody>
      </p:sp>
      <p:sp>
        <p:nvSpPr>
          <p:cNvPr id="48141" name="Line 12"/>
          <p:cNvSpPr>
            <a:spLocks noChangeShapeType="1"/>
          </p:cNvSpPr>
          <p:nvPr/>
        </p:nvSpPr>
        <p:spPr bwMode="auto">
          <a:xfrm>
            <a:off x="7164388" y="1739900"/>
            <a:ext cx="0" cy="5492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77837" name="Picture 2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1076325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283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2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2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3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3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3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4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4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4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4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6501</TotalTime>
  <Words>1582</Words>
  <Application>Microsoft Office PowerPoint</Application>
  <PresentationFormat>On-screen Show (4:3)</PresentationFormat>
  <Paragraphs>367</Paragraphs>
  <Slides>26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23</vt:i4>
      </vt:variant>
      <vt:variant>
        <vt:lpstr>Slide Titles</vt:lpstr>
      </vt:variant>
      <vt:variant>
        <vt:i4>26</vt:i4>
      </vt:variant>
    </vt:vector>
  </HeadingPairs>
  <TitlesOfParts>
    <vt:vector size="59" baseType="lpstr">
      <vt:lpstr>Arial Unicode MS</vt:lpstr>
      <vt:lpstr>ＭＳ Ｐゴシック</vt:lpstr>
      <vt:lpstr>Arial</vt:lpstr>
      <vt:lpstr>Comic Sans MS</vt:lpstr>
      <vt:lpstr>Courier New</vt:lpstr>
      <vt:lpstr>Gill Sans MT</vt:lpstr>
      <vt:lpstr>Tahoma</vt:lpstr>
      <vt:lpstr>Times New Roman</vt:lpstr>
      <vt:lpstr>Wingdings</vt:lpstr>
      <vt:lpstr>ZapfDingbats</vt:lpstr>
      <vt:lpstr>Default Design</vt:lpstr>
      <vt:lpstr>1_Default Design</vt:lpstr>
      <vt:lpstr>3_Default Design</vt:lpstr>
      <vt:lpstr>4_Default Design</vt:lpstr>
      <vt:lpstr>5_Default Design</vt:lpstr>
      <vt:lpstr>8_Default Design</vt:lpstr>
      <vt:lpstr>9_Default Design</vt:lpstr>
      <vt:lpstr>10_Default Design</vt:lpstr>
      <vt:lpstr>11_Default Design</vt:lpstr>
      <vt:lpstr>14_Default Design</vt:lpstr>
      <vt:lpstr>15_Default Design</vt:lpstr>
      <vt:lpstr>16_Default Design</vt:lpstr>
      <vt:lpstr>18_Default Design</vt:lpstr>
      <vt:lpstr>20_Default Design</vt:lpstr>
      <vt:lpstr>21_Default Design</vt:lpstr>
      <vt:lpstr>36_Default Design</vt:lpstr>
      <vt:lpstr>37_Default Design</vt:lpstr>
      <vt:lpstr>38_Default Design</vt:lpstr>
      <vt:lpstr>39_Default Design</vt:lpstr>
      <vt:lpstr>40_Default Design</vt:lpstr>
      <vt:lpstr>42_Default Design</vt:lpstr>
      <vt:lpstr>45_Default Design</vt:lpstr>
      <vt:lpstr>46_Default Design</vt:lpstr>
      <vt:lpstr>Encryption</vt:lpstr>
      <vt:lpstr>Goals for Today</vt:lpstr>
      <vt:lpstr>Exam Highlights</vt:lpstr>
      <vt:lpstr>The language of cryptography</vt:lpstr>
      <vt:lpstr>Symmetric key cryptography</vt:lpstr>
      <vt:lpstr>Simple encryption scheme</vt:lpstr>
      <vt:lpstr>Stream and Block Ciphers</vt:lpstr>
      <vt:lpstr>AES: Advanced Encryption Standard</vt:lpstr>
      <vt:lpstr>Message digests</vt:lpstr>
      <vt:lpstr>TCP checksum: poor crypto hash function</vt:lpstr>
      <vt:lpstr>Widely used hash functions</vt:lpstr>
      <vt:lpstr>Public Key Cryptography</vt:lpstr>
      <vt:lpstr>Public key cryptography</vt:lpstr>
      <vt:lpstr>Public key encryption algorithms</vt:lpstr>
      <vt:lpstr>RSA: Creating public/private key pair</vt:lpstr>
      <vt:lpstr>RSA: encryption, decryption</vt:lpstr>
      <vt:lpstr>RSA example:</vt:lpstr>
      <vt:lpstr>RSA: an important property</vt:lpstr>
      <vt:lpstr>Why is RSA secure?</vt:lpstr>
      <vt:lpstr>RSA in practice: session keys</vt:lpstr>
      <vt:lpstr>Digital signatures </vt:lpstr>
      <vt:lpstr>Digital signatures </vt:lpstr>
      <vt:lpstr>Digital signatures </vt:lpstr>
      <vt:lpstr>Certification authorities</vt:lpstr>
      <vt:lpstr>Certification authorities</vt:lpstr>
      <vt:lpstr>H5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249</cp:revision>
  <dcterms:created xsi:type="dcterms:W3CDTF">2003-09-05T02:55:05Z</dcterms:created>
  <dcterms:modified xsi:type="dcterms:W3CDTF">2017-11-09T02:05:46Z</dcterms:modified>
</cp:coreProperties>
</file>