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3" r:id="rId3"/>
    <p:sldMasterId id="2147483665" r:id="rId4"/>
    <p:sldMasterId id="2147483667" r:id="rId5"/>
    <p:sldMasterId id="2147483669" r:id="rId6"/>
    <p:sldMasterId id="2147483671" r:id="rId7"/>
    <p:sldMasterId id="2147483673" r:id="rId8"/>
    <p:sldMasterId id="2147483675" r:id="rId9"/>
    <p:sldMasterId id="2147483677" r:id="rId10"/>
    <p:sldMasterId id="2147483679" r:id="rId11"/>
    <p:sldMasterId id="2147483681" r:id="rId12"/>
    <p:sldMasterId id="2147483683" r:id="rId13"/>
  </p:sldMasterIdLst>
  <p:notesMasterIdLst>
    <p:notesMasterId r:id="rId31"/>
  </p:notesMasterIdLst>
  <p:handoutMasterIdLst>
    <p:handoutMasterId r:id="rId32"/>
  </p:handoutMasterIdLst>
  <p:sldIdLst>
    <p:sldId id="285" r:id="rId14"/>
    <p:sldId id="684" r:id="rId15"/>
    <p:sldId id="685" r:id="rId16"/>
    <p:sldId id="452" r:id="rId17"/>
    <p:sldId id="672" r:id="rId18"/>
    <p:sldId id="673" r:id="rId19"/>
    <p:sldId id="674" r:id="rId20"/>
    <p:sldId id="675" r:id="rId21"/>
    <p:sldId id="676" r:id="rId22"/>
    <p:sldId id="677" r:id="rId23"/>
    <p:sldId id="678" r:id="rId24"/>
    <p:sldId id="679" r:id="rId25"/>
    <p:sldId id="680" r:id="rId26"/>
    <p:sldId id="681" r:id="rId27"/>
    <p:sldId id="682" r:id="rId28"/>
    <p:sldId id="683" r:id="rId29"/>
    <p:sldId id="671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110" d="100"/>
          <a:sy n="110" d="100"/>
        </p:scale>
        <p:origin x="1890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21" Type="http://schemas.openxmlformats.org/officeDocument/2006/relationships/slide" Target="slides/slide8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1.xml"/><Relationship Id="rId32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36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10/31/2017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0F50101-FD74-C740-8856-8B43E500796D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12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9191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611354D-0B24-8A4B-98E4-58FE38077F6D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13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7660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2F4463E-1052-DE40-985B-2B630D237B76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14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598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58704DC2-A329-F441-A1F7-096EBC17D091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15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309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601B91CF-607B-EC43-8F32-15B5270B1A9E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16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9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3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336A4F1-D03D-C448-99C7-999533890546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5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420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75D078AD-F743-A141-9261-CB51CB6CF8FA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6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627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BD227A4-F51F-4E46-A74C-498BCE4BC1D0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7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0173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E4650212-7104-F24E-86E1-92D7F1DD65AD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8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90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9D0916E-EAFF-8B46-A7FE-EE78C7EB4A34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9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954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39E1AE8E-6666-5F45-B30E-5DA7119F5109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10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1459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A1C26430-BF57-DE4D-BCC2-16871A94A2FA}" type="slidenum">
              <a:rPr lang="en-US" sz="1300">
                <a:solidFill>
                  <a:srgbClr val="000000"/>
                </a:solidFill>
                <a:latin typeface="Times New Roman" charset="0"/>
              </a:rPr>
              <a:pPr/>
              <a:t>11</a:t>
            </a:fld>
            <a:endParaRPr lang="en-US" sz="1300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55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777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849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759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99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8999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02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00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600200"/>
            <a:ext cx="7772400" cy="46482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000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921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u="none">
                <a:latin typeface="Gill Sans M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8609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054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648200" y="6477000"/>
            <a:ext cx="3862388" cy="311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3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Security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72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345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14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25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10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793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28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33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99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664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728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6154" y="6512521"/>
            <a:ext cx="687846" cy="272319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200" dirty="0">
                <a:solidFill>
                  <a:srgbClr val="000000"/>
                </a:solidFill>
                <a:latin typeface="Tahoma" charset="0"/>
              </a:rPr>
              <a:t>8</a:t>
            </a:r>
            <a:r>
              <a:rPr lang="en-US" sz="1200" dirty="0" smtClean="0">
                <a:solidFill>
                  <a:srgbClr val="000000"/>
                </a:solidFill>
                <a:latin typeface="Tahoma" charset="0"/>
              </a:rPr>
              <a:t>-</a:t>
            </a:r>
            <a:fld id="{8E8C6E93-DF5B-BC4B-80F9-500DED1EEDCC}" type="slidenum">
              <a:rPr lang="en-US" sz="1200">
                <a:solidFill>
                  <a:srgbClr val="000000"/>
                </a:solidFill>
                <a:latin typeface="Tahoma" charset="0"/>
              </a:rPr>
              <a:pPr eaLnBrk="0" hangingPunct="0"/>
              <a:t>‹#›</a:t>
            </a:fld>
            <a:endParaRPr lang="en-US" sz="1200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831561" y="6508279"/>
            <a:ext cx="721408" cy="254813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200" dirty="0" smtClean="0">
                <a:solidFill>
                  <a:srgbClr val="000000"/>
                </a:solidFill>
                <a:latin typeface="Tahoma" charset="0"/>
                <a:cs typeface="Arial" charset="0"/>
              </a:rPr>
              <a:t>Security</a:t>
            </a:r>
            <a:endParaRPr lang="en-US" sz="1200" dirty="0">
              <a:solidFill>
                <a:srgbClr val="000000"/>
              </a:solidFill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02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Firewalls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20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6255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609107"/>
              </p:ext>
            </p:extLst>
          </p:nvPr>
        </p:nvGraphicFramePr>
        <p:xfrm>
          <a:off x="433388" y="2420938"/>
          <a:ext cx="8418512" cy="3903790"/>
        </p:xfrm>
        <a:graphic>
          <a:graphicData uri="http://schemas.openxmlformats.org/drawingml/2006/table">
            <a:tbl>
              <a:tblPr/>
              <a:tblGrid>
                <a:gridCol w="1228045"/>
                <a:gridCol w="1229708"/>
                <a:gridCol w="1329413"/>
                <a:gridCol w="1243002"/>
                <a:gridCol w="1115046"/>
                <a:gridCol w="1229708"/>
                <a:gridCol w="1043590"/>
              </a:tblGrid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protocol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1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1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----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deny</a:t>
                      </a:r>
                    </a:p>
                  </a:txBody>
                  <a:tcPr marL="91427" marR="91427" marT="44815" marB="448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L="91427" marR="91427" marT="44815" marB="448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40" name="Rectangle 60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Access Control Lists</a:t>
            </a:r>
          </a:p>
        </p:txBody>
      </p:sp>
      <p:sp>
        <p:nvSpPr>
          <p:cNvPr id="174141" name="Rectangle 61"/>
          <p:cNvSpPr>
            <a:spLocks noChangeArrowheads="1"/>
          </p:cNvSpPr>
          <p:nvPr/>
        </p:nvSpPr>
        <p:spPr bwMode="auto">
          <a:xfrm>
            <a:off x="522288" y="1244604"/>
            <a:ext cx="820991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000099"/>
              </a:buClr>
              <a:buSzPct val="75000"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Gill Sans MT" charset="0"/>
              </a:rPr>
              <a:t>ACL:</a:t>
            </a: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Gill Sans MT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table of rules, applied top to bottom to incoming packets: (action, condition)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pairs</a:t>
            </a: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  <a:cs typeface="Gill Sans MT" charset="0"/>
            </a:endParaRPr>
          </a:p>
        </p:txBody>
      </p:sp>
      <p:pic>
        <p:nvPicPr>
          <p:cNvPr id="174142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60450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7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29" name="Picture 2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Stateful packet filtering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88949" y="1312863"/>
            <a:ext cx="7693025" cy="4592637"/>
          </a:xfrm>
        </p:spPr>
        <p:txBody>
          <a:bodyPr/>
          <a:lstStyle/>
          <a:p>
            <a:pPr marL="277813" indent="-277813"/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stateless packet filter: </a:t>
            </a:r>
            <a:r>
              <a:rPr lang="en-US" sz="2400" dirty="0">
                <a:latin typeface="Gill Sans MT" charset="0"/>
              </a:rPr>
              <a:t>heavy handed tool</a:t>
            </a:r>
          </a:p>
          <a:p>
            <a:pPr lvl="1"/>
            <a:r>
              <a:rPr lang="en-US" sz="2200" dirty="0">
                <a:latin typeface="Gill Sans MT" charset="0"/>
              </a:rPr>
              <a:t>admits packets that </a:t>
            </a:r>
            <a:r>
              <a:rPr lang="ja-JP" altLang="en-US" sz="2200" dirty="0">
                <a:latin typeface="Gill Sans MT" charset="0"/>
              </a:rPr>
              <a:t>“</a:t>
            </a:r>
            <a:r>
              <a:rPr lang="en-US" altLang="ja-JP" sz="2200" dirty="0">
                <a:latin typeface="Gill Sans MT" charset="0"/>
              </a:rPr>
              <a:t>make no sense,</a:t>
            </a:r>
            <a:r>
              <a:rPr lang="ja-JP" altLang="en-US" sz="2200" dirty="0">
                <a:latin typeface="Gill Sans MT" charset="0"/>
              </a:rPr>
              <a:t>”</a:t>
            </a:r>
            <a:r>
              <a:rPr lang="en-US" altLang="ja-JP" sz="2200" dirty="0">
                <a:latin typeface="Gill Sans MT" charset="0"/>
              </a:rPr>
              <a:t> e.g., dest port = 80, ACK bit set, even though no TCP connection established:</a:t>
            </a:r>
            <a:endParaRPr lang="en-US" sz="2200" dirty="0">
              <a:latin typeface="Gill Sans MT" charset="0"/>
            </a:endParaRPr>
          </a:p>
        </p:txBody>
      </p:sp>
      <p:graphicFrame>
        <p:nvGraphicFramePr>
          <p:cNvPr id="137248" name="Group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47577"/>
              </p:ext>
            </p:extLst>
          </p:nvPr>
        </p:nvGraphicFramePr>
        <p:xfrm>
          <a:off x="895350" y="2743200"/>
          <a:ext cx="7643813" cy="1325751"/>
        </p:xfrm>
        <a:graphic>
          <a:graphicData uri="http://schemas.openxmlformats.org/drawingml/2006/table">
            <a:tbl>
              <a:tblPr/>
              <a:tblGrid>
                <a:gridCol w="1114425"/>
                <a:gridCol w="1117600"/>
                <a:gridCol w="1206500"/>
                <a:gridCol w="1128713"/>
                <a:gridCol w="1012825"/>
                <a:gridCol w="1116012"/>
                <a:gridCol w="947738"/>
              </a:tblGrid>
              <a:tr h="6267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T="45229" marB="452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protocol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6988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229" marB="4522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T="45229" marB="4522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6159" name="Rectangle 283"/>
          <p:cNvSpPr>
            <a:spLocks noChangeArrowheads="1"/>
          </p:cNvSpPr>
          <p:nvPr/>
        </p:nvSpPr>
        <p:spPr bwMode="auto">
          <a:xfrm>
            <a:off x="641350" y="4329113"/>
            <a:ext cx="8262938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8125" indent="-238125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Gill Sans MT" charset="0"/>
              </a:rPr>
              <a:t>stateful packet filter:</a:t>
            </a: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  <a:cs typeface="Gill Sans MT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track status of every TCP connection</a:t>
            </a:r>
          </a:p>
          <a:p>
            <a:pPr marL="695325" lvl="1" indent="-238125" eaLnBrk="0" hangingPunct="0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track connection setup (SYN), teardown (FIN): determine whether incoming, outgoing packets 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“</a:t>
            </a:r>
            <a:r>
              <a:rPr lang="en-US" altLang="ja-JP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makes sense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”</a:t>
            </a:r>
            <a:endParaRPr lang="en-US" altLang="ja-JP" dirty="0">
              <a:solidFill>
                <a:srgbClr val="000000"/>
              </a:solidFill>
              <a:latin typeface="Gill Sans MT" charset="0"/>
              <a:ea typeface="ＭＳ Ｐゴシック" charset="0"/>
              <a:cs typeface="Gill Sans MT" charset="0"/>
            </a:endParaRPr>
          </a:p>
          <a:p>
            <a:pPr marL="695325" lvl="1" indent="-238125" eaLnBrk="0" hangingPunct="0"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timeout inactive connections at firewall: no longer admit packets</a:t>
            </a:r>
          </a:p>
          <a:p>
            <a:pPr marL="695325" lvl="1" indent="-238125" eaLnBrk="0" hangingPunct="0">
              <a:spcBef>
                <a:spcPct val="20000"/>
              </a:spcBef>
              <a:buClr>
                <a:srgbClr val="3333CC"/>
              </a:buClr>
              <a:buSzPct val="75000"/>
              <a:buFont typeface="Arial"/>
              <a:buChar char="•"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99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7" name="Picture 2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020763"/>
            <a:ext cx="54848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8312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282299"/>
              </p:ext>
            </p:extLst>
          </p:nvPr>
        </p:nvGraphicFramePr>
        <p:xfrm>
          <a:off x="531813" y="2543175"/>
          <a:ext cx="8380412" cy="3735390"/>
        </p:xfrm>
        <a:graphic>
          <a:graphicData uri="http://schemas.openxmlformats.org/drawingml/2006/table">
            <a:tbl>
              <a:tblPr/>
              <a:tblGrid>
                <a:gridCol w="1173162"/>
                <a:gridCol w="1174750"/>
                <a:gridCol w="1270000"/>
                <a:gridCol w="835025"/>
                <a:gridCol w="1042988"/>
                <a:gridCol w="1055687"/>
                <a:gridCol w="914400"/>
                <a:gridCol w="914400"/>
              </a:tblGrid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action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address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proto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source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dest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port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flag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bit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check conxion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any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5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TCP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80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ACK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/>
                          <a:cs typeface="Arial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2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021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allow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outside of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222.22/16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UDP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&gt; 1023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----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/>
                          <a:cs typeface="Arial"/>
                        </a:rPr>
                        <a:t>x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2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74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deny</a:t>
                      </a:r>
                    </a:p>
                  </a:txBody>
                  <a:tcPr marT="44671" marB="4467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all</a:t>
                      </a: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pitchFamily="8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T="44671" marB="4467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8244" name="Text Box 67"/>
          <p:cNvSpPr txBox="1">
            <a:spLocks noChangeArrowheads="1"/>
          </p:cNvSpPr>
          <p:nvPr/>
        </p:nvSpPr>
        <p:spPr bwMode="auto">
          <a:xfrm>
            <a:off x="1082675" y="13446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8245" name="Text Box 68"/>
          <p:cNvSpPr txBox="1">
            <a:spLocks noChangeArrowheads="1"/>
          </p:cNvSpPr>
          <p:nvPr/>
        </p:nvSpPr>
        <p:spPr bwMode="auto">
          <a:xfrm>
            <a:off x="1573213" y="5988050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78246" name="Rectangle 70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Stateful packet filtering</a:t>
            </a:r>
          </a:p>
        </p:txBody>
      </p:sp>
      <p:sp>
        <p:nvSpPr>
          <p:cNvPr id="178247" name="Rectangle 71"/>
          <p:cNvSpPr>
            <a:spLocks noChangeArrowheads="1"/>
          </p:cNvSpPr>
          <p:nvPr/>
        </p:nvSpPr>
        <p:spPr bwMode="auto">
          <a:xfrm>
            <a:off x="488949" y="1416848"/>
            <a:ext cx="8342477" cy="1103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>
              <a:spcBef>
                <a:spcPct val="20000"/>
              </a:spcBef>
              <a:buClr>
                <a:srgbClr val="000099"/>
              </a:buClr>
              <a:buSzPct val="75000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ACL augmented to indicate need to check connection state table before admitting packet</a:t>
            </a:r>
          </a:p>
        </p:txBody>
      </p:sp>
    </p:spTree>
    <p:extLst>
      <p:ext uri="{BB962C8B-B14F-4D97-AF65-F5344CB8AC3E}">
        <p14:creationId xmlns:p14="http://schemas.microsoft.com/office/powerpoint/2010/main" val="7056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3" name="Picture 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509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2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Application gateways</a:t>
            </a:r>
          </a:p>
        </p:txBody>
      </p:sp>
      <p:sp>
        <p:nvSpPr>
          <p:cNvPr id="1822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6863" y="1490663"/>
            <a:ext cx="3886200" cy="2236787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filter packets on application data as well as on IP/TCP/UDP fields.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example: </a:t>
            </a:r>
            <a:r>
              <a:rPr lang="en-US" sz="2400" dirty="0">
                <a:latin typeface="Gill Sans MT" charset="0"/>
              </a:rPr>
              <a:t>allow select internal users to telnet outside</a:t>
            </a:r>
            <a:endParaRPr lang="en-US" sz="2000" dirty="0">
              <a:latin typeface="Gill Sans MT" charset="0"/>
            </a:endParaRPr>
          </a:p>
        </p:txBody>
      </p:sp>
      <p:sp>
        <p:nvSpPr>
          <p:cNvPr id="182277" name="Rectangle 110"/>
          <p:cNvSpPr>
            <a:spLocks noChangeArrowheads="1"/>
          </p:cNvSpPr>
          <p:nvPr/>
        </p:nvSpPr>
        <p:spPr bwMode="auto">
          <a:xfrm>
            <a:off x="649288" y="4278313"/>
            <a:ext cx="76422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  <a:cs typeface="Gill Sans MT" charset="0"/>
              </a:rPr>
              <a:t>1.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 require all telnet users to telnet through gateway.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  <a:cs typeface="Gill Sans MT" charset="0"/>
              </a:rPr>
              <a:t>2.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 for authorized users, gateway sets up telnet connection to dest host. Gateway relays data between 2 connections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  <a:cs typeface="Gill Sans MT" charset="0"/>
              </a:rPr>
              <a:t>3.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  <a:cs typeface="Gill Sans MT" charset="0"/>
              </a:rPr>
              <a:t> router filter blocks all telnet connections not originating from gateway.</a:t>
            </a:r>
          </a:p>
        </p:txBody>
      </p:sp>
      <p:grpSp>
        <p:nvGrpSpPr>
          <p:cNvPr id="182278" name="Group 4"/>
          <p:cNvGrpSpPr>
            <a:grpSpLocks/>
          </p:cNvGrpSpPr>
          <p:nvPr/>
        </p:nvGrpSpPr>
        <p:grpSpPr bwMode="auto">
          <a:xfrm>
            <a:off x="3938588" y="1585913"/>
            <a:ext cx="4997450" cy="2270125"/>
            <a:chOff x="3983577" y="1287140"/>
            <a:chExt cx="4997021" cy="2269618"/>
          </a:xfrm>
        </p:grpSpPr>
        <p:sp>
          <p:nvSpPr>
            <p:cNvPr id="182279" name="Text Box 108"/>
            <p:cNvSpPr txBox="1">
              <a:spLocks noChangeArrowheads="1"/>
            </p:cNvSpPr>
            <p:nvPr/>
          </p:nvSpPr>
          <p:spPr bwMode="auto">
            <a:xfrm>
              <a:off x="5827059" y="1479548"/>
              <a:ext cx="9366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application</a:t>
              </a:r>
            </a:p>
            <a:p>
              <a:pPr algn="ctr" eaLnBrk="0" hangingPunct="0"/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gateway</a:t>
              </a: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2280" name="Freeform 17"/>
            <p:cNvSpPr>
              <a:spLocks/>
            </p:cNvSpPr>
            <p:nvPr/>
          </p:nvSpPr>
          <p:spPr bwMode="auto">
            <a:xfrm>
              <a:off x="4194135" y="1748877"/>
              <a:ext cx="3648681" cy="1807881"/>
            </a:xfrm>
            <a:custGeom>
              <a:avLst/>
              <a:gdLst/>
              <a:ahLst/>
              <a:cxnLst/>
              <a:rect l="0" t="0" r="r" b="b"/>
              <a:pathLst>
                <a:path w="10000" h="10000">
                  <a:moveTo>
                    <a:pt x="323" y="164"/>
                  </a:moveTo>
                  <a:lnTo>
                    <a:pt x="341" y="143"/>
                  </a:lnTo>
                  <a:cubicBezTo>
                    <a:pt x="349" y="129"/>
                    <a:pt x="357" y="116"/>
                    <a:pt x="365" y="102"/>
                  </a:cubicBezTo>
                  <a:lnTo>
                    <a:pt x="413" y="72"/>
                  </a:lnTo>
                  <a:cubicBezTo>
                    <a:pt x="429" y="58"/>
                    <a:pt x="445" y="45"/>
                    <a:pt x="461" y="31"/>
                  </a:cubicBezTo>
                  <a:lnTo>
                    <a:pt x="514" y="10"/>
                  </a:lnTo>
                  <a:cubicBezTo>
                    <a:pt x="534" y="7"/>
                    <a:pt x="554" y="3"/>
                    <a:pt x="574" y="0"/>
                  </a:cubicBezTo>
                  <a:lnTo>
                    <a:pt x="628" y="0"/>
                  </a:lnTo>
                  <a:lnTo>
                    <a:pt x="694" y="0"/>
                  </a:lnTo>
                  <a:cubicBezTo>
                    <a:pt x="716" y="3"/>
                    <a:pt x="738" y="7"/>
                    <a:pt x="760" y="10"/>
                  </a:cubicBezTo>
                  <a:lnTo>
                    <a:pt x="825" y="31"/>
                  </a:lnTo>
                  <a:lnTo>
                    <a:pt x="891" y="61"/>
                  </a:lnTo>
                  <a:cubicBezTo>
                    <a:pt x="915" y="71"/>
                    <a:pt x="939" y="82"/>
                    <a:pt x="963" y="92"/>
                  </a:cubicBezTo>
                  <a:cubicBezTo>
                    <a:pt x="989" y="106"/>
                    <a:pt x="1015" y="119"/>
                    <a:pt x="1041" y="133"/>
                  </a:cubicBezTo>
                  <a:lnTo>
                    <a:pt x="1118" y="174"/>
                  </a:lnTo>
                  <a:lnTo>
                    <a:pt x="1196" y="225"/>
                  </a:lnTo>
                  <a:lnTo>
                    <a:pt x="1268" y="276"/>
                  </a:lnTo>
                  <a:cubicBezTo>
                    <a:pt x="1294" y="290"/>
                    <a:pt x="1320" y="303"/>
                    <a:pt x="1346" y="317"/>
                  </a:cubicBezTo>
                  <a:lnTo>
                    <a:pt x="1513" y="440"/>
                  </a:lnTo>
                  <a:lnTo>
                    <a:pt x="1681" y="553"/>
                  </a:lnTo>
                  <a:lnTo>
                    <a:pt x="1848" y="665"/>
                  </a:lnTo>
                  <a:lnTo>
                    <a:pt x="2022" y="778"/>
                  </a:lnTo>
                  <a:cubicBezTo>
                    <a:pt x="2050" y="798"/>
                    <a:pt x="2077" y="819"/>
                    <a:pt x="2105" y="839"/>
                  </a:cubicBezTo>
                  <a:cubicBezTo>
                    <a:pt x="2133" y="853"/>
                    <a:pt x="2161" y="866"/>
                    <a:pt x="2189" y="880"/>
                  </a:cubicBezTo>
                  <a:cubicBezTo>
                    <a:pt x="2217" y="894"/>
                    <a:pt x="2245" y="907"/>
                    <a:pt x="2273" y="921"/>
                  </a:cubicBezTo>
                  <a:lnTo>
                    <a:pt x="2356" y="972"/>
                  </a:lnTo>
                  <a:lnTo>
                    <a:pt x="2440" y="993"/>
                  </a:lnTo>
                  <a:cubicBezTo>
                    <a:pt x="2468" y="1003"/>
                    <a:pt x="2496" y="1014"/>
                    <a:pt x="2524" y="1024"/>
                  </a:cubicBezTo>
                  <a:lnTo>
                    <a:pt x="2608" y="1054"/>
                  </a:lnTo>
                  <a:cubicBezTo>
                    <a:pt x="2638" y="1057"/>
                    <a:pt x="2667" y="1061"/>
                    <a:pt x="2697" y="1064"/>
                  </a:cubicBezTo>
                  <a:cubicBezTo>
                    <a:pt x="2725" y="1068"/>
                    <a:pt x="2753" y="1071"/>
                    <a:pt x="2781" y="1075"/>
                  </a:cubicBezTo>
                  <a:lnTo>
                    <a:pt x="2853" y="1075"/>
                  </a:lnTo>
                  <a:cubicBezTo>
                    <a:pt x="2881" y="1262"/>
                    <a:pt x="2909" y="1143"/>
                    <a:pt x="2937" y="1330"/>
                  </a:cubicBezTo>
                  <a:cubicBezTo>
                    <a:pt x="2963" y="1118"/>
                    <a:pt x="2988" y="1287"/>
                    <a:pt x="3014" y="1075"/>
                  </a:cubicBezTo>
                  <a:cubicBezTo>
                    <a:pt x="3042" y="1071"/>
                    <a:pt x="3070" y="1068"/>
                    <a:pt x="3098" y="1064"/>
                  </a:cubicBezTo>
                  <a:lnTo>
                    <a:pt x="3182" y="1064"/>
                  </a:lnTo>
                  <a:lnTo>
                    <a:pt x="3343" y="1024"/>
                  </a:lnTo>
                  <a:lnTo>
                    <a:pt x="3505" y="1003"/>
                  </a:lnTo>
                  <a:lnTo>
                    <a:pt x="3672" y="972"/>
                  </a:lnTo>
                  <a:lnTo>
                    <a:pt x="3834" y="921"/>
                  </a:lnTo>
                  <a:lnTo>
                    <a:pt x="4007" y="880"/>
                  </a:lnTo>
                  <a:lnTo>
                    <a:pt x="4175" y="850"/>
                  </a:lnTo>
                  <a:lnTo>
                    <a:pt x="4348" y="809"/>
                  </a:lnTo>
                  <a:lnTo>
                    <a:pt x="4528" y="788"/>
                  </a:lnTo>
                  <a:cubicBezTo>
                    <a:pt x="4562" y="785"/>
                    <a:pt x="4595" y="781"/>
                    <a:pt x="4629" y="778"/>
                  </a:cubicBezTo>
                  <a:cubicBezTo>
                    <a:pt x="4659" y="775"/>
                    <a:pt x="4689" y="771"/>
                    <a:pt x="4719" y="768"/>
                  </a:cubicBezTo>
                  <a:lnTo>
                    <a:pt x="4809" y="768"/>
                  </a:lnTo>
                  <a:lnTo>
                    <a:pt x="4904" y="768"/>
                  </a:lnTo>
                  <a:lnTo>
                    <a:pt x="5006" y="778"/>
                  </a:lnTo>
                  <a:lnTo>
                    <a:pt x="5102" y="778"/>
                  </a:lnTo>
                  <a:cubicBezTo>
                    <a:pt x="5138" y="781"/>
                    <a:pt x="5173" y="785"/>
                    <a:pt x="5209" y="788"/>
                  </a:cubicBezTo>
                  <a:lnTo>
                    <a:pt x="5311" y="809"/>
                  </a:lnTo>
                  <a:lnTo>
                    <a:pt x="5419" y="839"/>
                  </a:lnTo>
                  <a:lnTo>
                    <a:pt x="5520" y="860"/>
                  </a:lnTo>
                  <a:lnTo>
                    <a:pt x="5634" y="901"/>
                  </a:lnTo>
                  <a:lnTo>
                    <a:pt x="5748" y="931"/>
                  </a:lnTo>
                  <a:lnTo>
                    <a:pt x="5861" y="972"/>
                  </a:lnTo>
                  <a:lnTo>
                    <a:pt x="5999" y="1003"/>
                  </a:lnTo>
                  <a:lnTo>
                    <a:pt x="6124" y="1044"/>
                  </a:lnTo>
                  <a:lnTo>
                    <a:pt x="6256" y="1085"/>
                  </a:lnTo>
                  <a:lnTo>
                    <a:pt x="6394" y="1126"/>
                  </a:lnTo>
                  <a:lnTo>
                    <a:pt x="6531" y="1167"/>
                  </a:lnTo>
                  <a:lnTo>
                    <a:pt x="6681" y="1218"/>
                  </a:lnTo>
                  <a:lnTo>
                    <a:pt x="6824" y="1269"/>
                  </a:lnTo>
                  <a:lnTo>
                    <a:pt x="7117" y="1372"/>
                  </a:lnTo>
                  <a:lnTo>
                    <a:pt x="7410" y="1494"/>
                  </a:lnTo>
                  <a:lnTo>
                    <a:pt x="7703" y="1627"/>
                  </a:lnTo>
                  <a:lnTo>
                    <a:pt x="7853" y="1699"/>
                  </a:lnTo>
                  <a:lnTo>
                    <a:pt x="7996" y="1771"/>
                  </a:lnTo>
                  <a:lnTo>
                    <a:pt x="8140" y="1842"/>
                  </a:lnTo>
                  <a:lnTo>
                    <a:pt x="8278" y="1914"/>
                  </a:lnTo>
                  <a:cubicBezTo>
                    <a:pt x="8322" y="1941"/>
                    <a:pt x="8365" y="1969"/>
                    <a:pt x="8409" y="1996"/>
                  </a:cubicBezTo>
                  <a:lnTo>
                    <a:pt x="8547" y="2078"/>
                  </a:lnTo>
                  <a:cubicBezTo>
                    <a:pt x="8589" y="2105"/>
                    <a:pt x="8630" y="2133"/>
                    <a:pt x="8672" y="2160"/>
                  </a:cubicBezTo>
                  <a:lnTo>
                    <a:pt x="8798" y="2252"/>
                  </a:lnTo>
                  <a:lnTo>
                    <a:pt x="8911" y="2344"/>
                  </a:lnTo>
                  <a:lnTo>
                    <a:pt x="9025" y="2436"/>
                  </a:lnTo>
                  <a:lnTo>
                    <a:pt x="9133" y="2538"/>
                  </a:lnTo>
                  <a:cubicBezTo>
                    <a:pt x="9149" y="2552"/>
                    <a:pt x="9165" y="2565"/>
                    <a:pt x="9181" y="2579"/>
                  </a:cubicBezTo>
                  <a:lnTo>
                    <a:pt x="9228" y="2641"/>
                  </a:lnTo>
                  <a:lnTo>
                    <a:pt x="9276" y="2692"/>
                  </a:lnTo>
                  <a:cubicBezTo>
                    <a:pt x="9290" y="2706"/>
                    <a:pt x="9304" y="2719"/>
                    <a:pt x="9318" y="2733"/>
                  </a:cubicBezTo>
                  <a:cubicBezTo>
                    <a:pt x="9332" y="2753"/>
                    <a:pt x="9346" y="2774"/>
                    <a:pt x="9360" y="2794"/>
                  </a:cubicBezTo>
                  <a:cubicBezTo>
                    <a:pt x="9374" y="2815"/>
                    <a:pt x="9388" y="2835"/>
                    <a:pt x="9402" y="2856"/>
                  </a:cubicBezTo>
                  <a:lnTo>
                    <a:pt x="9444" y="2907"/>
                  </a:lnTo>
                  <a:cubicBezTo>
                    <a:pt x="9456" y="2927"/>
                    <a:pt x="9468" y="2948"/>
                    <a:pt x="9480" y="2968"/>
                  </a:cubicBezTo>
                  <a:cubicBezTo>
                    <a:pt x="9492" y="2989"/>
                    <a:pt x="9504" y="3009"/>
                    <a:pt x="9516" y="3030"/>
                  </a:cubicBezTo>
                  <a:cubicBezTo>
                    <a:pt x="9528" y="3047"/>
                    <a:pt x="9539" y="3064"/>
                    <a:pt x="9551" y="3081"/>
                  </a:cubicBezTo>
                  <a:lnTo>
                    <a:pt x="9611" y="3204"/>
                  </a:lnTo>
                  <a:cubicBezTo>
                    <a:pt x="9629" y="3248"/>
                    <a:pt x="9647" y="3293"/>
                    <a:pt x="9665" y="3337"/>
                  </a:cubicBezTo>
                  <a:cubicBezTo>
                    <a:pt x="9683" y="3385"/>
                    <a:pt x="9701" y="3432"/>
                    <a:pt x="9719" y="3480"/>
                  </a:cubicBezTo>
                  <a:cubicBezTo>
                    <a:pt x="9735" y="3531"/>
                    <a:pt x="9751" y="3583"/>
                    <a:pt x="9767" y="3634"/>
                  </a:cubicBezTo>
                  <a:lnTo>
                    <a:pt x="9809" y="3787"/>
                  </a:lnTo>
                  <a:cubicBezTo>
                    <a:pt x="9823" y="3838"/>
                    <a:pt x="9836" y="3890"/>
                    <a:pt x="9850" y="3941"/>
                  </a:cubicBezTo>
                  <a:cubicBezTo>
                    <a:pt x="9858" y="4002"/>
                    <a:pt x="9866" y="4064"/>
                    <a:pt x="9874" y="4125"/>
                  </a:cubicBezTo>
                  <a:cubicBezTo>
                    <a:pt x="9884" y="4180"/>
                    <a:pt x="9894" y="4234"/>
                    <a:pt x="9904" y="4289"/>
                  </a:cubicBezTo>
                  <a:cubicBezTo>
                    <a:pt x="9914" y="4354"/>
                    <a:pt x="9924" y="4418"/>
                    <a:pt x="9934" y="4483"/>
                  </a:cubicBezTo>
                  <a:cubicBezTo>
                    <a:pt x="9940" y="4544"/>
                    <a:pt x="9946" y="4606"/>
                    <a:pt x="9952" y="4667"/>
                  </a:cubicBezTo>
                  <a:cubicBezTo>
                    <a:pt x="9958" y="4729"/>
                    <a:pt x="9964" y="4790"/>
                    <a:pt x="9970" y="4852"/>
                  </a:cubicBezTo>
                  <a:cubicBezTo>
                    <a:pt x="9974" y="4917"/>
                    <a:pt x="9978" y="4981"/>
                    <a:pt x="9982" y="5046"/>
                  </a:cubicBezTo>
                  <a:lnTo>
                    <a:pt x="9994" y="5241"/>
                  </a:lnTo>
                  <a:lnTo>
                    <a:pt x="9994" y="5425"/>
                  </a:lnTo>
                  <a:lnTo>
                    <a:pt x="10000" y="5629"/>
                  </a:lnTo>
                  <a:lnTo>
                    <a:pt x="9994" y="5824"/>
                  </a:lnTo>
                  <a:lnTo>
                    <a:pt x="9994" y="6018"/>
                  </a:lnTo>
                  <a:lnTo>
                    <a:pt x="9988" y="6213"/>
                  </a:lnTo>
                  <a:cubicBezTo>
                    <a:pt x="9984" y="6278"/>
                    <a:pt x="9980" y="6342"/>
                    <a:pt x="9976" y="6407"/>
                  </a:cubicBezTo>
                  <a:lnTo>
                    <a:pt x="9958" y="6602"/>
                  </a:lnTo>
                  <a:lnTo>
                    <a:pt x="9946" y="6776"/>
                  </a:lnTo>
                  <a:cubicBezTo>
                    <a:pt x="9940" y="6837"/>
                    <a:pt x="9934" y="6899"/>
                    <a:pt x="9928" y="6960"/>
                  </a:cubicBezTo>
                  <a:lnTo>
                    <a:pt x="9904" y="7134"/>
                  </a:lnTo>
                  <a:cubicBezTo>
                    <a:pt x="9894" y="7195"/>
                    <a:pt x="9884" y="7257"/>
                    <a:pt x="9874" y="7318"/>
                  </a:cubicBezTo>
                  <a:cubicBezTo>
                    <a:pt x="9868" y="7373"/>
                    <a:pt x="9862" y="7427"/>
                    <a:pt x="9856" y="7482"/>
                  </a:cubicBezTo>
                  <a:cubicBezTo>
                    <a:pt x="9846" y="7537"/>
                    <a:pt x="9837" y="7591"/>
                    <a:pt x="9827" y="7646"/>
                  </a:cubicBezTo>
                  <a:lnTo>
                    <a:pt x="9791" y="7799"/>
                  </a:lnTo>
                  <a:lnTo>
                    <a:pt x="9761" y="7943"/>
                  </a:lnTo>
                  <a:cubicBezTo>
                    <a:pt x="9749" y="7991"/>
                    <a:pt x="9737" y="8038"/>
                    <a:pt x="9725" y="8086"/>
                  </a:cubicBezTo>
                  <a:cubicBezTo>
                    <a:pt x="9713" y="8130"/>
                    <a:pt x="9701" y="8175"/>
                    <a:pt x="9689" y="8219"/>
                  </a:cubicBezTo>
                  <a:cubicBezTo>
                    <a:pt x="9677" y="8257"/>
                    <a:pt x="9665" y="8294"/>
                    <a:pt x="9653" y="8332"/>
                  </a:cubicBezTo>
                  <a:cubicBezTo>
                    <a:pt x="9639" y="8369"/>
                    <a:pt x="9625" y="8407"/>
                    <a:pt x="9611" y="8444"/>
                  </a:cubicBezTo>
                  <a:cubicBezTo>
                    <a:pt x="9597" y="8475"/>
                    <a:pt x="9583" y="8505"/>
                    <a:pt x="9569" y="8536"/>
                  </a:cubicBezTo>
                  <a:cubicBezTo>
                    <a:pt x="9553" y="8567"/>
                    <a:pt x="9538" y="8597"/>
                    <a:pt x="9522" y="8628"/>
                  </a:cubicBezTo>
                  <a:lnTo>
                    <a:pt x="9474" y="8721"/>
                  </a:lnTo>
                  <a:cubicBezTo>
                    <a:pt x="9454" y="8745"/>
                    <a:pt x="9434" y="8768"/>
                    <a:pt x="9414" y="8792"/>
                  </a:cubicBezTo>
                  <a:cubicBezTo>
                    <a:pt x="9394" y="8819"/>
                    <a:pt x="9374" y="8847"/>
                    <a:pt x="9354" y="8874"/>
                  </a:cubicBezTo>
                  <a:cubicBezTo>
                    <a:pt x="9332" y="8895"/>
                    <a:pt x="9310" y="8915"/>
                    <a:pt x="9288" y="8936"/>
                  </a:cubicBezTo>
                  <a:cubicBezTo>
                    <a:pt x="9268" y="8956"/>
                    <a:pt x="9248" y="8977"/>
                    <a:pt x="9228" y="8997"/>
                  </a:cubicBezTo>
                  <a:lnTo>
                    <a:pt x="9157" y="9048"/>
                  </a:lnTo>
                  <a:cubicBezTo>
                    <a:pt x="9131" y="9069"/>
                    <a:pt x="9105" y="9089"/>
                    <a:pt x="9079" y="9110"/>
                  </a:cubicBezTo>
                  <a:lnTo>
                    <a:pt x="9007" y="9161"/>
                  </a:lnTo>
                  <a:lnTo>
                    <a:pt x="8929" y="9191"/>
                  </a:lnTo>
                  <a:lnTo>
                    <a:pt x="8846" y="9232"/>
                  </a:lnTo>
                  <a:cubicBezTo>
                    <a:pt x="8818" y="9242"/>
                    <a:pt x="8790" y="9253"/>
                    <a:pt x="8762" y="9263"/>
                  </a:cubicBezTo>
                  <a:cubicBezTo>
                    <a:pt x="8734" y="9277"/>
                    <a:pt x="8706" y="9290"/>
                    <a:pt x="8678" y="9304"/>
                  </a:cubicBezTo>
                  <a:cubicBezTo>
                    <a:pt x="8648" y="9314"/>
                    <a:pt x="8619" y="9325"/>
                    <a:pt x="8589" y="9335"/>
                  </a:cubicBezTo>
                  <a:lnTo>
                    <a:pt x="8493" y="9365"/>
                  </a:lnTo>
                  <a:lnTo>
                    <a:pt x="8313" y="9406"/>
                  </a:lnTo>
                  <a:lnTo>
                    <a:pt x="8122" y="9447"/>
                  </a:lnTo>
                  <a:lnTo>
                    <a:pt x="7931" y="9478"/>
                  </a:lnTo>
                  <a:lnTo>
                    <a:pt x="7733" y="9519"/>
                  </a:lnTo>
                  <a:lnTo>
                    <a:pt x="7530" y="9539"/>
                  </a:lnTo>
                  <a:lnTo>
                    <a:pt x="7339" y="9580"/>
                  </a:lnTo>
                  <a:lnTo>
                    <a:pt x="7141" y="9611"/>
                  </a:lnTo>
                  <a:lnTo>
                    <a:pt x="6950" y="9662"/>
                  </a:lnTo>
                  <a:lnTo>
                    <a:pt x="6854" y="9683"/>
                  </a:lnTo>
                  <a:lnTo>
                    <a:pt x="6758" y="9713"/>
                  </a:lnTo>
                  <a:lnTo>
                    <a:pt x="6651" y="9724"/>
                  </a:lnTo>
                  <a:lnTo>
                    <a:pt x="6549" y="9744"/>
                  </a:lnTo>
                  <a:lnTo>
                    <a:pt x="6441" y="9765"/>
                  </a:lnTo>
                  <a:lnTo>
                    <a:pt x="6334" y="9785"/>
                  </a:lnTo>
                  <a:lnTo>
                    <a:pt x="6226" y="9806"/>
                  </a:lnTo>
                  <a:lnTo>
                    <a:pt x="6112" y="9816"/>
                  </a:lnTo>
                  <a:lnTo>
                    <a:pt x="5885" y="9857"/>
                  </a:lnTo>
                  <a:lnTo>
                    <a:pt x="5652" y="9887"/>
                  </a:lnTo>
                  <a:lnTo>
                    <a:pt x="5425" y="9918"/>
                  </a:lnTo>
                  <a:lnTo>
                    <a:pt x="5185" y="9928"/>
                  </a:lnTo>
                  <a:lnTo>
                    <a:pt x="4958" y="9949"/>
                  </a:lnTo>
                  <a:lnTo>
                    <a:pt x="4731" y="9959"/>
                  </a:lnTo>
                  <a:lnTo>
                    <a:pt x="4623" y="9969"/>
                  </a:lnTo>
                  <a:lnTo>
                    <a:pt x="4510" y="9969"/>
                  </a:lnTo>
                  <a:lnTo>
                    <a:pt x="4402" y="9990"/>
                  </a:lnTo>
                  <a:lnTo>
                    <a:pt x="4294" y="9990"/>
                  </a:lnTo>
                  <a:lnTo>
                    <a:pt x="4193" y="9990"/>
                  </a:lnTo>
                  <a:lnTo>
                    <a:pt x="4091" y="10000"/>
                  </a:lnTo>
                  <a:lnTo>
                    <a:pt x="3995" y="10000"/>
                  </a:lnTo>
                  <a:lnTo>
                    <a:pt x="3894" y="10000"/>
                  </a:lnTo>
                  <a:lnTo>
                    <a:pt x="3804" y="10000"/>
                  </a:lnTo>
                  <a:lnTo>
                    <a:pt x="3714" y="10000"/>
                  </a:lnTo>
                  <a:lnTo>
                    <a:pt x="3630" y="10000"/>
                  </a:lnTo>
                  <a:lnTo>
                    <a:pt x="3547" y="10000"/>
                  </a:lnTo>
                  <a:cubicBezTo>
                    <a:pt x="3521" y="9997"/>
                    <a:pt x="3495" y="9993"/>
                    <a:pt x="3469" y="9990"/>
                  </a:cubicBezTo>
                  <a:lnTo>
                    <a:pt x="3391" y="9990"/>
                  </a:lnTo>
                  <a:lnTo>
                    <a:pt x="3325" y="9990"/>
                  </a:lnTo>
                  <a:lnTo>
                    <a:pt x="3254" y="9969"/>
                  </a:lnTo>
                  <a:lnTo>
                    <a:pt x="3182" y="9969"/>
                  </a:lnTo>
                  <a:lnTo>
                    <a:pt x="3122" y="9969"/>
                  </a:lnTo>
                  <a:cubicBezTo>
                    <a:pt x="3100" y="9966"/>
                    <a:pt x="3078" y="9962"/>
                    <a:pt x="3056" y="9959"/>
                  </a:cubicBezTo>
                  <a:cubicBezTo>
                    <a:pt x="3038" y="9956"/>
                    <a:pt x="3020" y="9952"/>
                    <a:pt x="3002" y="9949"/>
                  </a:cubicBezTo>
                  <a:lnTo>
                    <a:pt x="2949" y="9949"/>
                  </a:lnTo>
                  <a:cubicBezTo>
                    <a:pt x="2929" y="9946"/>
                    <a:pt x="2909" y="9942"/>
                    <a:pt x="2889" y="9939"/>
                  </a:cubicBezTo>
                  <a:cubicBezTo>
                    <a:pt x="2871" y="9935"/>
                    <a:pt x="2853" y="9932"/>
                    <a:pt x="2835" y="9928"/>
                  </a:cubicBezTo>
                  <a:cubicBezTo>
                    <a:pt x="2817" y="9925"/>
                    <a:pt x="2799" y="9921"/>
                    <a:pt x="2781" y="9918"/>
                  </a:cubicBezTo>
                  <a:lnTo>
                    <a:pt x="2679" y="9887"/>
                  </a:lnTo>
                  <a:lnTo>
                    <a:pt x="2584" y="9867"/>
                  </a:lnTo>
                  <a:cubicBezTo>
                    <a:pt x="2554" y="9853"/>
                    <a:pt x="2524" y="9840"/>
                    <a:pt x="2494" y="9826"/>
                  </a:cubicBezTo>
                  <a:cubicBezTo>
                    <a:pt x="2462" y="9819"/>
                    <a:pt x="2430" y="9813"/>
                    <a:pt x="2398" y="9806"/>
                  </a:cubicBezTo>
                  <a:lnTo>
                    <a:pt x="2225" y="9724"/>
                  </a:lnTo>
                  <a:cubicBezTo>
                    <a:pt x="2195" y="9710"/>
                    <a:pt x="2165" y="9697"/>
                    <a:pt x="2135" y="9683"/>
                  </a:cubicBezTo>
                  <a:cubicBezTo>
                    <a:pt x="2105" y="9669"/>
                    <a:pt x="2075" y="9656"/>
                    <a:pt x="2045" y="9642"/>
                  </a:cubicBezTo>
                  <a:lnTo>
                    <a:pt x="1950" y="9591"/>
                  </a:lnTo>
                  <a:lnTo>
                    <a:pt x="1842" y="9539"/>
                  </a:lnTo>
                  <a:lnTo>
                    <a:pt x="1740" y="9498"/>
                  </a:lnTo>
                  <a:lnTo>
                    <a:pt x="1633" y="9447"/>
                  </a:lnTo>
                  <a:lnTo>
                    <a:pt x="1519" y="9396"/>
                  </a:lnTo>
                  <a:lnTo>
                    <a:pt x="1411" y="9355"/>
                  </a:lnTo>
                  <a:cubicBezTo>
                    <a:pt x="1371" y="9335"/>
                    <a:pt x="1332" y="9314"/>
                    <a:pt x="1292" y="9294"/>
                  </a:cubicBezTo>
                  <a:lnTo>
                    <a:pt x="1178" y="9243"/>
                  </a:lnTo>
                  <a:lnTo>
                    <a:pt x="1071" y="9181"/>
                  </a:lnTo>
                  <a:lnTo>
                    <a:pt x="957" y="9120"/>
                  </a:lnTo>
                  <a:lnTo>
                    <a:pt x="849" y="9069"/>
                  </a:lnTo>
                  <a:lnTo>
                    <a:pt x="748" y="8976"/>
                  </a:lnTo>
                  <a:cubicBezTo>
                    <a:pt x="716" y="8952"/>
                    <a:pt x="684" y="8929"/>
                    <a:pt x="652" y="8905"/>
                  </a:cubicBezTo>
                  <a:lnTo>
                    <a:pt x="550" y="8813"/>
                  </a:lnTo>
                  <a:lnTo>
                    <a:pt x="508" y="8762"/>
                  </a:lnTo>
                  <a:lnTo>
                    <a:pt x="467" y="8721"/>
                  </a:lnTo>
                  <a:cubicBezTo>
                    <a:pt x="453" y="8700"/>
                    <a:pt x="439" y="8680"/>
                    <a:pt x="425" y="8659"/>
                  </a:cubicBezTo>
                  <a:lnTo>
                    <a:pt x="383" y="8608"/>
                  </a:lnTo>
                  <a:cubicBezTo>
                    <a:pt x="371" y="8588"/>
                    <a:pt x="359" y="8567"/>
                    <a:pt x="347" y="8547"/>
                  </a:cubicBezTo>
                  <a:lnTo>
                    <a:pt x="317" y="8475"/>
                  </a:lnTo>
                  <a:cubicBezTo>
                    <a:pt x="305" y="8455"/>
                    <a:pt x="293" y="8434"/>
                    <a:pt x="281" y="8414"/>
                  </a:cubicBezTo>
                  <a:lnTo>
                    <a:pt x="251" y="8342"/>
                  </a:lnTo>
                  <a:lnTo>
                    <a:pt x="221" y="8270"/>
                  </a:lnTo>
                  <a:cubicBezTo>
                    <a:pt x="215" y="8246"/>
                    <a:pt x="209" y="8223"/>
                    <a:pt x="203" y="8199"/>
                  </a:cubicBezTo>
                  <a:cubicBezTo>
                    <a:pt x="193" y="8172"/>
                    <a:pt x="183" y="8144"/>
                    <a:pt x="173" y="8117"/>
                  </a:cubicBezTo>
                  <a:cubicBezTo>
                    <a:pt x="167" y="8093"/>
                    <a:pt x="162" y="8069"/>
                    <a:pt x="156" y="8045"/>
                  </a:cubicBezTo>
                  <a:cubicBezTo>
                    <a:pt x="148" y="8018"/>
                    <a:pt x="140" y="7990"/>
                    <a:pt x="132" y="7963"/>
                  </a:cubicBezTo>
                  <a:cubicBezTo>
                    <a:pt x="128" y="7936"/>
                    <a:pt x="124" y="7908"/>
                    <a:pt x="120" y="7881"/>
                  </a:cubicBezTo>
                  <a:cubicBezTo>
                    <a:pt x="108" y="7820"/>
                    <a:pt x="96" y="7758"/>
                    <a:pt x="84" y="7697"/>
                  </a:cubicBezTo>
                  <a:lnTo>
                    <a:pt x="54" y="7523"/>
                  </a:lnTo>
                  <a:cubicBezTo>
                    <a:pt x="50" y="7458"/>
                    <a:pt x="46" y="7394"/>
                    <a:pt x="42" y="7329"/>
                  </a:cubicBezTo>
                  <a:cubicBezTo>
                    <a:pt x="38" y="7261"/>
                    <a:pt x="34" y="7192"/>
                    <a:pt x="30" y="7124"/>
                  </a:cubicBezTo>
                  <a:cubicBezTo>
                    <a:pt x="24" y="7052"/>
                    <a:pt x="18" y="6981"/>
                    <a:pt x="12" y="6909"/>
                  </a:cubicBezTo>
                  <a:cubicBezTo>
                    <a:pt x="10" y="6837"/>
                    <a:pt x="8" y="6766"/>
                    <a:pt x="6" y="6694"/>
                  </a:cubicBezTo>
                  <a:lnTo>
                    <a:pt x="6" y="6479"/>
                  </a:lnTo>
                  <a:lnTo>
                    <a:pt x="0" y="6254"/>
                  </a:lnTo>
                  <a:lnTo>
                    <a:pt x="0" y="6018"/>
                  </a:lnTo>
                  <a:cubicBezTo>
                    <a:pt x="2" y="5936"/>
                    <a:pt x="4" y="5855"/>
                    <a:pt x="6" y="5773"/>
                  </a:cubicBezTo>
                  <a:lnTo>
                    <a:pt x="6" y="5527"/>
                  </a:lnTo>
                  <a:cubicBezTo>
                    <a:pt x="8" y="5442"/>
                    <a:pt x="10" y="5356"/>
                    <a:pt x="12" y="5271"/>
                  </a:cubicBezTo>
                  <a:lnTo>
                    <a:pt x="12" y="5026"/>
                  </a:lnTo>
                  <a:lnTo>
                    <a:pt x="12" y="4893"/>
                  </a:lnTo>
                  <a:lnTo>
                    <a:pt x="12" y="4749"/>
                  </a:lnTo>
                  <a:lnTo>
                    <a:pt x="12" y="4606"/>
                  </a:lnTo>
                  <a:lnTo>
                    <a:pt x="12" y="4452"/>
                  </a:lnTo>
                  <a:lnTo>
                    <a:pt x="6" y="4278"/>
                  </a:lnTo>
                  <a:lnTo>
                    <a:pt x="6" y="4115"/>
                  </a:lnTo>
                  <a:lnTo>
                    <a:pt x="6" y="3941"/>
                  </a:lnTo>
                  <a:lnTo>
                    <a:pt x="0" y="3767"/>
                  </a:lnTo>
                  <a:lnTo>
                    <a:pt x="0" y="3582"/>
                  </a:lnTo>
                  <a:lnTo>
                    <a:pt x="0" y="3408"/>
                  </a:lnTo>
                  <a:lnTo>
                    <a:pt x="0" y="3040"/>
                  </a:lnTo>
                  <a:lnTo>
                    <a:pt x="0" y="2661"/>
                  </a:lnTo>
                  <a:lnTo>
                    <a:pt x="0" y="2293"/>
                  </a:lnTo>
                  <a:lnTo>
                    <a:pt x="6" y="2119"/>
                  </a:lnTo>
                  <a:cubicBezTo>
                    <a:pt x="8" y="2057"/>
                    <a:pt x="10" y="1996"/>
                    <a:pt x="12" y="1934"/>
                  </a:cubicBezTo>
                  <a:cubicBezTo>
                    <a:pt x="16" y="1880"/>
                    <a:pt x="20" y="1825"/>
                    <a:pt x="24" y="1771"/>
                  </a:cubicBezTo>
                  <a:lnTo>
                    <a:pt x="30" y="1597"/>
                  </a:lnTo>
                  <a:cubicBezTo>
                    <a:pt x="34" y="1542"/>
                    <a:pt x="38" y="1488"/>
                    <a:pt x="42" y="1433"/>
                  </a:cubicBezTo>
                  <a:cubicBezTo>
                    <a:pt x="44" y="1382"/>
                    <a:pt x="46" y="1330"/>
                    <a:pt x="48" y="1279"/>
                  </a:cubicBezTo>
                  <a:lnTo>
                    <a:pt x="72" y="1126"/>
                  </a:lnTo>
                  <a:cubicBezTo>
                    <a:pt x="76" y="1078"/>
                    <a:pt x="80" y="1031"/>
                    <a:pt x="84" y="983"/>
                  </a:cubicBezTo>
                  <a:lnTo>
                    <a:pt x="108" y="839"/>
                  </a:lnTo>
                  <a:lnTo>
                    <a:pt x="126" y="716"/>
                  </a:lnTo>
                  <a:cubicBezTo>
                    <a:pt x="136" y="675"/>
                    <a:pt x="146" y="635"/>
                    <a:pt x="156" y="594"/>
                  </a:cubicBezTo>
                  <a:cubicBezTo>
                    <a:pt x="162" y="560"/>
                    <a:pt x="167" y="525"/>
                    <a:pt x="173" y="491"/>
                  </a:cubicBezTo>
                  <a:cubicBezTo>
                    <a:pt x="185" y="454"/>
                    <a:pt x="197" y="416"/>
                    <a:pt x="209" y="379"/>
                  </a:cubicBezTo>
                  <a:cubicBezTo>
                    <a:pt x="213" y="369"/>
                    <a:pt x="217" y="358"/>
                    <a:pt x="221" y="348"/>
                  </a:cubicBezTo>
                  <a:lnTo>
                    <a:pt x="245" y="297"/>
                  </a:lnTo>
                  <a:cubicBezTo>
                    <a:pt x="249" y="287"/>
                    <a:pt x="253" y="276"/>
                    <a:pt x="257" y="266"/>
                  </a:cubicBezTo>
                  <a:cubicBezTo>
                    <a:pt x="265" y="252"/>
                    <a:pt x="273" y="239"/>
                    <a:pt x="281" y="225"/>
                  </a:cubicBezTo>
                  <a:cubicBezTo>
                    <a:pt x="287" y="215"/>
                    <a:pt x="293" y="204"/>
                    <a:pt x="299" y="194"/>
                  </a:cubicBezTo>
                  <a:lnTo>
                    <a:pt x="323" y="164"/>
                  </a:ln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2281" name="Rectangle 198"/>
            <p:cNvSpPr>
              <a:spLocks noChangeArrowheads="1"/>
            </p:cNvSpPr>
            <p:nvPr/>
          </p:nvSpPr>
          <p:spPr bwMode="auto">
            <a:xfrm>
              <a:off x="7622154" y="2851909"/>
              <a:ext cx="41275" cy="19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300" dirty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2282" name="Line 334"/>
            <p:cNvSpPr>
              <a:spLocks noChangeShapeType="1"/>
            </p:cNvSpPr>
            <p:nvPr/>
          </p:nvSpPr>
          <p:spPr bwMode="auto">
            <a:xfrm>
              <a:off x="6445410" y="2699091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2283" name="Group 332"/>
            <p:cNvGrpSpPr>
              <a:grpSpLocks/>
            </p:cNvGrpSpPr>
            <p:nvPr/>
          </p:nvGrpSpPr>
          <p:grpSpPr bwMode="auto">
            <a:xfrm>
              <a:off x="6770832" y="2635170"/>
              <a:ext cx="764491" cy="376020"/>
              <a:chOff x="2356" y="1300"/>
              <a:chExt cx="555" cy="194"/>
            </a:xfrm>
          </p:grpSpPr>
          <p:sp>
            <p:nvSpPr>
              <p:cNvPr id="18238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sp>
            <p:nvSpPr>
              <p:cNvPr id="18238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 dirty="0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sp>
            <p:nvSpPr>
              <p:cNvPr id="18238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000000"/>
                  </a:solidFill>
                  <a:ea typeface="ＭＳ Ｐゴシック" charset="0"/>
                </a:endParaRPr>
              </a:p>
            </p:txBody>
          </p:sp>
          <p:grpSp>
            <p:nvGrpSpPr>
              <p:cNvPr id="182383" name="Group 329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82386" name="Freeform 326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2387" name="Freeform 327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28575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120" name="Line 33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21" name="Line 33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grpSp>
          <p:nvGrpSpPr>
            <p:cNvPr id="182284" name="Group 906"/>
            <p:cNvGrpSpPr>
              <a:grpSpLocks/>
            </p:cNvGrpSpPr>
            <p:nvPr/>
          </p:nvGrpSpPr>
          <p:grpSpPr bwMode="auto">
            <a:xfrm>
              <a:off x="7113844" y="2225617"/>
              <a:ext cx="297216" cy="540453"/>
              <a:chOff x="4140" y="429"/>
              <a:chExt cx="1425" cy="2396"/>
            </a:xfrm>
          </p:grpSpPr>
          <p:sp>
            <p:nvSpPr>
              <p:cNvPr id="182348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6" name="Rectangle 908"/>
              <p:cNvSpPr>
                <a:spLocks noChangeArrowheads="1"/>
              </p:cNvSpPr>
              <p:nvPr/>
            </p:nvSpPr>
            <p:spPr bwMode="auto">
              <a:xfrm>
                <a:off x="4209" y="427"/>
                <a:ext cx="1043" cy="2287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50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351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" name="Rectangle 911"/>
              <p:cNvSpPr>
                <a:spLocks noChangeArrowheads="1"/>
              </p:cNvSpPr>
              <p:nvPr/>
            </p:nvSpPr>
            <p:spPr bwMode="auto">
              <a:xfrm>
                <a:off x="4216" y="687"/>
                <a:ext cx="586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53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155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66"/>
                  <a:ext cx="722" cy="12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56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0"/>
                  <a:ext cx="693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31" name="Rectangle 915"/>
              <p:cNvSpPr>
                <a:spLocks noChangeArrowheads="1"/>
              </p:cNvSpPr>
              <p:nvPr/>
            </p:nvSpPr>
            <p:spPr bwMode="auto">
              <a:xfrm>
                <a:off x="4224" y="1018"/>
                <a:ext cx="594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55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153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64"/>
                  <a:ext cx="722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54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78"/>
                  <a:ext cx="703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33" name="Rectangle 919"/>
              <p:cNvSpPr>
                <a:spLocks noChangeArrowheads="1"/>
              </p:cNvSpPr>
              <p:nvPr/>
            </p:nvSpPr>
            <p:spPr bwMode="auto">
              <a:xfrm>
                <a:off x="4216" y="1363"/>
                <a:ext cx="594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34" name="Rectangle 920"/>
              <p:cNvSpPr>
                <a:spLocks noChangeArrowheads="1"/>
              </p:cNvSpPr>
              <p:nvPr/>
            </p:nvSpPr>
            <p:spPr bwMode="auto">
              <a:xfrm>
                <a:off x="4224" y="1658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58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151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2" y="2571"/>
                  <a:ext cx="730" cy="13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52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91"/>
                  <a:ext cx="692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82359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82360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49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7" y="2569"/>
                  <a:ext cx="711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50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3"/>
                  <a:ext cx="683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38" name="Rectangle 928"/>
              <p:cNvSpPr>
                <a:spLocks noChangeArrowheads="1"/>
              </p:cNvSpPr>
              <p:nvPr/>
            </p:nvSpPr>
            <p:spPr bwMode="auto">
              <a:xfrm>
                <a:off x="5251" y="427"/>
                <a:ext cx="68" cy="2294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62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363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1" name="Oval 931"/>
              <p:cNvSpPr>
                <a:spLocks noChangeArrowheads="1"/>
              </p:cNvSpPr>
              <p:nvPr/>
            </p:nvSpPr>
            <p:spPr bwMode="auto">
              <a:xfrm>
                <a:off x="5518" y="2608"/>
                <a:ext cx="46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65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3" name="AutoShape 933"/>
              <p:cNvSpPr>
                <a:spLocks noChangeArrowheads="1"/>
              </p:cNvSpPr>
              <p:nvPr/>
            </p:nvSpPr>
            <p:spPr bwMode="auto">
              <a:xfrm>
                <a:off x="4140" y="2686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4" name="AutoShape 934"/>
              <p:cNvSpPr>
                <a:spLocks noChangeArrowheads="1"/>
              </p:cNvSpPr>
              <p:nvPr/>
            </p:nvSpPr>
            <p:spPr bwMode="auto">
              <a:xfrm>
                <a:off x="4209" y="2714"/>
                <a:ext cx="1065" cy="7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5" name="Oval 935"/>
              <p:cNvSpPr>
                <a:spLocks noChangeArrowheads="1"/>
              </p:cNvSpPr>
              <p:nvPr/>
            </p:nvSpPr>
            <p:spPr bwMode="auto">
              <a:xfrm>
                <a:off x="4308" y="2383"/>
                <a:ext cx="160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6" name="Oval 936"/>
              <p:cNvSpPr>
                <a:spLocks noChangeArrowheads="1"/>
              </p:cNvSpPr>
              <p:nvPr/>
            </p:nvSpPr>
            <p:spPr bwMode="auto">
              <a:xfrm>
                <a:off x="4483" y="2383"/>
                <a:ext cx="160" cy="148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7" name="Oval 937"/>
              <p:cNvSpPr>
                <a:spLocks noChangeArrowheads="1"/>
              </p:cNvSpPr>
              <p:nvPr/>
            </p:nvSpPr>
            <p:spPr bwMode="auto">
              <a:xfrm>
                <a:off x="4665" y="2383"/>
                <a:ext cx="152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48" name="Rectangle 938"/>
              <p:cNvSpPr>
                <a:spLocks noChangeArrowheads="1"/>
              </p:cNvSpPr>
              <p:nvPr/>
            </p:nvSpPr>
            <p:spPr bwMode="auto">
              <a:xfrm>
                <a:off x="5061" y="1834"/>
                <a:ext cx="84" cy="760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58" name="Line 20"/>
            <p:cNvSpPr>
              <a:spLocks noChangeShapeType="1"/>
            </p:cNvSpPr>
            <p:nvPr/>
          </p:nvSpPr>
          <p:spPr bwMode="auto">
            <a:xfrm flipH="1">
              <a:off x="4624872" y="2293390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" name="Line 21"/>
            <p:cNvSpPr>
              <a:spLocks noChangeShapeType="1"/>
            </p:cNvSpPr>
            <p:nvPr/>
          </p:nvSpPr>
          <p:spPr bwMode="auto">
            <a:xfrm flipH="1">
              <a:off x="5012189" y="2341005"/>
              <a:ext cx="271439" cy="3142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0" name="Line 22"/>
            <p:cNvSpPr>
              <a:spLocks noChangeShapeType="1"/>
            </p:cNvSpPr>
            <p:nvPr/>
          </p:nvSpPr>
          <p:spPr bwMode="auto">
            <a:xfrm>
              <a:off x="5431253" y="2369573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2288" name="Group 44"/>
            <p:cNvGrpSpPr>
              <a:grpSpLocks/>
            </p:cNvGrpSpPr>
            <p:nvPr/>
          </p:nvGrpSpPr>
          <p:grpSpPr bwMode="auto">
            <a:xfrm>
              <a:off x="4168820" y="2096244"/>
              <a:ext cx="568325" cy="481012"/>
              <a:chOff x="-44" y="1473"/>
              <a:chExt cx="981" cy="1105"/>
            </a:xfrm>
          </p:grpSpPr>
          <p:pic>
            <p:nvPicPr>
              <p:cNvPr id="18234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82289" name="Group 44"/>
            <p:cNvGrpSpPr>
              <a:grpSpLocks/>
            </p:cNvGrpSpPr>
            <p:nvPr/>
          </p:nvGrpSpPr>
          <p:grpSpPr bwMode="auto">
            <a:xfrm>
              <a:off x="5103858" y="2585194"/>
              <a:ext cx="568325" cy="481012"/>
              <a:chOff x="-44" y="1473"/>
              <a:chExt cx="981" cy="1105"/>
            </a:xfrm>
          </p:grpSpPr>
          <p:pic>
            <p:nvPicPr>
              <p:cNvPr id="18234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63" name="Line 21"/>
            <p:cNvSpPr>
              <a:spLocks noChangeShapeType="1"/>
            </p:cNvSpPr>
            <p:nvPr/>
          </p:nvSpPr>
          <p:spPr bwMode="auto">
            <a:xfrm>
              <a:off x="5650309" y="2299739"/>
              <a:ext cx="377793" cy="3047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" name="Line 22"/>
            <p:cNvSpPr>
              <a:spLocks noChangeShapeType="1"/>
            </p:cNvSpPr>
            <p:nvPr/>
          </p:nvSpPr>
          <p:spPr bwMode="auto">
            <a:xfrm flipH="1">
              <a:off x="5882064" y="2794928"/>
              <a:ext cx="120640" cy="2936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5" name="Line 22"/>
            <p:cNvSpPr>
              <a:spLocks noChangeShapeType="1"/>
            </p:cNvSpPr>
            <p:nvPr/>
          </p:nvSpPr>
          <p:spPr bwMode="auto">
            <a:xfrm>
              <a:off x="6286841" y="2806038"/>
              <a:ext cx="73019" cy="2952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6" name="Line 20"/>
            <p:cNvSpPr>
              <a:spLocks noChangeShapeType="1"/>
            </p:cNvSpPr>
            <p:nvPr/>
          </p:nvSpPr>
          <p:spPr bwMode="auto">
            <a:xfrm flipH="1">
              <a:off x="5482048" y="2253711"/>
              <a:ext cx="5555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2294" name="Group 44"/>
            <p:cNvGrpSpPr>
              <a:grpSpLocks/>
            </p:cNvGrpSpPr>
            <p:nvPr/>
          </p:nvGrpSpPr>
          <p:grpSpPr bwMode="auto">
            <a:xfrm>
              <a:off x="5508670" y="2958256"/>
              <a:ext cx="568325" cy="481013"/>
              <a:chOff x="-44" y="1473"/>
              <a:chExt cx="981" cy="1105"/>
            </a:xfrm>
          </p:grpSpPr>
          <p:pic>
            <p:nvPicPr>
              <p:cNvPr id="18234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82295" name="Group 44"/>
            <p:cNvGrpSpPr>
              <a:grpSpLocks/>
            </p:cNvGrpSpPr>
            <p:nvPr/>
          </p:nvGrpSpPr>
          <p:grpSpPr bwMode="auto">
            <a:xfrm>
              <a:off x="5965870" y="3026519"/>
              <a:ext cx="568325" cy="481012"/>
              <a:chOff x="-44" y="1473"/>
              <a:chExt cx="981" cy="1105"/>
            </a:xfrm>
          </p:grpSpPr>
          <p:pic>
            <p:nvPicPr>
              <p:cNvPr id="18234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4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16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6635" y="2141024"/>
              <a:ext cx="677804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17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7457" y="2556856"/>
              <a:ext cx="677805" cy="3015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82298" name="Group 44"/>
            <p:cNvGrpSpPr>
              <a:grpSpLocks/>
            </p:cNvGrpSpPr>
            <p:nvPr/>
          </p:nvGrpSpPr>
          <p:grpSpPr bwMode="auto">
            <a:xfrm>
              <a:off x="4563080" y="2530005"/>
              <a:ext cx="568325" cy="481013"/>
              <a:chOff x="-44" y="1473"/>
              <a:chExt cx="981" cy="1105"/>
            </a:xfrm>
          </p:grpSpPr>
          <p:pic>
            <p:nvPicPr>
              <p:cNvPr id="18233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33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82299" name="Group 906"/>
            <p:cNvGrpSpPr>
              <a:grpSpLocks/>
            </p:cNvGrpSpPr>
            <p:nvPr/>
          </p:nvGrpSpPr>
          <p:grpSpPr bwMode="auto">
            <a:xfrm>
              <a:off x="5953171" y="1976062"/>
              <a:ext cx="285924" cy="537882"/>
              <a:chOff x="4140" y="429"/>
              <a:chExt cx="1425" cy="2396"/>
            </a:xfrm>
          </p:grpSpPr>
          <p:sp>
            <p:nvSpPr>
              <p:cNvPr id="182306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4" name="Rectangle 908"/>
              <p:cNvSpPr>
                <a:spLocks noChangeArrowheads="1"/>
              </p:cNvSpPr>
              <p:nvPr/>
            </p:nvSpPr>
            <p:spPr bwMode="auto">
              <a:xfrm>
                <a:off x="4213" y="429"/>
                <a:ext cx="1036" cy="2284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08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309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77" name="Rectangle 911"/>
              <p:cNvSpPr>
                <a:spLocks noChangeArrowheads="1"/>
              </p:cNvSpPr>
              <p:nvPr/>
            </p:nvSpPr>
            <p:spPr bwMode="auto">
              <a:xfrm>
                <a:off x="4213" y="690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11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203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204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6" y="2582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79" name="Rectangle 915"/>
              <p:cNvSpPr>
                <a:spLocks noChangeArrowheads="1"/>
              </p:cNvSpPr>
              <p:nvPr/>
            </p:nvSpPr>
            <p:spPr bwMode="auto">
              <a:xfrm>
                <a:off x="4229" y="1022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13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201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9" y="2568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202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9" y="2583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81" name="Rectangle 919"/>
              <p:cNvSpPr>
                <a:spLocks noChangeArrowheads="1"/>
              </p:cNvSpPr>
              <p:nvPr/>
            </p:nvSpPr>
            <p:spPr bwMode="auto">
              <a:xfrm>
                <a:off x="4213" y="1362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" name="Rectangle 920"/>
              <p:cNvSpPr>
                <a:spLocks noChangeArrowheads="1"/>
              </p:cNvSpPr>
              <p:nvPr/>
            </p:nvSpPr>
            <p:spPr bwMode="auto">
              <a:xfrm>
                <a:off x="4229" y="1659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82316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199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200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3" y="2591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82317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82318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197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9" y="2567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198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9" y="2582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86" name="Rectangle 928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71" cy="2291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20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2321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9" name="Oval 931"/>
              <p:cNvSpPr>
                <a:spLocks noChangeArrowheads="1"/>
              </p:cNvSpPr>
              <p:nvPr/>
            </p:nvSpPr>
            <p:spPr bwMode="auto">
              <a:xfrm>
                <a:off x="5518" y="2606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82323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91" name="AutoShape 933"/>
              <p:cNvSpPr>
                <a:spLocks noChangeArrowheads="1"/>
              </p:cNvSpPr>
              <p:nvPr/>
            </p:nvSpPr>
            <p:spPr bwMode="auto">
              <a:xfrm>
                <a:off x="4142" y="2684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2" name="AutoShape 934"/>
              <p:cNvSpPr>
                <a:spLocks noChangeArrowheads="1"/>
              </p:cNvSpPr>
              <p:nvPr/>
            </p:nvSpPr>
            <p:spPr bwMode="auto">
              <a:xfrm>
                <a:off x="4213" y="2712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3" name="Oval 935"/>
              <p:cNvSpPr>
                <a:spLocks noChangeArrowheads="1"/>
              </p:cNvSpPr>
              <p:nvPr/>
            </p:nvSpPr>
            <p:spPr bwMode="auto">
              <a:xfrm>
                <a:off x="4308" y="2387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4" name="Oval 936"/>
              <p:cNvSpPr>
                <a:spLocks noChangeArrowheads="1"/>
              </p:cNvSpPr>
              <p:nvPr/>
            </p:nvSpPr>
            <p:spPr bwMode="auto">
              <a:xfrm>
                <a:off x="4490" y="2387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5" name="Oval 937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96" name="Rectangle 938"/>
              <p:cNvSpPr>
                <a:spLocks noChangeArrowheads="1"/>
              </p:cNvSpPr>
              <p:nvPr/>
            </p:nvSpPr>
            <p:spPr bwMode="auto">
              <a:xfrm>
                <a:off x="5059" y="1835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2300" name="Text Box 106"/>
            <p:cNvSpPr txBox="1">
              <a:spLocks noChangeArrowheads="1"/>
            </p:cNvSpPr>
            <p:nvPr/>
          </p:nvSpPr>
          <p:spPr bwMode="auto">
            <a:xfrm>
              <a:off x="3983577" y="1287140"/>
              <a:ext cx="147989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host-to-gateway</a:t>
              </a:r>
            </a:p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telnet session</a:t>
              </a: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2301" name="Freeform 104"/>
            <p:cNvSpPr>
              <a:spLocks/>
            </p:cNvSpPr>
            <p:nvPr/>
          </p:nvSpPr>
          <p:spPr bwMode="auto">
            <a:xfrm>
              <a:off x="4712073" y="1670959"/>
              <a:ext cx="1239221" cy="414979"/>
            </a:xfrm>
            <a:custGeom>
              <a:avLst/>
              <a:gdLst>
                <a:gd name="T0" fmla="*/ 0 w 636"/>
                <a:gd name="T1" fmla="*/ 2147483647 h 144"/>
                <a:gd name="T2" fmla="*/ 2147483647 w 636"/>
                <a:gd name="T3" fmla="*/ 2147483647 h 144"/>
                <a:gd name="T4" fmla="*/ 0 60000 65536"/>
                <a:gd name="T5" fmla="*/ 0 60000 65536"/>
                <a:gd name="T6" fmla="*/ 0 w 636"/>
                <a:gd name="T7" fmla="*/ 0 h 144"/>
                <a:gd name="T8" fmla="*/ 636 w 636"/>
                <a:gd name="T9" fmla="*/ 144 h 1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36" h="144">
                  <a:moveTo>
                    <a:pt x="0" y="144"/>
                  </a:moveTo>
                  <a:cubicBezTo>
                    <a:pt x="180" y="6"/>
                    <a:pt x="450" y="0"/>
                    <a:pt x="636" y="11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2302" name="Freeform 105"/>
            <p:cNvSpPr>
              <a:spLocks/>
            </p:cNvSpPr>
            <p:nvPr/>
          </p:nvSpPr>
          <p:spPr bwMode="auto">
            <a:xfrm>
              <a:off x="6303749" y="2328195"/>
              <a:ext cx="2115113" cy="560360"/>
            </a:xfrm>
            <a:custGeom>
              <a:avLst/>
              <a:gdLst>
                <a:gd name="T0" fmla="*/ 0 w 9169"/>
                <a:gd name="T1" fmla="*/ 2512 h 9369"/>
                <a:gd name="T2" fmla="*/ 703115 w 9169"/>
                <a:gd name="T3" fmla="*/ 267650 h 9369"/>
                <a:gd name="T4" fmla="*/ 1297580 w 9169"/>
                <a:gd name="T5" fmla="*/ 331288 h 9369"/>
                <a:gd name="T6" fmla="*/ 2115113 w 9169"/>
                <a:gd name="T7" fmla="*/ 560360 h 936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9169" h="9369">
                  <a:moveTo>
                    <a:pt x="0" y="42"/>
                  </a:moveTo>
                  <a:cubicBezTo>
                    <a:pt x="172" y="-490"/>
                    <a:pt x="1259" y="4154"/>
                    <a:pt x="3048" y="4475"/>
                  </a:cubicBezTo>
                  <a:cubicBezTo>
                    <a:pt x="4280" y="2061"/>
                    <a:pt x="4508" y="-199"/>
                    <a:pt x="5625" y="5539"/>
                  </a:cubicBezTo>
                  <a:cubicBezTo>
                    <a:pt x="6872" y="6531"/>
                    <a:pt x="7556" y="7648"/>
                    <a:pt x="9169" y="9369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2303" name="Text Box 109"/>
            <p:cNvSpPr txBox="1">
              <a:spLocks noChangeArrowheads="1"/>
            </p:cNvSpPr>
            <p:nvPr/>
          </p:nvSpPr>
          <p:spPr bwMode="auto">
            <a:xfrm>
              <a:off x="6718673" y="1953386"/>
              <a:ext cx="1223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2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router and filter</a:t>
              </a: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2304" name="Text Box 107"/>
            <p:cNvSpPr txBox="1">
              <a:spLocks noChangeArrowheads="1"/>
            </p:cNvSpPr>
            <p:nvPr/>
          </p:nvSpPr>
          <p:spPr bwMode="auto">
            <a:xfrm>
              <a:off x="7299153" y="2987956"/>
              <a:ext cx="168144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gateway-to-remote </a:t>
              </a:r>
            </a:p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host telnet session</a:t>
              </a:r>
              <a:endParaRPr lang="en-US" sz="1800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2305" name="Line 334"/>
            <p:cNvSpPr>
              <a:spLocks noChangeShapeType="1"/>
            </p:cNvSpPr>
            <p:nvPr/>
          </p:nvSpPr>
          <p:spPr bwMode="auto">
            <a:xfrm>
              <a:off x="7499671" y="2819280"/>
              <a:ext cx="837020" cy="18139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378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21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38" y="1063625"/>
            <a:ext cx="77692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3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Limitations of firewalls, gateways</a:t>
            </a:r>
          </a:p>
        </p:txBody>
      </p:sp>
      <p:sp>
        <p:nvSpPr>
          <p:cNvPr id="1843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0400" y="1504950"/>
            <a:ext cx="3879850" cy="4648200"/>
          </a:xfrm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IP spoofing: </a:t>
            </a:r>
            <a:r>
              <a:rPr lang="en-US" sz="2400" dirty="0">
                <a:latin typeface="Gill Sans MT" charset="0"/>
              </a:rPr>
              <a:t>router can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t know if data </a:t>
            </a:r>
            <a:r>
              <a:rPr lang="ja-JP" altLang="en-US" sz="2400">
                <a:latin typeface="Gill Sans MT" charset="0"/>
              </a:rPr>
              <a:t>“</a:t>
            </a:r>
            <a:r>
              <a:rPr lang="en-US" altLang="ja-JP" sz="2400" dirty="0">
                <a:latin typeface="Gill Sans MT" charset="0"/>
              </a:rPr>
              <a:t>really</a:t>
            </a:r>
            <a:r>
              <a:rPr lang="ja-JP" altLang="en-US" sz="2400">
                <a:latin typeface="Gill Sans MT" charset="0"/>
              </a:rPr>
              <a:t>”</a:t>
            </a:r>
            <a:r>
              <a:rPr lang="en-US" altLang="ja-JP" sz="2400" dirty="0">
                <a:latin typeface="Gill Sans MT" charset="0"/>
              </a:rPr>
              <a:t> comes from claimed source</a:t>
            </a:r>
          </a:p>
          <a:p>
            <a:r>
              <a:rPr lang="en-US" sz="2400" dirty="0">
                <a:latin typeface="Gill Sans MT" charset="0"/>
              </a:rPr>
              <a:t>if multiple app</a:t>
            </a:r>
            <a:r>
              <a:rPr lang="ja-JP" altLang="en-US" sz="2400">
                <a:latin typeface="Gill Sans MT" charset="0"/>
              </a:rPr>
              <a:t>’</a:t>
            </a:r>
            <a:r>
              <a:rPr lang="en-US" altLang="ja-JP" sz="2400" dirty="0">
                <a:latin typeface="Gill Sans MT" charset="0"/>
              </a:rPr>
              <a:t>s. need special treatment, each has own app. gateway</a:t>
            </a:r>
          </a:p>
          <a:p>
            <a:r>
              <a:rPr lang="en-US" sz="2400" dirty="0">
                <a:latin typeface="Gill Sans MT" charset="0"/>
              </a:rPr>
              <a:t>client software must know how to contact gateway.</a:t>
            </a:r>
          </a:p>
          <a:p>
            <a:pPr lvl="1"/>
            <a:r>
              <a:rPr lang="en-US" dirty="0">
                <a:latin typeface="Gill Sans MT" charset="0"/>
              </a:rPr>
              <a:t>e.g., must set IP address of proxy in Web browser</a:t>
            </a:r>
          </a:p>
        </p:txBody>
      </p:sp>
      <p:sp>
        <p:nvSpPr>
          <p:cNvPr id="18432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81538" y="1554163"/>
            <a:ext cx="3810000" cy="4648200"/>
          </a:xfrm>
        </p:spPr>
        <p:txBody>
          <a:bodyPr/>
          <a:lstStyle/>
          <a:p>
            <a:r>
              <a:rPr lang="en-US" sz="2400" dirty="0">
                <a:latin typeface="Gill Sans MT" charset="0"/>
              </a:rPr>
              <a:t>filters often use all or nothing policy for UDP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tradeoff:  </a:t>
            </a:r>
            <a:r>
              <a:rPr lang="en-US" sz="2400" dirty="0">
                <a:solidFill>
                  <a:srgbClr val="CC0000"/>
                </a:solidFill>
                <a:latin typeface="Gill Sans MT" charset="0"/>
              </a:rPr>
              <a:t>degree of communication with outside world, level of security</a:t>
            </a:r>
          </a:p>
          <a:p>
            <a:r>
              <a:rPr lang="en-US" sz="2400" dirty="0">
                <a:latin typeface="Gill Sans MT" charset="0"/>
              </a:rPr>
              <a:t>many highly protected sites still suffer from attacks</a:t>
            </a:r>
            <a:endParaRPr lang="en-US" sz="2000" dirty="0">
              <a:solidFill>
                <a:srgbClr val="FF0000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69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493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6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ll Sans MT" charset="0"/>
              </a:rPr>
              <a:t>Intrusion detection systems</a:t>
            </a:r>
          </a:p>
        </p:txBody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5" y="1482725"/>
            <a:ext cx="7772400" cy="487045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packet filtering:</a:t>
            </a:r>
          </a:p>
          <a:p>
            <a:pPr lvl="1"/>
            <a:r>
              <a:rPr lang="en-US" dirty="0">
                <a:latin typeface="Gill Sans MT" charset="0"/>
              </a:rPr>
              <a:t>operates on TCP/IP headers only</a:t>
            </a:r>
          </a:p>
          <a:p>
            <a:pPr lvl="1"/>
            <a:r>
              <a:rPr lang="en-US" dirty="0">
                <a:latin typeface="Gill Sans MT" charset="0"/>
              </a:rPr>
              <a:t>no correlation check among sessions 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IDS: intrusion detection system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deep packet inspection:</a:t>
            </a:r>
            <a:r>
              <a:rPr lang="en-US" dirty="0">
                <a:latin typeface="Gill Sans MT" charset="0"/>
              </a:rPr>
              <a:t> look at packet contents (e.g., check character strings in packet against database of known virus, attack strings)</a:t>
            </a:r>
          </a:p>
          <a:p>
            <a:pPr lvl="1"/>
            <a:r>
              <a:rPr lang="en-US" dirty="0">
                <a:solidFill>
                  <a:srgbClr val="000099"/>
                </a:solidFill>
                <a:latin typeface="Gill Sans MT" charset="0"/>
              </a:rPr>
              <a:t>examine correlation</a:t>
            </a:r>
            <a:r>
              <a:rPr lang="en-US" dirty="0">
                <a:latin typeface="Gill Sans MT" charset="0"/>
              </a:rPr>
              <a:t> among multiple packets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port scanning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network mapping</a:t>
            </a:r>
          </a:p>
          <a:p>
            <a:pPr lvl="2"/>
            <a:r>
              <a:rPr lang="en-US" sz="2400" dirty="0">
                <a:latin typeface="Gill Sans MT" charset="0"/>
                <a:cs typeface="Gill Sans MT" charset="0"/>
              </a:rPr>
              <a:t>DoS attack</a:t>
            </a:r>
          </a:p>
        </p:txBody>
      </p:sp>
    </p:spTree>
    <p:extLst>
      <p:ext uri="{BB962C8B-B14F-4D97-AF65-F5344CB8AC3E}">
        <p14:creationId xmlns:p14="http://schemas.microsoft.com/office/powerpoint/2010/main" val="65737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7" name="Picture 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1049338"/>
            <a:ext cx="6399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19" name="Freeform 2"/>
          <p:cNvSpPr>
            <a:spLocks/>
          </p:cNvSpPr>
          <p:nvPr/>
        </p:nvSpPr>
        <p:spPr bwMode="auto">
          <a:xfrm>
            <a:off x="5554663" y="3381375"/>
            <a:ext cx="3324225" cy="1131888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CC99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0" name="Freeform 4"/>
          <p:cNvSpPr>
            <a:spLocks/>
          </p:cNvSpPr>
          <p:nvPr/>
        </p:nvSpPr>
        <p:spPr bwMode="auto">
          <a:xfrm>
            <a:off x="3336925" y="4246563"/>
            <a:ext cx="2092325" cy="1847850"/>
          </a:xfrm>
          <a:custGeom>
            <a:avLst/>
            <a:gdLst>
              <a:gd name="T0" fmla="*/ 1141628 w 10000"/>
              <a:gd name="T1" fmla="*/ 0 h 9947"/>
              <a:gd name="T2" fmla="*/ 1229300 w 10000"/>
              <a:gd name="T3" fmla="*/ 25820 h 9947"/>
              <a:gd name="T4" fmla="*/ 1301698 w 10000"/>
              <a:gd name="T5" fmla="*/ 74303 h 9947"/>
              <a:gd name="T6" fmla="*/ 1376398 w 10000"/>
              <a:gd name="T7" fmla="*/ 98637 h 9947"/>
              <a:gd name="T8" fmla="*/ 1487715 w 10000"/>
              <a:gd name="T9" fmla="*/ 160680 h 9947"/>
              <a:gd name="T10" fmla="*/ 1562624 w 10000"/>
              <a:gd name="T11" fmla="*/ 234983 h 9947"/>
              <a:gd name="T12" fmla="*/ 1635859 w 10000"/>
              <a:gd name="T13" fmla="*/ 260617 h 9947"/>
              <a:gd name="T14" fmla="*/ 1746548 w 10000"/>
              <a:gd name="T15" fmla="*/ 346251 h 9947"/>
              <a:gd name="T16" fmla="*/ 1771866 w 10000"/>
              <a:gd name="T17" fmla="*/ 382659 h 9947"/>
              <a:gd name="T18" fmla="*/ 1846566 w 10000"/>
              <a:gd name="T19" fmla="*/ 433371 h 9947"/>
              <a:gd name="T20" fmla="*/ 1908502 w 10000"/>
              <a:gd name="T21" fmla="*/ 581234 h 9947"/>
              <a:gd name="T22" fmla="*/ 1957883 w 10000"/>
              <a:gd name="T23" fmla="*/ 655722 h 9947"/>
              <a:gd name="T24" fmla="*/ 2019610 w 10000"/>
              <a:gd name="T25" fmla="*/ 766991 h 9947"/>
              <a:gd name="T26" fmla="*/ 2030281 w 10000"/>
              <a:gd name="T27" fmla="*/ 803399 h 9947"/>
              <a:gd name="T28" fmla="*/ 2056227 w 10000"/>
              <a:gd name="T29" fmla="*/ 839807 h 9947"/>
              <a:gd name="T30" fmla="*/ 2092426 w 10000"/>
              <a:gd name="T31" fmla="*/ 989156 h 9947"/>
              <a:gd name="T32" fmla="*/ 2081336 w 10000"/>
              <a:gd name="T33" fmla="*/ 1446304 h 9947"/>
              <a:gd name="T34" fmla="*/ 1554045 w 10000"/>
              <a:gd name="T35" fmla="*/ 1835651 h 9947"/>
              <a:gd name="T36" fmla="*/ 595923 w 10000"/>
              <a:gd name="T37" fmla="*/ 1757447 h 9947"/>
              <a:gd name="T38" fmla="*/ 151910 w 10000"/>
              <a:gd name="T39" fmla="*/ 1492558 h 9947"/>
              <a:gd name="T40" fmla="*/ 66958 w 10000"/>
              <a:gd name="T41" fmla="*/ 819374 h 9947"/>
              <a:gd name="T42" fmla="*/ 170114 w 10000"/>
              <a:gd name="T43" fmla="*/ 462721 h 9947"/>
              <a:gd name="T44" fmla="*/ 462217 w 10000"/>
              <a:gd name="T45" fmla="*/ 234983 h 9947"/>
              <a:gd name="T46" fmla="*/ 684642 w 10000"/>
              <a:gd name="T47" fmla="*/ 147863 h 9947"/>
              <a:gd name="T48" fmla="*/ 759132 w 10000"/>
              <a:gd name="T49" fmla="*/ 111268 h 9947"/>
              <a:gd name="T50" fmla="*/ 981557 w 10000"/>
              <a:gd name="T51" fmla="*/ 49226 h 9947"/>
              <a:gd name="T52" fmla="*/ 1141628 w 10000"/>
              <a:gd name="T53" fmla="*/ 0 h 994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000" h="9947">
                <a:moveTo>
                  <a:pt x="5456" y="0"/>
                </a:moveTo>
                <a:cubicBezTo>
                  <a:pt x="5509" y="17"/>
                  <a:pt x="5804" y="93"/>
                  <a:pt x="5875" y="139"/>
                </a:cubicBezTo>
                <a:cubicBezTo>
                  <a:pt x="5994" y="213"/>
                  <a:pt x="6085" y="350"/>
                  <a:pt x="6221" y="400"/>
                </a:cubicBezTo>
                <a:lnTo>
                  <a:pt x="6578" y="531"/>
                </a:lnTo>
                <a:cubicBezTo>
                  <a:pt x="6749" y="666"/>
                  <a:pt x="6957" y="710"/>
                  <a:pt x="7110" y="865"/>
                </a:cubicBezTo>
                <a:cubicBezTo>
                  <a:pt x="7237" y="991"/>
                  <a:pt x="7344" y="1129"/>
                  <a:pt x="7468" y="1265"/>
                </a:cubicBezTo>
                <a:cubicBezTo>
                  <a:pt x="7551" y="1359"/>
                  <a:pt x="7701" y="1359"/>
                  <a:pt x="7818" y="1403"/>
                </a:cubicBezTo>
                <a:cubicBezTo>
                  <a:pt x="8021" y="1478"/>
                  <a:pt x="8174" y="1726"/>
                  <a:pt x="8347" y="1864"/>
                </a:cubicBezTo>
                <a:cubicBezTo>
                  <a:pt x="8384" y="1931"/>
                  <a:pt x="8413" y="2008"/>
                  <a:pt x="8468" y="2060"/>
                </a:cubicBezTo>
                <a:cubicBezTo>
                  <a:pt x="8574" y="2163"/>
                  <a:pt x="8825" y="2333"/>
                  <a:pt x="8825" y="2333"/>
                </a:cubicBezTo>
                <a:cubicBezTo>
                  <a:pt x="8906" y="2606"/>
                  <a:pt x="8997" y="2879"/>
                  <a:pt x="9121" y="3129"/>
                </a:cubicBezTo>
                <a:cubicBezTo>
                  <a:pt x="9188" y="3264"/>
                  <a:pt x="9309" y="3375"/>
                  <a:pt x="9357" y="3530"/>
                </a:cubicBezTo>
                <a:cubicBezTo>
                  <a:pt x="9425" y="3743"/>
                  <a:pt x="9652" y="4129"/>
                  <a:pt x="9652" y="4129"/>
                </a:cubicBezTo>
                <a:cubicBezTo>
                  <a:pt x="9667" y="4196"/>
                  <a:pt x="9675" y="4265"/>
                  <a:pt x="9703" y="4325"/>
                </a:cubicBezTo>
                <a:cubicBezTo>
                  <a:pt x="9737" y="4392"/>
                  <a:pt x="9802" y="4443"/>
                  <a:pt x="9827" y="4521"/>
                </a:cubicBezTo>
                <a:cubicBezTo>
                  <a:pt x="9910" y="4761"/>
                  <a:pt x="9934" y="5068"/>
                  <a:pt x="10000" y="5325"/>
                </a:cubicBezTo>
                <a:cubicBezTo>
                  <a:pt x="9988" y="6145"/>
                  <a:pt x="9981" y="6963"/>
                  <a:pt x="9947" y="7786"/>
                </a:cubicBezTo>
                <a:cubicBezTo>
                  <a:pt x="9700" y="9068"/>
                  <a:pt x="8610" y="9603"/>
                  <a:pt x="7427" y="9882"/>
                </a:cubicBezTo>
                <a:cubicBezTo>
                  <a:pt x="6244" y="10161"/>
                  <a:pt x="3605" y="9461"/>
                  <a:pt x="2848" y="9461"/>
                </a:cubicBezTo>
                <a:cubicBezTo>
                  <a:pt x="2091" y="9461"/>
                  <a:pt x="1754" y="9354"/>
                  <a:pt x="726" y="8035"/>
                </a:cubicBezTo>
                <a:cubicBezTo>
                  <a:pt x="-302" y="6716"/>
                  <a:pt x="-43" y="5310"/>
                  <a:pt x="320" y="4411"/>
                </a:cubicBezTo>
                <a:cubicBezTo>
                  <a:pt x="685" y="3512"/>
                  <a:pt x="302" y="2835"/>
                  <a:pt x="813" y="2491"/>
                </a:cubicBezTo>
                <a:cubicBezTo>
                  <a:pt x="1325" y="2147"/>
                  <a:pt x="1798" y="1547"/>
                  <a:pt x="2209" y="1265"/>
                </a:cubicBezTo>
                <a:cubicBezTo>
                  <a:pt x="2618" y="983"/>
                  <a:pt x="2908" y="939"/>
                  <a:pt x="3272" y="796"/>
                </a:cubicBezTo>
                <a:cubicBezTo>
                  <a:pt x="3506" y="685"/>
                  <a:pt x="3390" y="687"/>
                  <a:pt x="3628" y="599"/>
                </a:cubicBezTo>
                <a:cubicBezTo>
                  <a:pt x="3971" y="487"/>
                  <a:pt x="4347" y="334"/>
                  <a:pt x="4691" y="265"/>
                </a:cubicBezTo>
                <a:cubicBezTo>
                  <a:pt x="4993" y="205"/>
                  <a:pt x="5206" y="197"/>
                  <a:pt x="5456" y="0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88421" name="Group 199"/>
          <p:cNvGrpSpPr>
            <a:grpSpLocks/>
          </p:cNvGrpSpPr>
          <p:nvPr/>
        </p:nvGrpSpPr>
        <p:grpSpPr bwMode="auto">
          <a:xfrm>
            <a:off x="4273550" y="3108325"/>
            <a:ext cx="261938" cy="866775"/>
            <a:chOff x="2550" y="2912"/>
            <a:chExt cx="278" cy="690"/>
          </a:xfrm>
        </p:grpSpPr>
        <p:sp>
          <p:nvSpPr>
            <p:cNvPr id="188620" name="Freeform 200"/>
            <p:cNvSpPr>
              <a:spLocks/>
            </p:cNvSpPr>
            <p:nvPr/>
          </p:nvSpPr>
          <p:spPr bwMode="auto">
            <a:xfrm>
              <a:off x="2578" y="2963"/>
              <a:ext cx="138" cy="638"/>
            </a:xfrm>
            <a:custGeom>
              <a:avLst/>
              <a:gdLst>
                <a:gd name="T0" fmla="*/ 0 w 138"/>
                <a:gd name="T1" fmla="*/ 485 h 638"/>
                <a:gd name="T2" fmla="*/ 138 w 138"/>
                <a:gd name="T3" fmla="*/ 638 h 638"/>
                <a:gd name="T4" fmla="*/ 138 w 138"/>
                <a:gd name="T5" fmla="*/ 77 h 638"/>
                <a:gd name="T6" fmla="*/ 116 w 138"/>
                <a:gd name="T7" fmla="*/ 49 h 638"/>
                <a:gd name="T8" fmla="*/ 0 w 138"/>
                <a:gd name="T9" fmla="*/ 0 h 638"/>
                <a:gd name="T10" fmla="*/ 0 w 138"/>
                <a:gd name="T11" fmla="*/ 485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1" name="Rectangle 201"/>
            <p:cNvSpPr>
              <a:spLocks noChangeArrowheads="1"/>
            </p:cNvSpPr>
            <p:nvPr/>
          </p:nvSpPr>
          <p:spPr bwMode="auto">
            <a:xfrm>
              <a:off x="2716" y="3035"/>
              <a:ext cx="84" cy="567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2" name="Freeform 202"/>
            <p:cNvSpPr>
              <a:spLocks/>
            </p:cNvSpPr>
            <p:nvPr/>
          </p:nvSpPr>
          <p:spPr bwMode="auto">
            <a:xfrm>
              <a:off x="2713" y="3035"/>
              <a:ext cx="86" cy="64"/>
            </a:xfrm>
            <a:custGeom>
              <a:avLst/>
              <a:gdLst>
                <a:gd name="T0" fmla="*/ 0 w 86"/>
                <a:gd name="T1" fmla="*/ 0 h 64"/>
                <a:gd name="T2" fmla="*/ 86 w 86"/>
                <a:gd name="T3" fmla="*/ 0 h 64"/>
                <a:gd name="T4" fmla="*/ 86 w 86"/>
                <a:gd name="T5" fmla="*/ 64 h 64"/>
                <a:gd name="T6" fmla="*/ 0 w 86"/>
                <a:gd name="T7" fmla="*/ 30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3" name="Rectangle 203"/>
            <p:cNvSpPr>
              <a:spLocks noChangeArrowheads="1"/>
            </p:cNvSpPr>
            <p:nvPr/>
          </p:nvSpPr>
          <p:spPr bwMode="auto">
            <a:xfrm>
              <a:off x="2716" y="3118"/>
              <a:ext cx="4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4" name="Rectangle 204"/>
            <p:cNvSpPr>
              <a:spLocks noChangeArrowheads="1"/>
            </p:cNvSpPr>
            <p:nvPr/>
          </p:nvSpPr>
          <p:spPr bwMode="auto">
            <a:xfrm>
              <a:off x="2759" y="3117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5" name="Rectangle 205"/>
            <p:cNvSpPr>
              <a:spLocks noChangeArrowheads="1"/>
            </p:cNvSpPr>
            <p:nvPr/>
          </p:nvSpPr>
          <p:spPr bwMode="auto">
            <a:xfrm>
              <a:off x="2737" y="3080"/>
              <a:ext cx="43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6" name="Rectangle 206"/>
            <p:cNvSpPr>
              <a:spLocks noChangeArrowheads="1"/>
            </p:cNvSpPr>
            <p:nvPr/>
          </p:nvSpPr>
          <p:spPr bwMode="auto">
            <a:xfrm>
              <a:off x="2781" y="3080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7" name="Rectangle 207"/>
            <p:cNvSpPr>
              <a:spLocks noChangeArrowheads="1"/>
            </p:cNvSpPr>
            <p:nvPr/>
          </p:nvSpPr>
          <p:spPr bwMode="auto">
            <a:xfrm>
              <a:off x="2712" y="3080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8" name="Rectangle 208"/>
            <p:cNvSpPr>
              <a:spLocks noChangeArrowheads="1"/>
            </p:cNvSpPr>
            <p:nvPr/>
          </p:nvSpPr>
          <p:spPr bwMode="auto">
            <a:xfrm>
              <a:off x="2715" y="3041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29" name="Rectangle 209"/>
            <p:cNvSpPr>
              <a:spLocks noChangeArrowheads="1"/>
            </p:cNvSpPr>
            <p:nvPr/>
          </p:nvSpPr>
          <p:spPr bwMode="auto">
            <a:xfrm>
              <a:off x="2760" y="3042"/>
              <a:ext cx="43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0" name="Rectangle 210"/>
            <p:cNvSpPr>
              <a:spLocks noChangeArrowheads="1"/>
            </p:cNvSpPr>
            <p:nvPr/>
          </p:nvSpPr>
          <p:spPr bwMode="auto">
            <a:xfrm>
              <a:off x="2715" y="3193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1" name="Rectangle 211"/>
            <p:cNvSpPr>
              <a:spLocks noChangeArrowheads="1"/>
            </p:cNvSpPr>
            <p:nvPr/>
          </p:nvSpPr>
          <p:spPr bwMode="auto">
            <a:xfrm>
              <a:off x="2759" y="3193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2" name="Rectangle 212"/>
            <p:cNvSpPr>
              <a:spLocks noChangeArrowheads="1"/>
            </p:cNvSpPr>
            <p:nvPr/>
          </p:nvSpPr>
          <p:spPr bwMode="auto">
            <a:xfrm>
              <a:off x="2780" y="3155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3" name="Rectangle 213"/>
            <p:cNvSpPr>
              <a:spLocks noChangeArrowheads="1"/>
            </p:cNvSpPr>
            <p:nvPr/>
          </p:nvSpPr>
          <p:spPr bwMode="auto">
            <a:xfrm>
              <a:off x="2716" y="3155"/>
              <a:ext cx="17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4" name="Rectangle 214"/>
            <p:cNvSpPr>
              <a:spLocks noChangeArrowheads="1"/>
            </p:cNvSpPr>
            <p:nvPr/>
          </p:nvSpPr>
          <p:spPr bwMode="auto">
            <a:xfrm>
              <a:off x="2715" y="3266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5" name="Rectangle 215"/>
            <p:cNvSpPr>
              <a:spLocks noChangeArrowheads="1"/>
            </p:cNvSpPr>
            <p:nvPr/>
          </p:nvSpPr>
          <p:spPr bwMode="auto">
            <a:xfrm>
              <a:off x="2759" y="3266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6" name="Rectangle 216"/>
            <p:cNvSpPr>
              <a:spLocks noChangeArrowheads="1"/>
            </p:cNvSpPr>
            <p:nvPr/>
          </p:nvSpPr>
          <p:spPr bwMode="auto">
            <a:xfrm>
              <a:off x="2737" y="3229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7" name="Rectangle 217"/>
            <p:cNvSpPr>
              <a:spLocks noChangeArrowheads="1"/>
            </p:cNvSpPr>
            <p:nvPr/>
          </p:nvSpPr>
          <p:spPr bwMode="auto">
            <a:xfrm>
              <a:off x="2780" y="3229"/>
              <a:ext cx="2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8" name="Rectangle 218"/>
            <p:cNvSpPr>
              <a:spLocks noChangeArrowheads="1"/>
            </p:cNvSpPr>
            <p:nvPr/>
          </p:nvSpPr>
          <p:spPr bwMode="auto">
            <a:xfrm>
              <a:off x="2715" y="3229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39" name="Rectangle 219"/>
            <p:cNvSpPr>
              <a:spLocks noChangeArrowheads="1"/>
            </p:cNvSpPr>
            <p:nvPr/>
          </p:nvSpPr>
          <p:spPr bwMode="auto">
            <a:xfrm>
              <a:off x="2715" y="3342"/>
              <a:ext cx="40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0" name="Rectangle 220"/>
            <p:cNvSpPr>
              <a:spLocks noChangeArrowheads="1"/>
            </p:cNvSpPr>
            <p:nvPr/>
          </p:nvSpPr>
          <p:spPr bwMode="auto">
            <a:xfrm>
              <a:off x="2759" y="334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1" name="Rectangle 221"/>
            <p:cNvSpPr>
              <a:spLocks noChangeArrowheads="1"/>
            </p:cNvSpPr>
            <p:nvPr/>
          </p:nvSpPr>
          <p:spPr bwMode="auto">
            <a:xfrm>
              <a:off x="2736" y="3304"/>
              <a:ext cx="43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2" name="Rectangle 222"/>
            <p:cNvSpPr>
              <a:spLocks noChangeArrowheads="1"/>
            </p:cNvSpPr>
            <p:nvPr/>
          </p:nvSpPr>
          <p:spPr bwMode="auto">
            <a:xfrm>
              <a:off x="2780" y="3304"/>
              <a:ext cx="21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3" name="Rectangle 223"/>
            <p:cNvSpPr>
              <a:spLocks noChangeArrowheads="1"/>
            </p:cNvSpPr>
            <p:nvPr/>
          </p:nvSpPr>
          <p:spPr bwMode="auto">
            <a:xfrm>
              <a:off x="2716" y="3304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4" name="Rectangle 224"/>
            <p:cNvSpPr>
              <a:spLocks noChangeArrowheads="1"/>
            </p:cNvSpPr>
            <p:nvPr/>
          </p:nvSpPr>
          <p:spPr bwMode="auto">
            <a:xfrm>
              <a:off x="2715" y="3417"/>
              <a:ext cx="4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5" name="Rectangle 225"/>
            <p:cNvSpPr>
              <a:spLocks noChangeArrowheads="1"/>
            </p:cNvSpPr>
            <p:nvPr/>
          </p:nvSpPr>
          <p:spPr bwMode="auto">
            <a:xfrm>
              <a:off x="2759" y="3416"/>
              <a:ext cx="43" cy="34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6" name="Rectangle 226"/>
            <p:cNvSpPr>
              <a:spLocks noChangeArrowheads="1"/>
            </p:cNvSpPr>
            <p:nvPr/>
          </p:nvSpPr>
          <p:spPr bwMode="auto">
            <a:xfrm>
              <a:off x="2737" y="3379"/>
              <a:ext cx="43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7" name="Rectangle 227"/>
            <p:cNvSpPr>
              <a:spLocks noChangeArrowheads="1"/>
            </p:cNvSpPr>
            <p:nvPr/>
          </p:nvSpPr>
          <p:spPr bwMode="auto">
            <a:xfrm>
              <a:off x="2781" y="3379"/>
              <a:ext cx="21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8" name="Rectangle 228"/>
            <p:cNvSpPr>
              <a:spLocks noChangeArrowheads="1"/>
            </p:cNvSpPr>
            <p:nvPr/>
          </p:nvSpPr>
          <p:spPr bwMode="auto">
            <a:xfrm>
              <a:off x="2715" y="3492"/>
              <a:ext cx="40" cy="33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49" name="Rectangle 229"/>
            <p:cNvSpPr>
              <a:spLocks noChangeArrowheads="1"/>
            </p:cNvSpPr>
            <p:nvPr/>
          </p:nvSpPr>
          <p:spPr bwMode="auto">
            <a:xfrm>
              <a:off x="2759" y="3492"/>
              <a:ext cx="4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0" name="Rectangle 230"/>
            <p:cNvSpPr>
              <a:spLocks noChangeArrowheads="1"/>
            </p:cNvSpPr>
            <p:nvPr/>
          </p:nvSpPr>
          <p:spPr bwMode="auto">
            <a:xfrm>
              <a:off x="2737" y="3455"/>
              <a:ext cx="42" cy="31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1" name="Rectangle 231"/>
            <p:cNvSpPr>
              <a:spLocks noChangeArrowheads="1"/>
            </p:cNvSpPr>
            <p:nvPr/>
          </p:nvSpPr>
          <p:spPr bwMode="auto">
            <a:xfrm>
              <a:off x="2780" y="3453"/>
              <a:ext cx="22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2" name="Rectangle 232"/>
            <p:cNvSpPr>
              <a:spLocks noChangeArrowheads="1"/>
            </p:cNvSpPr>
            <p:nvPr/>
          </p:nvSpPr>
          <p:spPr bwMode="auto">
            <a:xfrm>
              <a:off x="2716" y="3453"/>
              <a:ext cx="17" cy="33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3" name="Rectangle 233"/>
            <p:cNvSpPr>
              <a:spLocks noChangeArrowheads="1"/>
            </p:cNvSpPr>
            <p:nvPr/>
          </p:nvSpPr>
          <p:spPr bwMode="auto">
            <a:xfrm>
              <a:off x="2715" y="3566"/>
              <a:ext cx="40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4" name="Rectangle 234"/>
            <p:cNvSpPr>
              <a:spLocks noChangeArrowheads="1"/>
            </p:cNvSpPr>
            <p:nvPr/>
          </p:nvSpPr>
          <p:spPr bwMode="auto">
            <a:xfrm>
              <a:off x="2759" y="3566"/>
              <a:ext cx="42" cy="32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5" name="Rectangle 235"/>
            <p:cNvSpPr>
              <a:spLocks noChangeArrowheads="1"/>
            </p:cNvSpPr>
            <p:nvPr/>
          </p:nvSpPr>
          <p:spPr bwMode="auto">
            <a:xfrm>
              <a:off x="2737" y="3528"/>
              <a:ext cx="42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6" name="Rectangle 236"/>
            <p:cNvSpPr>
              <a:spLocks noChangeArrowheads="1"/>
            </p:cNvSpPr>
            <p:nvPr/>
          </p:nvSpPr>
          <p:spPr bwMode="auto">
            <a:xfrm>
              <a:off x="2780" y="3528"/>
              <a:ext cx="22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7" name="Rectangle 237"/>
            <p:cNvSpPr>
              <a:spLocks noChangeArrowheads="1"/>
            </p:cNvSpPr>
            <p:nvPr/>
          </p:nvSpPr>
          <p:spPr bwMode="auto">
            <a:xfrm>
              <a:off x="2715" y="3528"/>
              <a:ext cx="18" cy="32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8" name="Freeform 238"/>
            <p:cNvSpPr>
              <a:spLocks/>
            </p:cNvSpPr>
            <p:nvPr/>
          </p:nvSpPr>
          <p:spPr bwMode="auto">
            <a:xfrm>
              <a:off x="2704" y="3555"/>
              <a:ext cx="12" cy="41"/>
            </a:xfrm>
            <a:custGeom>
              <a:avLst/>
              <a:gdLst>
                <a:gd name="T0" fmla="*/ 12 w 12"/>
                <a:gd name="T1" fmla="*/ 11 h 41"/>
                <a:gd name="T2" fmla="*/ 12 w 12"/>
                <a:gd name="T3" fmla="*/ 41 h 41"/>
                <a:gd name="T4" fmla="*/ 0 w 12"/>
                <a:gd name="T5" fmla="*/ 29 h 41"/>
                <a:gd name="T6" fmla="*/ 0 w 12"/>
                <a:gd name="T7" fmla="*/ 0 h 41"/>
                <a:gd name="T8" fmla="*/ 12 w 12"/>
                <a:gd name="T9" fmla="*/ 11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59" name="Freeform 239"/>
            <p:cNvSpPr>
              <a:spLocks/>
            </p:cNvSpPr>
            <p:nvPr/>
          </p:nvSpPr>
          <p:spPr bwMode="auto">
            <a:xfrm>
              <a:off x="2667" y="3513"/>
              <a:ext cx="35" cy="70"/>
            </a:xfrm>
            <a:custGeom>
              <a:avLst/>
              <a:gdLst>
                <a:gd name="T0" fmla="*/ 35 w 35"/>
                <a:gd name="T1" fmla="*/ 40 h 70"/>
                <a:gd name="T2" fmla="*/ 35 w 35"/>
                <a:gd name="T3" fmla="*/ 70 h 70"/>
                <a:gd name="T4" fmla="*/ 0 w 35"/>
                <a:gd name="T5" fmla="*/ 30 h 70"/>
                <a:gd name="T6" fmla="*/ 0 w 35"/>
                <a:gd name="T7" fmla="*/ 0 h 70"/>
                <a:gd name="T8" fmla="*/ 35 w 35"/>
                <a:gd name="T9" fmla="*/ 40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0" name="Freeform 240"/>
            <p:cNvSpPr>
              <a:spLocks/>
            </p:cNvSpPr>
            <p:nvPr/>
          </p:nvSpPr>
          <p:spPr bwMode="auto">
            <a:xfrm>
              <a:off x="2631" y="3474"/>
              <a:ext cx="35" cy="67"/>
            </a:xfrm>
            <a:custGeom>
              <a:avLst/>
              <a:gdLst>
                <a:gd name="T0" fmla="*/ 35 w 35"/>
                <a:gd name="T1" fmla="*/ 39 h 67"/>
                <a:gd name="T2" fmla="*/ 35 w 35"/>
                <a:gd name="T3" fmla="*/ 67 h 67"/>
                <a:gd name="T4" fmla="*/ 0 w 35"/>
                <a:gd name="T5" fmla="*/ 28 h 67"/>
                <a:gd name="T6" fmla="*/ 0 w 35"/>
                <a:gd name="T7" fmla="*/ 0 h 67"/>
                <a:gd name="T8" fmla="*/ 35 w 35"/>
                <a:gd name="T9" fmla="*/ 39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1" name="Freeform 241"/>
            <p:cNvSpPr>
              <a:spLocks/>
            </p:cNvSpPr>
            <p:nvPr/>
          </p:nvSpPr>
          <p:spPr bwMode="auto">
            <a:xfrm>
              <a:off x="2594" y="3435"/>
              <a:ext cx="34" cy="65"/>
            </a:xfrm>
            <a:custGeom>
              <a:avLst/>
              <a:gdLst>
                <a:gd name="T0" fmla="*/ 34 w 34"/>
                <a:gd name="T1" fmla="*/ 37 h 65"/>
                <a:gd name="T2" fmla="*/ 34 w 34"/>
                <a:gd name="T3" fmla="*/ 65 h 65"/>
                <a:gd name="T4" fmla="*/ 0 w 34"/>
                <a:gd name="T5" fmla="*/ 28 h 65"/>
                <a:gd name="T6" fmla="*/ 0 w 34"/>
                <a:gd name="T7" fmla="*/ 0 h 65"/>
                <a:gd name="T8" fmla="*/ 34 w 34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2" name="Freeform 242"/>
            <p:cNvSpPr>
              <a:spLocks/>
            </p:cNvSpPr>
            <p:nvPr/>
          </p:nvSpPr>
          <p:spPr bwMode="auto">
            <a:xfrm>
              <a:off x="2575" y="3414"/>
              <a:ext cx="17" cy="46"/>
            </a:xfrm>
            <a:custGeom>
              <a:avLst/>
              <a:gdLst>
                <a:gd name="T0" fmla="*/ 17 w 17"/>
                <a:gd name="T1" fmla="*/ 18 h 46"/>
                <a:gd name="T2" fmla="*/ 17 w 17"/>
                <a:gd name="T3" fmla="*/ 46 h 46"/>
                <a:gd name="T4" fmla="*/ 0 w 17"/>
                <a:gd name="T5" fmla="*/ 27 h 46"/>
                <a:gd name="T6" fmla="*/ 0 w 17"/>
                <a:gd name="T7" fmla="*/ 0 h 46"/>
                <a:gd name="T8" fmla="*/ 17 w 17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3" name="Freeform 243"/>
            <p:cNvSpPr>
              <a:spLocks/>
            </p:cNvSpPr>
            <p:nvPr/>
          </p:nvSpPr>
          <p:spPr bwMode="auto">
            <a:xfrm>
              <a:off x="2704" y="3036"/>
              <a:ext cx="12" cy="36"/>
            </a:xfrm>
            <a:custGeom>
              <a:avLst/>
              <a:gdLst>
                <a:gd name="T0" fmla="*/ 12 w 12"/>
                <a:gd name="T1" fmla="*/ 5 h 36"/>
                <a:gd name="T2" fmla="*/ 12 w 12"/>
                <a:gd name="T3" fmla="*/ 36 h 36"/>
                <a:gd name="T4" fmla="*/ 0 w 12"/>
                <a:gd name="T5" fmla="*/ 31 h 36"/>
                <a:gd name="T6" fmla="*/ 0 w 12"/>
                <a:gd name="T7" fmla="*/ 0 h 36"/>
                <a:gd name="T8" fmla="*/ 12 w 12"/>
                <a:gd name="T9" fmla="*/ 5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4" name="Freeform 244"/>
            <p:cNvSpPr>
              <a:spLocks/>
            </p:cNvSpPr>
            <p:nvPr/>
          </p:nvSpPr>
          <p:spPr bwMode="auto">
            <a:xfrm>
              <a:off x="2667" y="3016"/>
              <a:ext cx="35" cy="49"/>
            </a:xfrm>
            <a:custGeom>
              <a:avLst/>
              <a:gdLst>
                <a:gd name="T0" fmla="*/ 35 w 35"/>
                <a:gd name="T1" fmla="*/ 19 h 49"/>
                <a:gd name="T2" fmla="*/ 35 w 35"/>
                <a:gd name="T3" fmla="*/ 49 h 49"/>
                <a:gd name="T4" fmla="*/ 0 w 35"/>
                <a:gd name="T5" fmla="*/ 30 h 49"/>
                <a:gd name="T6" fmla="*/ 0 w 35"/>
                <a:gd name="T7" fmla="*/ 0 h 49"/>
                <a:gd name="T8" fmla="*/ 35 w 35"/>
                <a:gd name="T9" fmla="*/ 19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5" name="Freeform 245"/>
            <p:cNvSpPr>
              <a:spLocks/>
            </p:cNvSpPr>
            <p:nvPr/>
          </p:nvSpPr>
          <p:spPr bwMode="auto">
            <a:xfrm>
              <a:off x="2631" y="2997"/>
              <a:ext cx="35" cy="46"/>
            </a:xfrm>
            <a:custGeom>
              <a:avLst/>
              <a:gdLst>
                <a:gd name="T0" fmla="*/ 35 w 35"/>
                <a:gd name="T1" fmla="*/ 18 h 46"/>
                <a:gd name="T2" fmla="*/ 35 w 35"/>
                <a:gd name="T3" fmla="*/ 46 h 46"/>
                <a:gd name="T4" fmla="*/ 0 w 35"/>
                <a:gd name="T5" fmla="*/ 28 h 46"/>
                <a:gd name="T6" fmla="*/ 0 w 35"/>
                <a:gd name="T7" fmla="*/ 0 h 46"/>
                <a:gd name="T8" fmla="*/ 35 w 35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6" name="Freeform 246"/>
            <p:cNvSpPr>
              <a:spLocks/>
            </p:cNvSpPr>
            <p:nvPr/>
          </p:nvSpPr>
          <p:spPr bwMode="auto">
            <a:xfrm>
              <a:off x="2594" y="2977"/>
              <a:ext cx="34" cy="46"/>
            </a:xfrm>
            <a:custGeom>
              <a:avLst/>
              <a:gdLst>
                <a:gd name="T0" fmla="*/ 34 w 34"/>
                <a:gd name="T1" fmla="*/ 18 h 46"/>
                <a:gd name="T2" fmla="*/ 34 w 34"/>
                <a:gd name="T3" fmla="*/ 46 h 46"/>
                <a:gd name="T4" fmla="*/ 0 w 34"/>
                <a:gd name="T5" fmla="*/ 28 h 46"/>
                <a:gd name="T6" fmla="*/ 0 w 34"/>
                <a:gd name="T7" fmla="*/ 0 h 46"/>
                <a:gd name="T8" fmla="*/ 34 w 34"/>
                <a:gd name="T9" fmla="*/ 18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7" name="Freeform 247"/>
            <p:cNvSpPr>
              <a:spLocks/>
            </p:cNvSpPr>
            <p:nvPr/>
          </p:nvSpPr>
          <p:spPr bwMode="auto">
            <a:xfrm>
              <a:off x="2575" y="2966"/>
              <a:ext cx="17" cy="36"/>
            </a:xfrm>
            <a:custGeom>
              <a:avLst/>
              <a:gdLst>
                <a:gd name="T0" fmla="*/ 17 w 17"/>
                <a:gd name="T1" fmla="*/ 10 h 36"/>
                <a:gd name="T2" fmla="*/ 17 w 17"/>
                <a:gd name="T3" fmla="*/ 36 h 36"/>
                <a:gd name="T4" fmla="*/ 0 w 17"/>
                <a:gd name="T5" fmla="*/ 28 h 36"/>
                <a:gd name="T6" fmla="*/ 0 w 17"/>
                <a:gd name="T7" fmla="*/ 0 h 36"/>
                <a:gd name="T8" fmla="*/ 17 w 17"/>
                <a:gd name="T9" fmla="*/ 1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8" name="Freeform 248"/>
            <p:cNvSpPr>
              <a:spLocks/>
            </p:cNvSpPr>
            <p:nvPr/>
          </p:nvSpPr>
          <p:spPr bwMode="auto">
            <a:xfrm>
              <a:off x="2667" y="3087"/>
              <a:ext cx="35" cy="52"/>
            </a:xfrm>
            <a:custGeom>
              <a:avLst/>
              <a:gdLst>
                <a:gd name="T0" fmla="*/ 35 w 35"/>
                <a:gd name="T1" fmla="*/ 22 h 52"/>
                <a:gd name="T2" fmla="*/ 35 w 35"/>
                <a:gd name="T3" fmla="*/ 52 h 52"/>
                <a:gd name="T4" fmla="*/ 0 w 35"/>
                <a:gd name="T5" fmla="*/ 29 h 52"/>
                <a:gd name="T6" fmla="*/ 0 w 35"/>
                <a:gd name="T7" fmla="*/ 0 h 52"/>
                <a:gd name="T8" fmla="*/ 35 w 35"/>
                <a:gd name="T9" fmla="*/ 22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69" name="Freeform 249"/>
            <p:cNvSpPr>
              <a:spLocks/>
            </p:cNvSpPr>
            <p:nvPr/>
          </p:nvSpPr>
          <p:spPr bwMode="auto">
            <a:xfrm>
              <a:off x="2631" y="3064"/>
              <a:ext cx="35" cy="52"/>
            </a:xfrm>
            <a:custGeom>
              <a:avLst/>
              <a:gdLst>
                <a:gd name="T0" fmla="*/ 35 w 35"/>
                <a:gd name="T1" fmla="*/ 23 h 52"/>
                <a:gd name="T2" fmla="*/ 35 w 35"/>
                <a:gd name="T3" fmla="*/ 52 h 52"/>
                <a:gd name="T4" fmla="*/ 0 w 35"/>
                <a:gd name="T5" fmla="*/ 30 h 52"/>
                <a:gd name="T6" fmla="*/ 0 w 35"/>
                <a:gd name="T7" fmla="*/ 0 h 52"/>
                <a:gd name="T8" fmla="*/ 35 w 35"/>
                <a:gd name="T9" fmla="*/ 23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0" name="Freeform 250"/>
            <p:cNvSpPr>
              <a:spLocks/>
            </p:cNvSpPr>
            <p:nvPr/>
          </p:nvSpPr>
          <p:spPr bwMode="auto">
            <a:xfrm>
              <a:off x="2594" y="3042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7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1" name="Freeform 251"/>
            <p:cNvSpPr>
              <a:spLocks/>
            </p:cNvSpPr>
            <p:nvPr/>
          </p:nvSpPr>
          <p:spPr bwMode="auto">
            <a:xfrm>
              <a:off x="2575" y="3030"/>
              <a:ext cx="17" cy="39"/>
            </a:xfrm>
            <a:custGeom>
              <a:avLst/>
              <a:gdLst>
                <a:gd name="T0" fmla="*/ 17 w 17"/>
                <a:gd name="T1" fmla="*/ 11 h 39"/>
                <a:gd name="T2" fmla="*/ 17 w 17"/>
                <a:gd name="T3" fmla="*/ 39 h 39"/>
                <a:gd name="T4" fmla="*/ 0 w 17"/>
                <a:gd name="T5" fmla="*/ 27 h 39"/>
                <a:gd name="T6" fmla="*/ 0 w 17"/>
                <a:gd name="T7" fmla="*/ 0 h 39"/>
                <a:gd name="T8" fmla="*/ 17 w 17"/>
                <a:gd name="T9" fmla="*/ 11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2" name="Freeform 252"/>
            <p:cNvSpPr>
              <a:spLocks/>
            </p:cNvSpPr>
            <p:nvPr/>
          </p:nvSpPr>
          <p:spPr bwMode="auto">
            <a:xfrm>
              <a:off x="2704" y="3185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3" name="Freeform 253"/>
            <p:cNvSpPr>
              <a:spLocks/>
            </p:cNvSpPr>
            <p:nvPr/>
          </p:nvSpPr>
          <p:spPr bwMode="auto">
            <a:xfrm>
              <a:off x="2667" y="3158"/>
              <a:ext cx="35" cy="55"/>
            </a:xfrm>
            <a:custGeom>
              <a:avLst/>
              <a:gdLst>
                <a:gd name="T0" fmla="*/ 35 w 35"/>
                <a:gd name="T1" fmla="*/ 24 h 55"/>
                <a:gd name="T2" fmla="*/ 35 w 35"/>
                <a:gd name="T3" fmla="*/ 55 h 55"/>
                <a:gd name="T4" fmla="*/ 0 w 35"/>
                <a:gd name="T5" fmla="*/ 30 h 55"/>
                <a:gd name="T6" fmla="*/ 0 w 35"/>
                <a:gd name="T7" fmla="*/ 0 h 55"/>
                <a:gd name="T8" fmla="*/ 35 w 35"/>
                <a:gd name="T9" fmla="*/ 24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4" name="Freeform 254"/>
            <p:cNvSpPr>
              <a:spLocks/>
            </p:cNvSpPr>
            <p:nvPr/>
          </p:nvSpPr>
          <p:spPr bwMode="auto">
            <a:xfrm>
              <a:off x="2631" y="3132"/>
              <a:ext cx="35" cy="54"/>
            </a:xfrm>
            <a:custGeom>
              <a:avLst/>
              <a:gdLst>
                <a:gd name="T0" fmla="*/ 35 w 35"/>
                <a:gd name="T1" fmla="*/ 26 h 54"/>
                <a:gd name="T2" fmla="*/ 35 w 35"/>
                <a:gd name="T3" fmla="*/ 54 h 54"/>
                <a:gd name="T4" fmla="*/ 0 w 35"/>
                <a:gd name="T5" fmla="*/ 28 h 54"/>
                <a:gd name="T6" fmla="*/ 0 w 35"/>
                <a:gd name="T7" fmla="*/ 0 h 54"/>
                <a:gd name="T8" fmla="*/ 35 w 35"/>
                <a:gd name="T9" fmla="*/ 26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5" name="Freeform 255"/>
            <p:cNvSpPr>
              <a:spLocks/>
            </p:cNvSpPr>
            <p:nvPr/>
          </p:nvSpPr>
          <p:spPr bwMode="auto">
            <a:xfrm>
              <a:off x="2594" y="3108"/>
              <a:ext cx="34" cy="52"/>
            </a:xfrm>
            <a:custGeom>
              <a:avLst/>
              <a:gdLst>
                <a:gd name="T0" fmla="*/ 34 w 34"/>
                <a:gd name="T1" fmla="*/ 24 h 52"/>
                <a:gd name="T2" fmla="*/ 34 w 34"/>
                <a:gd name="T3" fmla="*/ 52 h 52"/>
                <a:gd name="T4" fmla="*/ 0 w 34"/>
                <a:gd name="T5" fmla="*/ 28 h 52"/>
                <a:gd name="T6" fmla="*/ 0 w 34"/>
                <a:gd name="T7" fmla="*/ 0 h 52"/>
                <a:gd name="T8" fmla="*/ 34 w 34"/>
                <a:gd name="T9" fmla="*/ 24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6" name="Freeform 256"/>
            <p:cNvSpPr>
              <a:spLocks/>
            </p:cNvSpPr>
            <p:nvPr/>
          </p:nvSpPr>
          <p:spPr bwMode="auto">
            <a:xfrm>
              <a:off x="2575" y="3095"/>
              <a:ext cx="17" cy="38"/>
            </a:xfrm>
            <a:custGeom>
              <a:avLst/>
              <a:gdLst>
                <a:gd name="T0" fmla="*/ 17 w 17"/>
                <a:gd name="T1" fmla="*/ 10 h 38"/>
                <a:gd name="T2" fmla="*/ 17 w 17"/>
                <a:gd name="T3" fmla="*/ 38 h 38"/>
                <a:gd name="T4" fmla="*/ 0 w 17"/>
                <a:gd name="T5" fmla="*/ 27 h 38"/>
                <a:gd name="T6" fmla="*/ 0 w 17"/>
                <a:gd name="T7" fmla="*/ 0 h 38"/>
                <a:gd name="T8" fmla="*/ 17 w 17"/>
                <a:gd name="T9" fmla="*/ 10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7" name="Freeform 257"/>
            <p:cNvSpPr>
              <a:spLocks/>
            </p:cNvSpPr>
            <p:nvPr/>
          </p:nvSpPr>
          <p:spPr bwMode="auto">
            <a:xfrm>
              <a:off x="2704" y="3257"/>
              <a:ext cx="11" cy="40"/>
            </a:xfrm>
            <a:custGeom>
              <a:avLst/>
              <a:gdLst>
                <a:gd name="T0" fmla="*/ 11 w 11"/>
                <a:gd name="T1" fmla="*/ 9 h 40"/>
                <a:gd name="T2" fmla="*/ 11 w 11"/>
                <a:gd name="T3" fmla="*/ 40 h 40"/>
                <a:gd name="T4" fmla="*/ 0 w 11"/>
                <a:gd name="T5" fmla="*/ 32 h 40"/>
                <a:gd name="T6" fmla="*/ 0 w 11"/>
                <a:gd name="T7" fmla="*/ 0 h 40"/>
                <a:gd name="T8" fmla="*/ 11 w 11"/>
                <a:gd name="T9" fmla="*/ 9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8" name="Freeform 258"/>
            <p:cNvSpPr>
              <a:spLocks/>
            </p:cNvSpPr>
            <p:nvPr/>
          </p:nvSpPr>
          <p:spPr bwMode="auto">
            <a:xfrm>
              <a:off x="2667" y="3229"/>
              <a:ext cx="35" cy="57"/>
            </a:xfrm>
            <a:custGeom>
              <a:avLst/>
              <a:gdLst>
                <a:gd name="T0" fmla="*/ 35 w 35"/>
                <a:gd name="T1" fmla="*/ 27 h 57"/>
                <a:gd name="T2" fmla="*/ 35 w 35"/>
                <a:gd name="T3" fmla="*/ 57 h 57"/>
                <a:gd name="T4" fmla="*/ 0 w 35"/>
                <a:gd name="T5" fmla="*/ 29 h 57"/>
                <a:gd name="T6" fmla="*/ 0 w 35"/>
                <a:gd name="T7" fmla="*/ 0 h 57"/>
                <a:gd name="T8" fmla="*/ 35 w 35"/>
                <a:gd name="T9" fmla="*/ 2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79" name="Freeform 259"/>
            <p:cNvSpPr>
              <a:spLocks/>
            </p:cNvSpPr>
            <p:nvPr/>
          </p:nvSpPr>
          <p:spPr bwMode="auto">
            <a:xfrm>
              <a:off x="2631" y="3201"/>
              <a:ext cx="35" cy="56"/>
            </a:xfrm>
            <a:custGeom>
              <a:avLst/>
              <a:gdLst>
                <a:gd name="T0" fmla="*/ 35 w 35"/>
                <a:gd name="T1" fmla="*/ 28 h 56"/>
                <a:gd name="T2" fmla="*/ 35 w 35"/>
                <a:gd name="T3" fmla="*/ 56 h 56"/>
                <a:gd name="T4" fmla="*/ 0 w 35"/>
                <a:gd name="T5" fmla="*/ 28 h 56"/>
                <a:gd name="T6" fmla="*/ 0 w 35"/>
                <a:gd name="T7" fmla="*/ 0 h 56"/>
                <a:gd name="T8" fmla="*/ 35 w 35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0" name="Freeform 260"/>
            <p:cNvSpPr>
              <a:spLocks/>
            </p:cNvSpPr>
            <p:nvPr/>
          </p:nvSpPr>
          <p:spPr bwMode="auto">
            <a:xfrm>
              <a:off x="2594" y="3172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8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1" name="Freeform 261"/>
            <p:cNvSpPr>
              <a:spLocks/>
            </p:cNvSpPr>
            <p:nvPr/>
          </p:nvSpPr>
          <p:spPr bwMode="auto">
            <a:xfrm>
              <a:off x="2575" y="3158"/>
              <a:ext cx="17" cy="41"/>
            </a:xfrm>
            <a:custGeom>
              <a:avLst/>
              <a:gdLst>
                <a:gd name="T0" fmla="*/ 17 w 17"/>
                <a:gd name="T1" fmla="*/ 13 h 41"/>
                <a:gd name="T2" fmla="*/ 17 w 17"/>
                <a:gd name="T3" fmla="*/ 41 h 41"/>
                <a:gd name="T4" fmla="*/ 0 w 17"/>
                <a:gd name="T5" fmla="*/ 25 h 41"/>
                <a:gd name="T6" fmla="*/ 0 w 17"/>
                <a:gd name="T7" fmla="*/ 0 h 41"/>
                <a:gd name="T8" fmla="*/ 17 w 17"/>
                <a:gd name="T9" fmla="*/ 13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2" name="Freeform 262"/>
            <p:cNvSpPr>
              <a:spLocks/>
            </p:cNvSpPr>
            <p:nvPr/>
          </p:nvSpPr>
          <p:spPr bwMode="auto">
            <a:xfrm>
              <a:off x="2704" y="3332"/>
              <a:ext cx="12" cy="41"/>
            </a:xfrm>
            <a:custGeom>
              <a:avLst/>
              <a:gdLst>
                <a:gd name="T0" fmla="*/ 12 w 12"/>
                <a:gd name="T1" fmla="*/ 10 h 41"/>
                <a:gd name="T2" fmla="*/ 12 w 12"/>
                <a:gd name="T3" fmla="*/ 41 h 41"/>
                <a:gd name="T4" fmla="*/ 0 w 12"/>
                <a:gd name="T5" fmla="*/ 30 h 41"/>
                <a:gd name="T6" fmla="*/ 0 w 12"/>
                <a:gd name="T7" fmla="*/ 0 h 41"/>
                <a:gd name="T8" fmla="*/ 12 w 12"/>
                <a:gd name="T9" fmla="*/ 1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3" name="Freeform 263"/>
            <p:cNvSpPr>
              <a:spLocks/>
            </p:cNvSpPr>
            <p:nvPr/>
          </p:nvSpPr>
          <p:spPr bwMode="auto">
            <a:xfrm>
              <a:off x="2667" y="3300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30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4" name="Freeform 264"/>
            <p:cNvSpPr>
              <a:spLocks/>
            </p:cNvSpPr>
            <p:nvPr/>
          </p:nvSpPr>
          <p:spPr bwMode="auto">
            <a:xfrm>
              <a:off x="2631" y="3269"/>
              <a:ext cx="35" cy="59"/>
            </a:xfrm>
            <a:custGeom>
              <a:avLst/>
              <a:gdLst>
                <a:gd name="T0" fmla="*/ 35 w 35"/>
                <a:gd name="T1" fmla="*/ 30 h 59"/>
                <a:gd name="T2" fmla="*/ 35 w 35"/>
                <a:gd name="T3" fmla="*/ 59 h 59"/>
                <a:gd name="T4" fmla="*/ 0 w 35"/>
                <a:gd name="T5" fmla="*/ 28 h 59"/>
                <a:gd name="T6" fmla="*/ 0 w 35"/>
                <a:gd name="T7" fmla="*/ 0 h 59"/>
                <a:gd name="T8" fmla="*/ 35 w 35"/>
                <a:gd name="T9" fmla="*/ 30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5" name="Freeform 265"/>
            <p:cNvSpPr>
              <a:spLocks/>
            </p:cNvSpPr>
            <p:nvPr/>
          </p:nvSpPr>
          <p:spPr bwMode="auto">
            <a:xfrm>
              <a:off x="2594" y="3237"/>
              <a:ext cx="34" cy="59"/>
            </a:xfrm>
            <a:custGeom>
              <a:avLst/>
              <a:gdLst>
                <a:gd name="T0" fmla="*/ 34 w 34"/>
                <a:gd name="T1" fmla="*/ 31 h 59"/>
                <a:gd name="T2" fmla="*/ 34 w 34"/>
                <a:gd name="T3" fmla="*/ 59 h 59"/>
                <a:gd name="T4" fmla="*/ 0 w 34"/>
                <a:gd name="T5" fmla="*/ 28 h 59"/>
                <a:gd name="T6" fmla="*/ 0 w 34"/>
                <a:gd name="T7" fmla="*/ 0 h 59"/>
                <a:gd name="T8" fmla="*/ 34 w 34"/>
                <a:gd name="T9" fmla="*/ 3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6" name="Freeform 266"/>
            <p:cNvSpPr>
              <a:spLocks/>
            </p:cNvSpPr>
            <p:nvPr/>
          </p:nvSpPr>
          <p:spPr bwMode="auto">
            <a:xfrm>
              <a:off x="2575" y="3222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7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7" name="Freeform 267"/>
            <p:cNvSpPr>
              <a:spLocks/>
            </p:cNvSpPr>
            <p:nvPr/>
          </p:nvSpPr>
          <p:spPr bwMode="auto">
            <a:xfrm>
              <a:off x="2704" y="3408"/>
              <a:ext cx="11" cy="38"/>
            </a:xfrm>
            <a:custGeom>
              <a:avLst/>
              <a:gdLst>
                <a:gd name="T0" fmla="*/ 11 w 11"/>
                <a:gd name="T1" fmla="*/ 8 h 38"/>
                <a:gd name="T2" fmla="*/ 11 w 11"/>
                <a:gd name="T3" fmla="*/ 38 h 38"/>
                <a:gd name="T4" fmla="*/ 0 w 11"/>
                <a:gd name="T5" fmla="*/ 27 h 38"/>
                <a:gd name="T6" fmla="*/ 0 w 11"/>
                <a:gd name="T7" fmla="*/ 0 h 38"/>
                <a:gd name="T8" fmla="*/ 11 w 11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8" name="Freeform 268"/>
            <p:cNvSpPr>
              <a:spLocks/>
            </p:cNvSpPr>
            <p:nvPr/>
          </p:nvSpPr>
          <p:spPr bwMode="auto">
            <a:xfrm>
              <a:off x="2667" y="3372"/>
              <a:ext cx="35" cy="63"/>
            </a:xfrm>
            <a:custGeom>
              <a:avLst/>
              <a:gdLst>
                <a:gd name="T0" fmla="*/ 35 w 35"/>
                <a:gd name="T1" fmla="*/ 32 h 63"/>
                <a:gd name="T2" fmla="*/ 35 w 35"/>
                <a:gd name="T3" fmla="*/ 63 h 63"/>
                <a:gd name="T4" fmla="*/ 0 w 35"/>
                <a:gd name="T5" fmla="*/ 29 h 63"/>
                <a:gd name="T6" fmla="*/ 0 w 35"/>
                <a:gd name="T7" fmla="*/ 0 h 63"/>
                <a:gd name="T8" fmla="*/ 35 w 35"/>
                <a:gd name="T9" fmla="*/ 32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89" name="Freeform 269"/>
            <p:cNvSpPr>
              <a:spLocks/>
            </p:cNvSpPr>
            <p:nvPr/>
          </p:nvSpPr>
          <p:spPr bwMode="auto">
            <a:xfrm>
              <a:off x="2631" y="3338"/>
              <a:ext cx="35" cy="60"/>
            </a:xfrm>
            <a:custGeom>
              <a:avLst/>
              <a:gdLst>
                <a:gd name="T0" fmla="*/ 35 w 35"/>
                <a:gd name="T1" fmla="*/ 32 h 60"/>
                <a:gd name="T2" fmla="*/ 35 w 35"/>
                <a:gd name="T3" fmla="*/ 60 h 60"/>
                <a:gd name="T4" fmla="*/ 0 w 35"/>
                <a:gd name="T5" fmla="*/ 28 h 60"/>
                <a:gd name="T6" fmla="*/ 0 w 35"/>
                <a:gd name="T7" fmla="*/ 0 h 60"/>
                <a:gd name="T8" fmla="*/ 35 w 35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0" name="Freeform 270"/>
            <p:cNvSpPr>
              <a:spLocks/>
            </p:cNvSpPr>
            <p:nvPr/>
          </p:nvSpPr>
          <p:spPr bwMode="auto">
            <a:xfrm>
              <a:off x="2593" y="3302"/>
              <a:ext cx="35" cy="61"/>
            </a:xfrm>
            <a:custGeom>
              <a:avLst/>
              <a:gdLst>
                <a:gd name="T0" fmla="*/ 35 w 35"/>
                <a:gd name="T1" fmla="*/ 35 h 61"/>
                <a:gd name="T2" fmla="*/ 35 w 35"/>
                <a:gd name="T3" fmla="*/ 61 h 61"/>
                <a:gd name="T4" fmla="*/ 0 w 35"/>
                <a:gd name="T5" fmla="*/ 29 h 61"/>
                <a:gd name="T6" fmla="*/ 0 w 35"/>
                <a:gd name="T7" fmla="*/ 0 h 61"/>
                <a:gd name="T8" fmla="*/ 35 w 35"/>
                <a:gd name="T9" fmla="*/ 35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1" name="Freeform 271"/>
            <p:cNvSpPr>
              <a:spLocks/>
            </p:cNvSpPr>
            <p:nvPr/>
          </p:nvSpPr>
          <p:spPr bwMode="auto">
            <a:xfrm>
              <a:off x="2575" y="3286"/>
              <a:ext cx="17" cy="42"/>
            </a:xfrm>
            <a:custGeom>
              <a:avLst/>
              <a:gdLst>
                <a:gd name="T0" fmla="*/ 17 w 17"/>
                <a:gd name="T1" fmla="*/ 14 h 42"/>
                <a:gd name="T2" fmla="*/ 17 w 17"/>
                <a:gd name="T3" fmla="*/ 42 h 42"/>
                <a:gd name="T4" fmla="*/ 0 w 17"/>
                <a:gd name="T5" fmla="*/ 26 h 42"/>
                <a:gd name="T6" fmla="*/ 0 w 17"/>
                <a:gd name="T7" fmla="*/ 0 h 42"/>
                <a:gd name="T8" fmla="*/ 17 w 17"/>
                <a:gd name="T9" fmla="*/ 1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2" name="Freeform 272"/>
            <p:cNvSpPr>
              <a:spLocks/>
            </p:cNvSpPr>
            <p:nvPr/>
          </p:nvSpPr>
          <p:spPr bwMode="auto">
            <a:xfrm>
              <a:off x="2704" y="3479"/>
              <a:ext cx="11" cy="44"/>
            </a:xfrm>
            <a:custGeom>
              <a:avLst/>
              <a:gdLst>
                <a:gd name="T0" fmla="*/ 11 w 11"/>
                <a:gd name="T1" fmla="*/ 13 h 44"/>
                <a:gd name="T2" fmla="*/ 11 w 11"/>
                <a:gd name="T3" fmla="*/ 44 h 44"/>
                <a:gd name="T4" fmla="*/ 0 w 11"/>
                <a:gd name="T5" fmla="*/ 32 h 44"/>
                <a:gd name="T6" fmla="*/ 0 w 11"/>
                <a:gd name="T7" fmla="*/ 0 h 44"/>
                <a:gd name="T8" fmla="*/ 11 w 11"/>
                <a:gd name="T9" fmla="*/ 13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3" name="Freeform 273"/>
            <p:cNvSpPr>
              <a:spLocks/>
            </p:cNvSpPr>
            <p:nvPr/>
          </p:nvSpPr>
          <p:spPr bwMode="auto">
            <a:xfrm>
              <a:off x="2667" y="3443"/>
              <a:ext cx="35" cy="65"/>
            </a:xfrm>
            <a:custGeom>
              <a:avLst/>
              <a:gdLst>
                <a:gd name="T0" fmla="*/ 35 w 35"/>
                <a:gd name="T1" fmla="*/ 35 h 65"/>
                <a:gd name="T2" fmla="*/ 35 w 35"/>
                <a:gd name="T3" fmla="*/ 65 h 65"/>
                <a:gd name="T4" fmla="*/ 0 w 35"/>
                <a:gd name="T5" fmla="*/ 29 h 65"/>
                <a:gd name="T6" fmla="*/ 0 w 35"/>
                <a:gd name="T7" fmla="*/ 0 h 65"/>
                <a:gd name="T8" fmla="*/ 35 w 35"/>
                <a:gd name="T9" fmla="*/ 35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4" name="Freeform 274"/>
            <p:cNvSpPr>
              <a:spLocks/>
            </p:cNvSpPr>
            <p:nvPr/>
          </p:nvSpPr>
          <p:spPr bwMode="auto">
            <a:xfrm>
              <a:off x="2631" y="3405"/>
              <a:ext cx="35" cy="65"/>
            </a:xfrm>
            <a:custGeom>
              <a:avLst/>
              <a:gdLst>
                <a:gd name="T0" fmla="*/ 35 w 35"/>
                <a:gd name="T1" fmla="*/ 37 h 65"/>
                <a:gd name="T2" fmla="*/ 35 w 35"/>
                <a:gd name="T3" fmla="*/ 65 h 65"/>
                <a:gd name="T4" fmla="*/ 0 w 35"/>
                <a:gd name="T5" fmla="*/ 30 h 65"/>
                <a:gd name="T6" fmla="*/ 0 w 35"/>
                <a:gd name="T7" fmla="*/ 0 h 65"/>
                <a:gd name="T8" fmla="*/ 35 w 35"/>
                <a:gd name="T9" fmla="*/ 3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5" name="Freeform 275"/>
            <p:cNvSpPr>
              <a:spLocks/>
            </p:cNvSpPr>
            <p:nvPr/>
          </p:nvSpPr>
          <p:spPr bwMode="auto">
            <a:xfrm>
              <a:off x="2594" y="3369"/>
              <a:ext cx="34" cy="63"/>
            </a:xfrm>
            <a:custGeom>
              <a:avLst/>
              <a:gdLst>
                <a:gd name="T0" fmla="*/ 34 w 34"/>
                <a:gd name="T1" fmla="*/ 35 h 63"/>
                <a:gd name="T2" fmla="*/ 34 w 34"/>
                <a:gd name="T3" fmla="*/ 63 h 63"/>
                <a:gd name="T4" fmla="*/ 0 w 34"/>
                <a:gd name="T5" fmla="*/ 28 h 63"/>
                <a:gd name="T6" fmla="*/ 0 w 34"/>
                <a:gd name="T7" fmla="*/ 0 h 63"/>
                <a:gd name="T8" fmla="*/ 34 w 34"/>
                <a:gd name="T9" fmla="*/ 35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6" name="Freeform 276"/>
            <p:cNvSpPr>
              <a:spLocks/>
            </p:cNvSpPr>
            <p:nvPr/>
          </p:nvSpPr>
          <p:spPr bwMode="auto">
            <a:xfrm>
              <a:off x="2575" y="3352"/>
              <a:ext cx="17" cy="44"/>
            </a:xfrm>
            <a:custGeom>
              <a:avLst/>
              <a:gdLst>
                <a:gd name="T0" fmla="*/ 17 w 17"/>
                <a:gd name="T1" fmla="*/ 16 h 44"/>
                <a:gd name="T2" fmla="*/ 17 w 17"/>
                <a:gd name="T3" fmla="*/ 44 h 44"/>
                <a:gd name="T4" fmla="*/ 0 w 17"/>
                <a:gd name="T5" fmla="*/ 24 h 44"/>
                <a:gd name="T6" fmla="*/ 0 w 17"/>
                <a:gd name="T7" fmla="*/ 0 h 44"/>
                <a:gd name="T8" fmla="*/ 17 w 17"/>
                <a:gd name="T9" fmla="*/ 16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7" name="Freeform 277"/>
            <p:cNvSpPr>
              <a:spLocks/>
            </p:cNvSpPr>
            <p:nvPr/>
          </p:nvSpPr>
          <p:spPr bwMode="auto">
            <a:xfrm>
              <a:off x="2575" y="3383"/>
              <a:ext cx="29" cy="55"/>
            </a:xfrm>
            <a:custGeom>
              <a:avLst/>
              <a:gdLst>
                <a:gd name="T0" fmla="*/ 29 w 29"/>
                <a:gd name="T1" fmla="*/ 30 h 55"/>
                <a:gd name="T2" fmla="*/ 29 w 29"/>
                <a:gd name="T3" fmla="*/ 55 h 55"/>
                <a:gd name="T4" fmla="*/ 0 w 29"/>
                <a:gd name="T5" fmla="*/ 27 h 55"/>
                <a:gd name="T6" fmla="*/ 0 w 29"/>
                <a:gd name="T7" fmla="*/ 0 h 55"/>
                <a:gd name="T8" fmla="*/ 29 w 29"/>
                <a:gd name="T9" fmla="*/ 30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8" name="Freeform 278"/>
            <p:cNvSpPr>
              <a:spLocks/>
            </p:cNvSpPr>
            <p:nvPr/>
          </p:nvSpPr>
          <p:spPr bwMode="auto">
            <a:xfrm>
              <a:off x="2676" y="3486"/>
              <a:ext cx="39" cy="71"/>
            </a:xfrm>
            <a:custGeom>
              <a:avLst/>
              <a:gdLst>
                <a:gd name="T0" fmla="*/ 39 w 39"/>
                <a:gd name="T1" fmla="*/ 43 h 71"/>
                <a:gd name="T2" fmla="*/ 39 w 39"/>
                <a:gd name="T3" fmla="*/ 71 h 71"/>
                <a:gd name="T4" fmla="*/ 0 w 39"/>
                <a:gd name="T5" fmla="*/ 30 h 71"/>
                <a:gd name="T6" fmla="*/ 0 w 39"/>
                <a:gd name="T7" fmla="*/ 0 h 71"/>
                <a:gd name="T8" fmla="*/ 39 w 39"/>
                <a:gd name="T9" fmla="*/ 43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699" name="Freeform 279"/>
            <p:cNvSpPr>
              <a:spLocks/>
            </p:cNvSpPr>
            <p:nvPr/>
          </p:nvSpPr>
          <p:spPr bwMode="auto">
            <a:xfrm>
              <a:off x="2642" y="3451"/>
              <a:ext cx="32" cy="64"/>
            </a:xfrm>
            <a:custGeom>
              <a:avLst/>
              <a:gdLst>
                <a:gd name="T0" fmla="*/ 32 w 32"/>
                <a:gd name="T1" fmla="*/ 34 h 64"/>
                <a:gd name="T2" fmla="*/ 32 w 32"/>
                <a:gd name="T3" fmla="*/ 64 h 64"/>
                <a:gd name="T4" fmla="*/ 0 w 32"/>
                <a:gd name="T5" fmla="*/ 29 h 64"/>
                <a:gd name="T6" fmla="*/ 0 w 32"/>
                <a:gd name="T7" fmla="*/ 0 h 64"/>
                <a:gd name="T8" fmla="*/ 32 w 32"/>
                <a:gd name="T9" fmla="*/ 34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0" name="Freeform 280"/>
            <p:cNvSpPr>
              <a:spLocks/>
            </p:cNvSpPr>
            <p:nvPr/>
          </p:nvSpPr>
          <p:spPr bwMode="auto">
            <a:xfrm>
              <a:off x="2606" y="3415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6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1" name="Freeform 281"/>
            <p:cNvSpPr>
              <a:spLocks/>
            </p:cNvSpPr>
            <p:nvPr/>
          </p:nvSpPr>
          <p:spPr bwMode="auto">
            <a:xfrm>
              <a:off x="2575" y="2999"/>
              <a:ext cx="30" cy="44"/>
            </a:xfrm>
            <a:custGeom>
              <a:avLst/>
              <a:gdLst>
                <a:gd name="T0" fmla="*/ 30 w 30"/>
                <a:gd name="T1" fmla="*/ 17 h 44"/>
                <a:gd name="T2" fmla="*/ 30 w 30"/>
                <a:gd name="T3" fmla="*/ 44 h 44"/>
                <a:gd name="T4" fmla="*/ 0 w 30"/>
                <a:gd name="T5" fmla="*/ 27 h 44"/>
                <a:gd name="T6" fmla="*/ 0 w 30"/>
                <a:gd name="T7" fmla="*/ 0 h 44"/>
                <a:gd name="T8" fmla="*/ 30 w 30"/>
                <a:gd name="T9" fmla="*/ 1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2" name="Freeform 282"/>
            <p:cNvSpPr>
              <a:spLocks/>
            </p:cNvSpPr>
            <p:nvPr/>
          </p:nvSpPr>
          <p:spPr bwMode="auto">
            <a:xfrm>
              <a:off x="2643" y="3037"/>
              <a:ext cx="33" cy="50"/>
            </a:xfrm>
            <a:custGeom>
              <a:avLst/>
              <a:gdLst>
                <a:gd name="T0" fmla="*/ 33 w 33"/>
                <a:gd name="T1" fmla="*/ 19 h 50"/>
                <a:gd name="T2" fmla="*/ 33 w 33"/>
                <a:gd name="T3" fmla="*/ 50 h 50"/>
                <a:gd name="T4" fmla="*/ 0 w 33"/>
                <a:gd name="T5" fmla="*/ 30 h 50"/>
                <a:gd name="T6" fmla="*/ 0 w 33"/>
                <a:gd name="T7" fmla="*/ 0 h 50"/>
                <a:gd name="T8" fmla="*/ 33 w 33"/>
                <a:gd name="T9" fmla="*/ 19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3" name="Freeform 283"/>
            <p:cNvSpPr>
              <a:spLocks/>
            </p:cNvSpPr>
            <p:nvPr/>
          </p:nvSpPr>
          <p:spPr bwMode="auto">
            <a:xfrm>
              <a:off x="2607" y="3016"/>
              <a:ext cx="34" cy="49"/>
            </a:xfrm>
            <a:custGeom>
              <a:avLst/>
              <a:gdLst>
                <a:gd name="T0" fmla="*/ 34 w 34"/>
                <a:gd name="T1" fmla="*/ 21 h 49"/>
                <a:gd name="T2" fmla="*/ 34 w 34"/>
                <a:gd name="T3" fmla="*/ 49 h 49"/>
                <a:gd name="T4" fmla="*/ 0 w 34"/>
                <a:gd name="T5" fmla="*/ 28 h 49"/>
                <a:gd name="T6" fmla="*/ 0 w 34"/>
                <a:gd name="T7" fmla="*/ 0 h 49"/>
                <a:gd name="T8" fmla="*/ 34 w 34"/>
                <a:gd name="T9" fmla="*/ 21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4" name="Freeform 284"/>
            <p:cNvSpPr>
              <a:spLocks/>
            </p:cNvSpPr>
            <p:nvPr/>
          </p:nvSpPr>
          <p:spPr bwMode="auto">
            <a:xfrm>
              <a:off x="2575" y="3062"/>
              <a:ext cx="30" cy="48"/>
            </a:xfrm>
            <a:custGeom>
              <a:avLst/>
              <a:gdLst>
                <a:gd name="T0" fmla="*/ 30 w 30"/>
                <a:gd name="T1" fmla="*/ 21 h 48"/>
                <a:gd name="T2" fmla="*/ 30 w 30"/>
                <a:gd name="T3" fmla="*/ 48 h 48"/>
                <a:gd name="T4" fmla="*/ 0 w 30"/>
                <a:gd name="T5" fmla="*/ 27 h 48"/>
                <a:gd name="T6" fmla="*/ 0 w 30"/>
                <a:gd name="T7" fmla="*/ 0 h 48"/>
                <a:gd name="T8" fmla="*/ 30 w 30"/>
                <a:gd name="T9" fmla="*/ 21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5" name="Freeform 285"/>
            <p:cNvSpPr>
              <a:spLocks/>
            </p:cNvSpPr>
            <p:nvPr/>
          </p:nvSpPr>
          <p:spPr bwMode="auto">
            <a:xfrm>
              <a:off x="2677" y="3130"/>
              <a:ext cx="39" cy="56"/>
            </a:xfrm>
            <a:custGeom>
              <a:avLst/>
              <a:gdLst>
                <a:gd name="T0" fmla="*/ 39 w 39"/>
                <a:gd name="T1" fmla="*/ 25 h 56"/>
                <a:gd name="T2" fmla="*/ 39 w 39"/>
                <a:gd name="T3" fmla="*/ 56 h 56"/>
                <a:gd name="T4" fmla="*/ 0 w 39"/>
                <a:gd name="T5" fmla="*/ 30 h 56"/>
                <a:gd name="T6" fmla="*/ 0 w 39"/>
                <a:gd name="T7" fmla="*/ 0 h 56"/>
                <a:gd name="T8" fmla="*/ 39 w 39"/>
                <a:gd name="T9" fmla="*/ 25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6" name="Freeform 286"/>
            <p:cNvSpPr>
              <a:spLocks/>
            </p:cNvSpPr>
            <p:nvPr/>
          </p:nvSpPr>
          <p:spPr bwMode="auto">
            <a:xfrm>
              <a:off x="2643" y="3108"/>
              <a:ext cx="33" cy="51"/>
            </a:xfrm>
            <a:custGeom>
              <a:avLst/>
              <a:gdLst>
                <a:gd name="T0" fmla="*/ 33 w 33"/>
                <a:gd name="T1" fmla="*/ 21 h 51"/>
                <a:gd name="T2" fmla="*/ 33 w 33"/>
                <a:gd name="T3" fmla="*/ 51 h 51"/>
                <a:gd name="T4" fmla="*/ 0 w 33"/>
                <a:gd name="T5" fmla="*/ 29 h 51"/>
                <a:gd name="T6" fmla="*/ 0 w 33"/>
                <a:gd name="T7" fmla="*/ 0 h 51"/>
                <a:gd name="T8" fmla="*/ 33 w 33"/>
                <a:gd name="T9" fmla="*/ 21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7" name="Freeform 287"/>
            <p:cNvSpPr>
              <a:spLocks/>
            </p:cNvSpPr>
            <p:nvPr/>
          </p:nvSpPr>
          <p:spPr bwMode="auto">
            <a:xfrm>
              <a:off x="2607" y="3084"/>
              <a:ext cx="34" cy="50"/>
            </a:xfrm>
            <a:custGeom>
              <a:avLst/>
              <a:gdLst>
                <a:gd name="T0" fmla="*/ 34 w 34"/>
                <a:gd name="T1" fmla="*/ 22 h 50"/>
                <a:gd name="T2" fmla="*/ 34 w 34"/>
                <a:gd name="T3" fmla="*/ 50 h 50"/>
                <a:gd name="T4" fmla="*/ 0 w 34"/>
                <a:gd name="T5" fmla="*/ 27 h 50"/>
                <a:gd name="T6" fmla="*/ 0 w 34"/>
                <a:gd name="T7" fmla="*/ 0 h 50"/>
                <a:gd name="T8" fmla="*/ 34 w 34"/>
                <a:gd name="T9" fmla="*/ 22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8" name="Freeform 288"/>
            <p:cNvSpPr>
              <a:spLocks/>
            </p:cNvSpPr>
            <p:nvPr/>
          </p:nvSpPr>
          <p:spPr bwMode="auto">
            <a:xfrm>
              <a:off x="2575" y="3126"/>
              <a:ext cx="30" cy="49"/>
            </a:xfrm>
            <a:custGeom>
              <a:avLst/>
              <a:gdLst>
                <a:gd name="T0" fmla="*/ 30 w 30"/>
                <a:gd name="T1" fmla="*/ 24 h 49"/>
                <a:gd name="T2" fmla="*/ 30 w 30"/>
                <a:gd name="T3" fmla="*/ 49 h 49"/>
                <a:gd name="T4" fmla="*/ 0 w 30"/>
                <a:gd name="T5" fmla="*/ 27 h 49"/>
                <a:gd name="T6" fmla="*/ 0 w 30"/>
                <a:gd name="T7" fmla="*/ 0 h 49"/>
                <a:gd name="T8" fmla="*/ 30 w 30"/>
                <a:gd name="T9" fmla="*/ 24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09" name="Freeform 289"/>
            <p:cNvSpPr>
              <a:spLocks/>
            </p:cNvSpPr>
            <p:nvPr/>
          </p:nvSpPr>
          <p:spPr bwMode="auto">
            <a:xfrm>
              <a:off x="2643" y="3176"/>
              <a:ext cx="33" cy="54"/>
            </a:xfrm>
            <a:custGeom>
              <a:avLst/>
              <a:gdLst>
                <a:gd name="T0" fmla="*/ 33 w 33"/>
                <a:gd name="T1" fmla="*/ 24 h 54"/>
                <a:gd name="T2" fmla="*/ 33 w 33"/>
                <a:gd name="T3" fmla="*/ 54 h 54"/>
                <a:gd name="T4" fmla="*/ 0 w 33"/>
                <a:gd name="T5" fmla="*/ 30 h 54"/>
                <a:gd name="T6" fmla="*/ 0 w 33"/>
                <a:gd name="T7" fmla="*/ 0 h 54"/>
                <a:gd name="T8" fmla="*/ 33 w 33"/>
                <a:gd name="T9" fmla="*/ 24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0" name="Freeform 290"/>
            <p:cNvSpPr>
              <a:spLocks/>
            </p:cNvSpPr>
            <p:nvPr/>
          </p:nvSpPr>
          <p:spPr bwMode="auto">
            <a:xfrm>
              <a:off x="2607" y="3150"/>
              <a:ext cx="34" cy="53"/>
            </a:xfrm>
            <a:custGeom>
              <a:avLst/>
              <a:gdLst>
                <a:gd name="T0" fmla="*/ 34 w 34"/>
                <a:gd name="T1" fmla="*/ 25 h 53"/>
                <a:gd name="T2" fmla="*/ 34 w 34"/>
                <a:gd name="T3" fmla="*/ 53 h 53"/>
                <a:gd name="T4" fmla="*/ 0 w 34"/>
                <a:gd name="T5" fmla="*/ 28 h 53"/>
                <a:gd name="T6" fmla="*/ 0 w 34"/>
                <a:gd name="T7" fmla="*/ 0 h 53"/>
                <a:gd name="T8" fmla="*/ 34 w 34"/>
                <a:gd name="T9" fmla="*/ 25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1" name="Freeform 291"/>
            <p:cNvSpPr>
              <a:spLocks/>
            </p:cNvSpPr>
            <p:nvPr/>
          </p:nvSpPr>
          <p:spPr bwMode="auto">
            <a:xfrm>
              <a:off x="2575" y="3191"/>
              <a:ext cx="29" cy="50"/>
            </a:xfrm>
            <a:custGeom>
              <a:avLst/>
              <a:gdLst>
                <a:gd name="T0" fmla="*/ 29 w 29"/>
                <a:gd name="T1" fmla="*/ 23 h 50"/>
                <a:gd name="T2" fmla="*/ 29 w 29"/>
                <a:gd name="T3" fmla="*/ 50 h 50"/>
                <a:gd name="T4" fmla="*/ 0 w 29"/>
                <a:gd name="T5" fmla="*/ 26 h 50"/>
                <a:gd name="T6" fmla="*/ 0 w 29"/>
                <a:gd name="T7" fmla="*/ 0 h 50"/>
                <a:gd name="T8" fmla="*/ 29 w 29"/>
                <a:gd name="T9" fmla="*/ 23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2" name="Freeform 292"/>
            <p:cNvSpPr>
              <a:spLocks/>
            </p:cNvSpPr>
            <p:nvPr/>
          </p:nvSpPr>
          <p:spPr bwMode="auto">
            <a:xfrm>
              <a:off x="2676" y="3271"/>
              <a:ext cx="40" cy="63"/>
            </a:xfrm>
            <a:custGeom>
              <a:avLst/>
              <a:gdLst>
                <a:gd name="T0" fmla="*/ 40 w 40"/>
                <a:gd name="T1" fmla="*/ 33 h 63"/>
                <a:gd name="T2" fmla="*/ 40 w 40"/>
                <a:gd name="T3" fmla="*/ 63 h 63"/>
                <a:gd name="T4" fmla="*/ 0 w 40"/>
                <a:gd name="T5" fmla="*/ 32 h 63"/>
                <a:gd name="T6" fmla="*/ 0 w 40"/>
                <a:gd name="T7" fmla="*/ 0 h 63"/>
                <a:gd name="T8" fmla="*/ 40 w 40"/>
                <a:gd name="T9" fmla="*/ 33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3" name="Freeform 293"/>
            <p:cNvSpPr>
              <a:spLocks/>
            </p:cNvSpPr>
            <p:nvPr/>
          </p:nvSpPr>
          <p:spPr bwMode="auto">
            <a:xfrm>
              <a:off x="2642" y="3244"/>
              <a:ext cx="32" cy="58"/>
            </a:xfrm>
            <a:custGeom>
              <a:avLst/>
              <a:gdLst>
                <a:gd name="T0" fmla="*/ 32 w 32"/>
                <a:gd name="T1" fmla="*/ 26 h 58"/>
                <a:gd name="T2" fmla="*/ 32 w 32"/>
                <a:gd name="T3" fmla="*/ 58 h 58"/>
                <a:gd name="T4" fmla="*/ 0 w 32"/>
                <a:gd name="T5" fmla="*/ 29 h 58"/>
                <a:gd name="T6" fmla="*/ 0 w 32"/>
                <a:gd name="T7" fmla="*/ 0 h 58"/>
                <a:gd name="T8" fmla="*/ 32 w 32"/>
                <a:gd name="T9" fmla="*/ 26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4" name="Freeform 294"/>
            <p:cNvSpPr>
              <a:spLocks/>
            </p:cNvSpPr>
            <p:nvPr/>
          </p:nvSpPr>
          <p:spPr bwMode="auto">
            <a:xfrm>
              <a:off x="2606" y="3215"/>
              <a:ext cx="34" cy="56"/>
            </a:xfrm>
            <a:custGeom>
              <a:avLst/>
              <a:gdLst>
                <a:gd name="T0" fmla="*/ 34 w 34"/>
                <a:gd name="T1" fmla="*/ 28 h 56"/>
                <a:gd name="T2" fmla="*/ 34 w 34"/>
                <a:gd name="T3" fmla="*/ 56 h 56"/>
                <a:gd name="T4" fmla="*/ 0 w 34"/>
                <a:gd name="T5" fmla="*/ 29 h 56"/>
                <a:gd name="T6" fmla="*/ 0 w 34"/>
                <a:gd name="T7" fmla="*/ 0 h 56"/>
                <a:gd name="T8" fmla="*/ 34 w 34"/>
                <a:gd name="T9" fmla="*/ 28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5" name="Freeform 295"/>
            <p:cNvSpPr>
              <a:spLocks/>
            </p:cNvSpPr>
            <p:nvPr/>
          </p:nvSpPr>
          <p:spPr bwMode="auto">
            <a:xfrm>
              <a:off x="2575" y="3255"/>
              <a:ext cx="29" cy="51"/>
            </a:xfrm>
            <a:custGeom>
              <a:avLst/>
              <a:gdLst>
                <a:gd name="T0" fmla="*/ 29 w 29"/>
                <a:gd name="T1" fmla="*/ 24 h 51"/>
                <a:gd name="T2" fmla="*/ 29 w 29"/>
                <a:gd name="T3" fmla="*/ 51 h 51"/>
                <a:gd name="T4" fmla="*/ 0 w 29"/>
                <a:gd name="T5" fmla="*/ 25 h 51"/>
                <a:gd name="T6" fmla="*/ 0 w 29"/>
                <a:gd name="T7" fmla="*/ 0 h 51"/>
                <a:gd name="T8" fmla="*/ 29 w 29"/>
                <a:gd name="T9" fmla="*/ 24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6" name="Freeform 296"/>
            <p:cNvSpPr>
              <a:spLocks/>
            </p:cNvSpPr>
            <p:nvPr/>
          </p:nvSpPr>
          <p:spPr bwMode="auto">
            <a:xfrm>
              <a:off x="2676" y="3344"/>
              <a:ext cx="40" cy="64"/>
            </a:xfrm>
            <a:custGeom>
              <a:avLst/>
              <a:gdLst>
                <a:gd name="T0" fmla="*/ 40 w 40"/>
                <a:gd name="T1" fmla="*/ 35 h 64"/>
                <a:gd name="T2" fmla="*/ 40 w 40"/>
                <a:gd name="T3" fmla="*/ 64 h 64"/>
                <a:gd name="T4" fmla="*/ 0 w 40"/>
                <a:gd name="T5" fmla="*/ 30 h 64"/>
                <a:gd name="T6" fmla="*/ 0 w 40"/>
                <a:gd name="T7" fmla="*/ 0 h 64"/>
                <a:gd name="T8" fmla="*/ 40 w 40"/>
                <a:gd name="T9" fmla="*/ 35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7" name="Freeform 297"/>
            <p:cNvSpPr>
              <a:spLocks/>
            </p:cNvSpPr>
            <p:nvPr/>
          </p:nvSpPr>
          <p:spPr bwMode="auto">
            <a:xfrm>
              <a:off x="2642" y="3313"/>
              <a:ext cx="32" cy="60"/>
            </a:xfrm>
            <a:custGeom>
              <a:avLst/>
              <a:gdLst>
                <a:gd name="T0" fmla="*/ 32 w 32"/>
                <a:gd name="T1" fmla="*/ 29 h 60"/>
                <a:gd name="T2" fmla="*/ 32 w 32"/>
                <a:gd name="T3" fmla="*/ 60 h 60"/>
                <a:gd name="T4" fmla="*/ 0 w 32"/>
                <a:gd name="T5" fmla="*/ 29 h 60"/>
                <a:gd name="T6" fmla="*/ 0 w 32"/>
                <a:gd name="T7" fmla="*/ 0 h 60"/>
                <a:gd name="T8" fmla="*/ 32 w 32"/>
                <a:gd name="T9" fmla="*/ 29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8" name="Freeform 298"/>
            <p:cNvSpPr>
              <a:spLocks/>
            </p:cNvSpPr>
            <p:nvPr/>
          </p:nvSpPr>
          <p:spPr bwMode="auto">
            <a:xfrm>
              <a:off x="2606" y="3280"/>
              <a:ext cx="34" cy="60"/>
            </a:xfrm>
            <a:custGeom>
              <a:avLst/>
              <a:gdLst>
                <a:gd name="T0" fmla="*/ 34 w 34"/>
                <a:gd name="T1" fmla="*/ 32 h 60"/>
                <a:gd name="T2" fmla="*/ 34 w 34"/>
                <a:gd name="T3" fmla="*/ 60 h 60"/>
                <a:gd name="T4" fmla="*/ 0 w 34"/>
                <a:gd name="T5" fmla="*/ 30 h 60"/>
                <a:gd name="T6" fmla="*/ 0 w 34"/>
                <a:gd name="T7" fmla="*/ 0 h 60"/>
                <a:gd name="T8" fmla="*/ 34 w 34"/>
                <a:gd name="T9" fmla="*/ 32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19" name="Freeform 299"/>
            <p:cNvSpPr>
              <a:spLocks/>
            </p:cNvSpPr>
            <p:nvPr/>
          </p:nvSpPr>
          <p:spPr bwMode="auto">
            <a:xfrm>
              <a:off x="2575" y="3318"/>
              <a:ext cx="29" cy="56"/>
            </a:xfrm>
            <a:custGeom>
              <a:avLst/>
              <a:gdLst>
                <a:gd name="T0" fmla="*/ 29 w 29"/>
                <a:gd name="T1" fmla="*/ 29 h 56"/>
                <a:gd name="T2" fmla="*/ 29 w 29"/>
                <a:gd name="T3" fmla="*/ 56 h 56"/>
                <a:gd name="T4" fmla="*/ 0 w 29"/>
                <a:gd name="T5" fmla="*/ 28 h 56"/>
                <a:gd name="T6" fmla="*/ 0 w 29"/>
                <a:gd name="T7" fmla="*/ 0 h 56"/>
                <a:gd name="T8" fmla="*/ 29 w 29"/>
                <a:gd name="T9" fmla="*/ 29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0" name="Freeform 300"/>
            <p:cNvSpPr>
              <a:spLocks/>
            </p:cNvSpPr>
            <p:nvPr/>
          </p:nvSpPr>
          <p:spPr bwMode="auto">
            <a:xfrm>
              <a:off x="2676" y="3415"/>
              <a:ext cx="40" cy="70"/>
            </a:xfrm>
            <a:custGeom>
              <a:avLst/>
              <a:gdLst>
                <a:gd name="T0" fmla="*/ 40 w 40"/>
                <a:gd name="T1" fmla="*/ 38 h 70"/>
                <a:gd name="T2" fmla="*/ 40 w 40"/>
                <a:gd name="T3" fmla="*/ 70 h 70"/>
                <a:gd name="T4" fmla="*/ 0 w 40"/>
                <a:gd name="T5" fmla="*/ 31 h 70"/>
                <a:gd name="T6" fmla="*/ 0 w 40"/>
                <a:gd name="T7" fmla="*/ 0 h 70"/>
                <a:gd name="T8" fmla="*/ 40 w 40"/>
                <a:gd name="T9" fmla="*/ 38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1" name="Freeform 301"/>
            <p:cNvSpPr>
              <a:spLocks/>
            </p:cNvSpPr>
            <p:nvPr/>
          </p:nvSpPr>
          <p:spPr bwMode="auto">
            <a:xfrm>
              <a:off x="2642" y="3383"/>
              <a:ext cx="32" cy="62"/>
            </a:xfrm>
            <a:custGeom>
              <a:avLst/>
              <a:gdLst>
                <a:gd name="T0" fmla="*/ 32 w 32"/>
                <a:gd name="T1" fmla="*/ 31 h 62"/>
                <a:gd name="T2" fmla="*/ 32 w 32"/>
                <a:gd name="T3" fmla="*/ 62 h 62"/>
                <a:gd name="T4" fmla="*/ 0 w 32"/>
                <a:gd name="T5" fmla="*/ 30 h 62"/>
                <a:gd name="T6" fmla="*/ 0 w 32"/>
                <a:gd name="T7" fmla="*/ 0 h 62"/>
                <a:gd name="T8" fmla="*/ 32 w 32"/>
                <a:gd name="T9" fmla="*/ 31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2" name="Freeform 302"/>
            <p:cNvSpPr>
              <a:spLocks/>
            </p:cNvSpPr>
            <p:nvPr/>
          </p:nvSpPr>
          <p:spPr bwMode="auto">
            <a:xfrm>
              <a:off x="2606" y="3348"/>
              <a:ext cx="34" cy="62"/>
            </a:xfrm>
            <a:custGeom>
              <a:avLst/>
              <a:gdLst>
                <a:gd name="T0" fmla="*/ 34 w 34"/>
                <a:gd name="T1" fmla="*/ 34 h 62"/>
                <a:gd name="T2" fmla="*/ 34 w 34"/>
                <a:gd name="T3" fmla="*/ 62 h 62"/>
                <a:gd name="T4" fmla="*/ 0 w 34"/>
                <a:gd name="T5" fmla="*/ 28 h 62"/>
                <a:gd name="T6" fmla="*/ 0 w 34"/>
                <a:gd name="T7" fmla="*/ 0 h 62"/>
                <a:gd name="T8" fmla="*/ 34 w 34"/>
                <a:gd name="T9" fmla="*/ 34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3" name="Freeform 303"/>
            <p:cNvSpPr>
              <a:spLocks/>
            </p:cNvSpPr>
            <p:nvPr/>
          </p:nvSpPr>
          <p:spPr bwMode="auto">
            <a:xfrm>
              <a:off x="2677" y="3057"/>
              <a:ext cx="38" cy="54"/>
            </a:xfrm>
            <a:custGeom>
              <a:avLst/>
              <a:gdLst>
                <a:gd name="T0" fmla="*/ 38 w 38"/>
                <a:gd name="T1" fmla="*/ 23 h 54"/>
                <a:gd name="T2" fmla="*/ 38 w 38"/>
                <a:gd name="T3" fmla="*/ 54 h 54"/>
                <a:gd name="T4" fmla="*/ 0 w 38"/>
                <a:gd name="T5" fmla="*/ 31 h 54"/>
                <a:gd name="T6" fmla="*/ 0 w 38"/>
                <a:gd name="T7" fmla="*/ 0 h 54"/>
                <a:gd name="T8" fmla="*/ 38 w 38"/>
                <a:gd name="T9" fmla="*/ 23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4" name="Freeform 304"/>
            <p:cNvSpPr>
              <a:spLocks/>
            </p:cNvSpPr>
            <p:nvPr/>
          </p:nvSpPr>
          <p:spPr bwMode="auto">
            <a:xfrm>
              <a:off x="2704" y="3110"/>
              <a:ext cx="12" cy="38"/>
            </a:xfrm>
            <a:custGeom>
              <a:avLst/>
              <a:gdLst>
                <a:gd name="T0" fmla="*/ 12 w 12"/>
                <a:gd name="T1" fmla="*/ 8 h 38"/>
                <a:gd name="T2" fmla="*/ 12 w 12"/>
                <a:gd name="T3" fmla="*/ 38 h 38"/>
                <a:gd name="T4" fmla="*/ 0 w 12"/>
                <a:gd name="T5" fmla="*/ 30 h 38"/>
                <a:gd name="T6" fmla="*/ 0 w 12"/>
                <a:gd name="T7" fmla="*/ 0 h 38"/>
                <a:gd name="T8" fmla="*/ 12 w 12"/>
                <a:gd name="T9" fmla="*/ 8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5" name="Freeform 305"/>
            <p:cNvSpPr>
              <a:spLocks/>
            </p:cNvSpPr>
            <p:nvPr/>
          </p:nvSpPr>
          <p:spPr bwMode="auto">
            <a:xfrm>
              <a:off x="2677" y="3201"/>
              <a:ext cx="38" cy="58"/>
            </a:xfrm>
            <a:custGeom>
              <a:avLst/>
              <a:gdLst>
                <a:gd name="T0" fmla="*/ 38 w 38"/>
                <a:gd name="T1" fmla="*/ 27 h 58"/>
                <a:gd name="T2" fmla="*/ 38 w 38"/>
                <a:gd name="T3" fmla="*/ 58 h 58"/>
                <a:gd name="T4" fmla="*/ 0 w 38"/>
                <a:gd name="T5" fmla="*/ 30 h 58"/>
                <a:gd name="T6" fmla="*/ 0 w 38"/>
                <a:gd name="T7" fmla="*/ 0 h 58"/>
                <a:gd name="T8" fmla="*/ 38 w 38"/>
                <a:gd name="T9" fmla="*/ 2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6" name="Rectangle 306"/>
            <p:cNvSpPr>
              <a:spLocks noChangeArrowheads="1"/>
            </p:cNvSpPr>
            <p:nvPr/>
          </p:nvSpPr>
          <p:spPr bwMode="auto">
            <a:xfrm>
              <a:off x="2715" y="3379"/>
              <a:ext cx="18" cy="3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7" name="Freeform 307"/>
            <p:cNvSpPr>
              <a:spLocks/>
            </p:cNvSpPr>
            <p:nvPr/>
          </p:nvSpPr>
          <p:spPr bwMode="auto">
            <a:xfrm>
              <a:off x="2550" y="2912"/>
              <a:ext cx="278" cy="79"/>
            </a:xfrm>
            <a:custGeom>
              <a:avLst/>
              <a:gdLst>
                <a:gd name="T0" fmla="*/ 0 w 278"/>
                <a:gd name="T1" fmla="*/ 0 h 79"/>
                <a:gd name="T2" fmla="*/ 119 w 278"/>
                <a:gd name="T3" fmla="*/ 6 h 79"/>
                <a:gd name="T4" fmla="*/ 278 w 278"/>
                <a:gd name="T5" fmla="*/ 75 h 79"/>
                <a:gd name="T6" fmla="*/ 168 w 278"/>
                <a:gd name="T7" fmla="*/ 79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8" name="Freeform 308"/>
            <p:cNvSpPr>
              <a:spLocks/>
            </p:cNvSpPr>
            <p:nvPr/>
          </p:nvSpPr>
          <p:spPr bwMode="auto">
            <a:xfrm>
              <a:off x="2719" y="2985"/>
              <a:ext cx="108" cy="59"/>
            </a:xfrm>
            <a:custGeom>
              <a:avLst/>
              <a:gdLst>
                <a:gd name="T0" fmla="*/ 1 w 108"/>
                <a:gd name="T1" fmla="*/ 1 h 59"/>
                <a:gd name="T2" fmla="*/ 108 w 108"/>
                <a:gd name="T3" fmla="*/ 0 h 59"/>
                <a:gd name="T4" fmla="*/ 108 w 108"/>
                <a:gd name="T5" fmla="*/ 59 h 59"/>
                <a:gd name="T6" fmla="*/ 0 w 108"/>
                <a:gd name="T7" fmla="*/ 59 h 59"/>
                <a:gd name="T8" fmla="*/ 1 w 108"/>
                <a:gd name="T9" fmla="*/ 1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729" name="Freeform 309"/>
            <p:cNvSpPr>
              <a:spLocks/>
            </p:cNvSpPr>
            <p:nvPr/>
          </p:nvSpPr>
          <p:spPr bwMode="auto">
            <a:xfrm>
              <a:off x="2551" y="2912"/>
              <a:ext cx="172" cy="131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45 h 131"/>
                <a:gd name="T4" fmla="*/ 172 w 172"/>
                <a:gd name="T5" fmla="*/ 131 h 131"/>
                <a:gd name="T6" fmla="*/ 172 w 172"/>
                <a:gd name="T7" fmla="*/ 73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88422" name="Line 310"/>
          <p:cNvSpPr>
            <a:spLocks noChangeShapeType="1"/>
          </p:cNvSpPr>
          <p:nvPr/>
        </p:nvSpPr>
        <p:spPr bwMode="auto">
          <a:xfrm>
            <a:off x="4703763" y="391477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3" name="Line 320"/>
          <p:cNvSpPr>
            <a:spLocks noChangeShapeType="1"/>
          </p:cNvSpPr>
          <p:nvPr/>
        </p:nvSpPr>
        <p:spPr bwMode="auto">
          <a:xfrm>
            <a:off x="4403725" y="3937000"/>
            <a:ext cx="11113" cy="55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4" name="Line 354"/>
          <p:cNvSpPr>
            <a:spLocks noChangeShapeType="1"/>
          </p:cNvSpPr>
          <p:nvPr/>
        </p:nvSpPr>
        <p:spPr bwMode="auto">
          <a:xfrm flipH="1">
            <a:off x="3917950" y="4740275"/>
            <a:ext cx="32543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5" name="Line 355"/>
          <p:cNvSpPr>
            <a:spLocks noChangeShapeType="1"/>
          </p:cNvSpPr>
          <p:nvPr/>
        </p:nvSpPr>
        <p:spPr bwMode="auto">
          <a:xfrm flipH="1">
            <a:off x="4330700" y="4740275"/>
            <a:ext cx="61913" cy="446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6" name="Line 356"/>
          <p:cNvSpPr>
            <a:spLocks noChangeShapeType="1"/>
          </p:cNvSpPr>
          <p:nvPr/>
        </p:nvSpPr>
        <p:spPr bwMode="auto">
          <a:xfrm>
            <a:off x="4700588" y="4679950"/>
            <a:ext cx="136525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27" name="Text Box 357"/>
          <p:cNvSpPr txBox="1">
            <a:spLocks noChangeArrowheads="1"/>
          </p:cNvSpPr>
          <p:nvPr/>
        </p:nvSpPr>
        <p:spPr bwMode="auto">
          <a:xfrm>
            <a:off x="3351213" y="5130800"/>
            <a:ext cx="754062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Web</a:t>
            </a:r>
          </a:p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188428" name="Text Box 358"/>
          <p:cNvSpPr txBox="1">
            <a:spLocks noChangeArrowheads="1"/>
          </p:cNvSpPr>
          <p:nvPr/>
        </p:nvSpPr>
        <p:spPr bwMode="auto">
          <a:xfrm>
            <a:off x="3967163" y="5427663"/>
            <a:ext cx="7556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FTP</a:t>
            </a:r>
          </a:p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188429" name="Text Box 359"/>
          <p:cNvSpPr txBox="1">
            <a:spLocks noChangeArrowheads="1"/>
          </p:cNvSpPr>
          <p:nvPr/>
        </p:nvSpPr>
        <p:spPr bwMode="auto">
          <a:xfrm>
            <a:off x="4605338" y="5213350"/>
            <a:ext cx="7556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DNS</a:t>
            </a:r>
          </a:p>
          <a:p>
            <a:pPr eaLnBrk="0" hangingPunct="0">
              <a:lnSpc>
                <a:spcPts val="1625"/>
              </a:lnSpc>
            </a:pPr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server</a:t>
            </a:r>
          </a:p>
        </p:txBody>
      </p:sp>
      <p:grpSp>
        <p:nvGrpSpPr>
          <p:cNvPr id="188430" name="Group 361"/>
          <p:cNvGrpSpPr>
            <a:grpSpLocks/>
          </p:cNvGrpSpPr>
          <p:nvPr/>
        </p:nvGrpSpPr>
        <p:grpSpPr bwMode="auto">
          <a:xfrm>
            <a:off x="4102100" y="3779838"/>
            <a:ext cx="569913" cy="285750"/>
            <a:chOff x="533" y="321"/>
            <a:chExt cx="359" cy="180"/>
          </a:xfrm>
        </p:grpSpPr>
        <p:grpSp>
          <p:nvGrpSpPr>
            <p:cNvPr id="188605" name="Group 362"/>
            <p:cNvGrpSpPr>
              <a:grpSpLocks/>
            </p:cNvGrpSpPr>
            <p:nvPr/>
          </p:nvGrpSpPr>
          <p:grpSpPr bwMode="auto">
            <a:xfrm>
              <a:off x="533" y="321"/>
              <a:ext cx="359" cy="180"/>
              <a:chOff x="1009" y="655"/>
              <a:chExt cx="359" cy="180"/>
            </a:xfrm>
          </p:grpSpPr>
          <p:sp>
            <p:nvSpPr>
              <p:cNvPr id="188607" name="Oval 363"/>
              <p:cNvSpPr>
                <a:spLocks noChangeArrowheads="1"/>
              </p:cNvSpPr>
              <p:nvPr/>
            </p:nvSpPr>
            <p:spPr bwMode="auto">
              <a:xfrm>
                <a:off x="1012" y="735"/>
                <a:ext cx="356" cy="100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8608" name="Line 364"/>
              <p:cNvSpPr>
                <a:spLocks noChangeShapeType="1"/>
              </p:cNvSpPr>
              <p:nvPr/>
            </p:nvSpPr>
            <p:spPr bwMode="auto">
              <a:xfrm>
                <a:off x="1012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8609" name="Line 365"/>
              <p:cNvSpPr>
                <a:spLocks noChangeShapeType="1"/>
              </p:cNvSpPr>
              <p:nvPr/>
            </p:nvSpPr>
            <p:spPr bwMode="auto">
              <a:xfrm>
                <a:off x="1368" y="727"/>
                <a:ext cx="0" cy="6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8610" name="Rectangle 366"/>
              <p:cNvSpPr>
                <a:spLocks noChangeArrowheads="1"/>
              </p:cNvSpPr>
              <p:nvPr/>
            </p:nvSpPr>
            <p:spPr bwMode="auto">
              <a:xfrm>
                <a:off x="1012" y="727"/>
                <a:ext cx="353" cy="6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88611" name="Oval 367"/>
              <p:cNvSpPr>
                <a:spLocks noChangeArrowheads="1"/>
              </p:cNvSpPr>
              <p:nvPr/>
            </p:nvSpPr>
            <p:spPr bwMode="auto">
              <a:xfrm>
                <a:off x="1009" y="655"/>
                <a:ext cx="356" cy="116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88612" name="Group 368"/>
              <p:cNvGrpSpPr>
                <a:grpSpLocks/>
              </p:cNvGrpSpPr>
              <p:nvPr/>
            </p:nvGrpSpPr>
            <p:grpSpPr bwMode="auto">
              <a:xfrm>
                <a:off x="1095" y="681"/>
                <a:ext cx="176" cy="68"/>
                <a:chOff x="2848" y="848"/>
                <a:chExt cx="140" cy="98"/>
              </a:xfrm>
            </p:grpSpPr>
            <p:sp>
              <p:nvSpPr>
                <p:cNvPr id="188617" name="Line 36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8618" name="Line 37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8619" name="Line 37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grpSp>
            <p:nvGrpSpPr>
              <p:cNvPr id="188613" name="Group 372"/>
              <p:cNvGrpSpPr>
                <a:grpSpLocks/>
              </p:cNvGrpSpPr>
              <p:nvPr/>
            </p:nvGrpSpPr>
            <p:grpSpPr bwMode="auto">
              <a:xfrm flipV="1">
                <a:off x="1095" y="680"/>
                <a:ext cx="176" cy="68"/>
                <a:chOff x="2848" y="848"/>
                <a:chExt cx="140" cy="98"/>
              </a:xfrm>
            </p:grpSpPr>
            <p:sp>
              <p:nvSpPr>
                <p:cNvPr id="188614" name="Line 3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8615" name="Line 3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8616" name="Line 3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sp>
          <p:nvSpPr>
            <p:cNvPr id="188606" name="Line 376"/>
            <p:cNvSpPr>
              <a:spLocks noChangeShapeType="1"/>
            </p:cNvSpPr>
            <p:nvPr/>
          </p:nvSpPr>
          <p:spPr bwMode="auto">
            <a:xfrm>
              <a:off x="535" y="368"/>
              <a:ext cx="0" cy="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88431" name="Line 377"/>
          <p:cNvSpPr>
            <a:spLocks noChangeShapeType="1"/>
          </p:cNvSpPr>
          <p:nvPr/>
        </p:nvSpPr>
        <p:spPr bwMode="auto">
          <a:xfrm>
            <a:off x="5380038" y="3925888"/>
            <a:ext cx="24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32" name="Text Box 378"/>
          <p:cNvSpPr txBox="1">
            <a:spLocks noChangeArrowheads="1"/>
          </p:cNvSpPr>
          <p:nvPr/>
        </p:nvSpPr>
        <p:spPr bwMode="auto">
          <a:xfrm>
            <a:off x="6316663" y="3716338"/>
            <a:ext cx="10541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188433" name="Text Box 379"/>
          <p:cNvSpPr txBox="1">
            <a:spLocks noChangeArrowheads="1"/>
          </p:cNvSpPr>
          <p:nvPr/>
        </p:nvSpPr>
        <p:spPr bwMode="auto">
          <a:xfrm>
            <a:off x="5377278" y="5556920"/>
            <a:ext cx="1625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demilitarized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zone</a:t>
            </a:r>
          </a:p>
        </p:txBody>
      </p:sp>
      <p:sp>
        <p:nvSpPr>
          <p:cNvPr id="188434" name="Text Box 381"/>
          <p:cNvSpPr txBox="1">
            <a:spLocks noChangeArrowheads="1"/>
          </p:cNvSpPr>
          <p:nvPr/>
        </p:nvSpPr>
        <p:spPr bwMode="auto">
          <a:xfrm>
            <a:off x="4017963" y="2767013"/>
            <a:ext cx="823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600" dirty="0">
                <a:solidFill>
                  <a:srgbClr val="000000"/>
                </a:solidFill>
                <a:latin typeface="Arial" charset="0"/>
                <a:cs typeface="Arial" charset="0"/>
              </a:rPr>
              <a:t>firewall</a:t>
            </a:r>
          </a:p>
        </p:txBody>
      </p:sp>
      <p:sp>
        <p:nvSpPr>
          <p:cNvPr id="188435" name="Oval 384"/>
          <p:cNvSpPr>
            <a:spLocks noChangeArrowheads="1"/>
          </p:cNvSpPr>
          <p:nvPr/>
        </p:nvSpPr>
        <p:spPr bwMode="auto">
          <a:xfrm>
            <a:off x="4337050" y="4229100"/>
            <a:ext cx="134938" cy="134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36" name="Text Box 385"/>
          <p:cNvSpPr txBox="1">
            <a:spLocks noChangeArrowheads="1"/>
          </p:cNvSpPr>
          <p:nvPr/>
        </p:nvSpPr>
        <p:spPr bwMode="auto">
          <a:xfrm>
            <a:off x="1498600" y="4997450"/>
            <a:ext cx="12620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IDS </a:t>
            </a:r>
          </a:p>
          <a:p>
            <a:pPr algn="ctr" eaLnBrk="0" hangingPunct="0"/>
            <a:r>
              <a:rPr lang="en-US" sz="2400" dirty="0">
                <a:solidFill>
                  <a:srgbClr val="CC0000"/>
                </a:solidFill>
                <a:latin typeface="Arial" charset="0"/>
                <a:cs typeface="Arial" charset="0"/>
              </a:rPr>
              <a:t>sensors</a:t>
            </a:r>
          </a:p>
        </p:txBody>
      </p:sp>
      <p:sp>
        <p:nvSpPr>
          <p:cNvPr id="188437" name="Line 389"/>
          <p:cNvSpPr>
            <a:spLocks noChangeShapeType="1"/>
          </p:cNvSpPr>
          <p:nvPr/>
        </p:nvSpPr>
        <p:spPr bwMode="auto">
          <a:xfrm flipV="1">
            <a:off x="2166938" y="4354513"/>
            <a:ext cx="2152650" cy="6953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38" name="Rectangle 39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Gill Sans MT" charset="0"/>
              </a:rPr>
              <a:t>Intrusion detection systems</a:t>
            </a:r>
          </a:p>
        </p:txBody>
      </p:sp>
      <p:sp>
        <p:nvSpPr>
          <p:cNvPr id="188439" name="Rectangle 392"/>
          <p:cNvSpPr>
            <a:spLocks noGrp="1" noChangeArrowheads="1"/>
          </p:cNvSpPr>
          <p:nvPr>
            <p:ph type="body" idx="1"/>
          </p:nvPr>
        </p:nvSpPr>
        <p:spPr>
          <a:xfrm>
            <a:off x="596913" y="1513669"/>
            <a:ext cx="7772400" cy="1130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Gill Sans MT" charset="0"/>
              </a:rPr>
              <a:t>multiple IDSs: different types of checking at different locations</a:t>
            </a:r>
          </a:p>
        </p:txBody>
      </p:sp>
      <p:sp>
        <p:nvSpPr>
          <p:cNvPr id="188440" name="Freeform 17"/>
          <p:cNvSpPr>
            <a:spLocks/>
          </p:cNvSpPr>
          <p:nvPr/>
        </p:nvSpPr>
        <p:spPr bwMode="auto">
          <a:xfrm>
            <a:off x="219075" y="2854325"/>
            <a:ext cx="3649663" cy="1808163"/>
          </a:xfrm>
          <a:custGeom>
            <a:avLst/>
            <a:gdLst/>
            <a:ahLst/>
            <a:cxnLst/>
            <a:rect l="0" t="0" r="r" b="b"/>
            <a:pathLst>
              <a:path w="10000" h="10000">
                <a:moveTo>
                  <a:pt x="323" y="164"/>
                </a:moveTo>
                <a:lnTo>
                  <a:pt x="341" y="143"/>
                </a:lnTo>
                <a:cubicBezTo>
                  <a:pt x="349" y="129"/>
                  <a:pt x="357" y="116"/>
                  <a:pt x="365" y="102"/>
                </a:cubicBezTo>
                <a:lnTo>
                  <a:pt x="413" y="72"/>
                </a:lnTo>
                <a:cubicBezTo>
                  <a:pt x="429" y="58"/>
                  <a:pt x="445" y="45"/>
                  <a:pt x="461" y="31"/>
                </a:cubicBezTo>
                <a:lnTo>
                  <a:pt x="514" y="10"/>
                </a:lnTo>
                <a:cubicBezTo>
                  <a:pt x="534" y="7"/>
                  <a:pt x="554" y="3"/>
                  <a:pt x="574" y="0"/>
                </a:cubicBezTo>
                <a:lnTo>
                  <a:pt x="628" y="0"/>
                </a:lnTo>
                <a:lnTo>
                  <a:pt x="694" y="0"/>
                </a:lnTo>
                <a:cubicBezTo>
                  <a:pt x="716" y="3"/>
                  <a:pt x="738" y="7"/>
                  <a:pt x="760" y="10"/>
                </a:cubicBezTo>
                <a:lnTo>
                  <a:pt x="825" y="31"/>
                </a:lnTo>
                <a:lnTo>
                  <a:pt x="891" y="61"/>
                </a:lnTo>
                <a:cubicBezTo>
                  <a:pt x="915" y="71"/>
                  <a:pt x="939" y="82"/>
                  <a:pt x="963" y="92"/>
                </a:cubicBezTo>
                <a:cubicBezTo>
                  <a:pt x="989" y="106"/>
                  <a:pt x="1015" y="119"/>
                  <a:pt x="1041" y="133"/>
                </a:cubicBezTo>
                <a:lnTo>
                  <a:pt x="1118" y="174"/>
                </a:lnTo>
                <a:lnTo>
                  <a:pt x="1196" y="225"/>
                </a:lnTo>
                <a:lnTo>
                  <a:pt x="1268" y="276"/>
                </a:lnTo>
                <a:cubicBezTo>
                  <a:pt x="1294" y="290"/>
                  <a:pt x="1320" y="303"/>
                  <a:pt x="1346" y="317"/>
                </a:cubicBezTo>
                <a:lnTo>
                  <a:pt x="1513" y="440"/>
                </a:lnTo>
                <a:lnTo>
                  <a:pt x="1681" y="553"/>
                </a:lnTo>
                <a:lnTo>
                  <a:pt x="1848" y="665"/>
                </a:lnTo>
                <a:lnTo>
                  <a:pt x="2022" y="778"/>
                </a:lnTo>
                <a:cubicBezTo>
                  <a:pt x="2050" y="798"/>
                  <a:pt x="2077" y="819"/>
                  <a:pt x="2105" y="839"/>
                </a:cubicBezTo>
                <a:cubicBezTo>
                  <a:pt x="2133" y="853"/>
                  <a:pt x="2161" y="866"/>
                  <a:pt x="2189" y="880"/>
                </a:cubicBezTo>
                <a:cubicBezTo>
                  <a:pt x="2217" y="894"/>
                  <a:pt x="2245" y="907"/>
                  <a:pt x="2273" y="921"/>
                </a:cubicBezTo>
                <a:lnTo>
                  <a:pt x="2356" y="972"/>
                </a:lnTo>
                <a:lnTo>
                  <a:pt x="2440" y="993"/>
                </a:lnTo>
                <a:cubicBezTo>
                  <a:pt x="2468" y="1003"/>
                  <a:pt x="2496" y="1014"/>
                  <a:pt x="2524" y="1024"/>
                </a:cubicBezTo>
                <a:lnTo>
                  <a:pt x="2608" y="1054"/>
                </a:lnTo>
                <a:cubicBezTo>
                  <a:pt x="2638" y="1057"/>
                  <a:pt x="2667" y="1061"/>
                  <a:pt x="2697" y="1064"/>
                </a:cubicBezTo>
                <a:cubicBezTo>
                  <a:pt x="2725" y="1068"/>
                  <a:pt x="2753" y="1071"/>
                  <a:pt x="2781" y="1075"/>
                </a:cubicBezTo>
                <a:lnTo>
                  <a:pt x="2853" y="1075"/>
                </a:lnTo>
                <a:cubicBezTo>
                  <a:pt x="2881" y="1262"/>
                  <a:pt x="2909" y="1143"/>
                  <a:pt x="2937" y="1330"/>
                </a:cubicBezTo>
                <a:cubicBezTo>
                  <a:pt x="2963" y="1118"/>
                  <a:pt x="2988" y="1287"/>
                  <a:pt x="3014" y="1075"/>
                </a:cubicBezTo>
                <a:cubicBezTo>
                  <a:pt x="3042" y="1071"/>
                  <a:pt x="3070" y="1068"/>
                  <a:pt x="3098" y="1064"/>
                </a:cubicBezTo>
                <a:lnTo>
                  <a:pt x="3182" y="1064"/>
                </a:lnTo>
                <a:lnTo>
                  <a:pt x="3343" y="1024"/>
                </a:lnTo>
                <a:lnTo>
                  <a:pt x="3505" y="1003"/>
                </a:lnTo>
                <a:lnTo>
                  <a:pt x="3672" y="972"/>
                </a:lnTo>
                <a:lnTo>
                  <a:pt x="3834" y="921"/>
                </a:lnTo>
                <a:lnTo>
                  <a:pt x="4007" y="880"/>
                </a:lnTo>
                <a:lnTo>
                  <a:pt x="4175" y="850"/>
                </a:lnTo>
                <a:lnTo>
                  <a:pt x="4348" y="809"/>
                </a:lnTo>
                <a:lnTo>
                  <a:pt x="4528" y="788"/>
                </a:lnTo>
                <a:cubicBezTo>
                  <a:pt x="4562" y="785"/>
                  <a:pt x="4595" y="781"/>
                  <a:pt x="4629" y="778"/>
                </a:cubicBezTo>
                <a:cubicBezTo>
                  <a:pt x="4659" y="775"/>
                  <a:pt x="4689" y="771"/>
                  <a:pt x="4719" y="768"/>
                </a:cubicBezTo>
                <a:lnTo>
                  <a:pt x="4809" y="768"/>
                </a:lnTo>
                <a:lnTo>
                  <a:pt x="4904" y="768"/>
                </a:lnTo>
                <a:lnTo>
                  <a:pt x="5006" y="778"/>
                </a:lnTo>
                <a:lnTo>
                  <a:pt x="5102" y="778"/>
                </a:lnTo>
                <a:cubicBezTo>
                  <a:pt x="5138" y="781"/>
                  <a:pt x="5173" y="785"/>
                  <a:pt x="5209" y="788"/>
                </a:cubicBezTo>
                <a:lnTo>
                  <a:pt x="5311" y="809"/>
                </a:lnTo>
                <a:lnTo>
                  <a:pt x="5419" y="839"/>
                </a:lnTo>
                <a:lnTo>
                  <a:pt x="5520" y="860"/>
                </a:lnTo>
                <a:lnTo>
                  <a:pt x="5634" y="901"/>
                </a:lnTo>
                <a:lnTo>
                  <a:pt x="5748" y="931"/>
                </a:lnTo>
                <a:lnTo>
                  <a:pt x="5861" y="972"/>
                </a:lnTo>
                <a:lnTo>
                  <a:pt x="5999" y="1003"/>
                </a:lnTo>
                <a:lnTo>
                  <a:pt x="6124" y="1044"/>
                </a:lnTo>
                <a:lnTo>
                  <a:pt x="6256" y="1085"/>
                </a:lnTo>
                <a:lnTo>
                  <a:pt x="6394" y="1126"/>
                </a:lnTo>
                <a:lnTo>
                  <a:pt x="6531" y="1167"/>
                </a:lnTo>
                <a:lnTo>
                  <a:pt x="6681" y="1218"/>
                </a:lnTo>
                <a:lnTo>
                  <a:pt x="6824" y="1269"/>
                </a:lnTo>
                <a:lnTo>
                  <a:pt x="7117" y="1372"/>
                </a:lnTo>
                <a:lnTo>
                  <a:pt x="7410" y="1494"/>
                </a:lnTo>
                <a:lnTo>
                  <a:pt x="7703" y="1627"/>
                </a:lnTo>
                <a:lnTo>
                  <a:pt x="7853" y="1699"/>
                </a:lnTo>
                <a:lnTo>
                  <a:pt x="7996" y="1771"/>
                </a:lnTo>
                <a:lnTo>
                  <a:pt x="8140" y="1842"/>
                </a:lnTo>
                <a:lnTo>
                  <a:pt x="8278" y="1914"/>
                </a:lnTo>
                <a:cubicBezTo>
                  <a:pt x="8322" y="1941"/>
                  <a:pt x="8365" y="1969"/>
                  <a:pt x="8409" y="1996"/>
                </a:cubicBezTo>
                <a:lnTo>
                  <a:pt x="8547" y="2078"/>
                </a:lnTo>
                <a:cubicBezTo>
                  <a:pt x="8589" y="2105"/>
                  <a:pt x="8630" y="2133"/>
                  <a:pt x="8672" y="2160"/>
                </a:cubicBezTo>
                <a:lnTo>
                  <a:pt x="8798" y="2252"/>
                </a:lnTo>
                <a:lnTo>
                  <a:pt x="8911" y="2344"/>
                </a:lnTo>
                <a:lnTo>
                  <a:pt x="9025" y="2436"/>
                </a:lnTo>
                <a:lnTo>
                  <a:pt x="9133" y="2538"/>
                </a:lnTo>
                <a:cubicBezTo>
                  <a:pt x="9149" y="2552"/>
                  <a:pt x="9165" y="2565"/>
                  <a:pt x="9181" y="2579"/>
                </a:cubicBezTo>
                <a:lnTo>
                  <a:pt x="9228" y="2641"/>
                </a:lnTo>
                <a:lnTo>
                  <a:pt x="9276" y="2692"/>
                </a:lnTo>
                <a:cubicBezTo>
                  <a:pt x="9290" y="2706"/>
                  <a:pt x="9304" y="2719"/>
                  <a:pt x="9318" y="2733"/>
                </a:cubicBezTo>
                <a:cubicBezTo>
                  <a:pt x="9332" y="2753"/>
                  <a:pt x="9346" y="2774"/>
                  <a:pt x="9360" y="2794"/>
                </a:cubicBezTo>
                <a:cubicBezTo>
                  <a:pt x="9374" y="2815"/>
                  <a:pt x="9388" y="2835"/>
                  <a:pt x="9402" y="2856"/>
                </a:cubicBezTo>
                <a:lnTo>
                  <a:pt x="9444" y="2907"/>
                </a:lnTo>
                <a:cubicBezTo>
                  <a:pt x="9456" y="2927"/>
                  <a:pt x="9468" y="2948"/>
                  <a:pt x="9480" y="2968"/>
                </a:cubicBezTo>
                <a:cubicBezTo>
                  <a:pt x="9492" y="2989"/>
                  <a:pt x="9504" y="3009"/>
                  <a:pt x="9516" y="3030"/>
                </a:cubicBezTo>
                <a:cubicBezTo>
                  <a:pt x="9528" y="3047"/>
                  <a:pt x="9539" y="3064"/>
                  <a:pt x="9551" y="3081"/>
                </a:cubicBezTo>
                <a:lnTo>
                  <a:pt x="9611" y="3204"/>
                </a:lnTo>
                <a:cubicBezTo>
                  <a:pt x="9629" y="3248"/>
                  <a:pt x="9647" y="3293"/>
                  <a:pt x="9665" y="3337"/>
                </a:cubicBezTo>
                <a:cubicBezTo>
                  <a:pt x="9683" y="3385"/>
                  <a:pt x="9701" y="3432"/>
                  <a:pt x="9719" y="3480"/>
                </a:cubicBezTo>
                <a:cubicBezTo>
                  <a:pt x="9735" y="3531"/>
                  <a:pt x="9751" y="3583"/>
                  <a:pt x="9767" y="3634"/>
                </a:cubicBezTo>
                <a:lnTo>
                  <a:pt x="9809" y="3787"/>
                </a:lnTo>
                <a:cubicBezTo>
                  <a:pt x="9823" y="3838"/>
                  <a:pt x="9836" y="3890"/>
                  <a:pt x="9850" y="3941"/>
                </a:cubicBezTo>
                <a:cubicBezTo>
                  <a:pt x="9858" y="4002"/>
                  <a:pt x="9866" y="4064"/>
                  <a:pt x="9874" y="4125"/>
                </a:cubicBezTo>
                <a:cubicBezTo>
                  <a:pt x="9884" y="4180"/>
                  <a:pt x="9894" y="4234"/>
                  <a:pt x="9904" y="4289"/>
                </a:cubicBezTo>
                <a:cubicBezTo>
                  <a:pt x="9914" y="4354"/>
                  <a:pt x="9924" y="4418"/>
                  <a:pt x="9934" y="4483"/>
                </a:cubicBezTo>
                <a:cubicBezTo>
                  <a:pt x="9940" y="4544"/>
                  <a:pt x="9946" y="4606"/>
                  <a:pt x="9952" y="4667"/>
                </a:cubicBezTo>
                <a:cubicBezTo>
                  <a:pt x="9958" y="4729"/>
                  <a:pt x="9964" y="4790"/>
                  <a:pt x="9970" y="4852"/>
                </a:cubicBezTo>
                <a:cubicBezTo>
                  <a:pt x="9974" y="4917"/>
                  <a:pt x="9978" y="4981"/>
                  <a:pt x="9982" y="5046"/>
                </a:cubicBezTo>
                <a:lnTo>
                  <a:pt x="9994" y="5241"/>
                </a:lnTo>
                <a:lnTo>
                  <a:pt x="9994" y="5425"/>
                </a:lnTo>
                <a:lnTo>
                  <a:pt x="10000" y="5629"/>
                </a:lnTo>
                <a:lnTo>
                  <a:pt x="9994" y="5824"/>
                </a:lnTo>
                <a:lnTo>
                  <a:pt x="9994" y="6018"/>
                </a:lnTo>
                <a:lnTo>
                  <a:pt x="9988" y="6213"/>
                </a:lnTo>
                <a:cubicBezTo>
                  <a:pt x="9984" y="6278"/>
                  <a:pt x="9980" y="6342"/>
                  <a:pt x="9976" y="6407"/>
                </a:cubicBezTo>
                <a:lnTo>
                  <a:pt x="9958" y="6602"/>
                </a:lnTo>
                <a:lnTo>
                  <a:pt x="9946" y="6776"/>
                </a:lnTo>
                <a:cubicBezTo>
                  <a:pt x="9940" y="6837"/>
                  <a:pt x="9934" y="6899"/>
                  <a:pt x="9928" y="6960"/>
                </a:cubicBezTo>
                <a:lnTo>
                  <a:pt x="9904" y="7134"/>
                </a:lnTo>
                <a:cubicBezTo>
                  <a:pt x="9894" y="7195"/>
                  <a:pt x="9884" y="7257"/>
                  <a:pt x="9874" y="7318"/>
                </a:cubicBezTo>
                <a:cubicBezTo>
                  <a:pt x="9868" y="7373"/>
                  <a:pt x="9862" y="7427"/>
                  <a:pt x="9856" y="7482"/>
                </a:cubicBezTo>
                <a:cubicBezTo>
                  <a:pt x="9846" y="7537"/>
                  <a:pt x="9837" y="7591"/>
                  <a:pt x="9827" y="7646"/>
                </a:cubicBezTo>
                <a:lnTo>
                  <a:pt x="9791" y="7799"/>
                </a:lnTo>
                <a:lnTo>
                  <a:pt x="9761" y="7943"/>
                </a:lnTo>
                <a:cubicBezTo>
                  <a:pt x="9749" y="7991"/>
                  <a:pt x="9737" y="8038"/>
                  <a:pt x="9725" y="8086"/>
                </a:cubicBezTo>
                <a:cubicBezTo>
                  <a:pt x="9713" y="8130"/>
                  <a:pt x="9701" y="8175"/>
                  <a:pt x="9689" y="8219"/>
                </a:cubicBezTo>
                <a:cubicBezTo>
                  <a:pt x="9677" y="8257"/>
                  <a:pt x="9665" y="8294"/>
                  <a:pt x="9653" y="8332"/>
                </a:cubicBezTo>
                <a:cubicBezTo>
                  <a:pt x="9639" y="8369"/>
                  <a:pt x="9625" y="8407"/>
                  <a:pt x="9611" y="8444"/>
                </a:cubicBezTo>
                <a:cubicBezTo>
                  <a:pt x="9597" y="8475"/>
                  <a:pt x="9583" y="8505"/>
                  <a:pt x="9569" y="8536"/>
                </a:cubicBezTo>
                <a:cubicBezTo>
                  <a:pt x="9553" y="8567"/>
                  <a:pt x="9538" y="8597"/>
                  <a:pt x="9522" y="8628"/>
                </a:cubicBezTo>
                <a:lnTo>
                  <a:pt x="9474" y="8721"/>
                </a:lnTo>
                <a:cubicBezTo>
                  <a:pt x="9454" y="8745"/>
                  <a:pt x="9434" y="8768"/>
                  <a:pt x="9414" y="8792"/>
                </a:cubicBezTo>
                <a:cubicBezTo>
                  <a:pt x="9394" y="8819"/>
                  <a:pt x="9374" y="8847"/>
                  <a:pt x="9354" y="8874"/>
                </a:cubicBezTo>
                <a:cubicBezTo>
                  <a:pt x="9332" y="8895"/>
                  <a:pt x="9310" y="8915"/>
                  <a:pt x="9288" y="8936"/>
                </a:cubicBezTo>
                <a:cubicBezTo>
                  <a:pt x="9268" y="8956"/>
                  <a:pt x="9248" y="8977"/>
                  <a:pt x="9228" y="8997"/>
                </a:cubicBezTo>
                <a:lnTo>
                  <a:pt x="9157" y="9048"/>
                </a:lnTo>
                <a:cubicBezTo>
                  <a:pt x="9131" y="9069"/>
                  <a:pt x="9105" y="9089"/>
                  <a:pt x="9079" y="9110"/>
                </a:cubicBezTo>
                <a:lnTo>
                  <a:pt x="9007" y="9161"/>
                </a:lnTo>
                <a:lnTo>
                  <a:pt x="8929" y="9191"/>
                </a:lnTo>
                <a:lnTo>
                  <a:pt x="8846" y="9232"/>
                </a:lnTo>
                <a:cubicBezTo>
                  <a:pt x="8818" y="9242"/>
                  <a:pt x="8790" y="9253"/>
                  <a:pt x="8762" y="9263"/>
                </a:cubicBezTo>
                <a:cubicBezTo>
                  <a:pt x="8734" y="9277"/>
                  <a:pt x="8706" y="9290"/>
                  <a:pt x="8678" y="9304"/>
                </a:cubicBezTo>
                <a:cubicBezTo>
                  <a:pt x="8648" y="9314"/>
                  <a:pt x="8619" y="9325"/>
                  <a:pt x="8589" y="9335"/>
                </a:cubicBezTo>
                <a:lnTo>
                  <a:pt x="8493" y="9365"/>
                </a:lnTo>
                <a:lnTo>
                  <a:pt x="8313" y="9406"/>
                </a:lnTo>
                <a:lnTo>
                  <a:pt x="8122" y="9447"/>
                </a:lnTo>
                <a:lnTo>
                  <a:pt x="7931" y="9478"/>
                </a:lnTo>
                <a:lnTo>
                  <a:pt x="7733" y="9519"/>
                </a:lnTo>
                <a:lnTo>
                  <a:pt x="7530" y="9539"/>
                </a:lnTo>
                <a:lnTo>
                  <a:pt x="7339" y="9580"/>
                </a:lnTo>
                <a:lnTo>
                  <a:pt x="7141" y="9611"/>
                </a:lnTo>
                <a:lnTo>
                  <a:pt x="6950" y="9662"/>
                </a:lnTo>
                <a:lnTo>
                  <a:pt x="6854" y="9683"/>
                </a:lnTo>
                <a:lnTo>
                  <a:pt x="6758" y="9713"/>
                </a:lnTo>
                <a:lnTo>
                  <a:pt x="6651" y="9724"/>
                </a:lnTo>
                <a:lnTo>
                  <a:pt x="6549" y="9744"/>
                </a:lnTo>
                <a:lnTo>
                  <a:pt x="6441" y="9765"/>
                </a:lnTo>
                <a:lnTo>
                  <a:pt x="6334" y="9785"/>
                </a:lnTo>
                <a:lnTo>
                  <a:pt x="6226" y="9806"/>
                </a:lnTo>
                <a:lnTo>
                  <a:pt x="6112" y="9816"/>
                </a:lnTo>
                <a:lnTo>
                  <a:pt x="5885" y="9857"/>
                </a:lnTo>
                <a:lnTo>
                  <a:pt x="5652" y="9887"/>
                </a:lnTo>
                <a:lnTo>
                  <a:pt x="5425" y="9918"/>
                </a:lnTo>
                <a:lnTo>
                  <a:pt x="5185" y="9928"/>
                </a:lnTo>
                <a:lnTo>
                  <a:pt x="4958" y="9949"/>
                </a:lnTo>
                <a:lnTo>
                  <a:pt x="4731" y="9959"/>
                </a:lnTo>
                <a:lnTo>
                  <a:pt x="4623" y="9969"/>
                </a:lnTo>
                <a:lnTo>
                  <a:pt x="4510" y="9969"/>
                </a:lnTo>
                <a:lnTo>
                  <a:pt x="4402" y="9990"/>
                </a:lnTo>
                <a:lnTo>
                  <a:pt x="4294" y="9990"/>
                </a:lnTo>
                <a:lnTo>
                  <a:pt x="4193" y="9990"/>
                </a:lnTo>
                <a:lnTo>
                  <a:pt x="4091" y="10000"/>
                </a:lnTo>
                <a:lnTo>
                  <a:pt x="3995" y="10000"/>
                </a:lnTo>
                <a:lnTo>
                  <a:pt x="3894" y="10000"/>
                </a:lnTo>
                <a:lnTo>
                  <a:pt x="3804" y="10000"/>
                </a:lnTo>
                <a:lnTo>
                  <a:pt x="3714" y="10000"/>
                </a:lnTo>
                <a:lnTo>
                  <a:pt x="3630" y="10000"/>
                </a:lnTo>
                <a:lnTo>
                  <a:pt x="3547" y="10000"/>
                </a:lnTo>
                <a:cubicBezTo>
                  <a:pt x="3521" y="9997"/>
                  <a:pt x="3495" y="9993"/>
                  <a:pt x="3469" y="9990"/>
                </a:cubicBezTo>
                <a:lnTo>
                  <a:pt x="3391" y="9990"/>
                </a:lnTo>
                <a:lnTo>
                  <a:pt x="3325" y="9990"/>
                </a:lnTo>
                <a:lnTo>
                  <a:pt x="3254" y="9969"/>
                </a:lnTo>
                <a:lnTo>
                  <a:pt x="3182" y="9969"/>
                </a:lnTo>
                <a:lnTo>
                  <a:pt x="3122" y="9969"/>
                </a:lnTo>
                <a:cubicBezTo>
                  <a:pt x="3100" y="9966"/>
                  <a:pt x="3078" y="9962"/>
                  <a:pt x="3056" y="9959"/>
                </a:cubicBezTo>
                <a:cubicBezTo>
                  <a:pt x="3038" y="9956"/>
                  <a:pt x="3020" y="9952"/>
                  <a:pt x="3002" y="9949"/>
                </a:cubicBezTo>
                <a:lnTo>
                  <a:pt x="2949" y="9949"/>
                </a:lnTo>
                <a:cubicBezTo>
                  <a:pt x="2929" y="9946"/>
                  <a:pt x="2909" y="9942"/>
                  <a:pt x="2889" y="9939"/>
                </a:cubicBezTo>
                <a:cubicBezTo>
                  <a:pt x="2871" y="9935"/>
                  <a:pt x="2853" y="9932"/>
                  <a:pt x="2835" y="9928"/>
                </a:cubicBezTo>
                <a:cubicBezTo>
                  <a:pt x="2817" y="9925"/>
                  <a:pt x="2799" y="9921"/>
                  <a:pt x="2781" y="9918"/>
                </a:cubicBezTo>
                <a:lnTo>
                  <a:pt x="2679" y="9887"/>
                </a:lnTo>
                <a:lnTo>
                  <a:pt x="2584" y="9867"/>
                </a:lnTo>
                <a:cubicBezTo>
                  <a:pt x="2554" y="9853"/>
                  <a:pt x="2524" y="9840"/>
                  <a:pt x="2494" y="9826"/>
                </a:cubicBezTo>
                <a:cubicBezTo>
                  <a:pt x="2462" y="9819"/>
                  <a:pt x="2430" y="9813"/>
                  <a:pt x="2398" y="9806"/>
                </a:cubicBezTo>
                <a:lnTo>
                  <a:pt x="2225" y="9724"/>
                </a:lnTo>
                <a:cubicBezTo>
                  <a:pt x="2195" y="9710"/>
                  <a:pt x="2165" y="9697"/>
                  <a:pt x="2135" y="9683"/>
                </a:cubicBezTo>
                <a:cubicBezTo>
                  <a:pt x="2105" y="9669"/>
                  <a:pt x="2075" y="9656"/>
                  <a:pt x="2045" y="9642"/>
                </a:cubicBezTo>
                <a:lnTo>
                  <a:pt x="1950" y="9591"/>
                </a:lnTo>
                <a:lnTo>
                  <a:pt x="1842" y="9539"/>
                </a:lnTo>
                <a:lnTo>
                  <a:pt x="1740" y="9498"/>
                </a:lnTo>
                <a:lnTo>
                  <a:pt x="1633" y="9447"/>
                </a:lnTo>
                <a:lnTo>
                  <a:pt x="1519" y="9396"/>
                </a:lnTo>
                <a:lnTo>
                  <a:pt x="1411" y="9355"/>
                </a:lnTo>
                <a:cubicBezTo>
                  <a:pt x="1371" y="9335"/>
                  <a:pt x="1332" y="9314"/>
                  <a:pt x="1292" y="9294"/>
                </a:cubicBezTo>
                <a:lnTo>
                  <a:pt x="1178" y="9243"/>
                </a:lnTo>
                <a:lnTo>
                  <a:pt x="1071" y="9181"/>
                </a:lnTo>
                <a:lnTo>
                  <a:pt x="957" y="9120"/>
                </a:lnTo>
                <a:lnTo>
                  <a:pt x="849" y="9069"/>
                </a:lnTo>
                <a:lnTo>
                  <a:pt x="748" y="8976"/>
                </a:lnTo>
                <a:cubicBezTo>
                  <a:pt x="716" y="8952"/>
                  <a:pt x="684" y="8929"/>
                  <a:pt x="652" y="8905"/>
                </a:cubicBezTo>
                <a:lnTo>
                  <a:pt x="550" y="8813"/>
                </a:lnTo>
                <a:lnTo>
                  <a:pt x="508" y="8762"/>
                </a:lnTo>
                <a:lnTo>
                  <a:pt x="467" y="8721"/>
                </a:lnTo>
                <a:cubicBezTo>
                  <a:pt x="453" y="8700"/>
                  <a:pt x="439" y="8680"/>
                  <a:pt x="425" y="8659"/>
                </a:cubicBezTo>
                <a:lnTo>
                  <a:pt x="383" y="8608"/>
                </a:lnTo>
                <a:cubicBezTo>
                  <a:pt x="371" y="8588"/>
                  <a:pt x="359" y="8567"/>
                  <a:pt x="347" y="8547"/>
                </a:cubicBezTo>
                <a:lnTo>
                  <a:pt x="317" y="8475"/>
                </a:lnTo>
                <a:cubicBezTo>
                  <a:pt x="305" y="8455"/>
                  <a:pt x="293" y="8434"/>
                  <a:pt x="281" y="8414"/>
                </a:cubicBezTo>
                <a:lnTo>
                  <a:pt x="251" y="8342"/>
                </a:lnTo>
                <a:lnTo>
                  <a:pt x="221" y="8270"/>
                </a:lnTo>
                <a:cubicBezTo>
                  <a:pt x="215" y="8246"/>
                  <a:pt x="209" y="8223"/>
                  <a:pt x="203" y="8199"/>
                </a:cubicBezTo>
                <a:cubicBezTo>
                  <a:pt x="193" y="8172"/>
                  <a:pt x="183" y="8144"/>
                  <a:pt x="173" y="8117"/>
                </a:cubicBezTo>
                <a:cubicBezTo>
                  <a:pt x="167" y="8093"/>
                  <a:pt x="162" y="8069"/>
                  <a:pt x="156" y="8045"/>
                </a:cubicBezTo>
                <a:cubicBezTo>
                  <a:pt x="148" y="8018"/>
                  <a:pt x="140" y="7990"/>
                  <a:pt x="132" y="7963"/>
                </a:cubicBezTo>
                <a:cubicBezTo>
                  <a:pt x="128" y="7936"/>
                  <a:pt x="124" y="7908"/>
                  <a:pt x="120" y="7881"/>
                </a:cubicBezTo>
                <a:cubicBezTo>
                  <a:pt x="108" y="7820"/>
                  <a:pt x="96" y="7758"/>
                  <a:pt x="84" y="7697"/>
                </a:cubicBezTo>
                <a:lnTo>
                  <a:pt x="54" y="7523"/>
                </a:lnTo>
                <a:cubicBezTo>
                  <a:pt x="50" y="7458"/>
                  <a:pt x="46" y="7394"/>
                  <a:pt x="42" y="7329"/>
                </a:cubicBezTo>
                <a:cubicBezTo>
                  <a:pt x="38" y="7261"/>
                  <a:pt x="34" y="7192"/>
                  <a:pt x="30" y="7124"/>
                </a:cubicBezTo>
                <a:cubicBezTo>
                  <a:pt x="24" y="7052"/>
                  <a:pt x="18" y="6981"/>
                  <a:pt x="12" y="6909"/>
                </a:cubicBezTo>
                <a:cubicBezTo>
                  <a:pt x="10" y="6837"/>
                  <a:pt x="8" y="6766"/>
                  <a:pt x="6" y="6694"/>
                </a:cubicBezTo>
                <a:lnTo>
                  <a:pt x="6" y="6479"/>
                </a:lnTo>
                <a:lnTo>
                  <a:pt x="0" y="6254"/>
                </a:lnTo>
                <a:lnTo>
                  <a:pt x="0" y="6018"/>
                </a:lnTo>
                <a:cubicBezTo>
                  <a:pt x="2" y="5936"/>
                  <a:pt x="4" y="5855"/>
                  <a:pt x="6" y="5773"/>
                </a:cubicBezTo>
                <a:lnTo>
                  <a:pt x="6" y="5527"/>
                </a:lnTo>
                <a:cubicBezTo>
                  <a:pt x="8" y="5442"/>
                  <a:pt x="10" y="5356"/>
                  <a:pt x="12" y="5271"/>
                </a:cubicBezTo>
                <a:lnTo>
                  <a:pt x="12" y="5026"/>
                </a:lnTo>
                <a:lnTo>
                  <a:pt x="12" y="4893"/>
                </a:lnTo>
                <a:lnTo>
                  <a:pt x="12" y="4749"/>
                </a:lnTo>
                <a:lnTo>
                  <a:pt x="12" y="4606"/>
                </a:lnTo>
                <a:lnTo>
                  <a:pt x="12" y="4452"/>
                </a:lnTo>
                <a:lnTo>
                  <a:pt x="6" y="4278"/>
                </a:lnTo>
                <a:lnTo>
                  <a:pt x="6" y="4115"/>
                </a:lnTo>
                <a:lnTo>
                  <a:pt x="6" y="3941"/>
                </a:lnTo>
                <a:lnTo>
                  <a:pt x="0" y="3767"/>
                </a:lnTo>
                <a:lnTo>
                  <a:pt x="0" y="3582"/>
                </a:lnTo>
                <a:lnTo>
                  <a:pt x="0" y="3408"/>
                </a:lnTo>
                <a:lnTo>
                  <a:pt x="0" y="3040"/>
                </a:lnTo>
                <a:lnTo>
                  <a:pt x="0" y="2661"/>
                </a:lnTo>
                <a:lnTo>
                  <a:pt x="0" y="2293"/>
                </a:lnTo>
                <a:lnTo>
                  <a:pt x="6" y="2119"/>
                </a:lnTo>
                <a:cubicBezTo>
                  <a:pt x="8" y="2057"/>
                  <a:pt x="10" y="1996"/>
                  <a:pt x="12" y="1934"/>
                </a:cubicBezTo>
                <a:cubicBezTo>
                  <a:pt x="16" y="1880"/>
                  <a:pt x="20" y="1825"/>
                  <a:pt x="24" y="1771"/>
                </a:cubicBezTo>
                <a:lnTo>
                  <a:pt x="30" y="1597"/>
                </a:lnTo>
                <a:cubicBezTo>
                  <a:pt x="34" y="1542"/>
                  <a:pt x="38" y="1488"/>
                  <a:pt x="42" y="1433"/>
                </a:cubicBezTo>
                <a:cubicBezTo>
                  <a:pt x="44" y="1382"/>
                  <a:pt x="46" y="1330"/>
                  <a:pt x="48" y="1279"/>
                </a:cubicBezTo>
                <a:lnTo>
                  <a:pt x="72" y="1126"/>
                </a:lnTo>
                <a:cubicBezTo>
                  <a:pt x="76" y="1078"/>
                  <a:pt x="80" y="1031"/>
                  <a:pt x="84" y="983"/>
                </a:cubicBezTo>
                <a:lnTo>
                  <a:pt x="108" y="839"/>
                </a:lnTo>
                <a:lnTo>
                  <a:pt x="126" y="716"/>
                </a:lnTo>
                <a:cubicBezTo>
                  <a:pt x="136" y="675"/>
                  <a:pt x="146" y="635"/>
                  <a:pt x="156" y="594"/>
                </a:cubicBezTo>
                <a:cubicBezTo>
                  <a:pt x="162" y="560"/>
                  <a:pt x="167" y="525"/>
                  <a:pt x="173" y="491"/>
                </a:cubicBezTo>
                <a:cubicBezTo>
                  <a:pt x="185" y="454"/>
                  <a:pt x="197" y="416"/>
                  <a:pt x="209" y="379"/>
                </a:cubicBezTo>
                <a:cubicBezTo>
                  <a:pt x="213" y="369"/>
                  <a:pt x="217" y="358"/>
                  <a:pt x="221" y="348"/>
                </a:cubicBezTo>
                <a:lnTo>
                  <a:pt x="245" y="297"/>
                </a:lnTo>
                <a:cubicBezTo>
                  <a:pt x="249" y="287"/>
                  <a:pt x="253" y="276"/>
                  <a:pt x="257" y="266"/>
                </a:cubicBezTo>
                <a:cubicBezTo>
                  <a:pt x="265" y="252"/>
                  <a:pt x="273" y="239"/>
                  <a:pt x="281" y="225"/>
                </a:cubicBezTo>
                <a:cubicBezTo>
                  <a:pt x="287" y="215"/>
                  <a:pt x="293" y="204"/>
                  <a:pt x="299" y="194"/>
                </a:cubicBezTo>
                <a:lnTo>
                  <a:pt x="323" y="164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41" name="Rectangle 198"/>
          <p:cNvSpPr>
            <a:spLocks noChangeArrowheads="1"/>
          </p:cNvSpPr>
          <p:nvPr/>
        </p:nvSpPr>
        <p:spPr bwMode="auto">
          <a:xfrm>
            <a:off x="3648075" y="3957638"/>
            <a:ext cx="412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42" name="Line 334"/>
          <p:cNvSpPr>
            <a:spLocks noChangeShapeType="1"/>
          </p:cNvSpPr>
          <p:nvPr/>
        </p:nvSpPr>
        <p:spPr bwMode="auto">
          <a:xfrm>
            <a:off x="2486025" y="3879850"/>
            <a:ext cx="1592263" cy="4763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0" name="Line 20"/>
          <p:cNvSpPr>
            <a:spLocks noChangeShapeType="1"/>
          </p:cNvSpPr>
          <p:nvPr/>
        </p:nvSpPr>
        <p:spPr bwMode="auto">
          <a:xfrm flipH="1">
            <a:off x="649288" y="3398838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1" name="Line 21"/>
          <p:cNvSpPr>
            <a:spLocks noChangeShapeType="1"/>
          </p:cNvSpPr>
          <p:nvPr/>
        </p:nvSpPr>
        <p:spPr bwMode="auto">
          <a:xfrm flipH="1">
            <a:off x="911225" y="3446463"/>
            <a:ext cx="396875" cy="48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2" name="Line 22"/>
          <p:cNvSpPr>
            <a:spLocks noChangeShapeType="1"/>
          </p:cNvSpPr>
          <p:nvPr/>
        </p:nvSpPr>
        <p:spPr bwMode="auto">
          <a:xfrm>
            <a:off x="1455738" y="3475038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88446" name="Group 44"/>
          <p:cNvGrpSpPr>
            <a:grpSpLocks/>
          </p:cNvGrpSpPr>
          <p:nvPr/>
        </p:nvGrpSpPr>
        <p:grpSpPr bwMode="auto">
          <a:xfrm>
            <a:off x="193675" y="3182146"/>
            <a:ext cx="568325" cy="481012"/>
            <a:chOff x="-44" y="1473"/>
            <a:chExt cx="981" cy="1105"/>
          </a:xfrm>
        </p:grpSpPr>
        <p:pic>
          <p:nvPicPr>
            <p:cNvPr id="188603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4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88447" name="Group 44"/>
          <p:cNvGrpSpPr>
            <a:grpSpLocks/>
          </p:cNvGrpSpPr>
          <p:nvPr/>
        </p:nvGrpSpPr>
        <p:grpSpPr bwMode="auto">
          <a:xfrm>
            <a:off x="1128713" y="3690938"/>
            <a:ext cx="568325" cy="481012"/>
            <a:chOff x="-44" y="1473"/>
            <a:chExt cx="981" cy="1105"/>
          </a:xfrm>
        </p:grpSpPr>
        <p:pic>
          <p:nvPicPr>
            <p:cNvPr id="188601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2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05" name="Line 21"/>
          <p:cNvSpPr>
            <a:spLocks noChangeShapeType="1"/>
          </p:cNvSpPr>
          <p:nvPr/>
        </p:nvSpPr>
        <p:spPr bwMode="auto">
          <a:xfrm>
            <a:off x="1674813" y="3405188"/>
            <a:ext cx="377825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6" name="Line 22"/>
          <p:cNvSpPr>
            <a:spLocks noChangeShapeType="1"/>
          </p:cNvSpPr>
          <p:nvPr/>
        </p:nvSpPr>
        <p:spPr bwMode="auto">
          <a:xfrm flipH="1">
            <a:off x="1906588" y="3900488"/>
            <a:ext cx="120650" cy="293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7" name="Line 22"/>
          <p:cNvSpPr>
            <a:spLocks noChangeShapeType="1"/>
          </p:cNvSpPr>
          <p:nvPr/>
        </p:nvSpPr>
        <p:spPr bwMode="auto">
          <a:xfrm>
            <a:off x="2311400" y="3911600"/>
            <a:ext cx="73025" cy="295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08" name="Line 20"/>
          <p:cNvSpPr>
            <a:spLocks noChangeShapeType="1"/>
          </p:cNvSpPr>
          <p:nvPr/>
        </p:nvSpPr>
        <p:spPr bwMode="auto">
          <a:xfrm flipH="1">
            <a:off x="1508125" y="3359150"/>
            <a:ext cx="55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0" hangingPunct="0">
              <a:defRPr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88452" name="Group 44"/>
          <p:cNvGrpSpPr>
            <a:grpSpLocks/>
          </p:cNvGrpSpPr>
          <p:nvPr/>
        </p:nvGrpSpPr>
        <p:grpSpPr bwMode="auto">
          <a:xfrm>
            <a:off x="1533525" y="4064000"/>
            <a:ext cx="568325" cy="481013"/>
            <a:chOff x="-44" y="1473"/>
            <a:chExt cx="981" cy="1105"/>
          </a:xfrm>
        </p:grpSpPr>
        <p:pic>
          <p:nvPicPr>
            <p:cNvPr id="188599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600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88453" name="Group 44"/>
          <p:cNvGrpSpPr>
            <a:grpSpLocks/>
          </p:cNvGrpSpPr>
          <p:nvPr/>
        </p:nvGrpSpPr>
        <p:grpSpPr bwMode="auto">
          <a:xfrm>
            <a:off x="1990725" y="4132263"/>
            <a:ext cx="568325" cy="481012"/>
            <a:chOff x="-44" y="1473"/>
            <a:chExt cx="981" cy="1105"/>
          </a:xfrm>
        </p:grpSpPr>
        <p:pic>
          <p:nvPicPr>
            <p:cNvPr id="188597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598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4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3246438"/>
            <a:ext cx="6778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975" y="3662363"/>
            <a:ext cx="6778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8456" name="Group 44"/>
          <p:cNvGrpSpPr>
            <a:grpSpLocks/>
          </p:cNvGrpSpPr>
          <p:nvPr/>
        </p:nvGrpSpPr>
        <p:grpSpPr bwMode="auto">
          <a:xfrm>
            <a:off x="1784350" y="3068638"/>
            <a:ext cx="568325" cy="481012"/>
            <a:chOff x="-44" y="1473"/>
            <a:chExt cx="981" cy="1105"/>
          </a:xfrm>
        </p:grpSpPr>
        <p:pic>
          <p:nvPicPr>
            <p:cNvPr id="188595" name="Picture 45" descr="desktop_computer_stylized_medium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8596" name="Freeform 4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88457" name="Group 906"/>
          <p:cNvGrpSpPr>
            <a:grpSpLocks/>
          </p:cNvGrpSpPr>
          <p:nvPr/>
        </p:nvGrpSpPr>
        <p:grpSpPr bwMode="auto">
          <a:xfrm>
            <a:off x="663575" y="3859213"/>
            <a:ext cx="285750" cy="536575"/>
            <a:chOff x="4140" y="429"/>
            <a:chExt cx="1425" cy="2396"/>
          </a:xfrm>
        </p:grpSpPr>
        <p:sp>
          <p:nvSpPr>
            <p:cNvPr id="188563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2" name="Rectangle 908"/>
            <p:cNvSpPr>
              <a:spLocks noChangeArrowheads="1"/>
            </p:cNvSpPr>
            <p:nvPr/>
          </p:nvSpPr>
          <p:spPr bwMode="auto">
            <a:xfrm>
              <a:off x="4211" y="429"/>
              <a:ext cx="1037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65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66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25" name="Rectangle 911"/>
            <p:cNvSpPr>
              <a:spLocks noChangeArrowheads="1"/>
            </p:cNvSpPr>
            <p:nvPr/>
          </p:nvSpPr>
          <p:spPr bwMode="auto">
            <a:xfrm>
              <a:off x="4211" y="691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68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51" name="AutoShape 913"/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1" cy="12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2" name="AutoShape 914"/>
              <p:cNvSpPr>
                <a:spLocks noChangeArrowheads="1"/>
              </p:cNvSpPr>
              <p:nvPr/>
            </p:nvSpPr>
            <p:spPr bwMode="auto">
              <a:xfrm>
                <a:off x="634" y="2584"/>
                <a:ext cx="692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427" name="Rectangle 915"/>
            <p:cNvSpPr>
              <a:spLocks noChangeArrowheads="1"/>
            </p:cNvSpPr>
            <p:nvPr/>
          </p:nvSpPr>
          <p:spPr bwMode="auto">
            <a:xfrm>
              <a:off x="4227" y="1017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70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9" name="AutoShape 917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21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0" name="AutoShape 918"/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701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429" name="Rectangle 919"/>
            <p:cNvSpPr>
              <a:spLocks noChangeArrowheads="1"/>
            </p:cNvSpPr>
            <p:nvPr/>
          </p:nvSpPr>
          <p:spPr bwMode="auto">
            <a:xfrm>
              <a:off x="4211" y="1358"/>
              <a:ext cx="602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30" name="Rectangle 920"/>
            <p:cNvSpPr>
              <a:spLocks noChangeArrowheads="1"/>
            </p:cNvSpPr>
            <p:nvPr/>
          </p:nvSpPr>
          <p:spPr bwMode="auto">
            <a:xfrm>
              <a:off x="4227" y="1655"/>
              <a:ext cx="594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73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447" name="AutoShape 922"/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30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48" name="AutoShape 923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0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8574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8575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5" name="AutoShape 926"/>
              <p:cNvSpPr>
                <a:spLocks noChangeArrowheads="1"/>
              </p:cNvSpPr>
              <p:nvPr/>
            </p:nvSpPr>
            <p:spPr bwMode="auto">
              <a:xfrm>
                <a:off x="617" y="2570"/>
                <a:ext cx="710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46" name="AutoShape 927"/>
              <p:cNvSpPr>
                <a:spLocks noChangeArrowheads="1"/>
              </p:cNvSpPr>
              <p:nvPr/>
            </p:nvSpPr>
            <p:spPr bwMode="auto">
              <a:xfrm>
                <a:off x="637" y="2584"/>
                <a:ext cx="680" cy="9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434" name="Rectangle 928"/>
            <p:cNvSpPr>
              <a:spLocks noChangeArrowheads="1"/>
            </p:cNvSpPr>
            <p:nvPr/>
          </p:nvSpPr>
          <p:spPr bwMode="auto">
            <a:xfrm>
              <a:off x="5248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77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78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7" name="Oval 931"/>
            <p:cNvSpPr>
              <a:spLocks noChangeArrowheads="1"/>
            </p:cNvSpPr>
            <p:nvPr/>
          </p:nvSpPr>
          <p:spPr bwMode="auto">
            <a:xfrm>
              <a:off x="5518" y="2605"/>
              <a:ext cx="48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80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39" name="AutoShape 933"/>
            <p:cNvSpPr>
              <a:spLocks noChangeArrowheads="1"/>
            </p:cNvSpPr>
            <p:nvPr/>
          </p:nvSpPr>
          <p:spPr bwMode="auto">
            <a:xfrm>
              <a:off x="4140" y="2683"/>
              <a:ext cx="1195" cy="142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0" name="AutoShape 934"/>
            <p:cNvSpPr>
              <a:spLocks noChangeArrowheads="1"/>
            </p:cNvSpPr>
            <p:nvPr/>
          </p:nvSpPr>
          <p:spPr bwMode="auto">
            <a:xfrm>
              <a:off x="4211" y="2712"/>
              <a:ext cx="1061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1" name="Oval 935"/>
            <p:cNvSpPr>
              <a:spLocks noChangeArrowheads="1"/>
            </p:cNvSpPr>
            <p:nvPr/>
          </p:nvSpPr>
          <p:spPr bwMode="auto">
            <a:xfrm>
              <a:off x="4306" y="2385"/>
              <a:ext cx="158" cy="13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2" name="Oval 936"/>
            <p:cNvSpPr>
              <a:spLocks noChangeArrowheads="1"/>
            </p:cNvSpPr>
            <p:nvPr/>
          </p:nvSpPr>
          <p:spPr bwMode="auto">
            <a:xfrm>
              <a:off x="4488" y="2385"/>
              <a:ext cx="158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3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8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44" name="Rectangle 938"/>
            <p:cNvSpPr>
              <a:spLocks noChangeArrowheads="1"/>
            </p:cNvSpPr>
            <p:nvPr/>
          </p:nvSpPr>
          <p:spPr bwMode="auto">
            <a:xfrm>
              <a:off x="5058" y="1833"/>
              <a:ext cx="87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188458" name="Text Box 380"/>
          <p:cNvSpPr txBox="1">
            <a:spLocks noChangeArrowheads="1"/>
          </p:cNvSpPr>
          <p:nvPr/>
        </p:nvSpPr>
        <p:spPr bwMode="auto">
          <a:xfrm>
            <a:off x="2511425" y="3189288"/>
            <a:ext cx="10826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internal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grpSp>
        <p:nvGrpSpPr>
          <p:cNvPr id="188459" name="Group 906"/>
          <p:cNvGrpSpPr>
            <a:grpSpLocks/>
          </p:cNvGrpSpPr>
          <p:nvPr/>
        </p:nvGrpSpPr>
        <p:grpSpPr bwMode="auto">
          <a:xfrm>
            <a:off x="3698875" y="4697413"/>
            <a:ext cx="220663" cy="468312"/>
            <a:chOff x="4140" y="429"/>
            <a:chExt cx="1425" cy="2396"/>
          </a:xfrm>
        </p:grpSpPr>
        <p:sp>
          <p:nvSpPr>
            <p:cNvPr id="188531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06" name="Rectangle 908"/>
            <p:cNvSpPr>
              <a:spLocks noChangeArrowheads="1"/>
            </p:cNvSpPr>
            <p:nvPr/>
          </p:nvSpPr>
          <p:spPr bwMode="auto">
            <a:xfrm>
              <a:off x="4212" y="429"/>
              <a:ext cx="1035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33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34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09" name="Rectangle 911"/>
            <p:cNvSpPr>
              <a:spLocks noChangeArrowheads="1"/>
            </p:cNvSpPr>
            <p:nvPr/>
          </p:nvSpPr>
          <p:spPr bwMode="auto">
            <a:xfrm>
              <a:off x="4212" y="689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36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35" name="AutoShape 913"/>
              <p:cNvSpPr>
                <a:spLocks noChangeArrowheads="1"/>
              </p:cNvSpPr>
              <p:nvPr/>
            </p:nvSpPr>
            <p:spPr bwMode="auto">
              <a:xfrm>
                <a:off x="609" y="2565"/>
                <a:ext cx="729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36" name="AutoShape 914"/>
              <p:cNvSpPr>
                <a:spLocks noChangeArrowheads="1"/>
              </p:cNvSpPr>
              <p:nvPr/>
            </p:nvSpPr>
            <p:spPr bwMode="auto">
              <a:xfrm>
                <a:off x="622" y="2580"/>
                <a:ext cx="70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11" name="Rectangle 915"/>
            <p:cNvSpPr>
              <a:spLocks noChangeArrowheads="1"/>
            </p:cNvSpPr>
            <p:nvPr/>
          </p:nvSpPr>
          <p:spPr bwMode="auto">
            <a:xfrm>
              <a:off x="4222" y="1022"/>
              <a:ext cx="59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38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33" name="AutoShape 917"/>
              <p:cNvSpPr>
                <a:spLocks noChangeArrowheads="1"/>
              </p:cNvSpPr>
              <p:nvPr/>
            </p:nvSpPr>
            <p:spPr bwMode="auto">
              <a:xfrm>
                <a:off x="611" y="2572"/>
                <a:ext cx="729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34" name="AutoShape 918"/>
              <p:cNvSpPr>
                <a:spLocks noChangeArrowheads="1"/>
              </p:cNvSpPr>
              <p:nvPr/>
            </p:nvSpPr>
            <p:spPr bwMode="auto">
              <a:xfrm>
                <a:off x="624" y="2580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13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60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14" name="Rectangle 920"/>
            <p:cNvSpPr>
              <a:spLocks noChangeArrowheads="1"/>
            </p:cNvSpPr>
            <p:nvPr/>
          </p:nvSpPr>
          <p:spPr bwMode="auto">
            <a:xfrm>
              <a:off x="4222" y="1655"/>
              <a:ext cx="60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41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31" name="AutoShape 922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28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32" name="AutoShape 923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70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8542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8543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29" name="AutoShape 926"/>
              <p:cNvSpPr>
                <a:spLocks noChangeArrowheads="1"/>
              </p:cNvSpPr>
              <p:nvPr/>
            </p:nvSpPr>
            <p:spPr bwMode="auto">
              <a:xfrm>
                <a:off x="609" y="2572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30" name="AutoShape 927"/>
              <p:cNvSpPr>
                <a:spLocks noChangeArrowheads="1"/>
              </p:cNvSpPr>
              <p:nvPr/>
            </p:nvSpPr>
            <p:spPr bwMode="auto">
              <a:xfrm>
                <a:off x="621" y="2588"/>
                <a:ext cx="70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18" name="Rectangle 928"/>
            <p:cNvSpPr>
              <a:spLocks noChangeArrowheads="1"/>
            </p:cNvSpPr>
            <p:nvPr/>
          </p:nvSpPr>
          <p:spPr bwMode="auto">
            <a:xfrm>
              <a:off x="5247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45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46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21" name="Oval 931"/>
            <p:cNvSpPr>
              <a:spLocks noChangeArrowheads="1"/>
            </p:cNvSpPr>
            <p:nvPr/>
          </p:nvSpPr>
          <p:spPr bwMode="auto">
            <a:xfrm>
              <a:off x="5514" y="2606"/>
              <a:ext cx="51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48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23" name="AutoShape 933"/>
            <p:cNvSpPr>
              <a:spLocks noChangeArrowheads="1"/>
            </p:cNvSpPr>
            <p:nvPr/>
          </p:nvSpPr>
          <p:spPr bwMode="auto">
            <a:xfrm>
              <a:off x="4140" y="2679"/>
              <a:ext cx="1199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4" name="AutoShape 934"/>
            <p:cNvSpPr>
              <a:spLocks noChangeArrowheads="1"/>
            </p:cNvSpPr>
            <p:nvPr/>
          </p:nvSpPr>
          <p:spPr bwMode="auto">
            <a:xfrm>
              <a:off x="4212" y="2711"/>
              <a:ext cx="106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5" name="Oval 935"/>
            <p:cNvSpPr>
              <a:spLocks noChangeArrowheads="1"/>
            </p:cNvSpPr>
            <p:nvPr/>
          </p:nvSpPr>
          <p:spPr bwMode="auto">
            <a:xfrm>
              <a:off x="4304" y="2386"/>
              <a:ext cx="164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6" name="Oval 936"/>
            <p:cNvSpPr>
              <a:spLocks noChangeArrowheads="1"/>
            </p:cNvSpPr>
            <p:nvPr/>
          </p:nvSpPr>
          <p:spPr bwMode="auto">
            <a:xfrm>
              <a:off x="4489" y="2386"/>
              <a:ext cx="154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7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4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28" name="Rectangle 938"/>
            <p:cNvSpPr>
              <a:spLocks noChangeArrowheads="1"/>
            </p:cNvSpPr>
            <p:nvPr/>
          </p:nvSpPr>
          <p:spPr bwMode="auto">
            <a:xfrm>
              <a:off x="5063" y="1834"/>
              <a:ext cx="82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pic>
        <p:nvPicPr>
          <p:cNvPr id="53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4491038"/>
            <a:ext cx="541337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188461" name="Group 906"/>
          <p:cNvGrpSpPr>
            <a:grpSpLocks/>
          </p:cNvGrpSpPr>
          <p:nvPr/>
        </p:nvGrpSpPr>
        <p:grpSpPr bwMode="auto">
          <a:xfrm>
            <a:off x="4216400" y="4960938"/>
            <a:ext cx="220663" cy="468312"/>
            <a:chOff x="4140" y="429"/>
            <a:chExt cx="1425" cy="2396"/>
          </a:xfrm>
        </p:grpSpPr>
        <p:sp>
          <p:nvSpPr>
            <p:cNvPr id="188499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40" name="Rectangle 908"/>
            <p:cNvSpPr>
              <a:spLocks noChangeArrowheads="1"/>
            </p:cNvSpPr>
            <p:nvPr/>
          </p:nvSpPr>
          <p:spPr bwMode="auto">
            <a:xfrm>
              <a:off x="4212" y="429"/>
              <a:ext cx="1035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01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02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43" name="Rectangle 911"/>
            <p:cNvSpPr>
              <a:spLocks noChangeArrowheads="1"/>
            </p:cNvSpPr>
            <p:nvPr/>
          </p:nvSpPr>
          <p:spPr bwMode="auto">
            <a:xfrm>
              <a:off x="4212" y="689"/>
              <a:ext cx="59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04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569" name="AutoShape 913"/>
              <p:cNvSpPr>
                <a:spLocks noChangeArrowheads="1"/>
              </p:cNvSpPr>
              <p:nvPr/>
            </p:nvSpPr>
            <p:spPr bwMode="auto">
              <a:xfrm>
                <a:off x="609" y="2565"/>
                <a:ext cx="729" cy="13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70" name="AutoShape 914"/>
              <p:cNvSpPr>
                <a:spLocks noChangeArrowheads="1"/>
              </p:cNvSpPr>
              <p:nvPr/>
            </p:nvSpPr>
            <p:spPr bwMode="auto">
              <a:xfrm>
                <a:off x="622" y="2580"/>
                <a:ext cx="70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45" name="Rectangle 915"/>
            <p:cNvSpPr>
              <a:spLocks noChangeArrowheads="1"/>
            </p:cNvSpPr>
            <p:nvPr/>
          </p:nvSpPr>
          <p:spPr bwMode="auto">
            <a:xfrm>
              <a:off x="4222" y="1022"/>
              <a:ext cx="59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06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567" name="AutoShape 917"/>
              <p:cNvSpPr>
                <a:spLocks noChangeArrowheads="1"/>
              </p:cNvSpPr>
              <p:nvPr/>
            </p:nvSpPr>
            <p:spPr bwMode="auto">
              <a:xfrm>
                <a:off x="611" y="2572"/>
                <a:ext cx="729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68" name="AutoShape 918"/>
              <p:cNvSpPr>
                <a:spLocks noChangeArrowheads="1"/>
              </p:cNvSpPr>
              <p:nvPr/>
            </p:nvSpPr>
            <p:spPr bwMode="auto">
              <a:xfrm>
                <a:off x="624" y="2580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47" name="Rectangle 919"/>
            <p:cNvSpPr>
              <a:spLocks noChangeArrowheads="1"/>
            </p:cNvSpPr>
            <p:nvPr/>
          </p:nvSpPr>
          <p:spPr bwMode="auto">
            <a:xfrm>
              <a:off x="4212" y="1363"/>
              <a:ext cx="605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48" name="Rectangle 920"/>
            <p:cNvSpPr>
              <a:spLocks noChangeArrowheads="1"/>
            </p:cNvSpPr>
            <p:nvPr/>
          </p:nvSpPr>
          <p:spPr bwMode="auto">
            <a:xfrm>
              <a:off x="4222" y="1655"/>
              <a:ext cx="605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509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65" name="AutoShape 922"/>
              <p:cNvSpPr>
                <a:spLocks noChangeArrowheads="1"/>
              </p:cNvSpPr>
              <p:nvPr/>
            </p:nvSpPr>
            <p:spPr bwMode="auto">
              <a:xfrm>
                <a:off x="613" y="2572"/>
                <a:ext cx="728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66" name="AutoShape 923"/>
              <p:cNvSpPr>
                <a:spLocks noChangeArrowheads="1"/>
              </p:cNvSpPr>
              <p:nvPr/>
            </p:nvSpPr>
            <p:spPr bwMode="auto">
              <a:xfrm>
                <a:off x="626" y="2587"/>
                <a:ext cx="70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8510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8511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63" name="AutoShape 926"/>
              <p:cNvSpPr>
                <a:spLocks noChangeArrowheads="1"/>
              </p:cNvSpPr>
              <p:nvPr/>
            </p:nvSpPr>
            <p:spPr bwMode="auto">
              <a:xfrm>
                <a:off x="609" y="2572"/>
                <a:ext cx="715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64" name="AutoShape 927"/>
              <p:cNvSpPr>
                <a:spLocks noChangeArrowheads="1"/>
              </p:cNvSpPr>
              <p:nvPr/>
            </p:nvSpPr>
            <p:spPr bwMode="auto">
              <a:xfrm>
                <a:off x="621" y="2588"/>
                <a:ext cx="702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52" name="Rectangle 928"/>
            <p:cNvSpPr>
              <a:spLocks noChangeArrowheads="1"/>
            </p:cNvSpPr>
            <p:nvPr/>
          </p:nvSpPr>
          <p:spPr bwMode="auto">
            <a:xfrm>
              <a:off x="5247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13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514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55" name="Oval 931"/>
            <p:cNvSpPr>
              <a:spLocks noChangeArrowheads="1"/>
            </p:cNvSpPr>
            <p:nvPr/>
          </p:nvSpPr>
          <p:spPr bwMode="auto">
            <a:xfrm>
              <a:off x="5514" y="2606"/>
              <a:ext cx="51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516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57" name="AutoShape 933"/>
            <p:cNvSpPr>
              <a:spLocks noChangeArrowheads="1"/>
            </p:cNvSpPr>
            <p:nvPr/>
          </p:nvSpPr>
          <p:spPr bwMode="auto">
            <a:xfrm>
              <a:off x="4140" y="2679"/>
              <a:ext cx="1199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58" name="AutoShape 934"/>
            <p:cNvSpPr>
              <a:spLocks noChangeArrowheads="1"/>
            </p:cNvSpPr>
            <p:nvPr/>
          </p:nvSpPr>
          <p:spPr bwMode="auto">
            <a:xfrm>
              <a:off x="4212" y="2711"/>
              <a:ext cx="1066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59" name="Oval 935"/>
            <p:cNvSpPr>
              <a:spLocks noChangeArrowheads="1"/>
            </p:cNvSpPr>
            <p:nvPr/>
          </p:nvSpPr>
          <p:spPr bwMode="auto">
            <a:xfrm>
              <a:off x="4304" y="2386"/>
              <a:ext cx="164" cy="13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60" name="Oval 936"/>
            <p:cNvSpPr>
              <a:spLocks noChangeArrowheads="1"/>
            </p:cNvSpPr>
            <p:nvPr/>
          </p:nvSpPr>
          <p:spPr bwMode="auto">
            <a:xfrm>
              <a:off x="4489" y="2386"/>
              <a:ext cx="154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61" name="Oval 937"/>
            <p:cNvSpPr>
              <a:spLocks noChangeArrowheads="1"/>
            </p:cNvSpPr>
            <p:nvPr/>
          </p:nvSpPr>
          <p:spPr bwMode="auto">
            <a:xfrm>
              <a:off x="4663" y="2378"/>
              <a:ext cx="154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62" name="Rectangle 938"/>
            <p:cNvSpPr>
              <a:spLocks noChangeArrowheads="1"/>
            </p:cNvSpPr>
            <p:nvPr/>
          </p:nvSpPr>
          <p:spPr bwMode="auto">
            <a:xfrm>
              <a:off x="5063" y="1834"/>
              <a:ext cx="82" cy="763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88462" name="Group 906"/>
          <p:cNvGrpSpPr>
            <a:grpSpLocks/>
          </p:cNvGrpSpPr>
          <p:nvPr/>
        </p:nvGrpSpPr>
        <p:grpSpPr bwMode="auto">
          <a:xfrm>
            <a:off x="4757738" y="4745038"/>
            <a:ext cx="222250" cy="466725"/>
            <a:chOff x="4140" y="429"/>
            <a:chExt cx="1425" cy="2396"/>
          </a:xfrm>
        </p:grpSpPr>
        <p:sp>
          <p:nvSpPr>
            <p:cNvPr id="188467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73" name="Rectangle 908"/>
            <p:cNvSpPr>
              <a:spLocks noChangeArrowheads="1"/>
            </p:cNvSpPr>
            <p:nvPr/>
          </p:nvSpPr>
          <p:spPr bwMode="auto">
            <a:xfrm>
              <a:off x="4211" y="429"/>
              <a:ext cx="1038" cy="2282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469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470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76" name="Rectangle 911"/>
            <p:cNvSpPr>
              <a:spLocks noChangeArrowheads="1"/>
            </p:cNvSpPr>
            <p:nvPr/>
          </p:nvSpPr>
          <p:spPr bwMode="auto">
            <a:xfrm>
              <a:off x="4211" y="690"/>
              <a:ext cx="590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472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602" name="AutoShape 913"/>
              <p:cNvSpPr>
                <a:spLocks noChangeArrowheads="1"/>
              </p:cNvSpPr>
              <p:nvPr/>
            </p:nvSpPr>
            <p:spPr bwMode="auto">
              <a:xfrm>
                <a:off x="616" y="2565"/>
                <a:ext cx="724" cy="13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03" name="AutoShape 914"/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9" cy="10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78" name="Rectangle 915"/>
            <p:cNvSpPr>
              <a:spLocks noChangeArrowheads="1"/>
            </p:cNvSpPr>
            <p:nvPr/>
          </p:nvSpPr>
          <p:spPr bwMode="auto">
            <a:xfrm>
              <a:off x="4221" y="1024"/>
              <a:ext cx="601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474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600" name="AutoShape 917"/>
              <p:cNvSpPr>
                <a:spLocks noChangeArrowheads="1"/>
              </p:cNvSpPr>
              <p:nvPr/>
            </p:nvSpPr>
            <p:spPr bwMode="auto">
              <a:xfrm>
                <a:off x="619" y="2565"/>
                <a:ext cx="724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601" name="AutoShape 918"/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99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80" name="Rectangle 919"/>
            <p:cNvSpPr>
              <a:spLocks noChangeArrowheads="1"/>
            </p:cNvSpPr>
            <p:nvPr/>
          </p:nvSpPr>
          <p:spPr bwMode="auto">
            <a:xfrm>
              <a:off x="4211" y="1358"/>
              <a:ext cx="601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81" name="Rectangle 920"/>
            <p:cNvSpPr>
              <a:spLocks noChangeArrowheads="1"/>
            </p:cNvSpPr>
            <p:nvPr/>
          </p:nvSpPr>
          <p:spPr bwMode="auto">
            <a:xfrm>
              <a:off x="4221" y="1660"/>
              <a:ext cx="601" cy="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88477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598" name="AutoShape 922"/>
              <p:cNvSpPr>
                <a:spLocks noChangeArrowheads="1"/>
              </p:cNvSpPr>
              <p:nvPr/>
            </p:nvSpPr>
            <p:spPr bwMode="auto">
              <a:xfrm>
                <a:off x="608" y="2568"/>
                <a:ext cx="735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99" name="AutoShape 923"/>
              <p:cNvSpPr>
                <a:spLocks noChangeArrowheads="1"/>
              </p:cNvSpPr>
              <p:nvPr/>
            </p:nvSpPr>
            <p:spPr bwMode="auto">
              <a:xfrm>
                <a:off x="620" y="2583"/>
                <a:ext cx="710" cy="11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88478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88479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596" name="AutoShape 926"/>
              <p:cNvSpPr>
                <a:spLocks noChangeArrowheads="1"/>
              </p:cNvSpPr>
              <p:nvPr/>
            </p:nvSpPr>
            <p:spPr bwMode="auto">
              <a:xfrm>
                <a:off x="616" y="2566"/>
                <a:ext cx="71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597" name="AutoShape 927"/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7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585" name="Rectangle 928"/>
            <p:cNvSpPr>
              <a:spLocks noChangeArrowheads="1"/>
            </p:cNvSpPr>
            <p:nvPr/>
          </p:nvSpPr>
          <p:spPr bwMode="auto">
            <a:xfrm>
              <a:off x="5249" y="429"/>
              <a:ext cx="71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481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8482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88" name="Oval 931"/>
            <p:cNvSpPr>
              <a:spLocks noChangeArrowheads="1"/>
            </p:cNvSpPr>
            <p:nvPr/>
          </p:nvSpPr>
          <p:spPr bwMode="auto">
            <a:xfrm>
              <a:off x="5514" y="2605"/>
              <a:ext cx="51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88484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590" name="AutoShape 933"/>
            <p:cNvSpPr>
              <a:spLocks noChangeArrowheads="1"/>
            </p:cNvSpPr>
            <p:nvPr/>
          </p:nvSpPr>
          <p:spPr bwMode="auto">
            <a:xfrm>
              <a:off x="4140" y="2678"/>
              <a:ext cx="1201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1" name="AutoShape 934"/>
            <p:cNvSpPr>
              <a:spLocks noChangeArrowheads="1"/>
            </p:cNvSpPr>
            <p:nvPr/>
          </p:nvSpPr>
          <p:spPr bwMode="auto">
            <a:xfrm>
              <a:off x="4211" y="2711"/>
              <a:ext cx="1069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2" name="Oval 935"/>
            <p:cNvSpPr>
              <a:spLocks noChangeArrowheads="1"/>
            </p:cNvSpPr>
            <p:nvPr/>
          </p:nvSpPr>
          <p:spPr bwMode="auto">
            <a:xfrm>
              <a:off x="4303" y="2385"/>
              <a:ext cx="163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3" name="Oval 936"/>
            <p:cNvSpPr>
              <a:spLocks noChangeArrowheads="1"/>
            </p:cNvSpPr>
            <p:nvPr/>
          </p:nvSpPr>
          <p:spPr bwMode="auto">
            <a:xfrm>
              <a:off x="4486" y="2385"/>
              <a:ext cx="163" cy="147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4" name="Oval 937"/>
            <p:cNvSpPr>
              <a:spLocks noChangeArrowheads="1"/>
            </p:cNvSpPr>
            <p:nvPr/>
          </p:nvSpPr>
          <p:spPr bwMode="auto">
            <a:xfrm>
              <a:off x="4659" y="2377"/>
              <a:ext cx="163" cy="14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595" name="Rectangle 938"/>
            <p:cNvSpPr>
              <a:spLocks noChangeArrowheads="1"/>
            </p:cNvSpPr>
            <p:nvPr/>
          </p:nvSpPr>
          <p:spPr bwMode="auto">
            <a:xfrm>
              <a:off x="5056" y="1831"/>
              <a:ext cx="92" cy="766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188463" name="Oval 382"/>
          <p:cNvSpPr>
            <a:spLocks noChangeArrowheads="1"/>
          </p:cNvSpPr>
          <p:nvPr/>
        </p:nvSpPr>
        <p:spPr bwMode="auto">
          <a:xfrm>
            <a:off x="3411538" y="3819525"/>
            <a:ext cx="134937" cy="1349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64" name="Oval 383"/>
          <p:cNvSpPr>
            <a:spLocks noChangeArrowheads="1"/>
          </p:cNvSpPr>
          <p:nvPr/>
        </p:nvSpPr>
        <p:spPr bwMode="auto">
          <a:xfrm>
            <a:off x="974725" y="3703638"/>
            <a:ext cx="134938" cy="1349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65" name="Line 387"/>
          <p:cNvSpPr>
            <a:spLocks noChangeShapeType="1"/>
          </p:cNvSpPr>
          <p:nvPr/>
        </p:nvSpPr>
        <p:spPr bwMode="auto">
          <a:xfrm flipH="1" flipV="1">
            <a:off x="1081088" y="3914775"/>
            <a:ext cx="1074737" cy="11398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8466" name="Line 388"/>
          <p:cNvSpPr>
            <a:spLocks noChangeShapeType="1"/>
          </p:cNvSpPr>
          <p:nvPr/>
        </p:nvSpPr>
        <p:spPr bwMode="auto">
          <a:xfrm flipV="1">
            <a:off x="2151063" y="4019550"/>
            <a:ext cx="1293812" cy="10461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4</a:t>
            </a:r>
          </a:p>
          <a:p>
            <a:endParaRPr lang="en-US" dirty="0"/>
          </a:p>
          <a:p>
            <a:r>
              <a:rPr lang="en-US" dirty="0" smtClean="0"/>
              <a:t>Lab 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F65E3-013F-47F8-998F-F110E5A4EA8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0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CDMA</a:t>
            </a:r>
          </a:p>
          <a:p>
            <a:pPr lvl="1"/>
            <a:r>
              <a:rPr lang="en-US" dirty="0" smtClean="0"/>
              <a:t>GSM is </a:t>
            </a:r>
            <a:r>
              <a:rPr lang="en-US" smtClean="0"/>
              <a:t>actually now CDMA </a:t>
            </a:r>
            <a:r>
              <a:rPr lang="en-US" dirty="0" smtClean="0"/>
              <a:t>(in 3G)</a:t>
            </a:r>
          </a:p>
          <a:p>
            <a:endParaRPr lang="en-US" dirty="0"/>
          </a:p>
          <a:p>
            <a:r>
              <a:rPr lang="en-US" dirty="0" smtClean="0"/>
              <a:t>Loss reasons other than buffer overflow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E58A-7BDD-4FCC-A619-769A5C9F56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41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Firewalls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Gateways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 smtClean="0"/>
              <a:t>Deep packet inspection</a:t>
            </a:r>
          </a:p>
          <a:p>
            <a:endParaRPr lang="en-US" dirty="0"/>
          </a:p>
          <a:p>
            <a:r>
              <a:rPr lang="en-US" dirty="0" smtClean="0"/>
              <a:t>Exam 2 preparation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ChangeArrowheads="1"/>
          </p:cNvSpPr>
          <p:nvPr/>
        </p:nvSpPr>
        <p:spPr bwMode="auto">
          <a:xfrm>
            <a:off x="496888" y="1522413"/>
            <a:ext cx="8366125" cy="1235075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74663" y="1809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Firewalls</a:t>
            </a:r>
          </a:p>
        </p:txBody>
      </p:sp>
      <p:sp>
        <p:nvSpPr>
          <p:cNvPr id="163844" name="Rectangle 5"/>
          <p:cNvSpPr>
            <a:spLocks noChangeArrowheads="1"/>
          </p:cNvSpPr>
          <p:nvPr/>
        </p:nvSpPr>
        <p:spPr bwMode="auto">
          <a:xfrm>
            <a:off x="501650" y="4419600"/>
            <a:ext cx="38100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</a:pP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45" name="Text Box 7"/>
          <p:cNvSpPr txBox="1">
            <a:spLocks noChangeArrowheads="1"/>
          </p:cNvSpPr>
          <p:nvPr/>
        </p:nvSpPr>
        <p:spPr bwMode="auto">
          <a:xfrm>
            <a:off x="555625" y="1708150"/>
            <a:ext cx="8361363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800" dirty="0">
                <a:solidFill>
                  <a:srgbClr val="000000"/>
                </a:solidFill>
                <a:latin typeface="Gill Sans MT" charset="0"/>
                <a:cs typeface="Gill Sans MT" charset="0"/>
              </a:rPr>
              <a:t>isolates organization</a:t>
            </a:r>
            <a:r>
              <a:rPr lang="ja-JP" altLang="en-US" sz="2800">
                <a:solidFill>
                  <a:srgbClr val="000000"/>
                </a:solidFill>
                <a:latin typeface="Gill Sans MT" charset="0"/>
                <a:cs typeface="Gill Sans MT" charset="0"/>
              </a:rPr>
              <a:t>’</a:t>
            </a:r>
            <a:r>
              <a:rPr lang="en-US" altLang="ja-JP" sz="2800" dirty="0">
                <a:solidFill>
                  <a:srgbClr val="000000"/>
                </a:solidFill>
                <a:latin typeface="Gill Sans MT" charset="0"/>
                <a:cs typeface="Gill Sans MT" charset="0"/>
              </a:rPr>
              <a:t>s internal net from larger Internet, allowing some packets to pass, blocking others</a:t>
            </a:r>
            <a:endParaRPr lang="en-US" sz="2800" dirty="0">
              <a:solidFill>
                <a:srgbClr val="000000"/>
              </a:solidFill>
              <a:latin typeface="Gill Sans MT" charset="0"/>
              <a:cs typeface="Gill Sans MT" charset="0"/>
            </a:endParaRPr>
          </a:p>
        </p:txBody>
      </p:sp>
      <p:grpSp>
        <p:nvGrpSpPr>
          <p:cNvPr id="163846" name="Group 8"/>
          <p:cNvGrpSpPr>
            <a:grpSpLocks/>
          </p:cNvGrpSpPr>
          <p:nvPr/>
        </p:nvGrpSpPr>
        <p:grpSpPr bwMode="auto">
          <a:xfrm>
            <a:off x="727075" y="1201738"/>
            <a:ext cx="1223963" cy="523875"/>
            <a:chOff x="1282" y="3611"/>
            <a:chExt cx="771" cy="330"/>
          </a:xfrm>
        </p:grpSpPr>
        <p:sp>
          <p:nvSpPr>
            <p:cNvPr id="164084" name="Rectangle 9"/>
            <p:cNvSpPr>
              <a:spLocks noChangeArrowheads="1"/>
            </p:cNvSpPr>
            <p:nvPr/>
          </p:nvSpPr>
          <p:spPr bwMode="auto">
            <a:xfrm>
              <a:off x="1356" y="3648"/>
              <a:ext cx="636" cy="2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5" name="Text Box 10"/>
            <p:cNvSpPr txBox="1">
              <a:spLocks noChangeArrowheads="1"/>
            </p:cNvSpPr>
            <p:nvPr/>
          </p:nvSpPr>
          <p:spPr bwMode="auto">
            <a:xfrm>
              <a:off x="1282" y="3611"/>
              <a:ext cx="771" cy="3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800" i="1" dirty="0">
                  <a:solidFill>
                    <a:srgbClr val="FF0000"/>
                  </a:solidFill>
                  <a:latin typeface="Gill Sans MT" charset="0"/>
                  <a:cs typeface="Gill Sans MT" charset="0"/>
                </a:rPr>
                <a:t>firewall</a:t>
              </a:r>
            </a:p>
          </p:txBody>
        </p:sp>
      </p:grpSp>
      <p:sp>
        <p:nvSpPr>
          <p:cNvPr id="163847" name="Rectangle 12"/>
          <p:cNvSpPr>
            <a:spLocks noChangeArrowheads="1"/>
          </p:cNvSpPr>
          <p:nvPr/>
        </p:nvSpPr>
        <p:spPr bwMode="auto">
          <a:xfrm>
            <a:off x="0" y="1890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48" name="AutoShape 14"/>
          <p:cNvSpPr>
            <a:spLocks noChangeAspect="1" noChangeArrowheads="1" noTextEdit="1"/>
          </p:cNvSpPr>
          <p:nvPr/>
        </p:nvSpPr>
        <p:spPr bwMode="auto">
          <a:xfrm>
            <a:off x="1697038" y="3113088"/>
            <a:ext cx="5200650" cy="290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49" name="Rectangle 16"/>
          <p:cNvSpPr>
            <a:spLocks noChangeArrowheads="1"/>
          </p:cNvSpPr>
          <p:nvPr/>
        </p:nvSpPr>
        <p:spPr bwMode="auto">
          <a:xfrm>
            <a:off x="6910388" y="6164263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0" name="Rectangle 362"/>
          <p:cNvSpPr>
            <a:spLocks noChangeArrowheads="1"/>
          </p:cNvSpPr>
          <p:nvPr/>
        </p:nvSpPr>
        <p:spPr bwMode="auto">
          <a:xfrm>
            <a:off x="3616325" y="6015038"/>
            <a:ext cx="1449388" cy="331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1" name="Rectangle 364"/>
          <p:cNvSpPr>
            <a:spLocks noChangeArrowheads="1"/>
          </p:cNvSpPr>
          <p:nvPr/>
        </p:nvSpPr>
        <p:spPr bwMode="auto">
          <a:xfrm>
            <a:off x="4665663" y="607695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2" name="Freeform 17"/>
          <p:cNvSpPr>
            <a:spLocks/>
          </p:cNvSpPr>
          <p:nvPr/>
        </p:nvSpPr>
        <p:spPr bwMode="auto">
          <a:xfrm>
            <a:off x="1195388" y="3017838"/>
            <a:ext cx="3189287" cy="1808162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63853" name="Group 3"/>
          <p:cNvGrpSpPr>
            <a:grpSpLocks/>
          </p:cNvGrpSpPr>
          <p:nvPr/>
        </p:nvGrpSpPr>
        <p:grpSpPr bwMode="auto">
          <a:xfrm>
            <a:off x="4048125" y="4906963"/>
            <a:ext cx="441325" cy="1095375"/>
            <a:chOff x="4048125" y="4787151"/>
            <a:chExt cx="441325" cy="1095375"/>
          </a:xfrm>
        </p:grpSpPr>
        <p:sp>
          <p:nvSpPr>
            <p:cNvPr id="163973" name="Freeform 83"/>
            <p:cNvSpPr>
              <a:spLocks/>
            </p:cNvSpPr>
            <p:nvPr/>
          </p:nvSpPr>
          <p:spPr bwMode="auto">
            <a:xfrm>
              <a:off x="4092575" y="4868114"/>
              <a:ext cx="219075" cy="1012825"/>
            </a:xfrm>
            <a:custGeom>
              <a:avLst/>
              <a:gdLst>
                <a:gd name="T0" fmla="*/ 0 w 138"/>
                <a:gd name="T1" fmla="*/ 2147483647 h 638"/>
                <a:gd name="T2" fmla="*/ 2147483647 w 138"/>
                <a:gd name="T3" fmla="*/ 2147483647 h 638"/>
                <a:gd name="T4" fmla="*/ 2147483647 w 138"/>
                <a:gd name="T5" fmla="*/ 2147483647 h 638"/>
                <a:gd name="T6" fmla="*/ 2147483647 w 138"/>
                <a:gd name="T7" fmla="*/ 2147483647 h 638"/>
                <a:gd name="T8" fmla="*/ 0 w 138"/>
                <a:gd name="T9" fmla="*/ 0 h 638"/>
                <a:gd name="T10" fmla="*/ 0 w 138"/>
                <a:gd name="T11" fmla="*/ 2147483647 h 6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8"/>
                <a:gd name="T19" fmla="*/ 0 h 638"/>
                <a:gd name="T20" fmla="*/ 138 w 138"/>
                <a:gd name="T21" fmla="*/ 638 h 63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8" h="638">
                  <a:moveTo>
                    <a:pt x="0" y="485"/>
                  </a:moveTo>
                  <a:lnTo>
                    <a:pt x="138" y="638"/>
                  </a:lnTo>
                  <a:lnTo>
                    <a:pt x="138" y="77"/>
                  </a:lnTo>
                  <a:lnTo>
                    <a:pt x="116" y="49"/>
                  </a:lnTo>
                  <a:lnTo>
                    <a:pt x="0" y="0"/>
                  </a:lnTo>
                  <a:lnTo>
                    <a:pt x="0" y="485"/>
                  </a:ln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4" name="Rectangle 82"/>
            <p:cNvSpPr>
              <a:spLocks noChangeArrowheads="1"/>
            </p:cNvSpPr>
            <p:nvPr/>
          </p:nvSpPr>
          <p:spPr bwMode="auto">
            <a:xfrm>
              <a:off x="4311650" y="4982414"/>
              <a:ext cx="133350" cy="900112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5" name="Freeform 84"/>
            <p:cNvSpPr>
              <a:spLocks/>
            </p:cNvSpPr>
            <p:nvPr/>
          </p:nvSpPr>
          <p:spPr bwMode="auto">
            <a:xfrm>
              <a:off x="4306888" y="4982414"/>
              <a:ext cx="136525" cy="101600"/>
            </a:xfrm>
            <a:custGeom>
              <a:avLst/>
              <a:gdLst>
                <a:gd name="T0" fmla="*/ 0 w 86"/>
                <a:gd name="T1" fmla="*/ 0 h 64"/>
                <a:gd name="T2" fmla="*/ 2147483647 w 86"/>
                <a:gd name="T3" fmla="*/ 0 h 64"/>
                <a:gd name="T4" fmla="*/ 2147483647 w 86"/>
                <a:gd name="T5" fmla="*/ 2147483647 h 64"/>
                <a:gd name="T6" fmla="*/ 0 w 86"/>
                <a:gd name="T7" fmla="*/ 2147483647 h 64"/>
                <a:gd name="T8" fmla="*/ 0 w 86"/>
                <a:gd name="T9" fmla="*/ 0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6"/>
                <a:gd name="T16" fmla="*/ 0 h 64"/>
                <a:gd name="T17" fmla="*/ 86 w 86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6" h="64">
                  <a:moveTo>
                    <a:pt x="0" y="0"/>
                  </a:moveTo>
                  <a:lnTo>
                    <a:pt x="86" y="0"/>
                  </a:lnTo>
                  <a:lnTo>
                    <a:pt x="86" y="64"/>
                  </a:lnTo>
                  <a:lnTo>
                    <a:pt x="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6" name="Rectangle 85"/>
            <p:cNvSpPr>
              <a:spLocks noChangeArrowheads="1"/>
            </p:cNvSpPr>
            <p:nvPr/>
          </p:nvSpPr>
          <p:spPr bwMode="auto">
            <a:xfrm>
              <a:off x="4311650" y="5114176"/>
              <a:ext cx="650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7" name="Rectangle 86"/>
            <p:cNvSpPr>
              <a:spLocks noChangeArrowheads="1"/>
            </p:cNvSpPr>
            <p:nvPr/>
          </p:nvSpPr>
          <p:spPr bwMode="auto">
            <a:xfrm>
              <a:off x="4379913" y="511258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8" name="Rectangle 87"/>
            <p:cNvSpPr>
              <a:spLocks noChangeArrowheads="1"/>
            </p:cNvSpPr>
            <p:nvPr/>
          </p:nvSpPr>
          <p:spPr bwMode="auto">
            <a:xfrm>
              <a:off x="4344988" y="5053851"/>
              <a:ext cx="68262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79" name="Rectangle 88"/>
            <p:cNvSpPr>
              <a:spLocks noChangeArrowheads="1"/>
            </p:cNvSpPr>
            <p:nvPr/>
          </p:nvSpPr>
          <p:spPr bwMode="auto">
            <a:xfrm>
              <a:off x="4414838" y="5053851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0" name="Rectangle 89"/>
            <p:cNvSpPr>
              <a:spLocks noChangeArrowheads="1"/>
            </p:cNvSpPr>
            <p:nvPr/>
          </p:nvSpPr>
          <p:spPr bwMode="auto">
            <a:xfrm>
              <a:off x="4305300" y="50538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1" name="Rectangle 90"/>
            <p:cNvSpPr>
              <a:spLocks noChangeArrowheads="1"/>
            </p:cNvSpPr>
            <p:nvPr/>
          </p:nvSpPr>
          <p:spPr bwMode="auto">
            <a:xfrm>
              <a:off x="4310063" y="4991939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2" name="Rectangle 91"/>
            <p:cNvSpPr>
              <a:spLocks noChangeArrowheads="1"/>
            </p:cNvSpPr>
            <p:nvPr/>
          </p:nvSpPr>
          <p:spPr bwMode="auto">
            <a:xfrm>
              <a:off x="4381500" y="4993526"/>
              <a:ext cx="68263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3" name="Rectangle 92"/>
            <p:cNvSpPr>
              <a:spLocks noChangeArrowheads="1"/>
            </p:cNvSpPr>
            <p:nvPr/>
          </p:nvSpPr>
          <p:spPr bwMode="auto">
            <a:xfrm>
              <a:off x="4310063" y="5233239"/>
              <a:ext cx="63500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4" name="Rectangle 93"/>
            <p:cNvSpPr>
              <a:spLocks noChangeArrowheads="1"/>
            </p:cNvSpPr>
            <p:nvPr/>
          </p:nvSpPr>
          <p:spPr bwMode="auto">
            <a:xfrm>
              <a:off x="4379913" y="5233239"/>
              <a:ext cx="6667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5" name="Rectangle 94"/>
            <p:cNvSpPr>
              <a:spLocks noChangeArrowheads="1"/>
            </p:cNvSpPr>
            <p:nvPr/>
          </p:nvSpPr>
          <p:spPr bwMode="auto">
            <a:xfrm>
              <a:off x="4344988" y="5172914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6" name="Rectangle 95"/>
            <p:cNvSpPr>
              <a:spLocks noChangeArrowheads="1"/>
            </p:cNvSpPr>
            <p:nvPr/>
          </p:nvSpPr>
          <p:spPr bwMode="auto">
            <a:xfrm>
              <a:off x="4413250" y="5172914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7" name="Rectangle 96"/>
            <p:cNvSpPr>
              <a:spLocks noChangeArrowheads="1"/>
            </p:cNvSpPr>
            <p:nvPr/>
          </p:nvSpPr>
          <p:spPr bwMode="auto">
            <a:xfrm>
              <a:off x="4311650" y="5172914"/>
              <a:ext cx="26988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8" name="Rectangle 97"/>
            <p:cNvSpPr>
              <a:spLocks noChangeArrowheads="1"/>
            </p:cNvSpPr>
            <p:nvPr/>
          </p:nvSpPr>
          <p:spPr bwMode="auto">
            <a:xfrm>
              <a:off x="4310063" y="534912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89" name="Rectangle 98"/>
            <p:cNvSpPr>
              <a:spLocks noChangeArrowheads="1"/>
            </p:cNvSpPr>
            <p:nvPr/>
          </p:nvSpPr>
          <p:spPr bwMode="auto">
            <a:xfrm>
              <a:off x="4379913" y="534912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0" name="Rectangle 99"/>
            <p:cNvSpPr>
              <a:spLocks noChangeArrowheads="1"/>
            </p:cNvSpPr>
            <p:nvPr/>
          </p:nvSpPr>
          <p:spPr bwMode="auto">
            <a:xfrm>
              <a:off x="4344988" y="529038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1" name="Rectangle 100"/>
            <p:cNvSpPr>
              <a:spLocks noChangeArrowheads="1"/>
            </p:cNvSpPr>
            <p:nvPr/>
          </p:nvSpPr>
          <p:spPr bwMode="auto">
            <a:xfrm>
              <a:off x="4413250" y="5290389"/>
              <a:ext cx="3492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2" name="Rectangle 101"/>
            <p:cNvSpPr>
              <a:spLocks noChangeArrowheads="1"/>
            </p:cNvSpPr>
            <p:nvPr/>
          </p:nvSpPr>
          <p:spPr bwMode="auto">
            <a:xfrm>
              <a:off x="4310063" y="5290389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3" name="Rectangle 102"/>
            <p:cNvSpPr>
              <a:spLocks noChangeArrowheads="1"/>
            </p:cNvSpPr>
            <p:nvPr/>
          </p:nvSpPr>
          <p:spPr bwMode="auto">
            <a:xfrm>
              <a:off x="4310063" y="5469776"/>
              <a:ext cx="63500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4" name="Rectangle 103"/>
            <p:cNvSpPr>
              <a:spLocks noChangeArrowheads="1"/>
            </p:cNvSpPr>
            <p:nvPr/>
          </p:nvSpPr>
          <p:spPr bwMode="auto">
            <a:xfrm>
              <a:off x="4379913" y="5469776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5" name="Rectangle 104"/>
            <p:cNvSpPr>
              <a:spLocks noChangeArrowheads="1"/>
            </p:cNvSpPr>
            <p:nvPr/>
          </p:nvSpPr>
          <p:spPr bwMode="auto">
            <a:xfrm>
              <a:off x="4343400" y="5409451"/>
              <a:ext cx="68263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6" name="Rectangle 105"/>
            <p:cNvSpPr>
              <a:spLocks noChangeArrowheads="1"/>
            </p:cNvSpPr>
            <p:nvPr/>
          </p:nvSpPr>
          <p:spPr bwMode="auto">
            <a:xfrm>
              <a:off x="4413250" y="5409451"/>
              <a:ext cx="3333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7" name="Rectangle 106"/>
            <p:cNvSpPr>
              <a:spLocks noChangeArrowheads="1"/>
            </p:cNvSpPr>
            <p:nvPr/>
          </p:nvSpPr>
          <p:spPr bwMode="auto">
            <a:xfrm>
              <a:off x="4311650" y="5409451"/>
              <a:ext cx="26988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8" name="Rectangle 107"/>
            <p:cNvSpPr>
              <a:spLocks noChangeArrowheads="1"/>
            </p:cNvSpPr>
            <p:nvPr/>
          </p:nvSpPr>
          <p:spPr bwMode="auto">
            <a:xfrm>
              <a:off x="4310063" y="5588839"/>
              <a:ext cx="666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99" name="Rectangle 108"/>
            <p:cNvSpPr>
              <a:spLocks noChangeArrowheads="1"/>
            </p:cNvSpPr>
            <p:nvPr/>
          </p:nvSpPr>
          <p:spPr bwMode="auto">
            <a:xfrm>
              <a:off x="4379913" y="5587251"/>
              <a:ext cx="68262" cy="53975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0" name="Rectangle 109"/>
            <p:cNvSpPr>
              <a:spLocks noChangeArrowheads="1"/>
            </p:cNvSpPr>
            <p:nvPr/>
          </p:nvSpPr>
          <p:spPr bwMode="auto">
            <a:xfrm>
              <a:off x="4344988" y="5528514"/>
              <a:ext cx="68262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1" name="Rectangle 110"/>
            <p:cNvSpPr>
              <a:spLocks noChangeArrowheads="1"/>
            </p:cNvSpPr>
            <p:nvPr/>
          </p:nvSpPr>
          <p:spPr bwMode="auto">
            <a:xfrm>
              <a:off x="4414838" y="5528514"/>
              <a:ext cx="33337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2" name="Rectangle 111"/>
            <p:cNvSpPr>
              <a:spLocks noChangeArrowheads="1"/>
            </p:cNvSpPr>
            <p:nvPr/>
          </p:nvSpPr>
          <p:spPr bwMode="auto">
            <a:xfrm>
              <a:off x="4310063" y="5707901"/>
              <a:ext cx="63500" cy="52388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3" name="Rectangle 112"/>
            <p:cNvSpPr>
              <a:spLocks noChangeArrowheads="1"/>
            </p:cNvSpPr>
            <p:nvPr/>
          </p:nvSpPr>
          <p:spPr bwMode="auto">
            <a:xfrm>
              <a:off x="4379913" y="5707901"/>
              <a:ext cx="66675" cy="52388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4" name="Rectangle 113"/>
            <p:cNvSpPr>
              <a:spLocks noChangeArrowheads="1"/>
            </p:cNvSpPr>
            <p:nvPr/>
          </p:nvSpPr>
          <p:spPr bwMode="auto">
            <a:xfrm>
              <a:off x="4344988" y="5649164"/>
              <a:ext cx="66675" cy="49212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5" name="Rectangle 114"/>
            <p:cNvSpPr>
              <a:spLocks noChangeArrowheads="1"/>
            </p:cNvSpPr>
            <p:nvPr/>
          </p:nvSpPr>
          <p:spPr bwMode="auto">
            <a:xfrm>
              <a:off x="4413250" y="5645989"/>
              <a:ext cx="34925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6" name="Rectangle 115"/>
            <p:cNvSpPr>
              <a:spLocks noChangeArrowheads="1"/>
            </p:cNvSpPr>
            <p:nvPr/>
          </p:nvSpPr>
          <p:spPr bwMode="auto">
            <a:xfrm>
              <a:off x="4311650" y="5645989"/>
              <a:ext cx="26988" cy="52387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7" name="Rectangle 116"/>
            <p:cNvSpPr>
              <a:spLocks noChangeArrowheads="1"/>
            </p:cNvSpPr>
            <p:nvPr/>
          </p:nvSpPr>
          <p:spPr bwMode="auto">
            <a:xfrm>
              <a:off x="4310063" y="5825376"/>
              <a:ext cx="63500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8" name="Rectangle 117"/>
            <p:cNvSpPr>
              <a:spLocks noChangeArrowheads="1"/>
            </p:cNvSpPr>
            <p:nvPr/>
          </p:nvSpPr>
          <p:spPr bwMode="auto">
            <a:xfrm>
              <a:off x="4379913" y="5825376"/>
              <a:ext cx="66675" cy="50800"/>
            </a:xfrm>
            <a:prstGeom prst="rect">
              <a:avLst/>
            </a:pr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09" name="Rectangle 118"/>
            <p:cNvSpPr>
              <a:spLocks noChangeArrowheads="1"/>
            </p:cNvSpPr>
            <p:nvPr/>
          </p:nvSpPr>
          <p:spPr bwMode="auto">
            <a:xfrm>
              <a:off x="4344988" y="5765051"/>
              <a:ext cx="666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0" name="Rectangle 119"/>
            <p:cNvSpPr>
              <a:spLocks noChangeArrowheads="1"/>
            </p:cNvSpPr>
            <p:nvPr/>
          </p:nvSpPr>
          <p:spPr bwMode="auto">
            <a:xfrm>
              <a:off x="4413250" y="5765051"/>
              <a:ext cx="3492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1" name="Rectangle 120"/>
            <p:cNvSpPr>
              <a:spLocks noChangeArrowheads="1"/>
            </p:cNvSpPr>
            <p:nvPr/>
          </p:nvSpPr>
          <p:spPr bwMode="auto">
            <a:xfrm>
              <a:off x="4310063" y="5765051"/>
              <a:ext cx="28575" cy="50800"/>
            </a:xfrm>
            <a:prstGeom prst="rect">
              <a:avLst/>
            </a:prstGeom>
            <a:solidFill>
              <a:srgbClr val="E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2" name="Freeform 121"/>
            <p:cNvSpPr>
              <a:spLocks/>
            </p:cNvSpPr>
            <p:nvPr/>
          </p:nvSpPr>
          <p:spPr bwMode="auto">
            <a:xfrm>
              <a:off x="4292600" y="5807914"/>
              <a:ext cx="19050" cy="65087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1"/>
                  </a:moveTo>
                  <a:lnTo>
                    <a:pt x="12" y="4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12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3" name="Freeform 122"/>
            <p:cNvSpPr>
              <a:spLocks/>
            </p:cNvSpPr>
            <p:nvPr/>
          </p:nvSpPr>
          <p:spPr bwMode="auto">
            <a:xfrm>
              <a:off x="4233863" y="5741239"/>
              <a:ext cx="55562" cy="111125"/>
            </a:xfrm>
            <a:custGeom>
              <a:avLst/>
              <a:gdLst>
                <a:gd name="T0" fmla="*/ 2147483647 w 35"/>
                <a:gd name="T1" fmla="*/ 2147483647 h 70"/>
                <a:gd name="T2" fmla="*/ 2147483647 w 35"/>
                <a:gd name="T3" fmla="*/ 2147483647 h 70"/>
                <a:gd name="T4" fmla="*/ 0 w 35"/>
                <a:gd name="T5" fmla="*/ 2147483647 h 70"/>
                <a:gd name="T6" fmla="*/ 0 w 35"/>
                <a:gd name="T7" fmla="*/ 0 h 70"/>
                <a:gd name="T8" fmla="*/ 2147483647 w 35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70"/>
                <a:gd name="T17" fmla="*/ 35 w 35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70">
                  <a:moveTo>
                    <a:pt x="35" y="40"/>
                  </a:moveTo>
                  <a:lnTo>
                    <a:pt x="35" y="7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4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4" name="Freeform 123"/>
            <p:cNvSpPr>
              <a:spLocks/>
            </p:cNvSpPr>
            <p:nvPr/>
          </p:nvSpPr>
          <p:spPr bwMode="auto">
            <a:xfrm>
              <a:off x="4176713" y="5679326"/>
              <a:ext cx="55562" cy="106363"/>
            </a:xfrm>
            <a:custGeom>
              <a:avLst/>
              <a:gdLst>
                <a:gd name="T0" fmla="*/ 2147483647 w 35"/>
                <a:gd name="T1" fmla="*/ 2147483647 h 67"/>
                <a:gd name="T2" fmla="*/ 2147483647 w 35"/>
                <a:gd name="T3" fmla="*/ 2147483647 h 67"/>
                <a:gd name="T4" fmla="*/ 0 w 35"/>
                <a:gd name="T5" fmla="*/ 2147483647 h 67"/>
                <a:gd name="T6" fmla="*/ 0 w 35"/>
                <a:gd name="T7" fmla="*/ 0 h 67"/>
                <a:gd name="T8" fmla="*/ 2147483647 w 35"/>
                <a:gd name="T9" fmla="*/ 2147483647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7"/>
                <a:gd name="T17" fmla="*/ 35 w 35"/>
                <a:gd name="T18" fmla="*/ 67 h 6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7">
                  <a:moveTo>
                    <a:pt x="35" y="39"/>
                  </a:moveTo>
                  <a:lnTo>
                    <a:pt x="35" y="6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5" name="Freeform 124"/>
            <p:cNvSpPr>
              <a:spLocks/>
            </p:cNvSpPr>
            <p:nvPr/>
          </p:nvSpPr>
          <p:spPr bwMode="auto">
            <a:xfrm>
              <a:off x="4117975" y="5617414"/>
              <a:ext cx="53975" cy="103187"/>
            </a:xfrm>
            <a:custGeom>
              <a:avLst/>
              <a:gdLst>
                <a:gd name="T0" fmla="*/ 2147483647 w 34"/>
                <a:gd name="T1" fmla="*/ 2147483647 h 65"/>
                <a:gd name="T2" fmla="*/ 2147483647 w 34"/>
                <a:gd name="T3" fmla="*/ 2147483647 h 65"/>
                <a:gd name="T4" fmla="*/ 0 w 34"/>
                <a:gd name="T5" fmla="*/ 2147483647 h 65"/>
                <a:gd name="T6" fmla="*/ 0 w 34"/>
                <a:gd name="T7" fmla="*/ 0 h 65"/>
                <a:gd name="T8" fmla="*/ 2147483647 w 34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5"/>
                <a:gd name="T17" fmla="*/ 34 w 34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5">
                  <a:moveTo>
                    <a:pt x="34" y="37"/>
                  </a:moveTo>
                  <a:lnTo>
                    <a:pt x="34" y="65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7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6" name="Freeform 125"/>
            <p:cNvSpPr>
              <a:spLocks/>
            </p:cNvSpPr>
            <p:nvPr/>
          </p:nvSpPr>
          <p:spPr bwMode="auto">
            <a:xfrm>
              <a:off x="4087813" y="5584076"/>
              <a:ext cx="26987" cy="73025"/>
            </a:xfrm>
            <a:custGeom>
              <a:avLst/>
              <a:gdLst>
                <a:gd name="T0" fmla="*/ 2147483647 w 17"/>
                <a:gd name="T1" fmla="*/ 2147483647 h 46"/>
                <a:gd name="T2" fmla="*/ 2147483647 w 17"/>
                <a:gd name="T3" fmla="*/ 2147483647 h 46"/>
                <a:gd name="T4" fmla="*/ 0 w 17"/>
                <a:gd name="T5" fmla="*/ 2147483647 h 46"/>
                <a:gd name="T6" fmla="*/ 0 w 17"/>
                <a:gd name="T7" fmla="*/ 0 h 46"/>
                <a:gd name="T8" fmla="*/ 2147483647 w 17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6"/>
                <a:gd name="T17" fmla="*/ 17 w 17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6">
                  <a:moveTo>
                    <a:pt x="17" y="18"/>
                  </a:moveTo>
                  <a:lnTo>
                    <a:pt x="17" y="46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7" name="Freeform 126"/>
            <p:cNvSpPr>
              <a:spLocks/>
            </p:cNvSpPr>
            <p:nvPr/>
          </p:nvSpPr>
          <p:spPr bwMode="auto">
            <a:xfrm>
              <a:off x="4292600" y="4984001"/>
              <a:ext cx="19050" cy="57150"/>
            </a:xfrm>
            <a:custGeom>
              <a:avLst/>
              <a:gdLst>
                <a:gd name="T0" fmla="*/ 2147483647 w 12"/>
                <a:gd name="T1" fmla="*/ 2147483647 h 36"/>
                <a:gd name="T2" fmla="*/ 2147483647 w 12"/>
                <a:gd name="T3" fmla="*/ 2147483647 h 36"/>
                <a:gd name="T4" fmla="*/ 0 w 12"/>
                <a:gd name="T5" fmla="*/ 2147483647 h 36"/>
                <a:gd name="T6" fmla="*/ 0 w 12"/>
                <a:gd name="T7" fmla="*/ 0 h 36"/>
                <a:gd name="T8" fmla="*/ 2147483647 w 12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6"/>
                <a:gd name="T17" fmla="*/ 12 w 12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6">
                  <a:moveTo>
                    <a:pt x="12" y="5"/>
                  </a:moveTo>
                  <a:lnTo>
                    <a:pt x="12" y="36"/>
                  </a:lnTo>
                  <a:lnTo>
                    <a:pt x="0" y="31"/>
                  </a:lnTo>
                  <a:lnTo>
                    <a:pt x="0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8" name="Freeform 127"/>
            <p:cNvSpPr>
              <a:spLocks/>
            </p:cNvSpPr>
            <p:nvPr/>
          </p:nvSpPr>
          <p:spPr bwMode="auto">
            <a:xfrm>
              <a:off x="4233863" y="4952251"/>
              <a:ext cx="55562" cy="77788"/>
            </a:xfrm>
            <a:custGeom>
              <a:avLst/>
              <a:gdLst>
                <a:gd name="T0" fmla="*/ 2147483647 w 35"/>
                <a:gd name="T1" fmla="*/ 2147483647 h 49"/>
                <a:gd name="T2" fmla="*/ 2147483647 w 35"/>
                <a:gd name="T3" fmla="*/ 2147483647 h 49"/>
                <a:gd name="T4" fmla="*/ 0 w 35"/>
                <a:gd name="T5" fmla="*/ 2147483647 h 49"/>
                <a:gd name="T6" fmla="*/ 0 w 35"/>
                <a:gd name="T7" fmla="*/ 0 h 49"/>
                <a:gd name="T8" fmla="*/ 2147483647 w 35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9"/>
                <a:gd name="T17" fmla="*/ 35 w 35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9">
                  <a:moveTo>
                    <a:pt x="35" y="19"/>
                  </a:moveTo>
                  <a:lnTo>
                    <a:pt x="35" y="4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1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19" name="Freeform 128"/>
            <p:cNvSpPr>
              <a:spLocks/>
            </p:cNvSpPr>
            <p:nvPr/>
          </p:nvSpPr>
          <p:spPr bwMode="auto">
            <a:xfrm>
              <a:off x="4176713" y="4922089"/>
              <a:ext cx="55562" cy="73025"/>
            </a:xfrm>
            <a:custGeom>
              <a:avLst/>
              <a:gdLst>
                <a:gd name="T0" fmla="*/ 2147483647 w 35"/>
                <a:gd name="T1" fmla="*/ 2147483647 h 46"/>
                <a:gd name="T2" fmla="*/ 2147483647 w 35"/>
                <a:gd name="T3" fmla="*/ 2147483647 h 46"/>
                <a:gd name="T4" fmla="*/ 0 w 35"/>
                <a:gd name="T5" fmla="*/ 2147483647 h 46"/>
                <a:gd name="T6" fmla="*/ 0 w 35"/>
                <a:gd name="T7" fmla="*/ 0 h 46"/>
                <a:gd name="T8" fmla="*/ 2147483647 w 35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46"/>
                <a:gd name="T17" fmla="*/ 35 w 35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46">
                  <a:moveTo>
                    <a:pt x="35" y="18"/>
                  </a:moveTo>
                  <a:lnTo>
                    <a:pt x="35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0" name="Freeform 129"/>
            <p:cNvSpPr>
              <a:spLocks/>
            </p:cNvSpPr>
            <p:nvPr/>
          </p:nvSpPr>
          <p:spPr bwMode="auto">
            <a:xfrm>
              <a:off x="4117975" y="4890339"/>
              <a:ext cx="53975" cy="73025"/>
            </a:xfrm>
            <a:custGeom>
              <a:avLst/>
              <a:gdLst>
                <a:gd name="T0" fmla="*/ 2147483647 w 34"/>
                <a:gd name="T1" fmla="*/ 2147483647 h 46"/>
                <a:gd name="T2" fmla="*/ 2147483647 w 34"/>
                <a:gd name="T3" fmla="*/ 2147483647 h 46"/>
                <a:gd name="T4" fmla="*/ 0 w 34"/>
                <a:gd name="T5" fmla="*/ 2147483647 h 46"/>
                <a:gd name="T6" fmla="*/ 0 w 34"/>
                <a:gd name="T7" fmla="*/ 0 h 46"/>
                <a:gd name="T8" fmla="*/ 2147483647 w 34"/>
                <a:gd name="T9" fmla="*/ 2147483647 h 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6"/>
                <a:gd name="T17" fmla="*/ 34 w 34"/>
                <a:gd name="T18" fmla="*/ 46 h 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6">
                  <a:moveTo>
                    <a:pt x="34" y="18"/>
                  </a:moveTo>
                  <a:lnTo>
                    <a:pt x="34" y="4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1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1" name="Freeform 130"/>
            <p:cNvSpPr>
              <a:spLocks/>
            </p:cNvSpPr>
            <p:nvPr/>
          </p:nvSpPr>
          <p:spPr bwMode="auto">
            <a:xfrm>
              <a:off x="4087813" y="4872876"/>
              <a:ext cx="26987" cy="57150"/>
            </a:xfrm>
            <a:custGeom>
              <a:avLst/>
              <a:gdLst>
                <a:gd name="T0" fmla="*/ 2147483647 w 17"/>
                <a:gd name="T1" fmla="*/ 2147483647 h 36"/>
                <a:gd name="T2" fmla="*/ 2147483647 w 17"/>
                <a:gd name="T3" fmla="*/ 2147483647 h 36"/>
                <a:gd name="T4" fmla="*/ 0 w 17"/>
                <a:gd name="T5" fmla="*/ 2147483647 h 36"/>
                <a:gd name="T6" fmla="*/ 0 w 17"/>
                <a:gd name="T7" fmla="*/ 0 h 36"/>
                <a:gd name="T8" fmla="*/ 2147483647 w 17"/>
                <a:gd name="T9" fmla="*/ 2147483647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6"/>
                <a:gd name="T17" fmla="*/ 17 w 17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6">
                  <a:moveTo>
                    <a:pt x="17" y="10"/>
                  </a:moveTo>
                  <a:lnTo>
                    <a:pt x="17" y="3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2" name="Freeform 131"/>
            <p:cNvSpPr>
              <a:spLocks/>
            </p:cNvSpPr>
            <p:nvPr/>
          </p:nvSpPr>
          <p:spPr bwMode="auto">
            <a:xfrm>
              <a:off x="4233863" y="5064964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2"/>
                  </a:moveTo>
                  <a:lnTo>
                    <a:pt x="35" y="52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3" name="Freeform 132"/>
            <p:cNvSpPr>
              <a:spLocks/>
            </p:cNvSpPr>
            <p:nvPr/>
          </p:nvSpPr>
          <p:spPr bwMode="auto">
            <a:xfrm>
              <a:off x="4176713" y="5028451"/>
              <a:ext cx="55562" cy="82550"/>
            </a:xfrm>
            <a:custGeom>
              <a:avLst/>
              <a:gdLst>
                <a:gd name="T0" fmla="*/ 2147483647 w 35"/>
                <a:gd name="T1" fmla="*/ 2147483647 h 52"/>
                <a:gd name="T2" fmla="*/ 2147483647 w 35"/>
                <a:gd name="T3" fmla="*/ 2147483647 h 52"/>
                <a:gd name="T4" fmla="*/ 0 w 35"/>
                <a:gd name="T5" fmla="*/ 2147483647 h 52"/>
                <a:gd name="T6" fmla="*/ 0 w 35"/>
                <a:gd name="T7" fmla="*/ 0 h 52"/>
                <a:gd name="T8" fmla="*/ 2147483647 w 35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2"/>
                <a:gd name="T17" fmla="*/ 35 w 35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2">
                  <a:moveTo>
                    <a:pt x="35" y="23"/>
                  </a:moveTo>
                  <a:lnTo>
                    <a:pt x="35" y="5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3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4" name="Freeform 133"/>
            <p:cNvSpPr>
              <a:spLocks/>
            </p:cNvSpPr>
            <p:nvPr/>
          </p:nvSpPr>
          <p:spPr bwMode="auto">
            <a:xfrm>
              <a:off x="4117975" y="4993526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5" name="Freeform 134"/>
            <p:cNvSpPr>
              <a:spLocks/>
            </p:cNvSpPr>
            <p:nvPr/>
          </p:nvSpPr>
          <p:spPr bwMode="auto">
            <a:xfrm>
              <a:off x="4087813" y="4974476"/>
              <a:ext cx="26987" cy="61913"/>
            </a:xfrm>
            <a:custGeom>
              <a:avLst/>
              <a:gdLst>
                <a:gd name="T0" fmla="*/ 2147483647 w 17"/>
                <a:gd name="T1" fmla="*/ 2147483647 h 39"/>
                <a:gd name="T2" fmla="*/ 2147483647 w 17"/>
                <a:gd name="T3" fmla="*/ 2147483647 h 39"/>
                <a:gd name="T4" fmla="*/ 0 w 17"/>
                <a:gd name="T5" fmla="*/ 2147483647 h 39"/>
                <a:gd name="T6" fmla="*/ 0 w 17"/>
                <a:gd name="T7" fmla="*/ 0 h 39"/>
                <a:gd name="T8" fmla="*/ 2147483647 w 17"/>
                <a:gd name="T9" fmla="*/ 2147483647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9"/>
                <a:gd name="T17" fmla="*/ 17 w 17"/>
                <a:gd name="T18" fmla="*/ 39 h 3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9">
                  <a:moveTo>
                    <a:pt x="17" y="11"/>
                  </a:moveTo>
                  <a:lnTo>
                    <a:pt x="17" y="3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6" name="Freeform 135"/>
            <p:cNvSpPr>
              <a:spLocks/>
            </p:cNvSpPr>
            <p:nvPr/>
          </p:nvSpPr>
          <p:spPr bwMode="auto">
            <a:xfrm>
              <a:off x="4292600" y="5220539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7" name="Freeform 136"/>
            <p:cNvSpPr>
              <a:spLocks/>
            </p:cNvSpPr>
            <p:nvPr/>
          </p:nvSpPr>
          <p:spPr bwMode="auto">
            <a:xfrm>
              <a:off x="4233863" y="5177676"/>
              <a:ext cx="55562" cy="87313"/>
            </a:xfrm>
            <a:custGeom>
              <a:avLst/>
              <a:gdLst>
                <a:gd name="T0" fmla="*/ 2147483647 w 35"/>
                <a:gd name="T1" fmla="*/ 2147483647 h 55"/>
                <a:gd name="T2" fmla="*/ 2147483647 w 35"/>
                <a:gd name="T3" fmla="*/ 2147483647 h 55"/>
                <a:gd name="T4" fmla="*/ 0 w 35"/>
                <a:gd name="T5" fmla="*/ 2147483647 h 55"/>
                <a:gd name="T6" fmla="*/ 0 w 35"/>
                <a:gd name="T7" fmla="*/ 0 h 55"/>
                <a:gd name="T8" fmla="*/ 2147483647 w 35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5"/>
                <a:gd name="T17" fmla="*/ 35 w 35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5">
                  <a:moveTo>
                    <a:pt x="35" y="24"/>
                  </a:moveTo>
                  <a:lnTo>
                    <a:pt x="35" y="5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8" name="Freeform 137"/>
            <p:cNvSpPr>
              <a:spLocks/>
            </p:cNvSpPr>
            <p:nvPr/>
          </p:nvSpPr>
          <p:spPr bwMode="auto">
            <a:xfrm>
              <a:off x="4176713" y="5136401"/>
              <a:ext cx="55562" cy="85725"/>
            </a:xfrm>
            <a:custGeom>
              <a:avLst/>
              <a:gdLst>
                <a:gd name="T0" fmla="*/ 2147483647 w 35"/>
                <a:gd name="T1" fmla="*/ 2147483647 h 54"/>
                <a:gd name="T2" fmla="*/ 2147483647 w 35"/>
                <a:gd name="T3" fmla="*/ 2147483647 h 54"/>
                <a:gd name="T4" fmla="*/ 0 w 35"/>
                <a:gd name="T5" fmla="*/ 2147483647 h 54"/>
                <a:gd name="T6" fmla="*/ 0 w 35"/>
                <a:gd name="T7" fmla="*/ 0 h 54"/>
                <a:gd name="T8" fmla="*/ 2147483647 w 35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4"/>
                <a:gd name="T17" fmla="*/ 35 w 35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4">
                  <a:moveTo>
                    <a:pt x="35" y="26"/>
                  </a:moveTo>
                  <a:lnTo>
                    <a:pt x="35" y="54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29" name="Freeform 138"/>
            <p:cNvSpPr>
              <a:spLocks/>
            </p:cNvSpPr>
            <p:nvPr/>
          </p:nvSpPr>
          <p:spPr bwMode="auto">
            <a:xfrm>
              <a:off x="4117975" y="5098301"/>
              <a:ext cx="53975" cy="82550"/>
            </a:xfrm>
            <a:custGeom>
              <a:avLst/>
              <a:gdLst>
                <a:gd name="T0" fmla="*/ 2147483647 w 34"/>
                <a:gd name="T1" fmla="*/ 2147483647 h 52"/>
                <a:gd name="T2" fmla="*/ 2147483647 w 34"/>
                <a:gd name="T3" fmla="*/ 2147483647 h 52"/>
                <a:gd name="T4" fmla="*/ 0 w 34"/>
                <a:gd name="T5" fmla="*/ 2147483647 h 52"/>
                <a:gd name="T6" fmla="*/ 0 w 34"/>
                <a:gd name="T7" fmla="*/ 0 h 52"/>
                <a:gd name="T8" fmla="*/ 2147483647 w 34"/>
                <a:gd name="T9" fmla="*/ 2147483647 h 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2"/>
                <a:gd name="T17" fmla="*/ 34 w 34"/>
                <a:gd name="T18" fmla="*/ 52 h 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2">
                  <a:moveTo>
                    <a:pt x="34" y="24"/>
                  </a:moveTo>
                  <a:lnTo>
                    <a:pt x="34" y="5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0" name="Freeform 139"/>
            <p:cNvSpPr>
              <a:spLocks/>
            </p:cNvSpPr>
            <p:nvPr/>
          </p:nvSpPr>
          <p:spPr bwMode="auto">
            <a:xfrm>
              <a:off x="4087813" y="5077664"/>
              <a:ext cx="26987" cy="60325"/>
            </a:xfrm>
            <a:custGeom>
              <a:avLst/>
              <a:gdLst>
                <a:gd name="T0" fmla="*/ 2147483647 w 17"/>
                <a:gd name="T1" fmla="*/ 2147483647 h 38"/>
                <a:gd name="T2" fmla="*/ 2147483647 w 17"/>
                <a:gd name="T3" fmla="*/ 2147483647 h 38"/>
                <a:gd name="T4" fmla="*/ 0 w 17"/>
                <a:gd name="T5" fmla="*/ 2147483647 h 38"/>
                <a:gd name="T6" fmla="*/ 0 w 17"/>
                <a:gd name="T7" fmla="*/ 0 h 38"/>
                <a:gd name="T8" fmla="*/ 2147483647 w 17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38"/>
                <a:gd name="T17" fmla="*/ 17 w 17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38">
                  <a:moveTo>
                    <a:pt x="17" y="10"/>
                  </a:moveTo>
                  <a:lnTo>
                    <a:pt x="17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1" name="Freeform 140"/>
            <p:cNvSpPr>
              <a:spLocks/>
            </p:cNvSpPr>
            <p:nvPr/>
          </p:nvSpPr>
          <p:spPr bwMode="auto">
            <a:xfrm>
              <a:off x="4292600" y="5334839"/>
              <a:ext cx="17463" cy="63500"/>
            </a:xfrm>
            <a:custGeom>
              <a:avLst/>
              <a:gdLst>
                <a:gd name="T0" fmla="*/ 2147483647 w 11"/>
                <a:gd name="T1" fmla="*/ 2147483647 h 40"/>
                <a:gd name="T2" fmla="*/ 2147483647 w 11"/>
                <a:gd name="T3" fmla="*/ 2147483647 h 40"/>
                <a:gd name="T4" fmla="*/ 0 w 11"/>
                <a:gd name="T5" fmla="*/ 2147483647 h 40"/>
                <a:gd name="T6" fmla="*/ 0 w 11"/>
                <a:gd name="T7" fmla="*/ 0 h 40"/>
                <a:gd name="T8" fmla="*/ 2147483647 w 11"/>
                <a:gd name="T9" fmla="*/ 2147483647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0"/>
                <a:gd name="T17" fmla="*/ 11 w 11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0">
                  <a:moveTo>
                    <a:pt x="11" y="9"/>
                  </a:moveTo>
                  <a:lnTo>
                    <a:pt x="11" y="40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2" name="Freeform 141"/>
            <p:cNvSpPr>
              <a:spLocks/>
            </p:cNvSpPr>
            <p:nvPr/>
          </p:nvSpPr>
          <p:spPr bwMode="auto">
            <a:xfrm>
              <a:off x="4233863" y="5290389"/>
              <a:ext cx="55562" cy="90487"/>
            </a:xfrm>
            <a:custGeom>
              <a:avLst/>
              <a:gdLst>
                <a:gd name="T0" fmla="*/ 2147483647 w 35"/>
                <a:gd name="T1" fmla="*/ 2147483647 h 57"/>
                <a:gd name="T2" fmla="*/ 2147483647 w 35"/>
                <a:gd name="T3" fmla="*/ 2147483647 h 57"/>
                <a:gd name="T4" fmla="*/ 0 w 35"/>
                <a:gd name="T5" fmla="*/ 2147483647 h 57"/>
                <a:gd name="T6" fmla="*/ 0 w 35"/>
                <a:gd name="T7" fmla="*/ 0 h 57"/>
                <a:gd name="T8" fmla="*/ 2147483647 w 35"/>
                <a:gd name="T9" fmla="*/ 2147483647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7"/>
                <a:gd name="T17" fmla="*/ 35 w 35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7">
                  <a:moveTo>
                    <a:pt x="35" y="27"/>
                  </a:moveTo>
                  <a:lnTo>
                    <a:pt x="35" y="57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3" name="Freeform 142"/>
            <p:cNvSpPr>
              <a:spLocks/>
            </p:cNvSpPr>
            <p:nvPr/>
          </p:nvSpPr>
          <p:spPr bwMode="auto">
            <a:xfrm>
              <a:off x="4176713" y="5245939"/>
              <a:ext cx="55562" cy="88900"/>
            </a:xfrm>
            <a:custGeom>
              <a:avLst/>
              <a:gdLst>
                <a:gd name="T0" fmla="*/ 2147483647 w 35"/>
                <a:gd name="T1" fmla="*/ 2147483647 h 56"/>
                <a:gd name="T2" fmla="*/ 2147483647 w 35"/>
                <a:gd name="T3" fmla="*/ 2147483647 h 56"/>
                <a:gd name="T4" fmla="*/ 0 w 35"/>
                <a:gd name="T5" fmla="*/ 2147483647 h 56"/>
                <a:gd name="T6" fmla="*/ 0 w 35"/>
                <a:gd name="T7" fmla="*/ 0 h 56"/>
                <a:gd name="T8" fmla="*/ 2147483647 w 35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6"/>
                <a:gd name="T17" fmla="*/ 35 w 35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6">
                  <a:moveTo>
                    <a:pt x="35" y="28"/>
                  </a:moveTo>
                  <a:lnTo>
                    <a:pt x="35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4" name="Freeform 143"/>
            <p:cNvSpPr>
              <a:spLocks/>
            </p:cNvSpPr>
            <p:nvPr/>
          </p:nvSpPr>
          <p:spPr bwMode="auto">
            <a:xfrm>
              <a:off x="4117975" y="5199901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5" name="Freeform 144"/>
            <p:cNvSpPr>
              <a:spLocks/>
            </p:cNvSpPr>
            <p:nvPr/>
          </p:nvSpPr>
          <p:spPr bwMode="auto">
            <a:xfrm>
              <a:off x="4087813" y="5177676"/>
              <a:ext cx="26987" cy="65088"/>
            </a:xfrm>
            <a:custGeom>
              <a:avLst/>
              <a:gdLst>
                <a:gd name="T0" fmla="*/ 2147483647 w 17"/>
                <a:gd name="T1" fmla="*/ 2147483647 h 41"/>
                <a:gd name="T2" fmla="*/ 2147483647 w 17"/>
                <a:gd name="T3" fmla="*/ 2147483647 h 41"/>
                <a:gd name="T4" fmla="*/ 0 w 17"/>
                <a:gd name="T5" fmla="*/ 2147483647 h 41"/>
                <a:gd name="T6" fmla="*/ 0 w 17"/>
                <a:gd name="T7" fmla="*/ 0 h 41"/>
                <a:gd name="T8" fmla="*/ 2147483647 w 17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1"/>
                <a:gd name="T17" fmla="*/ 17 w 17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1">
                  <a:moveTo>
                    <a:pt x="17" y="13"/>
                  </a:moveTo>
                  <a:lnTo>
                    <a:pt x="17" y="4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17" y="1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6" name="Freeform 145"/>
            <p:cNvSpPr>
              <a:spLocks/>
            </p:cNvSpPr>
            <p:nvPr/>
          </p:nvSpPr>
          <p:spPr bwMode="auto">
            <a:xfrm>
              <a:off x="4292600" y="5453901"/>
              <a:ext cx="19050" cy="65088"/>
            </a:xfrm>
            <a:custGeom>
              <a:avLst/>
              <a:gdLst>
                <a:gd name="T0" fmla="*/ 2147483647 w 12"/>
                <a:gd name="T1" fmla="*/ 2147483647 h 41"/>
                <a:gd name="T2" fmla="*/ 2147483647 w 12"/>
                <a:gd name="T3" fmla="*/ 2147483647 h 41"/>
                <a:gd name="T4" fmla="*/ 0 w 12"/>
                <a:gd name="T5" fmla="*/ 2147483647 h 41"/>
                <a:gd name="T6" fmla="*/ 0 w 12"/>
                <a:gd name="T7" fmla="*/ 0 h 41"/>
                <a:gd name="T8" fmla="*/ 2147483647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12" y="10"/>
                  </a:moveTo>
                  <a:lnTo>
                    <a:pt x="12" y="4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1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7" name="Freeform 146"/>
            <p:cNvSpPr>
              <a:spLocks/>
            </p:cNvSpPr>
            <p:nvPr/>
          </p:nvSpPr>
          <p:spPr bwMode="auto">
            <a:xfrm>
              <a:off x="4233863" y="5403101"/>
              <a:ext cx="55562" cy="93663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8" name="Freeform 147"/>
            <p:cNvSpPr>
              <a:spLocks/>
            </p:cNvSpPr>
            <p:nvPr/>
          </p:nvSpPr>
          <p:spPr bwMode="auto">
            <a:xfrm>
              <a:off x="4176713" y="5353889"/>
              <a:ext cx="55562" cy="93662"/>
            </a:xfrm>
            <a:custGeom>
              <a:avLst/>
              <a:gdLst>
                <a:gd name="T0" fmla="*/ 2147483647 w 35"/>
                <a:gd name="T1" fmla="*/ 2147483647 h 59"/>
                <a:gd name="T2" fmla="*/ 2147483647 w 35"/>
                <a:gd name="T3" fmla="*/ 2147483647 h 59"/>
                <a:gd name="T4" fmla="*/ 0 w 35"/>
                <a:gd name="T5" fmla="*/ 2147483647 h 59"/>
                <a:gd name="T6" fmla="*/ 0 w 35"/>
                <a:gd name="T7" fmla="*/ 0 h 59"/>
                <a:gd name="T8" fmla="*/ 2147483647 w 35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59"/>
                <a:gd name="T17" fmla="*/ 35 w 35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59">
                  <a:moveTo>
                    <a:pt x="35" y="30"/>
                  </a:moveTo>
                  <a:lnTo>
                    <a:pt x="35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39" name="Freeform 148"/>
            <p:cNvSpPr>
              <a:spLocks/>
            </p:cNvSpPr>
            <p:nvPr/>
          </p:nvSpPr>
          <p:spPr bwMode="auto">
            <a:xfrm>
              <a:off x="4117975" y="5303089"/>
              <a:ext cx="53975" cy="93662"/>
            </a:xfrm>
            <a:custGeom>
              <a:avLst/>
              <a:gdLst>
                <a:gd name="T0" fmla="*/ 2147483647 w 34"/>
                <a:gd name="T1" fmla="*/ 2147483647 h 59"/>
                <a:gd name="T2" fmla="*/ 2147483647 w 34"/>
                <a:gd name="T3" fmla="*/ 2147483647 h 59"/>
                <a:gd name="T4" fmla="*/ 0 w 34"/>
                <a:gd name="T5" fmla="*/ 2147483647 h 59"/>
                <a:gd name="T6" fmla="*/ 0 w 34"/>
                <a:gd name="T7" fmla="*/ 0 h 59"/>
                <a:gd name="T8" fmla="*/ 2147483647 w 34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9"/>
                <a:gd name="T17" fmla="*/ 34 w 3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9">
                  <a:moveTo>
                    <a:pt x="34" y="31"/>
                  </a:moveTo>
                  <a:lnTo>
                    <a:pt x="34" y="5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0" name="Freeform 149"/>
            <p:cNvSpPr>
              <a:spLocks/>
            </p:cNvSpPr>
            <p:nvPr/>
          </p:nvSpPr>
          <p:spPr bwMode="auto">
            <a:xfrm>
              <a:off x="4087813" y="52792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1" name="Freeform 150"/>
            <p:cNvSpPr>
              <a:spLocks/>
            </p:cNvSpPr>
            <p:nvPr/>
          </p:nvSpPr>
          <p:spPr bwMode="auto">
            <a:xfrm>
              <a:off x="4292600" y="5574551"/>
              <a:ext cx="17463" cy="60325"/>
            </a:xfrm>
            <a:custGeom>
              <a:avLst/>
              <a:gdLst>
                <a:gd name="T0" fmla="*/ 2147483647 w 11"/>
                <a:gd name="T1" fmla="*/ 2147483647 h 38"/>
                <a:gd name="T2" fmla="*/ 2147483647 w 11"/>
                <a:gd name="T3" fmla="*/ 2147483647 h 38"/>
                <a:gd name="T4" fmla="*/ 0 w 11"/>
                <a:gd name="T5" fmla="*/ 2147483647 h 38"/>
                <a:gd name="T6" fmla="*/ 0 w 11"/>
                <a:gd name="T7" fmla="*/ 0 h 38"/>
                <a:gd name="T8" fmla="*/ 2147483647 w 11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38"/>
                <a:gd name="T17" fmla="*/ 11 w 11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38">
                  <a:moveTo>
                    <a:pt x="11" y="8"/>
                  </a:moveTo>
                  <a:lnTo>
                    <a:pt x="11" y="3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2" name="Freeform 151"/>
            <p:cNvSpPr>
              <a:spLocks/>
            </p:cNvSpPr>
            <p:nvPr/>
          </p:nvSpPr>
          <p:spPr bwMode="auto">
            <a:xfrm>
              <a:off x="4233863" y="5517401"/>
              <a:ext cx="55562" cy="100013"/>
            </a:xfrm>
            <a:custGeom>
              <a:avLst/>
              <a:gdLst>
                <a:gd name="T0" fmla="*/ 2147483647 w 35"/>
                <a:gd name="T1" fmla="*/ 2147483647 h 63"/>
                <a:gd name="T2" fmla="*/ 2147483647 w 35"/>
                <a:gd name="T3" fmla="*/ 2147483647 h 63"/>
                <a:gd name="T4" fmla="*/ 0 w 35"/>
                <a:gd name="T5" fmla="*/ 2147483647 h 63"/>
                <a:gd name="T6" fmla="*/ 0 w 35"/>
                <a:gd name="T7" fmla="*/ 0 h 63"/>
                <a:gd name="T8" fmla="*/ 2147483647 w 35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3"/>
                <a:gd name="T17" fmla="*/ 35 w 35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3">
                  <a:moveTo>
                    <a:pt x="35" y="32"/>
                  </a:moveTo>
                  <a:lnTo>
                    <a:pt x="35" y="63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3" name="Freeform 152"/>
            <p:cNvSpPr>
              <a:spLocks/>
            </p:cNvSpPr>
            <p:nvPr/>
          </p:nvSpPr>
          <p:spPr bwMode="auto">
            <a:xfrm>
              <a:off x="4176713" y="5463426"/>
              <a:ext cx="55562" cy="95250"/>
            </a:xfrm>
            <a:custGeom>
              <a:avLst/>
              <a:gdLst>
                <a:gd name="T0" fmla="*/ 2147483647 w 35"/>
                <a:gd name="T1" fmla="*/ 2147483647 h 60"/>
                <a:gd name="T2" fmla="*/ 2147483647 w 35"/>
                <a:gd name="T3" fmla="*/ 2147483647 h 60"/>
                <a:gd name="T4" fmla="*/ 0 w 35"/>
                <a:gd name="T5" fmla="*/ 2147483647 h 60"/>
                <a:gd name="T6" fmla="*/ 0 w 35"/>
                <a:gd name="T7" fmla="*/ 0 h 60"/>
                <a:gd name="T8" fmla="*/ 2147483647 w 35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0"/>
                <a:gd name="T17" fmla="*/ 35 w 35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0">
                  <a:moveTo>
                    <a:pt x="35" y="32"/>
                  </a:moveTo>
                  <a:lnTo>
                    <a:pt x="35" y="60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5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4" name="Freeform 153"/>
            <p:cNvSpPr>
              <a:spLocks/>
            </p:cNvSpPr>
            <p:nvPr/>
          </p:nvSpPr>
          <p:spPr bwMode="auto">
            <a:xfrm>
              <a:off x="4116388" y="5406276"/>
              <a:ext cx="55562" cy="96838"/>
            </a:xfrm>
            <a:custGeom>
              <a:avLst/>
              <a:gdLst>
                <a:gd name="T0" fmla="*/ 2147483647 w 35"/>
                <a:gd name="T1" fmla="*/ 2147483647 h 61"/>
                <a:gd name="T2" fmla="*/ 2147483647 w 35"/>
                <a:gd name="T3" fmla="*/ 2147483647 h 61"/>
                <a:gd name="T4" fmla="*/ 0 w 35"/>
                <a:gd name="T5" fmla="*/ 2147483647 h 61"/>
                <a:gd name="T6" fmla="*/ 0 w 35"/>
                <a:gd name="T7" fmla="*/ 0 h 61"/>
                <a:gd name="T8" fmla="*/ 2147483647 w 35"/>
                <a:gd name="T9" fmla="*/ 2147483647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1"/>
                <a:gd name="T17" fmla="*/ 35 w 35"/>
                <a:gd name="T18" fmla="*/ 61 h 6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1">
                  <a:moveTo>
                    <a:pt x="35" y="35"/>
                  </a:moveTo>
                  <a:lnTo>
                    <a:pt x="35" y="6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5" name="Freeform 154"/>
            <p:cNvSpPr>
              <a:spLocks/>
            </p:cNvSpPr>
            <p:nvPr/>
          </p:nvSpPr>
          <p:spPr bwMode="auto">
            <a:xfrm>
              <a:off x="4087813" y="5380876"/>
              <a:ext cx="26987" cy="66675"/>
            </a:xfrm>
            <a:custGeom>
              <a:avLst/>
              <a:gdLst>
                <a:gd name="T0" fmla="*/ 2147483647 w 17"/>
                <a:gd name="T1" fmla="*/ 2147483647 h 42"/>
                <a:gd name="T2" fmla="*/ 2147483647 w 17"/>
                <a:gd name="T3" fmla="*/ 2147483647 h 42"/>
                <a:gd name="T4" fmla="*/ 0 w 17"/>
                <a:gd name="T5" fmla="*/ 2147483647 h 42"/>
                <a:gd name="T6" fmla="*/ 0 w 17"/>
                <a:gd name="T7" fmla="*/ 0 h 42"/>
                <a:gd name="T8" fmla="*/ 2147483647 w 17"/>
                <a:gd name="T9" fmla="*/ 214748364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2"/>
                <a:gd name="T17" fmla="*/ 17 w 17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2">
                  <a:moveTo>
                    <a:pt x="17" y="14"/>
                  </a:moveTo>
                  <a:lnTo>
                    <a:pt x="17" y="4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7" y="1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6" name="Freeform 155"/>
            <p:cNvSpPr>
              <a:spLocks/>
            </p:cNvSpPr>
            <p:nvPr/>
          </p:nvSpPr>
          <p:spPr bwMode="auto">
            <a:xfrm>
              <a:off x="4292600" y="5687264"/>
              <a:ext cx="17463" cy="69850"/>
            </a:xfrm>
            <a:custGeom>
              <a:avLst/>
              <a:gdLst>
                <a:gd name="T0" fmla="*/ 2147483647 w 11"/>
                <a:gd name="T1" fmla="*/ 2147483647 h 44"/>
                <a:gd name="T2" fmla="*/ 2147483647 w 11"/>
                <a:gd name="T3" fmla="*/ 2147483647 h 44"/>
                <a:gd name="T4" fmla="*/ 0 w 11"/>
                <a:gd name="T5" fmla="*/ 2147483647 h 44"/>
                <a:gd name="T6" fmla="*/ 0 w 11"/>
                <a:gd name="T7" fmla="*/ 0 h 44"/>
                <a:gd name="T8" fmla="*/ 2147483647 w 11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44"/>
                <a:gd name="T17" fmla="*/ 11 w 11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44">
                  <a:moveTo>
                    <a:pt x="11" y="13"/>
                  </a:moveTo>
                  <a:lnTo>
                    <a:pt x="11" y="44"/>
                  </a:lnTo>
                  <a:lnTo>
                    <a:pt x="0" y="32"/>
                  </a:lnTo>
                  <a:lnTo>
                    <a:pt x="0" y="0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7" name="Freeform 156"/>
            <p:cNvSpPr>
              <a:spLocks/>
            </p:cNvSpPr>
            <p:nvPr/>
          </p:nvSpPr>
          <p:spPr bwMode="auto">
            <a:xfrm>
              <a:off x="4233863" y="5630114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5"/>
                  </a:moveTo>
                  <a:lnTo>
                    <a:pt x="35" y="65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5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8" name="Freeform 157"/>
            <p:cNvSpPr>
              <a:spLocks/>
            </p:cNvSpPr>
            <p:nvPr/>
          </p:nvSpPr>
          <p:spPr bwMode="auto">
            <a:xfrm>
              <a:off x="4176713" y="5569789"/>
              <a:ext cx="55562" cy="103187"/>
            </a:xfrm>
            <a:custGeom>
              <a:avLst/>
              <a:gdLst>
                <a:gd name="T0" fmla="*/ 2147483647 w 35"/>
                <a:gd name="T1" fmla="*/ 2147483647 h 65"/>
                <a:gd name="T2" fmla="*/ 2147483647 w 35"/>
                <a:gd name="T3" fmla="*/ 2147483647 h 65"/>
                <a:gd name="T4" fmla="*/ 0 w 35"/>
                <a:gd name="T5" fmla="*/ 2147483647 h 65"/>
                <a:gd name="T6" fmla="*/ 0 w 35"/>
                <a:gd name="T7" fmla="*/ 0 h 65"/>
                <a:gd name="T8" fmla="*/ 2147483647 w 35"/>
                <a:gd name="T9" fmla="*/ 2147483647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"/>
                <a:gd name="T16" fmla="*/ 0 h 65"/>
                <a:gd name="T17" fmla="*/ 35 w 35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" h="65">
                  <a:moveTo>
                    <a:pt x="35" y="37"/>
                  </a:moveTo>
                  <a:lnTo>
                    <a:pt x="35" y="65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5" y="3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49" name="Freeform 158"/>
            <p:cNvSpPr>
              <a:spLocks/>
            </p:cNvSpPr>
            <p:nvPr/>
          </p:nvSpPr>
          <p:spPr bwMode="auto">
            <a:xfrm>
              <a:off x="4117975" y="5512639"/>
              <a:ext cx="53975" cy="100012"/>
            </a:xfrm>
            <a:custGeom>
              <a:avLst/>
              <a:gdLst>
                <a:gd name="T0" fmla="*/ 2147483647 w 34"/>
                <a:gd name="T1" fmla="*/ 2147483647 h 63"/>
                <a:gd name="T2" fmla="*/ 2147483647 w 34"/>
                <a:gd name="T3" fmla="*/ 2147483647 h 63"/>
                <a:gd name="T4" fmla="*/ 0 w 34"/>
                <a:gd name="T5" fmla="*/ 2147483647 h 63"/>
                <a:gd name="T6" fmla="*/ 0 w 34"/>
                <a:gd name="T7" fmla="*/ 0 h 63"/>
                <a:gd name="T8" fmla="*/ 2147483647 w 34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3"/>
                <a:gd name="T17" fmla="*/ 34 w 34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3">
                  <a:moveTo>
                    <a:pt x="34" y="35"/>
                  </a:moveTo>
                  <a:lnTo>
                    <a:pt x="34" y="6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5"/>
                  </a:lnTo>
                  <a:close/>
                </a:path>
              </a:pathLst>
            </a:custGeom>
            <a:solidFill>
              <a:srgbClr val="2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0" name="Freeform 159"/>
            <p:cNvSpPr>
              <a:spLocks/>
            </p:cNvSpPr>
            <p:nvPr/>
          </p:nvSpPr>
          <p:spPr bwMode="auto">
            <a:xfrm>
              <a:off x="4087813" y="5485651"/>
              <a:ext cx="26987" cy="69850"/>
            </a:xfrm>
            <a:custGeom>
              <a:avLst/>
              <a:gdLst>
                <a:gd name="T0" fmla="*/ 2147483647 w 17"/>
                <a:gd name="T1" fmla="*/ 2147483647 h 44"/>
                <a:gd name="T2" fmla="*/ 2147483647 w 17"/>
                <a:gd name="T3" fmla="*/ 2147483647 h 44"/>
                <a:gd name="T4" fmla="*/ 0 w 17"/>
                <a:gd name="T5" fmla="*/ 2147483647 h 44"/>
                <a:gd name="T6" fmla="*/ 0 w 17"/>
                <a:gd name="T7" fmla="*/ 0 h 44"/>
                <a:gd name="T8" fmla="*/ 2147483647 w 17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4"/>
                <a:gd name="T17" fmla="*/ 17 w 1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4">
                  <a:moveTo>
                    <a:pt x="17" y="16"/>
                  </a:moveTo>
                  <a:lnTo>
                    <a:pt x="17" y="4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17" y="1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1" name="Freeform 160"/>
            <p:cNvSpPr>
              <a:spLocks/>
            </p:cNvSpPr>
            <p:nvPr/>
          </p:nvSpPr>
          <p:spPr bwMode="auto">
            <a:xfrm>
              <a:off x="4087813" y="5534864"/>
              <a:ext cx="46037" cy="87312"/>
            </a:xfrm>
            <a:custGeom>
              <a:avLst/>
              <a:gdLst>
                <a:gd name="T0" fmla="*/ 2147483647 w 29"/>
                <a:gd name="T1" fmla="*/ 2147483647 h 55"/>
                <a:gd name="T2" fmla="*/ 2147483647 w 29"/>
                <a:gd name="T3" fmla="*/ 2147483647 h 55"/>
                <a:gd name="T4" fmla="*/ 0 w 29"/>
                <a:gd name="T5" fmla="*/ 2147483647 h 55"/>
                <a:gd name="T6" fmla="*/ 0 w 29"/>
                <a:gd name="T7" fmla="*/ 0 h 55"/>
                <a:gd name="T8" fmla="*/ 2147483647 w 29"/>
                <a:gd name="T9" fmla="*/ 2147483647 h 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5"/>
                <a:gd name="T17" fmla="*/ 29 w 29"/>
                <a:gd name="T18" fmla="*/ 55 h 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5">
                  <a:moveTo>
                    <a:pt x="29" y="30"/>
                  </a:moveTo>
                  <a:lnTo>
                    <a:pt x="29" y="55"/>
                  </a:lnTo>
                  <a:lnTo>
                    <a:pt x="0" y="27"/>
                  </a:lnTo>
                  <a:lnTo>
                    <a:pt x="0" y="0"/>
                  </a:lnTo>
                  <a:lnTo>
                    <a:pt x="29" y="30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2" name="Freeform 161"/>
            <p:cNvSpPr>
              <a:spLocks/>
            </p:cNvSpPr>
            <p:nvPr/>
          </p:nvSpPr>
          <p:spPr bwMode="auto">
            <a:xfrm>
              <a:off x="4248150" y="5698376"/>
              <a:ext cx="61913" cy="112713"/>
            </a:xfrm>
            <a:custGeom>
              <a:avLst/>
              <a:gdLst>
                <a:gd name="T0" fmla="*/ 2147483647 w 39"/>
                <a:gd name="T1" fmla="*/ 2147483647 h 71"/>
                <a:gd name="T2" fmla="*/ 2147483647 w 39"/>
                <a:gd name="T3" fmla="*/ 2147483647 h 71"/>
                <a:gd name="T4" fmla="*/ 0 w 39"/>
                <a:gd name="T5" fmla="*/ 2147483647 h 71"/>
                <a:gd name="T6" fmla="*/ 0 w 39"/>
                <a:gd name="T7" fmla="*/ 0 h 71"/>
                <a:gd name="T8" fmla="*/ 2147483647 w 39"/>
                <a:gd name="T9" fmla="*/ 2147483647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71"/>
                <a:gd name="T17" fmla="*/ 39 w 39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71">
                  <a:moveTo>
                    <a:pt x="39" y="43"/>
                  </a:moveTo>
                  <a:lnTo>
                    <a:pt x="39" y="71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4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3" name="Freeform 162"/>
            <p:cNvSpPr>
              <a:spLocks/>
            </p:cNvSpPr>
            <p:nvPr/>
          </p:nvSpPr>
          <p:spPr bwMode="auto">
            <a:xfrm>
              <a:off x="4194175" y="5642814"/>
              <a:ext cx="50800" cy="101600"/>
            </a:xfrm>
            <a:custGeom>
              <a:avLst/>
              <a:gdLst>
                <a:gd name="T0" fmla="*/ 2147483647 w 32"/>
                <a:gd name="T1" fmla="*/ 2147483647 h 64"/>
                <a:gd name="T2" fmla="*/ 2147483647 w 32"/>
                <a:gd name="T3" fmla="*/ 2147483647 h 64"/>
                <a:gd name="T4" fmla="*/ 0 w 32"/>
                <a:gd name="T5" fmla="*/ 2147483647 h 64"/>
                <a:gd name="T6" fmla="*/ 0 w 32"/>
                <a:gd name="T7" fmla="*/ 0 h 64"/>
                <a:gd name="T8" fmla="*/ 2147483647 w 32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4"/>
                <a:gd name="T17" fmla="*/ 32 w 32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4">
                  <a:moveTo>
                    <a:pt x="32" y="34"/>
                  </a:moveTo>
                  <a:lnTo>
                    <a:pt x="32" y="64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4" name="Freeform 163"/>
            <p:cNvSpPr>
              <a:spLocks/>
            </p:cNvSpPr>
            <p:nvPr/>
          </p:nvSpPr>
          <p:spPr bwMode="auto">
            <a:xfrm>
              <a:off x="4137025" y="5585664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6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5" name="Freeform 164"/>
            <p:cNvSpPr>
              <a:spLocks/>
            </p:cNvSpPr>
            <p:nvPr/>
          </p:nvSpPr>
          <p:spPr bwMode="auto">
            <a:xfrm>
              <a:off x="4087813" y="4925264"/>
              <a:ext cx="47625" cy="69850"/>
            </a:xfrm>
            <a:custGeom>
              <a:avLst/>
              <a:gdLst>
                <a:gd name="T0" fmla="*/ 2147483647 w 30"/>
                <a:gd name="T1" fmla="*/ 2147483647 h 44"/>
                <a:gd name="T2" fmla="*/ 2147483647 w 30"/>
                <a:gd name="T3" fmla="*/ 2147483647 h 44"/>
                <a:gd name="T4" fmla="*/ 0 w 30"/>
                <a:gd name="T5" fmla="*/ 2147483647 h 44"/>
                <a:gd name="T6" fmla="*/ 0 w 30"/>
                <a:gd name="T7" fmla="*/ 0 h 44"/>
                <a:gd name="T8" fmla="*/ 2147483647 w 30"/>
                <a:gd name="T9" fmla="*/ 2147483647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4"/>
                <a:gd name="T17" fmla="*/ 30 w 30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4">
                  <a:moveTo>
                    <a:pt x="30" y="17"/>
                  </a:moveTo>
                  <a:lnTo>
                    <a:pt x="30" y="44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1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6" name="Freeform 165"/>
            <p:cNvSpPr>
              <a:spLocks/>
            </p:cNvSpPr>
            <p:nvPr/>
          </p:nvSpPr>
          <p:spPr bwMode="auto">
            <a:xfrm>
              <a:off x="4195763" y="4985589"/>
              <a:ext cx="52387" cy="79375"/>
            </a:xfrm>
            <a:custGeom>
              <a:avLst/>
              <a:gdLst>
                <a:gd name="T0" fmla="*/ 2147483647 w 33"/>
                <a:gd name="T1" fmla="*/ 2147483647 h 50"/>
                <a:gd name="T2" fmla="*/ 2147483647 w 33"/>
                <a:gd name="T3" fmla="*/ 2147483647 h 50"/>
                <a:gd name="T4" fmla="*/ 0 w 33"/>
                <a:gd name="T5" fmla="*/ 2147483647 h 50"/>
                <a:gd name="T6" fmla="*/ 0 w 33"/>
                <a:gd name="T7" fmla="*/ 0 h 50"/>
                <a:gd name="T8" fmla="*/ 2147483647 w 33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0"/>
                <a:gd name="T17" fmla="*/ 33 w 33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0">
                  <a:moveTo>
                    <a:pt x="33" y="19"/>
                  </a:moveTo>
                  <a:lnTo>
                    <a:pt x="33" y="5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1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7" name="Freeform 166"/>
            <p:cNvSpPr>
              <a:spLocks/>
            </p:cNvSpPr>
            <p:nvPr/>
          </p:nvSpPr>
          <p:spPr bwMode="auto">
            <a:xfrm>
              <a:off x="4138613" y="4952251"/>
              <a:ext cx="53975" cy="77788"/>
            </a:xfrm>
            <a:custGeom>
              <a:avLst/>
              <a:gdLst>
                <a:gd name="T0" fmla="*/ 2147483647 w 34"/>
                <a:gd name="T1" fmla="*/ 2147483647 h 49"/>
                <a:gd name="T2" fmla="*/ 2147483647 w 34"/>
                <a:gd name="T3" fmla="*/ 2147483647 h 49"/>
                <a:gd name="T4" fmla="*/ 0 w 34"/>
                <a:gd name="T5" fmla="*/ 2147483647 h 49"/>
                <a:gd name="T6" fmla="*/ 0 w 34"/>
                <a:gd name="T7" fmla="*/ 0 h 49"/>
                <a:gd name="T8" fmla="*/ 2147483647 w 34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49"/>
                <a:gd name="T17" fmla="*/ 34 w 34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49">
                  <a:moveTo>
                    <a:pt x="34" y="21"/>
                  </a:moveTo>
                  <a:lnTo>
                    <a:pt x="34" y="49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8" name="Freeform 167"/>
            <p:cNvSpPr>
              <a:spLocks/>
            </p:cNvSpPr>
            <p:nvPr/>
          </p:nvSpPr>
          <p:spPr bwMode="auto">
            <a:xfrm>
              <a:off x="4087813" y="5025276"/>
              <a:ext cx="47625" cy="76200"/>
            </a:xfrm>
            <a:custGeom>
              <a:avLst/>
              <a:gdLst>
                <a:gd name="T0" fmla="*/ 2147483647 w 30"/>
                <a:gd name="T1" fmla="*/ 2147483647 h 48"/>
                <a:gd name="T2" fmla="*/ 2147483647 w 30"/>
                <a:gd name="T3" fmla="*/ 2147483647 h 48"/>
                <a:gd name="T4" fmla="*/ 0 w 30"/>
                <a:gd name="T5" fmla="*/ 2147483647 h 48"/>
                <a:gd name="T6" fmla="*/ 0 w 30"/>
                <a:gd name="T7" fmla="*/ 0 h 48"/>
                <a:gd name="T8" fmla="*/ 2147483647 w 30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8"/>
                <a:gd name="T17" fmla="*/ 30 w 30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8">
                  <a:moveTo>
                    <a:pt x="30" y="21"/>
                  </a:moveTo>
                  <a:lnTo>
                    <a:pt x="30" y="48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59" name="Freeform 168"/>
            <p:cNvSpPr>
              <a:spLocks/>
            </p:cNvSpPr>
            <p:nvPr/>
          </p:nvSpPr>
          <p:spPr bwMode="auto">
            <a:xfrm>
              <a:off x="4249738" y="5133226"/>
              <a:ext cx="61912" cy="88900"/>
            </a:xfrm>
            <a:custGeom>
              <a:avLst/>
              <a:gdLst>
                <a:gd name="T0" fmla="*/ 2147483647 w 39"/>
                <a:gd name="T1" fmla="*/ 2147483647 h 56"/>
                <a:gd name="T2" fmla="*/ 2147483647 w 39"/>
                <a:gd name="T3" fmla="*/ 2147483647 h 56"/>
                <a:gd name="T4" fmla="*/ 0 w 39"/>
                <a:gd name="T5" fmla="*/ 2147483647 h 56"/>
                <a:gd name="T6" fmla="*/ 0 w 39"/>
                <a:gd name="T7" fmla="*/ 0 h 56"/>
                <a:gd name="T8" fmla="*/ 2147483647 w 3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9"/>
                <a:gd name="T16" fmla="*/ 0 h 56"/>
                <a:gd name="T17" fmla="*/ 39 w 3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9" h="56">
                  <a:moveTo>
                    <a:pt x="39" y="25"/>
                  </a:moveTo>
                  <a:lnTo>
                    <a:pt x="39" y="56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9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0" name="Freeform 169"/>
            <p:cNvSpPr>
              <a:spLocks/>
            </p:cNvSpPr>
            <p:nvPr/>
          </p:nvSpPr>
          <p:spPr bwMode="auto">
            <a:xfrm>
              <a:off x="4195763" y="5098301"/>
              <a:ext cx="52387" cy="80963"/>
            </a:xfrm>
            <a:custGeom>
              <a:avLst/>
              <a:gdLst>
                <a:gd name="T0" fmla="*/ 2147483647 w 33"/>
                <a:gd name="T1" fmla="*/ 2147483647 h 51"/>
                <a:gd name="T2" fmla="*/ 2147483647 w 33"/>
                <a:gd name="T3" fmla="*/ 2147483647 h 51"/>
                <a:gd name="T4" fmla="*/ 0 w 33"/>
                <a:gd name="T5" fmla="*/ 2147483647 h 51"/>
                <a:gd name="T6" fmla="*/ 0 w 33"/>
                <a:gd name="T7" fmla="*/ 0 h 51"/>
                <a:gd name="T8" fmla="*/ 2147483647 w 33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1"/>
                <a:gd name="T17" fmla="*/ 33 w 33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1">
                  <a:moveTo>
                    <a:pt x="33" y="21"/>
                  </a:moveTo>
                  <a:lnTo>
                    <a:pt x="33" y="51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1" name="Freeform 170"/>
            <p:cNvSpPr>
              <a:spLocks/>
            </p:cNvSpPr>
            <p:nvPr/>
          </p:nvSpPr>
          <p:spPr bwMode="auto">
            <a:xfrm>
              <a:off x="4138613" y="5060201"/>
              <a:ext cx="53975" cy="79375"/>
            </a:xfrm>
            <a:custGeom>
              <a:avLst/>
              <a:gdLst>
                <a:gd name="T0" fmla="*/ 2147483647 w 34"/>
                <a:gd name="T1" fmla="*/ 2147483647 h 50"/>
                <a:gd name="T2" fmla="*/ 2147483647 w 34"/>
                <a:gd name="T3" fmla="*/ 2147483647 h 50"/>
                <a:gd name="T4" fmla="*/ 0 w 34"/>
                <a:gd name="T5" fmla="*/ 2147483647 h 50"/>
                <a:gd name="T6" fmla="*/ 0 w 34"/>
                <a:gd name="T7" fmla="*/ 0 h 50"/>
                <a:gd name="T8" fmla="*/ 2147483647 w 34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0"/>
                <a:gd name="T17" fmla="*/ 34 w 34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0">
                  <a:moveTo>
                    <a:pt x="34" y="22"/>
                  </a:moveTo>
                  <a:lnTo>
                    <a:pt x="34" y="50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4" y="2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2" name="Freeform 171"/>
            <p:cNvSpPr>
              <a:spLocks/>
            </p:cNvSpPr>
            <p:nvPr/>
          </p:nvSpPr>
          <p:spPr bwMode="auto">
            <a:xfrm>
              <a:off x="4087813" y="5126876"/>
              <a:ext cx="47625" cy="77788"/>
            </a:xfrm>
            <a:custGeom>
              <a:avLst/>
              <a:gdLst>
                <a:gd name="T0" fmla="*/ 2147483647 w 30"/>
                <a:gd name="T1" fmla="*/ 2147483647 h 49"/>
                <a:gd name="T2" fmla="*/ 2147483647 w 30"/>
                <a:gd name="T3" fmla="*/ 2147483647 h 49"/>
                <a:gd name="T4" fmla="*/ 0 w 30"/>
                <a:gd name="T5" fmla="*/ 2147483647 h 49"/>
                <a:gd name="T6" fmla="*/ 0 w 30"/>
                <a:gd name="T7" fmla="*/ 0 h 49"/>
                <a:gd name="T8" fmla="*/ 2147483647 w 30"/>
                <a:gd name="T9" fmla="*/ 2147483647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49"/>
                <a:gd name="T17" fmla="*/ 30 w 30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49">
                  <a:moveTo>
                    <a:pt x="30" y="24"/>
                  </a:moveTo>
                  <a:lnTo>
                    <a:pt x="30" y="49"/>
                  </a:lnTo>
                  <a:lnTo>
                    <a:pt x="0" y="27"/>
                  </a:lnTo>
                  <a:lnTo>
                    <a:pt x="0" y="0"/>
                  </a:lnTo>
                  <a:lnTo>
                    <a:pt x="30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3" name="Freeform 172"/>
            <p:cNvSpPr>
              <a:spLocks/>
            </p:cNvSpPr>
            <p:nvPr/>
          </p:nvSpPr>
          <p:spPr bwMode="auto">
            <a:xfrm>
              <a:off x="4195763" y="5206251"/>
              <a:ext cx="52387" cy="85725"/>
            </a:xfrm>
            <a:custGeom>
              <a:avLst/>
              <a:gdLst>
                <a:gd name="T0" fmla="*/ 2147483647 w 33"/>
                <a:gd name="T1" fmla="*/ 2147483647 h 54"/>
                <a:gd name="T2" fmla="*/ 2147483647 w 33"/>
                <a:gd name="T3" fmla="*/ 2147483647 h 54"/>
                <a:gd name="T4" fmla="*/ 0 w 33"/>
                <a:gd name="T5" fmla="*/ 2147483647 h 54"/>
                <a:gd name="T6" fmla="*/ 0 w 33"/>
                <a:gd name="T7" fmla="*/ 0 h 54"/>
                <a:gd name="T8" fmla="*/ 2147483647 w 33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3"/>
                <a:gd name="T16" fmla="*/ 0 h 54"/>
                <a:gd name="T17" fmla="*/ 33 w 33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3" h="54">
                  <a:moveTo>
                    <a:pt x="33" y="24"/>
                  </a:moveTo>
                  <a:lnTo>
                    <a:pt x="33" y="5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3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4" name="Freeform 173"/>
            <p:cNvSpPr>
              <a:spLocks/>
            </p:cNvSpPr>
            <p:nvPr/>
          </p:nvSpPr>
          <p:spPr bwMode="auto">
            <a:xfrm>
              <a:off x="4138613" y="5164976"/>
              <a:ext cx="53975" cy="84138"/>
            </a:xfrm>
            <a:custGeom>
              <a:avLst/>
              <a:gdLst>
                <a:gd name="T0" fmla="*/ 2147483647 w 34"/>
                <a:gd name="T1" fmla="*/ 2147483647 h 53"/>
                <a:gd name="T2" fmla="*/ 2147483647 w 34"/>
                <a:gd name="T3" fmla="*/ 2147483647 h 53"/>
                <a:gd name="T4" fmla="*/ 0 w 34"/>
                <a:gd name="T5" fmla="*/ 2147483647 h 53"/>
                <a:gd name="T6" fmla="*/ 0 w 34"/>
                <a:gd name="T7" fmla="*/ 0 h 53"/>
                <a:gd name="T8" fmla="*/ 2147483647 w 34"/>
                <a:gd name="T9" fmla="*/ 2147483647 h 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3"/>
                <a:gd name="T17" fmla="*/ 34 w 34"/>
                <a:gd name="T18" fmla="*/ 53 h 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3">
                  <a:moveTo>
                    <a:pt x="34" y="25"/>
                  </a:moveTo>
                  <a:lnTo>
                    <a:pt x="34" y="53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2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5" name="Freeform 174"/>
            <p:cNvSpPr>
              <a:spLocks/>
            </p:cNvSpPr>
            <p:nvPr/>
          </p:nvSpPr>
          <p:spPr bwMode="auto">
            <a:xfrm>
              <a:off x="4087813" y="5230064"/>
              <a:ext cx="46037" cy="79375"/>
            </a:xfrm>
            <a:custGeom>
              <a:avLst/>
              <a:gdLst>
                <a:gd name="T0" fmla="*/ 2147483647 w 29"/>
                <a:gd name="T1" fmla="*/ 2147483647 h 50"/>
                <a:gd name="T2" fmla="*/ 2147483647 w 29"/>
                <a:gd name="T3" fmla="*/ 2147483647 h 50"/>
                <a:gd name="T4" fmla="*/ 0 w 29"/>
                <a:gd name="T5" fmla="*/ 2147483647 h 50"/>
                <a:gd name="T6" fmla="*/ 0 w 29"/>
                <a:gd name="T7" fmla="*/ 0 h 50"/>
                <a:gd name="T8" fmla="*/ 2147483647 w 29"/>
                <a:gd name="T9" fmla="*/ 214748364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0"/>
                <a:gd name="T17" fmla="*/ 29 w 29"/>
                <a:gd name="T18" fmla="*/ 50 h 5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0">
                  <a:moveTo>
                    <a:pt x="29" y="23"/>
                  </a:moveTo>
                  <a:lnTo>
                    <a:pt x="29" y="5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29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6" name="Freeform 175"/>
            <p:cNvSpPr>
              <a:spLocks/>
            </p:cNvSpPr>
            <p:nvPr/>
          </p:nvSpPr>
          <p:spPr bwMode="auto">
            <a:xfrm>
              <a:off x="4248150" y="5357064"/>
              <a:ext cx="63500" cy="100012"/>
            </a:xfrm>
            <a:custGeom>
              <a:avLst/>
              <a:gdLst>
                <a:gd name="T0" fmla="*/ 2147483647 w 40"/>
                <a:gd name="T1" fmla="*/ 2147483647 h 63"/>
                <a:gd name="T2" fmla="*/ 2147483647 w 40"/>
                <a:gd name="T3" fmla="*/ 2147483647 h 63"/>
                <a:gd name="T4" fmla="*/ 0 w 40"/>
                <a:gd name="T5" fmla="*/ 2147483647 h 63"/>
                <a:gd name="T6" fmla="*/ 0 w 40"/>
                <a:gd name="T7" fmla="*/ 0 h 63"/>
                <a:gd name="T8" fmla="*/ 2147483647 w 40"/>
                <a:gd name="T9" fmla="*/ 2147483647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3"/>
                <a:gd name="T17" fmla="*/ 40 w 40"/>
                <a:gd name="T18" fmla="*/ 63 h 6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3">
                  <a:moveTo>
                    <a:pt x="40" y="33"/>
                  </a:moveTo>
                  <a:lnTo>
                    <a:pt x="40" y="63"/>
                  </a:lnTo>
                  <a:lnTo>
                    <a:pt x="0" y="32"/>
                  </a:lnTo>
                  <a:lnTo>
                    <a:pt x="0" y="0"/>
                  </a:lnTo>
                  <a:lnTo>
                    <a:pt x="40" y="33"/>
                  </a:lnTo>
                  <a:close/>
                </a:path>
              </a:pathLst>
            </a:custGeom>
            <a:solidFill>
              <a:srgbClr val="4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7" name="Freeform 176"/>
            <p:cNvSpPr>
              <a:spLocks/>
            </p:cNvSpPr>
            <p:nvPr/>
          </p:nvSpPr>
          <p:spPr bwMode="auto">
            <a:xfrm>
              <a:off x="4194175" y="5314201"/>
              <a:ext cx="50800" cy="92075"/>
            </a:xfrm>
            <a:custGeom>
              <a:avLst/>
              <a:gdLst>
                <a:gd name="T0" fmla="*/ 2147483647 w 32"/>
                <a:gd name="T1" fmla="*/ 2147483647 h 58"/>
                <a:gd name="T2" fmla="*/ 2147483647 w 32"/>
                <a:gd name="T3" fmla="*/ 2147483647 h 58"/>
                <a:gd name="T4" fmla="*/ 0 w 32"/>
                <a:gd name="T5" fmla="*/ 2147483647 h 58"/>
                <a:gd name="T6" fmla="*/ 0 w 32"/>
                <a:gd name="T7" fmla="*/ 0 h 58"/>
                <a:gd name="T8" fmla="*/ 2147483647 w 32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58"/>
                <a:gd name="T17" fmla="*/ 32 w 32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58">
                  <a:moveTo>
                    <a:pt x="32" y="26"/>
                  </a:moveTo>
                  <a:lnTo>
                    <a:pt x="32" y="58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6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8" name="Freeform 177"/>
            <p:cNvSpPr>
              <a:spLocks/>
            </p:cNvSpPr>
            <p:nvPr/>
          </p:nvSpPr>
          <p:spPr bwMode="auto">
            <a:xfrm>
              <a:off x="4137025" y="5268164"/>
              <a:ext cx="53975" cy="88900"/>
            </a:xfrm>
            <a:custGeom>
              <a:avLst/>
              <a:gdLst>
                <a:gd name="T0" fmla="*/ 2147483647 w 34"/>
                <a:gd name="T1" fmla="*/ 2147483647 h 56"/>
                <a:gd name="T2" fmla="*/ 2147483647 w 34"/>
                <a:gd name="T3" fmla="*/ 2147483647 h 56"/>
                <a:gd name="T4" fmla="*/ 0 w 34"/>
                <a:gd name="T5" fmla="*/ 2147483647 h 56"/>
                <a:gd name="T6" fmla="*/ 0 w 34"/>
                <a:gd name="T7" fmla="*/ 0 h 56"/>
                <a:gd name="T8" fmla="*/ 2147483647 w 34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56"/>
                <a:gd name="T17" fmla="*/ 34 w 34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56">
                  <a:moveTo>
                    <a:pt x="34" y="28"/>
                  </a:moveTo>
                  <a:lnTo>
                    <a:pt x="34" y="56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69" name="Freeform 178"/>
            <p:cNvSpPr>
              <a:spLocks/>
            </p:cNvSpPr>
            <p:nvPr/>
          </p:nvSpPr>
          <p:spPr bwMode="auto">
            <a:xfrm>
              <a:off x="4087813" y="5331664"/>
              <a:ext cx="46037" cy="80962"/>
            </a:xfrm>
            <a:custGeom>
              <a:avLst/>
              <a:gdLst>
                <a:gd name="T0" fmla="*/ 2147483647 w 29"/>
                <a:gd name="T1" fmla="*/ 2147483647 h 51"/>
                <a:gd name="T2" fmla="*/ 2147483647 w 29"/>
                <a:gd name="T3" fmla="*/ 2147483647 h 51"/>
                <a:gd name="T4" fmla="*/ 0 w 29"/>
                <a:gd name="T5" fmla="*/ 2147483647 h 51"/>
                <a:gd name="T6" fmla="*/ 0 w 29"/>
                <a:gd name="T7" fmla="*/ 0 h 51"/>
                <a:gd name="T8" fmla="*/ 2147483647 w 29"/>
                <a:gd name="T9" fmla="*/ 2147483647 h 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1"/>
                <a:gd name="T17" fmla="*/ 29 w 29"/>
                <a:gd name="T18" fmla="*/ 51 h 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1">
                  <a:moveTo>
                    <a:pt x="29" y="24"/>
                  </a:moveTo>
                  <a:lnTo>
                    <a:pt x="29" y="51"/>
                  </a:lnTo>
                  <a:lnTo>
                    <a:pt x="0" y="25"/>
                  </a:lnTo>
                  <a:lnTo>
                    <a:pt x="0" y="0"/>
                  </a:lnTo>
                  <a:lnTo>
                    <a:pt x="29" y="2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0" name="Freeform 179"/>
            <p:cNvSpPr>
              <a:spLocks/>
            </p:cNvSpPr>
            <p:nvPr/>
          </p:nvSpPr>
          <p:spPr bwMode="auto">
            <a:xfrm>
              <a:off x="4248150" y="5472951"/>
              <a:ext cx="63500" cy="101600"/>
            </a:xfrm>
            <a:custGeom>
              <a:avLst/>
              <a:gdLst>
                <a:gd name="T0" fmla="*/ 2147483647 w 40"/>
                <a:gd name="T1" fmla="*/ 2147483647 h 64"/>
                <a:gd name="T2" fmla="*/ 2147483647 w 40"/>
                <a:gd name="T3" fmla="*/ 2147483647 h 64"/>
                <a:gd name="T4" fmla="*/ 0 w 40"/>
                <a:gd name="T5" fmla="*/ 2147483647 h 64"/>
                <a:gd name="T6" fmla="*/ 0 w 40"/>
                <a:gd name="T7" fmla="*/ 0 h 64"/>
                <a:gd name="T8" fmla="*/ 2147483647 w 40"/>
                <a:gd name="T9" fmla="*/ 2147483647 h 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64"/>
                <a:gd name="T17" fmla="*/ 40 w 40"/>
                <a:gd name="T18" fmla="*/ 64 h 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64">
                  <a:moveTo>
                    <a:pt x="40" y="35"/>
                  </a:moveTo>
                  <a:lnTo>
                    <a:pt x="40" y="64"/>
                  </a:lnTo>
                  <a:lnTo>
                    <a:pt x="0" y="30"/>
                  </a:lnTo>
                  <a:lnTo>
                    <a:pt x="0" y="0"/>
                  </a:lnTo>
                  <a:lnTo>
                    <a:pt x="40" y="35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1" name="Freeform 180"/>
            <p:cNvSpPr>
              <a:spLocks/>
            </p:cNvSpPr>
            <p:nvPr/>
          </p:nvSpPr>
          <p:spPr bwMode="auto">
            <a:xfrm>
              <a:off x="4194175" y="5423739"/>
              <a:ext cx="50800" cy="95250"/>
            </a:xfrm>
            <a:custGeom>
              <a:avLst/>
              <a:gdLst>
                <a:gd name="T0" fmla="*/ 2147483647 w 32"/>
                <a:gd name="T1" fmla="*/ 2147483647 h 60"/>
                <a:gd name="T2" fmla="*/ 2147483647 w 32"/>
                <a:gd name="T3" fmla="*/ 2147483647 h 60"/>
                <a:gd name="T4" fmla="*/ 0 w 32"/>
                <a:gd name="T5" fmla="*/ 2147483647 h 60"/>
                <a:gd name="T6" fmla="*/ 0 w 32"/>
                <a:gd name="T7" fmla="*/ 0 h 60"/>
                <a:gd name="T8" fmla="*/ 2147483647 w 32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0"/>
                <a:gd name="T17" fmla="*/ 32 w 32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0">
                  <a:moveTo>
                    <a:pt x="32" y="29"/>
                  </a:moveTo>
                  <a:lnTo>
                    <a:pt x="32" y="60"/>
                  </a:lnTo>
                  <a:lnTo>
                    <a:pt x="0" y="29"/>
                  </a:lnTo>
                  <a:lnTo>
                    <a:pt x="0" y="0"/>
                  </a:lnTo>
                  <a:lnTo>
                    <a:pt x="32" y="29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2" name="Freeform 181"/>
            <p:cNvSpPr>
              <a:spLocks/>
            </p:cNvSpPr>
            <p:nvPr/>
          </p:nvSpPr>
          <p:spPr bwMode="auto">
            <a:xfrm>
              <a:off x="4137025" y="5371351"/>
              <a:ext cx="53975" cy="95250"/>
            </a:xfrm>
            <a:custGeom>
              <a:avLst/>
              <a:gdLst>
                <a:gd name="T0" fmla="*/ 2147483647 w 34"/>
                <a:gd name="T1" fmla="*/ 2147483647 h 60"/>
                <a:gd name="T2" fmla="*/ 2147483647 w 34"/>
                <a:gd name="T3" fmla="*/ 2147483647 h 60"/>
                <a:gd name="T4" fmla="*/ 0 w 34"/>
                <a:gd name="T5" fmla="*/ 2147483647 h 60"/>
                <a:gd name="T6" fmla="*/ 0 w 34"/>
                <a:gd name="T7" fmla="*/ 0 h 60"/>
                <a:gd name="T8" fmla="*/ 2147483647 w 34"/>
                <a:gd name="T9" fmla="*/ 2147483647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0"/>
                <a:gd name="T17" fmla="*/ 34 w 34"/>
                <a:gd name="T18" fmla="*/ 60 h 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0">
                  <a:moveTo>
                    <a:pt x="34" y="32"/>
                  </a:moveTo>
                  <a:lnTo>
                    <a:pt x="34" y="6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4" y="32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3" name="Freeform 182"/>
            <p:cNvSpPr>
              <a:spLocks/>
            </p:cNvSpPr>
            <p:nvPr/>
          </p:nvSpPr>
          <p:spPr bwMode="auto">
            <a:xfrm>
              <a:off x="4087813" y="5431676"/>
              <a:ext cx="46037" cy="88900"/>
            </a:xfrm>
            <a:custGeom>
              <a:avLst/>
              <a:gdLst>
                <a:gd name="T0" fmla="*/ 2147483647 w 29"/>
                <a:gd name="T1" fmla="*/ 2147483647 h 56"/>
                <a:gd name="T2" fmla="*/ 2147483647 w 29"/>
                <a:gd name="T3" fmla="*/ 2147483647 h 56"/>
                <a:gd name="T4" fmla="*/ 0 w 29"/>
                <a:gd name="T5" fmla="*/ 2147483647 h 56"/>
                <a:gd name="T6" fmla="*/ 0 w 29"/>
                <a:gd name="T7" fmla="*/ 0 h 56"/>
                <a:gd name="T8" fmla="*/ 2147483647 w 29"/>
                <a:gd name="T9" fmla="*/ 2147483647 h 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56"/>
                <a:gd name="T17" fmla="*/ 29 w 29"/>
                <a:gd name="T18" fmla="*/ 56 h 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56">
                  <a:moveTo>
                    <a:pt x="29" y="29"/>
                  </a:moveTo>
                  <a:lnTo>
                    <a:pt x="29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29" y="29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4" name="Freeform 183"/>
            <p:cNvSpPr>
              <a:spLocks/>
            </p:cNvSpPr>
            <p:nvPr/>
          </p:nvSpPr>
          <p:spPr bwMode="auto">
            <a:xfrm>
              <a:off x="4248150" y="5585664"/>
              <a:ext cx="63500" cy="111125"/>
            </a:xfrm>
            <a:custGeom>
              <a:avLst/>
              <a:gdLst>
                <a:gd name="T0" fmla="*/ 2147483647 w 40"/>
                <a:gd name="T1" fmla="*/ 2147483647 h 70"/>
                <a:gd name="T2" fmla="*/ 2147483647 w 40"/>
                <a:gd name="T3" fmla="*/ 2147483647 h 70"/>
                <a:gd name="T4" fmla="*/ 0 w 40"/>
                <a:gd name="T5" fmla="*/ 2147483647 h 70"/>
                <a:gd name="T6" fmla="*/ 0 w 40"/>
                <a:gd name="T7" fmla="*/ 0 h 70"/>
                <a:gd name="T8" fmla="*/ 2147483647 w 40"/>
                <a:gd name="T9" fmla="*/ 2147483647 h 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70"/>
                <a:gd name="T17" fmla="*/ 40 w 40"/>
                <a:gd name="T18" fmla="*/ 70 h 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70">
                  <a:moveTo>
                    <a:pt x="40" y="38"/>
                  </a:moveTo>
                  <a:lnTo>
                    <a:pt x="40" y="70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5" name="Freeform 184"/>
            <p:cNvSpPr>
              <a:spLocks/>
            </p:cNvSpPr>
            <p:nvPr/>
          </p:nvSpPr>
          <p:spPr bwMode="auto">
            <a:xfrm>
              <a:off x="4194175" y="5534864"/>
              <a:ext cx="50800" cy="98425"/>
            </a:xfrm>
            <a:custGeom>
              <a:avLst/>
              <a:gdLst>
                <a:gd name="T0" fmla="*/ 2147483647 w 32"/>
                <a:gd name="T1" fmla="*/ 2147483647 h 62"/>
                <a:gd name="T2" fmla="*/ 2147483647 w 32"/>
                <a:gd name="T3" fmla="*/ 2147483647 h 62"/>
                <a:gd name="T4" fmla="*/ 0 w 32"/>
                <a:gd name="T5" fmla="*/ 2147483647 h 62"/>
                <a:gd name="T6" fmla="*/ 0 w 32"/>
                <a:gd name="T7" fmla="*/ 0 h 62"/>
                <a:gd name="T8" fmla="*/ 2147483647 w 32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62"/>
                <a:gd name="T17" fmla="*/ 32 w 32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62">
                  <a:moveTo>
                    <a:pt x="32" y="31"/>
                  </a:moveTo>
                  <a:lnTo>
                    <a:pt x="32" y="62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2" y="31"/>
                  </a:lnTo>
                  <a:close/>
                </a:path>
              </a:pathLst>
            </a:cu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6" name="Freeform 185"/>
            <p:cNvSpPr>
              <a:spLocks/>
            </p:cNvSpPr>
            <p:nvPr/>
          </p:nvSpPr>
          <p:spPr bwMode="auto">
            <a:xfrm>
              <a:off x="4137025" y="5479301"/>
              <a:ext cx="53975" cy="98425"/>
            </a:xfrm>
            <a:custGeom>
              <a:avLst/>
              <a:gdLst>
                <a:gd name="T0" fmla="*/ 2147483647 w 34"/>
                <a:gd name="T1" fmla="*/ 2147483647 h 62"/>
                <a:gd name="T2" fmla="*/ 2147483647 w 34"/>
                <a:gd name="T3" fmla="*/ 2147483647 h 62"/>
                <a:gd name="T4" fmla="*/ 0 w 34"/>
                <a:gd name="T5" fmla="*/ 2147483647 h 62"/>
                <a:gd name="T6" fmla="*/ 0 w 34"/>
                <a:gd name="T7" fmla="*/ 0 h 62"/>
                <a:gd name="T8" fmla="*/ 2147483647 w 34"/>
                <a:gd name="T9" fmla="*/ 2147483647 h 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"/>
                <a:gd name="T16" fmla="*/ 0 h 62"/>
                <a:gd name="T17" fmla="*/ 34 w 34"/>
                <a:gd name="T18" fmla="*/ 62 h 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" h="62">
                  <a:moveTo>
                    <a:pt x="34" y="34"/>
                  </a:moveTo>
                  <a:lnTo>
                    <a:pt x="34" y="62"/>
                  </a:lnTo>
                  <a:lnTo>
                    <a:pt x="0" y="28"/>
                  </a:lnTo>
                  <a:lnTo>
                    <a:pt x="0" y="0"/>
                  </a:lnTo>
                  <a:lnTo>
                    <a:pt x="34" y="34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7" name="Freeform 186"/>
            <p:cNvSpPr>
              <a:spLocks/>
            </p:cNvSpPr>
            <p:nvPr/>
          </p:nvSpPr>
          <p:spPr bwMode="auto">
            <a:xfrm>
              <a:off x="4249738" y="5017339"/>
              <a:ext cx="60325" cy="85725"/>
            </a:xfrm>
            <a:custGeom>
              <a:avLst/>
              <a:gdLst>
                <a:gd name="T0" fmla="*/ 2147483647 w 38"/>
                <a:gd name="T1" fmla="*/ 2147483647 h 54"/>
                <a:gd name="T2" fmla="*/ 2147483647 w 38"/>
                <a:gd name="T3" fmla="*/ 2147483647 h 54"/>
                <a:gd name="T4" fmla="*/ 0 w 38"/>
                <a:gd name="T5" fmla="*/ 2147483647 h 54"/>
                <a:gd name="T6" fmla="*/ 0 w 38"/>
                <a:gd name="T7" fmla="*/ 0 h 54"/>
                <a:gd name="T8" fmla="*/ 2147483647 w 38"/>
                <a:gd name="T9" fmla="*/ 2147483647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4"/>
                <a:gd name="T17" fmla="*/ 38 w 38"/>
                <a:gd name="T18" fmla="*/ 54 h 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4">
                  <a:moveTo>
                    <a:pt x="38" y="23"/>
                  </a:moveTo>
                  <a:lnTo>
                    <a:pt x="38" y="54"/>
                  </a:lnTo>
                  <a:lnTo>
                    <a:pt x="0" y="31"/>
                  </a:lnTo>
                  <a:lnTo>
                    <a:pt x="0" y="0"/>
                  </a:lnTo>
                  <a:lnTo>
                    <a:pt x="38" y="23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8" name="Freeform 187"/>
            <p:cNvSpPr>
              <a:spLocks/>
            </p:cNvSpPr>
            <p:nvPr/>
          </p:nvSpPr>
          <p:spPr bwMode="auto">
            <a:xfrm>
              <a:off x="4292600" y="5101476"/>
              <a:ext cx="19050" cy="60325"/>
            </a:xfrm>
            <a:custGeom>
              <a:avLst/>
              <a:gdLst>
                <a:gd name="T0" fmla="*/ 2147483647 w 12"/>
                <a:gd name="T1" fmla="*/ 2147483647 h 38"/>
                <a:gd name="T2" fmla="*/ 2147483647 w 12"/>
                <a:gd name="T3" fmla="*/ 2147483647 h 38"/>
                <a:gd name="T4" fmla="*/ 0 w 12"/>
                <a:gd name="T5" fmla="*/ 2147483647 h 38"/>
                <a:gd name="T6" fmla="*/ 0 w 12"/>
                <a:gd name="T7" fmla="*/ 0 h 38"/>
                <a:gd name="T8" fmla="*/ 2147483647 w 12"/>
                <a:gd name="T9" fmla="*/ 2147483647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8"/>
                <a:gd name="T17" fmla="*/ 12 w 12"/>
                <a:gd name="T18" fmla="*/ 38 h 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8">
                  <a:moveTo>
                    <a:pt x="12" y="8"/>
                  </a:moveTo>
                  <a:lnTo>
                    <a:pt x="12" y="3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79" name="Freeform 188"/>
            <p:cNvSpPr>
              <a:spLocks/>
            </p:cNvSpPr>
            <p:nvPr/>
          </p:nvSpPr>
          <p:spPr bwMode="auto">
            <a:xfrm>
              <a:off x="4249738" y="5245939"/>
              <a:ext cx="60325" cy="92075"/>
            </a:xfrm>
            <a:custGeom>
              <a:avLst/>
              <a:gdLst>
                <a:gd name="T0" fmla="*/ 2147483647 w 38"/>
                <a:gd name="T1" fmla="*/ 2147483647 h 58"/>
                <a:gd name="T2" fmla="*/ 2147483647 w 38"/>
                <a:gd name="T3" fmla="*/ 2147483647 h 58"/>
                <a:gd name="T4" fmla="*/ 0 w 38"/>
                <a:gd name="T5" fmla="*/ 2147483647 h 58"/>
                <a:gd name="T6" fmla="*/ 0 w 38"/>
                <a:gd name="T7" fmla="*/ 0 h 58"/>
                <a:gd name="T8" fmla="*/ 2147483647 w 38"/>
                <a:gd name="T9" fmla="*/ 2147483647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"/>
                <a:gd name="T16" fmla="*/ 0 h 58"/>
                <a:gd name="T17" fmla="*/ 38 w 38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" h="58">
                  <a:moveTo>
                    <a:pt x="38" y="27"/>
                  </a:moveTo>
                  <a:lnTo>
                    <a:pt x="38" y="58"/>
                  </a:lnTo>
                  <a:lnTo>
                    <a:pt x="0" y="30"/>
                  </a:lnTo>
                  <a:lnTo>
                    <a:pt x="0" y="0"/>
                  </a:lnTo>
                  <a:lnTo>
                    <a:pt x="38" y="27"/>
                  </a:lnTo>
                  <a:close/>
                </a:path>
              </a:pathLst>
            </a:custGeom>
            <a:solidFill>
              <a:srgbClr val="8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0" name="Rectangle 189"/>
            <p:cNvSpPr>
              <a:spLocks noChangeArrowheads="1"/>
            </p:cNvSpPr>
            <p:nvPr/>
          </p:nvSpPr>
          <p:spPr bwMode="auto">
            <a:xfrm>
              <a:off x="4310063" y="5528514"/>
              <a:ext cx="28575" cy="50800"/>
            </a:xfrm>
            <a:prstGeom prst="rect">
              <a:avLst/>
            </a:prstGeom>
            <a:solidFill>
              <a:srgbClr val="60000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1" name="Freeform 190"/>
            <p:cNvSpPr>
              <a:spLocks/>
            </p:cNvSpPr>
            <p:nvPr/>
          </p:nvSpPr>
          <p:spPr bwMode="auto">
            <a:xfrm>
              <a:off x="4048125" y="4787151"/>
              <a:ext cx="441325" cy="125413"/>
            </a:xfrm>
            <a:custGeom>
              <a:avLst/>
              <a:gdLst>
                <a:gd name="T0" fmla="*/ 0 w 278"/>
                <a:gd name="T1" fmla="*/ 0 h 79"/>
                <a:gd name="T2" fmla="*/ 2147483647 w 278"/>
                <a:gd name="T3" fmla="*/ 2147483647 h 79"/>
                <a:gd name="T4" fmla="*/ 2147483647 w 278"/>
                <a:gd name="T5" fmla="*/ 2147483647 h 79"/>
                <a:gd name="T6" fmla="*/ 2147483647 w 278"/>
                <a:gd name="T7" fmla="*/ 2147483647 h 79"/>
                <a:gd name="T8" fmla="*/ 0 w 278"/>
                <a:gd name="T9" fmla="*/ 0 h 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8"/>
                <a:gd name="T16" fmla="*/ 0 h 79"/>
                <a:gd name="T17" fmla="*/ 278 w 278"/>
                <a:gd name="T18" fmla="*/ 79 h 7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8" h="79">
                  <a:moveTo>
                    <a:pt x="0" y="0"/>
                  </a:moveTo>
                  <a:lnTo>
                    <a:pt x="119" y="6"/>
                  </a:lnTo>
                  <a:lnTo>
                    <a:pt x="278" y="75"/>
                  </a:lnTo>
                  <a:lnTo>
                    <a:pt x="168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2" name="Freeform 191"/>
            <p:cNvSpPr>
              <a:spLocks/>
            </p:cNvSpPr>
            <p:nvPr/>
          </p:nvSpPr>
          <p:spPr bwMode="auto">
            <a:xfrm>
              <a:off x="4316413" y="4903039"/>
              <a:ext cx="171450" cy="93662"/>
            </a:xfrm>
            <a:custGeom>
              <a:avLst/>
              <a:gdLst>
                <a:gd name="T0" fmla="*/ 2147483647 w 108"/>
                <a:gd name="T1" fmla="*/ 2147483647 h 59"/>
                <a:gd name="T2" fmla="*/ 2147483647 w 108"/>
                <a:gd name="T3" fmla="*/ 0 h 59"/>
                <a:gd name="T4" fmla="*/ 2147483647 w 108"/>
                <a:gd name="T5" fmla="*/ 2147483647 h 59"/>
                <a:gd name="T6" fmla="*/ 0 w 108"/>
                <a:gd name="T7" fmla="*/ 2147483647 h 59"/>
                <a:gd name="T8" fmla="*/ 2147483647 w 108"/>
                <a:gd name="T9" fmla="*/ 2147483647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8"/>
                <a:gd name="T16" fmla="*/ 0 h 59"/>
                <a:gd name="T17" fmla="*/ 108 w 108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8" h="59">
                  <a:moveTo>
                    <a:pt x="1" y="1"/>
                  </a:moveTo>
                  <a:lnTo>
                    <a:pt x="108" y="0"/>
                  </a:lnTo>
                  <a:lnTo>
                    <a:pt x="108" y="59"/>
                  </a:lnTo>
                  <a:lnTo>
                    <a:pt x="0" y="5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4083" name="Freeform 192"/>
            <p:cNvSpPr>
              <a:spLocks/>
            </p:cNvSpPr>
            <p:nvPr/>
          </p:nvSpPr>
          <p:spPr bwMode="auto">
            <a:xfrm>
              <a:off x="4049713" y="4787151"/>
              <a:ext cx="273050" cy="207963"/>
            </a:xfrm>
            <a:custGeom>
              <a:avLst/>
              <a:gdLst>
                <a:gd name="T0" fmla="*/ 0 w 172"/>
                <a:gd name="T1" fmla="*/ 0 h 131"/>
                <a:gd name="T2" fmla="*/ 0 w 172"/>
                <a:gd name="T3" fmla="*/ 2147483647 h 131"/>
                <a:gd name="T4" fmla="*/ 2147483647 w 172"/>
                <a:gd name="T5" fmla="*/ 2147483647 h 131"/>
                <a:gd name="T6" fmla="*/ 2147483647 w 172"/>
                <a:gd name="T7" fmla="*/ 2147483647 h 131"/>
                <a:gd name="T8" fmla="*/ 0 w 172"/>
                <a:gd name="T9" fmla="*/ 0 h 1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2"/>
                <a:gd name="T16" fmla="*/ 0 h 131"/>
                <a:gd name="T17" fmla="*/ 172 w 172"/>
                <a:gd name="T18" fmla="*/ 131 h 1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2" h="131">
                  <a:moveTo>
                    <a:pt x="0" y="0"/>
                  </a:moveTo>
                  <a:lnTo>
                    <a:pt x="0" y="45"/>
                  </a:lnTo>
                  <a:lnTo>
                    <a:pt x="172" y="131"/>
                  </a:lnTo>
                  <a:lnTo>
                    <a:pt x="172" y="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63854" name="Rectangle 198"/>
          <p:cNvSpPr>
            <a:spLocks noChangeArrowheads="1"/>
          </p:cNvSpPr>
          <p:nvPr/>
        </p:nvSpPr>
        <p:spPr bwMode="auto">
          <a:xfrm>
            <a:off x="4164013" y="4121150"/>
            <a:ext cx="41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5" name="Line 334"/>
          <p:cNvSpPr>
            <a:spLocks noChangeShapeType="1"/>
          </p:cNvSpPr>
          <p:nvPr/>
        </p:nvSpPr>
        <p:spPr bwMode="auto">
          <a:xfrm>
            <a:off x="3389313" y="4148138"/>
            <a:ext cx="434975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6" name="Freeform 346"/>
          <p:cNvSpPr>
            <a:spLocks/>
          </p:cNvSpPr>
          <p:nvPr/>
        </p:nvSpPr>
        <p:spPr bwMode="auto">
          <a:xfrm>
            <a:off x="4945063" y="3524250"/>
            <a:ext cx="1901825" cy="1141413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7" name="Line 347"/>
          <p:cNvSpPr>
            <a:spLocks noChangeShapeType="1"/>
          </p:cNvSpPr>
          <p:nvPr/>
        </p:nvSpPr>
        <p:spPr bwMode="auto">
          <a:xfrm flipV="1">
            <a:off x="4451350" y="4130675"/>
            <a:ext cx="490538" cy="31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8" name="Rectangle 350"/>
          <p:cNvSpPr>
            <a:spLocks noChangeArrowheads="1"/>
          </p:cNvSpPr>
          <p:nvPr/>
        </p:nvSpPr>
        <p:spPr bwMode="auto">
          <a:xfrm>
            <a:off x="3508375" y="52197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59" name="Rectangle 352"/>
          <p:cNvSpPr>
            <a:spLocks noChangeArrowheads="1"/>
          </p:cNvSpPr>
          <p:nvPr/>
        </p:nvSpPr>
        <p:spPr bwMode="auto">
          <a:xfrm>
            <a:off x="3332163" y="5432425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0" name="Rectangle 353"/>
          <p:cNvSpPr>
            <a:spLocks noChangeArrowheads="1"/>
          </p:cNvSpPr>
          <p:nvPr/>
        </p:nvSpPr>
        <p:spPr bwMode="auto">
          <a:xfrm>
            <a:off x="5167313" y="5162550"/>
            <a:ext cx="1449387" cy="539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1" name="Rectangle 355"/>
          <p:cNvSpPr>
            <a:spLocks noChangeArrowheads="1"/>
          </p:cNvSpPr>
          <p:nvPr/>
        </p:nvSpPr>
        <p:spPr bwMode="auto">
          <a:xfrm>
            <a:off x="6210300" y="52197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2" name="Rectangle 357"/>
          <p:cNvSpPr>
            <a:spLocks noChangeArrowheads="1"/>
          </p:cNvSpPr>
          <p:nvPr/>
        </p:nvSpPr>
        <p:spPr bwMode="auto">
          <a:xfrm>
            <a:off x="6218238" y="5432425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3" name="Freeform 358"/>
          <p:cNvSpPr>
            <a:spLocks noEditPoints="1"/>
          </p:cNvSpPr>
          <p:nvPr/>
        </p:nvSpPr>
        <p:spPr bwMode="auto">
          <a:xfrm>
            <a:off x="3463925" y="5394325"/>
            <a:ext cx="609600" cy="9366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0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7" y="26"/>
                </a:lnTo>
                <a:lnTo>
                  <a:pt x="338" y="26"/>
                </a:lnTo>
                <a:lnTo>
                  <a:pt x="339" y="27"/>
                </a:lnTo>
                <a:lnTo>
                  <a:pt x="339" y="30"/>
                </a:lnTo>
                <a:lnTo>
                  <a:pt x="339" y="31"/>
                </a:lnTo>
                <a:lnTo>
                  <a:pt x="338" y="32"/>
                </a:lnTo>
                <a:lnTo>
                  <a:pt x="337" y="33"/>
                </a:lnTo>
                <a:lnTo>
                  <a:pt x="335" y="33"/>
                </a:lnTo>
                <a:lnTo>
                  <a:pt x="4" y="33"/>
                </a:lnTo>
                <a:lnTo>
                  <a:pt x="3" y="33"/>
                </a:lnTo>
                <a:lnTo>
                  <a:pt x="2" y="32"/>
                </a:lnTo>
                <a:lnTo>
                  <a:pt x="2" y="31"/>
                </a:lnTo>
                <a:lnTo>
                  <a:pt x="0" y="30"/>
                </a:lnTo>
                <a:lnTo>
                  <a:pt x="2" y="27"/>
                </a:lnTo>
                <a:lnTo>
                  <a:pt x="2" y="26"/>
                </a:lnTo>
                <a:lnTo>
                  <a:pt x="3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4" name="Freeform 359"/>
          <p:cNvSpPr>
            <a:spLocks noEditPoints="1"/>
          </p:cNvSpPr>
          <p:nvPr/>
        </p:nvSpPr>
        <p:spPr bwMode="auto">
          <a:xfrm>
            <a:off x="1208088" y="5394325"/>
            <a:ext cx="868362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2147483647 w 384"/>
              <a:gd name="T27" fmla="*/ 2147483647 h 59"/>
              <a:gd name="T28" fmla="*/ 2147483647 w 384"/>
              <a:gd name="T29" fmla="*/ 2147483647 h 59"/>
              <a:gd name="T30" fmla="*/ 2147483647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2147483647 h 59"/>
              <a:gd name="T42" fmla="*/ 0 w 384"/>
              <a:gd name="T43" fmla="*/ 2147483647 h 59"/>
              <a:gd name="T44" fmla="*/ 2147483647 w 384"/>
              <a:gd name="T45" fmla="*/ 0 h 59"/>
              <a:gd name="T46" fmla="*/ 2147483647 w 384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381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6" y="31"/>
                </a:lnTo>
                <a:lnTo>
                  <a:pt x="46" y="30"/>
                </a:lnTo>
                <a:lnTo>
                  <a:pt x="46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381" y="26"/>
                </a:lnTo>
                <a:lnTo>
                  <a:pt x="382" y="26"/>
                </a:lnTo>
                <a:lnTo>
                  <a:pt x="383" y="26"/>
                </a:lnTo>
                <a:lnTo>
                  <a:pt x="384" y="27"/>
                </a:lnTo>
                <a:lnTo>
                  <a:pt x="384" y="30"/>
                </a:lnTo>
                <a:lnTo>
                  <a:pt x="384" y="31"/>
                </a:lnTo>
                <a:lnTo>
                  <a:pt x="383" y="32"/>
                </a:lnTo>
                <a:lnTo>
                  <a:pt x="382" y="33"/>
                </a:lnTo>
                <a:lnTo>
                  <a:pt x="381" y="33"/>
                </a:lnTo>
                <a:close/>
                <a:moveTo>
                  <a:pt x="59" y="59"/>
                </a:moveTo>
                <a:lnTo>
                  <a:pt x="0" y="30"/>
                </a:lnTo>
                <a:lnTo>
                  <a:pt x="59" y="0"/>
                </a:lnTo>
                <a:lnTo>
                  <a:pt x="59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5" name="Freeform 360"/>
          <p:cNvSpPr>
            <a:spLocks noEditPoints="1"/>
          </p:cNvSpPr>
          <p:nvPr/>
        </p:nvSpPr>
        <p:spPr bwMode="auto">
          <a:xfrm>
            <a:off x="6176963" y="5394325"/>
            <a:ext cx="1069975" cy="74613"/>
          </a:xfrm>
          <a:custGeom>
            <a:avLst/>
            <a:gdLst>
              <a:gd name="T0" fmla="*/ 2147483647 w 384"/>
              <a:gd name="T1" fmla="*/ 2147483647 h 59"/>
              <a:gd name="T2" fmla="*/ 2147483647 w 384"/>
              <a:gd name="T3" fmla="*/ 2147483647 h 59"/>
              <a:gd name="T4" fmla="*/ 2147483647 w 384"/>
              <a:gd name="T5" fmla="*/ 2147483647 h 59"/>
              <a:gd name="T6" fmla="*/ 2147483647 w 384"/>
              <a:gd name="T7" fmla="*/ 2147483647 h 59"/>
              <a:gd name="T8" fmla="*/ 2147483647 w 384"/>
              <a:gd name="T9" fmla="*/ 2147483647 h 59"/>
              <a:gd name="T10" fmla="*/ 2147483647 w 384"/>
              <a:gd name="T11" fmla="*/ 2147483647 h 59"/>
              <a:gd name="T12" fmla="*/ 2147483647 w 384"/>
              <a:gd name="T13" fmla="*/ 2147483647 h 59"/>
              <a:gd name="T14" fmla="*/ 2147483647 w 384"/>
              <a:gd name="T15" fmla="*/ 2147483647 h 59"/>
              <a:gd name="T16" fmla="*/ 2147483647 w 384"/>
              <a:gd name="T17" fmla="*/ 2147483647 h 59"/>
              <a:gd name="T18" fmla="*/ 2147483647 w 384"/>
              <a:gd name="T19" fmla="*/ 2147483647 h 59"/>
              <a:gd name="T20" fmla="*/ 2147483647 w 384"/>
              <a:gd name="T21" fmla="*/ 2147483647 h 59"/>
              <a:gd name="T22" fmla="*/ 2147483647 w 384"/>
              <a:gd name="T23" fmla="*/ 2147483647 h 59"/>
              <a:gd name="T24" fmla="*/ 2147483647 w 384"/>
              <a:gd name="T25" fmla="*/ 2147483647 h 59"/>
              <a:gd name="T26" fmla="*/ 0 w 384"/>
              <a:gd name="T27" fmla="*/ 2147483647 h 59"/>
              <a:gd name="T28" fmla="*/ 0 w 384"/>
              <a:gd name="T29" fmla="*/ 2147483647 h 59"/>
              <a:gd name="T30" fmla="*/ 0 w 384"/>
              <a:gd name="T31" fmla="*/ 2147483647 h 59"/>
              <a:gd name="T32" fmla="*/ 2147483647 w 384"/>
              <a:gd name="T33" fmla="*/ 2147483647 h 59"/>
              <a:gd name="T34" fmla="*/ 2147483647 w 384"/>
              <a:gd name="T35" fmla="*/ 2147483647 h 59"/>
              <a:gd name="T36" fmla="*/ 2147483647 w 384"/>
              <a:gd name="T37" fmla="*/ 2147483647 h 59"/>
              <a:gd name="T38" fmla="*/ 2147483647 w 384"/>
              <a:gd name="T39" fmla="*/ 2147483647 h 59"/>
              <a:gd name="T40" fmla="*/ 2147483647 w 384"/>
              <a:gd name="T41" fmla="*/ 0 h 59"/>
              <a:gd name="T42" fmla="*/ 2147483647 w 384"/>
              <a:gd name="T43" fmla="*/ 2147483647 h 59"/>
              <a:gd name="T44" fmla="*/ 2147483647 w 384"/>
              <a:gd name="T45" fmla="*/ 2147483647 h 59"/>
              <a:gd name="T46" fmla="*/ 2147483647 w 384"/>
              <a:gd name="T47" fmla="*/ 0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84"/>
              <a:gd name="T73" fmla="*/ 0 h 59"/>
              <a:gd name="T74" fmla="*/ 384 w 384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84" h="59">
                <a:moveTo>
                  <a:pt x="4" y="26"/>
                </a:moveTo>
                <a:lnTo>
                  <a:pt x="335" y="26"/>
                </a:lnTo>
                <a:lnTo>
                  <a:pt x="336" y="26"/>
                </a:lnTo>
                <a:lnTo>
                  <a:pt x="337" y="27"/>
                </a:lnTo>
                <a:lnTo>
                  <a:pt x="338" y="28"/>
                </a:lnTo>
                <a:lnTo>
                  <a:pt x="338" y="30"/>
                </a:lnTo>
                <a:lnTo>
                  <a:pt x="338" y="31"/>
                </a:lnTo>
                <a:lnTo>
                  <a:pt x="337" y="32"/>
                </a:lnTo>
                <a:lnTo>
                  <a:pt x="336" y="33"/>
                </a:lnTo>
                <a:lnTo>
                  <a:pt x="335" y="33"/>
                </a:lnTo>
                <a:lnTo>
                  <a:pt x="4" y="33"/>
                </a:lnTo>
                <a:lnTo>
                  <a:pt x="2" y="33"/>
                </a:lnTo>
                <a:lnTo>
                  <a:pt x="1" y="32"/>
                </a:lnTo>
                <a:lnTo>
                  <a:pt x="0" y="31"/>
                </a:lnTo>
                <a:lnTo>
                  <a:pt x="0" y="30"/>
                </a:lnTo>
                <a:lnTo>
                  <a:pt x="0" y="27"/>
                </a:lnTo>
                <a:lnTo>
                  <a:pt x="1" y="26"/>
                </a:lnTo>
                <a:lnTo>
                  <a:pt x="2" y="26"/>
                </a:lnTo>
                <a:lnTo>
                  <a:pt x="4" y="26"/>
                </a:lnTo>
                <a:close/>
                <a:moveTo>
                  <a:pt x="326" y="0"/>
                </a:moveTo>
                <a:lnTo>
                  <a:pt x="384" y="30"/>
                </a:lnTo>
                <a:lnTo>
                  <a:pt x="326" y="59"/>
                </a:lnTo>
                <a:lnTo>
                  <a:pt x="326" y="0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6" name="Freeform 361"/>
          <p:cNvSpPr>
            <a:spLocks noEditPoints="1"/>
          </p:cNvSpPr>
          <p:nvPr/>
        </p:nvSpPr>
        <p:spPr bwMode="auto">
          <a:xfrm>
            <a:off x="4513263" y="5394325"/>
            <a:ext cx="831850" cy="93663"/>
          </a:xfrm>
          <a:custGeom>
            <a:avLst/>
            <a:gdLst>
              <a:gd name="T0" fmla="*/ 2147483647 w 671"/>
              <a:gd name="T1" fmla="*/ 2147483647 h 59"/>
              <a:gd name="T2" fmla="*/ 2147483647 w 671"/>
              <a:gd name="T3" fmla="*/ 2147483647 h 59"/>
              <a:gd name="T4" fmla="*/ 2147483647 w 671"/>
              <a:gd name="T5" fmla="*/ 2147483647 h 59"/>
              <a:gd name="T6" fmla="*/ 2147483647 w 671"/>
              <a:gd name="T7" fmla="*/ 2147483647 h 59"/>
              <a:gd name="T8" fmla="*/ 2147483647 w 671"/>
              <a:gd name="T9" fmla="*/ 2147483647 h 59"/>
              <a:gd name="T10" fmla="*/ 2147483647 w 671"/>
              <a:gd name="T11" fmla="*/ 2147483647 h 59"/>
              <a:gd name="T12" fmla="*/ 2147483647 w 671"/>
              <a:gd name="T13" fmla="*/ 2147483647 h 59"/>
              <a:gd name="T14" fmla="*/ 2147483647 w 671"/>
              <a:gd name="T15" fmla="*/ 2147483647 h 59"/>
              <a:gd name="T16" fmla="*/ 2147483647 w 671"/>
              <a:gd name="T17" fmla="*/ 2147483647 h 59"/>
              <a:gd name="T18" fmla="*/ 2147483647 w 671"/>
              <a:gd name="T19" fmla="*/ 2147483647 h 59"/>
              <a:gd name="T20" fmla="*/ 2147483647 w 671"/>
              <a:gd name="T21" fmla="*/ 2147483647 h 59"/>
              <a:gd name="T22" fmla="*/ 2147483647 w 671"/>
              <a:gd name="T23" fmla="*/ 2147483647 h 59"/>
              <a:gd name="T24" fmla="*/ 2147483647 w 671"/>
              <a:gd name="T25" fmla="*/ 2147483647 h 59"/>
              <a:gd name="T26" fmla="*/ 2147483647 w 671"/>
              <a:gd name="T27" fmla="*/ 2147483647 h 59"/>
              <a:gd name="T28" fmla="*/ 2147483647 w 671"/>
              <a:gd name="T29" fmla="*/ 2147483647 h 59"/>
              <a:gd name="T30" fmla="*/ 2147483647 w 671"/>
              <a:gd name="T31" fmla="*/ 2147483647 h 59"/>
              <a:gd name="T32" fmla="*/ 2147483647 w 671"/>
              <a:gd name="T33" fmla="*/ 2147483647 h 59"/>
              <a:gd name="T34" fmla="*/ 2147483647 w 671"/>
              <a:gd name="T35" fmla="*/ 2147483647 h 59"/>
              <a:gd name="T36" fmla="*/ 2147483647 w 671"/>
              <a:gd name="T37" fmla="*/ 2147483647 h 59"/>
              <a:gd name="T38" fmla="*/ 2147483647 w 671"/>
              <a:gd name="T39" fmla="*/ 2147483647 h 59"/>
              <a:gd name="T40" fmla="*/ 2147483647 w 671"/>
              <a:gd name="T41" fmla="*/ 2147483647 h 59"/>
              <a:gd name="T42" fmla="*/ 0 w 671"/>
              <a:gd name="T43" fmla="*/ 2147483647 h 59"/>
              <a:gd name="T44" fmla="*/ 2147483647 w 671"/>
              <a:gd name="T45" fmla="*/ 0 h 59"/>
              <a:gd name="T46" fmla="*/ 2147483647 w 671"/>
              <a:gd name="T47" fmla="*/ 2147483647 h 5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671"/>
              <a:gd name="T73" fmla="*/ 0 h 59"/>
              <a:gd name="T74" fmla="*/ 671 w 671"/>
              <a:gd name="T75" fmla="*/ 59 h 5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671" h="59">
                <a:moveTo>
                  <a:pt x="668" y="33"/>
                </a:moveTo>
                <a:lnTo>
                  <a:pt x="49" y="33"/>
                </a:lnTo>
                <a:lnTo>
                  <a:pt x="48" y="33"/>
                </a:lnTo>
                <a:lnTo>
                  <a:pt x="47" y="32"/>
                </a:lnTo>
                <a:lnTo>
                  <a:pt x="45" y="31"/>
                </a:lnTo>
                <a:lnTo>
                  <a:pt x="45" y="30"/>
                </a:lnTo>
                <a:lnTo>
                  <a:pt x="45" y="28"/>
                </a:lnTo>
                <a:lnTo>
                  <a:pt x="47" y="27"/>
                </a:lnTo>
                <a:lnTo>
                  <a:pt x="48" y="26"/>
                </a:lnTo>
                <a:lnTo>
                  <a:pt x="49" y="26"/>
                </a:lnTo>
                <a:lnTo>
                  <a:pt x="668" y="26"/>
                </a:lnTo>
                <a:lnTo>
                  <a:pt x="669" y="26"/>
                </a:lnTo>
                <a:lnTo>
                  <a:pt x="670" y="26"/>
                </a:lnTo>
                <a:lnTo>
                  <a:pt x="671" y="27"/>
                </a:lnTo>
                <a:lnTo>
                  <a:pt x="671" y="30"/>
                </a:lnTo>
                <a:lnTo>
                  <a:pt x="671" y="31"/>
                </a:lnTo>
                <a:lnTo>
                  <a:pt x="670" y="32"/>
                </a:lnTo>
                <a:lnTo>
                  <a:pt x="669" y="33"/>
                </a:lnTo>
                <a:lnTo>
                  <a:pt x="668" y="33"/>
                </a:lnTo>
                <a:close/>
                <a:moveTo>
                  <a:pt x="58" y="59"/>
                </a:moveTo>
                <a:lnTo>
                  <a:pt x="0" y="30"/>
                </a:lnTo>
                <a:lnTo>
                  <a:pt x="58" y="0"/>
                </a:lnTo>
                <a:lnTo>
                  <a:pt x="58" y="59"/>
                </a:lnTo>
                <a:close/>
              </a:path>
            </a:pathLst>
          </a:custGeom>
          <a:solidFill>
            <a:srgbClr val="000000"/>
          </a:solidFill>
          <a:ln w="1588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3867" name="Text Box 365"/>
          <p:cNvSpPr txBox="1">
            <a:spLocks noChangeArrowheads="1"/>
          </p:cNvSpPr>
          <p:nvPr/>
        </p:nvSpPr>
        <p:spPr bwMode="auto">
          <a:xfrm>
            <a:off x="1971675" y="5113338"/>
            <a:ext cx="15065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administered</a:t>
            </a:r>
          </a:p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network</a:t>
            </a:r>
          </a:p>
        </p:txBody>
      </p:sp>
      <p:sp>
        <p:nvSpPr>
          <p:cNvPr id="163868" name="Text Box 366"/>
          <p:cNvSpPr txBox="1">
            <a:spLocks noChangeArrowheads="1"/>
          </p:cNvSpPr>
          <p:nvPr/>
        </p:nvSpPr>
        <p:spPr bwMode="auto">
          <a:xfrm>
            <a:off x="5216525" y="5108575"/>
            <a:ext cx="1003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public</a:t>
            </a:r>
          </a:p>
          <a:p>
            <a:pPr algn="ctr" eaLnBrk="0" hangingPunct="0"/>
            <a:r>
              <a:rPr lang="en-US" sz="1800" dirty="0">
                <a:solidFill>
                  <a:srgbClr val="000000"/>
                </a:solidFill>
                <a:latin typeface="Arial" charset="0"/>
                <a:cs typeface="Arial" charset="0"/>
              </a:rPr>
              <a:t>Inter</a:t>
            </a:r>
            <a:r>
              <a:rPr lang="en-US" sz="1800" dirty="0">
                <a:solidFill>
                  <a:srgbClr val="000000"/>
                </a:solidFill>
              </a:rPr>
              <a:t>net</a:t>
            </a:r>
          </a:p>
        </p:txBody>
      </p:sp>
      <p:sp>
        <p:nvSpPr>
          <p:cNvPr id="163869" name="Text Box 367"/>
          <p:cNvSpPr txBox="1">
            <a:spLocks noChangeArrowheads="1"/>
          </p:cNvSpPr>
          <p:nvPr/>
        </p:nvSpPr>
        <p:spPr bwMode="auto">
          <a:xfrm>
            <a:off x="3844925" y="5948363"/>
            <a:ext cx="1219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000099"/>
                </a:solidFill>
                <a:latin typeface="Arial" charset="0"/>
                <a:cs typeface="Arial" charset="0"/>
              </a:rPr>
              <a:t>firewall</a:t>
            </a:r>
          </a:p>
        </p:txBody>
      </p:sp>
      <p:pic>
        <p:nvPicPr>
          <p:cNvPr id="163870" name="Picture 24" descr="underline_base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30288"/>
            <a:ext cx="21701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71" name="Group 332"/>
          <p:cNvGrpSpPr>
            <a:grpSpLocks/>
          </p:cNvGrpSpPr>
          <p:nvPr/>
        </p:nvGrpSpPr>
        <p:grpSpPr bwMode="auto">
          <a:xfrm>
            <a:off x="3749675" y="3932238"/>
            <a:ext cx="765175" cy="376237"/>
            <a:chOff x="2356" y="1300"/>
            <a:chExt cx="555" cy="194"/>
          </a:xfrm>
        </p:grpSpPr>
        <p:sp>
          <p:nvSpPr>
            <p:cNvPr id="16396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6396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6396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grpSp>
          <p:nvGrpSpPr>
            <p:cNvPr id="163968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63971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3972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424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25" name="Line 331"/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63872" name="Group 906"/>
          <p:cNvGrpSpPr>
            <a:grpSpLocks/>
          </p:cNvGrpSpPr>
          <p:nvPr/>
        </p:nvGrpSpPr>
        <p:grpSpPr bwMode="auto">
          <a:xfrm>
            <a:off x="3968750" y="3448050"/>
            <a:ext cx="296863" cy="541338"/>
            <a:chOff x="4140" y="429"/>
            <a:chExt cx="1425" cy="2396"/>
          </a:xfrm>
        </p:grpSpPr>
        <p:sp>
          <p:nvSpPr>
            <p:cNvPr id="163933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87" name="Rectangle 908"/>
            <p:cNvSpPr>
              <a:spLocks noChangeArrowheads="1"/>
            </p:cNvSpPr>
            <p:nvPr/>
          </p:nvSpPr>
          <p:spPr bwMode="auto">
            <a:xfrm>
              <a:off x="4209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3935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36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90" name="Rectangle 911"/>
            <p:cNvSpPr>
              <a:spLocks noChangeArrowheads="1"/>
            </p:cNvSpPr>
            <p:nvPr/>
          </p:nvSpPr>
          <p:spPr bwMode="auto">
            <a:xfrm>
              <a:off x="4216" y="689"/>
              <a:ext cx="58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3938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16" name="AutoShape 913"/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3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17" name="AutoShape 914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94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92" name="Rectangle 915"/>
            <p:cNvSpPr>
              <a:spLocks noChangeArrowheads="1"/>
            </p:cNvSpPr>
            <p:nvPr/>
          </p:nvSpPr>
          <p:spPr bwMode="auto">
            <a:xfrm>
              <a:off x="4224" y="1019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3940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14" name="AutoShape 917"/>
              <p:cNvSpPr>
                <a:spLocks noChangeArrowheads="1"/>
              </p:cNvSpPr>
              <p:nvPr/>
            </p:nvSpPr>
            <p:spPr bwMode="auto">
              <a:xfrm>
                <a:off x="617" y="2565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15" name="AutoShape 918"/>
              <p:cNvSpPr>
                <a:spLocks noChangeArrowheads="1"/>
              </p:cNvSpPr>
              <p:nvPr/>
            </p:nvSpPr>
            <p:spPr bwMode="auto">
              <a:xfrm>
                <a:off x="627" y="2580"/>
                <a:ext cx="704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94" name="Rectangle 919"/>
            <p:cNvSpPr>
              <a:spLocks noChangeArrowheads="1"/>
            </p:cNvSpPr>
            <p:nvPr/>
          </p:nvSpPr>
          <p:spPr bwMode="auto">
            <a:xfrm>
              <a:off x="4216" y="1364"/>
              <a:ext cx="594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95" name="Rectangle 920"/>
            <p:cNvSpPr>
              <a:spLocks noChangeArrowheads="1"/>
            </p:cNvSpPr>
            <p:nvPr/>
          </p:nvSpPr>
          <p:spPr bwMode="auto">
            <a:xfrm>
              <a:off x="4224" y="1659"/>
              <a:ext cx="602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3943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412" name="AutoShape 922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1" cy="136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13" name="AutoShape 923"/>
              <p:cNvSpPr>
                <a:spLocks noChangeArrowheads="1"/>
              </p:cNvSpPr>
              <p:nvPr/>
            </p:nvSpPr>
            <p:spPr bwMode="auto">
              <a:xfrm>
                <a:off x="632" y="2591"/>
                <a:ext cx="693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3944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3945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10" name="AutoShape 926"/>
              <p:cNvSpPr>
                <a:spLocks noChangeArrowheads="1"/>
              </p:cNvSpPr>
              <p:nvPr/>
            </p:nvSpPr>
            <p:spPr bwMode="auto">
              <a:xfrm>
                <a:off x="618" y="2569"/>
                <a:ext cx="712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11" name="AutoShape 927"/>
              <p:cNvSpPr>
                <a:spLocks noChangeArrowheads="1"/>
              </p:cNvSpPr>
              <p:nvPr/>
            </p:nvSpPr>
            <p:spPr bwMode="auto">
              <a:xfrm>
                <a:off x="637" y="2583"/>
                <a:ext cx="683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399" name="Rectangle 928"/>
            <p:cNvSpPr>
              <a:spLocks noChangeArrowheads="1"/>
            </p:cNvSpPr>
            <p:nvPr/>
          </p:nvSpPr>
          <p:spPr bwMode="auto">
            <a:xfrm>
              <a:off x="5253" y="429"/>
              <a:ext cx="69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3947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3948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2" name="Oval 931"/>
            <p:cNvSpPr>
              <a:spLocks noChangeArrowheads="1"/>
            </p:cNvSpPr>
            <p:nvPr/>
          </p:nvSpPr>
          <p:spPr bwMode="auto">
            <a:xfrm>
              <a:off x="5519" y="2607"/>
              <a:ext cx="46" cy="9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3950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404" name="AutoShape 933"/>
            <p:cNvSpPr>
              <a:spLocks noChangeArrowheads="1"/>
            </p:cNvSpPr>
            <p:nvPr/>
          </p:nvSpPr>
          <p:spPr bwMode="auto">
            <a:xfrm>
              <a:off x="4140" y="2684"/>
              <a:ext cx="1196" cy="14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5" name="AutoShape 934"/>
            <p:cNvSpPr>
              <a:spLocks noChangeArrowheads="1"/>
            </p:cNvSpPr>
            <p:nvPr/>
          </p:nvSpPr>
          <p:spPr bwMode="auto">
            <a:xfrm>
              <a:off x="4209" y="2713"/>
              <a:ext cx="1067" cy="7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6" name="Oval 935"/>
            <p:cNvSpPr>
              <a:spLocks noChangeArrowheads="1"/>
            </p:cNvSpPr>
            <p:nvPr/>
          </p:nvSpPr>
          <p:spPr bwMode="auto">
            <a:xfrm>
              <a:off x="4308" y="2382"/>
              <a:ext cx="160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7" name="Oval 936"/>
            <p:cNvSpPr>
              <a:spLocks noChangeArrowheads="1"/>
            </p:cNvSpPr>
            <p:nvPr/>
          </p:nvSpPr>
          <p:spPr bwMode="auto">
            <a:xfrm>
              <a:off x="4483" y="2382"/>
              <a:ext cx="160" cy="14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8" name="Oval 937"/>
            <p:cNvSpPr>
              <a:spLocks noChangeArrowheads="1"/>
            </p:cNvSpPr>
            <p:nvPr/>
          </p:nvSpPr>
          <p:spPr bwMode="auto">
            <a:xfrm>
              <a:off x="4666" y="2382"/>
              <a:ext cx="152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" name="Rectangle 938"/>
            <p:cNvSpPr>
              <a:spLocks noChangeArrowheads="1"/>
            </p:cNvSpPr>
            <p:nvPr/>
          </p:nvSpPr>
          <p:spPr bwMode="auto">
            <a:xfrm>
              <a:off x="5062" y="1834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63873" name="Group 2"/>
          <p:cNvGrpSpPr>
            <a:grpSpLocks/>
          </p:cNvGrpSpPr>
          <p:nvPr/>
        </p:nvGrpSpPr>
        <p:grpSpPr bwMode="auto">
          <a:xfrm>
            <a:off x="1128713" y="3273425"/>
            <a:ext cx="2365375" cy="1590675"/>
            <a:chOff x="-2187762" y="3855945"/>
            <a:chExt cx="2365375" cy="1590114"/>
          </a:xfrm>
        </p:grpSpPr>
        <p:sp>
          <p:nvSpPr>
            <p:cNvPr id="358" name="Line 20"/>
            <p:cNvSpPr>
              <a:spLocks noChangeShapeType="1"/>
            </p:cNvSpPr>
            <p:nvPr/>
          </p:nvSpPr>
          <p:spPr bwMode="auto">
            <a:xfrm flipH="1">
              <a:off x="-1732150" y="4232050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59" name="Line 21"/>
            <p:cNvSpPr>
              <a:spLocks noChangeShapeType="1"/>
            </p:cNvSpPr>
            <p:nvPr/>
          </p:nvSpPr>
          <p:spPr bwMode="auto">
            <a:xfrm flipH="1">
              <a:off x="-1344800" y="4279659"/>
              <a:ext cx="271463" cy="314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60" name="Line 22"/>
            <p:cNvSpPr>
              <a:spLocks noChangeShapeType="1"/>
            </p:cNvSpPr>
            <p:nvPr/>
          </p:nvSpPr>
          <p:spPr bwMode="auto">
            <a:xfrm>
              <a:off x="-925700" y="4308223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3879" name="Group 44"/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163931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32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3880" name="Group 44"/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163929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30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70" name="Line 21"/>
            <p:cNvSpPr>
              <a:spLocks noChangeShapeType="1"/>
            </p:cNvSpPr>
            <p:nvPr/>
          </p:nvSpPr>
          <p:spPr bwMode="auto">
            <a:xfrm>
              <a:off x="-706625" y="4238398"/>
              <a:ext cx="377825" cy="3046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1" name="Line 22"/>
            <p:cNvSpPr>
              <a:spLocks noChangeShapeType="1"/>
            </p:cNvSpPr>
            <p:nvPr/>
          </p:nvSpPr>
          <p:spPr bwMode="auto">
            <a:xfrm flipH="1">
              <a:off x="-474850" y="4733523"/>
              <a:ext cx="120650" cy="2935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2" name="Line 22"/>
            <p:cNvSpPr>
              <a:spLocks noChangeShapeType="1"/>
            </p:cNvSpPr>
            <p:nvPr/>
          </p:nvSpPr>
          <p:spPr bwMode="auto">
            <a:xfrm>
              <a:off x="-70037" y="4744631"/>
              <a:ext cx="73025" cy="2951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73" name="Line 20"/>
            <p:cNvSpPr>
              <a:spLocks noChangeShapeType="1"/>
            </p:cNvSpPr>
            <p:nvPr/>
          </p:nvSpPr>
          <p:spPr bwMode="auto">
            <a:xfrm flipH="1">
              <a:off x="-873312" y="4192376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3885" name="Group 44"/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163927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8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3886" name="Group 44"/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163925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6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380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50" y="4079704"/>
              <a:ext cx="677863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38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5482"/>
              <a:ext cx="677862" cy="301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3889" name="Group 44"/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163923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3924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3890" name="Group 906"/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163891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1" name="Rectangle 908"/>
              <p:cNvSpPr>
                <a:spLocks noChangeArrowheads="1"/>
              </p:cNvSpPr>
              <p:nvPr/>
            </p:nvSpPr>
            <p:spPr bwMode="auto">
              <a:xfrm>
                <a:off x="4211" y="427"/>
                <a:ext cx="1036" cy="2283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3893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3894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34" name="Rectangle 911"/>
              <p:cNvSpPr>
                <a:spLocks noChangeArrowheads="1"/>
              </p:cNvSpPr>
              <p:nvPr/>
            </p:nvSpPr>
            <p:spPr bwMode="auto">
              <a:xfrm>
                <a:off x="4211" y="688"/>
                <a:ext cx="593" cy="49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3896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60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67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61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1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436" name="Rectangle 915"/>
              <p:cNvSpPr>
                <a:spLocks noChangeArrowheads="1"/>
              </p:cNvSpPr>
              <p:nvPr/>
            </p:nvSpPr>
            <p:spPr bwMode="auto">
              <a:xfrm>
                <a:off x="4227" y="102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3898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58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59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81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438" name="Rectangle 919"/>
              <p:cNvSpPr>
                <a:spLocks noChangeArrowheads="1"/>
              </p:cNvSpPr>
              <p:nvPr/>
            </p:nvSpPr>
            <p:spPr bwMode="auto">
              <a:xfrm>
                <a:off x="4211" y="1360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39" name="Rectangle 920"/>
              <p:cNvSpPr>
                <a:spLocks noChangeArrowheads="1"/>
              </p:cNvSpPr>
              <p:nvPr/>
            </p:nvSpPr>
            <p:spPr bwMode="auto">
              <a:xfrm>
                <a:off x="4227" y="1657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3901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456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1" y="2570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57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89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63902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63903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54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6" y="2566"/>
                  <a:ext cx="710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55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0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443" name="Rectangle 928"/>
              <p:cNvSpPr>
                <a:spLocks noChangeArrowheads="1"/>
              </p:cNvSpPr>
              <p:nvPr/>
            </p:nvSpPr>
            <p:spPr bwMode="auto">
              <a:xfrm>
                <a:off x="5247" y="427"/>
                <a:ext cx="71" cy="2290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3905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3906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6" name="Oval 931"/>
              <p:cNvSpPr>
                <a:spLocks noChangeArrowheads="1"/>
              </p:cNvSpPr>
              <p:nvPr/>
            </p:nvSpPr>
            <p:spPr bwMode="auto">
              <a:xfrm>
                <a:off x="5516" y="2604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3908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48" name="AutoShape 933"/>
              <p:cNvSpPr>
                <a:spLocks noChangeArrowheads="1"/>
              </p:cNvSpPr>
              <p:nvPr/>
            </p:nvSpPr>
            <p:spPr bwMode="auto">
              <a:xfrm>
                <a:off x="4140" y="2682"/>
                <a:ext cx="1195" cy="141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49" name="AutoShape 934"/>
              <p:cNvSpPr>
                <a:spLocks noChangeArrowheads="1"/>
              </p:cNvSpPr>
              <p:nvPr/>
            </p:nvSpPr>
            <p:spPr bwMode="auto">
              <a:xfrm>
                <a:off x="4211" y="2710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0" name="Oval 935"/>
              <p:cNvSpPr>
                <a:spLocks noChangeArrowheads="1"/>
              </p:cNvSpPr>
              <p:nvPr/>
            </p:nvSpPr>
            <p:spPr bwMode="auto">
              <a:xfrm>
                <a:off x="4306" y="2385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1" name="Oval 936"/>
              <p:cNvSpPr>
                <a:spLocks noChangeArrowheads="1"/>
              </p:cNvSpPr>
              <p:nvPr/>
            </p:nvSpPr>
            <p:spPr bwMode="auto">
              <a:xfrm>
                <a:off x="4488" y="2385"/>
                <a:ext cx="158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2" name="Oval 937"/>
              <p:cNvSpPr>
                <a:spLocks noChangeArrowheads="1"/>
              </p:cNvSpPr>
              <p:nvPr/>
            </p:nvSpPr>
            <p:spPr bwMode="auto">
              <a:xfrm>
                <a:off x="4662" y="2378"/>
                <a:ext cx="158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53" name="Rectangle 938"/>
              <p:cNvSpPr>
                <a:spLocks noChangeArrowheads="1"/>
              </p:cNvSpPr>
              <p:nvPr/>
            </p:nvSpPr>
            <p:spPr bwMode="auto">
              <a:xfrm>
                <a:off x="5057" y="1834"/>
                <a:ext cx="87" cy="756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</p:grpSp>
      <p:sp>
        <p:nvSpPr>
          <p:cNvPr id="163874" name="TextBox 4"/>
          <p:cNvSpPr txBox="1">
            <a:spLocks noChangeArrowheads="1"/>
          </p:cNvSpPr>
          <p:nvPr/>
        </p:nvSpPr>
        <p:spPr bwMode="auto">
          <a:xfrm>
            <a:off x="1463675" y="5648325"/>
            <a:ext cx="2444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trusted “good guys” </a:t>
            </a:r>
          </a:p>
        </p:txBody>
      </p:sp>
      <p:sp>
        <p:nvSpPr>
          <p:cNvPr id="163875" name="TextBox 464"/>
          <p:cNvSpPr txBox="1">
            <a:spLocks noChangeArrowheads="1"/>
          </p:cNvSpPr>
          <p:nvPr/>
        </p:nvSpPr>
        <p:spPr bwMode="auto">
          <a:xfrm>
            <a:off x="5038725" y="5680075"/>
            <a:ext cx="26177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400" i="1" dirty="0">
                <a:solidFill>
                  <a:srgbClr val="CC0000"/>
                </a:solidFill>
                <a:latin typeface="Gill Sans MT" charset="0"/>
                <a:cs typeface="Gill Sans MT" charset="0"/>
              </a:rPr>
              <a:t>untrusted “bad guys” </a:t>
            </a:r>
          </a:p>
        </p:txBody>
      </p:sp>
    </p:spTree>
    <p:extLst>
      <p:ext uri="{BB962C8B-B14F-4D97-AF65-F5344CB8AC3E}">
        <p14:creationId xmlns:p14="http://schemas.microsoft.com/office/powerpoint/2010/main" val="212361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3"/>
          <p:cNvSpPr>
            <a:spLocks noGrp="1" noChangeArrowheads="1"/>
          </p:cNvSpPr>
          <p:nvPr>
            <p:ph type="title"/>
          </p:nvPr>
        </p:nvSpPr>
        <p:spPr>
          <a:xfrm>
            <a:off x="474663" y="18097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Firewalls: why</a:t>
            </a:r>
          </a:p>
        </p:txBody>
      </p:sp>
      <p:sp>
        <p:nvSpPr>
          <p:cNvPr id="121860" name="Rectangle 6"/>
          <p:cNvSpPr>
            <a:spLocks noChangeArrowheads="1"/>
          </p:cNvSpPr>
          <p:nvPr/>
        </p:nvSpPr>
        <p:spPr bwMode="auto">
          <a:xfrm>
            <a:off x="363538" y="1357313"/>
            <a:ext cx="8421687" cy="459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/>
                <a:ea typeface="ＭＳ Ｐゴシック" charset="0"/>
                <a:cs typeface="Gill Sans MT"/>
              </a:rPr>
              <a:t>prevent denial of service attacks: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SYN flooding: attacker establishes many bogus TCP connections, no resources left for </a:t>
            </a:r>
            <a:r>
              <a:rPr lang="ja-JP" alt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“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real</a:t>
            </a:r>
            <a:r>
              <a:rPr lang="ja-JP" alt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”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 connections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/>
                <a:ea typeface="ＭＳ Ｐゴシック" charset="0"/>
                <a:cs typeface="Gill Sans MT"/>
              </a:rPr>
              <a:t>prevent illegal modification/access of internal data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e.g., attacker replaces CIA</a:t>
            </a:r>
            <a:r>
              <a:rPr lang="ja-JP" alt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’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s homepage with something else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/>
                <a:ea typeface="ＭＳ Ｐゴシック" charset="0"/>
                <a:cs typeface="Gill Sans MT"/>
              </a:rPr>
              <a:t>allow only authorized access to inside network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 set of authenticated users/hosts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3333CC"/>
              </a:buClr>
              <a:buSzPct val="85000"/>
              <a:buFont typeface="ZapfDingbats" charset="0"/>
              <a:buNone/>
              <a:defRPr/>
            </a:pPr>
            <a:r>
              <a:rPr lang="en-US" dirty="0">
                <a:solidFill>
                  <a:srgbClr val="000099"/>
                </a:solidFill>
                <a:latin typeface="Gill Sans MT"/>
                <a:ea typeface="ＭＳ Ｐゴシック" charset="0"/>
                <a:cs typeface="Gill Sans MT"/>
              </a:rPr>
              <a:t>three types of firewalls: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stateless packet filters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stateful packet filters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rgbClr val="000090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application gateways</a:t>
            </a:r>
          </a:p>
        </p:txBody>
      </p:sp>
      <p:pic>
        <p:nvPicPr>
          <p:cNvPr id="165892" name="Picture 24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1000125"/>
            <a:ext cx="3144837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12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Freeform 17"/>
          <p:cNvSpPr>
            <a:spLocks/>
          </p:cNvSpPr>
          <p:nvPr/>
        </p:nvSpPr>
        <p:spPr bwMode="auto">
          <a:xfrm>
            <a:off x="1095375" y="1584325"/>
            <a:ext cx="3648075" cy="1806575"/>
          </a:xfrm>
          <a:custGeom>
            <a:avLst/>
            <a:gdLst>
              <a:gd name="T0" fmla="*/ 2147483647 w 1672"/>
              <a:gd name="T1" fmla="*/ 2147483647 h 977"/>
              <a:gd name="T2" fmla="*/ 2147483647 w 1672"/>
              <a:gd name="T3" fmla="*/ 2147483647 h 977"/>
              <a:gd name="T4" fmla="*/ 2147483647 w 1672"/>
              <a:gd name="T5" fmla="*/ 2147483647 h 977"/>
              <a:gd name="T6" fmla="*/ 2147483647 w 1672"/>
              <a:gd name="T7" fmla="*/ 2147483647 h 977"/>
              <a:gd name="T8" fmla="*/ 2147483647 w 1672"/>
              <a:gd name="T9" fmla="*/ 2147483647 h 977"/>
              <a:gd name="T10" fmla="*/ 2147483647 w 1672"/>
              <a:gd name="T11" fmla="*/ 2147483647 h 977"/>
              <a:gd name="T12" fmla="*/ 2147483647 w 1672"/>
              <a:gd name="T13" fmla="*/ 2147483647 h 977"/>
              <a:gd name="T14" fmla="*/ 2147483647 w 1672"/>
              <a:gd name="T15" fmla="*/ 2147483647 h 977"/>
              <a:gd name="T16" fmla="*/ 2147483647 w 1672"/>
              <a:gd name="T17" fmla="*/ 2147483647 h 977"/>
              <a:gd name="T18" fmla="*/ 2147483647 w 1672"/>
              <a:gd name="T19" fmla="*/ 2147483647 h 977"/>
              <a:gd name="T20" fmla="*/ 2147483647 w 1672"/>
              <a:gd name="T21" fmla="*/ 2147483647 h 977"/>
              <a:gd name="T22" fmla="*/ 2147483647 w 1672"/>
              <a:gd name="T23" fmla="*/ 2147483647 h 977"/>
              <a:gd name="T24" fmla="*/ 2147483647 w 1672"/>
              <a:gd name="T25" fmla="*/ 2147483647 h 977"/>
              <a:gd name="T26" fmla="*/ 2147483647 w 1672"/>
              <a:gd name="T27" fmla="*/ 2147483647 h 977"/>
              <a:gd name="T28" fmla="*/ 2147483647 w 1672"/>
              <a:gd name="T29" fmla="*/ 2147483647 h 977"/>
              <a:gd name="T30" fmla="*/ 2147483647 w 1672"/>
              <a:gd name="T31" fmla="*/ 2147483647 h 977"/>
              <a:gd name="T32" fmla="*/ 2147483647 w 1672"/>
              <a:gd name="T33" fmla="*/ 2147483647 h 977"/>
              <a:gd name="T34" fmla="*/ 2147483647 w 1672"/>
              <a:gd name="T35" fmla="*/ 2147483647 h 977"/>
              <a:gd name="T36" fmla="*/ 2147483647 w 1672"/>
              <a:gd name="T37" fmla="*/ 2147483647 h 977"/>
              <a:gd name="T38" fmla="*/ 2147483647 w 1672"/>
              <a:gd name="T39" fmla="*/ 2147483647 h 977"/>
              <a:gd name="T40" fmla="*/ 2147483647 w 1672"/>
              <a:gd name="T41" fmla="*/ 2147483647 h 977"/>
              <a:gd name="T42" fmla="*/ 2147483647 w 1672"/>
              <a:gd name="T43" fmla="*/ 2147483647 h 977"/>
              <a:gd name="T44" fmla="*/ 2147483647 w 1672"/>
              <a:gd name="T45" fmla="*/ 2147483647 h 977"/>
              <a:gd name="T46" fmla="*/ 2147483647 w 1672"/>
              <a:gd name="T47" fmla="*/ 2147483647 h 977"/>
              <a:gd name="T48" fmla="*/ 2147483647 w 1672"/>
              <a:gd name="T49" fmla="*/ 2147483647 h 977"/>
              <a:gd name="T50" fmla="*/ 2147483647 w 1672"/>
              <a:gd name="T51" fmla="*/ 2147483647 h 977"/>
              <a:gd name="T52" fmla="*/ 2147483647 w 1672"/>
              <a:gd name="T53" fmla="*/ 2147483647 h 977"/>
              <a:gd name="T54" fmla="*/ 2147483647 w 1672"/>
              <a:gd name="T55" fmla="*/ 2147483647 h 977"/>
              <a:gd name="T56" fmla="*/ 2147483647 w 1672"/>
              <a:gd name="T57" fmla="*/ 2147483647 h 977"/>
              <a:gd name="T58" fmla="*/ 2147483647 w 1672"/>
              <a:gd name="T59" fmla="*/ 2147483647 h 977"/>
              <a:gd name="T60" fmla="*/ 2147483647 w 1672"/>
              <a:gd name="T61" fmla="*/ 2147483647 h 977"/>
              <a:gd name="T62" fmla="*/ 2147483647 w 1672"/>
              <a:gd name="T63" fmla="*/ 2147483647 h 977"/>
              <a:gd name="T64" fmla="*/ 2147483647 w 1672"/>
              <a:gd name="T65" fmla="*/ 2147483647 h 977"/>
              <a:gd name="T66" fmla="*/ 2147483647 w 1672"/>
              <a:gd name="T67" fmla="*/ 2147483647 h 977"/>
              <a:gd name="T68" fmla="*/ 2147483647 w 1672"/>
              <a:gd name="T69" fmla="*/ 2147483647 h 977"/>
              <a:gd name="T70" fmla="*/ 2147483647 w 1672"/>
              <a:gd name="T71" fmla="*/ 2147483647 h 977"/>
              <a:gd name="T72" fmla="*/ 2147483647 w 1672"/>
              <a:gd name="T73" fmla="*/ 2147483647 h 977"/>
              <a:gd name="T74" fmla="*/ 2147483647 w 1672"/>
              <a:gd name="T75" fmla="*/ 2147483647 h 977"/>
              <a:gd name="T76" fmla="*/ 2147483647 w 1672"/>
              <a:gd name="T77" fmla="*/ 2147483647 h 977"/>
              <a:gd name="T78" fmla="*/ 2147483647 w 1672"/>
              <a:gd name="T79" fmla="*/ 2147483647 h 977"/>
              <a:gd name="T80" fmla="*/ 2147483647 w 1672"/>
              <a:gd name="T81" fmla="*/ 2147483647 h 977"/>
              <a:gd name="T82" fmla="*/ 2147483647 w 1672"/>
              <a:gd name="T83" fmla="*/ 2147483647 h 977"/>
              <a:gd name="T84" fmla="*/ 2147483647 w 1672"/>
              <a:gd name="T85" fmla="*/ 2147483647 h 977"/>
              <a:gd name="T86" fmla="*/ 2147483647 w 1672"/>
              <a:gd name="T87" fmla="*/ 2147483647 h 977"/>
              <a:gd name="T88" fmla="*/ 0 w 1672"/>
              <a:gd name="T89" fmla="*/ 2147483647 h 977"/>
              <a:gd name="T90" fmla="*/ 2147483647 w 1672"/>
              <a:gd name="T91" fmla="*/ 2147483647 h 977"/>
              <a:gd name="T92" fmla="*/ 2147483647 w 1672"/>
              <a:gd name="T93" fmla="*/ 2147483647 h 977"/>
              <a:gd name="T94" fmla="*/ 0 w 1672"/>
              <a:gd name="T95" fmla="*/ 2147483647 h 977"/>
              <a:gd name="T96" fmla="*/ 2147483647 w 1672"/>
              <a:gd name="T97" fmla="*/ 2147483647 h 977"/>
              <a:gd name="T98" fmla="*/ 2147483647 w 1672"/>
              <a:gd name="T99" fmla="*/ 2147483647 h 977"/>
              <a:gd name="T100" fmla="*/ 2147483647 w 1672"/>
              <a:gd name="T101" fmla="*/ 2147483647 h 977"/>
              <a:gd name="T102" fmla="*/ 2147483647 w 1672"/>
              <a:gd name="T103" fmla="*/ 2147483647 h 97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672"/>
              <a:gd name="T157" fmla="*/ 0 h 977"/>
              <a:gd name="T158" fmla="*/ 1672 w 1672"/>
              <a:gd name="T159" fmla="*/ 977 h 977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672" h="977">
                <a:moveTo>
                  <a:pt x="54" y="16"/>
                </a:moveTo>
                <a:lnTo>
                  <a:pt x="57" y="14"/>
                </a:lnTo>
                <a:lnTo>
                  <a:pt x="61" y="10"/>
                </a:lnTo>
                <a:lnTo>
                  <a:pt x="69" y="7"/>
                </a:lnTo>
                <a:lnTo>
                  <a:pt x="77" y="3"/>
                </a:lnTo>
                <a:lnTo>
                  <a:pt x="86" y="1"/>
                </a:lnTo>
                <a:lnTo>
                  <a:pt x="96" y="0"/>
                </a:lnTo>
                <a:lnTo>
                  <a:pt x="105" y="0"/>
                </a:lnTo>
                <a:lnTo>
                  <a:pt x="116" y="0"/>
                </a:lnTo>
                <a:lnTo>
                  <a:pt x="127" y="1"/>
                </a:lnTo>
                <a:lnTo>
                  <a:pt x="138" y="3"/>
                </a:lnTo>
                <a:lnTo>
                  <a:pt x="149" y="6"/>
                </a:lnTo>
                <a:lnTo>
                  <a:pt x="161" y="9"/>
                </a:lnTo>
                <a:lnTo>
                  <a:pt x="174" y="13"/>
                </a:lnTo>
                <a:lnTo>
                  <a:pt x="187" y="17"/>
                </a:lnTo>
                <a:lnTo>
                  <a:pt x="200" y="22"/>
                </a:lnTo>
                <a:lnTo>
                  <a:pt x="212" y="27"/>
                </a:lnTo>
                <a:lnTo>
                  <a:pt x="225" y="31"/>
                </a:lnTo>
                <a:lnTo>
                  <a:pt x="253" y="43"/>
                </a:lnTo>
                <a:lnTo>
                  <a:pt x="281" y="54"/>
                </a:lnTo>
                <a:lnTo>
                  <a:pt x="309" y="65"/>
                </a:lnTo>
                <a:lnTo>
                  <a:pt x="338" y="76"/>
                </a:lnTo>
                <a:lnTo>
                  <a:pt x="352" y="82"/>
                </a:lnTo>
                <a:lnTo>
                  <a:pt x="366" y="86"/>
                </a:lnTo>
                <a:lnTo>
                  <a:pt x="380" y="90"/>
                </a:lnTo>
                <a:lnTo>
                  <a:pt x="394" y="95"/>
                </a:lnTo>
                <a:lnTo>
                  <a:pt x="408" y="97"/>
                </a:lnTo>
                <a:lnTo>
                  <a:pt x="422" y="100"/>
                </a:lnTo>
                <a:lnTo>
                  <a:pt x="436" y="103"/>
                </a:lnTo>
                <a:lnTo>
                  <a:pt x="451" y="104"/>
                </a:lnTo>
                <a:lnTo>
                  <a:pt x="465" y="105"/>
                </a:lnTo>
                <a:lnTo>
                  <a:pt x="477" y="105"/>
                </a:lnTo>
                <a:lnTo>
                  <a:pt x="491" y="105"/>
                </a:lnTo>
                <a:lnTo>
                  <a:pt x="504" y="105"/>
                </a:lnTo>
                <a:lnTo>
                  <a:pt x="518" y="104"/>
                </a:lnTo>
                <a:lnTo>
                  <a:pt x="532" y="104"/>
                </a:lnTo>
                <a:lnTo>
                  <a:pt x="559" y="100"/>
                </a:lnTo>
                <a:lnTo>
                  <a:pt x="586" y="98"/>
                </a:lnTo>
                <a:lnTo>
                  <a:pt x="614" y="95"/>
                </a:lnTo>
                <a:lnTo>
                  <a:pt x="641" y="90"/>
                </a:lnTo>
                <a:lnTo>
                  <a:pt x="670" y="86"/>
                </a:lnTo>
                <a:lnTo>
                  <a:pt x="698" y="83"/>
                </a:lnTo>
                <a:lnTo>
                  <a:pt x="727" y="79"/>
                </a:lnTo>
                <a:lnTo>
                  <a:pt x="757" y="77"/>
                </a:lnTo>
                <a:lnTo>
                  <a:pt x="774" y="76"/>
                </a:lnTo>
                <a:lnTo>
                  <a:pt x="789" y="75"/>
                </a:lnTo>
                <a:lnTo>
                  <a:pt x="804" y="75"/>
                </a:lnTo>
                <a:lnTo>
                  <a:pt x="820" y="75"/>
                </a:lnTo>
                <a:lnTo>
                  <a:pt x="837" y="76"/>
                </a:lnTo>
                <a:lnTo>
                  <a:pt x="853" y="76"/>
                </a:lnTo>
                <a:lnTo>
                  <a:pt x="871" y="77"/>
                </a:lnTo>
                <a:lnTo>
                  <a:pt x="888" y="79"/>
                </a:lnTo>
                <a:lnTo>
                  <a:pt x="906" y="82"/>
                </a:lnTo>
                <a:lnTo>
                  <a:pt x="923" y="84"/>
                </a:lnTo>
                <a:lnTo>
                  <a:pt x="942" y="88"/>
                </a:lnTo>
                <a:lnTo>
                  <a:pt x="961" y="91"/>
                </a:lnTo>
                <a:lnTo>
                  <a:pt x="980" y="95"/>
                </a:lnTo>
                <a:lnTo>
                  <a:pt x="1003" y="98"/>
                </a:lnTo>
                <a:lnTo>
                  <a:pt x="1024" y="102"/>
                </a:lnTo>
                <a:lnTo>
                  <a:pt x="1046" y="106"/>
                </a:lnTo>
                <a:lnTo>
                  <a:pt x="1069" y="110"/>
                </a:lnTo>
                <a:lnTo>
                  <a:pt x="1092" y="114"/>
                </a:lnTo>
                <a:lnTo>
                  <a:pt x="1117" y="119"/>
                </a:lnTo>
                <a:lnTo>
                  <a:pt x="1141" y="124"/>
                </a:lnTo>
                <a:lnTo>
                  <a:pt x="1190" y="134"/>
                </a:lnTo>
                <a:lnTo>
                  <a:pt x="1239" y="146"/>
                </a:lnTo>
                <a:lnTo>
                  <a:pt x="1288" y="159"/>
                </a:lnTo>
                <a:lnTo>
                  <a:pt x="1313" y="166"/>
                </a:lnTo>
                <a:lnTo>
                  <a:pt x="1337" y="173"/>
                </a:lnTo>
                <a:lnTo>
                  <a:pt x="1361" y="180"/>
                </a:lnTo>
                <a:lnTo>
                  <a:pt x="1384" y="187"/>
                </a:lnTo>
                <a:lnTo>
                  <a:pt x="1406" y="195"/>
                </a:lnTo>
                <a:lnTo>
                  <a:pt x="1429" y="203"/>
                </a:lnTo>
                <a:lnTo>
                  <a:pt x="1450" y="211"/>
                </a:lnTo>
                <a:lnTo>
                  <a:pt x="1471" y="220"/>
                </a:lnTo>
                <a:lnTo>
                  <a:pt x="1490" y="229"/>
                </a:lnTo>
                <a:lnTo>
                  <a:pt x="1509" y="238"/>
                </a:lnTo>
                <a:lnTo>
                  <a:pt x="1527" y="248"/>
                </a:lnTo>
                <a:lnTo>
                  <a:pt x="1535" y="252"/>
                </a:lnTo>
                <a:lnTo>
                  <a:pt x="1543" y="258"/>
                </a:lnTo>
                <a:lnTo>
                  <a:pt x="1551" y="263"/>
                </a:lnTo>
                <a:lnTo>
                  <a:pt x="1558" y="267"/>
                </a:lnTo>
                <a:lnTo>
                  <a:pt x="1565" y="273"/>
                </a:lnTo>
                <a:lnTo>
                  <a:pt x="1572" y="279"/>
                </a:lnTo>
                <a:lnTo>
                  <a:pt x="1579" y="284"/>
                </a:lnTo>
                <a:lnTo>
                  <a:pt x="1585" y="290"/>
                </a:lnTo>
                <a:lnTo>
                  <a:pt x="1591" y="296"/>
                </a:lnTo>
                <a:lnTo>
                  <a:pt x="1597" y="301"/>
                </a:lnTo>
                <a:lnTo>
                  <a:pt x="1607" y="313"/>
                </a:lnTo>
                <a:lnTo>
                  <a:pt x="1616" y="326"/>
                </a:lnTo>
                <a:lnTo>
                  <a:pt x="1625" y="340"/>
                </a:lnTo>
                <a:lnTo>
                  <a:pt x="1633" y="355"/>
                </a:lnTo>
                <a:lnTo>
                  <a:pt x="1640" y="370"/>
                </a:lnTo>
                <a:lnTo>
                  <a:pt x="1647" y="385"/>
                </a:lnTo>
                <a:lnTo>
                  <a:pt x="1651" y="403"/>
                </a:lnTo>
                <a:lnTo>
                  <a:pt x="1656" y="419"/>
                </a:lnTo>
                <a:lnTo>
                  <a:pt x="1661" y="438"/>
                </a:lnTo>
                <a:lnTo>
                  <a:pt x="1664" y="456"/>
                </a:lnTo>
                <a:lnTo>
                  <a:pt x="1667" y="474"/>
                </a:lnTo>
                <a:lnTo>
                  <a:pt x="1669" y="493"/>
                </a:lnTo>
                <a:lnTo>
                  <a:pt x="1671" y="512"/>
                </a:lnTo>
                <a:lnTo>
                  <a:pt x="1671" y="530"/>
                </a:lnTo>
                <a:lnTo>
                  <a:pt x="1672" y="550"/>
                </a:lnTo>
                <a:lnTo>
                  <a:pt x="1671" y="569"/>
                </a:lnTo>
                <a:lnTo>
                  <a:pt x="1671" y="588"/>
                </a:lnTo>
                <a:lnTo>
                  <a:pt x="1670" y="607"/>
                </a:lnTo>
                <a:lnTo>
                  <a:pt x="1668" y="626"/>
                </a:lnTo>
                <a:lnTo>
                  <a:pt x="1665" y="645"/>
                </a:lnTo>
                <a:lnTo>
                  <a:pt x="1663" y="662"/>
                </a:lnTo>
                <a:lnTo>
                  <a:pt x="1660" y="680"/>
                </a:lnTo>
                <a:lnTo>
                  <a:pt x="1656" y="697"/>
                </a:lnTo>
                <a:lnTo>
                  <a:pt x="1651" y="715"/>
                </a:lnTo>
                <a:lnTo>
                  <a:pt x="1648" y="731"/>
                </a:lnTo>
                <a:lnTo>
                  <a:pt x="1643" y="747"/>
                </a:lnTo>
                <a:lnTo>
                  <a:pt x="1637" y="762"/>
                </a:lnTo>
                <a:lnTo>
                  <a:pt x="1632" y="776"/>
                </a:lnTo>
                <a:lnTo>
                  <a:pt x="1626" y="790"/>
                </a:lnTo>
                <a:lnTo>
                  <a:pt x="1620" y="803"/>
                </a:lnTo>
                <a:lnTo>
                  <a:pt x="1614" y="814"/>
                </a:lnTo>
                <a:lnTo>
                  <a:pt x="1607" y="825"/>
                </a:lnTo>
                <a:lnTo>
                  <a:pt x="1600" y="834"/>
                </a:lnTo>
                <a:lnTo>
                  <a:pt x="1592" y="843"/>
                </a:lnTo>
                <a:lnTo>
                  <a:pt x="1584" y="852"/>
                </a:lnTo>
                <a:lnTo>
                  <a:pt x="1574" y="859"/>
                </a:lnTo>
                <a:lnTo>
                  <a:pt x="1564" y="867"/>
                </a:lnTo>
                <a:lnTo>
                  <a:pt x="1553" y="873"/>
                </a:lnTo>
                <a:lnTo>
                  <a:pt x="1543" y="879"/>
                </a:lnTo>
                <a:lnTo>
                  <a:pt x="1531" y="884"/>
                </a:lnTo>
                <a:lnTo>
                  <a:pt x="1518" y="890"/>
                </a:lnTo>
                <a:lnTo>
                  <a:pt x="1506" y="895"/>
                </a:lnTo>
                <a:lnTo>
                  <a:pt x="1493" y="898"/>
                </a:lnTo>
                <a:lnTo>
                  <a:pt x="1479" y="902"/>
                </a:lnTo>
                <a:lnTo>
                  <a:pt x="1465" y="905"/>
                </a:lnTo>
                <a:lnTo>
                  <a:pt x="1451" y="909"/>
                </a:lnTo>
                <a:lnTo>
                  <a:pt x="1436" y="912"/>
                </a:lnTo>
                <a:lnTo>
                  <a:pt x="1420" y="915"/>
                </a:lnTo>
                <a:lnTo>
                  <a:pt x="1390" y="919"/>
                </a:lnTo>
                <a:lnTo>
                  <a:pt x="1358" y="923"/>
                </a:lnTo>
                <a:lnTo>
                  <a:pt x="1326" y="926"/>
                </a:lnTo>
                <a:lnTo>
                  <a:pt x="1293" y="930"/>
                </a:lnTo>
                <a:lnTo>
                  <a:pt x="1259" y="932"/>
                </a:lnTo>
                <a:lnTo>
                  <a:pt x="1227" y="936"/>
                </a:lnTo>
                <a:lnTo>
                  <a:pt x="1194" y="939"/>
                </a:lnTo>
                <a:lnTo>
                  <a:pt x="1162" y="944"/>
                </a:lnTo>
                <a:lnTo>
                  <a:pt x="1146" y="946"/>
                </a:lnTo>
                <a:lnTo>
                  <a:pt x="1130" y="949"/>
                </a:lnTo>
                <a:lnTo>
                  <a:pt x="1112" y="950"/>
                </a:lnTo>
                <a:lnTo>
                  <a:pt x="1095" y="952"/>
                </a:lnTo>
                <a:lnTo>
                  <a:pt x="1077" y="954"/>
                </a:lnTo>
                <a:lnTo>
                  <a:pt x="1059" y="956"/>
                </a:lnTo>
                <a:lnTo>
                  <a:pt x="1041" y="958"/>
                </a:lnTo>
                <a:lnTo>
                  <a:pt x="1022" y="959"/>
                </a:lnTo>
                <a:lnTo>
                  <a:pt x="984" y="963"/>
                </a:lnTo>
                <a:lnTo>
                  <a:pt x="945" y="966"/>
                </a:lnTo>
                <a:lnTo>
                  <a:pt x="907" y="969"/>
                </a:lnTo>
                <a:lnTo>
                  <a:pt x="867" y="970"/>
                </a:lnTo>
                <a:lnTo>
                  <a:pt x="829" y="972"/>
                </a:lnTo>
                <a:lnTo>
                  <a:pt x="791" y="973"/>
                </a:lnTo>
                <a:lnTo>
                  <a:pt x="773" y="974"/>
                </a:lnTo>
                <a:lnTo>
                  <a:pt x="754" y="974"/>
                </a:lnTo>
                <a:lnTo>
                  <a:pt x="736" y="976"/>
                </a:lnTo>
                <a:lnTo>
                  <a:pt x="718" y="976"/>
                </a:lnTo>
                <a:lnTo>
                  <a:pt x="701" y="976"/>
                </a:lnTo>
                <a:lnTo>
                  <a:pt x="684" y="977"/>
                </a:lnTo>
                <a:lnTo>
                  <a:pt x="668" y="977"/>
                </a:lnTo>
                <a:lnTo>
                  <a:pt x="651" y="977"/>
                </a:lnTo>
                <a:lnTo>
                  <a:pt x="636" y="977"/>
                </a:lnTo>
                <a:lnTo>
                  <a:pt x="621" y="977"/>
                </a:lnTo>
                <a:lnTo>
                  <a:pt x="607" y="977"/>
                </a:lnTo>
                <a:lnTo>
                  <a:pt x="593" y="977"/>
                </a:lnTo>
                <a:lnTo>
                  <a:pt x="580" y="976"/>
                </a:lnTo>
                <a:lnTo>
                  <a:pt x="567" y="976"/>
                </a:lnTo>
                <a:lnTo>
                  <a:pt x="556" y="976"/>
                </a:lnTo>
                <a:lnTo>
                  <a:pt x="544" y="974"/>
                </a:lnTo>
                <a:lnTo>
                  <a:pt x="532" y="974"/>
                </a:lnTo>
                <a:lnTo>
                  <a:pt x="522" y="974"/>
                </a:lnTo>
                <a:lnTo>
                  <a:pt x="511" y="973"/>
                </a:lnTo>
                <a:lnTo>
                  <a:pt x="502" y="972"/>
                </a:lnTo>
                <a:lnTo>
                  <a:pt x="493" y="972"/>
                </a:lnTo>
                <a:lnTo>
                  <a:pt x="483" y="971"/>
                </a:lnTo>
                <a:lnTo>
                  <a:pt x="474" y="970"/>
                </a:lnTo>
                <a:lnTo>
                  <a:pt x="465" y="969"/>
                </a:lnTo>
                <a:lnTo>
                  <a:pt x="448" y="966"/>
                </a:lnTo>
                <a:lnTo>
                  <a:pt x="432" y="964"/>
                </a:lnTo>
                <a:lnTo>
                  <a:pt x="417" y="960"/>
                </a:lnTo>
                <a:lnTo>
                  <a:pt x="401" y="958"/>
                </a:lnTo>
                <a:lnTo>
                  <a:pt x="372" y="950"/>
                </a:lnTo>
                <a:lnTo>
                  <a:pt x="357" y="946"/>
                </a:lnTo>
                <a:lnTo>
                  <a:pt x="342" y="942"/>
                </a:lnTo>
                <a:lnTo>
                  <a:pt x="326" y="937"/>
                </a:lnTo>
                <a:lnTo>
                  <a:pt x="308" y="932"/>
                </a:lnTo>
                <a:lnTo>
                  <a:pt x="291" y="928"/>
                </a:lnTo>
                <a:lnTo>
                  <a:pt x="273" y="923"/>
                </a:lnTo>
                <a:lnTo>
                  <a:pt x="254" y="918"/>
                </a:lnTo>
                <a:lnTo>
                  <a:pt x="236" y="914"/>
                </a:lnTo>
                <a:lnTo>
                  <a:pt x="216" y="908"/>
                </a:lnTo>
                <a:lnTo>
                  <a:pt x="197" y="903"/>
                </a:lnTo>
                <a:lnTo>
                  <a:pt x="179" y="897"/>
                </a:lnTo>
                <a:lnTo>
                  <a:pt x="160" y="891"/>
                </a:lnTo>
                <a:lnTo>
                  <a:pt x="142" y="886"/>
                </a:lnTo>
                <a:lnTo>
                  <a:pt x="125" y="877"/>
                </a:lnTo>
                <a:lnTo>
                  <a:pt x="109" y="870"/>
                </a:lnTo>
                <a:lnTo>
                  <a:pt x="92" y="861"/>
                </a:lnTo>
                <a:lnTo>
                  <a:pt x="85" y="856"/>
                </a:lnTo>
                <a:lnTo>
                  <a:pt x="78" y="852"/>
                </a:lnTo>
                <a:lnTo>
                  <a:pt x="71" y="846"/>
                </a:lnTo>
                <a:lnTo>
                  <a:pt x="64" y="841"/>
                </a:lnTo>
                <a:lnTo>
                  <a:pt x="58" y="835"/>
                </a:lnTo>
                <a:lnTo>
                  <a:pt x="53" y="828"/>
                </a:lnTo>
                <a:lnTo>
                  <a:pt x="47" y="822"/>
                </a:lnTo>
                <a:lnTo>
                  <a:pt x="42" y="815"/>
                </a:lnTo>
                <a:lnTo>
                  <a:pt x="37" y="808"/>
                </a:lnTo>
                <a:lnTo>
                  <a:pt x="34" y="801"/>
                </a:lnTo>
                <a:lnTo>
                  <a:pt x="29" y="793"/>
                </a:lnTo>
                <a:lnTo>
                  <a:pt x="26" y="786"/>
                </a:lnTo>
                <a:lnTo>
                  <a:pt x="22" y="778"/>
                </a:lnTo>
                <a:lnTo>
                  <a:pt x="20" y="770"/>
                </a:lnTo>
                <a:lnTo>
                  <a:pt x="14" y="752"/>
                </a:lnTo>
                <a:lnTo>
                  <a:pt x="9" y="735"/>
                </a:lnTo>
                <a:lnTo>
                  <a:pt x="7" y="716"/>
                </a:lnTo>
                <a:lnTo>
                  <a:pt x="5" y="696"/>
                </a:lnTo>
                <a:lnTo>
                  <a:pt x="2" y="675"/>
                </a:lnTo>
                <a:lnTo>
                  <a:pt x="1" y="654"/>
                </a:lnTo>
                <a:lnTo>
                  <a:pt x="1" y="633"/>
                </a:lnTo>
                <a:lnTo>
                  <a:pt x="0" y="611"/>
                </a:lnTo>
                <a:lnTo>
                  <a:pt x="0" y="588"/>
                </a:lnTo>
                <a:lnTo>
                  <a:pt x="1" y="564"/>
                </a:lnTo>
                <a:lnTo>
                  <a:pt x="1" y="540"/>
                </a:lnTo>
                <a:lnTo>
                  <a:pt x="2" y="515"/>
                </a:lnTo>
                <a:lnTo>
                  <a:pt x="2" y="491"/>
                </a:lnTo>
                <a:lnTo>
                  <a:pt x="2" y="478"/>
                </a:lnTo>
                <a:lnTo>
                  <a:pt x="2" y="464"/>
                </a:lnTo>
                <a:lnTo>
                  <a:pt x="2" y="450"/>
                </a:lnTo>
                <a:lnTo>
                  <a:pt x="2" y="435"/>
                </a:lnTo>
                <a:lnTo>
                  <a:pt x="1" y="418"/>
                </a:lnTo>
                <a:lnTo>
                  <a:pt x="1" y="402"/>
                </a:lnTo>
                <a:lnTo>
                  <a:pt x="1" y="385"/>
                </a:lnTo>
                <a:lnTo>
                  <a:pt x="0" y="368"/>
                </a:lnTo>
                <a:lnTo>
                  <a:pt x="0" y="350"/>
                </a:lnTo>
                <a:lnTo>
                  <a:pt x="0" y="333"/>
                </a:lnTo>
                <a:lnTo>
                  <a:pt x="0" y="297"/>
                </a:lnTo>
                <a:lnTo>
                  <a:pt x="0" y="260"/>
                </a:lnTo>
                <a:lnTo>
                  <a:pt x="0" y="224"/>
                </a:lnTo>
                <a:lnTo>
                  <a:pt x="1" y="207"/>
                </a:lnTo>
                <a:lnTo>
                  <a:pt x="2" y="189"/>
                </a:lnTo>
                <a:lnTo>
                  <a:pt x="4" y="173"/>
                </a:lnTo>
                <a:lnTo>
                  <a:pt x="5" y="156"/>
                </a:lnTo>
                <a:lnTo>
                  <a:pt x="7" y="140"/>
                </a:lnTo>
                <a:lnTo>
                  <a:pt x="8" y="125"/>
                </a:lnTo>
                <a:lnTo>
                  <a:pt x="12" y="110"/>
                </a:lnTo>
                <a:lnTo>
                  <a:pt x="14" y="96"/>
                </a:lnTo>
                <a:lnTo>
                  <a:pt x="18" y="82"/>
                </a:lnTo>
                <a:lnTo>
                  <a:pt x="21" y="70"/>
                </a:lnTo>
                <a:lnTo>
                  <a:pt x="26" y="58"/>
                </a:lnTo>
                <a:lnTo>
                  <a:pt x="29" y="48"/>
                </a:lnTo>
                <a:lnTo>
                  <a:pt x="35" y="37"/>
                </a:lnTo>
                <a:lnTo>
                  <a:pt x="37" y="34"/>
                </a:lnTo>
                <a:lnTo>
                  <a:pt x="41" y="29"/>
                </a:lnTo>
                <a:lnTo>
                  <a:pt x="43" y="26"/>
                </a:lnTo>
                <a:lnTo>
                  <a:pt x="47" y="22"/>
                </a:lnTo>
                <a:lnTo>
                  <a:pt x="50" y="19"/>
                </a:lnTo>
                <a:lnTo>
                  <a:pt x="54" y="16"/>
                </a:lnTo>
                <a:close/>
              </a:path>
            </a:pathLst>
          </a:custGeom>
          <a:solidFill>
            <a:srgbClr val="00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38" name="Rectangle 198"/>
          <p:cNvSpPr>
            <a:spLocks noChangeArrowheads="1"/>
          </p:cNvSpPr>
          <p:nvPr/>
        </p:nvSpPr>
        <p:spPr bwMode="auto">
          <a:xfrm>
            <a:off x="4522788" y="2686050"/>
            <a:ext cx="41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3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39" name="Line 334"/>
          <p:cNvSpPr>
            <a:spLocks noChangeShapeType="1"/>
          </p:cNvSpPr>
          <p:nvPr/>
        </p:nvSpPr>
        <p:spPr bwMode="auto">
          <a:xfrm>
            <a:off x="3346450" y="2533650"/>
            <a:ext cx="836613" cy="18097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40" name="Freeform 346"/>
          <p:cNvSpPr>
            <a:spLocks/>
          </p:cNvSpPr>
          <p:nvPr/>
        </p:nvSpPr>
        <p:spPr bwMode="auto">
          <a:xfrm>
            <a:off x="5821363" y="2239963"/>
            <a:ext cx="1901825" cy="1141412"/>
          </a:xfrm>
          <a:custGeom>
            <a:avLst/>
            <a:gdLst>
              <a:gd name="T0" fmla="*/ 2147483647 w 1198"/>
              <a:gd name="T1" fmla="*/ 2147483647 h 719"/>
              <a:gd name="T2" fmla="*/ 2147483647 w 1198"/>
              <a:gd name="T3" fmla="*/ 0 h 719"/>
              <a:gd name="T4" fmla="*/ 2147483647 w 1198"/>
              <a:gd name="T5" fmla="*/ 2147483647 h 719"/>
              <a:gd name="T6" fmla="*/ 2147483647 w 1198"/>
              <a:gd name="T7" fmla="*/ 2147483647 h 719"/>
              <a:gd name="T8" fmla="*/ 2147483647 w 1198"/>
              <a:gd name="T9" fmla="*/ 2147483647 h 719"/>
              <a:gd name="T10" fmla="*/ 2147483647 w 1198"/>
              <a:gd name="T11" fmla="*/ 2147483647 h 719"/>
              <a:gd name="T12" fmla="*/ 2147483647 w 1198"/>
              <a:gd name="T13" fmla="*/ 2147483647 h 719"/>
              <a:gd name="T14" fmla="*/ 2147483647 w 1198"/>
              <a:gd name="T15" fmla="*/ 2147483647 h 719"/>
              <a:gd name="T16" fmla="*/ 2147483647 w 1198"/>
              <a:gd name="T17" fmla="*/ 2147483647 h 719"/>
              <a:gd name="T18" fmla="*/ 2147483647 w 1198"/>
              <a:gd name="T19" fmla="*/ 2147483647 h 719"/>
              <a:gd name="T20" fmla="*/ 2147483647 w 1198"/>
              <a:gd name="T21" fmla="*/ 2147483647 h 719"/>
              <a:gd name="T22" fmla="*/ 2147483647 w 1198"/>
              <a:gd name="T23" fmla="*/ 2147483647 h 719"/>
              <a:gd name="T24" fmla="*/ 2147483647 w 1198"/>
              <a:gd name="T25" fmla="*/ 2147483647 h 719"/>
              <a:gd name="T26" fmla="*/ 2147483647 w 1198"/>
              <a:gd name="T27" fmla="*/ 2147483647 h 719"/>
              <a:gd name="T28" fmla="*/ 2147483647 w 1198"/>
              <a:gd name="T29" fmla="*/ 2147483647 h 719"/>
              <a:gd name="T30" fmla="*/ 2147483647 w 1198"/>
              <a:gd name="T31" fmla="*/ 2147483647 h 719"/>
              <a:gd name="T32" fmla="*/ 2147483647 w 1198"/>
              <a:gd name="T33" fmla="*/ 2147483647 h 719"/>
              <a:gd name="T34" fmla="*/ 2147483647 w 1198"/>
              <a:gd name="T35" fmla="*/ 2147483647 h 719"/>
              <a:gd name="T36" fmla="*/ 2147483647 w 1198"/>
              <a:gd name="T37" fmla="*/ 2147483647 h 719"/>
              <a:gd name="T38" fmla="*/ 2147483647 w 1198"/>
              <a:gd name="T39" fmla="*/ 2147483647 h 719"/>
              <a:gd name="T40" fmla="*/ 2147483647 w 1198"/>
              <a:gd name="T41" fmla="*/ 2147483647 h 719"/>
              <a:gd name="T42" fmla="*/ 2147483647 w 1198"/>
              <a:gd name="T43" fmla="*/ 2147483647 h 719"/>
              <a:gd name="T44" fmla="*/ 0 w 1198"/>
              <a:gd name="T45" fmla="*/ 2147483647 h 719"/>
              <a:gd name="T46" fmla="*/ 2147483647 w 1198"/>
              <a:gd name="T47" fmla="*/ 2147483647 h 719"/>
              <a:gd name="T48" fmla="*/ 2147483647 w 1198"/>
              <a:gd name="T49" fmla="*/ 2147483647 h 719"/>
              <a:gd name="T50" fmla="*/ 2147483647 w 1198"/>
              <a:gd name="T51" fmla="*/ 2147483647 h 719"/>
              <a:gd name="T52" fmla="*/ 2147483647 w 1198"/>
              <a:gd name="T53" fmla="*/ 2147483647 h 719"/>
              <a:gd name="T54" fmla="*/ 2147483647 w 1198"/>
              <a:gd name="T55" fmla="*/ 2147483647 h 719"/>
              <a:gd name="T56" fmla="*/ 2147483647 w 1198"/>
              <a:gd name="T57" fmla="*/ 2147483647 h 719"/>
              <a:gd name="T58" fmla="*/ 2147483647 w 1198"/>
              <a:gd name="T59" fmla="*/ 2147483647 h 719"/>
              <a:gd name="T60" fmla="*/ 2147483647 w 1198"/>
              <a:gd name="T61" fmla="*/ 2147483647 h 719"/>
              <a:gd name="T62" fmla="*/ 2147483647 w 1198"/>
              <a:gd name="T63" fmla="*/ 2147483647 h 719"/>
              <a:gd name="T64" fmla="*/ 2147483647 w 1198"/>
              <a:gd name="T65" fmla="*/ 2147483647 h 719"/>
              <a:gd name="T66" fmla="*/ 2147483647 w 1198"/>
              <a:gd name="T67" fmla="*/ 2147483647 h 719"/>
              <a:gd name="T68" fmla="*/ 2147483647 w 1198"/>
              <a:gd name="T69" fmla="*/ 2147483647 h 719"/>
              <a:gd name="T70" fmla="*/ 2147483647 w 1198"/>
              <a:gd name="T71" fmla="*/ 2147483647 h 719"/>
              <a:gd name="T72" fmla="*/ 2147483647 w 1198"/>
              <a:gd name="T73" fmla="*/ 2147483647 h 719"/>
              <a:gd name="T74" fmla="*/ 2147483647 w 1198"/>
              <a:gd name="T75" fmla="*/ 2147483647 h 719"/>
              <a:gd name="T76" fmla="*/ 2147483647 w 1198"/>
              <a:gd name="T77" fmla="*/ 2147483647 h 719"/>
              <a:gd name="T78" fmla="*/ 2147483647 w 1198"/>
              <a:gd name="T79" fmla="*/ 2147483647 h 719"/>
              <a:gd name="T80" fmla="*/ 2147483647 w 1198"/>
              <a:gd name="T81" fmla="*/ 2147483647 h 719"/>
              <a:gd name="T82" fmla="*/ 2147483647 w 1198"/>
              <a:gd name="T83" fmla="*/ 2147483647 h 719"/>
              <a:gd name="T84" fmla="*/ 2147483647 w 1198"/>
              <a:gd name="T85" fmla="*/ 2147483647 h 719"/>
              <a:gd name="T86" fmla="*/ 2147483647 w 1198"/>
              <a:gd name="T87" fmla="*/ 2147483647 h 719"/>
              <a:gd name="T88" fmla="*/ 2147483647 w 1198"/>
              <a:gd name="T89" fmla="*/ 2147483647 h 719"/>
              <a:gd name="T90" fmla="*/ 2147483647 w 1198"/>
              <a:gd name="T91" fmla="*/ 2147483647 h 719"/>
              <a:gd name="T92" fmla="*/ 2147483647 w 1198"/>
              <a:gd name="T93" fmla="*/ 2147483647 h 719"/>
              <a:gd name="T94" fmla="*/ 2147483647 w 1198"/>
              <a:gd name="T95" fmla="*/ 2147483647 h 719"/>
              <a:gd name="T96" fmla="*/ 2147483647 w 1198"/>
              <a:gd name="T97" fmla="*/ 2147483647 h 719"/>
              <a:gd name="T98" fmla="*/ 2147483647 w 1198"/>
              <a:gd name="T99" fmla="*/ 2147483647 h 719"/>
              <a:gd name="T100" fmla="*/ 2147483647 w 1198"/>
              <a:gd name="T101" fmla="*/ 2147483647 h 719"/>
              <a:gd name="T102" fmla="*/ 2147483647 w 1198"/>
              <a:gd name="T103" fmla="*/ 2147483647 h 719"/>
              <a:gd name="T104" fmla="*/ 2147483647 w 1198"/>
              <a:gd name="T105" fmla="*/ 2147483647 h 719"/>
              <a:gd name="T106" fmla="*/ 2147483647 w 1198"/>
              <a:gd name="T107" fmla="*/ 2147483647 h 719"/>
              <a:gd name="T108" fmla="*/ 2147483647 w 1198"/>
              <a:gd name="T109" fmla="*/ 2147483647 h 719"/>
              <a:gd name="T110" fmla="*/ 2147483647 w 1198"/>
              <a:gd name="T111" fmla="*/ 2147483647 h 71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8"/>
              <a:gd name="T169" fmla="*/ 0 h 719"/>
              <a:gd name="T170" fmla="*/ 1198 w 1198"/>
              <a:gd name="T171" fmla="*/ 719 h 71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8" h="719">
                <a:moveTo>
                  <a:pt x="1160" y="13"/>
                </a:moveTo>
                <a:lnTo>
                  <a:pt x="1154" y="9"/>
                </a:lnTo>
                <a:lnTo>
                  <a:pt x="1149" y="5"/>
                </a:lnTo>
                <a:lnTo>
                  <a:pt x="1142" y="3"/>
                </a:lnTo>
                <a:lnTo>
                  <a:pt x="1137" y="2"/>
                </a:lnTo>
                <a:lnTo>
                  <a:pt x="1130" y="0"/>
                </a:lnTo>
                <a:lnTo>
                  <a:pt x="1123" y="0"/>
                </a:lnTo>
                <a:lnTo>
                  <a:pt x="1116" y="0"/>
                </a:lnTo>
                <a:lnTo>
                  <a:pt x="1107" y="2"/>
                </a:lnTo>
                <a:lnTo>
                  <a:pt x="1099" y="3"/>
                </a:lnTo>
                <a:lnTo>
                  <a:pt x="1091" y="5"/>
                </a:lnTo>
                <a:lnTo>
                  <a:pt x="1082" y="7"/>
                </a:lnTo>
                <a:lnTo>
                  <a:pt x="1074" y="10"/>
                </a:lnTo>
                <a:lnTo>
                  <a:pt x="1064" y="13"/>
                </a:lnTo>
                <a:lnTo>
                  <a:pt x="1055" y="17"/>
                </a:lnTo>
                <a:lnTo>
                  <a:pt x="1036" y="24"/>
                </a:lnTo>
                <a:lnTo>
                  <a:pt x="1016" y="32"/>
                </a:lnTo>
                <a:lnTo>
                  <a:pt x="997" y="40"/>
                </a:lnTo>
                <a:lnTo>
                  <a:pt x="977" y="49"/>
                </a:lnTo>
                <a:lnTo>
                  <a:pt x="956" y="56"/>
                </a:lnTo>
                <a:lnTo>
                  <a:pt x="936" y="65"/>
                </a:lnTo>
                <a:lnTo>
                  <a:pt x="925" y="67"/>
                </a:lnTo>
                <a:lnTo>
                  <a:pt x="915" y="70"/>
                </a:lnTo>
                <a:lnTo>
                  <a:pt x="904" y="73"/>
                </a:lnTo>
                <a:lnTo>
                  <a:pt x="895" y="75"/>
                </a:lnTo>
                <a:lnTo>
                  <a:pt x="885" y="76"/>
                </a:lnTo>
                <a:lnTo>
                  <a:pt x="875" y="77"/>
                </a:lnTo>
                <a:lnTo>
                  <a:pt x="866" y="77"/>
                </a:lnTo>
                <a:lnTo>
                  <a:pt x="855" y="79"/>
                </a:lnTo>
                <a:lnTo>
                  <a:pt x="837" y="77"/>
                </a:lnTo>
                <a:lnTo>
                  <a:pt x="817" y="76"/>
                </a:lnTo>
                <a:lnTo>
                  <a:pt x="798" y="75"/>
                </a:lnTo>
                <a:lnTo>
                  <a:pt x="778" y="73"/>
                </a:lnTo>
                <a:lnTo>
                  <a:pt x="758" y="70"/>
                </a:lnTo>
                <a:lnTo>
                  <a:pt x="739" y="67"/>
                </a:lnTo>
                <a:lnTo>
                  <a:pt x="719" y="65"/>
                </a:lnTo>
                <a:lnTo>
                  <a:pt x="698" y="61"/>
                </a:lnTo>
                <a:lnTo>
                  <a:pt x="677" y="59"/>
                </a:lnTo>
                <a:lnTo>
                  <a:pt x="655" y="58"/>
                </a:lnTo>
                <a:lnTo>
                  <a:pt x="632" y="56"/>
                </a:lnTo>
                <a:lnTo>
                  <a:pt x="610" y="56"/>
                </a:lnTo>
                <a:lnTo>
                  <a:pt x="599" y="56"/>
                </a:lnTo>
                <a:lnTo>
                  <a:pt x="586" y="56"/>
                </a:lnTo>
                <a:lnTo>
                  <a:pt x="574" y="58"/>
                </a:lnTo>
                <a:lnTo>
                  <a:pt x="562" y="59"/>
                </a:lnTo>
                <a:lnTo>
                  <a:pt x="550" y="61"/>
                </a:lnTo>
                <a:lnTo>
                  <a:pt x="537" y="63"/>
                </a:lnTo>
                <a:lnTo>
                  <a:pt x="524" y="65"/>
                </a:lnTo>
                <a:lnTo>
                  <a:pt x="510" y="68"/>
                </a:lnTo>
                <a:lnTo>
                  <a:pt x="495" y="70"/>
                </a:lnTo>
                <a:lnTo>
                  <a:pt x="480" y="73"/>
                </a:lnTo>
                <a:lnTo>
                  <a:pt x="464" y="76"/>
                </a:lnTo>
                <a:lnTo>
                  <a:pt x="448" y="79"/>
                </a:lnTo>
                <a:lnTo>
                  <a:pt x="432" y="82"/>
                </a:lnTo>
                <a:lnTo>
                  <a:pt x="415" y="86"/>
                </a:lnTo>
                <a:lnTo>
                  <a:pt x="398" y="89"/>
                </a:lnTo>
                <a:lnTo>
                  <a:pt x="380" y="93"/>
                </a:lnTo>
                <a:lnTo>
                  <a:pt x="345" y="100"/>
                </a:lnTo>
                <a:lnTo>
                  <a:pt x="310" y="108"/>
                </a:lnTo>
                <a:lnTo>
                  <a:pt x="274" y="117"/>
                </a:lnTo>
                <a:lnTo>
                  <a:pt x="240" y="128"/>
                </a:lnTo>
                <a:lnTo>
                  <a:pt x="223" y="132"/>
                </a:lnTo>
                <a:lnTo>
                  <a:pt x="206" y="138"/>
                </a:lnTo>
                <a:lnTo>
                  <a:pt x="190" y="144"/>
                </a:lnTo>
                <a:lnTo>
                  <a:pt x="175" y="150"/>
                </a:lnTo>
                <a:lnTo>
                  <a:pt x="159" y="156"/>
                </a:lnTo>
                <a:lnTo>
                  <a:pt x="145" y="163"/>
                </a:lnTo>
                <a:lnTo>
                  <a:pt x="131" y="169"/>
                </a:lnTo>
                <a:lnTo>
                  <a:pt x="117" y="176"/>
                </a:lnTo>
                <a:lnTo>
                  <a:pt x="104" y="183"/>
                </a:lnTo>
                <a:lnTo>
                  <a:pt x="92" y="191"/>
                </a:lnTo>
                <a:lnTo>
                  <a:pt x="82" y="198"/>
                </a:lnTo>
                <a:lnTo>
                  <a:pt x="71" y="206"/>
                </a:lnTo>
                <a:lnTo>
                  <a:pt x="62" y="214"/>
                </a:lnTo>
                <a:lnTo>
                  <a:pt x="54" y="222"/>
                </a:lnTo>
                <a:lnTo>
                  <a:pt x="47" y="232"/>
                </a:lnTo>
                <a:lnTo>
                  <a:pt x="40" y="241"/>
                </a:lnTo>
                <a:lnTo>
                  <a:pt x="34" y="250"/>
                </a:lnTo>
                <a:lnTo>
                  <a:pt x="28" y="262"/>
                </a:lnTo>
                <a:lnTo>
                  <a:pt x="23" y="273"/>
                </a:lnTo>
                <a:lnTo>
                  <a:pt x="19" y="284"/>
                </a:lnTo>
                <a:lnTo>
                  <a:pt x="14" y="297"/>
                </a:lnTo>
                <a:lnTo>
                  <a:pt x="10" y="310"/>
                </a:lnTo>
                <a:lnTo>
                  <a:pt x="8" y="323"/>
                </a:lnTo>
                <a:lnTo>
                  <a:pt x="6" y="336"/>
                </a:lnTo>
                <a:lnTo>
                  <a:pt x="3" y="350"/>
                </a:lnTo>
                <a:lnTo>
                  <a:pt x="2" y="364"/>
                </a:lnTo>
                <a:lnTo>
                  <a:pt x="1" y="378"/>
                </a:lnTo>
                <a:lnTo>
                  <a:pt x="0" y="391"/>
                </a:lnTo>
                <a:lnTo>
                  <a:pt x="0" y="406"/>
                </a:lnTo>
                <a:lnTo>
                  <a:pt x="0" y="420"/>
                </a:lnTo>
                <a:lnTo>
                  <a:pt x="0" y="434"/>
                </a:lnTo>
                <a:lnTo>
                  <a:pt x="1" y="448"/>
                </a:lnTo>
                <a:lnTo>
                  <a:pt x="2" y="461"/>
                </a:lnTo>
                <a:lnTo>
                  <a:pt x="5" y="475"/>
                </a:lnTo>
                <a:lnTo>
                  <a:pt x="6" y="489"/>
                </a:lnTo>
                <a:lnTo>
                  <a:pt x="8" y="502"/>
                </a:lnTo>
                <a:lnTo>
                  <a:pt x="12" y="514"/>
                </a:lnTo>
                <a:lnTo>
                  <a:pt x="14" y="526"/>
                </a:lnTo>
                <a:lnTo>
                  <a:pt x="17" y="539"/>
                </a:lnTo>
                <a:lnTo>
                  <a:pt x="21" y="551"/>
                </a:lnTo>
                <a:lnTo>
                  <a:pt x="24" y="561"/>
                </a:lnTo>
                <a:lnTo>
                  <a:pt x="28" y="572"/>
                </a:lnTo>
                <a:lnTo>
                  <a:pt x="33" y="582"/>
                </a:lnTo>
                <a:lnTo>
                  <a:pt x="37" y="590"/>
                </a:lnTo>
                <a:lnTo>
                  <a:pt x="42" y="600"/>
                </a:lnTo>
                <a:lnTo>
                  <a:pt x="47" y="607"/>
                </a:lnTo>
                <a:lnTo>
                  <a:pt x="51" y="615"/>
                </a:lnTo>
                <a:lnTo>
                  <a:pt x="57" y="621"/>
                </a:lnTo>
                <a:lnTo>
                  <a:pt x="63" y="627"/>
                </a:lnTo>
                <a:lnTo>
                  <a:pt x="70" y="632"/>
                </a:lnTo>
                <a:lnTo>
                  <a:pt x="77" y="638"/>
                </a:lnTo>
                <a:lnTo>
                  <a:pt x="85" y="643"/>
                </a:lnTo>
                <a:lnTo>
                  <a:pt x="92" y="648"/>
                </a:lnTo>
                <a:lnTo>
                  <a:pt x="101" y="651"/>
                </a:lnTo>
                <a:lnTo>
                  <a:pt x="110" y="656"/>
                </a:lnTo>
                <a:lnTo>
                  <a:pt x="119" y="659"/>
                </a:lnTo>
                <a:lnTo>
                  <a:pt x="128" y="662"/>
                </a:lnTo>
                <a:lnTo>
                  <a:pt x="138" y="665"/>
                </a:lnTo>
                <a:lnTo>
                  <a:pt x="159" y="670"/>
                </a:lnTo>
                <a:lnTo>
                  <a:pt x="180" y="673"/>
                </a:lnTo>
                <a:lnTo>
                  <a:pt x="202" y="677"/>
                </a:lnTo>
                <a:lnTo>
                  <a:pt x="225" y="680"/>
                </a:lnTo>
                <a:lnTo>
                  <a:pt x="248" y="683"/>
                </a:lnTo>
                <a:lnTo>
                  <a:pt x="272" y="685"/>
                </a:lnTo>
                <a:lnTo>
                  <a:pt x="295" y="686"/>
                </a:lnTo>
                <a:lnTo>
                  <a:pt x="319" y="689"/>
                </a:lnTo>
                <a:lnTo>
                  <a:pt x="342" y="692"/>
                </a:lnTo>
                <a:lnTo>
                  <a:pt x="365" y="696"/>
                </a:lnTo>
                <a:lnTo>
                  <a:pt x="377" y="697"/>
                </a:lnTo>
                <a:lnTo>
                  <a:pt x="389" y="698"/>
                </a:lnTo>
                <a:lnTo>
                  <a:pt x="401" y="700"/>
                </a:lnTo>
                <a:lnTo>
                  <a:pt x="413" y="701"/>
                </a:lnTo>
                <a:lnTo>
                  <a:pt x="439" y="704"/>
                </a:lnTo>
                <a:lnTo>
                  <a:pt x="466" y="707"/>
                </a:lnTo>
                <a:lnTo>
                  <a:pt x="492" y="710"/>
                </a:lnTo>
                <a:lnTo>
                  <a:pt x="520" y="711"/>
                </a:lnTo>
                <a:lnTo>
                  <a:pt x="576" y="714"/>
                </a:lnTo>
                <a:lnTo>
                  <a:pt x="604" y="715"/>
                </a:lnTo>
                <a:lnTo>
                  <a:pt x="631" y="717"/>
                </a:lnTo>
                <a:lnTo>
                  <a:pt x="658" y="718"/>
                </a:lnTo>
                <a:lnTo>
                  <a:pt x="684" y="719"/>
                </a:lnTo>
                <a:lnTo>
                  <a:pt x="695" y="719"/>
                </a:lnTo>
                <a:lnTo>
                  <a:pt x="708" y="719"/>
                </a:lnTo>
                <a:lnTo>
                  <a:pt x="720" y="719"/>
                </a:lnTo>
                <a:lnTo>
                  <a:pt x="732" y="719"/>
                </a:lnTo>
                <a:lnTo>
                  <a:pt x="742" y="719"/>
                </a:lnTo>
                <a:lnTo>
                  <a:pt x="753" y="719"/>
                </a:lnTo>
                <a:lnTo>
                  <a:pt x="763" y="719"/>
                </a:lnTo>
                <a:lnTo>
                  <a:pt x="773" y="719"/>
                </a:lnTo>
                <a:lnTo>
                  <a:pt x="782" y="719"/>
                </a:lnTo>
                <a:lnTo>
                  <a:pt x="791" y="719"/>
                </a:lnTo>
                <a:lnTo>
                  <a:pt x="801" y="719"/>
                </a:lnTo>
                <a:lnTo>
                  <a:pt x="809" y="718"/>
                </a:lnTo>
                <a:lnTo>
                  <a:pt x="816" y="718"/>
                </a:lnTo>
                <a:lnTo>
                  <a:pt x="824" y="718"/>
                </a:lnTo>
                <a:lnTo>
                  <a:pt x="839" y="717"/>
                </a:lnTo>
                <a:lnTo>
                  <a:pt x="852" y="715"/>
                </a:lnTo>
                <a:lnTo>
                  <a:pt x="865" y="713"/>
                </a:lnTo>
                <a:lnTo>
                  <a:pt x="876" y="712"/>
                </a:lnTo>
                <a:lnTo>
                  <a:pt x="888" y="710"/>
                </a:lnTo>
                <a:lnTo>
                  <a:pt x="900" y="707"/>
                </a:lnTo>
                <a:lnTo>
                  <a:pt x="910" y="705"/>
                </a:lnTo>
                <a:lnTo>
                  <a:pt x="931" y="700"/>
                </a:lnTo>
                <a:lnTo>
                  <a:pt x="943" y="697"/>
                </a:lnTo>
                <a:lnTo>
                  <a:pt x="953" y="693"/>
                </a:lnTo>
                <a:lnTo>
                  <a:pt x="965" y="691"/>
                </a:lnTo>
                <a:lnTo>
                  <a:pt x="977" y="687"/>
                </a:lnTo>
                <a:lnTo>
                  <a:pt x="990" y="683"/>
                </a:lnTo>
                <a:lnTo>
                  <a:pt x="1002" y="679"/>
                </a:lnTo>
                <a:lnTo>
                  <a:pt x="1015" y="676"/>
                </a:lnTo>
                <a:lnTo>
                  <a:pt x="1029" y="672"/>
                </a:lnTo>
                <a:lnTo>
                  <a:pt x="1056" y="665"/>
                </a:lnTo>
                <a:lnTo>
                  <a:pt x="1070" y="662"/>
                </a:lnTo>
                <a:lnTo>
                  <a:pt x="1083" y="657"/>
                </a:lnTo>
                <a:lnTo>
                  <a:pt x="1096" y="652"/>
                </a:lnTo>
                <a:lnTo>
                  <a:pt x="1109" y="647"/>
                </a:lnTo>
                <a:lnTo>
                  <a:pt x="1120" y="641"/>
                </a:lnTo>
                <a:lnTo>
                  <a:pt x="1132" y="635"/>
                </a:lnTo>
                <a:lnTo>
                  <a:pt x="1142" y="627"/>
                </a:lnTo>
                <a:lnTo>
                  <a:pt x="1152" y="620"/>
                </a:lnTo>
                <a:lnTo>
                  <a:pt x="1160" y="610"/>
                </a:lnTo>
                <a:lnTo>
                  <a:pt x="1165" y="606"/>
                </a:lnTo>
                <a:lnTo>
                  <a:pt x="1168" y="601"/>
                </a:lnTo>
                <a:lnTo>
                  <a:pt x="1174" y="590"/>
                </a:lnTo>
                <a:lnTo>
                  <a:pt x="1180" y="579"/>
                </a:lnTo>
                <a:lnTo>
                  <a:pt x="1184" y="567"/>
                </a:lnTo>
                <a:lnTo>
                  <a:pt x="1188" y="554"/>
                </a:lnTo>
                <a:lnTo>
                  <a:pt x="1191" y="541"/>
                </a:lnTo>
                <a:lnTo>
                  <a:pt x="1194" y="527"/>
                </a:lnTo>
                <a:lnTo>
                  <a:pt x="1195" y="513"/>
                </a:lnTo>
                <a:lnTo>
                  <a:pt x="1196" y="498"/>
                </a:lnTo>
                <a:lnTo>
                  <a:pt x="1197" y="483"/>
                </a:lnTo>
                <a:lnTo>
                  <a:pt x="1197" y="467"/>
                </a:lnTo>
                <a:lnTo>
                  <a:pt x="1197" y="450"/>
                </a:lnTo>
                <a:lnTo>
                  <a:pt x="1197" y="433"/>
                </a:lnTo>
                <a:lnTo>
                  <a:pt x="1197" y="415"/>
                </a:lnTo>
                <a:lnTo>
                  <a:pt x="1197" y="398"/>
                </a:lnTo>
                <a:lnTo>
                  <a:pt x="1197" y="380"/>
                </a:lnTo>
                <a:lnTo>
                  <a:pt x="1196" y="361"/>
                </a:lnTo>
                <a:lnTo>
                  <a:pt x="1196" y="352"/>
                </a:lnTo>
                <a:lnTo>
                  <a:pt x="1196" y="343"/>
                </a:lnTo>
                <a:lnTo>
                  <a:pt x="1196" y="331"/>
                </a:lnTo>
                <a:lnTo>
                  <a:pt x="1196" y="321"/>
                </a:lnTo>
                <a:lnTo>
                  <a:pt x="1197" y="309"/>
                </a:lnTo>
                <a:lnTo>
                  <a:pt x="1197" y="297"/>
                </a:lnTo>
                <a:lnTo>
                  <a:pt x="1197" y="284"/>
                </a:lnTo>
                <a:lnTo>
                  <a:pt x="1197" y="271"/>
                </a:lnTo>
                <a:lnTo>
                  <a:pt x="1198" y="246"/>
                </a:lnTo>
                <a:lnTo>
                  <a:pt x="1198" y="219"/>
                </a:lnTo>
                <a:lnTo>
                  <a:pt x="1198" y="192"/>
                </a:lnTo>
                <a:lnTo>
                  <a:pt x="1197" y="166"/>
                </a:lnTo>
                <a:lnTo>
                  <a:pt x="1196" y="141"/>
                </a:lnTo>
                <a:lnTo>
                  <a:pt x="1196" y="128"/>
                </a:lnTo>
                <a:lnTo>
                  <a:pt x="1195" y="116"/>
                </a:lnTo>
                <a:lnTo>
                  <a:pt x="1194" y="103"/>
                </a:lnTo>
                <a:lnTo>
                  <a:pt x="1191" y="93"/>
                </a:lnTo>
                <a:lnTo>
                  <a:pt x="1190" y="81"/>
                </a:lnTo>
                <a:lnTo>
                  <a:pt x="1188" y="70"/>
                </a:lnTo>
                <a:lnTo>
                  <a:pt x="1186" y="61"/>
                </a:lnTo>
                <a:lnTo>
                  <a:pt x="1183" y="52"/>
                </a:lnTo>
                <a:lnTo>
                  <a:pt x="1180" y="44"/>
                </a:lnTo>
                <a:lnTo>
                  <a:pt x="1176" y="35"/>
                </a:lnTo>
                <a:lnTo>
                  <a:pt x="1173" y="28"/>
                </a:lnTo>
                <a:lnTo>
                  <a:pt x="1169" y="23"/>
                </a:lnTo>
                <a:lnTo>
                  <a:pt x="1165" y="17"/>
                </a:lnTo>
                <a:lnTo>
                  <a:pt x="1160" y="13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41" name="Line 347"/>
          <p:cNvSpPr>
            <a:spLocks noChangeShapeType="1"/>
          </p:cNvSpPr>
          <p:nvPr/>
        </p:nvSpPr>
        <p:spPr bwMode="auto">
          <a:xfrm>
            <a:off x="4810125" y="2698750"/>
            <a:ext cx="1042988" cy="95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67942" name="Group 332"/>
          <p:cNvGrpSpPr>
            <a:grpSpLocks/>
          </p:cNvGrpSpPr>
          <p:nvPr/>
        </p:nvGrpSpPr>
        <p:grpSpPr bwMode="auto">
          <a:xfrm>
            <a:off x="4108450" y="2497138"/>
            <a:ext cx="765175" cy="376237"/>
            <a:chOff x="2356" y="1300"/>
            <a:chExt cx="555" cy="194"/>
          </a:xfrm>
        </p:grpSpPr>
        <p:sp>
          <p:nvSpPr>
            <p:cNvPr id="168048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68049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sp>
          <p:nvSpPr>
            <p:cNvPr id="168050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ea typeface="ＭＳ Ｐゴシック" charset="0"/>
              </a:endParaRPr>
            </a:p>
          </p:txBody>
        </p:sp>
        <p:grpSp>
          <p:nvGrpSpPr>
            <p:cNvPr id="168051" name="Group 329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68054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8055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31" name="Line 330"/>
            <p:cNvSpPr>
              <a:spLocks noChangeShapeType="1"/>
            </p:cNvSpPr>
            <p:nvPr/>
          </p:nvSpPr>
          <p:spPr bwMode="auto">
            <a:xfrm>
              <a:off x="2357" y="1361"/>
              <a:ext cx="0" cy="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32" name="Line 331"/>
            <p:cNvSpPr>
              <a:spLocks noChangeShapeType="1"/>
            </p:cNvSpPr>
            <p:nvPr/>
          </p:nvSpPr>
          <p:spPr bwMode="auto">
            <a:xfrm>
              <a:off x="2908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67943" name="Group 906"/>
          <p:cNvGrpSpPr>
            <a:grpSpLocks/>
          </p:cNvGrpSpPr>
          <p:nvPr/>
        </p:nvGrpSpPr>
        <p:grpSpPr bwMode="auto">
          <a:xfrm>
            <a:off x="4327525" y="2014538"/>
            <a:ext cx="296863" cy="539750"/>
            <a:chOff x="4140" y="429"/>
            <a:chExt cx="1425" cy="2396"/>
          </a:xfrm>
        </p:grpSpPr>
        <p:sp>
          <p:nvSpPr>
            <p:cNvPr id="168016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37" name="Rectangle 908"/>
            <p:cNvSpPr>
              <a:spLocks noChangeArrowheads="1"/>
            </p:cNvSpPr>
            <p:nvPr/>
          </p:nvSpPr>
          <p:spPr bwMode="auto">
            <a:xfrm>
              <a:off x="4209" y="429"/>
              <a:ext cx="1044" cy="2283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8018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8019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40" name="Rectangle 911"/>
            <p:cNvSpPr>
              <a:spLocks noChangeArrowheads="1"/>
            </p:cNvSpPr>
            <p:nvPr/>
          </p:nvSpPr>
          <p:spPr bwMode="auto">
            <a:xfrm>
              <a:off x="4216" y="690"/>
              <a:ext cx="587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8021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266" name="AutoShape 913"/>
              <p:cNvSpPr>
                <a:spLocks noChangeArrowheads="1"/>
              </p:cNvSpPr>
              <p:nvPr/>
            </p:nvSpPr>
            <p:spPr bwMode="auto">
              <a:xfrm>
                <a:off x="615" y="2569"/>
                <a:ext cx="723" cy="12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7" name="AutoShape 914"/>
              <p:cNvSpPr>
                <a:spLocks noChangeArrowheads="1"/>
              </p:cNvSpPr>
              <p:nvPr/>
            </p:nvSpPr>
            <p:spPr bwMode="auto">
              <a:xfrm>
                <a:off x="634" y="2582"/>
                <a:ext cx="694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42" name="Rectangle 915"/>
            <p:cNvSpPr>
              <a:spLocks noChangeArrowheads="1"/>
            </p:cNvSpPr>
            <p:nvPr/>
          </p:nvSpPr>
          <p:spPr bwMode="auto">
            <a:xfrm>
              <a:off x="4224" y="1021"/>
              <a:ext cx="594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8023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264" name="AutoShape 917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5" name="AutoShape 918"/>
              <p:cNvSpPr>
                <a:spLocks noChangeArrowheads="1"/>
              </p:cNvSpPr>
              <p:nvPr/>
            </p:nvSpPr>
            <p:spPr bwMode="auto">
              <a:xfrm>
                <a:off x="627" y="2581"/>
                <a:ext cx="704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44" name="Rectangle 919"/>
            <p:cNvSpPr>
              <a:spLocks noChangeArrowheads="1"/>
            </p:cNvSpPr>
            <p:nvPr/>
          </p:nvSpPr>
          <p:spPr bwMode="auto">
            <a:xfrm>
              <a:off x="4216" y="1359"/>
              <a:ext cx="594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45" name="Rectangle 920"/>
            <p:cNvSpPr>
              <a:spLocks noChangeArrowheads="1"/>
            </p:cNvSpPr>
            <p:nvPr/>
          </p:nvSpPr>
          <p:spPr bwMode="auto">
            <a:xfrm>
              <a:off x="4224" y="1655"/>
              <a:ext cx="602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68026" name="Group 921"/>
            <p:cNvGrpSpPr>
              <a:grpSpLocks/>
            </p:cNvGrpSpPr>
            <p:nvPr/>
          </p:nvGrpSpPr>
          <p:grpSpPr bwMode="auto">
            <a:xfrm>
              <a:off x="4733" y="1630"/>
              <a:ext cx="586" cy="151"/>
              <a:chOff x="611" y="2571"/>
              <a:chExt cx="730" cy="139"/>
            </a:xfrm>
          </p:grpSpPr>
          <p:sp>
            <p:nvSpPr>
              <p:cNvPr id="262" name="AutoShape 922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31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3" name="AutoShape 923"/>
              <p:cNvSpPr>
                <a:spLocks noChangeArrowheads="1"/>
              </p:cNvSpPr>
              <p:nvPr/>
            </p:nvSpPr>
            <p:spPr bwMode="auto">
              <a:xfrm>
                <a:off x="632" y="2588"/>
                <a:ext cx="693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168027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8028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260" name="AutoShape 926"/>
              <p:cNvSpPr>
                <a:spLocks noChangeArrowheads="1"/>
              </p:cNvSpPr>
              <p:nvPr/>
            </p:nvSpPr>
            <p:spPr bwMode="auto">
              <a:xfrm>
                <a:off x="618" y="2565"/>
                <a:ext cx="712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1" name="AutoShape 927"/>
              <p:cNvSpPr>
                <a:spLocks noChangeArrowheads="1"/>
              </p:cNvSpPr>
              <p:nvPr/>
            </p:nvSpPr>
            <p:spPr bwMode="auto">
              <a:xfrm>
                <a:off x="637" y="2579"/>
                <a:ext cx="683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249" name="Rectangle 928"/>
            <p:cNvSpPr>
              <a:spLocks noChangeArrowheads="1"/>
            </p:cNvSpPr>
            <p:nvPr/>
          </p:nvSpPr>
          <p:spPr bwMode="auto">
            <a:xfrm>
              <a:off x="5253" y="429"/>
              <a:ext cx="69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8030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8031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2" name="Oval 931"/>
            <p:cNvSpPr>
              <a:spLocks noChangeArrowheads="1"/>
            </p:cNvSpPr>
            <p:nvPr/>
          </p:nvSpPr>
          <p:spPr bwMode="auto">
            <a:xfrm>
              <a:off x="5519" y="2607"/>
              <a:ext cx="46" cy="99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168033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54" name="AutoShape 933"/>
            <p:cNvSpPr>
              <a:spLocks noChangeArrowheads="1"/>
            </p:cNvSpPr>
            <p:nvPr/>
          </p:nvSpPr>
          <p:spPr bwMode="auto">
            <a:xfrm>
              <a:off x="4140" y="2684"/>
              <a:ext cx="1196" cy="141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5" name="AutoShape 934"/>
            <p:cNvSpPr>
              <a:spLocks noChangeArrowheads="1"/>
            </p:cNvSpPr>
            <p:nvPr/>
          </p:nvSpPr>
          <p:spPr bwMode="auto">
            <a:xfrm>
              <a:off x="4209" y="2712"/>
              <a:ext cx="1067" cy="7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6" name="Oval 935"/>
            <p:cNvSpPr>
              <a:spLocks noChangeArrowheads="1"/>
            </p:cNvSpPr>
            <p:nvPr/>
          </p:nvSpPr>
          <p:spPr bwMode="auto">
            <a:xfrm>
              <a:off x="4308" y="2388"/>
              <a:ext cx="160" cy="13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7" name="Oval 936"/>
            <p:cNvSpPr>
              <a:spLocks noChangeArrowheads="1"/>
            </p:cNvSpPr>
            <p:nvPr/>
          </p:nvSpPr>
          <p:spPr bwMode="auto">
            <a:xfrm>
              <a:off x="4483" y="2388"/>
              <a:ext cx="160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 dirty="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8" name="Oval 937"/>
            <p:cNvSpPr>
              <a:spLocks noChangeArrowheads="1"/>
            </p:cNvSpPr>
            <p:nvPr/>
          </p:nvSpPr>
          <p:spPr bwMode="auto">
            <a:xfrm>
              <a:off x="4666" y="2381"/>
              <a:ext cx="152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259" name="Rectangle 938"/>
            <p:cNvSpPr>
              <a:spLocks noChangeArrowheads="1"/>
            </p:cNvSpPr>
            <p:nvPr/>
          </p:nvSpPr>
          <p:spPr bwMode="auto">
            <a:xfrm>
              <a:off x="5062" y="1831"/>
              <a:ext cx="84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167944" name="Group 267"/>
          <p:cNvGrpSpPr>
            <a:grpSpLocks/>
          </p:cNvGrpSpPr>
          <p:nvPr/>
        </p:nvGrpSpPr>
        <p:grpSpPr bwMode="auto">
          <a:xfrm>
            <a:off x="1069975" y="1752600"/>
            <a:ext cx="2365375" cy="1589088"/>
            <a:chOff x="-2187762" y="3855945"/>
            <a:chExt cx="2365375" cy="1590114"/>
          </a:xfrm>
        </p:grpSpPr>
        <p:sp>
          <p:nvSpPr>
            <p:cNvPr id="269" name="Line 20"/>
            <p:cNvSpPr>
              <a:spLocks noChangeShapeType="1"/>
            </p:cNvSpPr>
            <p:nvPr/>
          </p:nvSpPr>
          <p:spPr bwMode="auto">
            <a:xfrm flipH="1">
              <a:off x="-1732149" y="4230837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0" name="Line 21"/>
            <p:cNvSpPr>
              <a:spLocks noChangeShapeType="1"/>
            </p:cNvSpPr>
            <p:nvPr/>
          </p:nvSpPr>
          <p:spPr bwMode="auto">
            <a:xfrm flipH="1">
              <a:off x="-1344799" y="4278493"/>
              <a:ext cx="271462" cy="314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1" name="Line 22"/>
            <p:cNvSpPr>
              <a:spLocks noChangeShapeType="1"/>
            </p:cNvSpPr>
            <p:nvPr/>
          </p:nvSpPr>
          <p:spPr bwMode="auto">
            <a:xfrm>
              <a:off x="-925699" y="4307086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7962" name="Group 44"/>
            <p:cNvGrpSpPr>
              <a:grpSpLocks/>
            </p:cNvGrpSpPr>
            <p:nvPr/>
          </p:nvGrpSpPr>
          <p:grpSpPr bwMode="auto">
            <a:xfrm>
              <a:off x="-2187762" y="4034772"/>
              <a:ext cx="568325" cy="481012"/>
              <a:chOff x="-44" y="1473"/>
              <a:chExt cx="981" cy="1105"/>
            </a:xfrm>
          </p:grpSpPr>
          <p:pic>
            <p:nvPicPr>
              <p:cNvPr id="168014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5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7963" name="Group 44"/>
            <p:cNvGrpSpPr>
              <a:grpSpLocks/>
            </p:cNvGrpSpPr>
            <p:nvPr/>
          </p:nvGrpSpPr>
          <p:grpSpPr bwMode="auto">
            <a:xfrm>
              <a:off x="-1252724" y="4523722"/>
              <a:ext cx="568325" cy="481012"/>
              <a:chOff x="-44" y="1473"/>
              <a:chExt cx="981" cy="1105"/>
            </a:xfrm>
          </p:grpSpPr>
          <p:pic>
            <p:nvPicPr>
              <p:cNvPr id="168012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3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274" name="Line 21"/>
            <p:cNvSpPr>
              <a:spLocks noChangeShapeType="1"/>
            </p:cNvSpPr>
            <p:nvPr/>
          </p:nvSpPr>
          <p:spPr bwMode="auto">
            <a:xfrm>
              <a:off x="-706624" y="4237191"/>
              <a:ext cx="377825" cy="3049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5" name="Line 22"/>
            <p:cNvSpPr>
              <a:spLocks noChangeShapeType="1"/>
            </p:cNvSpPr>
            <p:nvPr/>
          </p:nvSpPr>
          <p:spPr bwMode="auto">
            <a:xfrm flipH="1">
              <a:off x="-474849" y="4732811"/>
              <a:ext cx="120650" cy="2938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6" name="Line 22"/>
            <p:cNvSpPr>
              <a:spLocks noChangeShapeType="1"/>
            </p:cNvSpPr>
            <p:nvPr/>
          </p:nvSpPr>
          <p:spPr bwMode="auto">
            <a:xfrm>
              <a:off x="-70037" y="4743931"/>
              <a:ext cx="73025" cy="295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77" name="Line 20"/>
            <p:cNvSpPr>
              <a:spLocks noChangeShapeType="1"/>
            </p:cNvSpPr>
            <p:nvPr/>
          </p:nvSpPr>
          <p:spPr bwMode="auto">
            <a:xfrm flipH="1">
              <a:off x="-873312" y="4192712"/>
              <a:ext cx="5556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eaLnBrk="0" hangingPunct="0">
                <a:defRPr/>
              </a:pP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67968" name="Group 44"/>
            <p:cNvGrpSpPr>
              <a:grpSpLocks/>
            </p:cNvGrpSpPr>
            <p:nvPr/>
          </p:nvGrpSpPr>
          <p:grpSpPr bwMode="auto">
            <a:xfrm>
              <a:off x="-847912" y="4896784"/>
              <a:ext cx="568325" cy="481013"/>
              <a:chOff x="-44" y="1473"/>
              <a:chExt cx="981" cy="1105"/>
            </a:xfrm>
          </p:grpSpPr>
          <p:pic>
            <p:nvPicPr>
              <p:cNvPr id="168010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11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7969" name="Group 44"/>
            <p:cNvGrpSpPr>
              <a:grpSpLocks/>
            </p:cNvGrpSpPr>
            <p:nvPr/>
          </p:nvGrpSpPr>
          <p:grpSpPr bwMode="auto">
            <a:xfrm>
              <a:off x="-390712" y="4965047"/>
              <a:ext cx="568325" cy="481012"/>
              <a:chOff x="-44" y="1473"/>
              <a:chExt cx="981" cy="1105"/>
            </a:xfrm>
          </p:grpSpPr>
          <p:pic>
            <p:nvPicPr>
              <p:cNvPr id="168008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09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pic>
          <p:nvPicPr>
            <p:cNvPr id="280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300349" y="4079928"/>
              <a:ext cx="677862" cy="300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pic>
          <p:nvPicPr>
            <p:cNvPr id="28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9462" y="4494532"/>
              <a:ext cx="677863" cy="3018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pic>
        <p:grpSp>
          <p:nvGrpSpPr>
            <p:cNvPr id="167972" name="Group 44"/>
            <p:cNvGrpSpPr>
              <a:grpSpLocks/>
            </p:cNvGrpSpPr>
            <p:nvPr/>
          </p:nvGrpSpPr>
          <p:grpSpPr bwMode="auto">
            <a:xfrm>
              <a:off x="-568325" y="3855945"/>
              <a:ext cx="568325" cy="481013"/>
              <a:chOff x="-44" y="1473"/>
              <a:chExt cx="981" cy="1105"/>
            </a:xfrm>
          </p:grpSpPr>
          <p:pic>
            <p:nvPicPr>
              <p:cNvPr id="168006" name="Picture 45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8007" name="Freeform 46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1296 w 356"/>
                  <a:gd name="T3" fmla="*/ 69 h 368"/>
                  <a:gd name="T4" fmla="*/ 1537 w 356"/>
                  <a:gd name="T5" fmla="*/ 1447 h 368"/>
                  <a:gd name="T6" fmla="*/ 339 w 356"/>
                  <a:gd name="T7" fmla="*/ 1810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167973" name="Group 906"/>
            <p:cNvGrpSpPr>
              <a:grpSpLocks/>
            </p:cNvGrpSpPr>
            <p:nvPr/>
          </p:nvGrpSpPr>
          <p:grpSpPr bwMode="auto">
            <a:xfrm>
              <a:off x="-1598706" y="4467413"/>
              <a:ext cx="285924" cy="537882"/>
              <a:chOff x="4140" y="429"/>
              <a:chExt cx="1425" cy="2396"/>
            </a:xfrm>
          </p:grpSpPr>
          <p:sp>
            <p:nvSpPr>
              <p:cNvPr id="167974" name="Freeform 907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21 w 354"/>
                  <a:gd name="T1" fmla="*/ 0 h 2742"/>
                  <a:gd name="T2" fmla="*/ 116 w 354"/>
                  <a:gd name="T3" fmla="*/ 137 h 2742"/>
                  <a:gd name="T4" fmla="*/ 114 w 354"/>
                  <a:gd name="T5" fmla="*/ 1057 h 2742"/>
                  <a:gd name="T6" fmla="*/ 0 w 354"/>
                  <a:gd name="T7" fmla="*/ 1105 h 2742"/>
                  <a:gd name="T8" fmla="*/ 21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5" name="Rectangle 908"/>
              <p:cNvSpPr>
                <a:spLocks noChangeArrowheads="1"/>
              </p:cNvSpPr>
              <p:nvPr/>
            </p:nvSpPr>
            <p:spPr bwMode="auto">
              <a:xfrm>
                <a:off x="4211" y="430"/>
                <a:ext cx="1036" cy="2286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7976" name="Freeform 909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70 w 211"/>
                  <a:gd name="T3" fmla="*/ 88 h 2537"/>
                  <a:gd name="T4" fmla="*/ 2 w 211"/>
                  <a:gd name="T5" fmla="*/ 1007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7977" name="Freeform 910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2 h 226"/>
                  <a:gd name="T4" fmla="*/ 108 w 328"/>
                  <a:gd name="T5" fmla="*/ 92 h 226"/>
                  <a:gd name="T6" fmla="*/ 0 w 328"/>
                  <a:gd name="T7" fmla="*/ 41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288" name="Rectangle 911"/>
              <p:cNvSpPr>
                <a:spLocks noChangeArrowheads="1"/>
              </p:cNvSpPr>
              <p:nvPr/>
            </p:nvSpPr>
            <p:spPr bwMode="auto">
              <a:xfrm>
                <a:off x="4211" y="691"/>
                <a:ext cx="593" cy="50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7979" name="Group 912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314" name="AutoShape 913"/>
                <p:cNvSpPr>
                  <a:spLocks noChangeArrowheads="1"/>
                </p:cNvSpPr>
                <p:nvPr/>
              </p:nvSpPr>
              <p:spPr bwMode="auto">
                <a:xfrm>
                  <a:off x="614" y="2570"/>
                  <a:ext cx="721" cy="12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315" name="AutoShape 914"/>
                <p:cNvSpPr>
                  <a:spLocks noChangeArrowheads="1"/>
                </p:cNvSpPr>
                <p:nvPr/>
              </p:nvSpPr>
              <p:spPr bwMode="auto">
                <a:xfrm>
                  <a:off x="633" y="2584"/>
                  <a:ext cx="691" cy="10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290" name="Rectangle 915"/>
              <p:cNvSpPr>
                <a:spLocks noChangeArrowheads="1"/>
              </p:cNvSpPr>
              <p:nvPr/>
            </p:nvSpPr>
            <p:spPr bwMode="auto">
              <a:xfrm>
                <a:off x="4227" y="1024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7981" name="Group 916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312" name="AutoShape 917"/>
                <p:cNvSpPr>
                  <a:spLocks noChangeArrowheads="1"/>
                </p:cNvSpPr>
                <p:nvPr/>
              </p:nvSpPr>
              <p:spPr bwMode="auto">
                <a:xfrm>
                  <a:off x="616" y="2570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313" name="AutoShape 918"/>
                <p:cNvSpPr>
                  <a:spLocks noChangeArrowheads="1"/>
                </p:cNvSpPr>
                <p:nvPr/>
              </p:nvSpPr>
              <p:spPr bwMode="auto">
                <a:xfrm>
                  <a:off x="626" y="2584"/>
                  <a:ext cx="701" cy="110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292" name="Rectangle 919"/>
              <p:cNvSpPr>
                <a:spLocks noChangeArrowheads="1"/>
              </p:cNvSpPr>
              <p:nvPr/>
            </p:nvSpPr>
            <p:spPr bwMode="auto">
              <a:xfrm>
                <a:off x="4211" y="1364"/>
                <a:ext cx="601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93" name="Rectangle 920"/>
              <p:cNvSpPr>
                <a:spLocks noChangeArrowheads="1"/>
              </p:cNvSpPr>
              <p:nvPr/>
            </p:nvSpPr>
            <p:spPr bwMode="auto">
              <a:xfrm>
                <a:off x="4227" y="1661"/>
                <a:ext cx="593" cy="4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167984" name="Group 921"/>
              <p:cNvGrpSpPr>
                <a:grpSpLocks/>
              </p:cNvGrpSpPr>
              <p:nvPr/>
            </p:nvGrpSpPr>
            <p:grpSpPr bwMode="auto">
              <a:xfrm>
                <a:off x="4733" y="1630"/>
                <a:ext cx="586" cy="151"/>
                <a:chOff x="611" y="2571"/>
                <a:chExt cx="730" cy="139"/>
              </a:xfrm>
            </p:grpSpPr>
            <p:sp>
              <p:nvSpPr>
                <p:cNvPr id="310" name="AutoShape 922"/>
                <p:cNvSpPr>
                  <a:spLocks noChangeArrowheads="1"/>
                </p:cNvSpPr>
                <p:nvPr/>
              </p:nvSpPr>
              <p:spPr bwMode="auto">
                <a:xfrm>
                  <a:off x="611" y="2573"/>
                  <a:ext cx="729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311" name="AutoShape 923"/>
                <p:cNvSpPr>
                  <a:spLocks noChangeArrowheads="1"/>
                </p:cNvSpPr>
                <p:nvPr/>
              </p:nvSpPr>
              <p:spPr bwMode="auto">
                <a:xfrm>
                  <a:off x="631" y="2593"/>
                  <a:ext cx="690" cy="10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167985" name="Freeform 924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09 w 328"/>
                  <a:gd name="T3" fmla="*/ 51 h 226"/>
                  <a:gd name="T4" fmla="*/ 108 w 328"/>
                  <a:gd name="T5" fmla="*/ 90 h 226"/>
                  <a:gd name="T6" fmla="*/ 0 w 328"/>
                  <a:gd name="T7" fmla="*/ 39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67986" name="Group 925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308" name="AutoShape 926"/>
                <p:cNvSpPr>
                  <a:spLocks noChangeArrowheads="1"/>
                </p:cNvSpPr>
                <p:nvPr/>
              </p:nvSpPr>
              <p:spPr bwMode="auto">
                <a:xfrm>
                  <a:off x="616" y="2569"/>
                  <a:ext cx="710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309" name="AutoShape 927"/>
                <p:cNvSpPr>
                  <a:spLocks noChangeArrowheads="1"/>
                </p:cNvSpPr>
                <p:nvPr/>
              </p:nvSpPr>
              <p:spPr bwMode="auto">
                <a:xfrm>
                  <a:off x="636" y="2583"/>
                  <a:ext cx="680" cy="106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hangingPunct="0">
                    <a:defRPr/>
                  </a:pP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  <p:sp>
            <p:nvSpPr>
              <p:cNvPr id="297" name="Rectangle 928"/>
              <p:cNvSpPr>
                <a:spLocks noChangeArrowheads="1"/>
              </p:cNvSpPr>
              <p:nvPr/>
            </p:nvSpPr>
            <p:spPr bwMode="auto">
              <a:xfrm>
                <a:off x="5247" y="430"/>
                <a:ext cx="71" cy="2293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7988" name="Freeform 929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96 w 296"/>
                  <a:gd name="T3" fmla="*/ 57 h 256"/>
                  <a:gd name="T4" fmla="*/ 98 w 296"/>
                  <a:gd name="T5" fmla="*/ 102 h 256"/>
                  <a:gd name="T6" fmla="*/ 0 w 296"/>
                  <a:gd name="T7" fmla="*/ 39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67989" name="Freeform 930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01 w 304"/>
                  <a:gd name="T3" fmla="*/ 66 h 288"/>
                  <a:gd name="T4" fmla="*/ 95 w 304"/>
                  <a:gd name="T5" fmla="*/ 116 h 288"/>
                  <a:gd name="T6" fmla="*/ 2 w 304"/>
                  <a:gd name="T7" fmla="*/ 5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0" name="Oval 931"/>
              <p:cNvSpPr>
                <a:spLocks noChangeArrowheads="1"/>
              </p:cNvSpPr>
              <p:nvPr/>
            </p:nvSpPr>
            <p:spPr bwMode="auto">
              <a:xfrm>
                <a:off x="5516" y="2609"/>
                <a:ext cx="47" cy="99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167991" name="Freeform 932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43 h 240"/>
                  <a:gd name="T2" fmla="*/ 2 w 306"/>
                  <a:gd name="T3" fmla="*/ 97 h 240"/>
                  <a:gd name="T4" fmla="*/ 101 w 306"/>
                  <a:gd name="T5" fmla="*/ 44 h 240"/>
                  <a:gd name="T6" fmla="*/ 98 w 306"/>
                  <a:gd name="T7" fmla="*/ 0 h 240"/>
                  <a:gd name="T8" fmla="*/ 0 w 306"/>
                  <a:gd name="T9" fmla="*/ 43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hangingPunct="0"/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02" name="AutoShape 933"/>
              <p:cNvSpPr>
                <a:spLocks noChangeArrowheads="1"/>
              </p:cNvSpPr>
              <p:nvPr/>
            </p:nvSpPr>
            <p:spPr bwMode="auto">
              <a:xfrm>
                <a:off x="4140" y="2687"/>
                <a:ext cx="1195" cy="142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3" name="AutoShape 934"/>
              <p:cNvSpPr>
                <a:spLocks noChangeArrowheads="1"/>
              </p:cNvSpPr>
              <p:nvPr/>
            </p:nvSpPr>
            <p:spPr bwMode="auto">
              <a:xfrm>
                <a:off x="4211" y="2715"/>
                <a:ext cx="1060" cy="7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4" name="Oval 935"/>
              <p:cNvSpPr>
                <a:spLocks noChangeArrowheads="1"/>
              </p:cNvSpPr>
              <p:nvPr/>
            </p:nvSpPr>
            <p:spPr bwMode="auto">
              <a:xfrm>
                <a:off x="4306" y="2390"/>
                <a:ext cx="158" cy="134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5" name="Oval 936"/>
              <p:cNvSpPr>
                <a:spLocks noChangeArrowheads="1"/>
              </p:cNvSpPr>
              <p:nvPr/>
            </p:nvSpPr>
            <p:spPr bwMode="auto">
              <a:xfrm>
                <a:off x="4488" y="2390"/>
                <a:ext cx="158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 dirty="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6" name="Oval 937"/>
              <p:cNvSpPr>
                <a:spLocks noChangeArrowheads="1"/>
              </p:cNvSpPr>
              <p:nvPr/>
            </p:nvSpPr>
            <p:spPr bwMode="auto">
              <a:xfrm>
                <a:off x="4662" y="2383"/>
                <a:ext cx="158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307" name="Rectangle 938"/>
              <p:cNvSpPr>
                <a:spLocks noChangeArrowheads="1"/>
              </p:cNvSpPr>
              <p:nvPr/>
            </p:nvSpPr>
            <p:spPr bwMode="auto">
              <a:xfrm>
                <a:off x="5057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</p:grpSp>
      <p:pic>
        <p:nvPicPr>
          <p:cNvPr id="167945" name="Picture 19" descr="underline_base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1004888"/>
            <a:ext cx="5605463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7947" name="Oval 355"/>
          <p:cNvSpPr>
            <a:spLocks noChangeArrowheads="1"/>
          </p:cNvSpPr>
          <p:nvPr/>
        </p:nvSpPr>
        <p:spPr bwMode="auto">
          <a:xfrm>
            <a:off x="4954588" y="1614488"/>
            <a:ext cx="1435100" cy="4079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48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00025"/>
            <a:ext cx="7772400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Stateless packet filtering</a:t>
            </a:r>
          </a:p>
        </p:txBody>
      </p:sp>
      <p:sp>
        <p:nvSpPr>
          <p:cNvPr id="1679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7838" y="3711575"/>
            <a:ext cx="7512050" cy="2879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internal network connected to Internet via</a:t>
            </a:r>
            <a:r>
              <a:rPr lang="en-US" sz="2400" dirty="0">
                <a:solidFill>
                  <a:srgbClr val="FF0000"/>
                </a:solidFill>
                <a:latin typeface="Gill Sans MT" charset="0"/>
              </a:rPr>
              <a:t> 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router firewall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Gill Sans MT" charset="0"/>
              </a:rPr>
              <a:t>router</a:t>
            </a:r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 filters packet-by-packet, </a:t>
            </a:r>
            <a:r>
              <a:rPr lang="en-US" sz="2400" dirty="0">
                <a:latin typeface="Gill Sans MT" charset="0"/>
              </a:rPr>
              <a:t>decision to forward/drop packet based on: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source IP address, destination IP address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TCP/UDP source and destination port numbers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ICMP message type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Gill Sans MT" charset="0"/>
              </a:rPr>
              <a:t>TCP SYN and ACK bits</a:t>
            </a:r>
          </a:p>
        </p:txBody>
      </p:sp>
      <p:sp>
        <p:nvSpPr>
          <p:cNvPr id="167950" name="Rectangle 349"/>
          <p:cNvSpPr>
            <a:spLocks noChangeArrowheads="1"/>
          </p:cNvSpPr>
          <p:nvPr/>
        </p:nvSpPr>
        <p:spPr bwMode="auto">
          <a:xfrm>
            <a:off x="4908550" y="2462213"/>
            <a:ext cx="493713" cy="88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1" name="Line 350"/>
          <p:cNvSpPr>
            <a:spLocks noChangeShapeType="1"/>
          </p:cNvSpPr>
          <p:nvPr/>
        </p:nvSpPr>
        <p:spPr bwMode="auto">
          <a:xfrm flipH="1">
            <a:off x="4711700" y="2378075"/>
            <a:ext cx="5064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2" name="Rectangle 351"/>
          <p:cNvSpPr>
            <a:spLocks noChangeArrowheads="1"/>
          </p:cNvSpPr>
          <p:nvPr/>
        </p:nvSpPr>
        <p:spPr bwMode="auto">
          <a:xfrm>
            <a:off x="3554413" y="2754313"/>
            <a:ext cx="493712" cy="88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3" name="Line 352"/>
          <p:cNvSpPr>
            <a:spLocks noChangeShapeType="1"/>
          </p:cNvSpPr>
          <p:nvPr/>
        </p:nvSpPr>
        <p:spPr bwMode="auto">
          <a:xfrm flipH="1">
            <a:off x="3709988" y="2911475"/>
            <a:ext cx="506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4" name="Oval 356"/>
          <p:cNvSpPr>
            <a:spLocks noChangeArrowheads="1"/>
          </p:cNvSpPr>
          <p:nvPr/>
        </p:nvSpPr>
        <p:spPr bwMode="auto">
          <a:xfrm>
            <a:off x="4541838" y="1751013"/>
            <a:ext cx="815975" cy="1968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67955" name="Oval 357"/>
          <p:cNvSpPr>
            <a:spLocks noChangeArrowheads="1"/>
          </p:cNvSpPr>
          <p:nvPr/>
        </p:nvSpPr>
        <p:spPr bwMode="auto">
          <a:xfrm>
            <a:off x="4457700" y="1906588"/>
            <a:ext cx="350838" cy="1539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67956" name="Group 2"/>
          <p:cNvGrpSpPr>
            <a:grpSpLocks/>
          </p:cNvGrpSpPr>
          <p:nvPr/>
        </p:nvGrpSpPr>
        <p:grpSpPr bwMode="auto">
          <a:xfrm>
            <a:off x="5894388" y="958850"/>
            <a:ext cx="2897187" cy="1425575"/>
            <a:chOff x="5670550" y="1182688"/>
            <a:chExt cx="2897188" cy="1425575"/>
          </a:xfrm>
        </p:grpSpPr>
        <p:sp>
          <p:nvSpPr>
            <p:cNvPr id="167957" name="Oval 354"/>
            <p:cNvSpPr>
              <a:spLocks noChangeArrowheads="1"/>
            </p:cNvSpPr>
            <p:nvPr/>
          </p:nvSpPr>
          <p:spPr bwMode="auto">
            <a:xfrm>
              <a:off x="5670550" y="1182688"/>
              <a:ext cx="2897188" cy="140493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7958" name="Text Box 353"/>
            <p:cNvSpPr txBox="1">
              <a:spLocks noChangeArrowheads="1"/>
            </p:cNvSpPr>
            <p:nvPr/>
          </p:nvSpPr>
          <p:spPr bwMode="auto">
            <a:xfrm>
              <a:off x="5882437" y="1296988"/>
              <a:ext cx="2671762" cy="131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dirty="0">
                  <a:solidFill>
                    <a:srgbClr val="000000"/>
                  </a:solidFill>
                  <a:latin typeface="Arial" charset="0"/>
                  <a:cs typeface="Arial" charset="0"/>
                </a:rPr>
                <a:t>Should arriving packet be allowed in? Departing packet let out?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921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262938" cy="11430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Stateless packet filtering: example</a:t>
            </a:r>
          </a:p>
        </p:txBody>
      </p:sp>
      <p:pic>
        <p:nvPicPr>
          <p:cNvPr id="169986" name="Picture 1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0429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73100" y="1522413"/>
            <a:ext cx="7566025" cy="4183062"/>
          </a:xfrm>
        </p:spPr>
        <p:txBody>
          <a:bodyPr/>
          <a:lstStyle/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 1: </a:t>
            </a:r>
            <a:r>
              <a:rPr lang="en-US" sz="2400" dirty="0">
                <a:latin typeface="Gill Sans MT" charset="0"/>
              </a:rPr>
              <a:t>block incoming and outgoing datagrams with IP protocol field = 17 and with either source or dest port = 23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result: </a:t>
            </a:r>
            <a:r>
              <a:rPr lang="en-US" dirty="0">
                <a:latin typeface="Gill Sans MT" charset="0"/>
              </a:rPr>
              <a:t>all incoming, outgoing UDP flows and telnet connections are blocked</a:t>
            </a:r>
          </a:p>
          <a:p>
            <a:r>
              <a:rPr lang="en-US" sz="2400" i="1" dirty="0">
                <a:solidFill>
                  <a:srgbClr val="CC0000"/>
                </a:solidFill>
                <a:latin typeface="Gill Sans MT" charset="0"/>
              </a:rPr>
              <a:t>example 2: </a:t>
            </a:r>
            <a:r>
              <a:rPr lang="en-US" sz="2400" dirty="0">
                <a:latin typeface="Gill Sans MT" charset="0"/>
              </a:rPr>
              <a:t>block inbound TCP segments with ACK=0.</a:t>
            </a:r>
          </a:p>
          <a:p>
            <a:pPr lvl="1"/>
            <a:r>
              <a:rPr lang="en-US" i="1" dirty="0">
                <a:solidFill>
                  <a:srgbClr val="000099"/>
                </a:solidFill>
                <a:latin typeface="Gill Sans MT" charset="0"/>
              </a:rPr>
              <a:t>result: </a:t>
            </a:r>
            <a:r>
              <a:rPr lang="en-US" dirty="0">
                <a:latin typeface="Gill Sans MT" charset="0"/>
              </a:rPr>
              <a:t>prevents external clients from making TCP connections with internal clients, but allows internal clients to connect to outside.</a:t>
            </a:r>
          </a:p>
        </p:txBody>
      </p:sp>
    </p:spTree>
    <p:extLst>
      <p:ext uri="{BB962C8B-B14F-4D97-AF65-F5344CB8AC3E}">
        <p14:creationId xmlns:p14="http://schemas.microsoft.com/office/powerpoint/2010/main" val="3157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3" name="Picture 6" descr="underline_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13" y="1023938"/>
            <a:ext cx="8228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519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546987"/>
              </p:ext>
            </p:extLst>
          </p:nvPr>
        </p:nvGraphicFramePr>
        <p:xfrm>
          <a:off x="711200" y="1490663"/>
          <a:ext cx="7854950" cy="4732337"/>
        </p:xfrm>
        <a:graphic>
          <a:graphicData uri="http://schemas.openxmlformats.org/drawingml/2006/table">
            <a:tbl>
              <a:tblPr/>
              <a:tblGrid>
                <a:gridCol w="3929063"/>
                <a:gridCol w="3925887"/>
              </a:tblGrid>
              <a:tr h="5001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Policy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Firewall Setting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No outside Web access.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outgoing packets to any IP address, port 80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9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No incoming TCP connections, except those for institution</a:t>
                      </a:r>
                      <a:r>
                        <a:rPr kumimoji="0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’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s public Web server only.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75000"/>
                        <a:buFont typeface="ZapfDingbats" charset="0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incoming TCP SYN packets to any IP except 130.207.244.203, port 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Web-radios from eating up the available bandwidth.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incoming UDP packets - except DNS and router broadcasts.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51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your network from being used for a smurf DoS attack.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ICMP packets going to a </a:t>
                      </a:r>
                      <a:r>
                        <a:rPr kumimoji="0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“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broadcast</a:t>
                      </a:r>
                      <a:r>
                        <a:rPr kumimoji="0" lang="ja-JP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”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 address (e.g. 130.207.255.255).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Prevent your network from being tracerouted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/>
                          <a:ea typeface="ＭＳ Ｐゴシック" charset="0"/>
                          <a:cs typeface="Arial"/>
                        </a:rPr>
                        <a:t>Drop all outgoing ICMP TTL expired traffic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/>
                        <a:ea typeface="ＭＳ Ｐゴシック" charset="0"/>
                        <a:cs typeface="Arial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2058" name="Rectangle 26"/>
          <p:cNvSpPr>
            <a:spLocks noGrp="1" noChangeArrowheads="1"/>
          </p:cNvSpPr>
          <p:nvPr>
            <p:ph type="title"/>
          </p:nvPr>
        </p:nvSpPr>
        <p:spPr>
          <a:xfrm>
            <a:off x="247650" y="228600"/>
            <a:ext cx="8786813" cy="1143000"/>
          </a:xfrm>
          <a:noFill/>
        </p:spPr>
        <p:txBody>
          <a:bodyPr/>
          <a:lstStyle/>
          <a:p>
            <a:r>
              <a:rPr lang="en-US" sz="4000" dirty="0">
                <a:latin typeface="Gill Sans MT" charset="0"/>
              </a:rPr>
              <a:t>Stateless packet filtering</a:t>
            </a:r>
            <a:r>
              <a:rPr lang="en-US" sz="3600" dirty="0">
                <a:latin typeface="Gill Sans MT" charset="0"/>
              </a:rPr>
              <a:t>: more examples</a:t>
            </a:r>
          </a:p>
        </p:txBody>
      </p:sp>
    </p:spTree>
    <p:extLst>
      <p:ext uri="{BB962C8B-B14F-4D97-AF65-F5344CB8AC3E}">
        <p14:creationId xmlns:p14="http://schemas.microsoft.com/office/powerpoint/2010/main" val="138063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6405</TotalTime>
  <Words>932</Words>
  <Application>Microsoft Office PowerPoint</Application>
  <PresentationFormat>On-screen Show (4:3)</PresentationFormat>
  <Paragraphs>277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17</vt:i4>
      </vt:variant>
    </vt:vector>
  </HeadingPairs>
  <TitlesOfParts>
    <vt:vector size="38" baseType="lpstr">
      <vt:lpstr>ＭＳ Ｐゴシック</vt:lpstr>
      <vt:lpstr>Arial</vt:lpstr>
      <vt:lpstr>Comic Sans MS</vt:lpstr>
      <vt:lpstr>Gill Sans MT</vt:lpstr>
      <vt:lpstr>Tahoma</vt:lpstr>
      <vt:lpstr>Times New Roman</vt:lpstr>
      <vt:lpstr>Wingdings</vt:lpstr>
      <vt:lpstr>ZapfDingbats</vt:lpstr>
      <vt:lpstr>Default Design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7_Default Design</vt:lpstr>
      <vt:lpstr>8_Default Design</vt:lpstr>
      <vt:lpstr>9_Default Design</vt:lpstr>
      <vt:lpstr>10_Default Design</vt:lpstr>
      <vt:lpstr>11_Default Design</vt:lpstr>
      <vt:lpstr>12_Default Design</vt:lpstr>
      <vt:lpstr>Firewalls</vt:lpstr>
      <vt:lpstr>Review</vt:lpstr>
      <vt:lpstr>Muddiest Points</vt:lpstr>
      <vt:lpstr>Goals for Today</vt:lpstr>
      <vt:lpstr>Firewalls</vt:lpstr>
      <vt:lpstr>Firewalls: why</vt:lpstr>
      <vt:lpstr>Stateless packet filtering</vt:lpstr>
      <vt:lpstr>Stateless packet filtering: example</vt:lpstr>
      <vt:lpstr>Stateless packet filtering: more examples</vt:lpstr>
      <vt:lpstr>Access Control Lists</vt:lpstr>
      <vt:lpstr>Stateful packet filtering</vt:lpstr>
      <vt:lpstr>Stateful packet filtering</vt:lpstr>
      <vt:lpstr>Application gateways</vt:lpstr>
      <vt:lpstr>Limitations of firewalls, gateways</vt:lpstr>
      <vt:lpstr>Intrusion detection systems</vt:lpstr>
      <vt:lpstr>Intrusion detection systems</vt:lpstr>
      <vt:lpstr>Exam 2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239</cp:revision>
  <dcterms:created xsi:type="dcterms:W3CDTF">2003-09-05T02:55:05Z</dcterms:created>
  <dcterms:modified xsi:type="dcterms:W3CDTF">2017-11-01T03:52:52Z</dcterms:modified>
</cp:coreProperties>
</file>