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6" r:id="rId3"/>
  </p:sldMasterIdLst>
  <p:notesMasterIdLst>
    <p:notesMasterId r:id="rId28"/>
  </p:notesMasterIdLst>
  <p:handoutMasterIdLst>
    <p:handoutMasterId r:id="rId29"/>
  </p:handoutMasterIdLst>
  <p:sldIdLst>
    <p:sldId id="285" r:id="rId4"/>
    <p:sldId id="452" r:id="rId5"/>
    <p:sldId id="708" r:id="rId6"/>
    <p:sldId id="709" r:id="rId7"/>
    <p:sldId id="688" r:id="rId8"/>
    <p:sldId id="689" r:id="rId9"/>
    <p:sldId id="690" r:id="rId10"/>
    <p:sldId id="714" r:id="rId11"/>
    <p:sldId id="716" r:id="rId12"/>
    <p:sldId id="717" r:id="rId13"/>
    <p:sldId id="740" r:id="rId14"/>
    <p:sldId id="741" r:id="rId15"/>
    <p:sldId id="744" r:id="rId16"/>
    <p:sldId id="720" r:id="rId17"/>
    <p:sldId id="721" r:id="rId18"/>
    <p:sldId id="723" r:id="rId19"/>
    <p:sldId id="724" r:id="rId20"/>
    <p:sldId id="725" r:id="rId21"/>
    <p:sldId id="726" r:id="rId22"/>
    <p:sldId id="727" r:id="rId23"/>
    <p:sldId id="728" r:id="rId24"/>
    <p:sldId id="746" r:id="rId25"/>
    <p:sldId id="747" r:id="rId26"/>
    <p:sldId id="67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890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Relationship Id="rId9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1EFB9AD-3DD7-6D49-873A-617A57BA5251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14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940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3F26244-8005-D541-A87D-C8B0593B5B18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15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355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FB98862-CCE3-5F4F-B596-A6B08F694823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16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333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FB98862-CCE3-5F4F-B596-A6B08F694823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831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D203BAE-2A03-E442-A1FF-94B6EE53EDEF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18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543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AE2FBAA-B307-A649-A8FA-CAD53D6EF685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19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9035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93E3C7B-2927-374C-8517-4A0B7CE73961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20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160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051B1AB-8823-974A-B45E-8CB1A3769ED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21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698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6C01862-5782-BB43-ADCE-4BC0A1F7BC06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22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960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F0F50E0-F965-1942-BE28-CD11C3CFEF88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564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888F129-B7B7-E345-AF85-CD6ECCB7D14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4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8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3192899-4EC4-524B-9B1B-180D5EBC803E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5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793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0F3C29E-3854-4341-81BE-B78C5701A45B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6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790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C5D4D75-22F0-8641-86C8-800CC95B623A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252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D5E27-021E-054B-84DE-C100B224ED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49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E2DC6CAE-7D7D-B946-87B0-0426C35FA86D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11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129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D568F8E-AB2D-134F-A83A-B57185FD7AE3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12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457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B4F68F87-111A-CE43-9673-05D8A727CB1F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84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69A14EDC-311E-EF4A-B1E3-0A4ECBD9377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13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59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69A14EDC-311E-EF4A-B1E3-0A4ECBD9377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6-</a:t>
            </a:r>
            <a:fld id="{294CE9D3-78A7-3649-814C-94A854082141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3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4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Wireless and Mobile Networks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4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8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0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Mobile Data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18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5510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Quality of Service in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4G LTE</a:t>
            </a:r>
            <a:endParaRPr lang="en-US" sz="3600" dirty="0">
              <a:solidFill>
                <a:srgbClr val="000099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791209"/>
            <a:ext cx="4820423" cy="22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240399" y="2128276"/>
            <a:ext cx="3031782" cy="1252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36" y="2766970"/>
            <a:ext cx="8508964" cy="367587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5036" y="1406443"/>
            <a:ext cx="7772400" cy="4648200"/>
          </a:xfrm>
        </p:spPr>
        <p:txBody>
          <a:bodyPr/>
          <a:lstStyle/>
          <a:p>
            <a:r>
              <a:rPr lang="en-US" sz="2400" dirty="0" smtClean="0"/>
              <a:t>QoS from eNodeB to SGW: min and max guaranteed bit rate</a:t>
            </a:r>
          </a:p>
          <a:p>
            <a:r>
              <a:rPr lang="en-US" sz="2400" dirty="0" smtClean="0"/>
              <a:t>QoS in radio access network: one of 12 QCI values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53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Line 34"/>
          <p:cNvSpPr>
            <a:spLocks noChangeShapeType="1"/>
          </p:cNvSpPr>
          <p:nvPr/>
        </p:nvSpPr>
        <p:spPr bwMode="auto">
          <a:xfrm flipV="1">
            <a:off x="598488" y="3432175"/>
            <a:ext cx="1176337" cy="77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9269" name="Group 35"/>
          <p:cNvGrpSpPr>
            <a:grpSpLocks/>
          </p:cNvGrpSpPr>
          <p:nvPr/>
        </p:nvGrpSpPr>
        <p:grpSpPr bwMode="auto">
          <a:xfrm>
            <a:off x="1157288" y="4425950"/>
            <a:ext cx="1441450" cy="346075"/>
            <a:chOff x="3072" y="739"/>
            <a:chExt cx="652" cy="146"/>
          </a:xfrm>
        </p:grpSpPr>
        <p:pic>
          <p:nvPicPr>
            <p:cNvPr id="139323" name="Picture 36" descr="lgv_fqmg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573" name="Line 37"/>
            <p:cNvSpPr>
              <a:spLocks noChangeShapeType="1"/>
            </p:cNvSpPr>
            <p:nvPr/>
          </p:nvSpPr>
          <p:spPr bwMode="auto">
            <a:xfrm flipH="1">
              <a:off x="3104" y="784"/>
              <a:ext cx="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4574" name="Line 38"/>
            <p:cNvSpPr>
              <a:spLocks noChangeShapeType="1"/>
            </p:cNvSpPr>
            <p:nvPr/>
          </p:nvSpPr>
          <p:spPr bwMode="auto">
            <a:xfrm flipH="1">
              <a:off x="3072" y="7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9270" name="Group 39"/>
          <p:cNvGrpSpPr>
            <a:grpSpLocks/>
          </p:cNvGrpSpPr>
          <p:nvPr/>
        </p:nvGrpSpPr>
        <p:grpSpPr bwMode="auto">
          <a:xfrm>
            <a:off x="1622425" y="2736850"/>
            <a:ext cx="987425" cy="730250"/>
            <a:chOff x="2197" y="1155"/>
            <a:chExt cx="622" cy="460"/>
          </a:xfrm>
        </p:grpSpPr>
        <p:grpSp>
          <p:nvGrpSpPr>
            <p:cNvPr id="139319" name="Group 40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64570" name="Rectangle 41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4571" name="Text Box 42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64569" name="Text Box 43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64522" name="Line 82"/>
          <p:cNvSpPr>
            <a:spLocks noChangeShapeType="1"/>
          </p:cNvSpPr>
          <p:nvPr/>
        </p:nvSpPr>
        <p:spPr bwMode="auto">
          <a:xfrm flipH="1" flipV="1">
            <a:off x="2439988" y="3444875"/>
            <a:ext cx="1176337" cy="77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9274" name="Freeform 83"/>
          <p:cNvSpPr>
            <a:spLocks/>
          </p:cNvSpPr>
          <p:nvPr/>
        </p:nvSpPr>
        <p:spPr bwMode="auto">
          <a:xfrm>
            <a:off x="788988" y="2135188"/>
            <a:ext cx="1328737" cy="2324100"/>
          </a:xfrm>
          <a:custGeom>
            <a:avLst/>
            <a:gdLst>
              <a:gd name="T0" fmla="*/ 2147483647 w 837"/>
              <a:gd name="T1" fmla="*/ 0 h 1464"/>
              <a:gd name="T2" fmla="*/ 2147483647 w 837"/>
              <a:gd name="T3" fmla="*/ 2147483647 h 1464"/>
              <a:gd name="T4" fmla="*/ 2147483647 w 837"/>
              <a:gd name="T5" fmla="*/ 2147483647 h 1464"/>
              <a:gd name="T6" fmla="*/ 2147483647 w 837"/>
              <a:gd name="T7" fmla="*/ 2147483647 h 1464"/>
              <a:gd name="T8" fmla="*/ 0 w 837"/>
              <a:gd name="T9" fmla="*/ 2147483647 h 1464"/>
              <a:gd name="T10" fmla="*/ 2147483647 w 837"/>
              <a:gd name="T11" fmla="*/ 2147483647 h 14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37" h="1464">
                <a:moveTo>
                  <a:pt x="816" y="0"/>
                </a:moveTo>
                <a:cubicBezTo>
                  <a:pt x="813" y="101"/>
                  <a:pt x="809" y="477"/>
                  <a:pt x="808" y="608"/>
                </a:cubicBezTo>
                <a:cubicBezTo>
                  <a:pt x="807" y="739"/>
                  <a:pt x="837" y="733"/>
                  <a:pt x="808" y="784"/>
                </a:cubicBezTo>
                <a:cubicBezTo>
                  <a:pt x="779" y="835"/>
                  <a:pt x="767" y="824"/>
                  <a:pt x="632" y="912"/>
                </a:cubicBezTo>
                <a:cubicBezTo>
                  <a:pt x="497" y="1000"/>
                  <a:pt x="0" y="1220"/>
                  <a:pt x="0" y="1312"/>
                </a:cubicBezTo>
                <a:cubicBezTo>
                  <a:pt x="0" y="1404"/>
                  <a:pt x="500" y="1432"/>
                  <a:pt x="632" y="1464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9275" name="Freeform 84"/>
          <p:cNvSpPr>
            <a:spLocks/>
          </p:cNvSpPr>
          <p:nvPr/>
        </p:nvSpPr>
        <p:spPr bwMode="auto">
          <a:xfrm>
            <a:off x="2093913" y="3367088"/>
            <a:ext cx="1282700" cy="1079500"/>
          </a:xfrm>
          <a:custGeom>
            <a:avLst/>
            <a:gdLst>
              <a:gd name="T0" fmla="*/ 0 w 808"/>
              <a:gd name="T1" fmla="*/ 0 h 680"/>
              <a:gd name="T2" fmla="*/ 2147483647 w 808"/>
              <a:gd name="T3" fmla="*/ 2147483647 h 680"/>
              <a:gd name="T4" fmla="*/ 2147483647 w 808"/>
              <a:gd name="T5" fmla="*/ 2147483647 h 680"/>
              <a:gd name="T6" fmla="*/ 2147483647 w 808"/>
              <a:gd name="T7" fmla="*/ 2147483647 h 6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08" h="680">
                <a:moveTo>
                  <a:pt x="0" y="0"/>
                </a:moveTo>
                <a:cubicBezTo>
                  <a:pt x="29" y="21"/>
                  <a:pt x="41" y="40"/>
                  <a:pt x="176" y="128"/>
                </a:cubicBezTo>
                <a:cubicBezTo>
                  <a:pt x="311" y="216"/>
                  <a:pt x="808" y="436"/>
                  <a:pt x="808" y="528"/>
                </a:cubicBezTo>
                <a:cubicBezTo>
                  <a:pt x="808" y="620"/>
                  <a:pt x="308" y="648"/>
                  <a:pt x="176" y="68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4525" name="Text Box 85"/>
          <p:cNvSpPr txBox="1">
            <a:spLocks noChangeArrowheads="1"/>
          </p:cNvSpPr>
          <p:nvPr/>
        </p:nvSpPr>
        <p:spPr bwMode="auto">
          <a:xfrm>
            <a:off x="331788" y="4229100"/>
            <a:ext cx="827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old BSS</a:t>
            </a:r>
          </a:p>
        </p:txBody>
      </p:sp>
      <p:sp>
        <p:nvSpPr>
          <p:cNvPr id="64526" name="Text Box 86"/>
          <p:cNvSpPr txBox="1">
            <a:spLocks noChangeArrowheads="1"/>
          </p:cNvSpPr>
          <p:nvPr/>
        </p:nvSpPr>
        <p:spPr bwMode="auto">
          <a:xfrm>
            <a:off x="3024188" y="4360863"/>
            <a:ext cx="915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new BSS</a:t>
            </a:r>
          </a:p>
        </p:txBody>
      </p:sp>
      <p:sp>
        <p:nvSpPr>
          <p:cNvPr id="64527" name="Text Box 87"/>
          <p:cNvSpPr txBox="1">
            <a:spLocks noChangeArrowheads="1"/>
          </p:cNvSpPr>
          <p:nvPr/>
        </p:nvSpPr>
        <p:spPr bwMode="auto">
          <a:xfrm>
            <a:off x="1217613" y="3759200"/>
            <a:ext cx="7254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old </a:t>
            </a:r>
          </a:p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routing</a:t>
            </a:r>
          </a:p>
        </p:txBody>
      </p:sp>
      <p:sp>
        <p:nvSpPr>
          <p:cNvPr id="64528" name="Text Box 88"/>
          <p:cNvSpPr txBox="1">
            <a:spLocks noChangeArrowheads="1"/>
          </p:cNvSpPr>
          <p:nvPr/>
        </p:nvSpPr>
        <p:spPr bwMode="auto">
          <a:xfrm>
            <a:off x="2208213" y="3746500"/>
            <a:ext cx="7254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new</a:t>
            </a:r>
          </a:p>
          <a:p>
            <a:pPr algn="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routing</a:t>
            </a:r>
          </a:p>
        </p:txBody>
      </p:sp>
      <p:sp>
        <p:nvSpPr>
          <p:cNvPr id="64529" name="Rectangle 90"/>
          <p:cNvSpPr>
            <a:spLocks noChangeArrowheads="1"/>
          </p:cNvSpPr>
          <p:nvPr/>
        </p:nvSpPr>
        <p:spPr bwMode="auto">
          <a:xfrm>
            <a:off x="411163" y="1936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defRPr/>
            </a:pPr>
            <a:r>
              <a:rPr lang="en-US" sz="40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Handoff between cell towers (3G)</a:t>
            </a:r>
            <a:endParaRPr lang="en-US" sz="4000" dirty="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64530" name="Rectangle 93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59250" cy="4962525"/>
          </a:xfrm>
        </p:spPr>
        <p:txBody>
          <a:bodyPr/>
          <a:lstStyle/>
          <a:p>
            <a:pPr>
              <a:defRPr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  <a:cs typeface="+mn-cs"/>
              </a:rPr>
              <a:t>handoff goal: </a:t>
            </a:r>
            <a:r>
              <a:rPr lang="en-US" sz="2400" dirty="0">
                <a:latin typeface="Gill Sans MT" charset="0"/>
                <a:cs typeface="+mn-cs"/>
              </a:rPr>
              <a:t>route call via new </a:t>
            </a:r>
            <a:r>
              <a:rPr lang="en-US" sz="2400" dirty="0" smtClean="0">
                <a:latin typeface="Gill Sans MT" charset="0"/>
                <a:cs typeface="+mn-cs"/>
              </a:rPr>
              <a:t>cell tower</a:t>
            </a:r>
            <a:r>
              <a:rPr lang="en-US" sz="2400" dirty="0" smtClean="0"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(without interruption)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reasons for handoff:</a:t>
            </a:r>
          </a:p>
          <a:p>
            <a:pPr lvl="1">
              <a:defRPr/>
            </a:pPr>
            <a:r>
              <a:rPr lang="en-US" sz="2200" dirty="0">
                <a:latin typeface="Gill Sans MT" charset="0"/>
              </a:rPr>
              <a:t>stronger signal to/from new </a:t>
            </a:r>
            <a:r>
              <a:rPr lang="en-US" sz="2200" dirty="0" smtClean="0">
                <a:latin typeface="Gill Sans MT" charset="0"/>
              </a:rPr>
              <a:t>tower</a:t>
            </a:r>
            <a:r>
              <a:rPr lang="en-US" sz="2200" dirty="0" smtClean="0">
                <a:latin typeface="Gill Sans MT" charset="0"/>
              </a:rPr>
              <a:t> </a:t>
            </a:r>
            <a:r>
              <a:rPr lang="en-US" sz="2200" dirty="0">
                <a:latin typeface="Gill Sans MT" charset="0"/>
              </a:rPr>
              <a:t>(continuing connectivity, less battery drain)</a:t>
            </a:r>
          </a:p>
          <a:p>
            <a:pPr lvl="1">
              <a:defRPr/>
            </a:pPr>
            <a:r>
              <a:rPr lang="en-US" sz="2200" dirty="0">
                <a:latin typeface="Gill Sans MT" charset="0"/>
              </a:rPr>
              <a:t>load balance: free up channel in current </a:t>
            </a:r>
            <a:r>
              <a:rPr lang="en-US" sz="2200" dirty="0" smtClean="0">
                <a:latin typeface="Gill Sans MT" charset="0"/>
              </a:rPr>
              <a:t>tower</a:t>
            </a:r>
            <a:endParaRPr lang="en-US" sz="2200" dirty="0">
              <a:latin typeface="Gill Sans MT" charset="0"/>
            </a:endParaRPr>
          </a:p>
          <a:p>
            <a:pPr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handoff </a:t>
            </a:r>
            <a:r>
              <a:rPr lang="en-US" sz="2400" dirty="0">
                <a:latin typeface="Gill Sans MT" charset="0"/>
                <a:cs typeface="+mn-cs"/>
              </a:rPr>
              <a:t>initiated by old </a:t>
            </a:r>
            <a:r>
              <a:rPr lang="en-US" sz="2400" dirty="0" smtClean="0">
                <a:latin typeface="Gill Sans MT" charset="0"/>
                <a:cs typeface="+mn-cs"/>
              </a:rPr>
              <a:t>tower</a:t>
            </a:r>
            <a:endParaRPr lang="en-US" sz="2400" dirty="0">
              <a:latin typeface="Gill Sans MT" charset="0"/>
              <a:cs typeface="+mn-cs"/>
            </a:endParaRPr>
          </a:p>
          <a:p>
            <a:pPr lvl="1">
              <a:defRPr/>
            </a:pPr>
            <a:endParaRPr lang="en-US" sz="1800" dirty="0">
              <a:latin typeface="Gill Sans MT" charset="0"/>
            </a:endParaRPr>
          </a:p>
        </p:txBody>
      </p:sp>
      <p:pic>
        <p:nvPicPr>
          <p:cNvPr id="139282" name="Picture 16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9695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5" name="Group 782"/>
          <p:cNvGrpSpPr>
            <a:grpSpLocks/>
          </p:cNvGrpSpPr>
          <p:nvPr/>
        </p:nvGrpSpPr>
        <p:grpSpPr bwMode="auto">
          <a:xfrm>
            <a:off x="145722" y="3456329"/>
            <a:ext cx="749422" cy="853262"/>
            <a:chOff x="742" y="2409"/>
            <a:chExt cx="576" cy="881"/>
          </a:xfrm>
        </p:grpSpPr>
        <p:grpSp>
          <p:nvGrpSpPr>
            <p:cNvPr id="96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9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97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14" name="Group 782"/>
          <p:cNvGrpSpPr>
            <a:grpSpLocks/>
          </p:cNvGrpSpPr>
          <p:nvPr/>
        </p:nvGrpSpPr>
        <p:grpSpPr bwMode="auto">
          <a:xfrm>
            <a:off x="3420717" y="3587908"/>
            <a:ext cx="749422" cy="853262"/>
            <a:chOff x="742" y="2409"/>
            <a:chExt cx="576" cy="881"/>
          </a:xfrm>
        </p:grpSpPr>
        <p:grpSp>
          <p:nvGrpSpPr>
            <p:cNvPr id="115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1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16" name="Picture 799" descr="cell_tower_radiation cop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569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782"/>
          <p:cNvGrpSpPr>
            <a:grpSpLocks/>
          </p:cNvGrpSpPr>
          <p:nvPr/>
        </p:nvGrpSpPr>
        <p:grpSpPr bwMode="auto">
          <a:xfrm>
            <a:off x="145722" y="3456329"/>
            <a:ext cx="749422" cy="853262"/>
            <a:chOff x="742" y="2409"/>
            <a:chExt cx="576" cy="881"/>
          </a:xfrm>
        </p:grpSpPr>
        <p:grpSp>
          <p:nvGrpSpPr>
            <p:cNvPr id="124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27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0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2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4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6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25" name="Picture 799" descr="cell_tower_radiation cop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2" name="Group 782"/>
          <p:cNvGrpSpPr>
            <a:grpSpLocks/>
          </p:cNvGrpSpPr>
          <p:nvPr/>
        </p:nvGrpSpPr>
        <p:grpSpPr bwMode="auto">
          <a:xfrm>
            <a:off x="3420717" y="3587908"/>
            <a:ext cx="749422" cy="853262"/>
            <a:chOff x="742" y="2409"/>
            <a:chExt cx="576" cy="881"/>
          </a:xfrm>
        </p:grpSpPr>
        <p:grpSp>
          <p:nvGrpSpPr>
            <p:cNvPr id="143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46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7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8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9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0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1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2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3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6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7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8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0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44" name="Picture 799" descr="cell_tower_radiation cop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5540" name="Line 3"/>
          <p:cNvSpPr>
            <a:spLocks noChangeShapeType="1"/>
          </p:cNvSpPr>
          <p:nvPr/>
        </p:nvSpPr>
        <p:spPr bwMode="auto">
          <a:xfrm flipV="1">
            <a:off x="982663" y="3452813"/>
            <a:ext cx="520700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5542" name="Line 36"/>
          <p:cNvSpPr>
            <a:spLocks noChangeShapeType="1"/>
          </p:cNvSpPr>
          <p:nvPr/>
        </p:nvSpPr>
        <p:spPr bwMode="auto">
          <a:xfrm flipV="1">
            <a:off x="608013" y="3435350"/>
            <a:ext cx="1176337" cy="77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18" name="Group 37"/>
          <p:cNvGrpSpPr>
            <a:grpSpLocks/>
          </p:cNvGrpSpPr>
          <p:nvPr/>
        </p:nvGrpSpPr>
        <p:grpSpPr bwMode="auto">
          <a:xfrm>
            <a:off x="1166813" y="4429125"/>
            <a:ext cx="1441450" cy="346075"/>
            <a:chOff x="3072" y="739"/>
            <a:chExt cx="652" cy="146"/>
          </a:xfrm>
        </p:grpSpPr>
        <p:pic>
          <p:nvPicPr>
            <p:cNvPr id="141399" name="Picture 38" descr="lgv_fqmg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625" name="Line 39"/>
            <p:cNvSpPr>
              <a:spLocks noChangeShapeType="1"/>
            </p:cNvSpPr>
            <p:nvPr/>
          </p:nvSpPr>
          <p:spPr bwMode="auto">
            <a:xfrm flipH="1">
              <a:off x="3104" y="784"/>
              <a:ext cx="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626" name="Line 40"/>
            <p:cNvSpPr>
              <a:spLocks noChangeShapeType="1"/>
            </p:cNvSpPr>
            <p:nvPr/>
          </p:nvSpPr>
          <p:spPr bwMode="auto">
            <a:xfrm flipH="1">
              <a:off x="3072" y="7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1319" name="Group 41"/>
          <p:cNvGrpSpPr>
            <a:grpSpLocks/>
          </p:cNvGrpSpPr>
          <p:nvPr/>
        </p:nvGrpSpPr>
        <p:grpSpPr bwMode="auto">
          <a:xfrm>
            <a:off x="1631950" y="2740025"/>
            <a:ext cx="987425" cy="730250"/>
            <a:chOff x="2197" y="1155"/>
            <a:chExt cx="622" cy="460"/>
          </a:xfrm>
        </p:grpSpPr>
        <p:grpSp>
          <p:nvGrpSpPr>
            <p:cNvPr id="141395" name="Group 42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65622" name="Rectangle 43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5623" name="Text Box 44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65621" name="Text Box 45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65547" name="Line 84"/>
          <p:cNvSpPr>
            <a:spLocks noChangeShapeType="1"/>
          </p:cNvSpPr>
          <p:nvPr/>
        </p:nvSpPr>
        <p:spPr bwMode="auto">
          <a:xfrm flipH="1" flipV="1">
            <a:off x="2449513" y="3448050"/>
            <a:ext cx="1176337" cy="77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5548" name="Text Box 85"/>
          <p:cNvSpPr txBox="1">
            <a:spLocks noChangeArrowheads="1"/>
          </p:cNvSpPr>
          <p:nvPr/>
        </p:nvSpPr>
        <p:spPr bwMode="auto">
          <a:xfrm>
            <a:off x="198438" y="4232275"/>
            <a:ext cx="827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old BSS</a:t>
            </a:r>
          </a:p>
        </p:txBody>
      </p:sp>
      <p:grpSp>
        <p:nvGrpSpPr>
          <p:cNvPr id="141324" name="Group 87"/>
          <p:cNvGrpSpPr>
            <a:grpSpLocks/>
          </p:cNvGrpSpPr>
          <p:nvPr/>
        </p:nvGrpSpPr>
        <p:grpSpPr bwMode="auto">
          <a:xfrm>
            <a:off x="1039813" y="3487738"/>
            <a:ext cx="296862" cy="336550"/>
            <a:chOff x="3312" y="2598"/>
            <a:chExt cx="187" cy="212"/>
          </a:xfrm>
        </p:grpSpPr>
        <p:sp>
          <p:nvSpPr>
            <p:cNvPr id="65582" name="Oval 88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83" name="Text Box 89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141325" name="Group 90"/>
          <p:cNvGrpSpPr>
            <a:grpSpLocks/>
          </p:cNvGrpSpPr>
          <p:nvPr/>
        </p:nvGrpSpPr>
        <p:grpSpPr bwMode="auto">
          <a:xfrm>
            <a:off x="3319463" y="3919538"/>
            <a:ext cx="296862" cy="336550"/>
            <a:chOff x="3312" y="2598"/>
            <a:chExt cx="187" cy="212"/>
          </a:xfrm>
        </p:grpSpPr>
        <p:sp>
          <p:nvSpPr>
            <p:cNvPr id="65580" name="Oval 91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81" name="Text Box 92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65551" name="Line 93"/>
          <p:cNvSpPr>
            <a:spLocks noChangeShapeType="1"/>
          </p:cNvSpPr>
          <p:nvPr/>
        </p:nvSpPr>
        <p:spPr bwMode="auto">
          <a:xfrm>
            <a:off x="2500313" y="3357563"/>
            <a:ext cx="920750" cy="584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27" name="Group 94"/>
          <p:cNvGrpSpPr>
            <a:grpSpLocks/>
          </p:cNvGrpSpPr>
          <p:nvPr/>
        </p:nvGrpSpPr>
        <p:grpSpPr bwMode="auto">
          <a:xfrm>
            <a:off x="2379663" y="3208338"/>
            <a:ext cx="296862" cy="336550"/>
            <a:chOff x="3312" y="2598"/>
            <a:chExt cx="187" cy="212"/>
          </a:xfrm>
        </p:grpSpPr>
        <p:sp>
          <p:nvSpPr>
            <p:cNvPr id="65578" name="Oval 95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79" name="Text Box 96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41328" name="Freeform 97"/>
          <p:cNvSpPr>
            <a:spLocks/>
          </p:cNvSpPr>
          <p:nvPr/>
        </p:nvSpPr>
        <p:spPr bwMode="auto">
          <a:xfrm>
            <a:off x="823913" y="3406775"/>
            <a:ext cx="2425700" cy="738188"/>
          </a:xfrm>
          <a:custGeom>
            <a:avLst/>
            <a:gdLst>
              <a:gd name="T0" fmla="*/ 2147483647 w 1528"/>
              <a:gd name="T1" fmla="*/ 2147483647 h 465"/>
              <a:gd name="T2" fmla="*/ 2147483647 w 1528"/>
              <a:gd name="T3" fmla="*/ 2147483647 h 465"/>
              <a:gd name="T4" fmla="*/ 2147483647 w 1528"/>
              <a:gd name="T5" fmla="*/ 2147483647 h 465"/>
              <a:gd name="T6" fmla="*/ 0 w 1528"/>
              <a:gd name="T7" fmla="*/ 2147483647 h 4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8" h="465">
                <a:moveTo>
                  <a:pt x="1528" y="425"/>
                </a:moveTo>
                <a:cubicBezTo>
                  <a:pt x="1340" y="279"/>
                  <a:pt x="1153" y="133"/>
                  <a:pt x="1004" y="73"/>
                </a:cubicBezTo>
                <a:cubicBezTo>
                  <a:pt x="855" y="13"/>
                  <a:pt x="799" y="0"/>
                  <a:pt x="632" y="65"/>
                </a:cubicBezTo>
                <a:cubicBezTo>
                  <a:pt x="465" y="130"/>
                  <a:pt x="232" y="297"/>
                  <a:pt x="0" y="465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29" name="Group 98"/>
          <p:cNvGrpSpPr>
            <a:grpSpLocks/>
          </p:cNvGrpSpPr>
          <p:nvPr/>
        </p:nvGrpSpPr>
        <p:grpSpPr bwMode="auto">
          <a:xfrm>
            <a:off x="1947863" y="3341688"/>
            <a:ext cx="296862" cy="336550"/>
            <a:chOff x="3312" y="2598"/>
            <a:chExt cx="187" cy="212"/>
          </a:xfrm>
        </p:grpSpPr>
        <p:sp>
          <p:nvSpPr>
            <p:cNvPr id="65576" name="Oval 99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77" name="Text Box 100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</p:grpSp>
      <p:sp>
        <p:nvSpPr>
          <p:cNvPr id="65555" name="Line 101"/>
          <p:cNvSpPr>
            <a:spLocks noChangeShapeType="1"/>
          </p:cNvSpPr>
          <p:nvPr/>
        </p:nvSpPr>
        <p:spPr bwMode="auto">
          <a:xfrm>
            <a:off x="957263" y="4259263"/>
            <a:ext cx="596900" cy="25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31" name="Group 102"/>
          <p:cNvGrpSpPr>
            <a:grpSpLocks/>
          </p:cNvGrpSpPr>
          <p:nvPr/>
        </p:nvGrpSpPr>
        <p:grpSpPr bwMode="auto">
          <a:xfrm>
            <a:off x="1071563" y="4192588"/>
            <a:ext cx="296862" cy="336550"/>
            <a:chOff x="3312" y="2598"/>
            <a:chExt cx="187" cy="212"/>
          </a:xfrm>
        </p:grpSpPr>
        <p:sp>
          <p:nvSpPr>
            <p:cNvPr id="65574" name="Oval 103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75" name="Text Box 104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141332" name="Freeform 105"/>
          <p:cNvSpPr>
            <a:spLocks/>
          </p:cNvSpPr>
          <p:nvPr/>
        </p:nvSpPr>
        <p:spPr bwMode="auto">
          <a:xfrm>
            <a:off x="2525713" y="4100513"/>
            <a:ext cx="844550" cy="520700"/>
          </a:xfrm>
          <a:custGeom>
            <a:avLst/>
            <a:gdLst>
              <a:gd name="T0" fmla="*/ 0 w 532"/>
              <a:gd name="T1" fmla="*/ 2147483647 h 328"/>
              <a:gd name="T2" fmla="*/ 2147483647 w 532"/>
              <a:gd name="T3" fmla="*/ 2147483647 h 328"/>
              <a:gd name="T4" fmla="*/ 2147483647 w 532"/>
              <a:gd name="T5" fmla="*/ 2147483647 h 3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32" h="328">
                <a:moveTo>
                  <a:pt x="0" y="272"/>
                </a:moveTo>
                <a:cubicBezTo>
                  <a:pt x="82" y="235"/>
                  <a:pt x="452" y="0"/>
                  <a:pt x="492" y="52"/>
                </a:cubicBezTo>
                <a:cubicBezTo>
                  <a:pt x="532" y="104"/>
                  <a:pt x="156" y="270"/>
                  <a:pt x="68" y="32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33" name="Group 106"/>
          <p:cNvGrpSpPr>
            <a:grpSpLocks/>
          </p:cNvGrpSpPr>
          <p:nvPr/>
        </p:nvGrpSpPr>
        <p:grpSpPr bwMode="auto">
          <a:xfrm>
            <a:off x="2811463" y="4211638"/>
            <a:ext cx="296862" cy="336550"/>
            <a:chOff x="3312" y="2598"/>
            <a:chExt cx="187" cy="212"/>
          </a:xfrm>
        </p:grpSpPr>
        <p:sp>
          <p:nvSpPr>
            <p:cNvPr id="65572" name="Oval 107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73" name="Text Box 108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</p:grpSp>
      <p:sp>
        <p:nvSpPr>
          <p:cNvPr id="141334" name="Freeform 109"/>
          <p:cNvSpPr>
            <a:spLocks/>
          </p:cNvSpPr>
          <p:nvPr/>
        </p:nvSpPr>
        <p:spPr bwMode="auto">
          <a:xfrm>
            <a:off x="2303463" y="3567113"/>
            <a:ext cx="755650" cy="920750"/>
          </a:xfrm>
          <a:custGeom>
            <a:avLst/>
            <a:gdLst>
              <a:gd name="T0" fmla="*/ 2147483647 w 476"/>
              <a:gd name="T1" fmla="*/ 2147483647 h 580"/>
              <a:gd name="T2" fmla="*/ 2147483647 w 476"/>
              <a:gd name="T3" fmla="*/ 2147483647 h 580"/>
              <a:gd name="T4" fmla="*/ 0 w 476"/>
              <a:gd name="T5" fmla="*/ 0 h 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6" h="580">
                <a:moveTo>
                  <a:pt x="68" y="580"/>
                </a:moveTo>
                <a:cubicBezTo>
                  <a:pt x="135" y="537"/>
                  <a:pt x="468" y="380"/>
                  <a:pt x="472" y="324"/>
                </a:cubicBezTo>
                <a:cubicBezTo>
                  <a:pt x="476" y="268"/>
                  <a:pt x="98" y="67"/>
                  <a:pt x="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35" name="Group 110"/>
          <p:cNvGrpSpPr>
            <a:grpSpLocks/>
          </p:cNvGrpSpPr>
          <p:nvPr/>
        </p:nvGrpSpPr>
        <p:grpSpPr bwMode="auto">
          <a:xfrm>
            <a:off x="2411413" y="3627438"/>
            <a:ext cx="296862" cy="336550"/>
            <a:chOff x="3312" y="2598"/>
            <a:chExt cx="187" cy="212"/>
          </a:xfrm>
        </p:grpSpPr>
        <p:sp>
          <p:nvSpPr>
            <p:cNvPr id="65570" name="Oval 111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71" name="Text Box 112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</p:grpSp>
      <p:sp>
        <p:nvSpPr>
          <p:cNvPr id="65561" name="Line 113"/>
          <p:cNvSpPr>
            <a:spLocks noChangeShapeType="1"/>
          </p:cNvSpPr>
          <p:nvPr/>
        </p:nvSpPr>
        <p:spPr bwMode="auto">
          <a:xfrm flipH="1">
            <a:off x="1058863" y="3598863"/>
            <a:ext cx="812800" cy="5397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1337" name="Group 114"/>
          <p:cNvGrpSpPr>
            <a:grpSpLocks/>
          </p:cNvGrpSpPr>
          <p:nvPr/>
        </p:nvGrpSpPr>
        <p:grpSpPr bwMode="auto">
          <a:xfrm>
            <a:off x="1370013" y="3741738"/>
            <a:ext cx="296862" cy="336550"/>
            <a:chOff x="3312" y="2598"/>
            <a:chExt cx="187" cy="212"/>
          </a:xfrm>
        </p:grpSpPr>
        <p:sp>
          <p:nvSpPr>
            <p:cNvPr id="65568" name="Oval 115"/>
            <p:cNvSpPr>
              <a:spLocks noChangeArrowheads="1"/>
            </p:cNvSpPr>
            <p:nvPr/>
          </p:nvSpPr>
          <p:spPr bwMode="auto">
            <a:xfrm>
              <a:off x="3334" y="2622"/>
              <a:ext cx="150" cy="15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5569" name="Text Box 116"/>
            <p:cNvSpPr txBox="1">
              <a:spLocks noChangeArrowheads="1"/>
            </p:cNvSpPr>
            <p:nvPr/>
          </p:nvSpPr>
          <p:spPr bwMode="auto">
            <a:xfrm>
              <a:off x="3312" y="25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600" dirty="0" smtClean="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65563" name="Text Box 119"/>
          <p:cNvSpPr txBox="1">
            <a:spLocks noChangeArrowheads="1"/>
          </p:cNvSpPr>
          <p:nvPr/>
        </p:nvSpPr>
        <p:spPr bwMode="auto">
          <a:xfrm>
            <a:off x="3024188" y="4360863"/>
            <a:ext cx="915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new BSS</a:t>
            </a:r>
          </a:p>
        </p:txBody>
      </p:sp>
      <p:sp>
        <p:nvSpPr>
          <p:cNvPr id="65564" name="Rectangle 120"/>
          <p:cNvSpPr>
            <a:spLocks noChangeArrowheads="1"/>
          </p:cNvSpPr>
          <p:nvPr/>
        </p:nvSpPr>
        <p:spPr bwMode="auto">
          <a:xfrm>
            <a:off x="4140200" y="1360488"/>
            <a:ext cx="5003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1.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old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informs MSC of impending handoff, provides list of 1</a:t>
            </a:r>
            <a:r>
              <a:rPr lang="en-US" sz="2000" baseline="30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towers </a:t>
            </a:r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2.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MSC sets up path (allocates resources) to 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</a:t>
            </a:r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3.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allocates radio channel for use by mobile</a:t>
            </a: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4.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signals MSC, old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tower: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ready </a:t>
            </a: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5.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old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tells mobile: perform handoff to 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</a:t>
            </a:r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6.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mobile, 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signal to activate new channel</a:t>
            </a: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7.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mobile signals via new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to MSC: handoff complete. 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MSC reroutes call</a:t>
            </a: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8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MSC-old-tower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resources released</a:t>
            </a:r>
          </a:p>
          <a:p>
            <a:pPr marL="280988" indent="-28098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marL="889000" lvl="1" indent="-381000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None/>
              <a:defRPr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5565" name="Line 121"/>
          <p:cNvSpPr>
            <a:spLocks noChangeShapeType="1"/>
          </p:cNvSpPr>
          <p:nvPr/>
        </p:nvSpPr>
        <p:spPr bwMode="auto">
          <a:xfrm>
            <a:off x="2101850" y="2019300"/>
            <a:ext cx="0" cy="7508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5566" name="Rectangle 90"/>
          <p:cNvSpPr>
            <a:spLocks noChangeArrowheads="1"/>
          </p:cNvSpPr>
          <p:nvPr/>
        </p:nvSpPr>
        <p:spPr bwMode="auto">
          <a:xfrm>
            <a:off x="411163" y="1936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defRPr/>
            </a:pPr>
            <a:r>
              <a:rPr lang="en-US" sz="40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Handoff between cell towers (3G)</a:t>
            </a:r>
            <a:endParaRPr lang="en-US" sz="4000" dirty="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pic>
        <p:nvPicPr>
          <p:cNvPr id="141342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9695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3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782"/>
          <p:cNvGrpSpPr>
            <a:grpSpLocks/>
          </p:cNvGrpSpPr>
          <p:nvPr/>
        </p:nvGrpSpPr>
        <p:grpSpPr bwMode="auto">
          <a:xfrm>
            <a:off x="4843006" y="4851835"/>
            <a:ext cx="603702" cy="728336"/>
            <a:chOff x="742" y="2409"/>
            <a:chExt cx="576" cy="881"/>
          </a:xfrm>
        </p:grpSpPr>
        <p:grpSp>
          <p:nvGrpSpPr>
            <p:cNvPr id="11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2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20" name="Picture 799" descr="cell_tower_radiation cop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66486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Same-Network Mobility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in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4G LTE</a:t>
            </a:r>
            <a:endParaRPr lang="en-US" sz="3600" dirty="0">
              <a:solidFill>
                <a:srgbClr val="000099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13106"/>
            <a:ext cx="5148885" cy="22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240399" y="2607159"/>
            <a:ext cx="3031782" cy="1252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5036" y="1406443"/>
            <a:ext cx="7772400" cy="4648200"/>
          </a:xfrm>
        </p:spPr>
        <p:txBody>
          <a:bodyPr/>
          <a:lstStyle/>
          <a:p>
            <a:r>
              <a:rPr lang="en-US" dirty="0" smtClean="0"/>
              <a:t>Paging: idle UE may move from cell to cell: network does not know where the idle UE is resident</a:t>
            </a:r>
          </a:p>
          <a:p>
            <a:pPr lvl="1"/>
            <a:r>
              <a:rPr lang="en-US" dirty="0" smtClean="0"/>
              <a:t>paging message from MME broadcast by all eNodeB to locate UE</a:t>
            </a:r>
            <a:endParaRPr lang="en-US" sz="20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635036" y="2976894"/>
            <a:ext cx="3605363" cy="249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marL="457200" lvl="1" indent="0">
              <a:buFont typeface="Wingdings" charset="0"/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handoff: similar to 3G: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preparation phase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execution phase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completion phase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 flipV="1">
            <a:off x="5131546" y="4089631"/>
            <a:ext cx="1344612" cy="14597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1" name="Group 35"/>
          <p:cNvGrpSpPr>
            <a:grpSpLocks/>
          </p:cNvGrpSpPr>
          <p:nvPr/>
        </p:nvGrpSpPr>
        <p:grpSpPr bwMode="auto">
          <a:xfrm>
            <a:off x="5690346" y="5766845"/>
            <a:ext cx="1441450" cy="346075"/>
            <a:chOff x="3072" y="739"/>
            <a:chExt cx="652" cy="146"/>
          </a:xfrm>
        </p:grpSpPr>
        <p:pic>
          <p:nvPicPr>
            <p:cNvPr id="42" name="Picture 36" descr="lgv_fqmg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Line 37"/>
            <p:cNvSpPr>
              <a:spLocks noChangeShapeType="1"/>
            </p:cNvSpPr>
            <p:nvPr/>
          </p:nvSpPr>
          <p:spPr bwMode="auto">
            <a:xfrm flipH="1">
              <a:off x="3104" y="784"/>
              <a:ext cx="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 flipH="1">
              <a:off x="3072" y="7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5" name="Group 39"/>
          <p:cNvGrpSpPr>
            <a:grpSpLocks/>
          </p:cNvGrpSpPr>
          <p:nvPr/>
        </p:nvGrpSpPr>
        <p:grpSpPr bwMode="auto">
          <a:xfrm>
            <a:off x="6155483" y="3230141"/>
            <a:ext cx="987425" cy="676275"/>
            <a:chOff x="2197" y="1176"/>
            <a:chExt cx="622" cy="426"/>
          </a:xfrm>
        </p:grpSpPr>
        <p:grpSp>
          <p:nvGrpSpPr>
            <p:cNvPr id="46" name="Group 40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48" name="Rectangle 41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" name="Text Box 42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47" name="Text Box 43"/>
            <p:cNvSpPr txBox="1">
              <a:spLocks noChangeArrowheads="1"/>
            </p:cNvSpPr>
            <p:nvPr/>
          </p:nvSpPr>
          <p:spPr bwMode="auto">
            <a:xfrm>
              <a:off x="2197" y="1295"/>
              <a:ext cx="61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P-GW</a:t>
              </a:r>
            </a:p>
          </p:txBody>
        </p:sp>
      </p:grpSp>
      <p:sp>
        <p:nvSpPr>
          <p:cNvPr id="88" name="Line 82"/>
          <p:cNvSpPr>
            <a:spLocks noChangeShapeType="1"/>
          </p:cNvSpPr>
          <p:nvPr/>
        </p:nvSpPr>
        <p:spPr bwMode="auto">
          <a:xfrm flipH="1" flipV="1">
            <a:off x="6741271" y="4089631"/>
            <a:ext cx="1408112" cy="14724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9" name="Freeform 83"/>
          <p:cNvSpPr>
            <a:spLocks/>
          </p:cNvSpPr>
          <p:nvPr/>
        </p:nvSpPr>
        <p:spPr bwMode="auto">
          <a:xfrm>
            <a:off x="5301561" y="3435109"/>
            <a:ext cx="1328011" cy="2324100"/>
          </a:xfrm>
          <a:custGeom>
            <a:avLst/>
            <a:gdLst>
              <a:gd name="T0" fmla="*/ 2147483647 w 837"/>
              <a:gd name="T1" fmla="*/ 0 h 1464"/>
              <a:gd name="T2" fmla="*/ 2147483647 w 837"/>
              <a:gd name="T3" fmla="*/ 2147483647 h 1464"/>
              <a:gd name="T4" fmla="*/ 2147483647 w 837"/>
              <a:gd name="T5" fmla="*/ 2147483647 h 1464"/>
              <a:gd name="T6" fmla="*/ 2147483647 w 837"/>
              <a:gd name="T7" fmla="*/ 2147483647 h 1464"/>
              <a:gd name="T8" fmla="*/ 0 w 837"/>
              <a:gd name="T9" fmla="*/ 2147483647 h 1464"/>
              <a:gd name="T10" fmla="*/ 2147483647 w 837"/>
              <a:gd name="T11" fmla="*/ 2147483647 h 14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9749 w 9966"/>
              <a:gd name="connsiteY0" fmla="*/ 0 h 10000"/>
              <a:gd name="connsiteX1" fmla="*/ 9654 w 9966"/>
              <a:gd name="connsiteY1" fmla="*/ 4153 h 10000"/>
              <a:gd name="connsiteX2" fmla="*/ 9654 w 9966"/>
              <a:gd name="connsiteY2" fmla="*/ 5355 h 10000"/>
              <a:gd name="connsiteX3" fmla="*/ 5393 w 9966"/>
              <a:gd name="connsiteY3" fmla="*/ 5789 h 10000"/>
              <a:gd name="connsiteX4" fmla="*/ 0 w 9966"/>
              <a:gd name="connsiteY4" fmla="*/ 8962 h 10000"/>
              <a:gd name="connsiteX5" fmla="*/ 7551 w 9966"/>
              <a:gd name="connsiteY5" fmla="*/ 10000 h 10000"/>
              <a:gd name="connsiteX0" fmla="*/ 9782 w 10001"/>
              <a:gd name="connsiteY0" fmla="*/ 0 h 10000"/>
              <a:gd name="connsiteX1" fmla="*/ 9687 w 10001"/>
              <a:gd name="connsiteY1" fmla="*/ 3271 h 10000"/>
              <a:gd name="connsiteX2" fmla="*/ 9687 w 10001"/>
              <a:gd name="connsiteY2" fmla="*/ 5355 h 10000"/>
              <a:gd name="connsiteX3" fmla="*/ 5411 w 10001"/>
              <a:gd name="connsiteY3" fmla="*/ 5789 h 10000"/>
              <a:gd name="connsiteX4" fmla="*/ 0 w 10001"/>
              <a:gd name="connsiteY4" fmla="*/ 8962 h 10000"/>
              <a:gd name="connsiteX5" fmla="*/ 7577 w 10001"/>
              <a:gd name="connsiteY5" fmla="*/ 10000 h 10000"/>
              <a:gd name="connsiteX0" fmla="*/ 9782 w 9861"/>
              <a:gd name="connsiteY0" fmla="*/ 0 h 10000"/>
              <a:gd name="connsiteX1" fmla="*/ 9687 w 9861"/>
              <a:gd name="connsiteY1" fmla="*/ 3271 h 10000"/>
              <a:gd name="connsiteX2" fmla="*/ 7676 w 9861"/>
              <a:gd name="connsiteY2" fmla="*/ 4562 h 10000"/>
              <a:gd name="connsiteX3" fmla="*/ 5411 w 9861"/>
              <a:gd name="connsiteY3" fmla="*/ 5789 h 10000"/>
              <a:gd name="connsiteX4" fmla="*/ 0 w 9861"/>
              <a:gd name="connsiteY4" fmla="*/ 8962 h 10000"/>
              <a:gd name="connsiteX5" fmla="*/ 7577 w 9861"/>
              <a:gd name="connsiteY5" fmla="*/ 10000 h 10000"/>
              <a:gd name="connsiteX0" fmla="*/ 9920 w 10170"/>
              <a:gd name="connsiteY0" fmla="*/ 0 h 10000"/>
              <a:gd name="connsiteX1" fmla="*/ 9824 w 10170"/>
              <a:gd name="connsiteY1" fmla="*/ 3271 h 10000"/>
              <a:gd name="connsiteX2" fmla="*/ 5487 w 10170"/>
              <a:gd name="connsiteY2" fmla="*/ 5789 h 10000"/>
              <a:gd name="connsiteX3" fmla="*/ 0 w 10170"/>
              <a:gd name="connsiteY3" fmla="*/ 8962 h 10000"/>
              <a:gd name="connsiteX4" fmla="*/ 7684 w 10170"/>
              <a:gd name="connsiteY4" fmla="*/ 10000 h 10000"/>
              <a:gd name="connsiteX0" fmla="*/ 9920 w 10170"/>
              <a:gd name="connsiteY0" fmla="*/ 0 h 10000"/>
              <a:gd name="connsiteX1" fmla="*/ 9824 w 10170"/>
              <a:gd name="connsiteY1" fmla="*/ 3007 h 10000"/>
              <a:gd name="connsiteX2" fmla="*/ 5487 w 10170"/>
              <a:gd name="connsiteY2" fmla="*/ 5789 h 10000"/>
              <a:gd name="connsiteX3" fmla="*/ 0 w 10170"/>
              <a:gd name="connsiteY3" fmla="*/ 8962 h 10000"/>
              <a:gd name="connsiteX4" fmla="*/ 7684 w 1017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0" h="10000">
                <a:moveTo>
                  <a:pt x="9920" y="0"/>
                </a:moveTo>
                <a:cubicBezTo>
                  <a:pt x="9883" y="690"/>
                  <a:pt x="10563" y="2042"/>
                  <a:pt x="9824" y="3007"/>
                </a:cubicBezTo>
                <a:cubicBezTo>
                  <a:pt x="9085" y="3972"/>
                  <a:pt x="7124" y="4797"/>
                  <a:pt x="5487" y="5789"/>
                </a:cubicBezTo>
                <a:cubicBezTo>
                  <a:pt x="3850" y="6781"/>
                  <a:pt x="0" y="8333"/>
                  <a:pt x="0" y="8962"/>
                </a:cubicBezTo>
                <a:cubicBezTo>
                  <a:pt x="0" y="9590"/>
                  <a:pt x="6078" y="9781"/>
                  <a:pt x="7684" y="1000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0" name="Freeform 84"/>
          <p:cNvSpPr>
            <a:spLocks/>
          </p:cNvSpPr>
          <p:nvPr/>
        </p:nvSpPr>
        <p:spPr bwMode="auto">
          <a:xfrm>
            <a:off x="6606447" y="3909045"/>
            <a:ext cx="1303223" cy="1878438"/>
          </a:xfrm>
          <a:custGeom>
            <a:avLst/>
            <a:gdLst>
              <a:gd name="T0" fmla="*/ 0 w 808"/>
              <a:gd name="T1" fmla="*/ 0 h 680"/>
              <a:gd name="T2" fmla="*/ 2147483647 w 808"/>
              <a:gd name="T3" fmla="*/ 2147483647 h 680"/>
              <a:gd name="T4" fmla="*/ 2147483647 w 808"/>
              <a:gd name="T5" fmla="*/ 2147483647 h 680"/>
              <a:gd name="T6" fmla="*/ 2147483647 w 808"/>
              <a:gd name="T7" fmla="*/ 2147483647 h 680"/>
              <a:gd name="T8" fmla="*/ 0 60000 65536"/>
              <a:gd name="T9" fmla="*/ 0 60000 65536"/>
              <a:gd name="T10" fmla="*/ 0 60000 65536"/>
              <a:gd name="T11" fmla="*/ 0 60000 65536"/>
              <a:gd name="connsiteX0" fmla="*/ 0 w 10160"/>
              <a:gd name="connsiteY0" fmla="*/ 0 h 17401"/>
              <a:gd name="connsiteX1" fmla="*/ 2338 w 10160"/>
              <a:gd name="connsiteY1" fmla="*/ 9283 h 17401"/>
              <a:gd name="connsiteX2" fmla="*/ 10160 w 10160"/>
              <a:gd name="connsiteY2" fmla="*/ 15166 h 17401"/>
              <a:gd name="connsiteX3" fmla="*/ 2338 w 10160"/>
              <a:gd name="connsiteY3" fmla="*/ 17401 h 17401"/>
              <a:gd name="connsiteX0" fmla="*/ 0 w 10160"/>
              <a:gd name="connsiteY0" fmla="*/ 0 h 17401"/>
              <a:gd name="connsiteX1" fmla="*/ 4893 w 10160"/>
              <a:gd name="connsiteY1" fmla="*/ 7955 h 17401"/>
              <a:gd name="connsiteX2" fmla="*/ 10160 w 10160"/>
              <a:gd name="connsiteY2" fmla="*/ 15166 h 17401"/>
              <a:gd name="connsiteX3" fmla="*/ 2338 w 10160"/>
              <a:gd name="connsiteY3" fmla="*/ 17401 h 1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" h="17401">
                <a:moveTo>
                  <a:pt x="0" y="0"/>
                </a:moveTo>
                <a:cubicBezTo>
                  <a:pt x="359" y="309"/>
                  <a:pt x="3200" y="5427"/>
                  <a:pt x="4893" y="7955"/>
                </a:cubicBezTo>
                <a:cubicBezTo>
                  <a:pt x="6586" y="10483"/>
                  <a:pt x="10160" y="13813"/>
                  <a:pt x="10160" y="15166"/>
                </a:cubicBezTo>
                <a:cubicBezTo>
                  <a:pt x="10160" y="16519"/>
                  <a:pt x="3972" y="16930"/>
                  <a:pt x="2338" y="1740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1" name="Text Box 85"/>
          <p:cNvSpPr txBox="1">
            <a:spLocks noChangeArrowheads="1"/>
          </p:cNvSpPr>
          <p:nvPr/>
        </p:nvSpPr>
        <p:spPr bwMode="auto">
          <a:xfrm>
            <a:off x="4588047" y="5300354"/>
            <a:ext cx="8334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old </a:t>
            </a:r>
          </a:p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eNodeB</a:t>
            </a:r>
          </a:p>
        </p:txBody>
      </p:sp>
      <p:sp>
        <p:nvSpPr>
          <p:cNvPr id="93" name="Text Box 87"/>
          <p:cNvSpPr txBox="1">
            <a:spLocks noChangeArrowheads="1"/>
          </p:cNvSpPr>
          <p:nvPr/>
        </p:nvSpPr>
        <p:spPr bwMode="auto">
          <a:xfrm>
            <a:off x="5750671" y="5100095"/>
            <a:ext cx="7254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old </a:t>
            </a:r>
          </a:p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routing</a:t>
            </a:r>
          </a:p>
        </p:txBody>
      </p:sp>
      <p:sp>
        <p:nvSpPr>
          <p:cNvPr id="94" name="Text Box 88"/>
          <p:cNvSpPr txBox="1">
            <a:spLocks noChangeArrowheads="1"/>
          </p:cNvSpPr>
          <p:nvPr/>
        </p:nvSpPr>
        <p:spPr bwMode="auto">
          <a:xfrm>
            <a:off x="6741271" y="5087395"/>
            <a:ext cx="7254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new</a:t>
            </a:r>
          </a:p>
          <a:p>
            <a:pPr algn="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routing</a:t>
            </a:r>
          </a:p>
        </p:txBody>
      </p:sp>
      <p:sp>
        <p:nvSpPr>
          <p:cNvPr id="95" name="Text Box 85"/>
          <p:cNvSpPr txBox="1">
            <a:spLocks noChangeArrowheads="1"/>
          </p:cNvSpPr>
          <p:nvPr/>
        </p:nvSpPr>
        <p:spPr bwMode="auto">
          <a:xfrm>
            <a:off x="7890842" y="5314415"/>
            <a:ext cx="8334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new</a:t>
            </a:r>
          </a:p>
          <a:p>
            <a:pPr algn="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eNodeB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4819662" y="3463574"/>
            <a:ext cx="723538" cy="1021443"/>
            <a:chOff x="4804140" y="4417639"/>
            <a:chExt cx="723538" cy="1564088"/>
          </a:xfrm>
        </p:grpSpPr>
        <p:grpSp>
          <p:nvGrpSpPr>
            <p:cNvPr id="97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99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0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1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2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3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4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8" name="Text Box 121"/>
            <p:cNvSpPr txBox="1">
              <a:spLocks noChangeArrowheads="1"/>
            </p:cNvSpPr>
            <p:nvPr/>
          </p:nvSpPr>
          <p:spPr bwMode="auto">
            <a:xfrm>
              <a:off x="4804140" y="4417639"/>
              <a:ext cx="723538" cy="80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MME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723167" y="3417886"/>
            <a:ext cx="646331" cy="1021443"/>
            <a:chOff x="4842744" y="4417639"/>
            <a:chExt cx="646331" cy="1564088"/>
          </a:xfrm>
        </p:grpSpPr>
        <p:grpSp>
          <p:nvGrpSpPr>
            <p:cNvPr id="106" name="Group 109"/>
            <p:cNvGrpSpPr>
              <a:grpSpLocks/>
            </p:cNvGrpSpPr>
            <p:nvPr/>
          </p:nvGrpSpPr>
          <p:grpSpPr bwMode="auto">
            <a:xfrm>
              <a:off x="4867640" y="5188066"/>
              <a:ext cx="550863" cy="793661"/>
              <a:chOff x="611" y="3693"/>
              <a:chExt cx="449" cy="287"/>
            </a:xfrm>
          </p:grpSpPr>
          <p:sp>
            <p:nvSpPr>
              <p:cNvPr id="108" name="Rectangle 110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9" name="Freeform 114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10" name="Freeform 115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11" name="Freeform 116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12" name="Freeform 117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13" name="Freeform 118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107" name="Text Box 121"/>
            <p:cNvSpPr txBox="1">
              <a:spLocks noChangeArrowheads="1"/>
            </p:cNvSpPr>
            <p:nvPr/>
          </p:nvSpPr>
          <p:spPr bwMode="auto">
            <a:xfrm>
              <a:off x="4842744" y="4417639"/>
              <a:ext cx="646331" cy="80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target</a:t>
              </a:r>
            </a:p>
            <a:p>
              <a:pPr algn="ctr" eaLnBrk="0" hangingPunct="0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MME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 bwMode="auto">
          <a:xfrm>
            <a:off x="5241054" y="4338776"/>
            <a:ext cx="15715" cy="7300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>
            <a:off x="7927887" y="4338776"/>
            <a:ext cx="15715" cy="7300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101" idx="2"/>
          </p:cNvCxnSpPr>
          <p:nvPr/>
        </p:nvCxnSpPr>
        <p:spPr bwMode="auto">
          <a:xfrm flipV="1">
            <a:off x="5402127" y="4338776"/>
            <a:ext cx="2507543" cy="300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oup 782"/>
          <p:cNvGrpSpPr>
            <a:grpSpLocks/>
          </p:cNvGrpSpPr>
          <p:nvPr/>
        </p:nvGrpSpPr>
        <p:grpSpPr bwMode="auto">
          <a:xfrm>
            <a:off x="7731183" y="4865227"/>
            <a:ext cx="603702" cy="728336"/>
            <a:chOff x="742" y="2409"/>
            <a:chExt cx="576" cy="881"/>
          </a:xfrm>
        </p:grpSpPr>
        <p:grpSp>
          <p:nvGrpSpPr>
            <p:cNvPr id="13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4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39" name="Picture 799" descr="cell_tower_radiation cop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815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5" name="Group 130"/>
          <p:cNvGrpSpPr>
            <a:grpSpLocks/>
          </p:cNvGrpSpPr>
          <p:nvPr/>
        </p:nvGrpSpPr>
        <p:grpSpPr bwMode="auto">
          <a:xfrm>
            <a:off x="1597025" y="2486025"/>
            <a:ext cx="6654800" cy="3421063"/>
            <a:chOff x="1597027" y="2486025"/>
            <a:chExt cx="6654798" cy="3421063"/>
          </a:xfrm>
        </p:grpSpPr>
        <p:sp>
          <p:nvSpPr>
            <p:cNvPr id="98316" name="Freeform 2"/>
            <p:cNvSpPr>
              <a:spLocks/>
            </p:cNvSpPr>
            <p:nvPr/>
          </p:nvSpPr>
          <p:spPr bwMode="auto">
            <a:xfrm>
              <a:off x="1612900" y="2616200"/>
              <a:ext cx="1866900" cy="1589088"/>
            </a:xfrm>
            <a:custGeom>
              <a:avLst/>
              <a:gdLst>
                <a:gd name="T0" fmla="*/ 2147483647 w 1340"/>
                <a:gd name="T1" fmla="*/ 2147483647 h 1191"/>
                <a:gd name="T2" fmla="*/ 2147483647 w 1340"/>
                <a:gd name="T3" fmla="*/ 2147483647 h 1191"/>
                <a:gd name="T4" fmla="*/ 2147483647 w 1340"/>
                <a:gd name="T5" fmla="*/ 2147483647 h 1191"/>
                <a:gd name="T6" fmla="*/ 2147483647 w 1340"/>
                <a:gd name="T7" fmla="*/ 2147483647 h 1191"/>
                <a:gd name="T8" fmla="*/ 2147483647 w 1340"/>
                <a:gd name="T9" fmla="*/ 2147483647 h 1191"/>
                <a:gd name="T10" fmla="*/ 2147483647 w 1340"/>
                <a:gd name="T11" fmla="*/ 2147483647 h 1191"/>
                <a:gd name="T12" fmla="*/ 2147483647 w 1340"/>
                <a:gd name="T13" fmla="*/ 2147483647 h 1191"/>
                <a:gd name="T14" fmla="*/ 2147483647 w 1340"/>
                <a:gd name="T15" fmla="*/ 2147483647 h 1191"/>
                <a:gd name="T16" fmla="*/ 2147483647 w 1340"/>
                <a:gd name="T17" fmla="*/ 2147483647 h 1191"/>
                <a:gd name="T18" fmla="*/ 2147483647 w 1340"/>
                <a:gd name="T19" fmla="*/ 2147483647 h 1191"/>
                <a:gd name="T20" fmla="*/ 2147483647 w 1340"/>
                <a:gd name="T21" fmla="*/ 2147483647 h 1191"/>
                <a:gd name="T22" fmla="*/ 2147483647 w 1340"/>
                <a:gd name="T23" fmla="*/ 2147483647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317" name="Freeform 96"/>
            <p:cNvSpPr>
              <a:spLocks/>
            </p:cNvSpPr>
            <p:nvPr/>
          </p:nvSpPr>
          <p:spPr bwMode="auto">
            <a:xfrm>
              <a:off x="6413500" y="2486025"/>
              <a:ext cx="1838325" cy="1711325"/>
            </a:xfrm>
            <a:custGeom>
              <a:avLst/>
              <a:gdLst>
                <a:gd name="T0" fmla="*/ 2147483647 w 2894"/>
                <a:gd name="T1" fmla="*/ 2147483647 h 2693"/>
                <a:gd name="T2" fmla="*/ 2147483647 w 2894"/>
                <a:gd name="T3" fmla="*/ 2147483647 h 2693"/>
                <a:gd name="T4" fmla="*/ 2147483647 w 2894"/>
                <a:gd name="T5" fmla="*/ 2147483647 h 2693"/>
                <a:gd name="T6" fmla="*/ 2147483647 w 2894"/>
                <a:gd name="T7" fmla="*/ 2147483647 h 2693"/>
                <a:gd name="T8" fmla="*/ 2147483647 w 2894"/>
                <a:gd name="T9" fmla="*/ 2147483647 h 2693"/>
                <a:gd name="T10" fmla="*/ 2147483647 w 2894"/>
                <a:gd name="T11" fmla="*/ 2147483647 h 2693"/>
                <a:gd name="T12" fmla="*/ 2147483647 w 2894"/>
                <a:gd name="T13" fmla="*/ 2147483647 h 2693"/>
                <a:gd name="T14" fmla="*/ 2147483647 w 2894"/>
                <a:gd name="T15" fmla="*/ 2147483647 h 2693"/>
                <a:gd name="T16" fmla="*/ 2147483647 w 2894"/>
                <a:gd name="T17" fmla="*/ 2147483647 h 2693"/>
                <a:gd name="T18" fmla="*/ 2147483647 w 2894"/>
                <a:gd name="T19" fmla="*/ 2147483647 h 2693"/>
                <a:gd name="T20" fmla="*/ 2147483647 w 2894"/>
                <a:gd name="T21" fmla="*/ 2147483647 h 269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94" h="2693">
                  <a:moveTo>
                    <a:pt x="4" y="1331"/>
                  </a:moveTo>
                  <a:cubicBezTo>
                    <a:pt x="4" y="1049"/>
                    <a:pt x="119" y="673"/>
                    <a:pt x="349" y="509"/>
                  </a:cubicBezTo>
                  <a:cubicBezTo>
                    <a:pt x="579" y="345"/>
                    <a:pt x="1010" y="400"/>
                    <a:pt x="1384" y="344"/>
                  </a:cubicBezTo>
                  <a:cubicBezTo>
                    <a:pt x="1758" y="288"/>
                    <a:pt x="2346" y="0"/>
                    <a:pt x="2596" y="170"/>
                  </a:cubicBezTo>
                  <a:cubicBezTo>
                    <a:pt x="2846" y="340"/>
                    <a:pt x="2874" y="1035"/>
                    <a:pt x="2884" y="1364"/>
                  </a:cubicBezTo>
                  <a:cubicBezTo>
                    <a:pt x="2894" y="1693"/>
                    <a:pt x="2789" y="1954"/>
                    <a:pt x="2659" y="2144"/>
                  </a:cubicBezTo>
                  <a:cubicBezTo>
                    <a:pt x="2529" y="2334"/>
                    <a:pt x="2274" y="2432"/>
                    <a:pt x="2104" y="2504"/>
                  </a:cubicBezTo>
                  <a:cubicBezTo>
                    <a:pt x="1934" y="2576"/>
                    <a:pt x="1816" y="2558"/>
                    <a:pt x="1639" y="2579"/>
                  </a:cubicBezTo>
                  <a:cubicBezTo>
                    <a:pt x="1462" y="2600"/>
                    <a:pt x="1259" y="2693"/>
                    <a:pt x="1044" y="2630"/>
                  </a:cubicBezTo>
                  <a:cubicBezTo>
                    <a:pt x="829" y="2567"/>
                    <a:pt x="520" y="2418"/>
                    <a:pt x="346" y="2201"/>
                  </a:cubicBezTo>
                  <a:cubicBezTo>
                    <a:pt x="173" y="1985"/>
                    <a:pt x="0" y="1682"/>
                    <a:pt x="4" y="1331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318" name="Freeform 119"/>
            <p:cNvSpPr>
              <a:spLocks/>
            </p:cNvSpPr>
            <p:nvPr/>
          </p:nvSpPr>
          <p:spPr bwMode="auto">
            <a:xfrm>
              <a:off x="3954463" y="3432175"/>
              <a:ext cx="2109787" cy="1250950"/>
            </a:xfrm>
            <a:custGeom>
              <a:avLst/>
              <a:gdLst>
                <a:gd name="T0" fmla="*/ 2147483647 w 3324"/>
                <a:gd name="T1" fmla="*/ 2147483647 h 1971"/>
                <a:gd name="T2" fmla="*/ 2147483647 w 3324"/>
                <a:gd name="T3" fmla="*/ 2147483647 h 1971"/>
                <a:gd name="T4" fmla="*/ 2147483647 w 3324"/>
                <a:gd name="T5" fmla="*/ 2147483647 h 1971"/>
                <a:gd name="T6" fmla="*/ 2147483647 w 3324"/>
                <a:gd name="T7" fmla="*/ 2147483647 h 1971"/>
                <a:gd name="T8" fmla="*/ 2147483647 w 3324"/>
                <a:gd name="T9" fmla="*/ 2147483647 h 1971"/>
                <a:gd name="T10" fmla="*/ 2147483647 w 3324"/>
                <a:gd name="T11" fmla="*/ 2147483647 h 1971"/>
                <a:gd name="T12" fmla="*/ 2147483647 w 3324"/>
                <a:gd name="T13" fmla="*/ 2147483647 h 1971"/>
                <a:gd name="T14" fmla="*/ 2147483647 w 3324"/>
                <a:gd name="T15" fmla="*/ 2147483647 h 1971"/>
                <a:gd name="T16" fmla="*/ 2147483647 w 3324"/>
                <a:gd name="T17" fmla="*/ 2147483647 h 1971"/>
                <a:gd name="T18" fmla="*/ 2147483647 w 3324"/>
                <a:gd name="T19" fmla="*/ 2147483647 h 1971"/>
                <a:gd name="T20" fmla="*/ 2147483647 w 3324"/>
                <a:gd name="T21" fmla="*/ 2147483647 h 1971"/>
                <a:gd name="T22" fmla="*/ 2147483647 w 3324"/>
                <a:gd name="T23" fmla="*/ 2147483647 h 1971"/>
                <a:gd name="T24" fmla="*/ 2147483647 w 3324"/>
                <a:gd name="T25" fmla="*/ 2147483647 h 19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24" h="1971">
                  <a:moveTo>
                    <a:pt x="596" y="15"/>
                  </a:moveTo>
                  <a:cubicBezTo>
                    <a:pt x="335" y="29"/>
                    <a:pt x="248" y="155"/>
                    <a:pt x="149" y="330"/>
                  </a:cubicBezTo>
                  <a:cubicBezTo>
                    <a:pt x="50" y="505"/>
                    <a:pt x="0" y="853"/>
                    <a:pt x="3" y="1066"/>
                  </a:cubicBezTo>
                  <a:cubicBezTo>
                    <a:pt x="6" y="1279"/>
                    <a:pt x="67" y="1478"/>
                    <a:pt x="168" y="1606"/>
                  </a:cubicBezTo>
                  <a:cubicBezTo>
                    <a:pt x="269" y="1734"/>
                    <a:pt x="457" y="1811"/>
                    <a:pt x="609" y="1831"/>
                  </a:cubicBezTo>
                  <a:cubicBezTo>
                    <a:pt x="761" y="1851"/>
                    <a:pt x="927" y="1719"/>
                    <a:pt x="1083" y="1726"/>
                  </a:cubicBezTo>
                  <a:cubicBezTo>
                    <a:pt x="1239" y="1733"/>
                    <a:pt x="1333" y="1844"/>
                    <a:pt x="1548" y="1876"/>
                  </a:cubicBezTo>
                  <a:cubicBezTo>
                    <a:pt x="1763" y="1908"/>
                    <a:pt x="2091" y="1971"/>
                    <a:pt x="2373" y="1921"/>
                  </a:cubicBezTo>
                  <a:cubicBezTo>
                    <a:pt x="2655" y="1871"/>
                    <a:pt x="3162" y="1740"/>
                    <a:pt x="3243" y="1576"/>
                  </a:cubicBezTo>
                  <a:cubicBezTo>
                    <a:pt x="3324" y="1412"/>
                    <a:pt x="2947" y="1124"/>
                    <a:pt x="2859" y="935"/>
                  </a:cubicBezTo>
                  <a:cubicBezTo>
                    <a:pt x="2771" y="746"/>
                    <a:pt x="2905" y="559"/>
                    <a:pt x="2714" y="444"/>
                  </a:cubicBezTo>
                  <a:cubicBezTo>
                    <a:pt x="2523" y="328"/>
                    <a:pt x="2063" y="315"/>
                    <a:pt x="1714" y="242"/>
                  </a:cubicBezTo>
                  <a:cubicBezTo>
                    <a:pt x="1366" y="168"/>
                    <a:pt x="857" y="0"/>
                    <a:pt x="596" y="15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319" name="Text Box 120"/>
            <p:cNvSpPr txBox="1">
              <a:spLocks noChangeArrowheads="1"/>
            </p:cNvSpPr>
            <p:nvPr/>
          </p:nvSpPr>
          <p:spPr bwMode="auto">
            <a:xfrm>
              <a:off x="4129088" y="3729038"/>
              <a:ext cx="14478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wide area network</a:t>
              </a:r>
            </a:p>
          </p:txBody>
        </p:sp>
        <p:sp>
          <p:nvSpPr>
            <p:cNvPr id="98320" name="Freeform 121"/>
            <p:cNvSpPr>
              <a:spLocks/>
            </p:cNvSpPr>
            <p:nvPr/>
          </p:nvSpPr>
          <p:spPr bwMode="auto">
            <a:xfrm>
              <a:off x="3259138" y="4995863"/>
              <a:ext cx="2944812" cy="911225"/>
            </a:xfrm>
            <a:custGeom>
              <a:avLst/>
              <a:gdLst>
                <a:gd name="T0" fmla="*/ 2147483647 w 4636"/>
                <a:gd name="T1" fmla="*/ 2147483647 h 1435"/>
                <a:gd name="T2" fmla="*/ 2147483647 w 4636"/>
                <a:gd name="T3" fmla="*/ 2147483647 h 1435"/>
                <a:gd name="T4" fmla="*/ 2147483647 w 4636"/>
                <a:gd name="T5" fmla="*/ 2147483647 h 1435"/>
                <a:gd name="T6" fmla="*/ 2147483647 w 4636"/>
                <a:gd name="T7" fmla="*/ 2147483647 h 1435"/>
                <a:gd name="T8" fmla="*/ 2147483647 w 4636"/>
                <a:gd name="T9" fmla="*/ 2147483647 h 1435"/>
                <a:gd name="T10" fmla="*/ 2147483647 w 4636"/>
                <a:gd name="T11" fmla="*/ 2147483647 h 1435"/>
                <a:gd name="T12" fmla="*/ 2147483647 w 4636"/>
                <a:gd name="T13" fmla="*/ 2147483647 h 1435"/>
                <a:gd name="T14" fmla="*/ 2147483647 w 4636"/>
                <a:gd name="T15" fmla="*/ 2147483647 h 1435"/>
                <a:gd name="T16" fmla="*/ 2147483647 w 4636"/>
                <a:gd name="T17" fmla="*/ 2147483647 h 1435"/>
                <a:gd name="T18" fmla="*/ 2147483647 w 4636"/>
                <a:gd name="T19" fmla="*/ 2147483647 h 14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36" h="1435">
                  <a:moveTo>
                    <a:pt x="339" y="15"/>
                  </a:moveTo>
                  <a:cubicBezTo>
                    <a:pt x="0" y="110"/>
                    <a:pt x="112" y="438"/>
                    <a:pt x="189" y="645"/>
                  </a:cubicBezTo>
                  <a:cubicBezTo>
                    <a:pt x="266" y="852"/>
                    <a:pt x="509" y="1130"/>
                    <a:pt x="804" y="1260"/>
                  </a:cubicBezTo>
                  <a:cubicBezTo>
                    <a:pt x="1099" y="1390"/>
                    <a:pt x="1507" y="1415"/>
                    <a:pt x="1959" y="1425"/>
                  </a:cubicBezTo>
                  <a:cubicBezTo>
                    <a:pt x="2411" y="1435"/>
                    <a:pt x="3192" y="1395"/>
                    <a:pt x="3519" y="1320"/>
                  </a:cubicBezTo>
                  <a:cubicBezTo>
                    <a:pt x="3846" y="1245"/>
                    <a:pt x="3753" y="1067"/>
                    <a:pt x="3924" y="975"/>
                  </a:cubicBezTo>
                  <a:cubicBezTo>
                    <a:pt x="4095" y="883"/>
                    <a:pt x="4489" y="885"/>
                    <a:pt x="4543" y="769"/>
                  </a:cubicBezTo>
                  <a:cubicBezTo>
                    <a:pt x="4597" y="653"/>
                    <a:pt x="4636" y="393"/>
                    <a:pt x="4249" y="278"/>
                  </a:cubicBezTo>
                  <a:cubicBezTo>
                    <a:pt x="3863" y="162"/>
                    <a:pt x="2874" y="120"/>
                    <a:pt x="2222" y="76"/>
                  </a:cubicBezTo>
                  <a:cubicBezTo>
                    <a:pt x="1570" y="32"/>
                    <a:pt x="868" y="0"/>
                    <a:pt x="339" y="15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8321" name="Group 136"/>
            <p:cNvGrpSpPr>
              <a:grpSpLocks/>
            </p:cNvGrpSpPr>
            <p:nvPr/>
          </p:nvGrpSpPr>
          <p:grpSpPr bwMode="auto">
            <a:xfrm>
              <a:off x="1597027" y="2735489"/>
              <a:ext cx="1091746" cy="791482"/>
              <a:chOff x="4089854" y="1363889"/>
              <a:chExt cx="1091746" cy="791482"/>
            </a:xfrm>
          </p:grpSpPr>
          <p:sp>
            <p:nvSpPr>
              <p:cNvPr id="98327" name="Oval 26"/>
              <p:cNvSpPr>
                <a:spLocks noChangeArrowheads="1"/>
              </p:cNvSpPr>
              <p:nvPr/>
            </p:nvSpPr>
            <p:spPr bwMode="auto">
              <a:xfrm>
                <a:off x="4089854" y="1363889"/>
                <a:ext cx="1091746" cy="79148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98328" name="Group 356"/>
              <p:cNvGrpSpPr>
                <a:grpSpLocks/>
              </p:cNvGrpSpPr>
              <p:nvPr/>
            </p:nvGrpSpPr>
            <p:grpSpPr bwMode="auto">
              <a:xfrm>
                <a:off x="4245429" y="1426027"/>
                <a:ext cx="629104" cy="547461"/>
                <a:chOff x="313" y="1497"/>
                <a:chExt cx="1152" cy="1014"/>
              </a:xfrm>
            </p:grpSpPr>
            <p:pic>
              <p:nvPicPr>
                <p:cNvPr id="98329" name="Picture 354" descr="laptop_stylized_small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" y="1727"/>
                  <a:ext cx="1152" cy="7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8330" name="Picture 355" descr="antenna_stylized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4" y="1497"/>
                  <a:ext cx="1113" cy="6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pic>
          <p:nvPicPr>
            <p:cNvPr id="44051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5402" y="3570288"/>
              <a:ext cx="684213" cy="2460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8323" name="Line 111"/>
            <p:cNvSpPr>
              <a:spLocks noChangeShapeType="1"/>
            </p:cNvSpPr>
            <p:nvPr/>
          </p:nvSpPr>
          <p:spPr bwMode="auto">
            <a:xfrm>
              <a:off x="2218192" y="3269796"/>
              <a:ext cx="503237" cy="3116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324" name="Line 111"/>
            <p:cNvSpPr>
              <a:spLocks noChangeShapeType="1"/>
            </p:cNvSpPr>
            <p:nvPr/>
          </p:nvSpPr>
          <p:spPr bwMode="auto">
            <a:xfrm flipV="1">
              <a:off x="3242104" y="3690257"/>
              <a:ext cx="948895" cy="15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325" name="Line 111"/>
            <p:cNvSpPr>
              <a:spLocks noChangeShapeType="1"/>
            </p:cNvSpPr>
            <p:nvPr/>
          </p:nvSpPr>
          <p:spPr bwMode="auto">
            <a:xfrm>
              <a:off x="5594073" y="3861937"/>
              <a:ext cx="1383670" cy="24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44055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739" y="4897438"/>
              <a:ext cx="906462" cy="788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44037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“Roaming” </a:t>
            </a:r>
            <a:r>
              <a:rPr lang="en-US" dirty="0" smtClean="0">
                <a:latin typeface="Gill Sans MT" charset="0"/>
                <a:cs typeface="+mj-cs"/>
              </a:rPr>
              <a:t>Mobility</a:t>
            </a:r>
            <a:r>
              <a:rPr lang="en-US" dirty="0">
                <a:latin typeface="Gill Sans MT" charset="0"/>
                <a:cs typeface="+mj-cs"/>
              </a:rPr>
              <a:t>: vocabulary</a:t>
            </a:r>
          </a:p>
        </p:txBody>
      </p:sp>
      <p:sp>
        <p:nvSpPr>
          <p:cNvPr id="44038" name="Text Box 22"/>
          <p:cNvSpPr txBox="1">
            <a:spLocks noChangeArrowheads="1"/>
          </p:cNvSpPr>
          <p:nvPr/>
        </p:nvSpPr>
        <p:spPr bwMode="auto">
          <a:xfrm>
            <a:off x="593725" y="1350963"/>
            <a:ext cx="33496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home network: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permanent </a:t>
            </a:r>
            <a:r>
              <a:rPr lang="ja-JP" altLang="en-US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home</a:t>
            </a:r>
            <a:r>
              <a:rPr lang="ja-JP" altLang="en-US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of mobile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(e.g., 128.119.40/24)</a:t>
            </a:r>
          </a:p>
        </p:txBody>
      </p:sp>
      <p:sp>
        <p:nvSpPr>
          <p:cNvPr id="44039" name="Text Box 23"/>
          <p:cNvSpPr txBox="1">
            <a:spLocks noChangeArrowheads="1"/>
          </p:cNvSpPr>
          <p:nvPr/>
        </p:nvSpPr>
        <p:spPr bwMode="auto">
          <a:xfrm>
            <a:off x="320675" y="4257675"/>
            <a:ext cx="29051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permanent address: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address in home network, </a:t>
            </a:r>
            <a:r>
              <a:rPr lang="en-US" sz="20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can always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be used to reach mobile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e.g., 128.119.40.186</a:t>
            </a:r>
          </a:p>
        </p:txBody>
      </p:sp>
      <p:sp>
        <p:nvSpPr>
          <p:cNvPr id="44040" name="Text Box 24"/>
          <p:cNvSpPr txBox="1">
            <a:spLocks noChangeArrowheads="1"/>
          </p:cNvSpPr>
          <p:nvPr/>
        </p:nvSpPr>
        <p:spPr bwMode="auto">
          <a:xfrm>
            <a:off x="4232275" y="1423988"/>
            <a:ext cx="39147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home agent: </a:t>
            </a:r>
            <a:r>
              <a:rPr lang="en-US" sz="20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entity that will perform mobility functions on behalf of mobile, when mobile is remote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4041" name="Line 124"/>
          <p:cNvSpPr>
            <a:spLocks noChangeShapeType="1"/>
          </p:cNvSpPr>
          <p:nvPr/>
        </p:nvSpPr>
        <p:spPr bwMode="auto">
          <a:xfrm>
            <a:off x="1169988" y="2298700"/>
            <a:ext cx="511175" cy="712788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042" name="Line 124"/>
          <p:cNvSpPr>
            <a:spLocks noChangeShapeType="1"/>
          </p:cNvSpPr>
          <p:nvPr/>
        </p:nvSpPr>
        <p:spPr bwMode="auto">
          <a:xfrm flipV="1">
            <a:off x="1055688" y="3359150"/>
            <a:ext cx="766762" cy="973138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043" name="Line 124"/>
          <p:cNvSpPr>
            <a:spLocks noChangeShapeType="1"/>
          </p:cNvSpPr>
          <p:nvPr/>
        </p:nvSpPr>
        <p:spPr bwMode="auto">
          <a:xfrm flipV="1">
            <a:off x="2994025" y="2003425"/>
            <a:ext cx="1262063" cy="1566863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98315" name="Picture 21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398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0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1"/>
          <p:cNvSpPr>
            <a:spLocks noGrp="1" noChangeArrowheads="1"/>
          </p:cNvSpPr>
          <p:nvPr>
            <p:ph type="title"/>
          </p:nvPr>
        </p:nvSpPr>
        <p:spPr>
          <a:xfrm>
            <a:off x="315912" y="90488"/>
            <a:ext cx="8447087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Roaming Mobility</a:t>
            </a:r>
            <a:r>
              <a:rPr lang="en-US" dirty="0">
                <a:latin typeface="Gill Sans MT" charset="0"/>
                <a:cs typeface="+mj-cs"/>
              </a:rPr>
              <a:t>: more vocabulary</a:t>
            </a:r>
          </a:p>
        </p:txBody>
      </p:sp>
      <p:sp>
        <p:nvSpPr>
          <p:cNvPr id="100356" name="Freeform 2"/>
          <p:cNvSpPr>
            <a:spLocks/>
          </p:cNvSpPr>
          <p:nvPr/>
        </p:nvSpPr>
        <p:spPr bwMode="auto">
          <a:xfrm>
            <a:off x="1612900" y="2616200"/>
            <a:ext cx="1866900" cy="1589088"/>
          </a:xfrm>
          <a:custGeom>
            <a:avLst/>
            <a:gdLst>
              <a:gd name="T0" fmla="*/ 2147483647 w 1340"/>
              <a:gd name="T1" fmla="*/ 2147483647 h 1191"/>
              <a:gd name="T2" fmla="*/ 2147483647 w 1340"/>
              <a:gd name="T3" fmla="*/ 2147483647 h 1191"/>
              <a:gd name="T4" fmla="*/ 2147483647 w 1340"/>
              <a:gd name="T5" fmla="*/ 2147483647 h 1191"/>
              <a:gd name="T6" fmla="*/ 2147483647 w 1340"/>
              <a:gd name="T7" fmla="*/ 2147483647 h 1191"/>
              <a:gd name="T8" fmla="*/ 2147483647 w 1340"/>
              <a:gd name="T9" fmla="*/ 2147483647 h 1191"/>
              <a:gd name="T10" fmla="*/ 2147483647 w 1340"/>
              <a:gd name="T11" fmla="*/ 2147483647 h 1191"/>
              <a:gd name="T12" fmla="*/ 2147483647 w 1340"/>
              <a:gd name="T13" fmla="*/ 2147483647 h 1191"/>
              <a:gd name="T14" fmla="*/ 2147483647 w 1340"/>
              <a:gd name="T15" fmla="*/ 2147483647 h 1191"/>
              <a:gd name="T16" fmla="*/ 2147483647 w 1340"/>
              <a:gd name="T17" fmla="*/ 2147483647 h 1191"/>
              <a:gd name="T18" fmla="*/ 2147483647 w 1340"/>
              <a:gd name="T19" fmla="*/ 2147483647 h 1191"/>
              <a:gd name="T20" fmla="*/ 2147483647 w 1340"/>
              <a:gd name="T21" fmla="*/ 2147483647 h 1191"/>
              <a:gd name="T22" fmla="*/ 2147483647 w 1340"/>
              <a:gd name="T23" fmla="*/ 2147483647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0357" name="Freeform 96"/>
          <p:cNvSpPr>
            <a:spLocks/>
          </p:cNvSpPr>
          <p:nvPr/>
        </p:nvSpPr>
        <p:spPr bwMode="auto">
          <a:xfrm>
            <a:off x="6413500" y="2486025"/>
            <a:ext cx="1838325" cy="1711325"/>
          </a:xfrm>
          <a:custGeom>
            <a:avLst/>
            <a:gdLst>
              <a:gd name="T0" fmla="*/ 2147483647 w 2894"/>
              <a:gd name="T1" fmla="*/ 2147483647 h 2693"/>
              <a:gd name="T2" fmla="*/ 2147483647 w 2894"/>
              <a:gd name="T3" fmla="*/ 2147483647 h 2693"/>
              <a:gd name="T4" fmla="*/ 2147483647 w 2894"/>
              <a:gd name="T5" fmla="*/ 2147483647 h 2693"/>
              <a:gd name="T6" fmla="*/ 2147483647 w 2894"/>
              <a:gd name="T7" fmla="*/ 2147483647 h 2693"/>
              <a:gd name="T8" fmla="*/ 2147483647 w 2894"/>
              <a:gd name="T9" fmla="*/ 2147483647 h 2693"/>
              <a:gd name="T10" fmla="*/ 2147483647 w 2894"/>
              <a:gd name="T11" fmla="*/ 2147483647 h 2693"/>
              <a:gd name="T12" fmla="*/ 2147483647 w 2894"/>
              <a:gd name="T13" fmla="*/ 2147483647 h 2693"/>
              <a:gd name="T14" fmla="*/ 2147483647 w 2894"/>
              <a:gd name="T15" fmla="*/ 2147483647 h 2693"/>
              <a:gd name="T16" fmla="*/ 2147483647 w 2894"/>
              <a:gd name="T17" fmla="*/ 2147483647 h 2693"/>
              <a:gd name="T18" fmla="*/ 2147483647 w 2894"/>
              <a:gd name="T19" fmla="*/ 2147483647 h 2693"/>
              <a:gd name="T20" fmla="*/ 2147483647 w 2894"/>
              <a:gd name="T21" fmla="*/ 2147483647 h 26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94" h="2693">
                <a:moveTo>
                  <a:pt x="4" y="1331"/>
                </a:moveTo>
                <a:cubicBezTo>
                  <a:pt x="4" y="1049"/>
                  <a:pt x="119" y="673"/>
                  <a:pt x="349" y="509"/>
                </a:cubicBezTo>
                <a:cubicBezTo>
                  <a:pt x="579" y="345"/>
                  <a:pt x="1010" y="400"/>
                  <a:pt x="1384" y="344"/>
                </a:cubicBezTo>
                <a:cubicBezTo>
                  <a:pt x="1758" y="288"/>
                  <a:pt x="2346" y="0"/>
                  <a:pt x="2596" y="170"/>
                </a:cubicBezTo>
                <a:cubicBezTo>
                  <a:pt x="2846" y="340"/>
                  <a:pt x="2874" y="1035"/>
                  <a:pt x="2884" y="1364"/>
                </a:cubicBezTo>
                <a:cubicBezTo>
                  <a:pt x="2894" y="1693"/>
                  <a:pt x="2789" y="1954"/>
                  <a:pt x="2659" y="2144"/>
                </a:cubicBezTo>
                <a:cubicBezTo>
                  <a:pt x="2529" y="2334"/>
                  <a:pt x="2274" y="2432"/>
                  <a:pt x="2104" y="2504"/>
                </a:cubicBezTo>
                <a:cubicBezTo>
                  <a:pt x="1934" y="2576"/>
                  <a:pt x="1816" y="2558"/>
                  <a:pt x="1639" y="2579"/>
                </a:cubicBezTo>
                <a:cubicBezTo>
                  <a:pt x="1462" y="2600"/>
                  <a:pt x="1259" y="2693"/>
                  <a:pt x="1044" y="2630"/>
                </a:cubicBezTo>
                <a:cubicBezTo>
                  <a:pt x="829" y="2567"/>
                  <a:pt x="520" y="2418"/>
                  <a:pt x="346" y="2201"/>
                </a:cubicBezTo>
                <a:cubicBezTo>
                  <a:pt x="173" y="1985"/>
                  <a:pt x="0" y="1682"/>
                  <a:pt x="4" y="1331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0358" name="Freeform 119"/>
          <p:cNvSpPr>
            <a:spLocks/>
          </p:cNvSpPr>
          <p:nvPr/>
        </p:nvSpPr>
        <p:spPr bwMode="auto">
          <a:xfrm>
            <a:off x="3954463" y="3432175"/>
            <a:ext cx="2109787" cy="1250950"/>
          </a:xfrm>
          <a:custGeom>
            <a:avLst/>
            <a:gdLst>
              <a:gd name="T0" fmla="*/ 2147483647 w 3324"/>
              <a:gd name="T1" fmla="*/ 2147483647 h 1971"/>
              <a:gd name="T2" fmla="*/ 2147483647 w 3324"/>
              <a:gd name="T3" fmla="*/ 2147483647 h 1971"/>
              <a:gd name="T4" fmla="*/ 2147483647 w 3324"/>
              <a:gd name="T5" fmla="*/ 2147483647 h 1971"/>
              <a:gd name="T6" fmla="*/ 2147483647 w 3324"/>
              <a:gd name="T7" fmla="*/ 2147483647 h 1971"/>
              <a:gd name="T8" fmla="*/ 2147483647 w 3324"/>
              <a:gd name="T9" fmla="*/ 2147483647 h 1971"/>
              <a:gd name="T10" fmla="*/ 2147483647 w 3324"/>
              <a:gd name="T11" fmla="*/ 2147483647 h 1971"/>
              <a:gd name="T12" fmla="*/ 2147483647 w 3324"/>
              <a:gd name="T13" fmla="*/ 2147483647 h 1971"/>
              <a:gd name="T14" fmla="*/ 2147483647 w 3324"/>
              <a:gd name="T15" fmla="*/ 2147483647 h 1971"/>
              <a:gd name="T16" fmla="*/ 2147483647 w 3324"/>
              <a:gd name="T17" fmla="*/ 2147483647 h 1971"/>
              <a:gd name="T18" fmla="*/ 2147483647 w 3324"/>
              <a:gd name="T19" fmla="*/ 2147483647 h 1971"/>
              <a:gd name="T20" fmla="*/ 2147483647 w 3324"/>
              <a:gd name="T21" fmla="*/ 2147483647 h 1971"/>
              <a:gd name="T22" fmla="*/ 2147483647 w 3324"/>
              <a:gd name="T23" fmla="*/ 2147483647 h 1971"/>
              <a:gd name="T24" fmla="*/ 2147483647 w 3324"/>
              <a:gd name="T25" fmla="*/ 2147483647 h 19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24" h="1971">
                <a:moveTo>
                  <a:pt x="596" y="15"/>
                </a:moveTo>
                <a:cubicBezTo>
                  <a:pt x="335" y="29"/>
                  <a:pt x="248" y="155"/>
                  <a:pt x="149" y="330"/>
                </a:cubicBezTo>
                <a:cubicBezTo>
                  <a:pt x="50" y="505"/>
                  <a:pt x="0" y="853"/>
                  <a:pt x="3" y="1066"/>
                </a:cubicBezTo>
                <a:cubicBezTo>
                  <a:pt x="6" y="1279"/>
                  <a:pt x="67" y="1478"/>
                  <a:pt x="168" y="1606"/>
                </a:cubicBezTo>
                <a:cubicBezTo>
                  <a:pt x="269" y="1734"/>
                  <a:pt x="457" y="1811"/>
                  <a:pt x="609" y="1831"/>
                </a:cubicBezTo>
                <a:cubicBezTo>
                  <a:pt x="761" y="1851"/>
                  <a:pt x="927" y="1719"/>
                  <a:pt x="1083" y="1726"/>
                </a:cubicBezTo>
                <a:cubicBezTo>
                  <a:pt x="1239" y="1733"/>
                  <a:pt x="1333" y="1844"/>
                  <a:pt x="1548" y="1876"/>
                </a:cubicBezTo>
                <a:cubicBezTo>
                  <a:pt x="1763" y="1908"/>
                  <a:pt x="2091" y="1971"/>
                  <a:pt x="2373" y="1921"/>
                </a:cubicBezTo>
                <a:cubicBezTo>
                  <a:pt x="2655" y="1871"/>
                  <a:pt x="3162" y="1740"/>
                  <a:pt x="3243" y="1576"/>
                </a:cubicBezTo>
                <a:cubicBezTo>
                  <a:pt x="3324" y="1412"/>
                  <a:pt x="2947" y="1124"/>
                  <a:pt x="2859" y="935"/>
                </a:cubicBezTo>
                <a:cubicBezTo>
                  <a:pt x="2771" y="746"/>
                  <a:pt x="2905" y="559"/>
                  <a:pt x="2714" y="444"/>
                </a:cubicBezTo>
                <a:cubicBezTo>
                  <a:pt x="2523" y="328"/>
                  <a:pt x="2063" y="315"/>
                  <a:pt x="1714" y="242"/>
                </a:cubicBezTo>
                <a:cubicBezTo>
                  <a:pt x="1366" y="168"/>
                  <a:pt x="857" y="0"/>
                  <a:pt x="596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0359" name="Text Box 120"/>
          <p:cNvSpPr txBox="1">
            <a:spLocks noChangeArrowheads="1"/>
          </p:cNvSpPr>
          <p:nvPr/>
        </p:nvSpPr>
        <p:spPr bwMode="auto">
          <a:xfrm>
            <a:off x="4129088" y="3729038"/>
            <a:ext cx="1447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FFFFFF"/>
                </a:solidFill>
                <a:latin typeface="Arial" charset="0"/>
                <a:cs typeface="Arial" charset="0"/>
              </a:rPr>
              <a:t>wide area network</a:t>
            </a:r>
          </a:p>
        </p:txBody>
      </p:sp>
      <p:sp>
        <p:nvSpPr>
          <p:cNvPr id="100360" name="Freeform 121"/>
          <p:cNvSpPr>
            <a:spLocks/>
          </p:cNvSpPr>
          <p:nvPr/>
        </p:nvSpPr>
        <p:spPr bwMode="auto">
          <a:xfrm>
            <a:off x="3259138" y="4995863"/>
            <a:ext cx="2944812" cy="911225"/>
          </a:xfrm>
          <a:custGeom>
            <a:avLst/>
            <a:gdLst>
              <a:gd name="T0" fmla="*/ 2147483647 w 4636"/>
              <a:gd name="T1" fmla="*/ 2147483647 h 1435"/>
              <a:gd name="T2" fmla="*/ 2147483647 w 4636"/>
              <a:gd name="T3" fmla="*/ 2147483647 h 1435"/>
              <a:gd name="T4" fmla="*/ 2147483647 w 4636"/>
              <a:gd name="T5" fmla="*/ 2147483647 h 1435"/>
              <a:gd name="T6" fmla="*/ 2147483647 w 4636"/>
              <a:gd name="T7" fmla="*/ 2147483647 h 1435"/>
              <a:gd name="T8" fmla="*/ 2147483647 w 4636"/>
              <a:gd name="T9" fmla="*/ 2147483647 h 1435"/>
              <a:gd name="T10" fmla="*/ 2147483647 w 4636"/>
              <a:gd name="T11" fmla="*/ 2147483647 h 1435"/>
              <a:gd name="T12" fmla="*/ 2147483647 w 4636"/>
              <a:gd name="T13" fmla="*/ 2147483647 h 1435"/>
              <a:gd name="T14" fmla="*/ 2147483647 w 4636"/>
              <a:gd name="T15" fmla="*/ 2147483647 h 1435"/>
              <a:gd name="T16" fmla="*/ 2147483647 w 4636"/>
              <a:gd name="T17" fmla="*/ 2147483647 h 1435"/>
              <a:gd name="T18" fmla="*/ 2147483647 w 4636"/>
              <a:gd name="T19" fmla="*/ 2147483647 h 14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36" h="1435">
                <a:moveTo>
                  <a:pt x="339" y="15"/>
                </a:moveTo>
                <a:cubicBezTo>
                  <a:pt x="0" y="110"/>
                  <a:pt x="112" y="438"/>
                  <a:pt x="189" y="645"/>
                </a:cubicBezTo>
                <a:cubicBezTo>
                  <a:pt x="266" y="852"/>
                  <a:pt x="509" y="1130"/>
                  <a:pt x="804" y="1260"/>
                </a:cubicBezTo>
                <a:cubicBezTo>
                  <a:pt x="1099" y="1390"/>
                  <a:pt x="1507" y="1415"/>
                  <a:pt x="1959" y="1425"/>
                </a:cubicBezTo>
                <a:cubicBezTo>
                  <a:pt x="2411" y="1435"/>
                  <a:pt x="3192" y="1395"/>
                  <a:pt x="3519" y="1320"/>
                </a:cubicBezTo>
                <a:cubicBezTo>
                  <a:pt x="3846" y="1245"/>
                  <a:pt x="3753" y="1067"/>
                  <a:pt x="3924" y="975"/>
                </a:cubicBezTo>
                <a:cubicBezTo>
                  <a:pt x="4095" y="883"/>
                  <a:pt x="4489" y="885"/>
                  <a:pt x="4543" y="769"/>
                </a:cubicBezTo>
                <a:cubicBezTo>
                  <a:pt x="4597" y="653"/>
                  <a:pt x="4636" y="393"/>
                  <a:pt x="4249" y="278"/>
                </a:cubicBezTo>
                <a:cubicBezTo>
                  <a:pt x="3863" y="162"/>
                  <a:pt x="2874" y="120"/>
                  <a:pt x="2222" y="76"/>
                </a:cubicBezTo>
                <a:cubicBezTo>
                  <a:pt x="1570" y="32"/>
                  <a:pt x="868" y="0"/>
                  <a:pt x="339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506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00" y="3570288"/>
            <a:ext cx="684213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0362" name="Line 111"/>
          <p:cNvSpPr>
            <a:spLocks noChangeShapeType="1"/>
          </p:cNvSpPr>
          <p:nvPr/>
        </p:nvSpPr>
        <p:spPr bwMode="auto">
          <a:xfrm flipV="1">
            <a:off x="3241675" y="3690938"/>
            <a:ext cx="9493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0363" name="Line 111"/>
          <p:cNvSpPr>
            <a:spLocks noChangeShapeType="1"/>
          </p:cNvSpPr>
          <p:nvPr/>
        </p:nvSpPr>
        <p:spPr bwMode="auto">
          <a:xfrm>
            <a:off x="5594350" y="3862388"/>
            <a:ext cx="13827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50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3711575"/>
            <a:ext cx="6842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0365" name="Line 111"/>
          <p:cNvSpPr>
            <a:spLocks noChangeShapeType="1"/>
          </p:cNvSpPr>
          <p:nvPr/>
        </p:nvSpPr>
        <p:spPr bwMode="auto">
          <a:xfrm flipH="1">
            <a:off x="7281863" y="3378200"/>
            <a:ext cx="346075" cy="3222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00366" name="Group 167"/>
          <p:cNvGrpSpPr>
            <a:grpSpLocks/>
          </p:cNvGrpSpPr>
          <p:nvPr/>
        </p:nvGrpSpPr>
        <p:grpSpPr bwMode="auto">
          <a:xfrm>
            <a:off x="7050088" y="2811463"/>
            <a:ext cx="1092200" cy="792162"/>
            <a:chOff x="4089854" y="1363889"/>
            <a:chExt cx="1091746" cy="791482"/>
          </a:xfrm>
        </p:grpSpPr>
        <p:sp>
          <p:nvSpPr>
            <p:cNvPr id="100379" name="Oval 26"/>
            <p:cNvSpPr>
              <a:spLocks noChangeArrowheads="1"/>
            </p:cNvSpPr>
            <p:nvPr/>
          </p:nvSpPr>
          <p:spPr bwMode="auto">
            <a:xfrm>
              <a:off x="4089854" y="1363889"/>
              <a:ext cx="1091746" cy="79148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00380" name="Group 356"/>
            <p:cNvGrpSpPr>
              <a:grpSpLocks/>
            </p:cNvGrpSpPr>
            <p:nvPr/>
          </p:nvGrpSpPr>
          <p:grpSpPr bwMode="auto">
            <a:xfrm>
              <a:off x="4245429" y="1426027"/>
              <a:ext cx="629104" cy="547461"/>
              <a:chOff x="313" y="1497"/>
              <a:chExt cx="1152" cy="1014"/>
            </a:xfrm>
          </p:grpSpPr>
          <p:pic>
            <p:nvPicPr>
              <p:cNvPr id="100381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0382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4507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897438"/>
            <a:ext cx="906462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5073" name="Text Box 22"/>
          <p:cNvSpPr txBox="1">
            <a:spLocks noChangeArrowheads="1"/>
          </p:cNvSpPr>
          <p:nvPr/>
        </p:nvSpPr>
        <p:spPr bwMode="auto">
          <a:xfrm>
            <a:off x="2914650" y="2295525"/>
            <a:ext cx="33353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care-of-address: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address  in visited network.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(e.g., 79,129.13.2) </a:t>
            </a:r>
          </a:p>
        </p:txBody>
      </p:sp>
      <p:sp>
        <p:nvSpPr>
          <p:cNvPr id="45074" name="Text Box 124"/>
          <p:cNvSpPr txBox="1">
            <a:spLocks noChangeArrowheads="1"/>
          </p:cNvSpPr>
          <p:nvPr/>
        </p:nvSpPr>
        <p:spPr bwMode="auto">
          <a:xfrm>
            <a:off x="5794375" y="1220788"/>
            <a:ext cx="33496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visited network: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 in which mobile currently resides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(e.g., 79.129.13/24)</a:t>
            </a:r>
          </a:p>
        </p:txBody>
      </p:sp>
      <p:sp>
        <p:nvSpPr>
          <p:cNvPr id="45075" name="Text Box 125"/>
          <p:cNvSpPr txBox="1">
            <a:spLocks noChangeArrowheads="1"/>
          </p:cNvSpPr>
          <p:nvPr/>
        </p:nvSpPr>
        <p:spPr bwMode="auto">
          <a:xfrm>
            <a:off x="1870075" y="1330325"/>
            <a:ext cx="3671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permanent address: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remains constant (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e.g., 128.119.40.186)</a:t>
            </a:r>
          </a:p>
        </p:txBody>
      </p:sp>
      <p:sp>
        <p:nvSpPr>
          <p:cNvPr id="45076" name="Text Box 126"/>
          <p:cNvSpPr txBox="1">
            <a:spLocks noChangeArrowheads="1"/>
          </p:cNvSpPr>
          <p:nvPr/>
        </p:nvSpPr>
        <p:spPr bwMode="auto">
          <a:xfrm>
            <a:off x="6581775" y="4370388"/>
            <a:ext cx="274796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foreign agent</a:t>
            </a:r>
            <a:r>
              <a:rPr lang="en-US" sz="20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 </a:t>
            </a:r>
            <a:r>
              <a:rPr lang="en-US" sz="20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entity in visited network that performs mobility functions on behalf of mobile. 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5077" name="Text Box 128"/>
          <p:cNvSpPr txBox="1">
            <a:spLocks noChangeArrowheads="1"/>
          </p:cNvSpPr>
          <p:nvPr/>
        </p:nvSpPr>
        <p:spPr bwMode="auto">
          <a:xfrm>
            <a:off x="682625" y="5235575"/>
            <a:ext cx="27479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correspondent: </a:t>
            </a:r>
            <a:r>
              <a:rPr lang="en-US" sz="20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wants to communicate with mobile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5078" name="Line 129"/>
          <p:cNvSpPr>
            <a:spLocks noChangeShapeType="1"/>
          </p:cNvSpPr>
          <p:nvPr/>
        </p:nvSpPr>
        <p:spPr bwMode="auto">
          <a:xfrm flipV="1">
            <a:off x="3144838" y="5403850"/>
            <a:ext cx="1169987" cy="3111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079" name="Line 129"/>
          <p:cNvSpPr>
            <a:spLocks noChangeShapeType="1"/>
          </p:cNvSpPr>
          <p:nvPr/>
        </p:nvSpPr>
        <p:spPr bwMode="auto">
          <a:xfrm>
            <a:off x="5072063" y="2776538"/>
            <a:ext cx="2047875" cy="45720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080" name="Line 129"/>
          <p:cNvSpPr>
            <a:spLocks noChangeShapeType="1"/>
          </p:cNvSpPr>
          <p:nvPr/>
        </p:nvSpPr>
        <p:spPr bwMode="auto">
          <a:xfrm>
            <a:off x="5126038" y="1781175"/>
            <a:ext cx="2036762" cy="1343025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081" name="Line 129"/>
          <p:cNvSpPr>
            <a:spLocks noChangeShapeType="1"/>
          </p:cNvSpPr>
          <p:nvPr/>
        </p:nvSpPr>
        <p:spPr bwMode="auto">
          <a:xfrm flipH="1">
            <a:off x="7947025" y="2252663"/>
            <a:ext cx="0" cy="54451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082" name="Line 129"/>
          <p:cNvSpPr>
            <a:spLocks noChangeShapeType="1"/>
          </p:cNvSpPr>
          <p:nvPr/>
        </p:nvSpPr>
        <p:spPr bwMode="auto">
          <a:xfrm>
            <a:off x="7326313" y="4027488"/>
            <a:ext cx="217487" cy="376237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0378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87947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87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Roaming Mobility</a:t>
            </a:r>
            <a:r>
              <a:rPr lang="en-US" dirty="0">
                <a:latin typeface="Gill Sans MT" charset="0"/>
                <a:cs typeface="+mj-cs"/>
              </a:rPr>
              <a:t>: approaches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124" y="1467520"/>
            <a:ext cx="8107363" cy="4487863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let routing handle it: </a:t>
            </a:r>
            <a:r>
              <a:rPr lang="en-US" dirty="0">
                <a:latin typeface="Gill Sans MT" charset="0"/>
                <a:cs typeface="+mn-cs"/>
              </a:rPr>
              <a:t>routers advertise permanent address of mobile-nodes-in-residence via usual routing table exchange.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routing tables indicate where each mobile located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no changes to end-systems</a:t>
            </a:r>
          </a:p>
          <a:p>
            <a:pPr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let end-systems handle it: </a:t>
            </a:r>
          </a:p>
          <a:p>
            <a:pPr lvl="1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indirect routing: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communication from correspondent to mobile goes through home agent, then forwarded to remote</a:t>
            </a:r>
          </a:p>
          <a:p>
            <a:pPr lvl="1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direct routing: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correspondent gets foreign address of mobile, sends directly to mobile</a:t>
            </a:r>
          </a:p>
        </p:txBody>
      </p:sp>
      <p:pic>
        <p:nvPicPr>
          <p:cNvPr id="10445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8874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64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87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Roaming Mobility</a:t>
            </a:r>
            <a:r>
              <a:rPr lang="en-US" dirty="0">
                <a:latin typeface="Gill Sans MT" charset="0"/>
                <a:cs typeface="+mj-cs"/>
              </a:rPr>
              <a:t>: approaches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124" y="1467520"/>
            <a:ext cx="8107363" cy="4487863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chemeClr val="bg1">
                    <a:lumMod val="75000"/>
                  </a:schemeClr>
                </a:solidFill>
                <a:latin typeface="Gill Sans MT" charset="0"/>
                <a:cs typeface="+mn-cs"/>
              </a:rPr>
              <a:t>let routing handle it: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Gill Sans MT" charset="0"/>
                <a:cs typeface="+mn-cs"/>
              </a:rPr>
              <a:t>routers advertise permanent address of mobile-nodes-in-residence via usual routing table exchange.</a:t>
            </a:r>
          </a:p>
          <a:p>
            <a:pPr lvl="1">
              <a:defRPr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  <a:latin typeface="Gill Sans MT" charset="0"/>
              </a:rPr>
              <a:t>routing tables indicate where each mobile located</a:t>
            </a:r>
          </a:p>
          <a:p>
            <a:pPr lvl="1">
              <a:defRPr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  <a:latin typeface="Gill Sans MT" charset="0"/>
              </a:rPr>
              <a:t>no changes to end-systems</a:t>
            </a:r>
          </a:p>
          <a:p>
            <a:pPr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let end-systems handle it: </a:t>
            </a:r>
          </a:p>
          <a:p>
            <a:pPr lvl="1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indirect routing: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communication from correspondent to mobile goes through home agent, then forwarded to remote</a:t>
            </a:r>
          </a:p>
          <a:p>
            <a:pPr lvl="1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direct routing: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correspondent gets </a:t>
            </a:r>
            <a:r>
              <a:rPr lang="en-US" dirty="0">
                <a:latin typeface="Gill Sans MT" charset="0"/>
              </a:rPr>
              <a:t>foreign address of mobile, sends directly to mobile</a:t>
            </a:r>
          </a:p>
        </p:txBody>
      </p:sp>
      <p:pic>
        <p:nvPicPr>
          <p:cNvPr id="10445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8874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101975" y="1770063"/>
            <a:ext cx="2271713" cy="1743075"/>
            <a:chOff x="3101975" y="1770063"/>
            <a:chExt cx="2271713" cy="1743075"/>
          </a:xfrm>
        </p:grpSpPr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3265488" y="1770063"/>
              <a:ext cx="1887537" cy="1743075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3700463" y="1944688"/>
              <a:ext cx="1133475" cy="136525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3101975" y="1958975"/>
              <a:ext cx="2271713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not </a:t>
              </a:r>
            </a:p>
            <a:p>
              <a:pPr algn="ctr" eaLnBrk="0" hangingPunct="0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scalable</a:t>
              </a:r>
            </a:p>
            <a:p>
              <a:pPr algn="ctr" eaLnBrk="0" hangingPunct="0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to millions of</a:t>
              </a:r>
            </a:p>
            <a:p>
              <a:pPr algn="ctr" eaLnBrk="0" hangingPunct="0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 mobiles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21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Freeform 2"/>
          <p:cNvSpPr>
            <a:spLocks/>
          </p:cNvSpPr>
          <p:nvPr/>
        </p:nvSpPr>
        <p:spPr bwMode="auto">
          <a:xfrm>
            <a:off x="1350963" y="1690688"/>
            <a:ext cx="1866900" cy="1589087"/>
          </a:xfrm>
          <a:custGeom>
            <a:avLst/>
            <a:gdLst>
              <a:gd name="T0" fmla="*/ 2147483647 w 1340"/>
              <a:gd name="T1" fmla="*/ 2147483647 h 1191"/>
              <a:gd name="T2" fmla="*/ 2147483647 w 1340"/>
              <a:gd name="T3" fmla="*/ 2147483647 h 1191"/>
              <a:gd name="T4" fmla="*/ 2147483647 w 1340"/>
              <a:gd name="T5" fmla="*/ 2147483647 h 1191"/>
              <a:gd name="T6" fmla="*/ 2147483647 w 1340"/>
              <a:gd name="T7" fmla="*/ 2147483647 h 1191"/>
              <a:gd name="T8" fmla="*/ 2147483647 w 1340"/>
              <a:gd name="T9" fmla="*/ 2147483647 h 1191"/>
              <a:gd name="T10" fmla="*/ 2147483647 w 1340"/>
              <a:gd name="T11" fmla="*/ 2147483647 h 1191"/>
              <a:gd name="T12" fmla="*/ 2147483647 w 1340"/>
              <a:gd name="T13" fmla="*/ 2147483647 h 1191"/>
              <a:gd name="T14" fmla="*/ 2147483647 w 1340"/>
              <a:gd name="T15" fmla="*/ 2147483647 h 1191"/>
              <a:gd name="T16" fmla="*/ 2147483647 w 1340"/>
              <a:gd name="T17" fmla="*/ 2147483647 h 1191"/>
              <a:gd name="T18" fmla="*/ 2147483647 w 1340"/>
              <a:gd name="T19" fmla="*/ 2147483647 h 1191"/>
              <a:gd name="T20" fmla="*/ 2147483647 w 1340"/>
              <a:gd name="T21" fmla="*/ 2147483647 h 1191"/>
              <a:gd name="T22" fmla="*/ 2147483647 w 1340"/>
              <a:gd name="T23" fmla="*/ 2147483647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8546" name="Freeform 96"/>
          <p:cNvSpPr>
            <a:spLocks/>
          </p:cNvSpPr>
          <p:nvPr/>
        </p:nvSpPr>
        <p:spPr bwMode="auto">
          <a:xfrm>
            <a:off x="6151563" y="1560513"/>
            <a:ext cx="1838325" cy="1711325"/>
          </a:xfrm>
          <a:custGeom>
            <a:avLst/>
            <a:gdLst>
              <a:gd name="T0" fmla="*/ 2147483647 w 2894"/>
              <a:gd name="T1" fmla="*/ 2147483647 h 2693"/>
              <a:gd name="T2" fmla="*/ 2147483647 w 2894"/>
              <a:gd name="T3" fmla="*/ 2147483647 h 2693"/>
              <a:gd name="T4" fmla="*/ 2147483647 w 2894"/>
              <a:gd name="T5" fmla="*/ 2147483647 h 2693"/>
              <a:gd name="T6" fmla="*/ 2147483647 w 2894"/>
              <a:gd name="T7" fmla="*/ 2147483647 h 2693"/>
              <a:gd name="T8" fmla="*/ 2147483647 w 2894"/>
              <a:gd name="T9" fmla="*/ 2147483647 h 2693"/>
              <a:gd name="T10" fmla="*/ 2147483647 w 2894"/>
              <a:gd name="T11" fmla="*/ 2147483647 h 2693"/>
              <a:gd name="T12" fmla="*/ 2147483647 w 2894"/>
              <a:gd name="T13" fmla="*/ 2147483647 h 2693"/>
              <a:gd name="T14" fmla="*/ 2147483647 w 2894"/>
              <a:gd name="T15" fmla="*/ 2147483647 h 2693"/>
              <a:gd name="T16" fmla="*/ 2147483647 w 2894"/>
              <a:gd name="T17" fmla="*/ 2147483647 h 2693"/>
              <a:gd name="T18" fmla="*/ 2147483647 w 2894"/>
              <a:gd name="T19" fmla="*/ 2147483647 h 2693"/>
              <a:gd name="T20" fmla="*/ 2147483647 w 2894"/>
              <a:gd name="T21" fmla="*/ 2147483647 h 26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94" h="2693">
                <a:moveTo>
                  <a:pt x="4" y="1331"/>
                </a:moveTo>
                <a:cubicBezTo>
                  <a:pt x="4" y="1049"/>
                  <a:pt x="119" y="673"/>
                  <a:pt x="349" y="509"/>
                </a:cubicBezTo>
                <a:cubicBezTo>
                  <a:pt x="579" y="345"/>
                  <a:pt x="1010" y="400"/>
                  <a:pt x="1384" y="344"/>
                </a:cubicBezTo>
                <a:cubicBezTo>
                  <a:pt x="1758" y="288"/>
                  <a:pt x="2346" y="0"/>
                  <a:pt x="2596" y="170"/>
                </a:cubicBezTo>
                <a:cubicBezTo>
                  <a:pt x="2846" y="340"/>
                  <a:pt x="2874" y="1035"/>
                  <a:pt x="2884" y="1364"/>
                </a:cubicBezTo>
                <a:cubicBezTo>
                  <a:pt x="2894" y="1693"/>
                  <a:pt x="2789" y="1954"/>
                  <a:pt x="2659" y="2144"/>
                </a:cubicBezTo>
                <a:cubicBezTo>
                  <a:pt x="2529" y="2334"/>
                  <a:pt x="2274" y="2432"/>
                  <a:pt x="2104" y="2504"/>
                </a:cubicBezTo>
                <a:cubicBezTo>
                  <a:pt x="1934" y="2576"/>
                  <a:pt x="1816" y="2558"/>
                  <a:pt x="1639" y="2579"/>
                </a:cubicBezTo>
                <a:cubicBezTo>
                  <a:pt x="1462" y="2600"/>
                  <a:pt x="1259" y="2693"/>
                  <a:pt x="1044" y="2630"/>
                </a:cubicBezTo>
                <a:cubicBezTo>
                  <a:pt x="829" y="2567"/>
                  <a:pt x="520" y="2418"/>
                  <a:pt x="346" y="2201"/>
                </a:cubicBezTo>
                <a:cubicBezTo>
                  <a:pt x="173" y="1985"/>
                  <a:pt x="0" y="1682"/>
                  <a:pt x="4" y="1331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8547" name="Freeform 119"/>
          <p:cNvSpPr>
            <a:spLocks/>
          </p:cNvSpPr>
          <p:nvPr/>
        </p:nvSpPr>
        <p:spPr bwMode="auto">
          <a:xfrm>
            <a:off x="3692525" y="2506663"/>
            <a:ext cx="2109788" cy="1250950"/>
          </a:xfrm>
          <a:custGeom>
            <a:avLst/>
            <a:gdLst>
              <a:gd name="T0" fmla="*/ 2147483647 w 3324"/>
              <a:gd name="T1" fmla="*/ 2147483647 h 1971"/>
              <a:gd name="T2" fmla="*/ 2147483647 w 3324"/>
              <a:gd name="T3" fmla="*/ 2147483647 h 1971"/>
              <a:gd name="T4" fmla="*/ 2147483647 w 3324"/>
              <a:gd name="T5" fmla="*/ 2147483647 h 1971"/>
              <a:gd name="T6" fmla="*/ 2147483647 w 3324"/>
              <a:gd name="T7" fmla="*/ 2147483647 h 1971"/>
              <a:gd name="T8" fmla="*/ 2147483647 w 3324"/>
              <a:gd name="T9" fmla="*/ 2147483647 h 1971"/>
              <a:gd name="T10" fmla="*/ 2147483647 w 3324"/>
              <a:gd name="T11" fmla="*/ 2147483647 h 1971"/>
              <a:gd name="T12" fmla="*/ 2147483647 w 3324"/>
              <a:gd name="T13" fmla="*/ 2147483647 h 1971"/>
              <a:gd name="T14" fmla="*/ 2147483647 w 3324"/>
              <a:gd name="T15" fmla="*/ 2147483647 h 1971"/>
              <a:gd name="T16" fmla="*/ 2147483647 w 3324"/>
              <a:gd name="T17" fmla="*/ 2147483647 h 1971"/>
              <a:gd name="T18" fmla="*/ 2147483647 w 3324"/>
              <a:gd name="T19" fmla="*/ 2147483647 h 1971"/>
              <a:gd name="T20" fmla="*/ 2147483647 w 3324"/>
              <a:gd name="T21" fmla="*/ 2147483647 h 1971"/>
              <a:gd name="T22" fmla="*/ 2147483647 w 3324"/>
              <a:gd name="T23" fmla="*/ 2147483647 h 1971"/>
              <a:gd name="T24" fmla="*/ 2147483647 w 3324"/>
              <a:gd name="T25" fmla="*/ 2147483647 h 19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24" h="1971">
                <a:moveTo>
                  <a:pt x="596" y="15"/>
                </a:moveTo>
                <a:cubicBezTo>
                  <a:pt x="335" y="29"/>
                  <a:pt x="248" y="155"/>
                  <a:pt x="149" y="330"/>
                </a:cubicBezTo>
                <a:cubicBezTo>
                  <a:pt x="50" y="505"/>
                  <a:pt x="0" y="853"/>
                  <a:pt x="3" y="1066"/>
                </a:cubicBezTo>
                <a:cubicBezTo>
                  <a:pt x="6" y="1279"/>
                  <a:pt x="67" y="1478"/>
                  <a:pt x="168" y="1606"/>
                </a:cubicBezTo>
                <a:cubicBezTo>
                  <a:pt x="269" y="1734"/>
                  <a:pt x="457" y="1811"/>
                  <a:pt x="609" y="1831"/>
                </a:cubicBezTo>
                <a:cubicBezTo>
                  <a:pt x="761" y="1851"/>
                  <a:pt x="927" y="1719"/>
                  <a:pt x="1083" y="1726"/>
                </a:cubicBezTo>
                <a:cubicBezTo>
                  <a:pt x="1239" y="1733"/>
                  <a:pt x="1333" y="1844"/>
                  <a:pt x="1548" y="1876"/>
                </a:cubicBezTo>
                <a:cubicBezTo>
                  <a:pt x="1763" y="1908"/>
                  <a:pt x="2091" y="1971"/>
                  <a:pt x="2373" y="1921"/>
                </a:cubicBezTo>
                <a:cubicBezTo>
                  <a:pt x="2655" y="1871"/>
                  <a:pt x="3162" y="1740"/>
                  <a:pt x="3243" y="1576"/>
                </a:cubicBezTo>
                <a:cubicBezTo>
                  <a:pt x="3324" y="1412"/>
                  <a:pt x="2947" y="1124"/>
                  <a:pt x="2859" y="935"/>
                </a:cubicBezTo>
                <a:cubicBezTo>
                  <a:pt x="2771" y="746"/>
                  <a:pt x="2905" y="559"/>
                  <a:pt x="2714" y="444"/>
                </a:cubicBezTo>
                <a:cubicBezTo>
                  <a:pt x="2523" y="328"/>
                  <a:pt x="2063" y="315"/>
                  <a:pt x="1714" y="242"/>
                </a:cubicBezTo>
                <a:cubicBezTo>
                  <a:pt x="1366" y="168"/>
                  <a:pt x="857" y="0"/>
                  <a:pt x="596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8548" name="Text Box 120"/>
          <p:cNvSpPr txBox="1">
            <a:spLocks noChangeArrowheads="1"/>
          </p:cNvSpPr>
          <p:nvPr/>
        </p:nvSpPr>
        <p:spPr bwMode="auto">
          <a:xfrm>
            <a:off x="3867150" y="2803525"/>
            <a:ext cx="1447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FFFFFF"/>
                </a:solidFill>
                <a:latin typeface="Arial" charset="0"/>
                <a:cs typeface="Arial" charset="0"/>
              </a:rPr>
              <a:t>wide area network</a:t>
            </a:r>
          </a:p>
        </p:txBody>
      </p:sp>
      <p:grpSp>
        <p:nvGrpSpPr>
          <p:cNvPr id="108549" name="Group 140"/>
          <p:cNvGrpSpPr>
            <a:grpSpLocks/>
          </p:cNvGrpSpPr>
          <p:nvPr/>
        </p:nvGrpSpPr>
        <p:grpSpPr bwMode="auto">
          <a:xfrm>
            <a:off x="1335088" y="1809750"/>
            <a:ext cx="1092200" cy="792163"/>
            <a:chOff x="4089854" y="1363889"/>
            <a:chExt cx="1091746" cy="791482"/>
          </a:xfrm>
        </p:grpSpPr>
        <p:sp>
          <p:nvSpPr>
            <p:cNvPr id="108583" name="Oval 26"/>
            <p:cNvSpPr>
              <a:spLocks noChangeArrowheads="1"/>
            </p:cNvSpPr>
            <p:nvPr/>
          </p:nvSpPr>
          <p:spPr bwMode="auto">
            <a:xfrm>
              <a:off x="4089854" y="1363889"/>
              <a:ext cx="1091746" cy="79148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pic>
          <p:nvPicPr>
            <p:cNvPr id="108584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5429" y="1550204"/>
              <a:ext cx="629104" cy="42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915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644775"/>
            <a:ext cx="6858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8551" name="Line 111"/>
          <p:cNvSpPr>
            <a:spLocks noChangeShapeType="1"/>
          </p:cNvSpPr>
          <p:nvPr/>
        </p:nvSpPr>
        <p:spPr bwMode="auto">
          <a:xfrm>
            <a:off x="1957388" y="2344738"/>
            <a:ext cx="503237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8552" name="Line 111"/>
          <p:cNvSpPr>
            <a:spLocks noChangeShapeType="1"/>
          </p:cNvSpPr>
          <p:nvPr/>
        </p:nvSpPr>
        <p:spPr bwMode="auto">
          <a:xfrm flipV="1">
            <a:off x="2981325" y="2765425"/>
            <a:ext cx="94773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8553" name="Line 111"/>
          <p:cNvSpPr>
            <a:spLocks noChangeShapeType="1"/>
          </p:cNvSpPr>
          <p:nvPr/>
        </p:nvSpPr>
        <p:spPr bwMode="auto">
          <a:xfrm>
            <a:off x="5332413" y="2936875"/>
            <a:ext cx="13843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916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2786063"/>
            <a:ext cx="684213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8555" name="Line 111"/>
          <p:cNvSpPr>
            <a:spLocks noChangeShapeType="1"/>
          </p:cNvSpPr>
          <p:nvPr/>
        </p:nvSpPr>
        <p:spPr bwMode="auto">
          <a:xfrm flipH="1">
            <a:off x="7021513" y="2452688"/>
            <a:ext cx="346075" cy="3238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08556" name="Group 151"/>
          <p:cNvGrpSpPr>
            <a:grpSpLocks/>
          </p:cNvGrpSpPr>
          <p:nvPr/>
        </p:nvGrpSpPr>
        <p:grpSpPr bwMode="auto">
          <a:xfrm>
            <a:off x="6789738" y="1885950"/>
            <a:ext cx="1092200" cy="792163"/>
            <a:chOff x="4089854" y="1363889"/>
            <a:chExt cx="1091746" cy="791482"/>
          </a:xfrm>
        </p:grpSpPr>
        <p:sp>
          <p:nvSpPr>
            <p:cNvPr id="108579" name="Oval 26"/>
            <p:cNvSpPr>
              <a:spLocks noChangeArrowheads="1"/>
            </p:cNvSpPr>
            <p:nvPr/>
          </p:nvSpPr>
          <p:spPr bwMode="auto">
            <a:xfrm>
              <a:off x="4089854" y="1363889"/>
              <a:ext cx="1091746" cy="79148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08580" name="Group 356"/>
            <p:cNvGrpSpPr>
              <a:grpSpLocks/>
            </p:cNvGrpSpPr>
            <p:nvPr/>
          </p:nvGrpSpPr>
          <p:grpSpPr bwMode="auto">
            <a:xfrm>
              <a:off x="4245429" y="1426027"/>
              <a:ext cx="629104" cy="547461"/>
              <a:chOff x="313" y="1497"/>
              <a:chExt cx="1152" cy="1014"/>
            </a:xfrm>
          </p:grpSpPr>
          <p:pic>
            <p:nvPicPr>
              <p:cNvPr id="108581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582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9168" name="Rectangle 21"/>
          <p:cNvSpPr>
            <a:spLocks noGrp="1" noChangeArrowheads="1"/>
          </p:cNvSpPr>
          <p:nvPr>
            <p:ph type="title"/>
          </p:nvPr>
        </p:nvSpPr>
        <p:spPr>
          <a:xfrm>
            <a:off x="358775" y="1190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Gill Sans MT" charset="0"/>
                <a:cs typeface="+mj-cs"/>
              </a:rPr>
              <a:t>Roaming Mobility</a:t>
            </a:r>
            <a:r>
              <a:rPr lang="en-US" sz="3600" dirty="0">
                <a:latin typeface="Gill Sans MT" charset="0"/>
                <a:cs typeface="+mj-cs"/>
              </a:rPr>
              <a:t>: registration</a:t>
            </a:r>
          </a:p>
        </p:txBody>
      </p:sp>
      <p:sp>
        <p:nvSpPr>
          <p:cNvPr id="43419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914400" y="5029200"/>
            <a:ext cx="7772400" cy="18288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end result: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foreign agent knows about mobile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home agent knows location of mobile</a:t>
            </a:r>
          </a:p>
        </p:txBody>
      </p:sp>
      <p:sp>
        <p:nvSpPr>
          <p:cNvPr id="49170" name="Text Box 119"/>
          <p:cNvSpPr txBox="1">
            <a:spLocks noChangeArrowheads="1"/>
          </p:cNvSpPr>
          <p:nvPr/>
        </p:nvSpPr>
        <p:spPr bwMode="auto">
          <a:xfrm>
            <a:off x="1635125" y="1535113"/>
            <a:ext cx="1887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home network</a:t>
            </a:r>
          </a:p>
        </p:txBody>
      </p:sp>
      <p:sp>
        <p:nvSpPr>
          <p:cNvPr id="49171" name="Text Box 120"/>
          <p:cNvSpPr txBox="1">
            <a:spLocks noChangeArrowheads="1"/>
          </p:cNvSpPr>
          <p:nvPr/>
        </p:nvSpPr>
        <p:spPr bwMode="auto">
          <a:xfrm>
            <a:off x="5861050" y="1300163"/>
            <a:ext cx="2265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visited network</a:t>
            </a:r>
          </a:p>
        </p:txBody>
      </p:sp>
      <p:grpSp>
        <p:nvGrpSpPr>
          <p:cNvPr id="434297" name="Group 121"/>
          <p:cNvGrpSpPr>
            <a:grpSpLocks/>
          </p:cNvGrpSpPr>
          <p:nvPr/>
        </p:nvGrpSpPr>
        <p:grpSpPr bwMode="auto">
          <a:xfrm>
            <a:off x="6600825" y="2409825"/>
            <a:ext cx="2141538" cy="2341563"/>
            <a:chOff x="4158" y="1518"/>
            <a:chExt cx="1349" cy="1475"/>
          </a:xfrm>
        </p:grpSpPr>
        <p:sp>
          <p:nvSpPr>
            <p:cNvPr id="49182" name="Line 122"/>
            <p:cNvSpPr>
              <a:spLocks noChangeShapeType="1"/>
            </p:cNvSpPr>
            <p:nvPr/>
          </p:nvSpPr>
          <p:spPr bwMode="auto">
            <a:xfrm flipV="1">
              <a:off x="4261" y="1538"/>
              <a:ext cx="310" cy="2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08574" name="Group 123"/>
            <p:cNvGrpSpPr>
              <a:grpSpLocks/>
            </p:cNvGrpSpPr>
            <p:nvPr/>
          </p:nvGrpSpPr>
          <p:grpSpPr bwMode="auto">
            <a:xfrm>
              <a:off x="4324" y="1518"/>
              <a:ext cx="202" cy="231"/>
              <a:chOff x="618" y="3500"/>
              <a:chExt cx="202" cy="231"/>
            </a:xfrm>
          </p:grpSpPr>
          <p:sp>
            <p:nvSpPr>
              <p:cNvPr id="49186" name="Oval 124"/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187" name="Text Box 125"/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sp>
          <p:nvSpPr>
            <p:cNvPr id="49184" name="Text Box 126"/>
            <p:cNvSpPr txBox="1">
              <a:spLocks noChangeArrowheads="1"/>
            </p:cNvSpPr>
            <p:nvPr/>
          </p:nvSpPr>
          <p:spPr bwMode="auto">
            <a:xfrm>
              <a:off x="4158" y="2167"/>
              <a:ext cx="1349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mobile contacts foreign agent on entering visited network</a:t>
              </a:r>
            </a:p>
          </p:txBody>
        </p:sp>
        <p:sp>
          <p:nvSpPr>
            <p:cNvPr id="49185" name="Line 127"/>
            <p:cNvSpPr>
              <a:spLocks noChangeShapeType="1"/>
            </p:cNvSpPr>
            <p:nvPr/>
          </p:nvSpPr>
          <p:spPr bwMode="auto">
            <a:xfrm>
              <a:off x="4512" y="1760"/>
              <a:ext cx="560" cy="4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4304" name="Group 128"/>
          <p:cNvGrpSpPr>
            <a:grpSpLocks/>
          </p:cNvGrpSpPr>
          <p:nvPr/>
        </p:nvGrpSpPr>
        <p:grpSpPr bwMode="auto">
          <a:xfrm>
            <a:off x="2435225" y="2676525"/>
            <a:ext cx="4046538" cy="2087563"/>
            <a:chOff x="1534" y="1686"/>
            <a:chExt cx="2549" cy="1315"/>
          </a:xfrm>
        </p:grpSpPr>
        <p:sp>
          <p:nvSpPr>
            <p:cNvPr id="49176" name="Line 129"/>
            <p:cNvSpPr>
              <a:spLocks noChangeShapeType="1"/>
            </p:cNvSpPr>
            <p:nvPr/>
          </p:nvSpPr>
          <p:spPr bwMode="auto">
            <a:xfrm flipH="1" flipV="1">
              <a:off x="1801" y="1762"/>
              <a:ext cx="2167" cy="1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08568" name="Group 130"/>
            <p:cNvGrpSpPr>
              <a:grpSpLocks/>
            </p:cNvGrpSpPr>
            <p:nvPr/>
          </p:nvGrpSpPr>
          <p:grpSpPr bwMode="auto">
            <a:xfrm>
              <a:off x="2724" y="1686"/>
              <a:ext cx="214" cy="231"/>
              <a:chOff x="618" y="3500"/>
              <a:chExt cx="214" cy="231"/>
            </a:xfrm>
          </p:grpSpPr>
          <p:sp>
            <p:nvSpPr>
              <p:cNvPr id="49180" name="Oval 131"/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181" name="Text Box 132"/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  <p:sp>
          <p:nvSpPr>
            <p:cNvPr id="49178" name="Text Box 133"/>
            <p:cNvSpPr txBox="1">
              <a:spLocks noChangeArrowheads="1"/>
            </p:cNvSpPr>
            <p:nvPr/>
          </p:nvSpPr>
          <p:spPr bwMode="auto">
            <a:xfrm>
              <a:off x="1534" y="2367"/>
              <a:ext cx="2549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foreign agent contacts home agent home: </a:t>
              </a:r>
              <a:r>
                <a:rPr lang="ja-JP" altLang="en-US" sz="2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this mobile is resident in my network</a:t>
              </a:r>
              <a:r>
                <a:rPr lang="ja-JP" altLang="en-US" sz="2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9179" name="Line 134"/>
            <p:cNvSpPr>
              <a:spLocks noChangeShapeType="1"/>
            </p:cNvSpPr>
            <p:nvPr/>
          </p:nvSpPr>
          <p:spPr bwMode="auto">
            <a:xfrm flipH="1" flipV="1">
              <a:off x="2824" y="1944"/>
              <a:ext cx="0" cy="4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8565" name="Freeform 96"/>
          <p:cNvSpPr>
            <a:spLocks/>
          </p:cNvSpPr>
          <p:nvPr/>
        </p:nvSpPr>
        <p:spPr bwMode="auto">
          <a:xfrm>
            <a:off x="1462088" y="1857375"/>
            <a:ext cx="998537" cy="823913"/>
          </a:xfrm>
          <a:custGeom>
            <a:avLst/>
            <a:gdLst>
              <a:gd name="T0" fmla="*/ 99558033 w 10000"/>
              <a:gd name="T1" fmla="*/ 2147483647 h 10305"/>
              <a:gd name="T2" fmla="*/ 2147483647 w 10000"/>
              <a:gd name="T3" fmla="*/ 2147483647 h 10305"/>
              <a:gd name="T4" fmla="*/ 2147483647 w 10000"/>
              <a:gd name="T5" fmla="*/ 204436681 h 10305"/>
              <a:gd name="T6" fmla="*/ 2147483647 w 10000"/>
              <a:gd name="T7" fmla="*/ 2147483647 h 10305"/>
              <a:gd name="T8" fmla="*/ 2147483647 w 10000"/>
              <a:gd name="T9" fmla="*/ 2147483647 h 10305"/>
              <a:gd name="T10" fmla="*/ 2147483647 w 10000"/>
              <a:gd name="T11" fmla="*/ 2147483647 h 10305"/>
              <a:gd name="T12" fmla="*/ 2147483647 w 10000"/>
              <a:gd name="T13" fmla="*/ 2147483647 h 10305"/>
              <a:gd name="T14" fmla="*/ 2147483647 w 10000"/>
              <a:gd name="T15" fmla="*/ 2147483647 h 10305"/>
              <a:gd name="T16" fmla="*/ 2147483647 w 10000"/>
              <a:gd name="T17" fmla="*/ 2147483647 h 10305"/>
              <a:gd name="T18" fmla="*/ 2147483647 w 10000"/>
              <a:gd name="T19" fmla="*/ 2147483647 h 10305"/>
              <a:gd name="T20" fmla="*/ 99558033 w 10000"/>
              <a:gd name="T21" fmla="*/ 2147483647 h 1030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000" h="10305">
                <a:moveTo>
                  <a:pt x="1" y="4863"/>
                </a:moveTo>
                <a:cubicBezTo>
                  <a:pt x="1" y="3794"/>
                  <a:pt x="5" y="1801"/>
                  <a:pt x="686" y="991"/>
                </a:cubicBezTo>
                <a:cubicBezTo>
                  <a:pt x="1367" y="181"/>
                  <a:pt x="2904" y="-40"/>
                  <a:pt x="4086" y="5"/>
                </a:cubicBezTo>
                <a:cubicBezTo>
                  <a:pt x="5268" y="50"/>
                  <a:pt x="6836" y="553"/>
                  <a:pt x="7779" y="1264"/>
                </a:cubicBezTo>
                <a:cubicBezTo>
                  <a:pt x="8722" y="1975"/>
                  <a:pt x="9397" y="2830"/>
                  <a:pt x="9747" y="4270"/>
                </a:cubicBezTo>
                <a:cubicBezTo>
                  <a:pt x="10096" y="5710"/>
                  <a:pt x="10030" y="8980"/>
                  <a:pt x="9875" y="9905"/>
                </a:cubicBezTo>
                <a:cubicBezTo>
                  <a:pt x="9719" y="10828"/>
                  <a:pt x="9488" y="9873"/>
                  <a:pt x="8815" y="9814"/>
                </a:cubicBezTo>
                <a:cubicBezTo>
                  <a:pt x="8140" y="9757"/>
                  <a:pt x="6708" y="9565"/>
                  <a:pt x="5830" y="9554"/>
                </a:cubicBezTo>
                <a:cubicBezTo>
                  <a:pt x="4953" y="9543"/>
                  <a:pt x="4372" y="9985"/>
                  <a:pt x="3546" y="9748"/>
                </a:cubicBezTo>
                <a:cubicBezTo>
                  <a:pt x="2722" y="9508"/>
                  <a:pt x="1457" y="8935"/>
                  <a:pt x="867" y="8121"/>
                </a:cubicBezTo>
                <a:cubicBezTo>
                  <a:pt x="276" y="7307"/>
                  <a:pt x="-15" y="6195"/>
                  <a:pt x="1" y="4863"/>
                </a:cubicBezTo>
                <a:close/>
              </a:path>
            </a:pathLst>
          </a:custGeom>
          <a:solidFill>
            <a:srgbClr val="33CCCC">
              <a:alpha val="7803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8566" name="Picture 23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865188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5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1"/>
          <p:cNvSpPr>
            <a:spLocks noGrp="1" noChangeArrowheads="1"/>
          </p:cNvSpPr>
          <p:nvPr>
            <p:ph type="title"/>
          </p:nvPr>
        </p:nvSpPr>
        <p:spPr>
          <a:xfrm>
            <a:off x="307975" y="1571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Gill Sans MT" charset="0"/>
                <a:cs typeface="+mj-cs"/>
              </a:rPr>
              <a:t>Roaming Mobility </a:t>
            </a:r>
            <a:r>
              <a:rPr lang="en-US" sz="3600" dirty="0">
                <a:latin typeface="Gill Sans MT" charset="0"/>
                <a:cs typeface="+mj-cs"/>
              </a:rPr>
              <a:t>via indirect routing</a:t>
            </a:r>
          </a:p>
        </p:txBody>
      </p:sp>
      <p:sp>
        <p:nvSpPr>
          <p:cNvPr id="110596" name="Freeform 2"/>
          <p:cNvSpPr>
            <a:spLocks/>
          </p:cNvSpPr>
          <p:nvPr/>
        </p:nvSpPr>
        <p:spPr bwMode="auto">
          <a:xfrm>
            <a:off x="1565275" y="2689225"/>
            <a:ext cx="1866900" cy="1589088"/>
          </a:xfrm>
          <a:custGeom>
            <a:avLst/>
            <a:gdLst>
              <a:gd name="T0" fmla="*/ 2147483647 w 1340"/>
              <a:gd name="T1" fmla="*/ 2147483647 h 1191"/>
              <a:gd name="T2" fmla="*/ 2147483647 w 1340"/>
              <a:gd name="T3" fmla="*/ 2147483647 h 1191"/>
              <a:gd name="T4" fmla="*/ 2147483647 w 1340"/>
              <a:gd name="T5" fmla="*/ 2147483647 h 1191"/>
              <a:gd name="T6" fmla="*/ 2147483647 w 1340"/>
              <a:gd name="T7" fmla="*/ 2147483647 h 1191"/>
              <a:gd name="T8" fmla="*/ 2147483647 w 1340"/>
              <a:gd name="T9" fmla="*/ 2147483647 h 1191"/>
              <a:gd name="T10" fmla="*/ 2147483647 w 1340"/>
              <a:gd name="T11" fmla="*/ 2147483647 h 1191"/>
              <a:gd name="T12" fmla="*/ 2147483647 w 1340"/>
              <a:gd name="T13" fmla="*/ 2147483647 h 1191"/>
              <a:gd name="T14" fmla="*/ 2147483647 w 1340"/>
              <a:gd name="T15" fmla="*/ 2147483647 h 1191"/>
              <a:gd name="T16" fmla="*/ 2147483647 w 1340"/>
              <a:gd name="T17" fmla="*/ 2147483647 h 1191"/>
              <a:gd name="T18" fmla="*/ 2147483647 w 1340"/>
              <a:gd name="T19" fmla="*/ 2147483647 h 1191"/>
              <a:gd name="T20" fmla="*/ 2147483647 w 1340"/>
              <a:gd name="T21" fmla="*/ 2147483647 h 1191"/>
              <a:gd name="T22" fmla="*/ 2147483647 w 1340"/>
              <a:gd name="T23" fmla="*/ 2147483647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0597" name="Freeform 96"/>
          <p:cNvSpPr>
            <a:spLocks/>
          </p:cNvSpPr>
          <p:nvPr/>
        </p:nvSpPr>
        <p:spPr bwMode="auto">
          <a:xfrm>
            <a:off x="6365875" y="2559050"/>
            <a:ext cx="1838325" cy="1711325"/>
          </a:xfrm>
          <a:custGeom>
            <a:avLst/>
            <a:gdLst>
              <a:gd name="T0" fmla="*/ 2147483647 w 2894"/>
              <a:gd name="T1" fmla="*/ 2147483647 h 2693"/>
              <a:gd name="T2" fmla="*/ 2147483647 w 2894"/>
              <a:gd name="T3" fmla="*/ 2147483647 h 2693"/>
              <a:gd name="T4" fmla="*/ 2147483647 w 2894"/>
              <a:gd name="T5" fmla="*/ 2147483647 h 2693"/>
              <a:gd name="T6" fmla="*/ 2147483647 w 2894"/>
              <a:gd name="T7" fmla="*/ 2147483647 h 2693"/>
              <a:gd name="T8" fmla="*/ 2147483647 w 2894"/>
              <a:gd name="T9" fmla="*/ 2147483647 h 2693"/>
              <a:gd name="T10" fmla="*/ 2147483647 w 2894"/>
              <a:gd name="T11" fmla="*/ 2147483647 h 2693"/>
              <a:gd name="T12" fmla="*/ 2147483647 w 2894"/>
              <a:gd name="T13" fmla="*/ 2147483647 h 2693"/>
              <a:gd name="T14" fmla="*/ 2147483647 w 2894"/>
              <a:gd name="T15" fmla="*/ 2147483647 h 2693"/>
              <a:gd name="T16" fmla="*/ 2147483647 w 2894"/>
              <a:gd name="T17" fmla="*/ 2147483647 h 2693"/>
              <a:gd name="T18" fmla="*/ 2147483647 w 2894"/>
              <a:gd name="T19" fmla="*/ 2147483647 h 2693"/>
              <a:gd name="T20" fmla="*/ 2147483647 w 2894"/>
              <a:gd name="T21" fmla="*/ 2147483647 h 26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94" h="2693">
                <a:moveTo>
                  <a:pt x="4" y="1331"/>
                </a:moveTo>
                <a:cubicBezTo>
                  <a:pt x="4" y="1049"/>
                  <a:pt x="119" y="673"/>
                  <a:pt x="349" y="509"/>
                </a:cubicBezTo>
                <a:cubicBezTo>
                  <a:pt x="579" y="345"/>
                  <a:pt x="1010" y="400"/>
                  <a:pt x="1384" y="344"/>
                </a:cubicBezTo>
                <a:cubicBezTo>
                  <a:pt x="1758" y="288"/>
                  <a:pt x="2346" y="0"/>
                  <a:pt x="2596" y="170"/>
                </a:cubicBezTo>
                <a:cubicBezTo>
                  <a:pt x="2846" y="340"/>
                  <a:pt x="2874" y="1035"/>
                  <a:pt x="2884" y="1364"/>
                </a:cubicBezTo>
                <a:cubicBezTo>
                  <a:pt x="2894" y="1693"/>
                  <a:pt x="2789" y="1954"/>
                  <a:pt x="2659" y="2144"/>
                </a:cubicBezTo>
                <a:cubicBezTo>
                  <a:pt x="2529" y="2334"/>
                  <a:pt x="2274" y="2432"/>
                  <a:pt x="2104" y="2504"/>
                </a:cubicBezTo>
                <a:cubicBezTo>
                  <a:pt x="1934" y="2576"/>
                  <a:pt x="1816" y="2558"/>
                  <a:pt x="1639" y="2579"/>
                </a:cubicBezTo>
                <a:cubicBezTo>
                  <a:pt x="1462" y="2600"/>
                  <a:pt x="1259" y="2693"/>
                  <a:pt x="1044" y="2630"/>
                </a:cubicBezTo>
                <a:cubicBezTo>
                  <a:pt x="829" y="2567"/>
                  <a:pt x="520" y="2418"/>
                  <a:pt x="346" y="2201"/>
                </a:cubicBezTo>
                <a:cubicBezTo>
                  <a:pt x="173" y="1985"/>
                  <a:pt x="0" y="1682"/>
                  <a:pt x="4" y="1331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0598" name="Freeform 119"/>
          <p:cNvSpPr>
            <a:spLocks/>
          </p:cNvSpPr>
          <p:nvPr/>
        </p:nvSpPr>
        <p:spPr bwMode="auto">
          <a:xfrm>
            <a:off x="3906838" y="3505200"/>
            <a:ext cx="2109787" cy="1250950"/>
          </a:xfrm>
          <a:custGeom>
            <a:avLst/>
            <a:gdLst>
              <a:gd name="T0" fmla="*/ 2147483647 w 3324"/>
              <a:gd name="T1" fmla="*/ 2147483647 h 1971"/>
              <a:gd name="T2" fmla="*/ 2147483647 w 3324"/>
              <a:gd name="T3" fmla="*/ 2147483647 h 1971"/>
              <a:gd name="T4" fmla="*/ 2147483647 w 3324"/>
              <a:gd name="T5" fmla="*/ 2147483647 h 1971"/>
              <a:gd name="T6" fmla="*/ 2147483647 w 3324"/>
              <a:gd name="T7" fmla="*/ 2147483647 h 1971"/>
              <a:gd name="T8" fmla="*/ 2147483647 w 3324"/>
              <a:gd name="T9" fmla="*/ 2147483647 h 1971"/>
              <a:gd name="T10" fmla="*/ 2147483647 w 3324"/>
              <a:gd name="T11" fmla="*/ 2147483647 h 1971"/>
              <a:gd name="T12" fmla="*/ 2147483647 w 3324"/>
              <a:gd name="T13" fmla="*/ 2147483647 h 1971"/>
              <a:gd name="T14" fmla="*/ 2147483647 w 3324"/>
              <a:gd name="T15" fmla="*/ 2147483647 h 1971"/>
              <a:gd name="T16" fmla="*/ 2147483647 w 3324"/>
              <a:gd name="T17" fmla="*/ 2147483647 h 1971"/>
              <a:gd name="T18" fmla="*/ 2147483647 w 3324"/>
              <a:gd name="T19" fmla="*/ 2147483647 h 1971"/>
              <a:gd name="T20" fmla="*/ 2147483647 w 3324"/>
              <a:gd name="T21" fmla="*/ 2147483647 h 1971"/>
              <a:gd name="T22" fmla="*/ 2147483647 w 3324"/>
              <a:gd name="T23" fmla="*/ 2147483647 h 1971"/>
              <a:gd name="T24" fmla="*/ 2147483647 w 3324"/>
              <a:gd name="T25" fmla="*/ 2147483647 h 19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24" h="1971">
                <a:moveTo>
                  <a:pt x="596" y="15"/>
                </a:moveTo>
                <a:cubicBezTo>
                  <a:pt x="335" y="29"/>
                  <a:pt x="248" y="155"/>
                  <a:pt x="149" y="330"/>
                </a:cubicBezTo>
                <a:cubicBezTo>
                  <a:pt x="50" y="505"/>
                  <a:pt x="0" y="853"/>
                  <a:pt x="3" y="1066"/>
                </a:cubicBezTo>
                <a:cubicBezTo>
                  <a:pt x="6" y="1279"/>
                  <a:pt x="67" y="1478"/>
                  <a:pt x="168" y="1606"/>
                </a:cubicBezTo>
                <a:cubicBezTo>
                  <a:pt x="269" y="1734"/>
                  <a:pt x="457" y="1811"/>
                  <a:pt x="609" y="1831"/>
                </a:cubicBezTo>
                <a:cubicBezTo>
                  <a:pt x="761" y="1851"/>
                  <a:pt x="927" y="1719"/>
                  <a:pt x="1083" y="1726"/>
                </a:cubicBezTo>
                <a:cubicBezTo>
                  <a:pt x="1239" y="1733"/>
                  <a:pt x="1333" y="1844"/>
                  <a:pt x="1548" y="1876"/>
                </a:cubicBezTo>
                <a:cubicBezTo>
                  <a:pt x="1763" y="1908"/>
                  <a:pt x="2091" y="1971"/>
                  <a:pt x="2373" y="1921"/>
                </a:cubicBezTo>
                <a:cubicBezTo>
                  <a:pt x="2655" y="1871"/>
                  <a:pt x="3162" y="1740"/>
                  <a:pt x="3243" y="1576"/>
                </a:cubicBezTo>
                <a:cubicBezTo>
                  <a:pt x="3324" y="1412"/>
                  <a:pt x="2947" y="1124"/>
                  <a:pt x="2859" y="935"/>
                </a:cubicBezTo>
                <a:cubicBezTo>
                  <a:pt x="2771" y="746"/>
                  <a:pt x="2905" y="559"/>
                  <a:pt x="2714" y="444"/>
                </a:cubicBezTo>
                <a:cubicBezTo>
                  <a:pt x="2523" y="328"/>
                  <a:pt x="2063" y="315"/>
                  <a:pt x="1714" y="242"/>
                </a:cubicBezTo>
                <a:cubicBezTo>
                  <a:pt x="1366" y="168"/>
                  <a:pt x="857" y="0"/>
                  <a:pt x="596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0599" name="Text Box 120"/>
          <p:cNvSpPr txBox="1">
            <a:spLocks noChangeArrowheads="1"/>
          </p:cNvSpPr>
          <p:nvPr/>
        </p:nvSpPr>
        <p:spPr bwMode="auto">
          <a:xfrm>
            <a:off x="4081463" y="3802063"/>
            <a:ext cx="1447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FFFFFF"/>
                </a:solidFill>
                <a:latin typeface="Arial" charset="0"/>
                <a:cs typeface="Arial" charset="0"/>
              </a:rPr>
              <a:t>wide area network</a:t>
            </a:r>
          </a:p>
        </p:txBody>
      </p:sp>
      <p:grpSp>
        <p:nvGrpSpPr>
          <p:cNvPr id="110600" name="Group 140"/>
          <p:cNvGrpSpPr>
            <a:grpSpLocks/>
          </p:cNvGrpSpPr>
          <p:nvPr/>
        </p:nvGrpSpPr>
        <p:grpSpPr bwMode="auto">
          <a:xfrm>
            <a:off x="1549400" y="2808288"/>
            <a:ext cx="1092200" cy="790575"/>
            <a:chOff x="4089854" y="1363889"/>
            <a:chExt cx="1091746" cy="791482"/>
          </a:xfrm>
        </p:grpSpPr>
        <p:sp>
          <p:nvSpPr>
            <p:cNvPr id="110650" name="Oval 26"/>
            <p:cNvSpPr>
              <a:spLocks noChangeArrowheads="1"/>
            </p:cNvSpPr>
            <p:nvPr/>
          </p:nvSpPr>
          <p:spPr bwMode="auto">
            <a:xfrm>
              <a:off x="4089854" y="1363889"/>
              <a:ext cx="1091746" cy="79148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pic>
          <p:nvPicPr>
            <p:cNvPr id="110651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5429" y="1550204"/>
              <a:ext cx="629104" cy="42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01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3643313"/>
            <a:ext cx="684213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0602" name="Line 111"/>
          <p:cNvSpPr>
            <a:spLocks noChangeShapeType="1"/>
          </p:cNvSpPr>
          <p:nvPr/>
        </p:nvSpPr>
        <p:spPr bwMode="auto">
          <a:xfrm>
            <a:off x="2170113" y="3341688"/>
            <a:ext cx="503237" cy="3127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0603" name="Line 111"/>
          <p:cNvSpPr>
            <a:spLocks noChangeShapeType="1"/>
          </p:cNvSpPr>
          <p:nvPr/>
        </p:nvSpPr>
        <p:spPr bwMode="auto">
          <a:xfrm flipV="1">
            <a:off x="3194050" y="3762375"/>
            <a:ext cx="9493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0604" name="Line 111"/>
          <p:cNvSpPr>
            <a:spLocks noChangeShapeType="1"/>
          </p:cNvSpPr>
          <p:nvPr/>
        </p:nvSpPr>
        <p:spPr bwMode="auto">
          <a:xfrm>
            <a:off x="5546725" y="3933825"/>
            <a:ext cx="138430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5019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3784600"/>
            <a:ext cx="6842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0606" name="Line 111"/>
          <p:cNvSpPr>
            <a:spLocks noChangeShapeType="1"/>
          </p:cNvSpPr>
          <p:nvPr/>
        </p:nvSpPr>
        <p:spPr bwMode="auto">
          <a:xfrm flipH="1">
            <a:off x="7235825" y="3451225"/>
            <a:ext cx="344488" cy="3222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0607" name="Group 151"/>
          <p:cNvGrpSpPr>
            <a:grpSpLocks/>
          </p:cNvGrpSpPr>
          <p:nvPr/>
        </p:nvGrpSpPr>
        <p:grpSpPr bwMode="auto">
          <a:xfrm>
            <a:off x="7004050" y="2884488"/>
            <a:ext cx="1090613" cy="790575"/>
            <a:chOff x="4089854" y="1363889"/>
            <a:chExt cx="1091746" cy="791482"/>
          </a:xfrm>
        </p:grpSpPr>
        <p:sp>
          <p:nvSpPr>
            <p:cNvPr id="110646" name="Oval 26"/>
            <p:cNvSpPr>
              <a:spLocks noChangeArrowheads="1"/>
            </p:cNvSpPr>
            <p:nvPr/>
          </p:nvSpPr>
          <p:spPr bwMode="auto">
            <a:xfrm>
              <a:off x="4089854" y="1363889"/>
              <a:ext cx="1091746" cy="79148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10647" name="Group 356"/>
            <p:cNvGrpSpPr>
              <a:grpSpLocks/>
            </p:cNvGrpSpPr>
            <p:nvPr/>
          </p:nvGrpSpPr>
          <p:grpSpPr bwMode="auto">
            <a:xfrm>
              <a:off x="4245429" y="1426027"/>
              <a:ext cx="629104" cy="547461"/>
              <a:chOff x="313" y="1497"/>
              <a:chExt cx="1152" cy="1014"/>
            </a:xfrm>
          </p:grpSpPr>
          <p:pic>
            <p:nvPicPr>
              <p:cNvPr id="110648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0649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0608" name="Freeform 96"/>
          <p:cNvSpPr>
            <a:spLocks/>
          </p:cNvSpPr>
          <p:nvPr/>
        </p:nvSpPr>
        <p:spPr bwMode="auto">
          <a:xfrm>
            <a:off x="1674813" y="2854325"/>
            <a:ext cx="1000125" cy="825500"/>
          </a:xfrm>
          <a:custGeom>
            <a:avLst/>
            <a:gdLst>
              <a:gd name="T0" fmla="*/ 100035003 w 10000"/>
              <a:gd name="T1" fmla="*/ 2147483647 h 10305"/>
              <a:gd name="T2" fmla="*/ 2147483647 w 10000"/>
              <a:gd name="T3" fmla="*/ 2147483647 h 10305"/>
              <a:gd name="T4" fmla="*/ 2147483647 w 10000"/>
              <a:gd name="T5" fmla="*/ 205622798 h 10305"/>
              <a:gd name="T6" fmla="*/ 2147483647 w 10000"/>
              <a:gd name="T7" fmla="*/ 2147483647 h 10305"/>
              <a:gd name="T8" fmla="*/ 2147483647 w 10000"/>
              <a:gd name="T9" fmla="*/ 2147483647 h 10305"/>
              <a:gd name="T10" fmla="*/ 2147483647 w 10000"/>
              <a:gd name="T11" fmla="*/ 2147483647 h 10305"/>
              <a:gd name="T12" fmla="*/ 2147483647 w 10000"/>
              <a:gd name="T13" fmla="*/ 2147483647 h 10305"/>
              <a:gd name="T14" fmla="*/ 2147483647 w 10000"/>
              <a:gd name="T15" fmla="*/ 2147483647 h 10305"/>
              <a:gd name="T16" fmla="*/ 2147483647 w 10000"/>
              <a:gd name="T17" fmla="*/ 2147483647 h 10305"/>
              <a:gd name="T18" fmla="*/ 2147483647 w 10000"/>
              <a:gd name="T19" fmla="*/ 2147483647 h 10305"/>
              <a:gd name="T20" fmla="*/ 100035003 w 10000"/>
              <a:gd name="T21" fmla="*/ 2147483647 h 1030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000" h="10305">
                <a:moveTo>
                  <a:pt x="1" y="4863"/>
                </a:moveTo>
                <a:cubicBezTo>
                  <a:pt x="1" y="3794"/>
                  <a:pt x="5" y="1801"/>
                  <a:pt x="686" y="991"/>
                </a:cubicBezTo>
                <a:cubicBezTo>
                  <a:pt x="1367" y="181"/>
                  <a:pt x="2904" y="-40"/>
                  <a:pt x="4086" y="5"/>
                </a:cubicBezTo>
                <a:cubicBezTo>
                  <a:pt x="5268" y="50"/>
                  <a:pt x="6836" y="553"/>
                  <a:pt x="7779" y="1264"/>
                </a:cubicBezTo>
                <a:cubicBezTo>
                  <a:pt x="8722" y="1975"/>
                  <a:pt x="9397" y="2830"/>
                  <a:pt x="9747" y="4270"/>
                </a:cubicBezTo>
                <a:cubicBezTo>
                  <a:pt x="10096" y="5710"/>
                  <a:pt x="10030" y="8980"/>
                  <a:pt x="9875" y="9905"/>
                </a:cubicBezTo>
                <a:cubicBezTo>
                  <a:pt x="9719" y="10828"/>
                  <a:pt x="9488" y="9873"/>
                  <a:pt x="8815" y="9814"/>
                </a:cubicBezTo>
                <a:cubicBezTo>
                  <a:pt x="8140" y="9757"/>
                  <a:pt x="6708" y="9565"/>
                  <a:pt x="5830" y="9554"/>
                </a:cubicBezTo>
                <a:cubicBezTo>
                  <a:pt x="4953" y="9543"/>
                  <a:pt x="4372" y="9985"/>
                  <a:pt x="3546" y="9748"/>
                </a:cubicBezTo>
                <a:cubicBezTo>
                  <a:pt x="2722" y="9508"/>
                  <a:pt x="1457" y="8935"/>
                  <a:pt x="867" y="8121"/>
                </a:cubicBezTo>
                <a:cubicBezTo>
                  <a:pt x="276" y="7307"/>
                  <a:pt x="-15" y="6195"/>
                  <a:pt x="1" y="4863"/>
                </a:cubicBezTo>
                <a:close/>
              </a:path>
            </a:pathLst>
          </a:custGeom>
          <a:solidFill>
            <a:srgbClr val="33CCCC">
              <a:alpha val="7803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0609" name="Freeform 121"/>
          <p:cNvSpPr>
            <a:spLocks/>
          </p:cNvSpPr>
          <p:nvPr/>
        </p:nvSpPr>
        <p:spPr bwMode="auto">
          <a:xfrm>
            <a:off x="3567113" y="5114925"/>
            <a:ext cx="2944812" cy="911225"/>
          </a:xfrm>
          <a:custGeom>
            <a:avLst/>
            <a:gdLst>
              <a:gd name="T0" fmla="*/ 2147483647 w 4636"/>
              <a:gd name="T1" fmla="*/ 2147483647 h 1435"/>
              <a:gd name="T2" fmla="*/ 2147483647 w 4636"/>
              <a:gd name="T3" fmla="*/ 2147483647 h 1435"/>
              <a:gd name="T4" fmla="*/ 2147483647 w 4636"/>
              <a:gd name="T5" fmla="*/ 2147483647 h 1435"/>
              <a:gd name="T6" fmla="*/ 2147483647 w 4636"/>
              <a:gd name="T7" fmla="*/ 2147483647 h 1435"/>
              <a:gd name="T8" fmla="*/ 2147483647 w 4636"/>
              <a:gd name="T9" fmla="*/ 2147483647 h 1435"/>
              <a:gd name="T10" fmla="*/ 2147483647 w 4636"/>
              <a:gd name="T11" fmla="*/ 2147483647 h 1435"/>
              <a:gd name="T12" fmla="*/ 2147483647 w 4636"/>
              <a:gd name="T13" fmla="*/ 2147483647 h 1435"/>
              <a:gd name="T14" fmla="*/ 2147483647 w 4636"/>
              <a:gd name="T15" fmla="*/ 2147483647 h 1435"/>
              <a:gd name="T16" fmla="*/ 2147483647 w 4636"/>
              <a:gd name="T17" fmla="*/ 2147483647 h 1435"/>
              <a:gd name="T18" fmla="*/ 2147483647 w 4636"/>
              <a:gd name="T19" fmla="*/ 2147483647 h 14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36" h="1435">
                <a:moveTo>
                  <a:pt x="339" y="15"/>
                </a:moveTo>
                <a:cubicBezTo>
                  <a:pt x="0" y="110"/>
                  <a:pt x="112" y="438"/>
                  <a:pt x="189" y="645"/>
                </a:cubicBezTo>
                <a:cubicBezTo>
                  <a:pt x="266" y="852"/>
                  <a:pt x="509" y="1130"/>
                  <a:pt x="804" y="1260"/>
                </a:cubicBezTo>
                <a:cubicBezTo>
                  <a:pt x="1099" y="1390"/>
                  <a:pt x="1507" y="1415"/>
                  <a:pt x="1959" y="1425"/>
                </a:cubicBezTo>
                <a:cubicBezTo>
                  <a:pt x="2411" y="1435"/>
                  <a:pt x="3192" y="1395"/>
                  <a:pt x="3519" y="1320"/>
                </a:cubicBezTo>
                <a:cubicBezTo>
                  <a:pt x="3846" y="1245"/>
                  <a:pt x="3753" y="1067"/>
                  <a:pt x="3924" y="975"/>
                </a:cubicBezTo>
                <a:cubicBezTo>
                  <a:pt x="4095" y="883"/>
                  <a:pt x="4489" y="885"/>
                  <a:pt x="4543" y="769"/>
                </a:cubicBezTo>
                <a:cubicBezTo>
                  <a:pt x="4597" y="653"/>
                  <a:pt x="4636" y="393"/>
                  <a:pt x="4249" y="278"/>
                </a:cubicBezTo>
                <a:cubicBezTo>
                  <a:pt x="3863" y="162"/>
                  <a:pt x="2874" y="120"/>
                  <a:pt x="2222" y="76"/>
                </a:cubicBezTo>
                <a:cubicBezTo>
                  <a:pt x="1570" y="32"/>
                  <a:pt x="868" y="0"/>
                  <a:pt x="339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5019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5126038"/>
            <a:ext cx="78105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0196" name="Text Box 120"/>
          <p:cNvSpPr txBox="1">
            <a:spLocks noChangeArrowheads="1"/>
          </p:cNvSpPr>
          <p:nvPr/>
        </p:nvSpPr>
        <p:spPr bwMode="auto">
          <a:xfrm>
            <a:off x="473075" y="2852738"/>
            <a:ext cx="1887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home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50197" name="Text Box 121"/>
          <p:cNvSpPr txBox="1">
            <a:spLocks noChangeArrowheads="1"/>
          </p:cNvSpPr>
          <p:nvPr/>
        </p:nvSpPr>
        <p:spPr bwMode="auto">
          <a:xfrm>
            <a:off x="7874000" y="2174875"/>
            <a:ext cx="127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visited</a:t>
            </a:r>
          </a:p>
          <a:p>
            <a:pPr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49" name="Group 122"/>
          <p:cNvGrpSpPr>
            <a:grpSpLocks/>
          </p:cNvGrpSpPr>
          <p:nvPr/>
        </p:nvGrpSpPr>
        <p:grpSpPr bwMode="auto">
          <a:xfrm>
            <a:off x="7119938" y="3325813"/>
            <a:ext cx="492125" cy="366712"/>
            <a:chOff x="4485" y="2095"/>
            <a:chExt cx="310" cy="231"/>
          </a:xfrm>
        </p:grpSpPr>
        <p:sp>
          <p:nvSpPr>
            <p:cNvPr id="50227" name="Line 123"/>
            <p:cNvSpPr>
              <a:spLocks noChangeShapeType="1"/>
            </p:cNvSpPr>
            <p:nvPr/>
          </p:nvSpPr>
          <p:spPr bwMode="auto">
            <a:xfrm flipV="1">
              <a:off x="4485" y="2106"/>
              <a:ext cx="310" cy="2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0643" name="Group 124"/>
            <p:cNvGrpSpPr>
              <a:grpSpLocks/>
            </p:cNvGrpSpPr>
            <p:nvPr/>
          </p:nvGrpSpPr>
          <p:grpSpPr bwMode="auto">
            <a:xfrm>
              <a:off x="4530" y="2095"/>
              <a:ext cx="214" cy="231"/>
              <a:chOff x="618" y="3500"/>
              <a:chExt cx="214" cy="231"/>
            </a:xfrm>
          </p:grpSpPr>
          <p:sp>
            <p:nvSpPr>
              <p:cNvPr id="50229" name="Oval 125"/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0230" name="Text Box 126"/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grpSp>
        <p:nvGrpSpPr>
          <p:cNvPr id="54" name="Group 127"/>
          <p:cNvGrpSpPr>
            <a:grpSpLocks/>
          </p:cNvGrpSpPr>
          <p:nvPr/>
        </p:nvGrpSpPr>
        <p:grpSpPr bwMode="auto">
          <a:xfrm>
            <a:off x="3181350" y="3838575"/>
            <a:ext cx="3486150" cy="638175"/>
            <a:chOff x="2004" y="2418"/>
            <a:chExt cx="2196" cy="402"/>
          </a:xfrm>
        </p:grpSpPr>
        <p:sp>
          <p:nvSpPr>
            <p:cNvPr id="110638" name="Freeform 128"/>
            <p:cNvSpPr>
              <a:spLocks/>
            </p:cNvSpPr>
            <p:nvPr/>
          </p:nvSpPr>
          <p:spPr bwMode="auto">
            <a:xfrm>
              <a:off x="2004" y="2418"/>
              <a:ext cx="2196" cy="318"/>
            </a:xfrm>
            <a:custGeom>
              <a:avLst/>
              <a:gdLst>
                <a:gd name="T0" fmla="*/ 0 w 2196"/>
                <a:gd name="T1" fmla="*/ 0 h 318"/>
                <a:gd name="T2" fmla="*/ 1194 w 2196"/>
                <a:gd name="T3" fmla="*/ 306 h 318"/>
                <a:gd name="T4" fmla="*/ 2196 w 2196"/>
                <a:gd name="T5" fmla="*/ 30 h 3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6" h="318">
                  <a:moveTo>
                    <a:pt x="0" y="0"/>
                  </a:moveTo>
                  <a:cubicBezTo>
                    <a:pt x="199" y="51"/>
                    <a:pt x="828" y="301"/>
                    <a:pt x="1194" y="306"/>
                  </a:cubicBezTo>
                  <a:cubicBezTo>
                    <a:pt x="1536" y="318"/>
                    <a:pt x="1987" y="88"/>
                    <a:pt x="2196" y="3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0639" name="Group 129"/>
            <p:cNvGrpSpPr>
              <a:grpSpLocks/>
            </p:cNvGrpSpPr>
            <p:nvPr/>
          </p:nvGrpSpPr>
          <p:grpSpPr bwMode="auto">
            <a:xfrm>
              <a:off x="3083" y="2589"/>
              <a:ext cx="214" cy="231"/>
              <a:chOff x="618" y="3500"/>
              <a:chExt cx="214" cy="231"/>
            </a:xfrm>
          </p:grpSpPr>
          <p:sp>
            <p:nvSpPr>
              <p:cNvPr id="50225" name="Oval 130"/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0226" name="Text Box 131"/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4826000" y="3424238"/>
            <a:ext cx="3103563" cy="2016125"/>
            <a:chOff x="3040" y="2157"/>
            <a:chExt cx="1955" cy="1270"/>
          </a:xfrm>
        </p:grpSpPr>
        <p:sp>
          <p:nvSpPr>
            <p:cNvPr id="110634" name="Freeform 133"/>
            <p:cNvSpPr>
              <a:spLocks/>
            </p:cNvSpPr>
            <p:nvPr/>
          </p:nvSpPr>
          <p:spPr bwMode="auto">
            <a:xfrm>
              <a:off x="3040" y="2157"/>
              <a:ext cx="1955" cy="1270"/>
            </a:xfrm>
            <a:custGeom>
              <a:avLst/>
              <a:gdLst>
                <a:gd name="T0" fmla="*/ 1955 w 1955"/>
                <a:gd name="T1" fmla="*/ 0 h 1270"/>
                <a:gd name="T2" fmla="*/ 1077 w 1955"/>
                <a:gd name="T3" fmla="*/ 765 h 1270"/>
                <a:gd name="T4" fmla="*/ 0 w 1955"/>
                <a:gd name="T5" fmla="*/ 1270 h 1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55" h="1270">
                  <a:moveTo>
                    <a:pt x="1955" y="0"/>
                  </a:moveTo>
                  <a:cubicBezTo>
                    <a:pt x="1809" y="127"/>
                    <a:pt x="1425" y="536"/>
                    <a:pt x="1077" y="765"/>
                  </a:cubicBezTo>
                  <a:cubicBezTo>
                    <a:pt x="729" y="994"/>
                    <a:pt x="224" y="1165"/>
                    <a:pt x="0" y="127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0635" name="Group 134"/>
            <p:cNvGrpSpPr>
              <a:grpSpLocks/>
            </p:cNvGrpSpPr>
            <p:nvPr/>
          </p:nvGrpSpPr>
          <p:grpSpPr bwMode="auto">
            <a:xfrm>
              <a:off x="3982" y="2835"/>
              <a:ext cx="214" cy="231"/>
              <a:chOff x="618" y="3500"/>
              <a:chExt cx="214" cy="231"/>
            </a:xfrm>
          </p:grpSpPr>
          <p:sp>
            <p:nvSpPr>
              <p:cNvPr id="50221" name="Oval 135"/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0222" name="Text Box 136"/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</p:grpSp>
      <p:grpSp>
        <p:nvGrpSpPr>
          <p:cNvPr id="64" name="Group 137"/>
          <p:cNvGrpSpPr>
            <a:grpSpLocks/>
          </p:cNvGrpSpPr>
          <p:nvPr/>
        </p:nvGrpSpPr>
        <p:grpSpPr bwMode="auto">
          <a:xfrm>
            <a:off x="2986088" y="3889375"/>
            <a:ext cx="1357312" cy="1298575"/>
            <a:chOff x="1881" y="2450"/>
            <a:chExt cx="855" cy="818"/>
          </a:xfrm>
        </p:grpSpPr>
        <p:sp>
          <p:nvSpPr>
            <p:cNvPr id="50215" name="Line 138"/>
            <p:cNvSpPr>
              <a:spLocks noChangeShapeType="1"/>
            </p:cNvSpPr>
            <p:nvPr/>
          </p:nvSpPr>
          <p:spPr bwMode="auto">
            <a:xfrm flipH="1" flipV="1">
              <a:off x="1881" y="2450"/>
              <a:ext cx="855" cy="8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0631" name="Group 139"/>
            <p:cNvGrpSpPr>
              <a:grpSpLocks/>
            </p:cNvGrpSpPr>
            <p:nvPr/>
          </p:nvGrpSpPr>
          <p:grpSpPr bwMode="auto">
            <a:xfrm>
              <a:off x="2172" y="2702"/>
              <a:ext cx="207" cy="233"/>
              <a:chOff x="618" y="3500"/>
              <a:chExt cx="207" cy="233"/>
            </a:xfrm>
          </p:grpSpPr>
          <p:sp>
            <p:nvSpPr>
              <p:cNvPr id="50217" name="Oval 140"/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0218" name="Text Box 141"/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19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</p:grpSp>
      <p:grpSp>
        <p:nvGrpSpPr>
          <p:cNvPr id="69" name="Group 142"/>
          <p:cNvGrpSpPr>
            <a:grpSpLocks/>
          </p:cNvGrpSpPr>
          <p:nvPr/>
        </p:nvGrpSpPr>
        <p:grpSpPr bwMode="auto">
          <a:xfrm>
            <a:off x="908050" y="4598988"/>
            <a:ext cx="2535238" cy="1198562"/>
            <a:chOff x="572" y="2897"/>
            <a:chExt cx="1597" cy="755"/>
          </a:xfrm>
        </p:grpSpPr>
        <p:sp>
          <p:nvSpPr>
            <p:cNvPr id="50213" name="Text Box 143"/>
            <p:cNvSpPr txBox="1">
              <a:spLocks noChangeArrowheads="1"/>
            </p:cNvSpPr>
            <p:nvPr/>
          </p:nvSpPr>
          <p:spPr bwMode="auto">
            <a:xfrm>
              <a:off x="572" y="2902"/>
              <a:ext cx="1597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correspondent addresses packets using home address of mobile</a:t>
              </a:r>
            </a:p>
          </p:txBody>
        </p:sp>
        <p:sp>
          <p:nvSpPr>
            <p:cNvPr id="50214" name="Line 144"/>
            <p:cNvSpPr>
              <a:spLocks noChangeShapeType="1"/>
            </p:cNvSpPr>
            <p:nvPr/>
          </p:nvSpPr>
          <p:spPr bwMode="auto">
            <a:xfrm flipV="1">
              <a:off x="1703" y="2897"/>
              <a:ext cx="465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2" name="Group 145"/>
          <p:cNvGrpSpPr>
            <a:grpSpLocks/>
          </p:cNvGrpSpPr>
          <p:nvPr/>
        </p:nvGrpSpPr>
        <p:grpSpPr bwMode="auto">
          <a:xfrm>
            <a:off x="2506663" y="1882775"/>
            <a:ext cx="2794000" cy="2168525"/>
            <a:chOff x="1579" y="1186"/>
            <a:chExt cx="1760" cy="1366"/>
          </a:xfrm>
        </p:grpSpPr>
        <p:sp>
          <p:nvSpPr>
            <p:cNvPr id="50211" name="Text Box 146"/>
            <p:cNvSpPr txBox="1">
              <a:spLocks noChangeArrowheads="1"/>
            </p:cNvSpPr>
            <p:nvPr/>
          </p:nvSpPr>
          <p:spPr bwMode="auto">
            <a:xfrm>
              <a:off x="1579" y="1186"/>
              <a:ext cx="176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home agent intercepts packets, forwards to foreign agent</a:t>
              </a:r>
            </a:p>
          </p:txBody>
        </p:sp>
        <p:sp>
          <p:nvSpPr>
            <p:cNvPr id="50212" name="Line 147"/>
            <p:cNvSpPr>
              <a:spLocks noChangeShapeType="1"/>
            </p:cNvSpPr>
            <p:nvPr/>
          </p:nvSpPr>
          <p:spPr bwMode="auto">
            <a:xfrm>
              <a:off x="2652" y="1698"/>
              <a:ext cx="466" cy="8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5" name="Group 148"/>
          <p:cNvGrpSpPr>
            <a:grpSpLocks/>
          </p:cNvGrpSpPr>
          <p:nvPr/>
        </p:nvGrpSpPr>
        <p:grpSpPr bwMode="auto">
          <a:xfrm>
            <a:off x="5432425" y="1387475"/>
            <a:ext cx="2338388" cy="1924050"/>
            <a:chOff x="3422" y="874"/>
            <a:chExt cx="1473" cy="1212"/>
          </a:xfrm>
        </p:grpSpPr>
        <p:sp>
          <p:nvSpPr>
            <p:cNvPr id="50209" name="Text Box 149"/>
            <p:cNvSpPr txBox="1">
              <a:spLocks noChangeArrowheads="1"/>
            </p:cNvSpPr>
            <p:nvPr/>
          </p:nvSpPr>
          <p:spPr bwMode="auto">
            <a:xfrm>
              <a:off x="3422" y="874"/>
              <a:ext cx="147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foreign agent receives packets, forwards to mobile</a:t>
              </a:r>
            </a:p>
          </p:txBody>
        </p:sp>
        <p:sp>
          <p:nvSpPr>
            <p:cNvPr id="50210" name="Line 150"/>
            <p:cNvSpPr>
              <a:spLocks noChangeShapeType="1"/>
            </p:cNvSpPr>
            <p:nvPr/>
          </p:nvSpPr>
          <p:spPr bwMode="auto">
            <a:xfrm>
              <a:off x="4211" y="1420"/>
              <a:ext cx="377" cy="6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8" name="Group 151"/>
          <p:cNvGrpSpPr>
            <a:grpSpLocks/>
          </p:cNvGrpSpPr>
          <p:nvPr/>
        </p:nvGrpSpPr>
        <p:grpSpPr bwMode="auto">
          <a:xfrm>
            <a:off x="6653213" y="4776788"/>
            <a:ext cx="2247900" cy="1165225"/>
            <a:chOff x="4191" y="3009"/>
            <a:chExt cx="1416" cy="734"/>
          </a:xfrm>
        </p:grpSpPr>
        <p:sp>
          <p:nvSpPr>
            <p:cNvPr id="50207" name="Text Box 152"/>
            <p:cNvSpPr txBox="1">
              <a:spLocks noChangeArrowheads="1"/>
            </p:cNvSpPr>
            <p:nvPr/>
          </p:nvSpPr>
          <p:spPr bwMode="auto">
            <a:xfrm>
              <a:off x="4332" y="3166"/>
              <a:ext cx="127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mobile replies directly to correspondent</a:t>
              </a:r>
            </a:p>
          </p:txBody>
        </p:sp>
        <p:sp>
          <p:nvSpPr>
            <p:cNvPr id="50208" name="Line 153"/>
            <p:cNvSpPr>
              <a:spLocks noChangeShapeType="1"/>
            </p:cNvSpPr>
            <p:nvPr/>
          </p:nvSpPr>
          <p:spPr bwMode="auto">
            <a:xfrm flipH="1" flipV="1">
              <a:off x="4191" y="3009"/>
              <a:ext cx="248" cy="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10621" name="Picture 20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91281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9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Cellular networks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Same-network</a:t>
            </a:r>
          </a:p>
          <a:p>
            <a:pPr lvl="1"/>
            <a:r>
              <a:rPr lang="en-US" dirty="0" smtClean="0"/>
              <a:t>Roaming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109538"/>
            <a:ext cx="8120063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Indirect Routing: comments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347788"/>
            <a:ext cx="8089900" cy="464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mobile uses two addresses:</a:t>
            </a:r>
          </a:p>
          <a:p>
            <a:pPr lvl="1"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permanent address:</a:t>
            </a:r>
            <a:r>
              <a:rPr lang="en-US" dirty="0">
                <a:latin typeface="Gill Sans MT" charset="0"/>
              </a:rPr>
              <a:t> used by correspondent (hence mobile location is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transparent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to correspondent)</a:t>
            </a:r>
          </a:p>
          <a:p>
            <a:pPr lvl="1"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care-of-address:</a:t>
            </a:r>
            <a:r>
              <a:rPr lang="en-US" dirty="0">
                <a:latin typeface="Gill Sans MT" charset="0"/>
              </a:rPr>
              <a:t> used by home agent to forward datagrams to mobile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foreign agent functions may be done by mobile itself</a:t>
            </a:r>
          </a:p>
          <a:p>
            <a:pPr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triangle routing:</a:t>
            </a:r>
            <a:r>
              <a:rPr lang="en-US" dirty="0">
                <a:latin typeface="Gill Sans MT" charset="0"/>
                <a:cs typeface="+mn-cs"/>
              </a:rPr>
              <a:t> correspondent-home-network-mobile</a:t>
            </a:r>
          </a:p>
          <a:p>
            <a:pPr lvl="1">
              <a:lnSpc>
                <a:spcPts val="2200"/>
              </a:lnSpc>
              <a:defRPr/>
            </a:pPr>
            <a:r>
              <a:rPr lang="en-US" dirty="0">
                <a:latin typeface="Gill Sans MT" charset="0"/>
              </a:rPr>
              <a:t>inefficient when </a:t>
            </a:r>
          </a:p>
          <a:p>
            <a:pPr lvl="1">
              <a:lnSpc>
                <a:spcPts val="2200"/>
              </a:lnSpc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correspondent, mobile </a:t>
            </a:r>
          </a:p>
          <a:p>
            <a:pPr lvl="1">
              <a:lnSpc>
                <a:spcPts val="2200"/>
              </a:lnSpc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are in same network</a:t>
            </a:r>
            <a:endParaRPr lang="en-US" sz="2000" dirty="0">
              <a:latin typeface="Gill Sans MT" charset="0"/>
            </a:endParaRPr>
          </a:p>
        </p:txBody>
      </p:sp>
      <p:grpSp>
        <p:nvGrpSpPr>
          <p:cNvPr id="112645" name="Group 142"/>
          <p:cNvGrpSpPr>
            <a:grpSpLocks/>
          </p:cNvGrpSpPr>
          <p:nvPr/>
        </p:nvGrpSpPr>
        <p:grpSpPr bwMode="auto">
          <a:xfrm>
            <a:off x="4845050" y="4513263"/>
            <a:ext cx="2957513" cy="1512887"/>
            <a:chOff x="1549525" y="2558267"/>
            <a:chExt cx="6654798" cy="3467575"/>
          </a:xfrm>
        </p:grpSpPr>
        <p:sp>
          <p:nvSpPr>
            <p:cNvPr id="112647" name="Freeform 2"/>
            <p:cNvSpPr>
              <a:spLocks/>
            </p:cNvSpPr>
            <p:nvPr/>
          </p:nvSpPr>
          <p:spPr bwMode="auto">
            <a:xfrm>
              <a:off x="1565398" y="2688442"/>
              <a:ext cx="1866900" cy="1589088"/>
            </a:xfrm>
            <a:custGeom>
              <a:avLst/>
              <a:gdLst>
                <a:gd name="T0" fmla="*/ 2147483647 w 1340"/>
                <a:gd name="T1" fmla="*/ 2147483647 h 1191"/>
                <a:gd name="T2" fmla="*/ 2147483647 w 1340"/>
                <a:gd name="T3" fmla="*/ 2147483647 h 1191"/>
                <a:gd name="T4" fmla="*/ 2147483647 w 1340"/>
                <a:gd name="T5" fmla="*/ 2147483647 h 1191"/>
                <a:gd name="T6" fmla="*/ 2147483647 w 1340"/>
                <a:gd name="T7" fmla="*/ 2147483647 h 1191"/>
                <a:gd name="T8" fmla="*/ 2147483647 w 1340"/>
                <a:gd name="T9" fmla="*/ 2147483647 h 1191"/>
                <a:gd name="T10" fmla="*/ 2147483647 w 1340"/>
                <a:gd name="T11" fmla="*/ 2147483647 h 1191"/>
                <a:gd name="T12" fmla="*/ 2147483647 w 1340"/>
                <a:gd name="T13" fmla="*/ 2147483647 h 1191"/>
                <a:gd name="T14" fmla="*/ 2147483647 w 1340"/>
                <a:gd name="T15" fmla="*/ 2147483647 h 1191"/>
                <a:gd name="T16" fmla="*/ 2147483647 w 1340"/>
                <a:gd name="T17" fmla="*/ 2147483647 h 1191"/>
                <a:gd name="T18" fmla="*/ 2147483647 w 1340"/>
                <a:gd name="T19" fmla="*/ 2147483647 h 1191"/>
                <a:gd name="T20" fmla="*/ 2147483647 w 1340"/>
                <a:gd name="T21" fmla="*/ 2147483647 h 1191"/>
                <a:gd name="T22" fmla="*/ 2147483647 w 1340"/>
                <a:gd name="T23" fmla="*/ 2147483647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2648" name="Freeform 96"/>
            <p:cNvSpPr>
              <a:spLocks/>
            </p:cNvSpPr>
            <p:nvPr/>
          </p:nvSpPr>
          <p:spPr bwMode="auto">
            <a:xfrm>
              <a:off x="6365998" y="2558267"/>
              <a:ext cx="1838325" cy="1711325"/>
            </a:xfrm>
            <a:custGeom>
              <a:avLst/>
              <a:gdLst>
                <a:gd name="T0" fmla="*/ 2147483647 w 2894"/>
                <a:gd name="T1" fmla="*/ 2147483647 h 2693"/>
                <a:gd name="T2" fmla="*/ 2147483647 w 2894"/>
                <a:gd name="T3" fmla="*/ 2147483647 h 2693"/>
                <a:gd name="T4" fmla="*/ 2147483647 w 2894"/>
                <a:gd name="T5" fmla="*/ 2147483647 h 2693"/>
                <a:gd name="T6" fmla="*/ 2147483647 w 2894"/>
                <a:gd name="T7" fmla="*/ 2147483647 h 2693"/>
                <a:gd name="T8" fmla="*/ 2147483647 w 2894"/>
                <a:gd name="T9" fmla="*/ 2147483647 h 2693"/>
                <a:gd name="T10" fmla="*/ 2147483647 w 2894"/>
                <a:gd name="T11" fmla="*/ 2147483647 h 2693"/>
                <a:gd name="T12" fmla="*/ 2147483647 w 2894"/>
                <a:gd name="T13" fmla="*/ 2147483647 h 2693"/>
                <a:gd name="T14" fmla="*/ 2147483647 w 2894"/>
                <a:gd name="T15" fmla="*/ 2147483647 h 2693"/>
                <a:gd name="T16" fmla="*/ 2147483647 w 2894"/>
                <a:gd name="T17" fmla="*/ 2147483647 h 2693"/>
                <a:gd name="T18" fmla="*/ 2147483647 w 2894"/>
                <a:gd name="T19" fmla="*/ 2147483647 h 2693"/>
                <a:gd name="T20" fmla="*/ 2147483647 w 2894"/>
                <a:gd name="T21" fmla="*/ 2147483647 h 269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94" h="2693">
                  <a:moveTo>
                    <a:pt x="4" y="1331"/>
                  </a:moveTo>
                  <a:cubicBezTo>
                    <a:pt x="4" y="1049"/>
                    <a:pt x="119" y="673"/>
                    <a:pt x="349" y="509"/>
                  </a:cubicBezTo>
                  <a:cubicBezTo>
                    <a:pt x="579" y="345"/>
                    <a:pt x="1010" y="400"/>
                    <a:pt x="1384" y="344"/>
                  </a:cubicBezTo>
                  <a:cubicBezTo>
                    <a:pt x="1758" y="288"/>
                    <a:pt x="2346" y="0"/>
                    <a:pt x="2596" y="170"/>
                  </a:cubicBezTo>
                  <a:cubicBezTo>
                    <a:pt x="2846" y="340"/>
                    <a:pt x="2874" y="1035"/>
                    <a:pt x="2884" y="1364"/>
                  </a:cubicBezTo>
                  <a:cubicBezTo>
                    <a:pt x="2894" y="1693"/>
                    <a:pt x="2789" y="1954"/>
                    <a:pt x="2659" y="2144"/>
                  </a:cubicBezTo>
                  <a:cubicBezTo>
                    <a:pt x="2529" y="2334"/>
                    <a:pt x="2274" y="2432"/>
                    <a:pt x="2104" y="2504"/>
                  </a:cubicBezTo>
                  <a:cubicBezTo>
                    <a:pt x="1934" y="2576"/>
                    <a:pt x="1816" y="2558"/>
                    <a:pt x="1639" y="2579"/>
                  </a:cubicBezTo>
                  <a:cubicBezTo>
                    <a:pt x="1462" y="2600"/>
                    <a:pt x="1259" y="2693"/>
                    <a:pt x="1044" y="2630"/>
                  </a:cubicBezTo>
                  <a:cubicBezTo>
                    <a:pt x="829" y="2567"/>
                    <a:pt x="520" y="2418"/>
                    <a:pt x="346" y="2201"/>
                  </a:cubicBezTo>
                  <a:cubicBezTo>
                    <a:pt x="173" y="1985"/>
                    <a:pt x="0" y="1682"/>
                    <a:pt x="4" y="1331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2649" name="Freeform 119"/>
            <p:cNvSpPr>
              <a:spLocks/>
            </p:cNvSpPr>
            <p:nvPr/>
          </p:nvSpPr>
          <p:spPr bwMode="auto">
            <a:xfrm>
              <a:off x="3906961" y="3504417"/>
              <a:ext cx="2109787" cy="1250950"/>
            </a:xfrm>
            <a:custGeom>
              <a:avLst/>
              <a:gdLst>
                <a:gd name="T0" fmla="*/ 2147483647 w 3324"/>
                <a:gd name="T1" fmla="*/ 2147483647 h 1971"/>
                <a:gd name="T2" fmla="*/ 2147483647 w 3324"/>
                <a:gd name="T3" fmla="*/ 2147483647 h 1971"/>
                <a:gd name="T4" fmla="*/ 2147483647 w 3324"/>
                <a:gd name="T5" fmla="*/ 2147483647 h 1971"/>
                <a:gd name="T6" fmla="*/ 2147483647 w 3324"/>
                <a:gd name="T7" fmla="*/ 2147483647 h 1971"/>
                <a:gd name="T8" fmla="*/ 2147483647 w 3324"/>
                <a:gd name="T9" fmla="*/ 2147483647 h 1971"/>
                <a:gd name="T10" fmla="*/ 2147483647 w 3324"/>
                <a:gd name="T11" fmla="*/ 2147483647 h 1971"/>
                <a:gd name="T12" fmla="*/ 2147483647 w 3324"/>
                <a:gd name="T13" fmla="*/ 2147483647 h 1971"/>
                <a:gd name="T14" fmla="*/ 2147483647 w 3324"/>
                <a:gd name="T15" fmla="*/ 2147483647 h 1971"/>
                <a:gd name="T16" fmla="*/ 2147483647 w 3324"/>
                <a:gd name="T17" fmla="*/ 2147483647 h 1971"/>
                <a:gd name="T18" fmla="*/ 2147483647 w 3324"/>
                <a:gd name="T19" fmla="*/ 2147483647 h 1971"/>
                <a:gd name="T20" fmla="*/ 2147483647 w 3324"/>
                <a:gd name="T21" fmla="*/ 2147483647 h 1971"/>
                <a:gd name="T22" fmla="*/ 2147483647 w 3324"/>
                <a:gd name="T23" fmla="*/ 2147483647 h 1971"/>
                <a:gd name="T24" fmla="*/ 2147483647 w 3324"/>
                <a:gd name="T25" fmla="*/ 2147483647 h 19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24" h="1971">
                  <a:moveTo>
                    <a:pt x="596" y="15"/>
                  </a:moveTo>
                  <a:cubicBezTo>
                    <a:pt x="335" y="29"/>
                    <a:pt x="248" y="155"/>
                    <a:pt x="149" y="330"/>
                  </a:cubicBezTo>
                  <a:cubicBezTo>
                    <a:pt x="50" y="505"/>
                    <a:pt x="0" y="853"/>
                    <a:pt x="3" y="1066"/>
                  </a:cubicBezTo>
                  <a:cubicBezTo>
                    <a:pt x="6" y="1279"/>
                    <a:pt x="67" y="1478"/>
                    <a:pt x="168" y="1606"/>
                  </a:cubicBezTo>
                  <a:cubicBezTo>
                    <a:pt x="269" y="1734"/>
                    <a:pt x="457" y="1811"/>
                    <a:pt x="609" y="1831"/>
                  </a:cubicBezTo>
                  <a:cubicBezTo>
                    <a:pt x="761" y="1851"/>
                    <a:pt x="927" y="1719"/>
                    <a:pt x="1083" y="1726"/>
                  </a:cubicBezTo>
                  <a:cubicBezTo>
                    <a:pt x="1239" y="1733"/>
                    <a:pt x="1333" y="1844"/>
                    <a:pt x="1548" y="1876"/>
                  </a:cubicBezTo>
                  <a:cubicBezTo>
                    <a:pt x="1763" y="1908"/>
                    <a:pt x="2091" y="1971"/>
                    <a:pt x="2373" y="1921"/>
                  </a:cubicBezTo>
                  <a:cubicBezTo>
                    <a:pt x="2655" y="1871"/>
                    <a:pt x="3162" y="1740"/>
                    <a:pt x="3243" y="1576"/>
                  </a:cubicBezTo>
                  <a:cubicBezTo>
                    <a:pt x="3324" y="1412"/>
                    <a:pt x="2947" y="1124"/>
                    <a:pt x="2859" y="935"/>
                  </a:cubicBezTo>
                  <a:cubicBezTo>
                    <a:pt x="2771" y="746"/>
                    <a:pt x="2905" y="559"/>
                    <a:pt x="2714" y="444"/>
                  </a:cubicBezTo>
                  <a:cubicBezTo>
                    <a:pt x="2523" y="328"/>
                    <a:pt x="2063" y="315"/>
                    <a:pt x="1714" y="242"/>
                  </a:cubicBezTo>
                  <a:cubicBezTo>
                    <a:pt x="1366" y="168"/>
                    <a:pt x="857" y="0"/>
                    <a:pt x="596" y="15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2650" name="Group 146"/>
            <p:cNvGrpSpPr>
              <a:grpSpLocks/>
            </p:cNvGrpSpPr>
            <p:nvPr/>
          </p:nvGrpSpPr>
          <p:grpSpPr bwMode="auto">
            <a:xfrm>
              <a:off x="1549525" y="2807731"/>
              <a:ext cx="1091746" cy="791482"/>
              <a:chOff x="4089854" y="1363889"/>
              <a:chExt cx="1091746" cy="791482"/>
            </a:xfrm>
          </p:grpSpPr>
          <p:sp>
            <p:nvSpPr>
              <p:cNvPr id="112683" name="Oval 26"/>
              <p:cNvSpPr>
                <a:spLocks noChangeArrowheads="1"/>
              </p:cNvSpPr>
              <p:nvPr/>
            </p:nvSpPr>
            <p:spPr bwMode="auto">
              <a:xfrm>
                <a:off x="4089854" y="1363889"/>
                <a:ext cx="1091746" cy="79148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pic>
            <p:nvPicPr>
              <p:cNvPr id="112684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5429" y="1550204"/>
                <a:ext cx="629104" cy="4232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51212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562" y="3642567"/>
              <a:ext cx="685841" cy="247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12652" name="Line 111"/>
            <p:cNvSpPr>
              <a:spLocks noChangeShapeType="1"/>
            </p:cNvSpPr>
            <p:nvPr/>
          </p:nvSpPr>
          <p:spPr bwMode="auto">
            <a:xfrm>
              <a:off x="2170690" y="3342038"/>
              <a:ext cx="503237" cy="3116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51214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934" y="3784471"/>
              <a:ext cx="685841" cy="247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12654" name="Line 111"/>
            <p:cNvSpPr>
              <a:spLocks noChangeShapeType="1"/>
            </p:cNvSpPr>
            <p:nvPr/>
          </p:nvSpPr>
          <p:spPr bwMode="auto">
            <a:xfrm flipH="1">
              <a:off x="7235041" y="3450896"/>
              <a:ext cx="345849" cy="3224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2655" name="Group 151"/>
            <p:cNvGrpSpPr>
              <a:grpSpLocks/>
            </p:cNvGrpSpPr>
            <p:nvPr/>
          </p:nvGrpSpPr>
          <p:grpSpPr bwMode="auto">
            <a:xfrm>
              <a:off x="7003268" y="2883931"/>
              <a:ext cx="1091746" cy="791482"/>
              <a:chOff x="4089854" y="1363889"/>
              <a:chExt cx="1091746" cy="791482"/>
            </a:xfrm>
          </p:grpSpPr>
          <p:sp>
            <p:nvSpPr>
              <p:cNvPr id="112679" name="Oval 26"/>
              <p:cNvSpPr>
                <a:spLocks noChangeArrowheads="1"/>
              </p:cNvSpPr>
              <p:nvPr/>
            </p:nvSpPr>
            <p:spPr bwMode="auto">
              <a:xfrm>
                <a:off x="4089854" y="1363889"/>
                <a:ext cx="1091746" cy="79148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12680" name="Group 356"/>
              <p:cNvGrpSpPr>
                <a:grpSpLocks/>
              </p:cNvGrpSpPr>
              <p:nvPr/>
            </p:nvGrpSpPr>
            <p:grpSpPr bwMode="auto">
              <a:xfrm>
                <a:off x="4245429" y="1426027"/>
                <a:ext cx="629104" cy="547461"/>
                <a:chOff x="313" y="1497"/>
                <a:chExt cx="1152" cy="1014"/>
              </a:xfrm>
            </p:grpSpPr>
            <p:pic>
              <p:nvPicPr>
                <p:cNvPr id="112681" name="Picture 354" descr="laptop_stylized_small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" y="1727"/>
                  <a:ext cx="1152" cy="7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2682" name="Picture 355" descr="antenna_stylized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4" y="1497"/>
                  <a:ext cx="1113" cy="6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112656" name="Freeform 96"/>
            <p:cNvSpPr>
              <a:spLocks/>
            </p:cNvSpPr>
            <p:nvPr/>
          </p:nvSpPr>
          <p:spPr bwMode="auto">
            <a:xfrm>
              <a:off x="1675060" y="2854753"/>
              <a:ext cx="999199" cy="824438"/>
            </a:xfrm>
            <a:custGeom>
              <a:avLst/>
              <a:gdLst>
                <a:gd name="T0" fmla="*/ 99760028 w 10000"/>
                <a:gd name="T1" fmla="*/ 2147483647 h 10305"/>
                <a:gd name="T2" fmla="*/ 2147483647 w 10000"/>
                <a:gd name="T3" fmla="*/ 2147483647 h 10305"/>
                <a:gd name="T4" fmla="*/ 2147483647 w 10000"/>
                <a:gd name="T5" fmla="*/ 204825281 h 10305"/>
                <a:gd name="T6" fmla="*/ 2147483647 w 10000"/>
                <a:gd name="T7" fmla="*/ 2147483647 h 10305"/>
                <a:gd name="T8" fmla="*/ 2147483647 w 10000"/>
                <a:gd name="T9" fmla="*/ 2147483647 h 10305"/>
                <a:gd name="T10" fmla="*/ 2147483647 w 10000"/>
                <a:gd name="T11" fmla="*/ 2147483647 h 10305"/>
                <a:gd name="T12" fmla="*/ 2147483647 w 10000"/>
                <a:gd name="T13" fmla="*/ 2147483647 h 10305"/>
                <a:gd name="T14" fmla="*/ 2147483647 w 10000"/>
                <a:gd name="T15" fmla="*/ 2147483647 h 10305"/>
                <a:gd name="T16" fmla="*/ 2147483647 w 10000"/>
                <a:gd name="T17" fmla="*/ 2147483647 h 10305"/>
                <a:gd name="T18" fmla="*/ 2147483647 w 10000"/>
                <a:gd name="T19" fmla="*/ 2147483647 h 10305"/>
                <a:gd name="T20" fmla="*/ 99760028 w 10000"/>
                <a:gd name="T21" fmla="*/ 2147483647 h 103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000" h="10305">
                  <a:moveTo>
                    <a:pt x="1" y="4863"/>
                  </a:moveTo>
                  <a:cubicBezTo>
                    <a:pt x="1" y="3794"/>
                    <a:pt x="5" y="1801"/>
                    <a:pt x="686" y="991"/>
                  </a:cubicBezTo>
                  <a:cubicBezTo>
                    <a:pt x="1367" y="181"/>
                    <a:pt x="2904" y="-40"/>
                    <a:pt x="4086" y="5"/>
                  </a:cubicBezTo>
                  <a:cubicBezTo>
                    <a:pt x="5268" y="50"/>
                    <a:pt x="6836" y="553"/>
                    <a:pt x="7779" y="1264"/>
                  </a:cubicBezTo>
                  <a:cubicBezTo>
                    <a:pt x="8722" y="1975"/>
                    <a:pt x="9397" y="2830"/>
                    <a:pt x="9747" y="4270"/>
                  </a:cubicBezTo>
                  <a:cubicBezTo>
                    <a:pt x="10096" y="5710"/>
                    <a:pt x="10030" y="8980"/>
                    <a:pt x="9875" y="9905"/>
                  </a:cubicBezTo>
                  <a:cubicBezTo>
                    <a:pt x="9719" y="10828"/>
                    <a:pt x="9488" y="9873"/>
                    <a:pt x="8815" y="9814"/>
                  </a:cubicBezTo>
                  <a:cubicBezTo>
                    <a:pt x="8140" y="9757"/>
                    <a:pt x="6708" y="9565"/>
                    <a:pt x="5830" y="9554"/>
                  </a:cubicBezTo>
                  <a:cubicBezTo>
                    <a:pt x="4953" y="9543"/>
                    <a:pt x="4372" y="9985"/>
                    <a:pt x="3546" y="9748"/>
                  </a:cubicBezTo>
                  <a:cubicBezTo>
                    <a:pt x="2722" y="9508"/>
                    <a:pt x="1457" y="8935"/>
                    <a:pt x="867" y="8121"/>
                  </a:cubicBezTo>
                  <a:cubicBezTo>
                    <a:pt x="276" y="7307"/>
                    <a:pt x="-15" y="6195"/>
                    <a:pt x="1" y="4863"/>
                  </a:cubicBezTo>
                  <a:close/>
                </a:path>
              </a:pathLst>
            </a:custGeom>
            <a:solidFill>
              <a:srgbClr val="33CCCC">
                <a:alpha val="7803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2657" name="Freeform 121"/>
            <p:cNvSpPr>
              <a:spLocks/>
            </p:cNvSpPr>
            <p:nvPr/>
          </p:nvSpPr>
          <p:spPr bwMode="auto">
            <a:xfrm>
              <a:off x="3567896" y="5114617"/>
              <a:ext cx="2944812" cy="911225"/>
            </a:xfrm>
            <a:custGeom>
              <a:avLst/>
              <a:gdLst>
                <a:gd name="T0" fmla="*/ 2147483647 w 4636"/>
                <a:gd name="T1" fmla="*/ 2147483647 h 1435"/>
                <a:gd name="T2" fmla="*/ 2147483647 w 4636"/>
                <a:gd name="T3" fmla="*/ 2147483647 h 1435"/>
                <a:gd name="T4" fmla="*/ 2147483647 w 4636"/>
                <a:gd name="T5" fmla="*/ 2147483647 h 1435"/>
                <a:gd name="T6" fmla="*/ 2147483647 w 4636"/>
                <a:gd name="T7" fmla="*/ 2147483647 h 1435"/>
                <a:gd name="T8" fmla="*/ 2147483647 w 4636"/>
                <a:gd name="T9" fmla="*/ 2147483647 h 1435"/>
                <a:gd name="T10" fmla="*/ 2147483647 w 4636"/>
                <a:gd name="T11" fmla="*/ 2147483647 h 1435"/>
                <a:gd name="T12" fmla="*/ 2147483647 w 4636"/>
                <a:gd name="T13" fmla="*/ 2147483647 h 1435"/>
                <a:gd name="T14" fmla="*/ 2147483647 w 4636"/>
                <a:gd name="T15" fmla="*/ 2147483647 h 1435"/>
                <a:gd name="T16" fmla="*/ 2147483647 w 4636"/>
                <a:gd name="T17" fmla="*/ 2147483647 h 1435"/>
                <a:gd name="T18" fmla="*/ 2147483647 w 4636"/>
                <a:gd name="T19" fmla="*/ 2147483647 h 14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36" h="1435">
                  <a:moveTo>
                    <a:pt x="339" y="15"/>
                  </a:moveTo>
                  <a:cubicBezTo>
                    <a:pt x="0" y="110"/>
                    <a:pt x="112" y="438"/>
                    <a:pt x="189" y="645"/>
                  </a:cubicBezTo>
                  <a:cubicBezTo>
                    <a:pt x="266" y="852"/>
                    <a:pt x="509" y="1130"/>
                    <a:pt x="804" y="1260"/>
                  </a:cubicBezTo>
                  <a:cubicBezTo>
                    <a:pt x="1099" y="1390"/>
                    <a:pt x="1507" y="1415"/>
                    <a:pt x="1959" y="1425"/>
                  </a:cubicBezTo>
                  <a:cubicBezTo>
                    <a:pt x="2411" y="1435"/>
                    <a:pt x="3192" y="1395"/>
                    <a:pt x="3519" y="1320"/>
                  </a:cubicBezTo>
                  <a:cubicBezTo>
                    <a:pt x="3846" y="1245"/>
                    <a:pt x="3753" y="1067"/>
                    <a:pt x="3924" y="975"/>
                  </a:cubicBezTo>
                  <a:cubicBezTo>
                    <a:pt x="4095" y="883"/>
                    <a:pt x="4489" y="885"/>
                    <a:pt x="4543" y="769"/>
                  </a:cubicBezTo>
                  <a:cubicBezTo>
                    <a:pt x="4597" y="653"/>
                    <a:pt x="4636" y="393"/>
                    <a:pt x="4249" y="278"/>
                  </a:cubicBezTo>
                  <a:cubicBezTo>
                    <a:pt x="3863" y="162"/>
                    <a:pt x="2874" y="120"/>
                    <a:pt x="2222" y="76"/>
                  </a:cubicBezTo>
                  <a:cubicBezTo>
                    <a:pt x="1570" y="32"/>
                    <a:pt x="868" y="0"/>
                    <a:pt x="339" y="15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5121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8627" y="5127111"/>
              <a:ext cx="782288" cy="676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12659" name="Group 122"/>
            <p:cNvGrpSpPr>
              <a:grpSpLocks/>
            </p:cNvGrpSpPr>
            <p:nvPr/>
          </p:nvGrpSpPr>
          <p:grpSpPr bwMode="auto">
            <a:xfrm>
              <a:off x="7119938" y="3325813"/>
              <a:ext cx="492125" cy="369887"/>
              <a:chOff x="4485" y="2095"/>
              <a:chExt cx="310" cy="233"/>
            </a:xfrm>
          </p:grpSpPr>
          <p:sp>
            <p:nvSpPr>
              <p:cNvPr id="51236" name="Line 123"/>
              <p:cNvSpPr>
                <a:spLocks noChangeShapeType="1"/>
              </p:cNvSpPr>
              <p:nvPr/>
            </p:nvSpPr>
            <p:spPr bwMode="auto">
              <a:xfrm flipV="1">
                <a:off x="4484" y="2107"/>
                <a:ext cx="311" cy="21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12676" name="Group 124"/>
              <p:cNvGrpSpPr>
                <a:grpSpLocks/>
              </p:cNvGrpSpPr>
              <p:nvPr/>
            </p:nvGrpSpPr>
            <p:grpSpPr bwMode="auto">
              <a:xfrm>
                <a:off x="4530" y="2095"/>
                <a:ext cx="202" cy="233"/>
                <a:chOff x="618" y="3500"/>
                <a:chExt cx="202" cy="233"/>
              </a:xfrm>
            </p:grpSpPr>
            <p:sp>
              <p:nvSpPr>
                <p:cNvPr id="51238" name="Oval 125"/>
                <p:cNvSpPr>
                  <a:spLocks noChangeArrowheads="1"/>
                </p:cNvSpPr>
                <p:nvPr/>
              </p:nvSpPr>
              <p:spPr bwMode="auto">
                <a:xfrm>
                  <a:off x="617" y="3521"/>
                  <a:ext cx="203" cy="20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239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626" y="3500"/>
                  <a:ext cx="117" cy="2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sz="1800" dirty="0" smtClean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112660" name="Group 127"/>
            <p:cNvGrpSpPr>
              <a:grpSpLocks/>
            </p:cNvGrpSpPr>
            <p:nvPr/>
          </p:nvGrpSpPr>
          <p:grpSpPr bwMode="auto">
            <a:xfrm>
              <a:off x="3181350" y="3838575"/>
              <a:ext cx="3486150" cy="641350"/>
              <a:chOff x="2004" y="2418"/>
              <a:chExt cx="2196" cy="404"/>
            </a:xfrm>
          </p:grpSpPr>
          <p:sp>
            <p:nvSpPr>
              <p:cNvPr id="112671" name="Freeform 128"/>
              <p:cNvSpPr>
                <a:spLocks/>
              </p:cNvSpPr>
              <p:nvPr/>
            </p:nvSpPr>
            <p:spPr bwMode="auto">
              <a:xfrm>
                <a:off x="2004" y="2418"/>
                <a:ext cx="2196" cy="318"/>
              </a:xfrm>
              <a:custGeom>
                <a:avLst/>
                <a:gdLst>
                  <a:gd name="T0" fmla="*/ 0 w 2196"/>
                  <a:gd name="T1" fmla="*/ 0 h 318"/>
                  <a:gd name="T2" fmla="*/ 1194 w 2196"/>
                  <a:gd name="T3" fmla="*/ 306 h 318"/>
                  <a:gd name="T4" fmla="*/ 2196 w 2196"/>
                  <a:gd name="T5" fmla="*/ 30 h 3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96" h="318">
                    <a:moveTo>
                      <a:pt x="0" y="0"/>
                    </a:moveTo>
                    <a:cubicBezTo>
                      <a:pt x="199" y="51"/>
                      <a:pt x="828" y="301"/>
                      <a:pt x="1194" y="306"/>
                    </a:cubicBezTo>
                    <a:cubicBezTo>
                      <a:pt x="1536" y="318"/>
                      <a:pt x="1987" y="88"/>
                      <a:pt x="2196" y="3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12672" name="Group 129"/>
              <p:cNvGrpSpPr>
                <a:grpSpLocks/>
              </p:cNvGrpSpPr>
              <p:nvPr/>
            </p:nvGrpSpPr>
            <p:grpSpPr bwMode="auto">
              <a:xfrm>
                <a:off x="3083" y="2589"/>
                <a:ext cx="202" cy="233"/>
                <a:chOff x="618" y="3500"/>
                <a:chExt cx="202" cy="233"/>
              </a:xfrm>
            </p:grpSpPr>
            <p:sp>
              <p:nvSpPr>
                <p:cNvPr id="51234" name="Oval 130"/>
                <p:cNvSpPr>
                  <a:spLocks noChangeArrowheads="1"/>
                </p:cNvSpPr>
                <p:nvPr/>
              </p:nvSpPr>
              <p:spPr bwMode="auto">
                <a:xfrm>
                  <a:off x="619" y="3520"/>
                  <a:ext cx="200" cy="20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235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628" y="3499"/>
                  <a:ext cx="117" cy="2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sz="1800" dirty="0" smtClean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112661" name="Group 132"/>
            <p:cNvGrpSpPr>
              <a:grpSpLocks/>
            </p:cNvGrpSpPr>
            <p:nvPr/>
          </p:nvGrpSpPr>
          <p:grpSpPr bwMode="auto">
            <a:xfrm>
              <a:off x="4826000" y="3424238"/>
              <a:ext cx="3103563" cy="2016125"/>
              <a:chOff x="3040" y="2157"/>
              <a:chExt cx="1955" cy="1270"/>
            </a:xfrm>
          </p:grpSpPr>
          <p:sp>
            <p:nvSpPr>
              <p:cNvPr id="112667" name="Freeform 133"/>
              <p:cNvSpPr>
                <a:spLocks/>
              </p:cNvSpPr>
              <p:nvPr/>
            </p:nvSpPr>
            <p:spPr bwMode="auto">
              <a:xfrm>
                <a:off x="3040" y="2157"/>
                <a:ext cx="1955" cy="1270"/>
              </a:xfrm>
              <a:custGeom>
                <a:avLst/>
                <a:gdLst>
                  <a:gd name="T0" fmla="*/ 1955 w 1955"/>
                  <a:gd name="T1" fmla="*/ 0 h 1270"/>
                  <a:gd name="T2" fmla="*/ 1077 w 1955"/>
                  <a:gd name="T3" fmla="*/ 765 h 1270"/>
                  <a:gd name="T4" fmla="*/ 0 w 1955"/>
                  <a:gd name="T5" fmla="*/ 1270 h 12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55" h="1270">
                    <a:moveTo>
                      <a:pt x="1955" y="0"/>
                    </a:moveTo>
                    <a:cubicBezTo>
                      <a:pt x="1809" y="127"/>
                      <a:pt x="1425" y="536"/>
                      <a:pt x="1077" y="765"/>
                    </a:cubicBezTo>
                    <a:cubicBezTo>
                      <a:pt x="729" y="994"/>
                      <a:pt x="224" y="1165"/>
                      <a:pt x="0" y="127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12668" name="Group 134"/>
              <p:cNvGrpSpPr>
                <a:grpSpLocks/>
              </p:cNvGrpSpPr>
              <p:nvPr/>
            </p:nvGrpSpPr>
            <p:grpSpPr bwMode="auto">
              <a:xfrm>
                <a:off x="3982" y="2835"/>
                <a:ext cx="202" cy="233"/>
                <a:chOff x="618" y="3500"/>
                <a:chExt cx="202" cy="233"/>
              </a:xfrm>
            </p:grpSpPr>
            <p:sp>
              <p:nvSpPr>
                <p:cNvPr id="51230" name="Oval 135"/>
                <p:cNvSpPr>
                  <a:spLocks noChangeArrowheads="1"/>
                </p:cNvSpPr>
                <p:nvPr/>
              </p:nvSpPr>
              <p:spPr bwMode="auto">
                <a:xfrm>
                  <a:off x="618" y="3521"/>
                  <a:ext cx="203" cy="199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231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627" y="3500"/>
                  <a:ext cx="11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sz="1800" dirty="0" smtClean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112662" name="Group 137"/>
            <p:cNvGrpSpPr>
              <a:grpSpLocks/>
            </p:cNvGrpSpPr>
            <p:nvPr/>
          </p:nvGrpSpPr>
          <p:grpSpPr bwMode="auto">
            <a:xfrm>
              <a:off x="2986088" y="3889375"/>
              <a:ext cx="1357312" cy="1298575"/>
              <a:chOff x="1881" y="2450"/>
              <a:chExt cx="855" cy="818"/>
            </a:xfrm>
          </p:grpSpPr>
          <p:sp>
            <p:nvSpPr>
              <p:cNvPr id="51224" name="Line 138"/>
              <p:cNvSpPr>
                <a:spLocks noChangeShapeType="1"/>
              </p:cNvSpPr>
              <p:nvPr/>
            </p:nvSpPr>
            <p:spPr bwMode="auto">
              <a:xfrm flipH="1" flipV="1">
                <a:off x="1881" y="2450"/>
                <a:ext cx="855" cy="81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12664" name="Group 139"/>
              <p:cNvGrpSpPr>
                <a:grpSpLocks/>
              </p:cNvGrpSpPr>
              <p:nvPr/>
            </p:nvGrpSpPr>
            <p:grpSpPr bwMode="auto">
              <a:xfrm>
                <a:off x="2172" y="2702"/>
                <a:ext cx="202" cy="233"/>
                <a:chOff x="618" y="3500"/>
                <a:chExt cx="202" cy="233"/>
              </a:xfrm>
            </p:grpSpPr>
            <p:sp>
              <p:nvSpPr>
                <p:cNvPr id="51226" name="Oval 140"/>
                <p:cNvSpPr>
                  <a:spLocks noChangeArrowheads="1"/>
                </p:cNvSpPr>
                <p:nvPr/>
              </p:nvSpPr>
              <p:spPr bwMode="auto">
                <a:xfrm>
                  <a:off x="617" y="3521"/>
                  <a:ext cx="203" cy="20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227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626" y="3501"/>
                  <a:ext cx="117" cy="2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endParaRPr lang="en-US" sz="1800" dirty="0" smtClean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pic>
        <p:nvPicPr>
          <p:cNvPr id="112646" name="Picture 20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620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68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123825"/>
            <a:ext cx="8561387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Indirect routing: moving between networks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347788"/>
            <a:ext cx="8089900" cy="464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suppose mobile user moves to another network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registers with new foreign agent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new foreign agent registers with home agent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home agent update care-of-address for mobile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packets continue to be forwarded to mobile (but with new care-of-address)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mobility, changing foreign networks transparent: </a:t>
            </a: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on going connections can be maintained!</a:t>
            </a:r>
          </a:p>
        </p:txBody>
      </p:sp>
      <p:pic>
        <p:nvPicPr>
          <p:cNvPr id="114693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881063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163513"/>
            <a:ext cx="8869363" cy="1143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Gill Sans MT" charset="0"/>
                <a:cs typeface="+mj-cs"/>
              </a:rPr>
              <a:t>Wireless, mobility: impact on higher layer protocols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22400"/>
            <a:ext cx="8332788" cy="464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logically, impact </a:t>
            </a:r>
            <a:r>
              <a:rPr lang="en-US" i="1" dirty="0">
                <a:latin typeface="Gill Sans MT" charset="0"/>
                <a:cs typeface="+mn-cs"/>
              </a:rPr>
              <a:t>should</a:t>
            </a:r>
            <a:r>
              <a:rPr lang="en-US" dirty="0">
                <a:latin typeface="Gill Sans MT" charset="0"/>
                <a:cs typeface="+mn-cs"/>
              </a:rPr>
              <a:t> be minimal …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best effort service model remains unchanged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TCP and UDP can (and do) run over wireless, mobile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… but performance-wise: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packet loss/delay due to bit-errors (discarded packets, delays for link-layer retransmissions), and handoff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TCP interprets loss as congestion, will decrease congestion window un-necessarily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delay impairments for real-time traffic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limited bandwidth of wireless links</a:t>
            </a:r>
          </a:p>
        </p:txBody>
      </p:sp>
      <p:pic>
        <p:nvPicPr>
          <p:cNvPr id="149509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938213"/>
            <a:ext cx="858202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6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Link Layer: 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00200"/>
            <a:ext cx="7848600" cy="4114800"/>
          </a:xfrm>
        </p:spPr>
        <p:txBody>
          <a:bodyPr/>
          <a:lstStyle/>
          <a:p>
            <a:r>
              <a:rPr lang="en-US" dirty="0" smtClean="0"/>
              <a:t>The physical layer’s characteristics are key</a:t>
            </a:r>
          </a:p>
          <a:p>
            <a:pPr lvl="3"/>
            <a:endParaRPr lang="en-US" dirty="0"/>
          </a:p>
          <a:p>
            <a:r>
              <a:rPr lang="en-US" dirty="0" smtClean="0"/>
              <a:t>Point to point fiber is straightforward</a:t>
            </a:r>
          </a:p>
          <a:p>
            <a:pPr lvl="3"/>
            <a:endParaRPr lang="en-US" dirty="0"/>
          </a:p>
          <a:p>
            <a:r>
              <a:rPr lang="en-US" dirty="0" smtClean="0"/>
              <a:t>Switched Ethernet is nearly as simple</a:t>
            </a:r>
          </a:p>
          <a:p>
            <a:pPr lvl="3"/>
            <a:endParaRPr lang="en-US" dirty="0"/>
          </a:p>
          <a:p>
            <a:r>
              <a:rPr lang="en-US" dirty="0" smtClean="0"/>
              <a:t>Wireless links introduce many challenges</a:t>
            </a:r>
          </a:p>
          <a:p>
            <a:pPr lvl="1"/>
            <a:r>
              <a:rPr lang="en-US" dirty="0" smtClean="0"/>
              <a:t>Adaptation to changing signal characteristics</a:t>
            </a:r>
          </a:p>
          <a:p>
            <a:pPr lvl="1"/>
            <a:r>
              <a:rPr lang="en-US" dirty="0" smtClean="0"/>
              <a:t>Managing shared channels</a:t>
            </a:r>
          </a:p>
          <a:p>
            <a:pPr lvl="1"/>
            <a:r>
              <a:rPr lang="en-US" dirty="0" smtClean="0"/>
              <a:t>Mobility</a:t>
            </a:r>
          </a:p>
        </p:txBody>
      </p:sp>
    </p:spTree>
    <p:extLst>
      <p:ext uri="{BB962C8B-B14F-4D97-AF65-F5344CB8AC3E}">
        <p14:creationId xmlns:p14="http://schemas.microsoft.com/office/powerpoint/2010/main" val="4046106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was the muddiest point in today’s class?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8" name="AutoShape 2"/>
          <p:cNvSpPr>
            <a:spLocks noChangeArrowheads="1"/>
          </p:cNvSpPr>
          <p:nvPr/>
        </p:nvSpPr>
        <p:spPr bwMode="auto">
          <a:xfrm>
            <a:off x="3314700" y="2635250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89" name="AutoShape 4"/>
          <p:cNvSpPr>
            <a:spLocks noChangeArrowheads="1"/>
          </p:cNvSpPr>
          <p:nvPr/>
        </p:nvSpPr>
        <p:spPr bwMode="auto">
          <a:xfrm>
            <a:off x="4121150" y="309086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0" name="AutoShape 5"/>
          <p:cNvSpPr>
            <a:spLocks noChangeArrowheads="1"/>
          </p:cNvSpPr>
          <p:nvPr/>
        </p:nvSpPr>
        <p:spPr bwMode="auto">
          <a:xfrm>
            <a:off x="3346450" y="448151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1" name="AutoShape 7"/>
          <p:cNvSpPr>
            <a:spLocks noChangeArrowheads="1"/>
          </p:cNvSpPr>
          <p:nvPr/>
        </p:nvSpPr>
        <p:spPr bwMode="auto">
          <a:xfrm>
            <a:off x="4140200" y="4913313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2" name="AutoShape 8"/>
          <p:cNvSpPr>
            <a:spLocks noChangeArrowheads="1"/>
          </p:cNvSpPr>
          <p:nvPr/>
        </p:nvSpPr>
        <p:spPr bwMode="auto">
          <a:xfrm>
            <a:off x="3328988" y="3559175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3" name="AutoShape 9"/>
          <p:cNvSpPr>
            <a:spLocks noChangeArrowheads="1"/>
          </p:cNvSpPr>
          <p:nvPr/>
        </p:nvSpPr>
        <p:spPr bwMode="auto">
          <a:xfrm>
            <a:off x="4140200" y="4002088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94" name="AutoShape 10"/>
          <p:cNvSpPr>
            <a:spLocks noChangeArrowheads="1"/>
          </p:cNvSpPr>
          <p:nvPr/>
        </p:nvSpPr>
        <p:spPr bwMode="auto">
          <a:xfrm>
            <a:off x="4941888" y="5378450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2" name="Line 290"/>
          <p:cNvSpPr>
            <a:spLocks noChangeShapeType="1"/>
          </p:cNvSpPr>
          <p:nvPr/>
        </p:nvSpPr>
        <p:spPr bwMode="auto">
          <a:xfrm flipV="1">
            <a:off x="5541963" y="5068888"/>
            <a:ext cx="50165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3" name="Line 292"/>
          <p:cNvSpPr>
            <a:spLocks noChangeShapeType="1"/>
          </p:cNvSpPr>
          <p:nvPr/>
        </p:nvSpPr>
        <p:spPr bwMode="auto">
          <a:xfrm flipV="1">
            <a:off x="4730750" y="5068888"/>
            <a:ext cx="823913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4" name="Line 293"/>
          <p:cNvSpPr>
            <a:spLocks noChangeShapeType="1"/>
          </p:cNvSpPr>
          <p:nvPr/>
        </p:nvSpPr>
        <p:spPr bwMode="auto">
          <a:xfrm flipV="1">
            <a:off x="3957638" y="4876800"/>
            <a:ext cx="1519238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5" name="Line 294"/>
          <p:cNvSpPr>
            <a:spLocks noChangeShapeType="1"/>
          </p:cNvSpPr>
          <p:nvPr/>
        </p:nvSpPr>
        <p:spPr bwMode="auto">
          <a:xfrm flipV="1">
            <a:off x="4718050" y="3575050"/>
            <a:ext cx="901700" cy="992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6" name="Line 295"/>
          <p:cNvSpPr>
            <a:spLocks noChangeShapeType="1"/>
          </p:cNvSpPr>
          <p:nvPr/>
        </p:nvSpPr>
        <p:spPr bwMode="auto">
          <a:xfrm flipV="1">
            <a:off x="3906838" y="3446463"/>
            <a:ext cx="1712913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7" name="Line 296"/>
          <p:cNvSpPr>
            <a:spLocks noChangeShapeType="1"/>
          </p:cNvSpPr>
          <p:nvPr/>
        </p:nvSpPr>
        <p:spPr bwMode="auto">
          <a:xfrm flipV="1">
            <a:off x="4705350" y="3292475"/>
            <a:ext cx="927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08" name="Line 297"/>
          <p:cNvSpPr>
            <a:spLocks noChangeShapeType="1"/>
          </p:cNvSpPr>
          <p:nvPr/>
        </p:nvSpPr>
        <p:spPr bwMode="auto">
          <a:xfrm>
            <a:off x="3932238" y="3189288"/>
            <a:ext cx="1712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7084" name="Group 299"/>
          <p:cNvGrpSpPr>
            <a:grpSpLocks/>
          </p:cNvGrpSpPr>
          <p:nvPr/>
        </p:nvGrpSpPr>
        <p:grpSpPr bwMode="auto">
          <a:xfrm>
            <a:off x="5464175" y="4410075"/>
            <a:ext cx="987425" cy="730250"/>
            <a:chOff x="2197" y="1155"/>
            <a:chExt cx="622" cy="460"/>
          </a:xfrm>
        </p:grpSpPr>
        <p:grpSp>
          <p:nvGrpSpPr>
            <p:cNvPr id="87104" name="Group 300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36931" name="Rectangle 301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32" name="Text Box 302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6930" name="Text Box 303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87085" name="Freeform 304"/>
          <p:cNvSpPr>
            <a:spLocks/>
          </p:cNvSpPr>
          <p:nvPr/>
        </p:nvSpPr>
        <p:spPr bwMode="auto">
          <a:xfrm>
            <a:off x="6921500" y="3027363"/>
            <a:ext cx="1711325" cy="2270125"/>
          </a:xfrm>
          <a:custGeom>
            <a:avLst/>
            <a:gdLst>
              <a:gd name="T0" fmla="*/ 81 w 1292"/>
              <a:gd name="T1" fmla="*/ 15 h 1255"/>
              <a:gd name="T2" fmla="*/ 12 w 1292"/>
              <a:gd name="T3" fmla="*/ 343 h 1255"/>
              <a:gd name="T4" fmla="*/ 10 w 1292"/>
              <a:gd name="T5" fmla="*/ 1145 h 1255"/>
              <a:gd name="T6" fmla="*/ 18 w 1292"/>
              <a:gd name="T7" fmla="*/ 1815 h 1255"/>
              <a:gd name="T8" fmla="*/ 82 w 1292"/>
              <a:gd name="T9" fmla="*/ 1906 h 1255"/>
              <a:gd name="T10" fmla="*/ 219 w 1292"/>
              <a:gd name="T11" fmla="*/ 2469 h 1255"/>
              <a:gd name="T12" fmla="*/ 335 w 1292"/>
              <a:gd name="T13" fmla="*/ 2706 h 1255"/>
              <a:gd name="T14" fmla="*/ 405 w 1292"/>
              <a:gd name="T15" fmla="*/ 2234 h 1255"/>
              <a:gd name="T16" fmla="*/ 429 w 1292"/>
              <a:gd name="T17" fmla="*/ 975 h 1255"/>
              <a:gd name="T18" fmla="*/ 406 w 1292"/>
              <a:gd name="T19" fmla="*/ 459 h 1255"/>
              <a:gd name="T20" fmla="*/ 253 w 1292"/>
              <a:gd name="T21" fmla="*/ 252 h 1255"/>
              <a:gd name="T22" fmla="*/ 81 w 1292"/>
              <a:gd name="T23" fmla="*/ 15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11" name="Text Box 305"/>
          <p:cNvSpPr txBox="1">
            <a:spLocks noChangeArrowheads="1"/>
          </p:cNvSpPr>
          <p:nvPr/>
        </p:nvSpPr>
        <p:spPr bwMode="auto">
          <a:xfrm>
            <a:off x="6965950" y="3530600"/>
            <a:ext cx="1698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telephone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pic>
        <p:nvPicPr>
          <p:cNvPr id="87087" name="Picture 309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575" y="34337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8" name="Picture 310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9290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89" name="Picture 311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75" y="42465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0" name="Picture 312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43481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1" name="Picture 313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50974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92" name="Picture 316" descr="imgyjav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5300663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93" name="Group 317"/>
          <p:cNvGrpSpPr>
            <a:grpSpLocks/>
          </p:cNvGrpSpPr>
          <p:nvPr/>
        </p:nvGrpSpPr>
        <p:grpSpPr bwMode="auto">
          <a:xfrm>
            <a:off x="3995738" y="4651375"/>
            <a:ext cx="831850" cy="180975"/>
            <a:chOff x="3072" y="739"/>
            <a:chExt cx="652" cy="146"/>
          </a:xfrm>
        </p:grpSpPr>
        <p:pic>
          <p:nvPicPr>
            <p:cNvPr id="87101" name="Picture 318" descr="lgv_fqmg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927" name="Line 319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6928" name="Line 320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7094" name="Group 321"/>
          <p:cNvGrpSpPr>
            <a:grpSpLocks/>
          </p:cNvGrpSpPr>
          <p:nvPr/>
        </p:nvGrpSpPr>
        <p:grpSpPr bwMode="auto">
          <a:xfrm>
            <a:off x="5616575" y="2987675"/>
            <a:ext cx="987425" cy="730250"/>
            <a:chOff x="2197" y="1155"/>
            <a:chExt cx="622" cy="460"/>
          </a:xfrm>
        </p:grpSpPr>
        <p:grpSp>
          <p:nvGrpSpPr>
            <p:cNvPr id="87097" name="Group 322"/>
            <p:cNvGrpSpPr>
              <a:grpSpLocks/>
            </p:cNvGrpSpPr>
            <p:nvPr/>
          </p:nvGrpSpPr>
          <p:grpSpPr bwMode="auto">
            <a:xfrm>
              <a:off x="2198" y="1176"/>
              <a:ext cx="621" cy="426"/>
              <a:chOff x="3164" y="2556"/>
              <a:chExt cx="901" cy="338"/>
            </a:xfrm>
          </p:grpSpPr>
          <p:sp>
            <p:nvSpPr>
              <p:cNvPr id="36924" name="Rectangle 323"/>
              <p:cNvSpPr>
                <a:spLocks noChangeArrowheads="1"/>
              </p:cNvSpPr>
              <p:nvPr/>
            </p:nvSpPr>
            <p:spPr bwMode="auto">
              <a:xfrm>
                <a:off x="3164" y="2556"/>
                <a:ext cx="901" cy="33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25" name="Text Box 324"/>
              <p:cNvSpPr txBox="1">
                <a:spLocks noChangeArrowheads="1"/>
              </p:cNvSpPr>
              <p:nvPr/>
            </p:nvSpPr>
            <p:spPr bwMode="auto">
              <a:xfrm>
                <a:off x="3212" y="2573"/>
                <a:ext cx="168" cy="18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endParaRPr lang="en-US" sz="18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6923" name="Text Box 325"/>
            <p:cNvSpPr txBox="1">
              <a:spLocks noChangeArrowheads="1"/>
            </p:cNvSpPr>
            <p:nvPr/>
          </p:nvSpPr>
          <p:spPr bwMode="auto">
            <a:xfrm>
              <a:off x="2197" y="1155"/>
              <a:ext cx="6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Mobile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Switching 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Center</a:t>
              </a:r>
            </a:p>
          </p:txBody>
        </p:sp>
      </p:grpSp>
      <p:sp>
        <p:nvSpPr>
          <p:cNvPr id="36920" name="Line 326"/>
          <p:cNvSpPr>
            <a:spLocks noChangeShapeType="1"/>
          </p:cNvSpPr>
          <p:nvPr/>
        </p:nvSpPr>
        <p:spPr bwMode="auto">
          <a:xfrm>
            <a:off x="6611938" y="3389313"/>
            <a:ext cx="3683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921" name="Line 327"/>
          <p:cNvSpPr>
            <a:spLocks noChangeShapeType="1"/>
          </p:cNvSpPr>
          <p:nvPr/>
        </p:nvSpPr>
        <p:spPr bwMode="auto">
          <a:xfrm flipV="1">
            <a:off x="6446838" y="4506913"/>
            <a:ext cx="50800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69" name="Rectangle 364"/>
          <p:cNvSpPr>
            <a:spLocks noChangeArrowheads="1"/>
          </p:cNvSpPr>
          <p:nvPr/>
        </p:nvSpPr>
        <p:spPr bwMode="auto">
          <a:xfrm>
            <a:off x="298450" y="306388"/>
            <a:ext cx="7739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Components of cellular network architecture</a:t>
            </a:r>
          </a:p>
        </p:txBody>
      </p:sp>
      <p:grpSp>
        <p:nvGrpSpPr>
          <p:cNvPr id="419197" name="Group 381"/>
          <p:cNvGrpSpPr>
            <a:grpSpLocks/>
          </p:cNvGrpSpPr>
          <p:nvPr/>
        </p:nvGrpSpPr>
        <p:grpSpPr bwMode="auto">
          <a:xfrm>
            <a:off x="4495800" y="1006475"/>
            <a:ext cx="4022725" cy="1981200"/>
            <a:chOff x="2380" y="634"/>
            <a:chExt cx="2534" cy="1248"/>
          </a:xfrm>
        </p:grpSpPr>
        <p:sp>
          <p:nvSpPr>
            <p:cNvPr id="36882" name="Text Box 366"/>
            <p:cNvSpPr txBox="1">
              <a:spLocks noChangeArrowheads="1"/>
            </p:cNvSpPr>
            <p:nvPr/>
          </p:nvSpPr>
          <p:spPr bwMode="auto">
            <a:xfrm>
              <a:off x="2457" y="815"/>
              <a:ext cx="236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connects cells to wired tel. net.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manages call setup (more later!)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handles mobility (more later!)</a:t>
              </a:r>
            </a:p>
          </p:txBody>
        </p:sp>
        <p:sp>
          <p:nvSpPr>
            <p:cNvPr id="36883" name="Rectangle 368"/>
            <p:cNvSpPr>
              <a:spLocks noChangeArrowheads="1"/>
            </p:cNvSpPr>
            <p:nvPr/>
          </p:nvSpPr>
          <p:spPr bwMode="auto">
            <a:xfrm>
              <a:off x="2380" y="777"/>
              <a:ext cx="2534" cy="662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</p:txBody>
        </p:sp>
        <p:grpSp>
          <p:nvGrpSpPr>
            <p:cNvPr id="87059" name="Group 371"/>
            <p:cNvGrpSpPr>
              <a:grpSpLocks/>
            </p:cNvGrpSpPr>
            <p:nvPr/>
          </p:nvGrpSpPr>
          <p:grpSpPr bwMode="auto">
            <a:xfrm>
              <a:off x="2544" y="634"/>
              <a:ext cx="547" cy="291"/>
              <a:chOff x="442" y="3293"/>
              <a:chExt cx="547" cy="291"/>
            </a:xfrm>
          </p:grpSpPr>
          <p:sp>
            <p:nvSpPr>
              <p:cNvPr id="36886" name="Rectangle 370"/>
              <p:cNvSpPr>
                <a:spLocks noChangeArrowheads="1"/>
              </p:cNvSpPr>
              <p:nvPr/>
            </p:nvSpPr>
            <p:spPr bwMode="auto">
              <a:xfrm>
                <a:off x="442" y="3321"/>
                <a:ext cx="547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000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endParaRPr>
              </a:p>
            </p:txBody>
          </p:sp>
          <p:sp>
            <p:nvSpPr>
              <p:cNvPr id="36887" name="Text Box 369"/>
              <p:cNvSpPr txBox="1">
                <a:spLocks noChangeArrowheads="1"/>
              </p:cNvSpPr>
              <p:nvPr/>
            </p:nvSpPr>
            <p:spPr bwMode="auto">
              <a:xfrm>
                <a:off x="450" y="3293"/>
                <a:ext cx="4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Gill Sans MT" charset="0"/>
                  </a:rPr>
                  <a:t>MSC</a:t>
                </a:r>
              </a:p>
            </p:txBody>
          </p:sp>
        </p:grpSp>
        <p:sp>
          <p:nvSpPr>
            <p:cNvPr id="36885" name="Line 374"/>
            <p:cNvSpPr>
              <a:spLocks noChangeShapeType="1"/>
            </p:cNvSpPr>
            <p:nvPr/>
          </p:nvSpPr>
          <p:spPr bwMode="auto">
            <a:xfrm>
              <a:off x="3293" y="1450"/>
              <a:ext cx="278" cy="432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199" name="Group 383"/>
          <p:cNvGrpSpPr>
            <a:grpSpLocks/>
          </p:cNvGrpSpPr>
          <p:nvPr/>
        </p:nvGrpSpPr>
        <p:grpSpPr bwMode="auto">
          <a:xfrm>
            <a:off x="274638" y="2071688"/>
            <a:ext cx="3100387" cy="3243262"/>
            <a:chOff x="173" y="1305"/>
            <a:chExt cx="1953" cy="2043"/>
          </a:xfrm>
        </p:grpSpPr>
        <p:sp>
          <p:nvSpPr>
            <p:cNvPr id="36876" name="Text Box 376"/>
            <p:cNvSpPr txBox="1">
              <a:spLocks noChangeArrowheads="1"/>
            </p:cNvSpPr>
            <p:nvPr/>
          </p:nvSpPr>
          <p:spPr bwMode="auto">
            <a:xfrm>
              <a:off x="250" y="1514"/>
              <a:ext cx="1662" cy="1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covers geographical region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Gill Sans MT" charset="0"/>
                </a:rPr>
                <a:t>base station</a:t>
              </a: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(BS) analogous to 802.11 AP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Gill Sans MT" charset="0"/>
                </a:rPr>
                <a:t>mobile users</a:t>
              </a: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attach to network through BS</a:t>
              </a:r>
            </a:p>
            <a:p>
              <a:pPr eaLnBrk="0" hangingPunct="0"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Gill Sans MT" charset="0"/>
                </a:rPr>
                <a:t>air-interface:</a:t>
              </a:r>
              <a:r>
                <a:rPr lang="en-US" sz="2000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Gill Sans MT" charset="0"/>
                </a:rPr>
                <a:t>physical and link layer protocol between mobile and BS</a:t>
              </a:r>
            </a:p>
          </p:txBody>
        </p:sp>
        <p:sp>
          <p:nvSpPr>
            <p:cNvPr id="36877" name="Rectangle 377"/>
            <p:cNvSpPr>
              <a:spLocks noChangeArrowheads="1"/>
            </p:cNvSpPr>
            <p:nvPr/>
          </p:nvSpPr>
          <p:spPr bwMode="auto">
            <a:xfrm>
              <a:off x="173" y="1448"/>
              <a:ext cx="1727" cy="19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</p:txBody>
        </p:sp>
        <p:grpSp>
          <p:nvGrpSpPr>
            <p:cNvPr id="87053" name="Group 378"/>
            <p:cNvGrpSpPr>
              <a:grpSpLocks/>
            </p:cNvGrpSpPr>
            <p:nvPr/>
          </p:nvGrpSpPr>
          <p:grpSpPr bwMode="auto">
            <a:xfrm>
              <a:off x="337" y="1305"/>
              <a:ext cx="547" cy="291"/>
              <a:chOff x="442" y="3293"/>
              <a:chExt cx="547" cy="291"/>
            </a:xfrm>
          </p:grpSpPr>
          <p:sp>
            <p:nvSpPr>
              <p:cNvPr id="36880" name="Rectangle 379"/>
              <p:cNvSpPr>
                <a:spLocks noChangeArrowheads="1"/>
              </p:cNvSpPr>
              <p:nvPr/>
            </p:nvSpPr>
            <p:spPr bwMode="auto">
              <a:xfrm>
                <a:off x="442" y="3321"/>
                <a:ext cx="547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000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endParaRPr>
              </a:p>
            </p:txBody>
          </p:sp>
          <p:sp>
            <p:nvSpPr>
              <p:cNvPr id="36881" name="Text Box 380"/>
              <p:cNvSpPr txBox="1">
                <a:spLocks noChangeArrowheads="1"/>
              </p:cNvSpPr>
              <p:nvPr/>
            </p:nvSpPr>
            <p:spPr bwMode="auto">
              <a:xfrm>
                <a:off x="450" y="3293"/>
                <a:ext cx="37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Gill Sans MT" charset="0"/>
                  </a:rPr>
                  <a:t>cell</a:t>
                </a:r>
              </a:p>
            </p:txBody>
          </p:sp>
        </p:grpSp>
        <p:sp>
          <p:nvSpPr>
            <p:cNvPr id="36879" name="Line 382"/>
            <p:cNvSpPr>
              <a:spLocks noChangeShapeType="1"/>
            </p:cNvSpPr>
            <p:nvPr/>
          </p:nvSpPr>
          <p:spPr bwMode="auto">
            <a:xfrm>
              <a:off x="1891" y="1622"/>
              <a:ext cx="235" cy="15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202" name="Group 386"/>
          <p:cNvGrpSpPr>
            <a:grpSpLocks/>
          </p:cNvGrpSpPr>
          <p:nvPr/>
        </p:nvGrpSpPr>
        <p:grpSpPr bwMode="auto">
          <a:xfrm>
            <a:off x="6567488" y="4556125"/>
            <a:ext cx="1766887" cy="1344613"/>
            <a:chOff x="4137" y="2870"/>
            <a:chExt cx="1113" cy="847"/>
          </a:xfrm>
        </p:grpSpPr>
        <p:sp>
          <p:nvSpPr>
            <p:cNvPr id="36874" name="Text Box 384"/>
            <p:cNvSpPr txBox="1">
              <a:spLocks noChangeArrowheads="1"/>
            </p:cNvSpPr>
            <p:nvPr/>
          </p:nvSpPr>
          <p:spPr bwMode="auto">
            <a:xfrm>
              <a:off x="4137" y="3465"/>
              <a:ext cx="11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20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wired network</a:t>
              </a:r>
            </a:p>
          </p:txBody>
        </p:sp>
        <p:sp>
          <p:nvSpPr>
            <p:cNvPr id="36875" name="Line 385"/>
            <p:cNvSpPr>
              <a:spLocks noChangeShapeType="1"/>
            </p:cNvSpPr>
            <p:nvPr/>
          </p:nvSpPr>
          <p:spPr bwMode="auto">
            <a:xfrm flipV="1">
              <a:off x="4560" y="2870"/>
              <a:ext cx="384" cy="64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87048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7540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1" name="Group 782"/>
          <p:cNvGrpSpPr>
            <a:grpSpLocks/>
          </p:cNvGrpSpPr>
          <p:nvPr/>
        </p:nvGrpSpPr>
        <p:grpSpPr bwMode="auto">
          <a:xfrm>
            <a:off x="3675794" y="2858649"/>
            <a:ext cx="333077" cy="421847"/>
            <a:chOff x="742" y="2409"/>
            <a:chExt cx="576" cy="881"/>
          </a:xfrm>
        </p:grpSpPr>
        <p:grpSp>
          <p:nvGrpSpPr>
            <p:cNvPr id="282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28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3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4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0" name="Group 782"/>
          <p:cNvGrpSpPr>
            <a:grpSpLocks/>
          </p:cNvGrpSpPr>
          <p:nvPr/>
        </p:nvGrpSpPr>
        <p:grpSpPr bwMode="auto">
          <a:xfrm>
            <a:off x="3689273" y="3784899"/>
            <a:ext cx="333077" cy="421847"/>
            <a:chOff x="742" y="2409"/>
            <a:chExt cx="576" cy="881"/>
          </a:xfrm>
        </p:grpSpPr>
        <p:grpSp>
          <p:nvGrpSpPr>
            <p:cNvPr id="30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0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02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9" name="Group 782"/>
          <p:cNvGrpSpPr>
            <a:grpSpLocks/>
          </p:cNvGrpSpPr>
          <p:nvPr/>
        </p:nvGrpSpPr>
        <p:grpSpPr bwMode="auto">
          <a:xfrm>
            <a:off x="3702752" y="4711149"/>
            <a:ext cx="333077" cy="421847"/>
            <a:chOff x="742" y="2409"/>
            <a:chExt cx="576" cy="881"/>
          </a:xfrm>
        </p:grpSpPr>
        <p:grpSp>
          <p:nvGrpSpPr>
            <p:cNvPr id="32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2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21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8" name="Group 782"/>
          <p:cNvGrpSpPr>
            <a:grpSpLocks/>
          </p:cNvGrpSpPr>
          <p:nvPr/>
        </p:nvGrpSpPr>
        <p:grpSpPr bwMode="auto">
          <a:xfrm>
            <a:off x="4514016" y="5238477"/>
            <a:ext cx="333077" cy="421847"/>
            <a:chOff x="742" y="2409"/>
            <a:chExt cx="576" cy="881"/>
          </a:xfrm>
        </p:grpSpPr>
        <p:grpSp>
          <p:nvGrpSpPr>
            <p:cNvPr id="33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4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5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40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57" name="Group 782"/>
          <p:cNvGrpSpPr>
            <a:grpSpLocks/>
          </p:cNvGrpSpPr>
          <p:nvPr/>
        </p:nvGrpSpPr>
        <p:grpSpPr bwMode="auto">
          <a:xfrm>
            <a:off x="5317139" y="5594839"/>
            <a:ext cx="333077" cy="421847"/>
            <a:chOff x="742" y="2409"/>
            <a:chExt cx="576" cy="881"/>
          </a:xfrm>
        </p:grpSpPr>
        <p:grpSp>
          <p:nvGrpSpPr>
            <p:cNvPr id="35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6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59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6" name="Group 782"/>
          <p:cNvGrpSpPr>
            <a:grpSpLocks/>
          </p:cNvGrpSpPr>
          <p:nvPr/>
        </p:nvGrpSpPr>
        <p:grpSpPr bwMode="auto">
          <a:xfrm>
            <a:off x="4500271" y="4241534"/>
            <a:ext cx="333077" cy="421847"/>
            <a:chOff x="742" y="2409"/>
            <a:chExt cx="576" cy="881"/>
          </a:xfrm>
        </p:grpSpPr>
        <p:grpSp>
          <p:nvGrpSpPr>
            <p:cNvPr id="377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8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9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78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5" name="Group 782"/>
          <p:cNvGrpSpPr>
            <a:grpSpLocks/>
          </p:cNvGrpSpPr>
          <p:nvPr/>
        </p:nvGrpSpPr>
        <p:grpSpPr bwMode="auto">
          <a:xfrm>
            <a:off x="4481187" y="3344140"/>
            <a:ext cx="333077" cy="421847"/>
            <a:chOff x="742" y="2409"/>
            <a:chExt cx="576" cy="881"/>
          </a:xfrm>
        </p:grpSpPr>
        <p:grpSp>
          <p:nvGrpSpPr>
            <p:cNvPr id="396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39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97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8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307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Cellular networks: the first hop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447800"/>
            <a:ext cx="44354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Two techniques for sharing mobile-to-BS radio spectrum</a:t>
            </a:r>
          </a:p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combined FDMA/TDMA: </a:t>
            </a:r>
            <a:r>
              <a:rPr lang="en-US" sz="2400" dirty="0">
                <a:latin typeface="Gill Sans MT" charset="0"/>
                <a:cs typeface="+mn-cs"/>
              </a:rPr>
              <a:t>divide spectrum in frequency channels, divide each channel into time slots</a:t>
            </a:r>
          </a:p>
          <a:p>
            <a:pPr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CDMA: </a:t>
            </a:r>
            <a:r>
              <a:rPr lang="en-US" sz="2400" dirty="0">
                <a:latin typeface="Gill Sans MT" charset="0"/>
                <a:cs typeface="+mn-cs"/>
              </a:rPr>
              <a:t>code division multiple access</a:t>
            </a:r>
          </a:p>
        </p:txBody>
      </p:sp>
      <p:sp>
        <p:nvSpPr>
          <p:cNvPr id="37938" name="AutoShape 5"/>
          <p:cNvSpPr>
            <a:spLocks noChangeArrowheads="1"/>
          </p:cNvSpPr>
          <p:nvPr/>
        </p:nvSpPr>
        <p:spPr bwMode="auto">
          <a:xfrm>
            <a:off x="6005513" y="1484313"/>
            <a:ext cx="1849437" cy="1477962"/>
          </a:xfrm>
          <a:prstGeom prst="hexagon">
            <a:avLst>
              <a:gd name="adj" fmla="val 31284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89139" name="Picture 244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1833563"/>
            <a:ext cx="44132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140" name="Group 249"/>
          <p:cNvGrpSpPr>
            <a:grpSpLocks/>
          </p:cNvGrpSpPr>
          <p:nvPr/>
        </p:nvGrpSpPr>
        <p:grpSpPr bwMode="auto">
          <a:xfrm>
            <a:off x="6608763" y="2586038"/>
            <a:ext cx="831850" cy="180975"/>
            <a:chOff x="3072" y="739"/>
            <a:chExt cx="652" cy="146"/>
          </a:xfrm>
        </p:grpSpPr>
        <p:pic>
          <p:nvPicPr>
            <p:cNvPr id="89142" name="Picture 250" descr="lgv_fqmg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44" name="Line 251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45" name="Line 252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89141" name="Picture 260" descr="imgyjavg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00" y="2274888"/>
            <a:ext cx="44132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094" name="Group 307"/>
          <p:cNvGrpSpPr>
            <a:grpSpLocks/>
          </p:cNvGrpSpPr>
          <p:nvPr/>
        </p:nvGrpSpPr>
        <p:grpSpPr bwMode="auto">
          <a:xfrm>
            <a:off x="4059238" y="3057525"/>
            <a:ext cx="4387850" cy="2409825"/>
            <a:chOff x="2693" y="2142"/>
            <a:chExt cx="2764" cy="1518"/>
          </a:xfrm>
        </p:grpSpPr>
        <p:grpSp>
          <p:nvGrpSpPr>
            <p:cNvPr id="89096" name="Group 295"/>
            <p:cNvGrpSpPr>
              <a:grpSpLocks/>
            </p:cNvGrpSpPr>
            <p:nvPr/>
          </p:nvGrpSpPr>
          <p:grpSpPr bwMode="auto">
            <a:xfrm>
              <a:off x="3444" y="2506"/>
              <a:ext cx="2013" cy="1150"/>
              <a:chOff x="3444" y="2506"/>
              <a:chExt cx="2013" cy="1150"/>
            </a:xfrm>
          </p:grpSpPr>
          <p:sp>
            <p:nvSpPr>
              <p:cNvPr id="37933" name="Rectangle 261"/>
              <p:cNvSpPr>
                <a:spLocks noChangeArrowheads="1"/>
              </p:cNvSpPr>
              <p:nvPr/>
            </p:nvSpPr>
            <p:spPr bwMode="auto">
              <a:xfrm>
                <a:off x="3446" y="2506"/>
                <a:ext cx="2002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4" name="Rectangle 262"/>
              <p:cNvSpPr>
                <a:spLocks noChangeArrowheads="1"/>
              </p:cNvSpPr>
              <p:nvPr/>
            </p:nvSpPr>
            <p:spPr bwMode="auto">
              <a:xfrm>
                <a:off x="3447" y="2742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5" name="Rectangle 263"/>
              <p:cNvSpPr>
                <a:spLocks noChangeArrowheads="1"/>
              </p:cNvSpPr>
              <p:nvPr/>
            </p:nvSpPr>
            <p:spPr bwMode="auto">
              <a:xfrm>
                <a:off x="3444" y="2982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6" name="Rectangle 264"/>
              <p:cNvSpPr>
                <a:spLocks noChangeArrowheads="1"/>
              </p:cNvSpPr>
              <p:nvPr/>
            </p:nvSpPr>
            <p:spPr bwMode="auto">
              <a:xfrm>
                <a:off x="3445" y="3230"/>
                <a:ext cx="2010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7937" name="Rectangle 265"/>
              <p:cNvSpPr>
                <a:spLocks noChangeArrowheads="1"/>
              </p:cNvSpPr>
              <p:nvPr/>
            </p:nvSpPr>
            <p:spPr bwMode="auto">
              <a:xfrm>
                <a:off x="3446" y="3474"/>
                <a:ext cx="1998" cy="1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7898" name="Line 268"/>
            <p:cNvSpPr>
              <a:spLocks noChangeShapeType="1"/>
            </p:cNvSpPr>
            <p:nvPr/>
          </p:nvSpPr>
          <p:spPr bwMode="auto">
            <a:xfrm>
              <a:off x="352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899" name="Line 269"/>
            <p:cNvSpPr>
              <a:spLocks noChangeShapeType="1"/>
            </p:cNvSpPr>
            <p:nvPr/>
          </p:nvSpPr>
          <p:spPr bwMode="auto">
            <a:xfrm>
              <a:off x="359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0" name="Line 270"/>
            <p:cNvSpPr>
              <a:spLocks noChangeShapeType="1"/>
            </p:cNvSpPr>
            <p:nvPr/>
          </p:nvSpPr>
          <p:spPr bwMode="auto">
            <a:xfrm>
              <a:off x="366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1" name="Line 271"/>
            <p:cNvSpPr>
              <a:spLocks noChangeShapeType="1"/>
            </p:cNvSpPr>
            <p:nvPr/>
          </p:nvSpPr>
          <p:spPr bwMode="auto">
            <a:xfrm>
              <a:off x="373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2" name="Line 272"/>
            <p:cNvSpPr>
              <a:spLocks noChangeShapeType="1"/>
            </p:cNvSpPr>
            <p:nvPr/>
          </p:nvSpPr>
          <p:spPr bwMode="auto">
            <a:xfrm>
              <a:off x="380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3" name="Line 273"/>
            <p:cNvSpPr>
              <a:spLocks noChangeShapeType="1"/>
            </p:cNvSpPr>
            <p:nvPr/>
          </p:nvSpPr>
          <p:spPr bwMode="auto">
            <a:xfrm>
              <a:off x="388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4" name="Line 274"/>
            <p:cNvSpPr>
              <a:spLocks noChangeShapeType="1"/>
            </p:cNvSpPr>
            <p:nvPr/>
          </p:nvSpPr>
          <p:spPr bwMode="auto">
            <a:xfrm>
              <a:off x="395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5" name="Line 275"/>
            <p:cNvSpPr>
              <a:spLocks noChangeShapeType="1"/>
            </p:cNvSpPr>
            <p:nvPr/>
          </p:nvSpPr>
          <p:spPr bwMode="auto">
            <a:xfrm>
              <a:off x="402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6" name="Line 276"/>
            <p:cNvSpPr>
              <a:spLocks noChangeShapeType="1"/>
            </p:cNvSpPr>
            <p:nvPr/>
          </p:nvSpPr>
          <p:spPr bwMode="auto">
            <a:xfrm>
              <a:off x="409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7" name="Line 277"/>
            <p:cNvSpPr>
              <a:spLocks noChangeShapeType="1"/>
            </p:cNvSpPr>
            <p:nvPr/>
          </p:nvSpPr>
          <p:spPr bwMode="auto">
            <a:xfrm>
              <a:off x="416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8" name="Line 278"/>
            <p:cNvSpPr>
              <a:spLocks noChangeShapeType="1"/>
            </p:cNvSpPr>
            <p:nvPr/>
          </p:nvSpPr>
          <p:spPr bwMode="auto">
            <a:xfrm>
              <a:off x="424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09" name="Line 279"/>
            <p:cNvSpPr>
              <a:spLocks noChangeShapeType="1"/>
            </p:cNvSpPr>
            <p:nvPr/>
          </p:nvSpPr>
          <p:spPr bwMode="auto">
            <a:xfrm>
              <a:off x="431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0" name="Line 280"/>
            <p:cNvSpPr>
              <a:spLocks noChangeShapeType="1"/>
            </p:cNvSpPr>
            <p:nvPr/>
          </p:nvSpPr>
          <p:spPr bwMode="auto">
            <a:xfrm>
              <a:off x="438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1" name="Line 281"/>
            <p:cNvSpPr>
              <a:spLocks noChangeShapeType="1"/>
            </p:cNvSpPr>
            <p:nvPr/>
          </p:nvSpPr>
          <p:spPr bwMode="auto">
            <a:xfrm>
              <a:off x="445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2" name="Line 282"/>
            <p:cNvSpPr>
              <a:spLocks noChangeShapeType="1"/>
            </p:cNvSpPr>
            <p:nvPr/>
          </p:nvSpPr>
          <p:spPr bwMode="auto">
            <a:xfrm>
              <a:off x="452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3" name="Line 283"/>
            <p:cNvSpPr>
              <a:spLocks noChangeShapeType="1"/>
            </p:cNvSpPr>
            <p:nvPr/>
          </p:nvSpPr>
          <p:spPr bwMode="auto">
            <a:xfrm>
              <a:off x="460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4" name="Line 284"/>
            <p:cNvSpPr>
              <a:spLocks noChangeShapeType="1"/>
            </p:cNvSpPr>
            <p:nvPr/>
          </p:nvSpPr>
          <p:spPr bwMode="auto">
            <a:xfrm>
              <a:off x="467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5" name="Line 285"/>
            <p:cNvSpPr>
              <a:spLocks noChangeShapeType="1"/>
            </p:cNvSpPr>
            <p:nvPr/>
          </p:nvSpPr>
          <p:spPr bwMode="auto">
            <a:xfrm>
              <a:off x="474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6" name="Line 286"/>
            <p:cNvSpPr>
              <a:spLocks noChangeShapeType="1"/>
            </p:cNvSpPr>
            <p:nvPr/>
          </p:nvSpPr>
          <p:spPr bwMode="auto">
            <a:xfrm>
              <a:off x="481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7" name="Line 287"/>
            <p:cNvSpPr>
              <a:spLocks noChangeShapeType="1"/>
            </p:cNvSpPr>
            <p:nvPr/>
          </p:nvSpPr>
          <p:spPr bwMode="auto">
            <a:xfrm>
              <a:off x="488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8" name="Line 288"/>
            <p:cNvSpPr>
              <a:spLocks noChangeShapeType="1"/>
            </p:cNvSpPr>
            <p:nvPr/>
          </p:nvSpPr>
          <p:spPr bwMode="auto">
            <a:xfrm>
              <a:off x="496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9" name="Line 289"/>
            <p:cNvSpPr>
              <a:spLocks noChangeShapeType="1"/>
            </p:cNvSpPr>
            <p:nvPr/>
          </p:nvSpPr>
          <p:spPr bwMode="auto">
            <a:xfrm>
              <a:off x="503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0" name="Line 290"/>
            <p:cNvSpPr>
              <a:spLocks noChangeShapeType="1"/>
            </p:cNvSpPr>
            <p:nvPr/>
          </p:nvSpPr>
          <p:spPr bwMode="auto">
            <a:xfrm>
              <a:off x="5104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1" name="Line 291"/>
            <p:cNvSpPr>
              <a:spLocks noChangeShapeType="1"/>
            </p:cNvSpPr>
            <p:nvPr/>
          </p:nvSpPr>
          <p:spPr bwMode="auto">
            <a:xfrm>
              <a:off x="5176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2" name="Line 292"/>
            <p:cNvSpPr>
              <a:spLocks noChangeShapeType="1"/>
            </p:cNvSpPr>
            <p:nvPr/>
          </p:nvSpPr>
          <p:spPr bwMode="auto">
            <a:xfrm>
              <a:off x="5248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3" name="Line 293"/>
            <p:cNvSpPr>
              <a:spLocks noChangeShapeType="1"/>
            </p:cNvSpPr>
            <p:nvPr/>
          </p:nvSpPr>
          <p:spPr bwMode="auto">
            <a:xfrm>
              <a:off x="5320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4" name="Line 294"/>
            <p:cNvSpPr>
              <a:spLocks noChangeShapeType="1"/>
            </p:cNvSpPr>
            <p:nvPr/>
          </p:nvSpPr>
          <p:spPr bwMode="auto">
            <a:xfrm>
              <a:off x="5392" y="2504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5" name="Rectangle 298"/>
            <p:cNvSpPr>
              <a:spLocks noChangeArrowheads="1"/>
            </p:cNvSpPr>
            <p:nvPr/>
          </p:nvSpPr>
          <p:spPr bwMode="auto">
            <a:xfrm>
              <a:off x="3444" y="2692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6" name="Rectangle 299"/>
            <p:cNvSpPr>
              <a:spLocks noChangeArrowheads="1"/>
            </p:cNvSpPr>
            <p:nvPr/>
          </p:nvSpPr>
          <p:spPr bwMode="auto">
            <a:xfrm>
              <a:off x="3440" y="2932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7" name="Rectangle 300"/>
            <p:cNvSpPr>
              <a:spLocks noChangeArrowheads="1"/>
            </p:cNvSpPr>
            <p:nvPr/>
          </p:nvSpPr>
          <p:spPr bwMode="auto">
            <a:xfrm>
              <a:off x="3436" y="3176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8" name="Rectangle 301"/>
            <p:cNvSpPr>
              <a:spLocks noChangeArrowheads="1"/>
            </p:cNvSpPr>
            <p:nvPr/>
          </p:nvSpPr>
          <p:spPr bwMode="auto">
            <a:xfrm>
              <a:off x="3432" y="3420"/>
              <a:ext cx="200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29" name="AutoShape 302"/>
            <p:cNvSpPr>
              <a:spLocks/>
            </p:cNvSpPr>
            <p:nvPr/>
          </p:nvSpPr>
          <p:spPr bwMode="auto">
            <a:xfrm>
              <a:off x="3316" y="2508"/>
              <a:ext cx="96" cy="1144"/>
            </a:xfrm>
            <a:prstGeom prst="leftBrace">
              <a:avLst>
                <a:gd name="adj1" fmla="val 9930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30" name="AutoShape 303"/>
            <p:cNvSpPr>
              <a:spLocks/>
            </p:cNvSpPr>
            <p:nvPr/>
          </p:nvSpPr>
          <p:spPr bwMode="auto">
            <a:xfrm rot="5400000">
              <a:off x="4386" y="1410"/>
              <a:ext cx="96" cy="1988"/>
            </a:xfrm>
            <a:prstGeom prst="leftBrace">
              <a:avLst>
                <a:gd name="adj1" fmla="val 17256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31" name="Text Box 304"/>
            <p:cNvSpPr txBox="1">
              <a:spLocks noChangeArrowheads="1"/>
            </p:cNvSpPr>
            <p:nvPr/>
          </p:nvSpPr>
          <p:spPr bwMode="auto">
            <a:xfrm>
              <a:off x="2693" y="2870"/>
              <a:ext cx="67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frequency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bands</a:t>
              </a:r>
            </a:p>
          </p:txBody>
        </p:sp>
        <p:sp>
          <p:nvSpPr>
            <p:cNvPr id="37932" name="Text Box 305"/>
            <p:cNvSpPr txBox="1">
              <a:spLocks noChangeArrowheads="1"/>
            </p:cNvSpPr>
            <p:nvPr/>
          </p:nvSpPr>
          <p:spPr bwMode="auto">
            <a:xfrm>
              <a:off x="4097" y="2142"/>
              <a:ext cx="6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time slots</a:t>
              </a:r>
            </a:p>
          </p:txBody>
        </p:sp>
      </p:grpSp>
      <p:pic>
        <p:nvPicPr>
          <p:cNvPr id="89095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9318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0" name="Group 782"/>
          <p:cNvGrpSpPr>
            <a:grpSpLocks/>
          </p:cNvGrpSpPr>
          <p:nvPr/>
        </p:nvGrpSpPr>
        <p:grpSpPr bwMode="auto">
          <a:xfrm>
            <a:off x="6791601" y="1588741"/>
            <a:ext cx="690304" cy="792337"/>
            <a:chOff x="742" y="2409"/>
            <a:chExt cx="576" cy="881"/>
          </a:xfrm>
        </p:grpSpPr>
        <p:grpSp>
          <p:nvGrpSpPr>
            <p:cNvPr id="91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9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92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1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114300"/>
            <a:ext cx="8364537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Code Division Multiple Access (CDMA)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265238"/>
            <a:ext cx="7934325" cy="4648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unique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 dirty="0">
                <a:latin typeface="Gill Sans MT" charset="0"/>
                <a:cs typeface="+mn-cs"/>
              </a:rPr>
              <a:t>code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r>
              <a:rPr lang="en-US" dirty="0">
                <a:latin typeface="Gill Sans MT" charset="0"/>
                <a:cs typeface="+mn-cs"/>
              </a:rPr>
              <a:t> assigned to each user; i.e., code set partitioning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latin typeface="Gill Sans MT" charset="0"/>
              </a:rPr>
              <a:t>all users share same frequency, but each user has own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chipping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sequence (i.e., code) to encode data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latin typeface="Gill Sans MT" charset="0"/>
              </a:rPr>
              <a:t>allows multiple users to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coexist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and transmit simultaneously with minimal interference (if codes are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orthogonal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encoded signal</a:t>
            </a:r>
            <a:r>
              <a:rPr lang="en-US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= (original data) X (chipping sequence)</a:t>
            </a:r>
          </a:p>
          <a:p>
            <a:pPr>
              <a:lnSpc>
                <a:spcPct val="80000"/>
              </a:lnSpc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decoding:</a:t>
            </a:r>
            <a:r>
              <a:rPr lang="en-US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inner-product of encoded signal and chipping sequence</a:t>
            </a:r>
          </a:p>
          <a:p>
            <a:pPr>
              <a:lnSpc>
                <a:spcPct val="80000"/>
              </a:lnSpc>
              <a:defRPr/>
            </a:pPr>
            <a:endParaRPr lang="en-US" sz="3200" dirty="0">
              <a:latin typeface="Gill Sans MT" charset="0"/>
              <a:cs typeface="+mn-cs"/>
            </a:endParaRPr>
          </a:p>
        </p:txBody>
      </p:sp>
      <p:pic>
        <p:nvPicPr>
          <p:cNvPr id="46085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8763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8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CDMA encode/decode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3219450" y="15525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>
            <a:off x="4276725" y="1528763"/>
            <a:ext cx="0" cy="16240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2389188" y="29606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408363" y="296545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</p:txBody>
      </p:sp>
      <p:grpSp>
        <p:nvGrpSpPr>
          <p:cNvPr id="404630" name="Group 150"/>
          <p:cNvGrpSpPr>
            <a:grpSpLocks/>
          </p:cNvGrpSpPr>
          <p:nvPr/>
        </p:nvGrpSpPr>
        <p:grpSpPr bwMode="auto">
          <a:xfrm>
            <a:off x="2084388" y="1462088"/>
            <a:ext cx="1254125" cy="1624012"/>
            <a:chOff x="1313" y="921"/>
            <a:chExt cx="790" cy="1023"/>
          </a:xfrm>
        </p:grpSpPr>
        <p:sp>
          <p:nvSpPr>
            <p:cNvPr id="17669" name="Line 5"/>
            <p:cNvSpPr>
              <a:spLocks noChangeShapeType="1"/>
            </p:cNvSpPr>
            <p:nvPr/>
          </p:nvSpPr>
          <p:spPr bwMode="auto">
            <a:xfrm>
              <a:off x="1350" y="921"/>
              <a:ext cx="0" cy="102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70" name="Rectangle 12"/>
            <p:cNvSpPr>
              <a:spLocks noChangeArrowheads="1"/>
            </p:cNvSpPr>
            <p:nvPr/>
          </p:nvSpPr>
          <p:spPr bwMode="auto">
            <a:xfrm>
              <a:off x="1350" y="1218"/>
              <a:ext cx="678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71" name="Text Box 15"/>
            <p:cNvSpPr txBox="1">
              <a:spLocks noChangeArrowheads="1"/>
            </p:cNvSpPr>
            <p:nvPr/>
          </p:nvSpPr>
          <p:spPr bwMode="auto">
            <a:xfrm>
              <a:off x="1436" y="1194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-1</a:t>
              </a:r>
            </a:p>
          </p:txBody>
        </p:sp>
        <p:grpSp>
          <p:nvGrpSpPr>
            <p:cNvPr id="48391" name="Group 44"/>
            <p:cNvGrpSpPr>
              <a:grpSpLocks/>
            </p:cNvGrpSpPr>
            <p:nvPr/>
          </p:nvGrpSpPr>
          <p:grpSpPr bwMode="auto">
            <a:xfrm>
              <a:off x="1313" y="1534"/>
              <a:ext cx="790" cy="307"/>
              <a:chOff x="1313" y="1534"/>
              <a:chExt cx="790" cy="307"/>
            </a:xfrm>
          </p:grpSpPr>
          <p:sp>
            <p:nvSpPr>
              <p:cNvPr id="17673" name="Text Box 17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93" name="Group 22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696" name="Rectangle 18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7" name="Line 20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8" name="Line 21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394" name="Group 23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693" name="Rectangle 24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4" name="Line 25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95" name="Line 26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76" name="Rectangle 27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77" name="Rectangle 28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78" name="Text Box 29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79" name="Text Box 30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80" name="Text Box 31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400" name="Group 34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69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9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401" name="Group 35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689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90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402" name="Group 38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68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8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403" name="Group 41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685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86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17418" name="Oval 74"/>
          <p:cNvSpPr>
            <a:spLocks noChangeArrowheads="1"/>
          </p:cNvSpPr>
          <p:nvPr/>
        </p:nvSpPr>
        <p:spPr bwMode="auto">
          <a:xfrm>
            <a:off x="4672013" y="1855788"/>
            <a:ext cx="419100" cy="423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9" name="Text Box 75"/>
          <p:cNvSpPr txBox="1">
            <a:spLocks noChangeArrowheads="1"/>
          </p:cNvSpPr>
          <p:nvPr/>
        </p:nvSpPr>
        <p:spPr bwMode="auto">
          <a:xfrm>
            <a:off x="4298950" y="1444625"/>
            <a:ext cx="1197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Z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i,m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= d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7420" name="Line 72"/>
          <p:cNvSpPr>
            <a:spLocks noChangeShapeType="1"/>
          </p:cNvSpPr>
          <p:nvPr/>
        </p:nvSpPr>
        <p:spPr bwMode="auto">
          <a:xfrm>
            <a:off x="4319588" y="1985963"/>
            <a:ext cx="319087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21" name="Line 73"/>
          <p:cNvSpPr>
            <a:spLocks noChangeShapeType="1"/>
          </p:cNvSpPr>
          <p:nvPr/>
        </p:nvSpPr>
        <p:spPr bwMode="auto">
          <a:xfrm flipV="1">
            <a:off x="4333875" y="2251075"/>
            <a:ext cx="403225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04629" name="Group 149"/>
          <p:cNvGrpSpPr>
            <a:grpSpLocks/>
          </p:cNvGrpSpPr>
          <p:nvPr/>
        </p:nvGrpSpPr>
        <p:grpSpPr bwMode="auto">
          <a:xfrm>
            <a:off x="3141663" y="1695450"/>
            <a:ext cx="1254125" cy="1236663"/>
            <a:chOff x="1979" y="1068"/>
            <a:chExt cx="790" cy="779"/>
          </a:xfrm>
        </p:grpSpPr>
        <p:sp>
          <p:nvSpPr>
            <p:cNvPr id="17640" name="Rectangle 13"/>
            <p:cNvSpPr>
              <a:spLocks noChangeArrowheads="1"/>
            </p:cNvSpPr>
            <p:nvPr/>
          </p:nvSpPr>
          <p:spPr bwMode="auto">
            <a:xfrm>
              <a:off x="2028" y="1092"/>
              <a:ext cx="669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41" name="Text Box 16"/>
            <p:cNvSpPr txBox="1">
              <a:spLocks noChangeArrowheads="1"/>
            </p:cNvSpPr>
            <p:nvPr/>
          </p:nvSpPr>
          <p:spPr bwMode="auto">
            <a:xfrm>
              <a:off x="2186" y="1068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1</a:t>
              </a:r>
            </a:p>
          </p:txBody>
        </p:sp>
        <p:grpSp>
          <p:nvGrpSpPr>
            <p:cNvPr id="48361" name="Group 45"/>
            <p:cNvGrpSpPr>
              <a:grpSpLocks/>
            </p:cNvGrpSpPr>
            <p:nvPr/>
          </p:nvGrpSpPr>
          <p:grpSpPr bwMode="auto">
            <a:xfrm>
              <a:off x="1979" y="1540"/>
              <a:ext cx="790" cy="307"/>
              <a:chOff x="1313" y="1534"/>
              <a:chExt cx="790" cy="307"/>
            </a:xfrm>
          </p:grpSpPr>
          <p:sp>
            <p:nvSpPr>
              <p:cNvPr id="17643" name="Text Box 46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63" name="Group 47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666" name="Rectangle 48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7" name="Line 49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8" name="Line 50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364" name="Group 51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663" name="Rectangle 52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4" name="Line 53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65" name="Line 54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46" name="Rectangle 55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47" name="Rectangle 56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48" name="Text Box 57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49" name="Text Box 58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50" name="Text Box 59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70" name="Group 60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66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6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371" name="Group 63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659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372" name="Group 66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657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58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373" name="Group 69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655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656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404556" name="Group 76"/>
          <p:cNvGrpSpPr>
            <a:grpSpLocks/>
          </p:cNvGrpSpPr>
          <p:nvPr/>
        </p:nvGrpSpPr>
        <p:grpSpPr bwMode="auto">
          <a:xfrm>
            <a:off x="6461125" y="1830388"/>
            <a:ext cx="1254125" cy="487362"/>
            <a:chOff x="1313" y="1534"/>
            <a:chExt cx="790" cy="307"/>
          </a:xfrm>
        </p:grpSpPr>
        <p:sp>
          <p:nvSpPr>
            <p:cNvPr id="17614" name="Text Box 77"/>
            <p:cNvSpPr txBox="1">
              <a:spLocks noChangeArrowheads="1"/>
            </p:cNvSpPr>
            <p:nvPr/>
          </p:nvSpPr>
          <p:spPr bwMode="auto">
            <a:xfrm>
              <a:off x="1313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grpSp>
          <p:nvGrpSpPr>
            <p:cNvPr id="48334" name="Group 78"/>
            <p:cNvGrpSpPr>
              <a:grpSpLocks/>
            </p:cNvGrpSpPr>
            <p:nvPr/>
          </p:nvGrpSpPr>
          <p:grpSpPr bwMode="auto">
            <a:xfrm>
              <a:off x="1353" y="1539"/>
              <a:ext cx="258" cy="147"/>
              <a:chOff x="1353" y="1539"/>
              <a:chExt cx="258" cy="144"/>
            </a:xfrm>
          </p:grpSpPr>
          <p:sp>
            <p:nvSpPr>
              <p:cNvPr id="17637" name="Rectangle 79"/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8" name="Line 80"/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9" name="Line 81"/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8335" name="Group 82"/>
            <p:cNvGrpSpPr>
              <a:grpSpLocks/>
            </p:cNvGrpSpPr>
            <p:nvPr/>
          </p:nvGrpSpPr>
          <p:grpSpPr bwMode="auto">
            <a:xfrm>
              <a:off x="1773" y="1686"/>
              <a:ext cx="258" cy="144"/>
              <a:chOff x="1353" y="1539"/>
              <a:chExt cx="258" cy="144"/>
            </a:xfrm>
          </p:grpSpPr>
          <p:sp>
            <p:nvSpPr>
              <p:cNvPr id="17634" name="Rectangle 83"/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5" name="Line 84"/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636" name="Line 85"/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7617" name="Rectangle 86"/>
            <p:cNvSpPr>
              <a:spLocks noChangeArrowheads="1"/>
            </p:cNvSpPr>
            <p:nvPr/>
          </p:nvSpPr>
          <p:spPr bwMode="auto">
            <a:xfrm>
              <a:off x="1611" y="1686"/>
              <a:ext cx="81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18" name="Rectangle 87"/>
            <p:cNvSpPr>
              <a:spLocks noChangeArrowheads="1"/>
            </p:cNvSpPr>
            <p:nvPr/>
          </p:nvSpPr>
          <p:spPr bwMode="auto">
            <a:xfrm>
              <a:off x="1692" y="1536"/>
              <a:ext cx="81" cy="1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619" name="Text Box 88"/>
            <p:cNvSpPr txBox="1">
              <a:spLocks noChangeArrowheads="1"/>
            </p:cNvSpPr>
            <p:nvPr/>
          </p:nvSpPr>
          <p:spPr bwMode="auto">
            <a:xfrm>
              <a:off x="1391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620" name="Text Box 89"/>
            <p:cNvSpPr txBox="1">
              <a:spLocks noChangeArrowheads="1"/>
            </p:cNvSpPr>
            <p:nvPr/>
          </p:nvSpPr>
          <p:spPr bwMode="auto">
            <a:xfrm>
              <a:off x="1478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621" name="Text Box 90"/>
            <p:cNvSpPr txBox="1">
              <a:spLocks noChangeArrowheads="1"/>
            </p:cNvSpPr>
            <p:nvPr/>
          </p:nvSpPr>
          <p:spPr bwMode="auto">
            <a:xfrm>
              <a:off x="1652" y="1540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grpSp>
          <p:nvGrpSpPr>
            <p:cNvPr id="48341" name="Group 91"/>
            <p:cNvGrpSpPr>
              <a:grpSpLocks/>
            </p:cNvGrpSpPr>
            <p:nvPr/>
          </p:nvGrpSpPr>
          <p:grpSpPr bwMode="auto">
            <a:xfrm>
              <a:off x="1565" y="1684"/>
              <a:ext cx="211" cy="157"/>
              <a:chOff x="857" y="1909"/>
              <a:chExt cx="211" cy="157"/>
            </a:xfrm>
          </p:grpSpPr>
          <p:sp>
            <p:nvSpPr>
              <p:cNvPr id="17632" name="Text Box 92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33" name="Text Box 93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48342" name="Group 94"/>
            <p:cNvGrpSpPr>
              <a:grpSpLocks/>
            </p:cNvGrpSpPr>
            <p:nvPr/>
          </p:nvGrpSpPr>
          <p:grpSpPr bwMode="auto">
            <a:xfrm>
              <a:off x="1730" y="1684"/>
              <a:ext cx="211" cy="157"/>
              <a:chOff x="857" y="1909"/>
              <a:chExt cx="211" cy="157"/>
            </a:xfrm>
          </p:grpSpPr>
          <p:sp>
            <p:nvSpPr>
              <p:cNvPr id="17630" name="Text Box 95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31" name="Text Box 96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48343" name="Group 97"/>
            <p:cNvGrpSpPr>
              <a:grpSpLocks/>
            </p:cNvGrpSpPr>
            <p:nvPr/>
          </p:nvGrpSpPr>
          <p:grpSpPr bwMode="auto">
            <a:xfrm>
              <a:off x="1808" y="1684"/>
              <a:ext cx="211" cy="157"/>
              <a:chOff x="857" y="1909"/>
              <a:chExt cx="211" cy="157"/>
            </a:xfrm>
          </p:grpSpPr>
          <p:sp>
            <p:nvSpPr>
              <p:cNvPr id="17628" name="Text Box 98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29" name="Text Box 99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48344" name="Group 100"/>
            <p:cNvGrpSpPr>
              <a:grpSpLocks/>
            </p:cNvGrpSpPr>
            <p:nvPr/>
          </p:nvGrpSpPr>
          <p:grpSpPr bwMode="auto">
            <a:xfrm>
              <a:off x="1892" y="1681"/>
              <a:ext cx="211" cy="157"/>
              <a:chOff x="857" y="1909"/>
              <a:chExt cx="211" cy="157"/>
            </a:xfrm>
          </p:grpSpPr>
          <p:sp>
            <p:nvSpPr>
              <p:cNvPr id="17626" name="Text Box 101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27" name="Text Box 102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404616" name="Group 136"/>
          <p:cNvGrpSpPr>
            <a:grpSpLocks/>
          </p:cNvGrpSpPr>
          <p:nvPr/>
        </p:nvGrpSpPr>
        <p:grpSpPr bwMode="auto">
          <a:xfrm>
            <a:off x="5360988" y="1830388"/>
            <a:ext cx="1249362" cy="487362"/>
            <a:chOff x="4928" y="1534"/>
            <a:chExt cx="787" cy="307"/>
          </a:xfrm>
        </p:grpSpPr>
        <p:grpSp>
          <p:nvGrpSpPr>
            <p:cNvPr id="48302" name="Group 134"/>
            <p:cNvGrpSpPr>
              <a:grpSpLocks/>
            </p:cNvGrpSpPr>
            <p:nvPr/>
          </p:nvGrpSpPr>
          <p:grpSpPr bwMode="auto">
            <a:xfrm>
              <a:off x="5354" y="1534"/>
              <a:ext cx="361" cy="154"/>
              <a:chOff x="5009" y="1132"/>
              <a:chExt cx="361" cy="154"/>
            </a:xfrm>
          </p:grpSpPr>
          <p:sp>
            <p:nvSpPr>
              <p:cNvPr id="17607" name="Text Box 104"/>
              <p:cNvSpPr txBox="1">
                <a:spLocks noChangeArrowheads="1"/>
              </p:cNvSpPr>
              <p:nvPr/>
            </p:nvSpPr>
            <p:spPr bwMode="auto">
              <a:xfrm>
                <a:off x="5009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327" name="Group 105"/>
              <p:cNvGrpSpPr>
                <a:grpSpLocks/>
              </p:cNvGrpSpPr>
              <p:nvPr/>
            </p:nvGrpSpPr>
            <p:grpSpPr bwMode="auto">
              <a:xfrm>
                <a:off x="5049" y="1137"/>
                <a:ext cx="258" cy="147"/>
                <a:chOff x="1353" y="1539"/>
                <a:chExt cx="258" cy="144"/>
              </a:xfrm>
            </p:grpSpPr>
            <p:sp>
              <p:nvSpPr>
                <p:cNvPr id="17611" name="Rectangle 10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12" name="Line 10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13" name="Line 10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09" name="Text Box 115"/>
              <p:cNvSpPr txBox="1">
                <a:spLocks noChangeArrowheads="1"/>
              </p:cNvSpPr>
              <p:nvPr/>
            </p:nvSpPr>
            <p:spPr bwMode="auto">
              <a:xfrm>
                <a:off x="5087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610" name="Text Box 116"/>
              <p:cNvSpPr txBox="1">
                <a:spLocks noChangeArrowheads="1"/>
              </p:cNvSpPr>
              <p:nvPr/>
            </p:nvSpPr>
            <p:spPr bwMode="auto">
              <a:xfrm>
                <a:off x="5174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grpSp>
          <p:nvGrpSpPr>
            <p:cNvPr id="48303" name="Group 135"/>
            <p:cNvGrpSpPr>
              <a:grpSpLocks/>
            </p:cNvGrpSpPr>
            <p:nvPr/>
          </p:nvGrpSpPr>
          <p:grpSpPr bwMode="auto">
            <a:xfrm>
              <a:off x="4928" y="1536"/>
              <a:ext cx="550" cy="305"/>
              <a:chOff x="5114" y="1518"/>
              <a:chExt cx="550" cy="305"/>
            </a:xfrm>
          </p:grpSpPr>
          <p:grpSp>
            <p:nvGrpSpPr>
              <p:cNvPr id="48304" name="Group 133"/>
              <p:cNvGrpSpPr>
                <a:grpSpLocks/>
              </p:cNvGrpSpPr>
              <p:nvPr/>
            </p:nvGrpSpPr>
            <p:grpSpPr bwMode="auto">
              <a:xfrm>
                <a:off x="5375" y="1518"/>
                <a:ext cx="196" cy="158"/>
                <a:chOff x="5378" y="1518"/>
                <a:chExt cx="196" cy="158"/>
              </a:xfrm>
            </p:grpSpPr>
            <p:sp>
              <p:nvSpPr>
                <p:cNvPr id="17605" name="Rectangle 114"/>
                <p:cNvSpPr>
                  <a:spLocks noChangeArrowheads="1"/>
                </p:cNvSpPr>
                <p:nvPr/>
              </p:nvSpPr>
              <p:spPr bwMode="auto">
                <a:xfrm>
                  <a:off x="5418" y="1518"/>
                  <a:ext cx="81" cy="1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606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5378" y="152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48305" name="Group 132"/>
              <p:cNvGrpSpPr>
                <a:grpSpLocks/>
              </p:cNvGrpSpPr>
              <p:nvPr/>
            </p:nvGrpSpPr>
            <p:grpSpPr bwMode="auto">
              <a:xfrm>
                <a:off x="5453" y="1666"/>
                <a:ext cx="211" cy="157"/>
                <a:chOff x="5261" y="1282"/>
                <a:chExt cx="211" cy="157"/>
              </a:xfrm>
            </p:grpSpPr>
            <p:sp>
              <p:nvSpPr>
                <p:cNvPr id="17601" name="Rectangle 113"/>
                <p:cNvSpPr>
                  <a:spLocks noChangeArrowheads="1"/>
                </p:cNvSpPr>
                <p:nvPr/>
              </p:nvSpPr>
              <p:spPr bwMode="auto">
                <a:xfrm>
                  <a:off x="5307" y="1284"/>
                  <a:ext cx="81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48321" name="Group 118"/>
                <p:cNvGrpSpPr>
                  <a:grpSpLocks/>
                </p:cNvGrpSpPr>
                <p:nvPr/>
              </p:nvGrpSpPr>
              <p:grpSpPr bwMode="auto">
                <a:xfrm>
                  <a:off x="5261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603" name="Text Box 1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604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  <p:grpSp>
            <p:nvGrpSpPr>
              <p:cNvPr id="48306" name="Group 131"/>
              <p:cNvGrpSpPr>
                <a:grpSpLocks/>
              </p:cNvGrpSpPr>
              <p:nvPr/>
            </p:nvGrpSpPr>
            <p:grpSpPr bwMode="auto">
              <a:xfrm>
                <a:off x="5114" y="1663"/>
                <a:ext cx="373" cy="160"/>
                <a:chOff x="5426" y="1279"/>
                <a:chExt cx="373" cy="160"/>
              </a:xfrm>
            </p:grpSpPr>
            <p:grpSp>
              <p:nvGrpSpPr>
                <p:cNvPr id="48307" name="Group 109"/>
                <p:cNvGrpSpPr>
                  <a:grpSpLocks/>
                </p:cNvGrpSpPr>
                <p:nvPr/>
              </p:nvGrpSpPr>
              <p:grpSpPr bwMode="auto">
                <a:xfrm>
                  <a:off x="5469" y="1284"/>
                  <a:ext cx="258" cy="144"/>
                  <a:chOff x="1353" y="1539"/>
                  <a:chExt cx="258" cy="144"/>
                </a:xfrm>
              </p:grpSpPr>
              <p:sp>
                <p:nvSpPr>
                  <p:cNvPr id="17598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599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600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48308" name="Group 121"/>
                <p:cNvGrpSpPr>
                  <a:grpSpLocks/>
                </p:cNvGrpSpPr>
                <p:nvPr/>
              </p:nvGrpSpPr>
              <p:grpSpPr bwMode="auto">
                <a:xfrm>
                  <a:off x="5426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596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597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48309" name="Group 124"/>
                <p:cNvGrpSpPr>
                  <a:grpSpLocks/>
                </p:cNvGrpSpPr>
                <p:nvPr/>
              </p:nvGrpSpPr>
              <p:grpSpPr bwMode="auto">
                <a:xfrm>
                  <a:off x="5504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594" name="Text Box 1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59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48310" name="Group 127"/>
                <p:cNvGrpSpPr>
                  <a:grpSpLocks/>
                </p:cNvGrpSpPr>
                <p:nvPr/>
              </p:nvGrpSpPr>
              <p:grpSpPr bwMode="auto">
                <a:xfrm>
                  <a:off x="5588" y="1279"/>
                  <a:ext cx="211" cy="157"/>
                  <a:chOff x="857" y="1909"/>
                  <a:chExt cx="211" cy="157"/>
                </a:xfrm>
              </p:grpSpPr>
              <p:sp>
                <p:nvSpPr>
                  <p:cNvPr id="17592" name="Text Box 1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7593" name="Text Box 1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</p:grpSp>
      </p:grpSp>
      <p:sp>
        <p:nvSpPr>
          <p:cNvPr id="17425" name="Text Box 137"/>
          <p:cNvSpPr txBox="1">
            <a:spLocks noChangeArrowheads="1"/>
          </p:cNvSpPr>
          <p:nvPr/>
        </p:nvSpPr>
        <p:spPr bwMode="auto">
          <a:xfrm>
            <a:off x="6556375" y="2308225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26" name="Text Box 138"/>
          <p:cNvSpPr txBox="1">
            <a:spLocks noChangeArrowheads="1"/>
          </p:cNvSpPr>
          <p:nvPr/>
        </p:nvSpPr>
        <p:spPr bwMode="auto">
          <a:xfrm>
            <a:off x="5513388" y="2327275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27" name="Line 139"/>
          <p:cNvSpPr>
            <a:spLocks noChangeShapeType="1"/>
          </p:cNvSpPr>
          <p:nvPr/>
        </p:nvSpPr>
        <p:spPr bwMode="auto">
          <a:xfrm flipH="1">
            <a:off x="5438775" y="1666875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28" name="Line 140"/>
          <p:cNvSpPr>
            <a:spLocks noChangeShapeType="1"/>
          </p:cNvSpPr>
          <p:nvPr/>
        </p:nvSpPr>
        <p:spPr bwMode="auto">
          <a:xfrm flipH="1">
            <a:off x="6510338" y="1647825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29" name="Line 141"/>
          <p:cNvSpPr>
            <a:spLocks noChangeShapeType="1"/>
          </p:cNvSpPr>
          <p:nvPr/>
        </p:nvSpPr>
        <p:spPr bwMode="auto">
          <a:xfrm flipH="1">
            <a:off x="7624763" y="1657350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0" name="Text Box 142"/>
          <p:cNvSpPr txBox="1">
            <a:spLocks noChangeArrowheads="1"/>
          </p:cNvSpPr>
          <p:nvPr/>
        </p:nvSpPr>
        <p:spPr bwMode="auto">
          <a:xfrm>
            <a:off x="5418138" y="1184275"/>
            <a:ext cx="2427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 output Z</a:t>
            </a:r>
            <a:r>
              <a:rPr lang="en-US" sz="2000" baseline="-25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i,m</a:t>
            </a:r>
          </a:p>
        </p:txBody>
      </p:sp>
      <p:sp>
        <p:nvSpPr>
          <p:cNvPr id="17431" name="Text Box 143"/>
          <p:cNvSpPr txBox="1">
            <a:spLocks noChangeArrowheads="1"/>
          </p:cNvSpPr>
          <p:nvPr/>
        </p:nvSpPr>
        <p:spPr bwMode="auto">
          <a:xfrm>
            <a:off x="315913" y="2103438"/>
            <a:ext cx="992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17432" name="Text Box 144"/>
          <p:cNvSpPr txBox="1">
            <a:spLocks noChangeArrowheads="1"/>
          </p:cNvSpPr>
          <p:nvPr/>
        </p:nvSpPr>
        <p:spPr bwMode="auto">
          <a:xfrm>
            <a:off x="1485900" y="24542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17433" name="Text Box 145"/>
          <p:cNvSpPr txBox="1">
            <a:spLocks noChangeArrowheads="1"/>
          </p:cNvSpPr>
          <p:nvPr/>
        </p:nvSpPr>
        <p:spPr bwMode="auto">
          <a:xfrm>
            <a:off x="1525588" y="1679575"/>
            <a:ext cx="62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data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bits</a:t>
            </a:r>
          </a:p>
        </p:txBody>
      </p:sp>
      <p:sp>
        <p:nvSpPr>
          <p:cNvPr id="17434" name="Line 146"/>
          <p:cNvSpPr>
            <a:spLocks noChangeShapeType="1"/>
          </p:cNvSpPr>
          <p:nvPr/>
        </p:nvSpPr>
        <p:spPr bwMode="auto">
          <a:xfrm>
            <a:off x="5132388" y="2054225"/>
            <a:ext cx="319087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5" name="Line 151"/>
          <p:cNvSpPr>
            <a:spLocks noChangeShapeType="1"/>
          </p:cNvSpPr>
          <p:nvPr/>
        </p:nvSpPr>
        <p:spPr bwMode="auto">
          <a:xfrm>
            <a:off x="4033838" y="4167188"/>
            <a:ext cx="0" cy="16240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6" name="Line 152"/>
          <p:cNvSpPr>
            <a:spLocks noChangeShapeType="1"/>
          </p:cNvSpPr>
          <p:nvPr/>
        </p:nvSpPr>
        <p:spPr bwMode="auto">
          <a:xfrm>
            <a:off x="5110163" y="41433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7" name="Text Box 153"/>
          <p:cNvSpPr txBox="1">
            <a:spLocks noChangeArrowheads="1"/>
          </p:cNvSpPr>
          <p:nvPr/>
        </p:nvSpPr>
        <p:spPr bwMode="auto">
          <a:xfrm>
            <a:off x="3222625" y="55753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17438" name="Text Box 154"/>
          <p:cNvSpPr txBox="1">
            <a:spLocks noChangeArrowheads="1"/>
          </p:cNvSpPr>
          <p:nvPr/>
        </p:nvSpPr>
        <p:spPr bwMode="auto">
          <a:xfrm>
            <a:off x="4241800" y="558006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</p:txBody>
      </p:sp>
      <p:sp>
        <p:nvSpPr>
          <p:cNvPr id="17439" name="Line 156"/>
          <p:cNvSpPr>
            <a:spLocks noChangeShapeType="1"/>
          </p:cNvSpPr>
          <p:nvPr/>
        </p:nvSpPr>
        <p:spPr bwMode="auto">
          <a:xfrm>
            <a:off x="2957513" y="42068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04778" name="Group 298"/>
          <p:cNvGrpSpPr>
            <a:grpSpLocks/>
          </p:cNvGrpSpPr>
          <p:nvPr/>
        </p:nvGrpSpPr>
        <p:grpSpPr bwMode="auto">
          <a:xfrm>
            <a:off x="6289675" y="4638675"/>
            <a:ext cx="1076325" cy="274638"/>
            <a:chOff x="3962" y="2922"/>
            <a:chExt cx="678" cy="173"/>
          </a:xfrm>
        </p:grpSpPr>
        <p:sp>
          <p:nvSpPr>
            <p:cNvPr id="17581" name="Rectangle 157"/>
            <p:cNvSpPr>
              <a:spLocks noChangeArrowheads="1"/>
            </p:cNvSpPr>
            <p:nvPr/>
          </p:nvSpPr>
          <p:spPr bwMode="auto">
            <a:xfrm>
              <a:off x="3962" y="2946"/>
              <a:ext cx="678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582" name="Text Box 158"/>
            <p:cNvSpPr txBox="1">
              <a:spLocks noChangeArrowheads="1"/>
            </p:cNvSpPr>
            <p:nvPr/>
          </p:nvSpPr>
          <p:spPr bwMode="auto">
            <a:xfrm>
              <a:off x="4048" y="2922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-1</a:t>
              </a:r>
            </a:p>
          </p:txBody>
        </p:sp>
      </p:grpSp>
      <p:sp>
        <p:nvSpPr>
          <p:cNvPr id="17441" name="Oval 186"/>
          <p:cNvSpPr>
            <a:spLocks noChangeArrowheads="1"/>
          </p:cNvSpPr>
          <p:nvPr/>
        </p:nvSpPr>
        <p:spPr bwMode="auto">
          <a:xfrm>
            <a:off x="5505450" y="4470400"/>
            <a:ext cx="419100" cy="423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42" name="Line 188"/>
          <p:cNvSpPr>
            <a:spLocks noChangeShapeType="1"/>
          </p:cNvSpPr>
          <p:nvPr/>
        </p:nvSpPr>
        <p:spPr bwMode="auto">
          <a:xfrm>
            <a:off x="5153025" y="4600575"/>
            <a:ext cx="319088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43" name="Line 189"/>
          <p:cNvSpPr>
            <a:spLocks noChangeShapeType="1"/>
          </p:cNvSpPr>
          <p:nvPr/>
        </p:nvSpPr>
        <p:spPr bwMode="auto">
          <a:xfrm flipV="1">
            <a:off x="5167313" y="4865688"/>
            <a:ext cx="403225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04776" name="Group 296"/>
          <p:cNvGrpSpPr>
            <a:grpSpLocks/>
          </p:cNvGrpSpPr>
          <p:nvPr/>
        </p:nvGrpSpPr>
        <p:grpSpPr bwMode="auto">
          <a:xfrm>
            <a:off x="7366000" y="4438650"/>
            <a:ext cx="1062038" cy="274638"/>
            <a:chOff x="4640" y="2796"/>
            <a:chExt cx="669" cy="173"/>
          </a:xfrm>
        </p:grpSpPr>
        <p:sp>
          <p:nvSpPr>
            <p:cNvPr id="17579" name="Rectangle 191"/>
            <p:cNvSpPr>
              <a:spLocks noChangeArrowheads="1"/>
            </p:cNvSpPr>
            <p:nvPr/>
          </p:nvSpPr>
          <p:spPr bwMode="auto">
            <a:xfrm>
              <a:off x="4640" y="2820"/>
              <a:ext cx="669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580" name="Text Box 192"/>
            <p:cNvSpPr txBox="1">
              <a:spLocks noChangeArrowheads="1"/>
            </p:cNvSpPr>
            <p:nvPr/>
          </p:nvSpPr>
          <p:spPr bwMode="auto">
            <a:xfrm>
              <a:off x="4798" y="2796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= 1</a:t>
              </a:r>
            </a:p>
          </p:txBody>
        </p:sp>
      </p:grpSp>
      <p:grpSp>
        <p:nvGrpSpPr>
          <p:cNvPr id="404775" name="Group 295"/>
          <p:cNvGrpSpPr>
            <a:grpSpLocks/>
          </p:cNvGrpSpPr>
          <p:nvPr/>
        </p:nvGrpSpPr>
        <p:grpSpPr bwMode="auto">
          <a:xfrm>
            <a:off x="3965575" y="4362450"/>
            <a:ext cx="1263650" cy="1184275"/>
            <a:chOff x="2498" y="2748"/>
            <a:chExt cx="796" cy="746"/>
          </a:xfrm>
        </p:grpSpPr>
        <p:grpSp>
          <p:nvGrpSpPr>
            <p:cNvPr id="48244" name="Group 193"/>
            <p:cNvGrpSpPr>
              <a:grpSpLocks/>
            </p:cNvGrpSpPr>
            <p:nvPr/>
          </p:nvGrpSpPr>
          <p:grpSpPr bwMode="auto">
            <a:xfrm>
              <a:off x="2504" y="3187"/>
              <a:ext cx="790" cy="307"/>
              <a:chOff x="1313" y="1534"/>
              <a:chExt cx="790" cy="307"/>
            </a:xfrm>
          </p:grpSpPr>
          <p:sp>
            <p:nvSpPr>
              <p:cNvPr id="17553" name="Text Box 194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73" name="Group 195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76" name="Rectangle 19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7" name="Line 19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8" name="Line 19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74" name="Group 199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73" name="Rectangle 200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4" name="Line 201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75" name="Line 202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56" name="Rectangle 203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57" name="Rectangle 204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58" name="Text Box 205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59" name="Text Box 206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60" name="Text Box 207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80" name="Group 208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71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7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81" name="Group 211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69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70" name="Text Box 21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82" name="Group 214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67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68" name="Text Box 21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83" name="Group 217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65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66" name="Text Box 219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48245" name="Group 220"/>
            <p:cNvGrpSpPr>
              <a:grpSpLocks/>
            </p:cNvGrpSpPr>
            <p:nvPr/>
          </p:nvGrpSpPr>
          <p:grpSpPr bwMode="auto">
            <a:xfrm>
              <a:off x="2498" y="2748"/>
              <a:ext cx="790" cy="307"/>
              <a:chOff x="1313" y="1534"/>
              <a:chExt cx="790" cy="307"/>
            </a:xfrm>
          </p:grpSpPr>
          <p:sp>
            <p:nvSpPr>
              <p:cNvPr id="17527" name="Text Box 221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47" name="Group 222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50" name="Rectangle 223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51" name="Line 224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52" name="Line 225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48" name="Group 226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47" name="Rectangle 227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48" name="Line 228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49" name="Line 229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30" name="Rectangle 230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31" name="Rectangle 231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32" name="Text Box 232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33" name="Text Box 233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34" name="Text Box 234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54" name="Group 235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45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6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55" name="Group 238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4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56" name="Group 241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4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57" name="Group 244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39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40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404777" name="Group 297"/>
          <p:cNvGrpSpPr>
            <a:grpSpLocks/>
          </p:cNvGrpSpPr>
          <p:nvPr/>
        </p:nvGrpSpPr>
        <p:grpSpPr bwMode="auto">
          <a:xfrm>
            <a:off x="2874963" y="4362450"/>
            <a:ext cx="1277937" cy="1174750"/>
            <a:chOff x="1811" y="2748"/>
            <a:chExt cx="805" cy="740"/>
          </a:xfrm>
        </p:grpSpPr>
        <p:grpSp>
          <p:nvGrpSpPr>
            <p:cNvPr id="48185" name="Group 159"/>
            <p:cNvGrpSpPr>
              <a:grpSpLocks/>
            </p:cNvGrpSpPr>
            <p:nvPr/>
          </p:nvGrpSpPr>
          <p:grpSpPr bwMode="auto">
            <a:xfrm>
              <a:off x="1826" y="3181"/>
              <a:ext cx="790" cy="307"/>
              <a:chOff x="1313" y="1534"/>
              <a:chExt cx="790" cy="307"/>
            </a:xfrm>
          </p:grpSpPr>
          <p:sp>
            <p:nvSpPr>
              <p:cNvPr id="17499" name="Text Box 160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19" name="Group 161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22" name="Rectangle 162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3" name="Line 163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4" name="Line 164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20" name="Group 165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19" name="Rectangle 16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0" name="Line 16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1" name="Line 16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02" name="Rectangle 169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03" name="Rectangle 170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504" name="Text Box 171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05" name="Text Box 172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7506" name="Text Box 173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226" name="Group 174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17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27" name="Group 177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15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6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28" name="Group 180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13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4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229" name="Group 183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11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512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48186" name="Group 247"/>
            <p:cNvGrpSpPr>
              <a:grpSpLocks/>
            </p:cNvGrpSpPr>
            <p:nvPr/>
          </p:nvGrpSpPr>
          <p:grpSpPr bwMode="auto">
            <a:xfrm>
              <a:off x="1811" y="2748"/>
              <a:ext cx="787" cy="307"/>
              <a:chOff x="4928" y="1534"/>
              <a:chExt cx="787" cy="307"/>
            </a:xfrm>
          </p:grpSpPr>
          <p:grpSp>
            <p:nvGrpSpPr>
              <p:cNvPr id="48187" name="Group 248"/>
              <p:cNvGrpSpPr>
                <a:grpSpLocks/>
              </p:cNvGrpSpPr>
              <p:nvPr/>
            </p:nvGrpSpPr>
            <p:grpSpPr bwMode="auto">
              <a:xfrm>
                <a:off x="5354" y="1534"/>
                <a:ext cx="361" cy="154"/>
                <a:chOff x="5009" y="1132"/>
                <a:chExt cx="361" cy="154"/>
              </a:xfrm>
            </p:grpSpPr>
            <p:sp>
              <p:nvSpPr>
                <p:cNvPr id="17492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5009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grpSp>
              <p:nvGrpSpPr>
                <p:cNvPr id="48212" name="Group 250"/>
                <p:cNvGrpSpPr>
                  <a:grpSpLocks/>
                </p:cNvGrpSpPr>
                <p:nvPr/>
              </p:nvGrpSpPr>
              <p:grpSpPr bwMode="auto">
                <a:xfrm>
                  <a:off x="5049" y="1137"/>
                  <a:ext cx="258" cy="147"/>
                  <a:chOff x="1353" y="1539"/>
                  <a:chExt cx="258" cy="144"/>
                </a:xfrm>
              </p:grpSpPr>
              <p:sp>
                <p:nvSpPr>
                  <p:cNvPr id="17496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7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8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7494" name="Text Box 254"/>
                <p:cNvSpPr txBox="1">
                  <a:spLocks noChangeArrowheads="1"/>
                </p:cNvSpPr>
                <p:nvPr/>
              </p:nvSpPr>
              <p:spPr bwMode="auto">
                <a:xfrm>
                  <a:off x="5087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7495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5174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hangingPunct="0">
                    <a:defRPr/>
                  </a:pPr>
                  <a:r>
                    <a:rPr lang="en-US" sz="1000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48188" name="Group 256"/>
              <p:cNvGrpSpPr>
                <a:grpSpLocks/>
              </p:cNvGrpSpPr>
              <p:nvPr/>
            </p:nvGrpSpPr>
            <p:grpSpPr bwMode="auto">
              <a:xfrm>
                <a:off x="4928" y="1536"/>
                <a:ext cx="550" cy="305"/>
                <a:chOff x="5114" y="1518"/>
                <a:chExt cx="550" cy="305"/>
              </a:xfrm>
            </p:grpSpPr>
            <p:grpSp>
              <p:nvGrpSpPr>
                <p:cNvPr id="48189" name="Group 257"/>
                <p:cNvGrpSpPr>
                  <a:grpSpLocks/>
                </p:cNvGrpSpPr>
                <p:nvPr/>
              </p:nvGrpSpPr>
              <p:grpSpPr bwMode="auto">
                <a:xfrm>
                  <a:off x="5375" y="1518"/>
                  <a:ext cx="196" cy="158"/>
                  <a:chOff x="5378" y="1518"/>
                  <a:chExt cx="196" cy="158"/>
                </a:xfrm>
              </p:grpSpPr>
              <p:sp>
                <p:nvSpPr>
                  <p:cNvPr id="17490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5418" y="1518"/>
                    <a:ext cx="81" cy="15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1" name="Text Box 2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8" y="152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eaLnBrk="0" hangingPunct="0">
                      <a:defRPr/>
                    </a:pPr>
                    <a:r>
                      <a:rPr lang="en-US" sz="1000" dirty="0" smtClean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48190" name="Group 260"/>
                <p:cNvGrpSpPr>
                  <a:grpSpLocks/>
                </p:cNvGrpSpPr>
                <p:nvPr/>
              </p:nvGrpSpPr>
              <p:grpSpPr bwMode="auto">
                <a:xfrm>
                  <a:off x="5453" y="1666"/>
                  <a:ext cx="211" cy="157"/>
                  <a:chOff x="5261" y="1282"/>
                  <a:chExt cx="211" cy="157"/>
                </a:xfrm>
              </p:grpSpPr>
              <p:sp>
                <p:nvSpPr>
                  <p:cNvPr id="17486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5307" y="1284"/>
                    <a:ext cx="81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grpSp>
                <p:nvGrpSpPr>
                  <p:cNvPr id="48206" name="Group 262"/>
                  <p:cNvGrpSpPr>
                    <a:grpSpLocks/>
                  </p:cNvGrpSpPr>
                  <p:nvPr/>
                </p:nvGrpSpPr>
                <p:grpSpPr bwMode="auto">
                  <a:xfrm>
                    <a:off x="5261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88" name="Text Box 2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9" name="Text Box 2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  <p:grpSp>
              <p:nvGrpSpPr>
                <p:cNvPr id="48191" name="Group 265"/>
                <p:cNvGrpSpPr>
                  <a:grpSpLocks/>
                </p:cNvGrpSpPr>
                <p:nvPr/>
              </p:nvGrpSpPr>
              <p:grpSpPr bwMode="auto">
                <a:xfrm>
                  <a:off x="5114" y="1663"/>
                  <a:ext cx="373" cy="160"/>
                  <a:chOff x="5426" y="1279"/>
                  <a:chExt cx="373" cy="160"/>
                </a:xfrm>
              </p:grpSpPr>
              <p:grpSp>
                <p:nvGrpSpPr>
                  <p:cNvPr id="48192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5469" y="1284"/>
                    <a:ext cx="258" cy="144"/>
                    <a:chOff x="1353" y="1539"/>
                    <a:chExt cx="258" cy="144"/>
                  </a:xfrm>
                </p:grpSpPr>
                <p:sp>
                  <p:nvSpPr>
                    <p:cNvPr id="17483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3" y="1539"/>
                      <a:ext cx="258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7484" name="Line 2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21" y="1542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7485" name="Line 2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37" y="1545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48193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5426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81" name="Text Box 2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2" name="Text Box 2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48194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5504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79" name="Text Box 2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0" name="Text Box 27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48195" name="Group 276"/>
                  <p:cNvGrpSpPr>
                    <a:grpSpLocks/>
                  </p:cNvGrpSpPr>
                  <p:nvPr/>
                </p:nvGrpSpPr>
                <p:grpSpPr bwMode="auto">
                  <a:xfrm>
                    <a:off x="5588" y="1279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77" name="Text Box 27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78" name="Text Box 2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eaLnBrk="0" hangingPunct="0"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</p:grpSp>
        </p:grpSp>
      </p:grpSp>
      <p:sp>
        <p:nvSpPr>
          <p:cNvPr id="17447" name="Text Box 279"/>
          <p:cNvSpPr txBox="1">
            <a:spLocks noChangeArrowheads="1"/>
          </p:cNvSpPr>
          <p:nvPr/>
        </p:nvSpPr>
        <p:spPr bwMode="auto">
          <a:xfrm>
            <a:off x="7389813" y="4922838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48" name="Text Box 280"/>
          <p:cNvSpPr txBox="1">
            <a:spLocks noChangeArrowheads="1"/>
          </p:cNvSpPr>
          <p:nvPr/>
        </p:nvSpPr>
        <p:spPr bwMode="auto">
          <a:xfrm>
            <a:off x="6346825" y="4941888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49" name="Line 281"/>
          <p:cNvSpPr>
            <a:spLocks noChangeShapeType="1"/>
          </p:cNvSpPr>
          <p:nvPr/>
        </p:nvSpPr>
        <p:spPr bwMode="auto">
          <a:xfrm flipH="1">
            <a:off x="6272213" y="4281488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50" name="Line 282"/>
          <p:cNvSpPr>
            <a:spLocks noChangeShapeType="1"/>
          </p:cNvSpPr>
          <p:nvPr/>
        </p:nvSpPr>
        <p:spPr bwMode="auto">
          <a:xfrm flipH="1">
            <a:off x="7343775" y="4262438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51" name="Line 283"/>
          <p:cNvSpPr>
            <a:spLocks noChangeShapeType="1"/>
          </p:cNvSpPr>
          <p:nvPr/>
        </p:nvSpPr>
        <p:spPr bwMode="auto">
          <a:xfrm flipH="1">
            <a:off x="8458200" y="4271963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52" name="Text Box 285"/>
          <p:cNvSpPr txBox="1">
            <a:spLocks noChangeArrowheads="1"/>
          </p:cNvSpPr>
          <p:nvPr/>
        </p:nvSpPr>
        <p:spPr bwMode="auto">
          <a:xfrm>
            <a:off x="1233488" y="5446713"/>
            <a:ext cx="1096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sp>
        <p:nvSpPr>
          <p:cNvPr id="17453" name="Text Box 286"/>
          <p:cNvSpPr txBox="1">
            <a:spLocks noChangeArrowheads="1"/>
          </p:cNvSpPr>
          <p:nvPr/>
        </p:nvSpPr>
        <p:spPr bwMode="auto">
          <a:xfrm>
            <a:off x="2319338" y="5068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17454" name="Text Box 287"/>
          <p:cNvSpPr txBox="1">
            <a:spLocks noChangeArrowheads="1"/>
          </p:cNvSpPr>
          <p:nvPr/>
        </p:nvSpPr>
        <p:spPr bwMode="auto">
          <a:xfrm>
            <a:off x="1341438" y="4303713"/>
            <a:ext cx="104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received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input</a:t>
            </a:r>
          </a:p>
        </p:txBody>
      </p:sp>
      <p:sp>
        <p:nvSpPr>
          <p:cNvPr id="17455" name="Line 288"/>
          <p:cNvSpPr>
            <a:spLocks noChangeShapeType="1"/>
          </p:cNvSpPr>
          <p:nvPr/>
        </p:nvSpPr>
        <p:spPr bwMode="auto">
          <a:xfrm>
            <a:off x="5965825" y="4668838"/>
            <a:ext cx="319088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8175" name="Group 294"/>
          <p:cNvGrpSpPr>
            <a:grpSpLocks/>
          </p:cNvGrpSpPr>
          <p:nvPr/>
        </p:nvGrpSpPr>
        <p:grpSpPr bwMode="auto">
          <a:xfrm>
            <a:off x="5003800" y="3530600"/>
            <a:ext cx="1517650" cy="977900"/>
            <a:chOff x="4239" y="2007"/>
            <a:chExt cx="956" cy="616"/>
          </a:xfrm>
        </p:grpSpPr>
        <p:sp>
          <p:nvSpPr>
            <p:cNvPr id="17461" name="Text Box 187"/>
            <p:cNvSpPr txBox="1">
              <a:spLocks noChangeArrowheads="1"/>
            </p:cNvSpPr>
            <p:nvPr/>
          </p:nvSpPr>
          <p:spPr bwMode="auto">
            <a:xfrm>
              <a:off x="4239" y="2047"/>
              <a:ext cx="9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= </a:t>
              </a:r>
              <a:r>
                <a:rPr lang="en-US" sz="2800" dirty="0" smtClean="0">
                  <a:solidFill>
                    <a:srgbClr val="000000"/>
                  </a:solidFill>
                  <a:latin typeface="Symbol" charset="0"/>
                  <a:cs typeface="Arial" charset="0"/>
                </a:rPr>
                <a:t>S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Z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i,m</a:t>
              </a:r>
              <a:r>
                <a:rPr lang="en-US" baseline="30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.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en-US" sz="180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7462" name="Text Box 289"/>
            <p:cNvSpPr txBox="1">
              <a:spLocks noChangeArrowheads="1"/>
            </p:cNvSpPr>
            <p:nvPr/>
          </p:nvSpPr>
          <p:spPr bwMode="auto">
            <a:xfrm>
              <a:off x="4498" y="2258"/>
              <a:ext cx="30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</a:rPr>
                <a:t>m=1</a:t>
              </a:r>
            </a:p>
          </p:txBody>
        </p:sp>
        <p:sp>
          <p:nvSpPr>
            <p:cNvPr id="17463" name="Text Box 290"/>
            <p:cNvSpPr txBox="1">
              <a:spLocks noChangeArrowheads="1"/>
            </p:cNvSpPr>
            <p:nvPr/>
          </p:nvSpPr>
          <p:spPr bwMode="auto">
            <a:xfrm>
              <a:off x="4541" y="2007"/>
              <a:ext cx="1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17464" name="Text Box 291"/>
            <p:cNvSpPr txBox="1">
              <a:spLocks noChangeArrowheads="1"/>
            </p:cNvSpPr>
            <p:nvPr/>
          </p:nvSpPr>
          <p:spPr bwMode="auto">
            <a:xfrm>
              <a:off x="4718" y="2392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17465" name="Line 293"/>
            <p:cNvSpPr>
              <a:spLocks noChangeShapeType="1"/>
            </p:cNvSpPr>
            <p:nvPr/>
          </p:nvSpPr>
          <p:spPr bwMode="auto">
            <a:xfrm>
              <a:off x="4561" y="2410"/>
              <a:ext cx="5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4780" name="Freeform 300"/>
          <p:cNvSpPr>
            <a:spLocks/>
          </p:cNvSpPr>
          <p:nvPr/>
        </p:nvSpPr>
        <p:spPr bwMode="auto">
          <a:xfrm>
            <a:off x="7745413" y="2060575"/>
            <a:ext cx="341312" cy="1376363"/>
          </a:xfrm>
          <a:custGeom>
            <a:avLst/>
            <a:gdLst>
              <a:gd name="T0" fmla="*/ 0 w 215"/>
              <a:gd name="T1" fmla="*/ 0 h 819"/>
              <a:gd name="T2" fmla="*/ 2147483647 w 215"/>
              <a:gd name="T3" fmla="*/ 0 h 819"/>
              <a:gd name="T4" fmla="*/ 2147483647 w 215"/>
              <a:gd name="T5" fmla="*/ 2147483647 h 8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" h="819">
                <a:moveTo>
                  <a:pt x="0" y="0"/>
                </a:moveTo>
                <a:lnTo>
                  <a:pt x="215" y="0"/>
                </a:lnTo>
                <a:lnTo>
                  <a:pt x="215" y="81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4782" name="Line 302"/>
          <p:cNvSpPr>
            <a:spLocks noChangeShapeType="1"/>
          </p:cNvSpPr>
          <p:nvPr/>
        </p:nvSpPr>
        <p:spPr bwMode="auto">
          <a:xfrm flipH="1">
            <a:off x="2522538" y="3436938"/>
            <a:ext cx="555307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4783" name="Freeform 303"/>
          <p:cNvSpPr>
            <a:spLocks/>
          </p:cNvSpPr>
          <p:nvPr/>
        </p:nvSpPr>
        <p:spPr bwMode="auto">
          <a:xfrm>
            <a:off x="2522538" y="3436938"/>
            <a:ext cx="396875" cy="1157287"/>
          </a:xfrm>
          <a:custGeom>
            <a:avLst/>
            <a:gdLst>
              <a:gd name="T0" fmla="*/ 0 w 250"/>
              <a:gd name="T1" fmla="*/ 0 h 729"/>
              <a:gd name="T2" fmla="*/ 0 w 250"/>
              <a:gd name="T3" fmla="*/ 2147483647 h 729"/>
              <a:gd name="T4" fmla="*/ 2147483647 w 250"/>
              <a:gd name="T5" fmla="*/ 2147483647 h 7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0" h="729">
                <a:moveTo>
                  <a:pt x="0" y="0"/>
                </a:moveTo>
                <a:lnTo>
                  <a:pt x="0" y="729"/>
                </a:lnTo>
                <a:lnTo>
                  <a:pt x="250" y="72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8179" name="Picture 2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81121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32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0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0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40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40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0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40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0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0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40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40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40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780" grpId="0" animBg="1"/>
      <p:bldP spid="4047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111125"/>
            <a:ext cx="7772400" cy="1036638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CDMA: two-sender interference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50180" name="Picture 3" descr="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450" y="1181100"/>
            <a:ext cx="5026025" cy="532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18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8255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2" name="TextBox 1"/>
          <p:cNvSpPr txBox="1">
            <a:spLocks noChangeArrowheads="1"/>
          </p:cNvSpPr>
          <p:nvPr/>
        </p:nvSpPr>
        <p:spPr bwMode="auto">
          <a:xfrm>
            <a:off x="6488113" y="4802188"/>
            <a:ext cx="24860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using same code as sender 1, receiver recovers sender 1’s original data from summed channel data!</a:t>
            </a:r>
          </a:p>
        </p:txBody>
      </p:sp>
      <p:sp>
        <p:nvSpPr>
          <p:cNvPr id="50183" name="TextBox 7"/>
          <p:cNvSpPr txBox="1">
            <a:spLocks noChangeArrowheads="1"/>
          </p:cNvSpPr>
          <p:nvPr/>
        </p:nvSpPr>
        <p:spPr bwMode="auto">
          <a:xfrm>
            <a:off x="417513" y="1773238"/>
            <a:ext cx="248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Sender 1</a:t>
            </a:r>
          </a:p>
        </p:txBody>
      </p:sp>
      <p:sp>
        <p:nvSpPr>
          <p:cNvPr id="50184" name="TextBox 8"/>
          <p:cNvSpPr txBox="1">
            <a:spLocks noChangeArrowheads="1"/>
          </p:cNvSpPr>
          <p:nvPr/>
        </p:nvSpPr>
        <p:spPr bwMode="auto">
          <a:xfrm>
            <a:off x="423863" y="2840038"/>
            <a:ext cx="248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Sender 2</a:t>
            </a:r>
          </a:p>
        </p:txBody>
      </p:sp>
      <p:sp>
        <p:nvSpPr>
          <p:cNvPr id="50185" name="TextBox 9"/>
          <p:cNvSpPr txBox="1">
            <a:spLocks noChangeArrowheads="1"/>
          </p:cNvSpPr>
          <p:nvPr/>
        </p:nvSpPr>
        <p:spPr bwMode="auto">
          <a:xfrm>
            <a:off x="6399213" y="1076325"/>
            <a:ext cx="24844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1" dirty="0">
                <a:solidFill>
                  <a:srgbClr val="000099"/>
                </a:solidFill>
                <a:latin typeface="Gill Sans MT" charset="0"/>
                <a:cs typeface="Gill Sans MT" charset="0"/>
              </a:rPr>
              <a:t>channel sums together transmissions by sender 1 and 2</a:t>
            </a:r>
          </a:p>
        </p:txBody>
      </p:sp>
      <p:cxnSp>
        <p:nvCxnSpPr>
          <p:cNvPr id="50186" name="Straight Connector 3"/>
          <p:cNvCxnSpPr>
            <a:cxnSpLocks noChangeShapeType="1"/>
          </p:cNvCxnSpPr>
          <p:nvPr/>
        </p:nvCxnSpPr>
        <p:spPr bwMode="auto">
          <a:xfrm flipH="1">
            <a:off x="6015038" y="1316038"/>
            <a:ext cx="438150" cy="646112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562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172989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4G LTE</a:t>
            </a:r>
            <a:endParaRPr lang="en-US" sz="4000" dirty="0">
              <a:solidFill>
                <a:srgbClr val="000099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13106"/>
            <a:ext cx="5170365" cy="18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83521"/>
            <a:ext cx="7772400" cy="4648200"/>
          </a:xfrm>
        </p:spPr>
        <p:txBody>
          <a:bodyPr/>
          <a:lstStyle/>
          <a:p>
            <a:pPr marL="238125" indent="-238125"/>
            <a:r>
              <a:rPr lang="en-US" sz="2400" dirty="0" smtClean="0"/>
              <a:t>all IP core: IP packets tunneled (through core IP network) from base station to gateway</a:t>
            </a:r>
          </a:p>
          <a:p>
            <a:pPr marL="238125" indent="-238125"/>
            <a:r>
              <a:rPr lang="en-US" sz="2400" dirty="0" smtClean="0"/>
              <a:t>no separation between voice and data – all traffic carried over IP core to gateway</a:t>
            </a:r>
            <a:endParaRPr lang="en-US" sz="2400" dirty="0"/>
          </a:p>
        </p:txBody>
      </p:sp>
      <p:grpSp>
        <p:nvGrpSpPr>
          <p:cNvPr id="487" name="Group 486"/>
          <p:cNvGrpSpPr/>
          <p:nvPr/>
        </p:nvGrpSpPr>
        <p:grpSpPr>
          <a:xfrm>
            <a:off x="553851" y="5926862"/>
            <a:ext cx="5413375" cy="708025"/>
            <a:chOff x="1495425" y="5249771"/>
            <a:chExt cx="5413375" cy="708025"/>
          </a:xfrm>
        </p:grpSpPr>
        <p:cxnSp>
          <p:nvCxnSpPr>
            <p:cNvPr id="664" name="Straight Connector 663"/>
            <p:cNvCxnSpPr/>
            <p:nvPr/>
          </p:nvCxnSpPr>
          <p:spPr>
            <a:xfrm>
              <a:off x="3942882" y="5386388"/>
              <a:ext cx="0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Straight Connector 664"/>
            <p:cNvCxnSpPr/>
            <p:nvPr/>
          </p:nvCxnSpPr>
          <p:spPr>
            <a:xfrm>
              <a:off x="1495425" y="5624513"/>
              <a:ext cx="246382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6" name="TextBox 258"/>
            <p:cNvSpPr txBox="1">
              <a:spLocks noChangeArrowheads="1"/>
            </p:cNvSpPr>
            <p:nvPr/>
          </p:nvSpPr>
          <p:spPr bwMode="auto">
            <a:xfrm>
              <a:off x="1660768" y="5249771"/>
              <a:ext cx="2111375" cy="7080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radio access network</a:t>
              </a:r>
            </a:p>
            <a:p>
              <a:pPr algn="ctr" eaLnBrk="0" hangingPunct="0"/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Universal Terrestrial Radio </a:t>
              </a:r>
            </a:p>
            <a:p>
              <a:pPr algn="ctr" eaLnBrk="0" hangingPunct="0"/>
              <a:r>
                <a:rPr lang="en-US" sz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Access Network (UTRAN)</a:t>
              </a:r>
            </a:p>
          </p:txBody>
        </p:sp>
        <p:cxnSp>
          <p:nvCxnSpPr>
            <p:cNvPr id="667" name="Straight Connector 666"/>
            <p:cNvCxnSpPr/>
            <p:nvPr/>
          </p:nvCxnSpPr>
          <p:spPr>
            <a:xfrm flipH="1">
              <a:off x="1512888" y="5280025"/>
              <a:ext cx="635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8" name="Straight Connector 667"/>
            <p:cNvCxnSpPr/>
            <p:nvPr/>
          </p:nvCxnSpPr>
          <p:spPr>
            <a:xfrm>
              <a:off x="4706079" y="5624513"/>
              <a:ext cx="22027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9" name="TextBox 261"/>
            <p:cNvSpPr txBox="1">
              <a:spLocks noChangeArrowheads="1"/>
            </p:cNvSpPr>
            <p:nvPr/>
          </p:nvSpPr>
          <p:spPr bwMode="auto">
            <a:xfrm>
              <a:off x="4360526" y="5310625"/>
              <a:ext cx="2146241" cy="5847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Evolved Packet Core</a:t>
              </a:r>
            </a:p>
            <a:p>
              <a:pPr algn="ctr" eaLnBrk="0" hangingPunct="0"/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(EPC)</a:t>
              </a:r>
              <a:endPara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670" name="Straight Connector 669"/>
            <p:cNvCxnSpPr/>
            <p:nvPr/>
          </p:nvCxnSpPr>
          <p:spPr>
            <a:xfrm>
              <a:off x="6908800" y="5348288"/>
              <a:ext cx="0" cy="496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1" name="Straight Arrow Connector 670"/>
            <p:cNvCxnSpPr/>
            <p:nvPr/>
          </p:nvCxnSpPr>
          <p:spPr>
            <a:xfrm flipH="1">
              <a:off x="3931902" y="5624513"/>
              <a:ext cx="592123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1" name="Line 96"/>
          <p:cNvSpPr>
            <a:spLocks noChangeShapeType="1"/>
          </p:cNvSpPr>
          <p:nvPr/>
        </p:nvSpPr>
        <p:spPr bwMode="auto">
          <a:xfrm flipV="1">
            <a:off x="2358700" y="5580309"/>
            <a:ext cx="3464419" cy="2579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2" name="Line 97"/>
          <p:cNvSpPr>
            <a:spLocks noChangeShapeType="1"/>
          </p:cNvSpPr>
          <p:nvPr/>
        </p:nvSpPr>
        <p:spPr bwMode="auto">
          <a:xfrm>
            <a:off x="2800907" y="5500819"/>
            <a:ext cx="2965063" cy="33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3" name="Line 98"/>
          <p:cNvSpPr>
            <a:spLocks noChangeShapeType="1"/>
          </p:cNvSpPr>
          <p:nvPr/>
        </p:nvSpPr>
        <p:spPr bwMode="auto">
          <a:xfrm>
            <a:off x="2387581" y="5208067"/>
            <a:ext cx="3412259" cy="28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95" name="Picture 122" descr="imgyjavg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26" y="5063422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6" name="Group 123"/>
          <p:cNvGrpSpPr>
            <a:grpSpLocks/>
          </p:cNvGrpSpPr>
          <p:nvPr/>
        </p:nvGrpSpPr>
        <p:grpSpPr bwMode="auto">
          <a:xfrm>
            <a:off x="569589" y="5385415"/>
            <a:ext cx="831850" cy="143387"/>
            <a:chOff x="3072" y="739"/>
            <a:chExt cx="652" cy="146"/>
          </a:xfrm>
        </p:grpSpPr>
        <p:pic>
          <p:nvPicPr>
            <p:cNvPr id="563" name="Picture 124" descr="lgv_fqmg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4" name="Line 125"/>
            <p:cNvSpPr>
              <a:spLocks noChangeShapeType="1"/>
            </p:cNvSpPr>
            <p:nvPr/>
          </p:nvSpPr>
          <p:spPr bwMode="auto">
            <a:xfrm flipH="1">
              <a:off x="3104" y="784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5" name="Line 126"/>
            <p:cNvSpPr>
              <a:spLocks noChangeShapeType="1"/>
            </p:cNvSpPr>
            <p:nvPr/>
          </p:nvSpPr>
          <p:spPr bwMode="auto">
            <a:xfrm flipH="1">
              <a:off x="3072" y="759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497" name="Picture 128" descr="imgyjavg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1" y="5649549"/>
            <a:ext cx="252413" cy="14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8" name="Freeform 222"/>
          <p:cNvSpPr>
            <a:spLocks/>
          </p:cNvSpPr>
          <p:nvPr/>
        </p:nvSpPr>
        <p:spPr bwMode="auto">
          <a:xfrm>
            <a:off x="7486922" y="4837650"/>
            <a:ext cx="1235075" cy="133199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800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9" name="Text Box 223"/>
          <p:cNvSpPr txBox="1">
            <a:spLocks noChangeArrowheads="1"/>
          </p:cNvSpPr>
          <p:nvPr/>
        </p:nvSpPr>
        <p:spPr bwMode="auto">
          <a:xfrm>
            <a:off x="7594872" y="5109331"/>
            <a:ext cx="882650" cy="46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500" name="Group 224"/>
          <p:cNvGrpSpPr>
            <a:grpSpLocks/>
          </p:cNvGrpSpPr>
          <p:nvPr/>
        </p:nvGrpSpPr>
        <p:grpSpPr bwMode="auto">
          <a:xfrm>
            <a:off x="6721747" y="5003678"/>
            <a:ext cx="550863" cy="793661"/>
            <a:chOff x="611" y="3693"/>
            <a:chExt cx="449" cy="287"/>
          </a:xfrm>
        </p:grpSpPr>
        <p:sp>
          <p:nvSpPr>
            <p:cNvPr id="554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555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561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62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56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7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8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9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60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1" name="Text Box 234"/>
          <p:cNvSpPr txBox="1">
            <a:spLocks noChangeArrowheads="1"/>
          </p:cNvSpPr>
          <p:nvPr/>
        </p:nvSpPr>
        <p:spPr bwMode="auto">
          <a:xfrm>
            <a:off x="6669360" y="5782245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P-GW</a:t>
            </a:r>
          </a:p>
        </p:txBody>
      </p:sp>
      <p:sp>
        <p:nvSpPr>
          <p:cNvPr id="502" name="Text Box 235"/>
          <p:cNvSpPr txBox="1">
            <a:spLocks noChangeArrowheads="1"/>
          </p:cNvSpPr>
          <p:nvPr/>
        </p:nvSpPr>
        <p:spPr bwMode="auto">
          <a:xfrm>
            <a:off x="6791597" y="4946525"/>
            <a:ext cx="361950" cy="2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503" name="Line 240"/>
          <p:cNvSpPr>
            <a:spLocks noChangeShapeType="1"/>
          </p:cNvSpPr>
          <p:nvPr/>
        </p:nvSpPr>
        <p:spPr bwMode="auto">
          <a:xfrm>
            <a:off x="7251972" y="550553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505" name="Group 224"/>
          <p:cNvGrpSpPr>
            <a:grpSpLocks/>
          </p:cNvGrpSpPr>
          <p:nvPr/>
        </p:nvGrpSpPr>
        <p:grpSpPr bwMode="auto">
          <a:xfrm>
            <a:off x="5955679" y="4994615"/>
            <a:ext cx="550863" cy="793661"/>
            <a:chOff x="611" y="3693"/>
            <a:chExt cx="449" cy="287"/>
          </a:xfrm>
        </p:grpSpPr>
        <p:sp>
          <p:nvSpPr>
            <p:cNvPr id="532" name="Rectangle 225"/>
            <p:cNvSpPr>
              <a:spLocks noChangeArrowheads="1"/>
            </p:cNvSpPr>
            <p:nvPr/>
          </p:nvSpPr>
          <p:spPr bwMode="auto">
            <a:xfrm>
              <a:off x="636" y="3774"/>
              <a:ext cx="336" cy="2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533" name="Group 226"/>
            <p:cNvGrpSpPr>
              <a:grpSpLocks/>
            </p:cNvGrpSpPr>
            <p:nvPr/>
          </p:nvGrpSpPr>
          <p:grpSpPr bwMode="auto">
            <a:xfrm>
              <a:off x="687" y="3826"/>
              <a:ext cx="224" cy="110"/>
              <a:chOff x="687" y="3826"/>
              <a:chExt cx="224" cy="110"/>
            </a:xfrm>
          </p:grpSpPr>
          <p:sp>
            <p:nvSpPr>
              <p:cNvPr id="539" name="Freeform 227"/>
              <p:cNvSpPr>
                <a:spLocks/>
              </p:cNvSpPr>
              <p:nvPr/>
            </p:nvSpPr>
            <p:spPr bwMode="auto">
              <a:xfrm>
                <a:off x="687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40" name="Freeform 228"/>
              <p:cNvSpPr>
                <a:spLocks/>
              </p:cNvSpPr>
              <p:nvPr/>
            </p:nvSpPr>
            <p:spPr bwMode="auto">
              <a:xfrm flipV="1">
                <a:off x="689" y="3826"/>
                <a:ext cx="222" cy="110"/>
              </a:xfrm>
              <a:custGeom>
                <a:avLst/>
                <a:gdLst>
                  <a:gd name="T0" fmla="*/ 0 w 222"/>
                  <a:gd name="T1" fmla="*/ 110 h 110"/>
                  <a:gd name="T2" fmla="*/ 36 w 222"/>
                  <a:gd name="T3" fmla="*/ 110 h 110"/>
                  <a:gd name="T4" fmla="*/ 183 w 222"/>
                  <a:gd name="T5" fmla="*/ 0 h 110"/>
                  <a:gd name="T6" fmla="*/ 222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34" name="Freeform 229"/>
            <p:cNvSpPr>
              <a:spLocks/>
            </p:cNvSpPr>
            <p:nvPr/>
          </p:nvSpPr>
          <p:spPr bwMode="auto">
            <a:xfrm>
              <a:off x="975" y="3704"/>
              <a:ext cx="62" cy="74"/>
            </a:xfrm>
            <a:custGeom>
              <a:avLst/>
              <a:gdLst>
                <a:gd name="T0" fmla="*/ 36 w 62"/>
                <a:gd name="T1" fmla="*/ 0 h 74"/>
                <a:gd name="T2" fmla="*/ 62 w 62"/>
                <a:gd name="T3" fmla="*/ 57 h 74"/>
                <a:gd name="T4" fmla="*/ 0 w 62"/>
                <a:gd name="T5" fmla="*/ 74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5" name="Freeform 230"/>
            <p:cNvSpPr>
              <a:spLocks/>
            </p:cNvSpPr>
            <p:nvPr/>
          </p:nvSpPr>
          <p:spPr bwMode="auto">
            <a:xfrm>
              <a:off x="972" y="3764"/>
              <a:ext cx="63" cy="216"/>
            </a:xfrm>
            <a:custGeom>
              <a:avLst/>
              <a:gdLst>
                <a:gd name="T0" fmla="*/ 2 w 63"/>
                <a:gd name="T1" fmla="*/ 12 h 225"/>
                <a:gd name="T2" fmla="*/ 0 w 63"/>
                <a:gd name="T3" fmla="*/ 176 h 225"/>
                <a:gd name="T4" fmla="*/ 62 w 63"/>
                <a:gd name="T5" fmla="*/ 158 h 225"/>
                <a:gd name="T6" fmla="*/ 63 w 63"/>
                <a:gd name="T7" fmla="*/ 0 h 225"/>
                <a:gd name="T8" fmla="*/ 2 w 63"/>
                <a:gd name="T9" fmla="*/ 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6" name="Freeform 231"/>
            <p:cNvSpPr>
              <a:spLocks/>
            </p:cNvSpPr>
            <p:nvPr/>
          </p:nvSpPr>
          <p:spPr bwMode="auto">
            <a:xfrm>
              <a:off x="1013" y="3693"/>
              <a:ext cx="47" cy="78"/>
            </a:xfrm>
            <a:custGeom>
              <a:avLst/>
              <a:gdLst>
                <a:gd name="T0" fmla="*/ 12 w 47"/>
                <a:gd name="T1" fmla="*/ 0 h 78"/>
                <a:gd name="T2" fmla="*/ 47 w 47"/>
                <a:gd name="T3" fmla="*/ 78 h 78"/>
                <a:gd name="T4" fmla="*/ 15 w 47"/>
                <a:gd name="T5" fmla="*/ 77 h 78"/>
                <a:gd name="T6" fmla="*/ 0 w 47"/>
                <a:gd name="T7" fmla="*/ 35 h 78"/>
                <a:gd name="T8" fmla="*/ 1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7" name="Freeform 232"/>
            <p:cNvSpPr>
              <a:spLocks/>
            </p:cNvSpPr>
            <p:nvPr/>
          </p:nvSpPr>
          <p:spPr bwMode="auto">
            <a:xfrm>
              <a:off x="987" y="3728"/>
              <a:ext cx="44" cy="51"/>
            </a:xfrm>
            <a:custGeom>
              <a:avLst/>
              <a:gdLst>
                <a:gd name="T0" fmla="*/ 23 w 44"/>
                <a:gd name="T1" fmla="*/ 0 h 51"/>
                <a:gd name="T2" fmla="*/ 0 w 44"/>
                <a:gd name="T3" fmla="*/ 51 h 51"/>
                <a:gd name="T4" fmla="*/ 44 w 44"/>
                <a:gd name="T5" fmla="*/ 45 h 51"/>
                <a:gd name="T6" fmla="*/ 23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38" name="Freeform 233"/>
            <p:cNvSpPr>
              <a:spLocks/>
            </p:cNvSpPr>
            <p:nvPr/>
          </p:nvSpPr>
          <p:spPr bwMode="auto">
            <a:xfrm>
              <a:off x="611" y="3695"/>
              <a:ext cx="417" cy="95"/>
            </a:xfrm>
            <a:custGeom>
              <a:avLst/>
              <a:gdLst>
                <a:gd name="T0" fmla="*/ 0 w 417"/>
                <a:gd name="T1" fmla="*/ 95 h 95"/>
                <a:gd name="T2" fmla="*/ 66 w 417"/>
                <a:gd name="T3" fmla="*/ 1 h 95"/>
                <a:gd name="T4" fmla="*/ 417 w 417"/>
                <a:gd name="T5" fmla="*/ 0 h 95"/>
                <a:gd name="T6" fmla="*/ 370 w 417"/>
                <a:gd name="T7" fmla="*/ 95 h 95"/>
                <a:gd name="T8" fmla="*/ 0 w 41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6" name="Text Box 234"/>
          <p:cNvSpPr txBox="1">
            <a:spLocks noChangeArrowheads="1"/>
          </p:cNvSpPr>
          <p:nvPr/>
        </p:nvSpPr>
        <p:spPr bwMode="auto">
          <a:xfrm>
            <a:off x="5903292" y="5773182"/>
            <a:ext cx="8130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-GW</a:t>
            </a:r>
          </a:p>
        </p:txBody>
      </p:sp>
      <p:sp>
        <p:nvSpPr>
          <p:cNvPr id="507" name="Text Box 235"/>
          <p:cNvSpPr txBox="1">
            <a:spLocks noChangeArrowheads="1"/>
          </p:cNvSpPr>
          <p:nvPr/>
        </p:nvSpPr>
        <p:spPr bwMode="auto">
          <a:xfrm>
            <a:off x="6025529" y="4937462"/>
            <a:ext cx="361950" cy="29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508" name="Line 240"/>
          <p:cNvSpPr>
            <a:spLocks noChangeShapeType="1"/>
          </p:cNvSpPr>
          <p:nvPr/>
        </p:nvSpPr>
        <p:spPr bwMode="auto">
          <a:xfrm>
            <a:off x="6485904" y="549647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258" y="3766274"/>
            <a:ext cx="155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UE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(user element)</a:t>
            </a:r>
            <a:endParaRPr lang="en-US" sz="18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93437" y="4343233"/>
            <a:ext cx="0" cy="6146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2" name="TextBox 671"/>
          <p:cNvSpPr txBox="1"/>
          <p:nvPr/>
        </p:nvSpPr>
        <p:spPr>
          <a:xfrm>
            <a:off x="1770433" y="3766274"/>
            <a:ext cx="1445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eNodeB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(base station)</a:t>
            </a:r>
            <a:endParaRPr lang="en-US" sz="18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673" name="Straight Connector 672"/>
          <p:cNvCxnSpPr/>
          <p:nvPr/>
        </p:nvCxnSpPr>
        <p:spPr bwMode="auto">
          <a:xfrm>
            <a:off x="2369921" y="4320464"/>
            <a:ext cx="4408" cy="485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5" name="TextBox 674"/>
          <p:cNvSpPr txBox="1"/>
          <p:nvPr/>
        </p:nvSpPr>
        <p:spPr>
          <a:xfrm>
            <a:off x="7107911" y="3376022"/>
            <a:ext cx="12490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Packet data 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network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Gateway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(P-GW)</a:t>
            </a:r>
          </a:p>
        </p:txBody>
      </p:sp>
      <p:cxnSp>
        <p:nvCxnSpPr>
          <p:cNvPr id="676" name="Straight Connector 675"/>
          <p:cNvCxnSpPr/>
          <p:nvPr/>
        </p:nvCxnSpPr>
        <p:spPr bwMode="auto">
          <a:xfrm flipH="1">
            <a:off x="7005586" y="4323367"/>
            <a:ext cx="289249" cy="542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7" name="TextBox 676"/>
          <p:cNvSpPr txBox="1"/>
          <p:nvPr/>
        </p:nvSpPr>
        <p:spPr>
          <a:xfrm>
            <a:off x="6188666" y="3396468"/>
            <a:ext cx="9943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Serving </a:t>
            </a:r>
            <a:endParaRPr lang="en-US" sz="1800" dirty="0" smtClean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Gateway</a:t>
            </a:r>
          </a:p>
          <a:p>
            <a:pPr algn="ctr" eaLnBrk="0" hangingPunct="0"/>
            <a:r>
              <a: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(S-GW)</a:t>
            </a:r>
          </a:p>
        </p:txBody>
      </p:sp>
      <p:cxnSp>
        <p:nvCxnSpPr>
          <p:cNvPr id="678" name="Straight Connector 677"/>
          <p:cNvCxnSpPr>
            <a:stCxn id="677" idx="2"/>
          </p:cNvCxnSpPr>
          <p:nvPr/>
        </p:nvCxnSpPr>
        <p:spPr bwMode="auto">
          <a:xfrm flipH="1">
            <a:off x="6337069" y="4319798"/>
            <a:ext cx="348789" cy="6195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9" name="TextBox 678"/>
          <p:cNvSpPr txBox="1"/>
          <p:nvPr/>
        </p:nvSpPr>
        <p:spPr>
          <a:xfrm>
            <a:off x="2820094" y="5395779"/>
            <a:ext cx="63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CC0000"/>
                </a:solidFill>
                <a:latin typeface="Arial" charset="0"/>
                <a:ea typeface="ＭＳ Ｐゴシック" charset="0"/>
              </a:rPr>
              <a:t>data</a:t>
            </a:r>
            <a:endParaRPr lang="en-US" sz="1800" dirty="0">
              <a:solidFill>
                <a:srgbClr val="CC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87580" y="3037521"/>
            <a:ext cx="3876227" cy="2661882"/>
            <a:chOff x="2387580" y="3037521"/>
            <a:chExt cx="3876227" cy="2661882"/>
          </a:xfrm>
        </p:grpSpPr>
        <p:sp>
          <p:nvSpPr>
            <p:cNvPr id="482" name="Line 238"/>
            <p:cNvSpPr>
              <a:spLocks noChangeShapeType="1"/>
            </p:cNvSpPr>
            <p:nvPr/>
          </p:nvSpPr>
          <p:spPr bwMode="auto">
            <a:xfrm flipH="1">
              <a:off x="2759629" y="4812246"/>
              <a:ext cx="1461475" cy="5416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3" name="Line 238"/>
            <p:cNvSpPr>
              <a:spLocks noChangeShapeType="1"/>
            </p:cNvSpPr>
            <p:nvPr/>
          </p:nvSpPr>
          <p:spPr bwMode="auto">
            <a:xfrm flipH="1">
              <a:off x="2436482" y="4807495"/>
              <a:ext cx="1751742" cy="2968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4" name="Line 238"/>
            <p:cNvSpPr>
              <a:spLocks noChangeShapeType="1"/>
            </p:cNvSpPr>
            <p:nvPr/>
          </p:nvSpPr>
          <p:spPr bwMode="auto">
            <a:xfrm flipH="1">
              <a:off x="2387580" y="4864861"/>
              <a:ext cx="1800643" cy="834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5" name="Line 238"/>
            <p:cNvSpPr>
              <a:spLocks noChangeShapeType="1"/>
            </p:cNvSpPr>
            <p:nvPr/>
          </p:nvSpPr>
          <p:spPr bwMode="auto">
            <a:xfrm flipH="1" flipV="1">
              <a:off x="4739087" y="4944462"/>
              <a:ext cx="1216590" cy="3485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6" name="Line 238"/>
            <p:cNvSpPr>
              <a:spLocks noChangeShapeType="1"/>
            </p:cNvSpPr>
            <p:nvPr/>
          </p:nvSpPr>
          <p:spPr bwMode="auto">
            <a:xfrm flipV="1">
              <a:off x="4710870" y="4650826"/>
              <a:ext cx="205932" cy="161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494" name="Group 493"/>
            <p:cNvGrpSpPr/>
            <p:nvPr/>
          </p:nvGrpSpPr>
          <p:grpSpPr>
            <a:xfrm>
              <a:off x="4124725" y="4207019"/>
              <a:ext cx="723200" cy="880827"/>
              <a:chOff x="4804140" y="4632965"/>
              <a:chExt cx="723200" cy="1348762"/>
            </a:xfrm>
          </p:grpSpPr>
          <p:grpSp>
            <p:nvGrpSpPr>
              <p:cNvPr id="566" name="Group 109"/>
              <p:cNvGrpSpPr>
                <a:grpSpLocks/>
              </p:cNvGrpSpPr>
              <p:nvPr/>
            </p:nvGrpSpPr>
            <p:grpSpPr bwMode="auto">
              <a:xfrm>
                <a:off x="4867640" y="5188066"/>
                <a:ext cx="550863" cy="793661"/>
                <a:chOff x="611" y="3693"/>
                <a:chExt cx="449" cy="287"/>
              </a:xfrm>
            </p:grpSpPr>
            <p:sp>
              <p:nvSpPr>
                <p:cNvPr id="568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6" y="3774"/>
                  <a:ext cx="336" cy="2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69" name="Freeform 114"/>
                <p:cNvSpPr>
                  <a:spLocks/>
                </p:cNvSpPr>
                <p:nvPr/>
              </p:nvSpPr>
              <p:spPr bwMode="auto">
                <a:xfrm>
                  <a:off x="975" y="3704"/>
                  <a:ext cx="62" cy="74"/>
                </a:xfrm>
                <a:custGeom>
                  <a:avLst/>
                  <a:gdLst>
                    <a:gd name="T0" fmla="*/ 36 w 62"/>
                    <a:gd name="T1" fmla="*/ 0 h 74"/>
                    <a:gd name="T2" fmla="*/ 62 w 62"/>
                    <a:gd name="T3" fmla="*/ 57 h 74"/>
                    <a:gd name="T4" fmla="*/ 0 w 62"/>
                    <a:gd name="T5" fmla="*/ 74 h 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2" h="74">
                      <a:moveTo>
                        <a:pt x="36" y="0"/>
                      </a:moveTo>
                      <a:lnTo>
                        <a:pt x="62" y="57"/>
                      </a:lnTo>
                      <a:lnTo>
                        <a:pt x="0" y="7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0" name="Freeform 115"/>
                <p:cNvSpPr>
                  <a:spLocks/>
                </p:cNvSpPr>
                <p:nvPr/>
              </p:nvSpPr>
              <p:spPr bwMode="auto">
                <a:xfrm>
                  <a:off x="972" y="3764"/>
                  <a:ext cx="63" cy="216"/>
                </a:xfrm>
                <a:custGeom>
                  <a:avLst/>
                  <a:gdLst>
                    <a:gd name="T0" fmla="*/ 2 w 63"/>
                    <a:gd name="T1" fmla="*/ 12 h 225"/>
                    <a:gd name="T2" fmla="*/ 0 w 63"/>
                    <a:gd name="T3" fmla="*/ 176 h 225"/>
                    <a:gd name="T4" fmla="*/ 62 w 63"/>
                    <a:gd name="T5" fmla="*/ 158 h 225"/>
                    <a:gd name="T6" fmla="*/ 63 w 63"/>
                    <a:gd name="T7" fmla="*/ 0 h 225"/>
                    <a:gd name="T8" fmla="*/ 2 w 63"/>
                    <a:gd name="T9" fmla="*/ 12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3" h="225">
                      <a:moveTo>
                        <a:pt x="2" y="16"/>
                      </a:moveTo>
                      <a:lnTo>
                        <a:pt x="0" y="225"/>
                      </a:lnTo>
                      <a:lnTo>
                        <a:pt x="62" y="202"/>
                      </a:lnTo>
                      <a:lnTo>
                        <a:pt x="63" y="0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1" name="Freeform 116"/>
                <p:cNvSpPr>
                  <a:spLocks/>
                </p:cNvSpPr>
                <p:nvPr/>
              </p:nvSpPr>
              <p:spPr bwMode="auto">
                <a:xfrm>
                  <a:off x="1013" y="3693"/>
                  <a:ext cx="47" cy="78"/>
                </a:xfrm>
                <a:custGeom>
                  <a:avLst/>
                  <a:gdLst>
                    <a:gd name="T0" fmla="*/ 12 w 47"/>
                    <a:gd name="T1" fmla="*/ 0 h 78"/>
                    <a:gd name="T2" fmla="*/ 47 w 47"/>
                    <a:gd name="T3" fmla="*/ 78 h 78"/>
                    <a:gd name="T4" fmla="*/ 15 w 47"/>
                    <a:gd name="T5" fmla="*/ 77 h 78"/>
                    <a:gd name="T6" fmla="*/ 0 w 47"/>
                    <a:gd name="T7" fmla="*/ 35 h 78"/>
                    <a:gd name="T8" fmla="*/ 12 w 47"/>
                    <a:gd name="T9" fmla="*/ 0 h 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8">
                      <a:moveTo>
                        <a:pt x="12" y="0"/>
                      </a:moveTo>
                      <a:lnTo>
                        <a:pt x="47" y="78"/>
                      </a:lnTo>
                      <a:lnTo>
                        <a:pt x="15" y="77"/>
                      </a:lnTo>
                      <a:lnTo>
                        <a:pt x="0" y="35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2" name="Freeform 117"/>
                <p:cNvSpPr>
                  <a:spLocks/>
                </p:cNvSpPr>
                <p:nvPr/>
              </p:nvSpPr>
              <p:spPr bwMode="auto">
                <a:xfrm>
                  <a:off x="987" y="3728"/>
                  <a:ext cx="44" cy="51"/>
                </a:xfrm>
                <a:custGeom>
                  <a:avLst/>
                  <a:gdLst>
                    <a:gd name="T0" fmla="*/ 23 w 44"/>
                    <a:gd name="T1" fmla="*/ 0 h 51"/>
                    <a:gd name="T2" fmla="*/ 0 w 44"/>
                    <a:gd name="T3" fmla="*/ 51 h 51"/>
                    <a:gd name="T4" fmla="*/ 44 w 44"/>
                    <a:gd name="T5" fmla="*/ 45 h 51"/>
                    <a:gd name="T6" fmla="*/ 23 w 44"/>
                    <a:gd name="T7" fmla="*/ 0 h 5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51">
                      <a:moveTo>
                        <a:pt x="23" y="0"/>
                      </a:moveTo>
                      <a:lnTo>
                        <a:pt x="0" y="51"/>
                      </a:lnTo>
                      <a:lnTo>
                        <a:pt x="44" y="45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73" name="Freeform 118"/>
                <p:cNvSpPr>
                  <a:spLocks/>
                </p:cNvSpPr>
                <p:nvPr/>
              </p:nvSpPr>
              <p:spPr bwMode="auto">
                <a:xfrm>
                  <a:off x="611" y="3695"/>
                  <a:ext cx="417" cy="95"/>
                </a:xfrm>
                <a:custGeom>
                  <a:avLst/>
                  <a:gdLst>
                    <a:gd name="T0" fmla="*/ 0 w 417"/>
                    <a:gd name="T1" fmla="*/ 95 h 95"/>
                    <a:gd name="T2" fmla="*/ 66 w 417"/>
                    <a:gd name="T3" fmla="*/ 1 h 95"/>
                    <a:gd name="T4" fmla="*/ 417 w 417"/>
                    <a:gd name="T5" fmla="*/ 0 h 95"/>
                    <a:gd name="T6" fmla="*/ 370 w 417"/>
                    <a:gd name="T7" fmla="*/ 95 h 95"/>
                    <a:gd name="T8" fmla="*/ 0 w 417"/>
                    <a:gd name="T9" fmla="*/ 95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7" h="95">
                      <a:moveTo>
                        <a:pt x="0" y="95"/>
                      </a:moveTo>
                      <a:lnTo>
                        <a:pt x="66" y="1"/>
                      </a:lnTo>
                      <a:lnTo>
                        <a:pt x="417" y="0"/>
                      </a:lnTo>
                      <a:lnTo>
                        <a:pt x="370" y="95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567" name="Text Box 121"/>
              <p:cNvSpPr txBox="1">
                <a:spLocks noChangeArrowheads="1"/>
              </p:cNvSpPr>
              <p:nvPr/>
            </p:nvSpPr>
            <p:spPr bwMode="auto">
              <a:xfrm>
                <a:off x="4804140" y="4632965"/>
                <a:ext cx="723200" cy="565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MME</a:t>
                </a:r>
              </a:p>
            </p:txBody>
          </p:sp>
        </p:grpSp>
        <p:grpSp>
          <p:nvGrpSpPr>
            <p:cNvPr id="510" name="Group 509"/>
            <p:cNvGrpSpPr/>
            <p:nvPr/>
          </p:nvGrpSpPr>
          <p:grpSpPr>
            <a:xfrm>
              <a:off x="4839014" y="3960851"/>
              <a:ext cx="659293" cy="880827"/>
              <a:chOff x="4804140" y="4632965"/>
              <a:chExt cx="659293" cy="1348762"/>
            </a:xfrm>
          </p:grpSpPr>
          <p:grpSp>
            <p:nvGrpSpPr>
              <p:cNvPr id="511" name="Group 109"/>
              <p:cNvGrpSpPr>
                <a:grpSpLocks/>
              </p:cNvGrpSpPr>
              <p:nvPr/>
            </p:nvGrpSpPr>
            <p:grpSpPr bwMode="auto">
              <a:xfrm>
                <a:off x="4867640" y="5188066"/>
                <a:ext cx="550863" cy="793661"/>
                <a:chOff x="611" y="3693"/>
                <a:chExt cx="449" cy="287"/>
              </a:xfrm>
            </p:grpSpPr>
            <p:sp>
              <p:nvSpPr>
                <p:cNvPr id="513" name="Rectangle 110"/>
                <p:cNvSpPr>
                  <a:spLocks noChangeArrowheads="1"/>
                </p:cNvSpPr>
                <p:nvPr/>
              </p:nvSpPr>
              <p:spPr bwMode="auto">
                <a:xfrm>
                  <a:off x="636" y="3774"/>
                  <a:ext cx="336" cy="2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4" name="Freeform 114"/>
                <p:cNvSpPr>
                  <a:spLocks/>
                </p:cNvSpPr>
                <p:nvPr/>
              </p:nvSpPr>
              <p:spPr bwMode="auto">
                <a:xfrm>
                  <a:off x="975" y="3704"/>
                  <a:ext cx="62" cy="74"/>
                </a:xfrm>
                <a:custGeom>
                  <a:avLst/>
                  <a:gdLst>
                    <a:gd name="T0" fmla="*/ 36 w 62"/>
                    <a:gd name="T1" fmla="*/ 0 h 74"/>
                    <a:gd name="T2" fmla="*/ 62 w 62"/>
                    <a:gd name="T3" fmla="*/ 57 h 74"/>
                    <a:gd name="T4" fmla="*/ 0 w 62"/>
                    <a:gd name="T5" fmla="*/ 74 h 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2" h="74">
                      <a:moveTo>
                        <a:pt x="36" y="0"/>
                      </a:moveTo>
                      <a:lnTo>
                        <a:pt x="62" y="57"/>
                      </a:lnTo>
                      <a:lnTo>
                        <a:pt x="0" y="7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5" name="Freeform 115"/>
                <p:cNvSpPr>
                  <a:spLocks/>
                </p:cNvSpPr>
                <p:nvPr/>
              </p:nvSpPr>
              <p:spPr bwMode="auto">
                <a:xfrm>
                  <a:off x="972" y="3764"/>
                  <a:ext cx="63" cy="216"/>
                </a:xfrm>
                <a:custGeom>
                  <a:avLst/>
                  <a:gdLst>
                    <a:gd name="T0" fmla="*/ 2 w 63"/>
                    <a:gd name="T1" fmla="*/ 12 h 225"/>
                    <a:gd name="T2" fmla="*/ 0 w 63"/>
                    <a:gd name="T3" fmla="*/ 176 h 225"/>
                    <a:gd name="T4" fmla="*/ 62 w 63"/>
                    <a:gd name="T5" fmla="*/ 158 h 225"/>
                    <a:gd name="T6" fmla="*/ 63 w 63"/>
                    <a:gd name="T7" fmla="*/ 0 h 225"/>
                    <a:gd name="T8" fmla="*/ 2 w 63"/>
                    <a:gd name="T9" fmla="*/ 12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3" h="225">
                      <a:moveTo>
                        <a:pt x="2" y="16"/>
                      </a:moveTo>
                      <a:lnTo>
                        <a:pt x="0" y="225"/>
                      </a:lnTo>
                      <a:lnTo>
                        <a:pt x="62" y="202"/>
                      </a:lnTo>
                      <a:lnTo>
                        <a:pt x="63" y="0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6" name="Freeform 116"/>
                <p:cNvSpPr>
                  <a:spLocks/>
                </p:cNvSpPr>
                <p:nvPr/>
              </p:nvSpPr>
              <p:spPr bwMode="auto">
                <a:xfrm>
                  <a:off x="1013" y="3693"/>
                  <a:ext cx="47" cy="78"/>
                </a:xfrm>
                <a:custGeom>
                  <a:avLst/>
                  <a:gdLst>
                    <a:gd name="T0" fmla="*/ 12 w 47"/>
                    <a:gd name="T1" fmla="*/ 0 h 78"/>
                    <a:gd name="T2" fmla="*/ 47 w 47"/>
                    <a:gd name="T3" fmla="*/ 78 h 78"/>
                    <a:gd name="T4" fmla="*/ 15 w 47"/>
                    <a:gd name="T5" fmla="*/ 77 h 78"/>
                    <a:gd name="T6" fmla="*/ 0 w 47"/>
                    <a:gd name="T7" fmla="*/ 35 h 78"/>
                    <a:gd name="T8" fmla="*/ 12 w 47"/>
                    <a:gd name="T9" fmla="*/ 0 h 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" h="78">
                      <a:moveTo>
                        <a:pt x="12" y="0"/>
                      </a:moveTo>
                      <a:lnTo>
                        <a:pt x="47" y="78"/>
                      </a:lnTo>
                      <a:lnTo>
                        <a:pt x="15" y="77"/>
                      </a:lnTo>
                      <a:lnTo>
                        <a:pt x="0" y="35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7" name="Freeform 117"/>
                <p:cNvSpPr>
                  <a:spLocks/>
                </p:cNvSpPr>
                <p:nvPr/>
              </p:nvSpPr>
              <p:spPr bwMode="auto">
                <a:xfrm>
                  <a:off x="987" y="3728"/>
                  <a:ext cx="44" cy="51"/>
                </a:xfrm>
                <a:custGeom>
                  <a:avLst/>
                  <a:gdLst>
                    <a:gd name="T0" fmla="*/ 23 w 44"/>
                    <a:gd name="T1" fmla="*/ 0 h 51"/>
                    <a:gd name="T2" fmla="*/ 0 w 44"/>
                    <a:gd name="T3" fmla="*/ 51 h 51"/>
                    <a:gd name="T4" fmla="*/ 44 w 44"/>
                    <a:gd name="T5" fmla="*/ 45 h 51"/>
                    <a:gd name="T6" fmla="*/ 23 w 44"/>
                    <a:gd name="T7" fmla="*/ 0 h 5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51">
                      <a:moveTo>
                        <a:pt x="23" y="0"/>
                      </a:moveTo>
                      <a:lnTo>
                        <a:pt x="0" y="51"/>
                      </a:lnTo>
                      <a:lnTo>
                        <a:pt x="44" y="45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518" name="Freeform 118"/>
                <p:cNvSpPr>
                  <a:spLocks/>
                </p:cNvSpPr>
                <p:nvPr/>
              </p:nvSpPr>
              <p:spPr bwMode="auto">
                <a:xfrm>
                  <a:off x="611" y="3695"/>
                  <a:ext cx="417" cy="95"/>
                </a:xfrm>
                <a:custGeom>
                  <a:avLst/>
                  <a:gdLst>
                    <a:gd name="T0" fmla="*/ 0 w 417"/>
                    <a:gd name="T1" fmla="*/ 95 h 95"/>
                    <a:gd name="T2" fmla="*/ 66 w 417"/>
                    <a:gd name="T3" fmla="*/ 1 h 95"/>
                    <a:gd name="T4" fmla="*/ 417 w 417"/>
                    <a:gd name="T5" fmla="*/ 0 h 95"/>
                    <a:gd name="T6" fmla="*/ 370 w 417"/>
                    <a:gd name="T7" fmla="*/ 95 h 95"/>
                    <a:gd name="T8" fmla="*/ 0 w 417"/>
                    <a:gd name="T9" fmla="*/ 95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7" h="95">
                      <a:moveTo>
                        <a:pt x="0" y="95"/>
                      </a:moveTo>
                      <a:lnTo>
                        <a:pt x="66" y="1"/>
                      </a:lnTo>
                      <a:lnTo>
                        <a:pt x="417" y="0"/>
                      </a:lnTo>
                      <a:lnTo>
                        <a:pt x="370" y="95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512" name="Text Box 121"/>
              <p:cNvSpPr txBox="1">
                <a:spLocks noChangeArrowheads="1"/>
              </p:cNvSpPr>
              <p:nvPr/>
            </p:nvSpPr>
            <p:spPr bwMode="auto">
              <a:xfrm>
                <a:off x="4804140" y="4632965"/>
                <a:ext cx="659293" cy="565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HSS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877364" y="3037521"/>
              <a:ext cx="14101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hangingPunct="0"/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Mobility </a:t>
              </a:r>
              <a:endPara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Management </a:t>
              </a: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Entity </a:t>
              </a:r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(MME)</a:t>
              </a:r>
            </a:p>
          </p:txBody>
        </p:sp>
        <p:cxnSp>
          <p:nvCxnSpPr>
            <p:cNvPr id="674" name="Straight Connector 673"/>
            <p:cNvCxnSpPr>
              <a:stCxn id="14" idx="2"/>
            </p:cNvCxnSpPr>
            <p:nvPr/>
          </p:nvCxnSpPr>
          <p:spPr bwMode="auto">
            <a:xfrm>
              <a:off x="3582451" y="3960851"/>
              <a:ext cx="885947" cy="2526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>
            <a:xfrm rot="21101250">
              <a:off x="2859369" y="4630375"/>
              <a:ext cx="8690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control</a:t>
              </a:r>
              <a:endParaRPr lang="en-US" sz="1800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80" name="TextBox 679"/>
            <p:cNvSpPr txBox="1"/>
            <p:nvPr/>
          </p:nvSpPr>
          <p:spPr>
            <a:xfrm>
              <a:off x="4232482" y="3058008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Home </a:t>
              </a:r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Subscriber </a:t>
              </a:r>
              <a:endPara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  <a:p>
              <a:pPr algn="ctr"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Server(HSS</a:t>
              </a:r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)</a:t>
              </a:r>
              <a:endParaRPr lang="en-US" sz="1800" dirty="0" smtClean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681" name="Straight Connector 680"/>
            <p:cNvCxnSpPr>
              <a:stCxn id="680" idx="2"/>
              <a:endCxn id="512" idx="0"/>
            </p:cNvCxnSpPr>
            <p:nvPr/>
          </p:nvCxnSpPr>
          <p:spPr bwMode="auto">
            <a:xfrm flipH="1">
              <a:off x="5168661" y="3704339"/>
              <a:ext cx="79484" cy="2565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3" name="Group 347"/>
          <p:cNvGrpSpPr>
            <a:grpSpLocks/>
          </p:cNvGrpSpPr>
          <p:nvPr/>
        </p:nvGrpSpPr>
        <p:grpSpPr bwMode="auto">
          <a:xfrm>
            <a:off x="6649123" y="5358252"/>
            <a:ext cx="661282" cy="323815"/>
            <a:chOff x="1871277" y="1576300"/>
            <a:chExt cx="1128371" cy="437861"/>
          </a:xfrm>
        </p:grpSpPr>
        <p:sp>
          <p:nvSpPr>
            <p:cNvPr id="214" name="Oval 21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17" name="Freeform 2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8" name="Freeform 21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19" name="Freeform 21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0" name="Freeform 21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21" name="Straight Connector 220"/>
            <p:cNvCxnSpPr>
              <a:endCxn id="21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347"/>
          <p:cNvGrpSpPr>
            <a:grpSpLocks/>
          </p:cNvGrpSpPr>
          <p:nvPr/>
        </p:nvGrpSpPr>
        <p:grpSpPr bwMode="auto">
          <a:xfrm>
            <a:off x="5829074" y="5351913"/>
            <a:ext cx="661282" cy="323815"/>
            <a:chOff x="1871277" y="1576300"/>
            <a:chExt cx="1128371" cy="437861"/>
          </a:xfrm>
        </p:grpSpPr>
        <p:sp>
          <p:nvSpPr>
            <p:cNvPr id="224" name="Oval 223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227" name="Freeform 22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8" name="Freeform 227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29" name="Freeform 228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230" name="Freeform 229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cxnSp>
          <p:nvCxnSpPr>
            <p:cNvPr id="231" name="Straight Connector 230"/>
            <p:cNvCxnSpPr>
              <a:endCxn id="226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9" name="Group 782"/>
          <p:cNvGrpSpPr>
            <a:grpSpLocks/>
          </p:cNvGrpSpPr>
          <p:nvPr/>
        </p:nvGrpSpPr>
        <p:grpSpPr bwMode="auto">
          <a:xfrm>
            <a:off x="2167507" y="4862723"/>
            <a:ext cx="333077" cy="421847"/>
            <a:chOff x="742" y="2409"/>
            <a:chExt cx="576" cy="881"/>
          </a:xfrm>
        </p:grpSpPr>
        <p:grpSp>
          <p:nvGrpSpPr>
            <p:cNvPr id="790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79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9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0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791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92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08" name="Group 782"/>
          <p:cNvGrpSpPr>
            <a:grpSpLocks/>
          </p:cNvGrpSpPr>
          <p:nvPr/>
        </p:nvGrpSpPr>
        <p:grpSpPr bwMode="auto">
          <a:xfrm>
            <a:off x="2577815" y="5214416"/>
            <a:ext cx="333077" cy="421847"/>
            <a:chOff x="742" y="2409"/>
            <a:chExt cx="576" cy="881"/>
          </a:xfrm>
        </p:grpSpPr>
        <p:grpSp>
          <p:nvGrpSpPr>
            <p:cNvPr id="809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81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1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810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1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27" name="Group 782"/>
          <p:cNvGrpSpPr>
            <a:grpSpLocks/>
          </p:cNvGrpSpPr>
          <p:nvPr/>
        </p:nvGrpSpPr>
        <p:grpSpPr bwMode="auto">
          <a:xfrm>
            <a:off x="2202677" y="5480140"/>
            <a:ext cx="333077" cy="421847"/>
            <a:chOff x="742" y="2409"/>
            <a:chExt cx="576" cy="881"/>
          </a:xfrm>
        </p:grpSpPr>
        <p:grpSp>
          <p:nvGrpSpPr>
            <p:cNvPr id="828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83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3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4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829" name="Picture 799" descr="cell_tower_radiation cop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230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0" name="Rectangle 2"/>
          <p:cNvSpPr>
            <a:spLocks noChangeArrowheads="1"/>
          </p:cNvSpPr>
          <p:nvPr/>
        </p:nvSpPr>
        <p:spPr bwMode="auto">
          <a:xfrm>
            <a:off x="331788" y="230188"/>
            <a:ext cx="15747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Arial" charset="0"/>
              </a:rPr>
              <a:t>4G LTE</a:t>
            </a:r>
            <a:endParaRPr lang="en-US" sz="3600" dirty="0">
              <a:solidFill>
                <a:srgbClr val="000099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pic>
        <p:nvPicPr>
          <p:cNvPr id="93244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13106"/>
            <a:ext cx="7907337" cy="22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79901"/>
            <a:ext cx="9144000" cy="3614229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138646" y="4091635"/>
            <a:ext cx="2908873" cy="2212588"/>
          </a:xfrm>
          <a:custGeom>
            <a:avLst/>
            <a:gdLst>
              <a:gd name="connsiteX0" fmla="*/ 0 w 3011298"/>
              <a:gd name="connsiteY0" fmla="*/ 0 h 2233075"/>
              <a:gd name="connsiteX1" fmla="*/ 1700257 w 3011298"/>
              <a:gd name="connsiteY1" fmla="*/ 0 h 2233075"/>
              <a:gd name="connsiteX2" fmla="*/ 2990813 w 3011298"/>
              <a:gd name="connsiteY2" fmla="*/ 307304 h 2233075"/>
              <a:gd name="connsiteX3" fmla="*/ 3011298 w 3011298"/>
              <a:gd name="connsiteY3" fmla="*/ 2233075 h 2233075"/>
              <a:gd name="connsiteX4" fmla="*/ 102425 w 3011298"/>
              <a:gd name="connsiteY4" fmla="*/ 2212588 h 2233075"/>
              <a:gd name="connsiteX5" fmla="*/ 0 w 3011298"/>
              <a:gd name="connsiteY5" fmla="*/ 0 h 2233075"/>
              <a:gd name="connsiteX0" fmla="*/ 0 w 2908873"/>
              <a:gd name="connsiteY0" fmla="*/ 0 h 2233075"/>
              <a:gd name="connsiteX1" fmla="*/ 1597832 w 2908873"/>
              <a:gd name="connsiteY1" fmla="*/ 0 h 2233075"/>
              <a:gd name="connsiteX2" fmla="*/ 2888388 w 2908873"/>
              <a:gd name="connsiteY2" fmla="*/ 307304 h 2233075"/>
              <a:gd name="connsiteX3" fmla="*/ 2908873 w 2908873"/>
              <a:gd name="connsiteY3" fmla="*/ 2233075 h 2233075"/>
              <a:gd name="connsiteX4" fmla="*/ 0 w 2908873"/>
              <a:gd name="connsiteY4" fmla="*/ 2212588 h 2233075"/>
              <a:gd name="connsiteX5" fmla="*/ 0 w 2908873"/>
              <a:gd name="connsiteY5" fmla="*/ 0 h 2233075"/>
              <a:gd name="connsiteX0" fmla="*/ 0 w 2908873"/>
              <a:gd name="connsiteY0" fmla="*/ 0 h 2212588"/>
              <a:gd name="connsiteX1" fmla="*/ 1597832 w 2908873"/>
              <a:gd name="connsiteY1" fmla="*/ 0 h 2212588"/>
              <a:gd name="connsiteX2" fmla="*/ 2888388 w 2908873"/>
              <a:gd name="connsiteY2" fmla="*/ 307304 h 2212588"/>
              <a:gd name="connsiteX3" fmla="*/ 2908873 w 2908873"/>
              <a:gd name="connsiteY3" fmla="*/ 2212588 h 2212588"/>
              <a:gd name="connsiteX4" fmla="*/ 0 w 2908873"/>
              <a:gd name="connsiteY4" fmla="*/ 2212588 h 2212588"/>
              <a:gd name="connsiteX5" fmla="*/ 0 w 2908873"/>
              <a:gd name="connsiteY5" fmla="*/ 0 h 2212588"/>
              <a:gd name="connsiteX0" fmla="*/ 0 w 2908873"/>
              <a:gd name="connsiteY0" fmla="*/ 0 h 2212588"/>
              <a:gd name="connsiteX1" fmla="*/ 1597832 w 2908873"/>
              <a:gd name="connsiteY1" fmla="*/ 0 h 2212588"/>
              <a:gd name="connsiteX2" fmla="*/ 2888388 w 2908873"/>
              <a:gd name="connsiteY2" fmla="*/ 307304 h 2212588"/>
              <a:gd name="connsiteX3" fmla="*/ 2908873 w 2908873"/>
              <a:gd name="connsiteY3" fmla="*/ 2110154 h 2212588"/>
              <a:gd name="connsiteX4" fmla="*/ 0 w 2908873"/>
              <a:gd name="connsiteY4" fmla="*/ 2212588 h 2212588"/>
              <a:gd name="connsiteX5" fmla="*/ 0 w 2908873"/>
              <a:gd name="connsiteY5" fmla="*/ 0 h 2212588"/>
              <a:gd name="connsiteX0" fmla="*/ 0 w 2908873"/>
              <a:gd name="connsiteY0" fmla="*/ 0 h 2212588"/>
              <a:gd name="connsiteX1" fmla="*/ 1597832 w 2908873"/>
              <a:gd name="connsiteY1" fmla="*/ 0 h 2212588"/>
              <a:gd name="connsiteX2" fmla="*/ 2888388 w 2908873"/>
              <a:gd name="connsiteY2" fmla="*/ 307304 h 2212588"/>
              <a:gd name="connsiteX3" fmla="*/ 2908873 w 2908873"/>
              <a:gd name="connsiteY3" fmla="*/ 2192101 h 2212588"/>
              <a:gd name="connsiteX4" fmla="*/ 0 w 2908873"/>
              <a:gd name="connsiteY4" fmla="*/ 2212588 h 2212588"/>
              <a:gd name="connsiteX5" fmla="*/ 0 w 2908873"/>
              <a:gd name="connsiteY5" fmla="*/ 0 h 221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8873" h="2212588">
                <a:moveTo>
                  <a:pt x="0" y="0"/>
                </a:moveTo>
                <a:lnTo>
                  <a:pt x="1597832" y="0"/>
                </a:lnTo>
                <a:lnTo>
                  <a:pt x="2888388" y="307304"/>
                </a:lnTo>
                <a:lnTo>
                  <a:pt x="2908873" y="2192101"/>
                </a:lnTo>
                <a:lnTo>
                  <a:pt x="0" y="221258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9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86343" y="4412292"/>
            <a:ext cx="1659287" cy="1488412"/>
          </a:xfrm>
          <a:custGeom>
            <a:avLst/>
            <a:gdLst>
              <a:gd name="connsiteX0" fmla="*/ 0 w 5408045"/>
              <a:gd name="connsiteY0" fmla="*/ 368765 h 2233075"/>
              <a:gd name="connsiteX1" fmla="*/ 860371 w 5408045"/>
              <a:gd name="connsiteY1" fmla="*/ 0 h 2233075"/>
              <a:gd name="connsiteX2" fmla="*/ 942311 w 5408045"/>
              <a:gd name="connsiteY2" fmla="*/ 2171615 h 2233075"/>
              <a:gd name="connsiteX3" fmla="*/ 2601598 w 5408045"/>
              <a:gd name="connsiteY3" fmla="*/ 2171615 h 2233075"/>
              <a:gd name="connsiteX4" fmla="*/ 2519658 w 5408045"/>
              <a:gd name="connsiteY4" fmla="*/ 655582 h 2233075"/>
              <a:gd name="connsiteX5" fmla="*/ 3134208 w 5408045"/>
              <a:gd name="connsiteY5" fmla="*/ 389252 h 2233075"/>
              <a:gd name="connsiteX6" fmla="*/ 3748759 w 5408045"/>
              <a:gd name="connsiteY6" fmla="*/ 696556 h 2233075"/>
              <a:gd name="connsiteX7" fmla="*/ 3687304 w 5408045"/>
              <a:gd name="connsiteY7" fmla="*/ 2089667 h 2233075"/>
              <a:gd name="connsiteX8" fmla="*/ 5408045 w 5408045"/>
              <a:gd name="connsiteY8" fmla="*/ 2233075 h 2233075"/>
              <a:gd name="connsiteX9" fmla="*/ 5285135 w 5408045"/>
              <a:gd name="connsiteY9" fmla="*/ 40974 h 2233075"/>
              <a:gd name="connsiteX0" fmla="*/ 0 w 5408045"/>
              <a:gd name="connsiteY0" fmla="*/ 327791 h 2192101"/>
              <a:gd name="connsiteX1" fmla="*/ 921826 w 5408045"/>
              <a:gd name="connsiteY1" fmla="*/ 676069 h 2192101"/>
              <a:gd name="connsiteX2" fmla="*/ 942311 w 5408045"/>
              <a:gd name="connsiteY2" fmla="*/ 2130641 h 2192101"/>
              <a:gd name="connsiteX3" fmla="*/ 2601598 w 5408045"/>
              <a:gd name="connsiteY3" fmla="*/ 2130641 h 2192101"/>
              <a:gd name="connsiteX4" fmla="*/ 2519658 w 5408045"/>
              <a:gd name="connsiteY4" fmla="*/ 614608 h 2192101"/>
              <a:gd name="connsiteX5" fmla="*/ 3134208 w 5408045"/>
              <a:gd name="connsiteY5" fmla="*/ 348278 h 2192101"/>
              <a:gd name="connsiteX6" fmla="*/ 3748759 w 5408045"/>
              <a:gd name="connsiteY6" fmla="*/ 655582 h 2192101"/>
              <a:gd name="connsiteX7" fmla="*/ 3687304 w 5408045"/>
              <a:gd name="connsiteY7" fmla="*/ 2048693 h 2192101"/>
              <a:gd name="connsiteX8" fmla="*/ 5408045 w 5408045"/>
              <a:gd name="connsiteY8" fmla="*/ 2192101 h 2192101"/>
              <a:gd name="connsiteX9" fmla="*/ 5285135 w 540804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30641 h 2192101"/>
              <a:gd name="connsiteX3" fmla="*/ 2273838 w 5080285"/>
              <a:gd name="connsiteY3" fmla="*/ 2130641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73838 w 5080285"/>
              <a:gd name="connsiteY3" fmla="*/ 2130641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89667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241841 w 5080285"/>
              <a:gd name="connsiteY4" fmla="*/ 621742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241841 w 5080285"/>
              <a:gd name="connsiteY4" fmla="*/ 621742 h 2192101"/>
              <a:gd name="connsiteX5" fmla="*/ 2806448 w 5080285"/>
              <a:gd name="connsiteY5" fmla="*/ 348278 h 2192101"/>
              <a:gd name="connsiteX6" fmla="*/ 3363921 w 5080285"/>
              <a:gd name="connsiteY6" fmla="*/ 641313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241841 w 5080285"/>
              <a:gd name="connsiteY4" fmla="*/ 621742 h 2192101"/>
              <a:gd name="connsiteX5" fmla="*/ 2806448 w 5080285"/>
              <a:gd name="connsiteY5" fmla="*/ 348278 h 2192101"/>
              <a:gd name="connsiteX6" fmla="*/ 3363921 w 5080285"/>
              <a:gd name="connsiteY6" fmla="*/ 641313 h 2192101"/>
              <a:gd name="connsiteX7" fmla="*/ 3366679 w 5080285"/>
              <a:gd name="connsiteY7" fmla="*/ 2077231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73151"/>
              <a:gd name="connsiteY0" fmla="*/ 327791 h 2110154"/>
              <a:gd name="connsiteX1" fmla="*/ 594066 w 5073151"/>
              <a:gd name="connsiteY1" fmla="*/ 676069 h 2110154"/>
              <a:gd name="connsiteX2" fmla="*/ 614551 w 5073151"/>
              <a:gd name="connsiteY2" fmla="*/ 2110154 h 2110154"/>
              <a:gd name="connsiteX3" fmla="*/ 2253353 w 5073151"/>
              <a:gd name="connsiteY3" fmla="*/ 2096801 h 2110154"/>
              <a:gd name="connsiteX4" fmla="*/ 2241841 w 5073151"/>
              <a:gd name="connsiteY4" fmla="*/ 621742 h 2110154"/>
              <a:gd name="connsiteX5" fmla="*/ 2806448 w 5073151"/>
              <a:gd name="connsiteY5" fmla="*/ 348278 h 2110154"/>
              <a:gd name="connsiteX6" fmla="*/ 3363921 w 5073151"/>
              <a:gd name="connsiteY6" fmla="*/ 641313 h 2110154"/>
              <a:gd name="connsiteX7" fmla="*/ 3366679 w 5073151"/>
              <a:gd name="connsiteY7" fmla="*/ 2077231 h 2110154"/>
              <a:gd name="connsiteX8" fmla="*/ 5073151 w 5073151"/>
              <a:gd name="connsiteY8" fmla="*/ 2085084 h 2110154"/>
              <a:gd name="connsiteX9" fmla="*/ 4957375 w 5073151"/>
              <a:gd name="connsiteY9" fmla="*/ 0 h 2110154"/>
              <a:gd name="connsiteX0" fmla="*/ 0 w 5073151"/>
              <a:gd name="connsiteY0" fmla="*/ 334925 h 2117288"/>
              <a:gd name="connsiteX1" fmla="*/ 594066 w 5073151"/>
              <a:gd name="connsiteY1" fmla="*/ 683203 h 2117288"/>
              <a:gd name="connsiteX2" fmla="*/ 614551 w 5073151"/>
              <a:gd name="connsiteY2" fmla="*/ 2117288 h 2117288"/>
              <a:gd name="connsiteX3" fmla="*/ 2253353 w 5073151"/>
              <a:gd name="connsiteY3" fmla="*/ 2103935 h 2117288"/>
              <a:gd name="connsiteX4" fmla="*/ 2241841 w 5073151"/>
              <a:gd name="connsiteY4" fmla="*/ 628876 h 2117288"/>
              <a:gd name="connsiteX5" fmla="*/ 2806448 w 5073151"/>
              <a:gd name="connsiteY5" fmla="*/ 355412 h 2117288"/>
              <a:gd name="connsiteX6" fmla="*/ 3363921 w 5073151"/>
              <a:gd name="connsiteY6" fmla="*/ 648447 h 2117288"/>
              <a:gd name="connsiteX7" fmla="*/ 3366679 w 5073151"/>
              <a:gd name="connsiteY7" fmla="*/ 2084365 h 2117288"/>
              <a:gd name="connsiteX8" fmla="*/ 5073151 w 5073151"/>
              <a:gd name="connsiteY8" fmla="*/ 2092218 h 2117288"/>
              <a:gd name="connsiteX9" fmla="*/ 5014453 w 5073151"/>
              <a:gd name="connsiteY9" fmla="*/ 0 h 2117288"/>
              <a:gd name="connsiteX0" fmla="*/ 0 w 5037478"/>
              <a:gd name="connsiteY0" fmla="*/ 334925 h 2117288"/>
              <a:gd name="connsiteX1" fmla="*/ 594066 w 5037478"/>
              <a:gd name="connsiteY1" fmla="*/ 683203 h 2117288"/>
              <a:gd name="connsiteX2" fmla="*/ 614551 w 5037478"/>
              <a:gd name="connsiteY2" fmla="*/ 2117288 h 2117288"/>
              <a:gd name="connsiteX3" fmla="*/ 2253353 w 5037478"/>
              <a:gd name="connsiteY3" fmla="*/ 2103935 h 2117288"/>
              <a:gd name="connsiteX4" fmla="*/ 2241841 w 5037478"/>
              <a:gd name="connsiteY4" fmla="*/ 628876 h 2117288"/>
              <a:gd name="connsiteX5" fmla="*/ 2806448 w 5037478"/>
              <a:gd name="connsiteY5" fmla="*/ 355412 h 2117288"/>
              <a:gd name="connsiteX6" fmla="*/ 3363921 w 5037478"/>
              <a:gd name="connsiteY6" fmla="*/ 648447 h 2117288"/>
              <a:gd name="connsiteX7" fmla="*/ 3366679 w 5037478"/>
              <a:gd name="connsiteY7" fmla="*/ 2084365 h 2117288"/>
              <a:gd name="connsiteX8" fmla="*/ 5037478 w 5037478"/>
              <a:gd name="connsiteY8" fmla="*/ 2092218 h 2117288"/>
              <a:gd name="connsiteX9" fmla="*/ 5014453 w 5037478"/>
              <a:gd name="connsiteY9" fmla="*/ 0 h 2117288"/>
              <a:gd name="connsiteX0" fmla="*/ 0 w 5014453"/>
              <a:gd name="connsiteY0" fmla="*/ 334925 h 2117288"/>
              <a:gd name="connsiteX1" fmla="*/ 594066 w 5014453"/>
              <a:gd name="connsiteY1" fmla="*/ 683203 h 2117288"/>
              <a:gd name="connsiteX2" fmla="*/ 614551 w 5014453"/>
              <a:gd name="connsiteY2" fmla="*/ 2117288 h 2117288"/>
              <a:gd name="connsiteX3" fmla="*/ 2253353 w 5014453"/>
              <a:gd name="connsiteY3" fmla="*/ 2103935 h 2117288"/>
              <a:gd name="connsiteX4" fmla="*/ 2241841 w 5014453"/>
              <a:gd name="connsiteY4" fmla="*/ 628876 h 2117288"/>
              <a:gd name="connsiteX5" fmla="*/ 2806448 w 5014453"/>
              <a:gd name="connsiteY5" fmla="*/ 355412 h 2117288"/>
              <a:gd name="connsiteX6" fmla="*/ 3363921 w 5014453"/>
              <a:gd name="connsiteY6" fmla="*/ 648447 h 2117288"/>
              <a:gd name="connsiteX7" fmla="*/ 3366679 w 5014453"/>
              <a:gd name="connsiteY7" fmla="*/ 2084365 h 2117288"/>
              <a:gd name="connsiteX8" fmla="*/ 5008939 w 5014453"/>
              <a:gd name="connsiteY8" fmla="*/ 2099353 h 2117288"/>
              <a:gd name="connsiteX9" fmla="*/ 5014453 w 5014453"/>
              <a:gd name="connsiteY9" fmla="*/ 0 h 2117288"/>
              <a:gd name="connsiteX0" fmla="*/ 0 w 5014453"/>
              <a:gd name="connsiteY0" fmla="*/ 334925 h 2117288"/>
              <a:gd name="connsiteX1" fmla="*/ 594066 w 5014453"/>
              <a:gd name="connsiteY1" fmla="*/ 683203 h 2117288"/>
              <a:gd name="connsiteX2" fmla="*/ 614551 w 5014453"/>
              <a:gd name="connsiteY2" fmla="*/ 2117288 h 2117288"/>
              <a:gd name="connsiteX3" fmla="*/ 2253353 w 5014453"/>
              <a:gd name="connsiteY3" fmla="*/ 2103935 h 2117288"/>
              <a:gd name="connsiteX4" fmla="*/ 2241841 w 5014453"/>
              <a:gd name="connsiteY4" fmla="*/ 628876 h 2117288"/>
              <a:gd name="connsiteX5" fmla="*/ 2806448 w 5014453"/>
              <a:gd name="connsiteY5" fmla="*/ 355412 h 2117288"/>
              <a:gd name="connsiteX6" fmla="*/ 3363921 w 5014453"/>
              <a:gd name="connsiteY6" fmla="*/ 648447 h 2117288"/>
              <a:gd name="connsiteX7" fmla="*/ 3366679 w 5014453"/>
              <a:gd name="connsiteY7" fmla="*/ 2084365 h 2117288"/>
              <a:gd name="connsiteX8" fmla="*/ 5008939 w 5014453"/>
              <a:gd name="connsiteY8" fmla="*/ 2063681 h 2117288"/>
              <a:gd name="connsiteX9" fmla="*/ 5014453 w 5014453"/>
              <a:gd name="connsiteY9" fmla="*/ 0 h 2117288"/>
              <a:gd name="connsiteX0" fmla="*/ 0 w 5014453"/>
              <a:gd name="connsiteY0" fmla="*/ 334925 h 2117288"/>
              <a:gd name="connsiteX1" fmla="*/ 594066 w 5014453"/>
              <a:gd name="connsiteY1" fmla="*/ 683203 h 2117288"/>
              <a:gd name="connsiteX2" fmla="*/ 614551 w 5014453"/>
              <a:gd name="connsiteY2" fmla="*/ 2117288 h 2117288"/>
              <a:gd name="connsiteX3" fmla="*/ 2253353 w 5014453"/>
              <a:gd name="connsiteY3" fmla="*/ 2103935 h 2117288"/>
              <a:gd name="connsiteX4" fmla="*/ 2241841 w 5014453"/>
              <a:gd name="connsiteY4" fmla="*/ 628876 h 2117288"/>
              <a:gd name="connsiteX5" fmla="*/ 2806448 w 5014453"/>
              <a:gd name="connsiteY5" fmla="*/ 355412 h 2117288"/>
              <a:gd name="connsiteX6" fmla="*/ 3363921 w 5014453"/>
              <a:gd name="connsiteY6" fmla="*/ 648447 h 2117288"/>
              <a:gd name="connsiteX7" fmla="*/ 3366679 w 5014453"/>
              <a:gd name="connsiteY7" fmla="*/ 2084365 h 2117288"/>
              <a:gd name="connsiteX8" fmla="*/ 5008939 w 5014453"/>
              <a:gd name="connsiteY8" fmla="*/ 2085084 h 2117288"/>
              <a:gd name="connsiteX9" fmla="*/ 5014453 w 5014453"/>
              <a:gd name="connsiteY9" fmla="*/ 0 h 2117288"/>
              <a:gd name="connsiteX0" fmla="*/ 0 w 5008939"/>
              <a:gd name="connsiteY0" fmla="*/ 0 h 1782363"/>
              <a:gd name="connsiteX1" fmla="*/ 594066 w 5008939"/>
              <a:gd name="connsiteY1" fmla="*/ 348278 h 1782363"/>
              <a:gd name="connsiteX2" fmla="*/ 614551 w 5008939"/>
              <a:gd name="connsiteY2" fmla="*/ 1782363 h 1782363"/>
              <a:gd name="connsiteX3" fmla="*/ 2253353 w 5008939"/>
              <a:gd name="connsiteY3" fmla="*/ 1769010 h 1782363"/>
              <a:gd name="connsiteX4" fmla="*/ 2241841 w 5008939"/>
              <a:gd name="connsiteY4" fmla="*/ 293951 h 1782363"/>
              <a:gd name="connsiteX5" fmla="*/ 2806448 w 5008939"/>
              <a:gd name="connsiteY5" fmla="*/ 20487 h 1782363"/>
              <a:gd name="connsiteX6" fmla="*/ 3363921 w 5008939"/>
              <a:gd name="connsiteY6" fmla="*/ 313522 h 1782363"/>
              <a:gd name="connsiteX7" fmla="*/ 3366679 w 5008939"/>
              <a:gd name="connsiteY7" fmla="*/ 1749440 h 1782363"/>
              <a:gd name="connsiteX8" fmla="*/ 5008939 w 5008939"/>
              <a:gd name="connsiteY8" fmla="*/ 1750159 h 1782363"/>
              <a:gd name="connsiteX9" fmla="*/ 4993968 w 5008939"/>
              <a:gd name="connsiteY9" fmla="*/ 54327 h 1782363"/>
              <a:gd name="connsiteX0" fmla="*/ 0 w 5008939"/>
              <a:gd name="connsiteY0" fmla="*/ 0 h 1782363"/>
              <a:gd name="connsiteX1" fmla="*/ 594066 w 5008939"/>
              <a:gd name="connsiteY1" fmla="*/ 348278 h 1782363"/>
              <a:gd name="connsiteX2" fmla="*/ 614551 w 5008939"/>
              <a:gd name="connsiteY2" fmla="*/ 1782363 h 1782363"/>
              <a:gd name="connsiteX3" fmla="*/ 2253353 w 5008939"/>
              <a:gd name="connsiteY3" fmla="*/ 1769010 h 1782363"/>
              <a:gd name="connsiteX4" fmla="*/ 2241841 w 5008939"/>
              <a:gd name="connsiteY4" fmla="*/ 293951 h 1782363"/>
              <a:gd name="connsiteX5" fmla="*/ 2806448 w 5008939"/>
              <a:gd name="connsiteY5" fmla="*/ 20487 h 1782363"/>
              <a:gd name="connsiteX6" fmla="*/ 3363921 w 5008939"/>
              <a:gd name="connsiteY6" fmla="*/ 313522 h 1782363"/>
              <a:gd name="connsiteX7" fmla="*/ 3366679 w 5008939"/>
              <a:gd name="connsiteY7" fmla="*/ 1749440 h 1782363"/>
              <a:gd name="connsiteX8" fmla="*/ 5008939 w 5008939"/>
              <a:gd name="connsiteY8" fmla="*/ 1750159 h 1782363"/>
              <a:gd name="connsiteX0" fmla="*/ 0 w 3366679"/>
              <a:gd name="connsiteY0" fmla="*/ 0 h 1782363"/>
              <a:gd name="connsiteX1" fmla="*/ 594066 w 3366679"/>
              <a:gd name="connsiteY1" fmla="*/ 348278 h 1782363"/>
              <a:gd name="connsiteX2" fmla="*/ 614551 w 3366679"/>
              <a:gd name="connsiteY2" fmla="*/ 1782363 h 1782363"/>
              <a:gd name="connsiteX3" fmla="*/ 2253353 w 3366679"/>
              <a:gd name="connsiteY3" fmla="*/ 1769010 h 1782363"/>
              <a:gd name="connsiteX4" fmla="*/ 2241841 w 3366679"/>
              <a:gd name="connsiteY4" fmla="*/ 293951 h 1782363"/>
              <a:gd name="connsiteX5" fmla="*/ 2806448 w 3366679"/>
              <a:gd name="connsiteY5" fmla="*/ 20487 h 1782363"/>
              <a:gd name="connsiteX6" fmla="*/ 3363921 w 3366679"/>
              <a:gd name="connsiteY6" fmla="*/ 313522 h 1782363"/>
              <a:gd name="connsiteX7" fmla="*/ 3366679 w 3366679"/>
              <a:gd name="connsiteY7" fmla="*/ 1749440 h 1782363"/>
              <a:gd name="connsiteX0" fmla="*/ 0 w 3363921"/>
              <a:gd name="connsiteY0" fmla="*/ 0 h 1782363"/>
              <a:gd name="connsiteX1" fmla="*/ 594066 w 3363921"/>
              <a:gd name="connsiteY1" fmla="*/ 348278 h 1782363"/>
              <a:gd name="connsiteX2" fmla="*/ 614551 w 3363921"/>
              <a:gd name="connsiteY2" fmla="*/ 1782363 h 1782363"/>
              <a:gd name="connsiteX3" fmla="*/ 2253353 w 3363921"/>
              <a:gd name="connsiteY3" fmla="*/ 1769010 h 1782363"/>
              <a:gd name="connsiteX4" fmla="*/ 2241841 w 3363921"/>
              <a:gd name="connsiteY4" fmla="*/ 293951 h 1782363"/>
              <a:gd name="connsiteX5" fmla="*/ 2806448 w 3363921"/>
              <a:gd name="connsiteY5" fmla="*/ 20487 h 1782363"/>
              <a:gd name="connsiteX6" fmla="*/ 3363921 w 3363921"/>
              <a:gd name="connsiteY6" fmla="*/ 313522 h 1782363"/>
              <a:gd name="connsiteX0" fmla="*/ 0 w 2806448"/>
              <a:gd name="connsiteY0" fmla="*/ 0 h 1782363"/>
              <a:gd name="connsiteX1" fmla="*/ 594066 w 2806448"/>
              <a:gd name="connsiteY1" fmla="*/ 348278 h 1782363"/>
              <a:gd name="connsiteX2" fmla="*/ 614551 w 2806448"/>
              <a:gd name="connsiteY2" fmla="*/ 1782363 h 1782363"/>
              <a:gd name="connsiteX3" fmla="*/ 2253353 w 2806448"/>
              <a:gd name="connsiteY3" fmla="*/ 1769010 h 1782363"/>
              <a:gd name="connsiteX4" fmla="*/ 2241841 w 2806448"/>
              <a:gd name="connsiteY4" fmla="*/ 293951 h 1782363"/>
              <a:gd name="connsiteX5" fmla="*/ 2806448 w 2806448"/>
              <a:gd name="connsiteY5" fmla="*/ 20487 h 1782363"/>
              <a:gd name="connsiteX0" fmla="*/ 0 w 2253353"/>
              <a:gd name="connsiteY0" fmla="*/ 0 h 1782363"/>
              <a:gd name="connsiteX1" fmla="*/ 594066 w 2253353"/>
              <a:gd name="connsiteY1" fmla="*/ 348278 h 1782363"/>
              <a:gd name="connsiteX2" fmla="*/ 614551 w 2253353"/>
              <a:gd name="connsiteY2" fmla="*/ 1782363 h 1782363"/>
              <a:gd name="connsiteX3" fmla="*/ 2253353 w 2253353"/>
              <a:gd name="connsiteY3" fmla="*/ 1769010 h 1782363"/>
              <a:gd name="connsiteX4" fmla="*/ 2241841 w 2253353"/>
              <a:gd name="connsiteY4" fmla="*/ 293951 h 1782363"/>
              <a:gd name="connsiteX0" fmla="*/ 0 w 1659287"/>
              <a:gd name="connsiteY0" fmla="*/ 54327 h 1488412"/>
              <a:gd name="connsiteX1" fmla="*/ 20485 w 1659287"/>
              <a:gd name="connsiteY1" fmla="*/ 1488412 h 1488412"/>
              <a:gd name="connsiteX2" fmla="*/ 1659287 w 1659287"/>
              <a:gd name="connsiteY2" fmla="*/ 1475059 h 1488412"/>
              <a:gd name="connsiteX3" fmla="*/ 1647775 w 1659287"/>
              <a:gd name="connsiteY3" fmla="*/ 0 h 1488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9287" h="1488412">
                <a:moveTo>
                  <a:pt x="0" y="54327"/>
                </a:moveTo>
                <a:lnTo>
                  <a:pt x="20485" y="1488412"/>
                </a:lnTo>
                <a:lnTo>
                  <a:pt x="1659287" y="1475059"/>
                </a:lnTo>
                <a:cubicBezTo>
                  <a:pt x="1655450" y="983373"/>
                  <a:pt x="1651612" y="491686"/>
                  <a:pt x="1647775" y="0"/>
                </a:cubicBezTo>
              </a:path>
            </a:pathLst>
          </a:custGeom>
          <a:ln w="31750">
            <a:solidFill>
              <a:srgbClr val="CC0000"/>
            </a:solidFill>
            <a:headEnd type="triangle" w="lg" len="lg"/>
            <a:tailEnd type="triangle" w="lg" len="lg"/>
          </a:ln>
        </p:spPr>
        <p:txBody>
          <a:bodyPr rtlCol="0" anchor="ctr"/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90695" y="5374896"/>
            <a:ext cx="1073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800" i="1" dirty="0" smtClean="0">
                <a:solidFill>
                  <a:srgbClr val="CC0000"/>
                </a:solidFill>
                <a:latin typeface="Arial" charset="0"/>
                <a:ea typeface="ＭＳ Ｐゴシック" charset="0"/>
              </a:rPr>
              <a:t>tunnel</a:t>
            </a:r>
            <a:endParaRPr lang="en-US" sz="2800" i="1" dirty="0">
              <a:solidFill>
                <a:srgbClr val="CC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353" y="5895217"/>
            <a:ext cx="2861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 link-layer radio net</a:t>
            </a:r>
            <a:endParaRPr lang="en-US" i="1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" name="Group 782"/>
          <p:cNvGrpSpPr>
            <a:grpSpLocks/>
          </p:cNvGrpSpPr>
          <p:nvPr/>
        </p:nvGrpSpPr>
        <p:grpSpPr bwMode="auto">
          <a:xfrm>
            <a:off x="2430167" y="2523249"/>
            <a:ext cx="666155" cy="874492"/>
            <a:chOff x="742" y="2409"/>
            <a:chExt cx="576" cy="881"/>
          </a:xfrm>
        </p:grpSpPr>
        <p:grpSp>
          <p:nvGrpSpPr>
            <p:cNvPr id="15" name="Group 783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6" name="Picture 799" descr="cell_tower_radiation cop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Oval 800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01164" y="2559061"/>
            <a:ext cx="539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UE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9" name="Group 808"/>
          <p:cNvGrpSpPr>
            <a:grpSpLocks/>
          </p:cNvGrpSpPr>
          <p:nvPr/>
        </p:nvGrpSpPr>
        <p:grpSpPr bwMode="auto">
          <a:xfrm>
            <a:off x="97459" y="2375743"/>
            <a:ext cx="802915" cy="612835"/>
            <a:chOff x="2751" y="1851"/>
            <a:chExt cx="462" cy="478"/>
          </a:xfrm>
        </p:grpSpPr>
        <p:pic>
          <p:nvPicPr>
            <p:cNvPr id="97" name="Picture 809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" name="Picture 810" descr="antenna_radiation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1" name="TextBox 100"/>
          <p:cNvSpPr txBox="1"/>
          <p:nvPr/>
        </p:nvSpPr>
        <p:spPr>
          <a:xfrm>
            <a:off x="2998922" y="2942248"/>
            <a:ext cx="1159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eNodeB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60766" y="2532558"/>
            <a:ext cx="1524133" cy="850814"/>
            <a:chOff x="6490355" y="4964768"/>
            <a:chExt cx="1524133" cy="850814"/>
          </a:xfrm>
        </p:grpSpPr>
        <p:grpSp>
          <p:nvGrpSpPr>
            <p:cNvPr id="102" name="Group 224"/>
            <p:cNvGrpSpPr>
              <a:grpSpLocks/>
            </p:cNvGrpSpPr>
            <p:nvPr/>
          </p:nvGrpSpPr>
          <p:grpSpPr bwMode="auto">
            <a:xfrm>
              <a:off x="6566861" y="5021921"/>
              <a:ext cx="550863" cy="793661"/>
              <a:chOff x="611" y="3693"/>
              <a:chExt cx="449" cy="287"/>
            </a:xfrm>
          </p:grpSpPr>
          <p:sp>
            <p:nvSpPr>
              <p:cNvPr id="103" name="Rectangle 225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grpSp>
            <p:nvGrpSpPr>
              <p:cNvPr id="104" name="Group 226"/>
              <p:cNvGrpSpPr>
                <a:grpSpLocks/>
              </p:cNvGrpSpPr>
              <p:nvPr/>
            </p:nvGrpSpPr>
            <p:grpSpPr bwMode="auto">
              <a:xfrm>
                <a:off x="687" y="3826"/>
                <a:ext cx="224" cy="110"/>
                <a:chOff x="687" y="3826"/>
                <a:chExt cx="224" cy="110"/>
              </a:xfrm>
            </p:grpSpPr>
            <p:sp>
              <p:nvSpPr>
                <p:cNvPr id="110" name="Freeform 227"/>
                <p:cNvSpPr>
                  <a:spLocks/>
                </p:cNvSpPr>
                <p:nvPr/>
              </p:nvSpPr>
              <p:spPr bwMode="auto">
                <a:xfrm>
                  <a:off x="687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111" name="Freeform 228"/>
                <p:cNvSpPr>
                  <a:spLocks/>
                </p:cNvSpPr>
                <p:nvPr/>
              </p:nvSpPr>
              <p:spPr bwMode="auto">
                <a:xfrm flipV="1">
                  <a:off x="689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05" name="Freeform 229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6" name="Freeform 230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7" name="Freeform 231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8" name="Freeform 232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09" name="Freeform 233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112" name="Text Box 234"/>
            <p:cNvSpPr txBox="1">
              <a:spLocks noChangeArrowheads="1"/>
            </p:cNvSpPr>
            <p:nvPr/>
          </p:nvSpPr>
          <p:spPr bwMode="auto">
            <a:xfrm>
              <a:off x="7201445" y="5279957"/>
              <a:ext cx="813043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0000"/>
                </a:lnSpc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-GW</a:t>
              </a:r>
            </a:p>
          </p:txBody>
        </p:sp>
        <p:sp>
          <p:nvSpPr>
            <p:cNvPr id="113" name="Text Box 235"/>
            <p:cNvSpPr txBox="1">
              <a:spLocks noChangeArrowheads="1"/>
            </p:cNvSpPr>
            <p:nvPr/>
          </p:nvSpPr>
          <p:spPr bwMode="auto">
            <a:xfrm>
              <a:off x="6636711" y="4964768"/>
              <a:ext cx="361950" cy="290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grpSp>
          <p:nvGrpSpPr>
            <p:cNvPr id="115" name="Group 347"/>
            <p:cNvGrpSpPr>
              <a:grpSpLocks/>
            </p:cNvGrpSpPr>
            <p:nvPr/>
          </p:nvGrpSpPr>
          <p:grpSpPr bwMode="auto">
            <a:xfrm>
              <a:off x="6490355" y="5378095"/>
              <a:ext cx="661282" cy="323815"/>
              <a:chOff x="1871277" y="1576300"/>
              <a:chExt cx="1128371" cy="437861"/>
            </a:xfrm>
          </p:grpSpPr>
          <p:sp>
            <p:nvSpPr>
              <p:cNvPr id="116" name="Oval 115"/>
              <p:cNvSpPr/>
              <p:nvPr/>
            </p:nvSpPr>
            <p:spPr bwMode="auto">
              <a:xfrm flipV="1">
                <a:off x="1874446" y="1694641"/>
                <a:ext cx="1125202" cy="319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871277" y="1739611"/>
                <a:ext cx="1128371" cy="115973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 bwMode="auto">
              <a:xfrm flipV="1">
                <a:off x="1871277" y="1576300"/>
                <a:ext cx="1125200" cy="3195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19" name="Freeform 118"/>
              <p:cNvSpPr/>
              <p:nvPr/>
            </p:nvSpPr>
            <p:spPr bwMode="auto">
              <a:xfrm>
                <a:off x="2159708" y="1673340"/>
                <a:ext cx="548339" cy="160943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Freeform 119"/>
              <p:cNvSpPr/>
              <p:nvPr/>
            </p:nvSpPr>
            <p:spPr bwMode="auto">
              <a:xfrm>
                <a:off x="2102655" y="1633103"/>
                <a:ext cx="662444" cy="111241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1" name="Freeform 120"/>
              <p:cNvSpPr/>
              <p:nvPr/>
            </p:nvSpPr>
            <p:spPr bwMode="auto">
              <a:xfrm>
                <a:off x="2536889" y="1727776"/>
                <a:ext cx="244057" cy="97040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2" name="Freeform 121"/>
              <p:cNvSpPr/>
              <p:nvPr/>
            </p:nvSpPr>
            <p:spPr bwMode="auto">
              <a:xfrm>
                <a:off x="2089977" y="1730144"/>
                <a:ext cx="240888" cy="97039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23" name="Straight Connector 122"/>
              <p:cNvCxnSpPr>
                <a:endCxn id="118" idx="2"/>
              </p:cNvCxnSpPr>
              <p:nvPr/>
            </p:nvCxnSpPr>
            <p:spPr bwMode="auto">
              <a:xfrm flipH="1" flipV="1">
                <a:off x="1871277" y="1737243"/>
                <a:ext cx="3169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auto">
              <a:xfrm flipH="1" flipV="1">
                <a:off x="2996477" y="1734877"/>
                <a:ext cx="3171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5" name="Group 124"/>
          <p:cNvGrpSpPr/>
          <p:nvPr/>
        </p:nvGrpSpPr>
        <p:grpSpPr>
          <a:xfrm>
            <a:off x="7574078" y="2580851"/>
            <a:ext cx="1524133" cy="850814"/>
            <a:chOff x="6490355" y="4964768"/>
            <a:chExt cx="1524133" cy="850814"/>
          </a:xfrm>
        </p:grpSpPr>
        <p:grpSp>
          <p:nvGrpSpPr>
            <p:cNvPr id="126" name="Group 224"/>
            <p:cNvGrpSpPr>
              <a:grpSpLocks/>
            </p:cNvGrpSpPr>
            <p:nvPr/>
          </p:nvGrpSpPr>
          <p:grpSpPr bwMode="auto">
            <a:xfrm>
              <a:off x="6566861" y="5021921"/>
              <a:ext cx="550863" cy="793661"/>
              <a:chOff x="611" y="3693"/>
              <a:chExt cx="449" cy="287"/>
            </a:xfrm>
          </p:grpSpPr>
          <p:sp>
            <p:nvSpPr>
              <p:cNvPr id="139" name="Rectangle 225"/>
              <p:cNvSpPr>
                <a:spLocks noChangeArrowheads="1"/>
              </p:cNvSpPr>
              <p:nvPr/>
            </p:nvSpPr>
            <p:spPr bwMode="auto">
              <a:xfrm>
                <a:off x="636" y="3774"/>
                <a:ext cx="336" cy="20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grpSp>
            <p:nvGrpSpPr>
              <p:cNvPr id="140" name="Group 226"/>
              <p:cNvGrpSpPr>
                <a:grpSpLocks/>
              </p:cNvGrpSpPr>
              <p:nvPr/>
            </p:nvGrpSpPr>
            <p:grpSpPr bwMode="auto">
              <a:xfrm>
                <a:off x="687" y="3826"/>
                <a:ext cx="224" cy="110"/>
                <a:chOff x="687" y="3826"/>
                <a:chExt cx="224" cy="110"/>
              </a:xfrm>
            </p:grpSpPr>
            <p:sp>
              <p:nvSpPr>
                <p:cNvPr id="146" name="Freeform 227"/>
                <p:cNvSpPr>
                  <a:spLocks/>
                </p:cNvSpPr>
                <p:nvPr/>
              </p:nvSpPr>
              <p:spPr bwMode="auto">
                <a:xfrm>
                  <a:off x="687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  <p:sp>
              <p:nvSpPr>
                <p:cNvPr id="147" name="Freeform 228"/>
                <p:cNvSpPr>
                  <a:spLocks/>
                </p:cNvSpPr>
                <p:nvPr/>
              </p:nvSpPr>
              <p:spPr bwMode="auto">
                <a:xfrm flipV="1">
                  <a:off x="689" y="3826"/>
                  <a:ext cx="222" cy="110"/>
                </a:xfrm>
                <a:custGeom>
                  <a:avLst/>
                  <a:gdLst>
                    <a:gd name="T0" fmla="*/ 0 w 222"/>
                    <a:gd name="T1" fmla="*/ 110 h 110"/>
                    <a:gd name="T2" fmla="*/ 36 w 222"/>
                    <a:gd name="T3" fmla="*/ 110 h 110"/>
                    <a:gd name="T4" fmla="*/ 183 w 222"/>
                    <a:gd name="T5" fmla="*/ 0 h 110"/>
                    <a:gd name="T6" fmla="*/ 222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 smtClean="0">
                    <a:solidFill>
                      <a:srgbClr val="000000"/>
                    </a:solidFill>
                    <a:latin typeface="Comic Sans MS" charset="0"/>
                    <a:ea typeface="ＭＳ Ｐゴシック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41" name="Freeform 229"/>
              <p:cNvSpPr>
                <a:spLocks/>
              </p:cNvSpPr>
              <p:nvPr/>
            </p:nvSpPr>
            <p:spPr bwMode="auto">
              <a:xfrm>
                <a:off x="975" y="3704"/>
                <a:ext cx="62" cy="74"/>
              </a:xfrm>
              <a:custGeom>
                <a:avLst/>
                <a:gdLst>
                  <a:gd name="T0" fmla="*/ 36 w 62"/>
                  <a:gd name="T1" fmla="*/ 0 h 74"/>
                  <a:gd name="T2" fmla="*/ 62 w 62"/>
                  <a:gd name="T3" fmla="*/ 57 h 74"/>
                  <a:gd name="T4" fmla="*/ 0 w 62"/>
                  <a:gd name="T5" fmla="*/ 74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42" name="Freeform 230"/>
              <p:cNvSpPr>
                <a:spLocks/>
              </p:cNvSpPr>
              <p:nvPr/>
            </p:nvSpPr>
            <p:spPr bwMode="auto">
              <a:xfrm>
                <a:off x="972" y="3764"/>
                <a:ext cx="63" cy="216"/>
              </a:xfrm>
              <a:custGeom>
                <a:avLst/>
                <a:gdLst>
                  <a:gd name="T0" fmla="*/ 2 w 63"/>
                  <a:gd name="T1" fmla="*/ 12 h 225"/>
                  <a:gd name="T2" fmla="*/ 0 w 63"/>
                  <a:gd name="T3" fmla="*/ 176 h 225"/>
                  <a:gd name="T4" fmla="*/ 62 w 63"/>
                  <a:gd name="T5" fmla="*/ 158 h 225"/>
                  <a:gd name="T6" fmla="*/ 63 w 63"/>
                  <a:gd name="T7" fmla="*/ 0 h 225"/>
                  <a:gd name="T8" fmla="*/ 2 w 63"/>
                  <a:gd name="T9" fmla="*/ 1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43" name="Freeform 231"/>
              <p:cNvSpPr>
                <a:spLocks/>
              </p:cNvSpPr>
              <p:nvPr/>
            </p:nvSpPr>
            <p:spPr bwMode="auto">
              <a:xfrm>
                <a:off x="1013" y="3693"/>
                <a:ext cx="47" cy="78"/>
              </a:xfrm>
              <a:custGeom>
                <a:avLst/>
                <a:gdLst>
                  <a:gd name="T0" fmla="*/ 12 w 47"/>
                  <a:gd name="T1" fmla="*/ 0 h 78"/>
                  <a:gd name="T2" fmla="*/ 47 w 47"/>
                  <a:gd name="T3" fmla="*/ 78 h 78"/>
                  <a:gd name="T4" fmla="*/ 15 w 47"/>
                  <a:gd name="T5" fmla="*/ 77 h 78"/>
                  <a:gd name="T6" fmla="*/ 0 w 47"/>
                  <a:gd name="T7" fmla="*/ 35 h 78"/>
                  <a:gd name="T8" fmla="*/ 12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44" name="Freeform 232"/>
              <p:cNvSpPr>
                <a:spLocks/>
              </p:cNvSpPr>
              <p:nvPr/>
            </p:nvSpPr>
            <p:spPr bwMode="auto">
              <a:xfrm>
                <a:off x="987" y="3728"/>
                <a:ext cx="44" cy="51"/>
              </a:xfrm>
              <a:custGeom>
                <a:avLst/>
                <a:gdLst>
                  <a:gd name="T0" fmla="*/ 23 w 44"/>
                  <a:gd name="T1" fmla="*/ 0 h 51"/>
                  <a:gd name="T2" fmla="*/ 0 w 44"/>
                  <a:gd name="T3" fmla="*/ 51 h 51"/>
                  <a:gd name="T4" fmla="*/ 44 w 44"/>
                  <a:gd name="T5" fmla="*/ 45 h 51"/>
                  <a:gd name="T6" fmla="*/ 2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45" name="Freeform 233"/>
              <p:cNvSpPr>
                <a:spLocks/>
              </p:cNvSpPr>
              <p:nvPr/>
            </p:nvSpPr>
            <p:spPr bwMode="auto">
              <a:xfrm>
                <a:off x="611" y="3695"/>
                <a:ext cx="417" cy="95"/>
              </a:xfrm>
              <a:custGeom>
                <a:avLst/>
                <a:gdLst>
                  <a:gd name="T0" fmla="*/ 0 w 417"/>
                  <a:gd name="T1" fmla="*/ 95 h 95"/>
                  <a:gd name="T2" fmla="*/ 66 w 417"/>
                  <a:gd name="T3" fmla="*/ 1 h 95"/>
                  <a:gd name="T4" fmla="*/ 417 w 417"/>
                  <a:gd name="T5" fmla="*/ 0 h 95"/>
                  <a:gd name="T6" fmla="*/ 370 w 417"/>
                  <a:gd name="T7" fmla="*/ 95 h 95"/>
                  <a:gd name="T8" fmla="*/ 0 w 417"/>
                  <a:gd name="T9" fmla="*/ 9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Comic Sans MS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127" name="Text Box 234"/>
            <p:cNvSpPr txBox="1">
              <a:spLocks noChangeArrowheads="1"/>
            </p:cNvSpPr>
            <p:nvPr/>
          </p:nvSpPr>
          <p:spPr bwMode="auto">
            <a:xfrm>
              <a:off x="7201445" y="5279957"/>
              <a:ext cx="813043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P-GW</a:t>
              </a:r>
            </a:p>
          </p:txBody>
        </p:sp>
        <p:sp>
          <p:nvSpPr>
            <p:cNvPr id="128" name="Text Box 235"/>
            <p:cNvSpPr txBox="1">
              <a:spLocks noChangeArrowheads="1"/>
            </p:cNvSpPr>
            <p:nvPr/>
          </p:nvSpPr>
          <p:spPr bwMode="auto">
            <a:xfrm>
              <a:off x="6636711" y="4964768"/>
              <a:ext cx="361950" cy="290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grpSp>
          <p:nvGrpSpPr>
            <p:cNvPr id="129" name="Group 347"/>
            <p:cNvGrpSpPr>
              <a:grpSpLocks/>
            </p:cNvGrpSpPr>
            <p:nvPr/>
          </p:nvGrpSpPr>
          <p:grpSpPr bwMode="auto">
            <a:xfrm>
              <a:off x="6490355" y="5378095"/>
              <a:ext cx="661282" cy="323815"/>
              <a:chOff x="1871277" y="1576300"/>
              <a:chExt cx="1128371" cy="437861"/>
            </a:xfrm>
          </p:grpSpPr>
          <p:sp>
            <p:nvSpPr>
              <p:cNvPr id="130" name="Oval 129"/>
              <p:cNvSpPr/>
              <p:nvPr/>
            </p:nvSpPr>
            <p:spPr bwMode="auto">
              <a:xfrm flipV="1">
                <a:off x="1874446" y="1694641"/>
                <a:ext cx="1125202" cy="319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 bwMode="auto">
              <a:xfrm>
                <a:off x="1871277" y="1739611"/>
                <a:ext cx="1128371" cy="115973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flipV="1">
                <a:off x="1871277" y="1576300"/>
                <a:ext cx="1125200" cy="3195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33" name="Freeform 132"/>
              <p:cNvSpPr/>
              <p:nvPr/>
            </p:nvSpPr>
            <p:spPr bwMode="auto">
              <a:xfrm>
                <a:off x="2159708" y="1673340"/>
                <a:ext cx="548339" cy="160943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4" name="Freeform 133"/>
              <p:cNvSpPr/>
              <p:nvPr/>
            </p:nvSpPr>
            <p:spPr bwMode="auto">
              <a:xfrm>
                <a:off x="2102655" y="1633103"/>
                <a:ext cx="662444" cy="111241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5" name="Freeform 134"/>
              <p:cNvSpPr/>
              <p:nvPr/>
            </p:nvSpPr>
            <p:spPr bwMode="auto">
              <a:xfrm>
                <a:off x="2536889" y="1727776"/>
                <a:ext cx="244057" cy="97040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6" name="Freeform 135"/>
              <p:cNvSpPr/>
              <p:nvPr/>
            </p:nvSpPr>
            <p:spPr bwMode="auto">
              <a:xfrm>
                <a:off x="2089977" y="1730144"/>
                <a:ext cx="240888" cy="97039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37" name="Straight Connector 136"/>
              <p:cNvCxnSpPr>
                <a:endCxn id="132" idx="2"/>
              </p:cNvCxnSpPr>
              <p:nvPr/>
            </p:nvCxnSpPr>
            <p:spPr bwMode="auto">
              <a:xfrm flipH="1" flipV="1">
                <a:off x="1871277" y="1737243"/>
                <a:ext cx="3169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auto">
              <a:xfrm flipH="1" flipV="1">
                <a:off x="2996477" y="1734877"/>
                <a:ext cx="3171" cy="123074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Rectangle 4"/>
          <p:cNvSpPr/>
          <p:nvPr/>
        </p:nvSpPr>
        <p:spPr bwMode="auto">
          <a:xfrm>
            <a:off x="496860" y="6483218"/>
            <a:ext cx="915961" cy="3747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2689355" y="6504039"/>
            <a:ext cx="915961" cy="3123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5402283" y="6462397"/>
            <a:ext cx="915961" cy="3123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15603" y="6358292"/>
            <a:ext cx="915961" cy="3123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 sz="1800" dirty="0">
              <a:solidFill>
                <a:srgbClr val="FFFFFF"/>
              </a:solidFill>
            </a:endParaRPr>
          </a:p>
        </p:txBody>
      </p:sp>
      <p:grpSp>
        <p:nvGrpSpPr>
          <p:cNvPr id="41005" name="Group 41004"/>
          <p:cNvGrpSpPr/>
          <p:nvPr/>
        </p:nvGrpSpPr>
        <p:grpSpPr>
          <a:xfrm>
            <a:off x="3489001" y="4206086"/>
            <a:ext cx="1751694" cy="180815"/>
            <a:chOff x="3489001" y="4206086"/>
            <a:chExt cx="1751694" cy="180815"/>
          </a:xfrm>
        </p:grpSpPr>
        <p:sp>
          <p:nvSpPr>
            <p:cNvPr id="154" name="Oval 153"/>
            <p:cNvSpPr/>
            <p:nvPr/>
          </p:nvSpPr>
          <p:spPr bwMode="auto">
            <a:xfrm>
              <a:off x="5193673" y="4211051"/>
              <a:ext cx="47022" cy="170308"/>
            </a:xfrm>
            <a:prstGeom prst="ellipse">
              <a:avLst/>
            </a:prstGeom>
            <a:gradFill>
              <a:gsLst>
                <a:gs pos="0">
                  <a:schemeClr val="bg1">
                    <a:lumMod val="95000"/>
                    <a:alpha val="75000"/>
                  </a:schemeClr>
                </a:gs>
                <a:gs pos="100000">
                  <a:srgbClr val="CC0000"/>
                </a:gs>
              </a:gsLst>
            </a:gradFill>
            <a:ln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3860" y="4206086"/>
              <a:ext cx="1708851" cy="17870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41000"/>
                  </a:schemeClr>
                </a:gs>
                <a:gs pos="100000">
                  <a:srgbClr val="CC0000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40992" name="Oval 40991"/>
            <p:cNvSpPr/>
            <p:nvPr/>
          </p:nvSpPr>
          <p:spPr bwMode="auto">
            <a:xfrm>
              <a:off x="3489001" y="4209973"/>
              <a:ext cx="38568" cy="176928"/>
            </a:xfrm>
            <a:prstGeom prst="ellipse">
              <a:avLst/>
            </a:prstGeom>
            <a:gradFill>
              <a:gsLst>
                <a:gs pos="0">
                  <a:schemeClr val="bg1">
                    <a:lumMod val="95000"/>
                    <a:alpha val="75000"/>
                  </a:schemeClr>
                </a:gs>
                <a:gs pos="100000">
                  <a:srgbClr val="CC0000"/>
                </a:gs>
              </a:gsLst>
            </a:gradFill>
            <a:ln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en-US" sz="18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1324177" y="1263058"/>
            <a:ext cx="2869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buClr>
                <a:srgbClr val="000090"/>
              </a:buClr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IP packet from UE encapsulated in GPRS Tunneling Protocol (GTP) message at ENodeB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4318792" y="1290359"/>
            <a:ext cx="340442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buClr>
                <a:srgbClr val="000090"/>
              </a:buClr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GTP message encapsulated in UDP, then encapsulated in IP.  large IP packet addressed to SGW</a:t>
            </a:r>
          </a:p>
          <a:p>
            <a:pPr eaLnBrk="0" hangingPunct="0"/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40999" name="Straight Connector 40998"/>
          <p:cNvCxnSpPr/>
          <p:nvPr/>
        </p:nvCxnSpPr>
        <p:spPr bwMode="auto">
          <a:xfrm flipH="1">
            <a:off x="3788749" y="2436086"/>
            <a:ext cx="728608" cy="2477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936009" y="2394443"/>
            <a:ext cx="1269856" cy="20404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Freeform 171"/>
          <p:cNvSpPr/>
          <p:nvPr/>
        </p:nvSpPr>
        <p:spPr>
          <a:xfrm>
            <a:off x="6257637" y="4460586"/>
            <a:ext cx="1659287" cy="1488412"/>
          </a:xfrm>
          <a:custGeom>
            <a:avLst/>
            <a:gdLst>
              <a:gd name="connsiteX0" fmla="*/ 0 w 5408045"/>
              <a:gd name="connsiteY0" fmla="*/ 368765 h 2233075"/>
              <a:gd name="connsiteX1" fmla="*/ 860371 w 5408045"/>
              <a:gd name="connsiteY1" fmla="*/ 0 h 2233075"/>
              <a:gd name="connsiteX2" fmla="*/ 942311 w 5408045"/>
              <a:gd name="connsiteY2" fmla="*/ 2171615 h 2233075"/>
              <a:gd name="connsiteX3" fmla="*/ 2601598 w 5408045"/>
              <a:gd name="connsiteY3" fmla="*/ 2171615 h 2233075"/>
              <a:gd name="connsiteX4" fmla="*/ 2519658 w 5408045"/>
              <a:gd name="connsiteY4" fmla="*/ 655582 h 2233075"/>
              <a:gd name="connsiteX5" fmla="*/ 3134208 w 5408045"/>
              <a:gd name="connsiteY5" fmla="*/ 389252 h 2233075"/>
              <a:gd name="connsiteX6" fmla="*/ 3748759 w 5408045"/>
              <a:gd name="connsiteY6" fmla="*/ 696556 h 2233075"/>
              <a:gd name="connsiteX7" fmla="*/ 3687304 w 5408045"/>
              <a:gd name="connsiteY7" fmla="*/ 2089667 h 2233075"/>
              <a:gd name="connsiteX8" fmla="*/ 5408045 w 5408045"/>
              <a:gd name="connsiteY8" fmla="*/ 2233075 h 2233075"/>
              <a:gd name="connsiteX9" fmla="*/ 5285135 w 5408045"/>
              <a:gd name="connsiteY9" fmla="*/ 40974 h 2233075"/>
              <a:gd name="connsiteX0" fmla="*/ 0 w 5408045"/>
              <a:gd name="connsiteY0" fmla="*/ 327791 h 2192101"/>
              <a:gd name="connsiteX1" fmla="*/ 921826 w 5408045"/>
              <a:gd name="connsiteY1" fmla="*/ 676069 h 2192101"/>
              <a:gd name="connsiteX2" fmla="*/ 942311 w 5408045"/>
              <a:gd name="connsiteY2" fmla="*/ 2130641 h 2192101"/>
              <a:gd name="connsiteX3" fmla="*/ 2601598 w 5408045"/>
              <a:gd name="connsiteY3" fmla="*/ 2130641 h 2192101"/>
              <a:gd name="connsiteX4" fmla="*/ 2519658 w 5408045"/>
              <a:gd name="connsiteY4" fmla="*/ 614608 h 2192101"/>
              <a:gd name="connsiteX5" fmla="*/ 3134208 w 5408045"/>
              <a:gd name="connsiteY5" fmla="*/ 348278 h 2192101"/>
              <a:gd name="connsiteX6" fmla="*/ 3748759 w 5408045"/>
              <a:gd name="connsiteY6" fmla="*/ 655582 h 2192101"/>
              <a:gd name="connsiteX7" fmla="*/ 3687304 w 5408045"/>
              <a:gd name="connsiteY7" fmla="*/ 2048693 h 2192101"/>
              <a:gd name="connsiteX8" fmla="*/ 5408045 w 5408045"/>
              <a:gd name="connsiteY8" fmla="*/ 2192101 h 2192101"/>
              <a:gd name="connsiteX9" fmla="*/ 5285135 w 540804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30641 h 2192101"/>
              <a:gd name="connsiteX3" fmla="*/ 2273838 w 5080285"/>
              <a:gd name="connsiteY3" fmla="*/ 2130641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73838 w 5080285"/>
              <a:gd name="connsiteY3" fmla="*/ 2130641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89667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191898 w 5080285"/>
              <a:gd name="connsiteY4" fmla="*/ 614608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241841 w 5080285"/>
              <a:gd name="connsiteY4" fmla="*/ 621742 h 2192101"/>
              <a:gd name="connsiteX5" fmla="*/ 2806448 w 5080285"/>
              <a:gd name="connsiteY5" fmla="*/ 348278 h 2192101"/>
              <a:gd name="connsiteX6" fmla="*/ 3420999 w 5080285"/>
              <a:gd name="connsiteY6" fmla="*/ 655582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241841 w 5080285"/>
              <a:gd name="connsiteY4" fmla="*/ 621742 h 2192101"/>
              <a:gd name="connsiteX5" fmla="*/ 2806448 w 5080285"/>
              <a:gd name="connsiteY5" fmla="*/ 348278 h 2192101"/>
              <a:gd name="connsiteX6" fmla="*/ 3363921 w 5080285"/>
              <a:gd name="connsiteY6" fmla="*/ 641313 h 2192101"/>
              <a:gd name="connsiteX7" fmla="*/ 3359544 w 5080285"/>
              <a:gd name="connsiteY7" fmla="*/ 2048693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80285"/>
              <a:gd name="connsiteY0" fmla="*/ 327791 h 2192101"/>
              <a:gd name="connsiteX1" fmla="*/ 594066 w 5080285"/>
              <a:gd name="connsiteY1" fmla="*/ 676069 h 2192101"/>
              <a:gd name="connsiteX2" fmla="*/ 614551 w 5080285"/>
              <a:gd name="connsiteY2" fmla="*/ 2110154 h 2192101"/>
              <a:gd name="connsiteX3" fmla="*/ 2253353 w 5080285"/>
              <a:gd name="connsiteY3" fmla="*/ 2096801 h 2192101"/>
              <a:gd name="connsiteX4" fmla="*/ 2241841 w 5080285"/>
              <a:gd name="connsiteY4" fmla="*/ 621742 h 2192101"/>
              <a:gd name="connsiteX5" fmla="*/ 2806448 w 5080285"/>
              <a:gd name="connsiteY5" fmla="*/ 348278 h 2192101"/>
              <a:gd name="connsiteX6" fmla="*/ 3363921 w 5080285"/>
              <a:gd name="connsiteY6" fmla="*/ 641313 h 2192101"/>
              <a:gd name="connsiteX7" fmla="*/ 3366679 w 5080285"/>
              <a:gd name="connsiteY7" fmla="*/ 2077231 h 2192101"/>
              <a:gd name="connsiteX8" fmla="*/ 5080285 w 5080285"/>
              <a:gd name="connsiteY8" fmla="*/ 2192101 h 2192101"/>
              <a:gd name="connsiteX9" fmla="*/ 4957375 w 5080285"/>
              <a:gd name="connsiteY9" fmla="*/ 0 h 2192101"/>
              <a:gd name="connsiteX0" fmla="*/ 0 w 5073151"/>
              <a:gd name="connsiteY0" fmla="*/ 327791 h 2110154"/>
              <a:gd name="connsiteX1" fmla="*/ 594066 w 5073151"/>
              <a:gd name="connsiteY1" fmla="*/ 676069 h 2110154"/>
              <a:gd name="connsiteX2" fmla="*/ 614551 w 5073151"/>
              <a:gd name="connsiteY2" fmla="*/ 2110154 h 2110154"/>
              <a:gd name="connsiteX3" fmla="*/ 2253353 w 5073151"/>
              <a:gd name="connsiteY3" fmla="*/ 2096801 h 2110154"/>
              <a:gd name="connsiteX4" fmla="*/ 2241841 w 5073151"/>
              <a:gd name="connsiteY4" fmla="*/ 621742 h 2110154"/>
              <a:gd name="connsiteX5" fmla="*/ 2806448 w 5073151"/>
              <a:gd name="connsiteY5" fmla="*/ 348278 h 2110154"/>
              <a:gd name="connsiteX6" fmla="*/ 3363921 w 5073151"/>
              <a:gd name="connsiteY6" fmla="*/ 641313 h 2110154"/>
              <a:gd name="connsiteX7" fmla="*/ 3366679 w 5073151"/>
              <a:gd name="connsiteY7" fmla="*/ 2077231 h 2110154"/>
              <a:gd name="connsiteX8" fmla="*/ 5073151 w 5073151"/>
              <a:gd name="connsiteY8" fmla="*/ 2085084 h 2110154"/>
              <a:gd name="connsiteX9" fmla="*/ 4957375 w 5073151"/>
              <a:gd name="connsiteY9" fmla="*/ 0 h 2110154"/>
              <a:gd name="connsiteX0" fmla="*/ 0 w 5073151"/>
              <a:gd name="connsiteY0" fmla="*/ 334925 h 2117288"/>
              <a:gd name="connsiteX1" fmla="*/ 594066 w 5073151"/>
              <a:gd name="connsiteY1" fmla="*/ 683203 h 2117288"/>
              <a:gd name="connsiteX2" fmla="*/ 614551 w 5073151"/>
              <a:gd name="connsiteY2" fmla="*/ 2117288 h 2117288"/>
              <a:gd name="connsiteX3" fmla="*/ 2253353 w 5073151"/>
              <a:gd name="connsiteY3" fmla="*/ 2103935 h 2117288"/>
              <a:gd name="connsiteX4" fmla="*/ 2241841 w 5073151"/>
              <a:gd name="connsiteY4" fmla="*/ 628876 h 2117288"/>
              <a:gd name="connsiteX5" fmla="*/ 2806448 w 5073151"/>
              <a:gd name="connsiteY5" fmla="*/ 355412 h 2117288"/>
              <a:gd name="connsiteX6" fmla="*/ 3363921 w 5073151"/>
              <a:gd name="connsiteY6" fmla="*/ 648447 h 2117288"/>
              <a:gd name="connsiteX7" fmla="*/ 3366679 w 5073151"/>
              <a:gd name="connsiteY7" fmla="*/ 2084365 h 2117288"/>
              <a:gd name="connsiteX8" fmla="*/ 5073151 w 5073151"/>
              <a:gd name="connsiteY8" fmla="*/ 2092218 h 2117288"/>
              <a:gd name="connsiteX9" fmla="*/ 5014453 w 5073151"/>
              <a:gd name="connsiteY9" fmla="*/ 0 h 2117288"/>
              <a:gd name="connsiteX0" fmla="*/ 0 w 5037478"/>
              <a:gd name="connsiteY0" fmla="*/ 334925 h 2117288"/>
              <a:gd name="connsiteX1" fmla="*/ 594066 w 5037478"/>
              <a:gd name="connsiteY1" fmla="*/ 683203 h 2117288"/>
              <a:gd name="connsiteX2" fmla="*/ 614551 w 5037478"/>
              <a:gd name="connsiteY2" fmla="*/ 2117288 h 2117288"/>
              <a:gd name="connsiteX3" fmla="*/ 2253353 w 5037478"/>
              <a:gd name="connsiteY3" fmla="*/ 2103935 h 2117288"/>
              <a:gd name="connsiteX4" fmla="*/ 2241841 w 5037478"/>
              <a:gd name="connsiteY4" fmla="*/ 628876 h 2117288"/>
              <a:gd name="connsiteX5" fmla="*/ 2806448 w 5037478"/>
              <a:gd name="connsiteY5" fmla="*/ 355412 h 2117288"/>
              <a:gd name="connsiteX6" fmla="*/ 3363921 w 5037478"/>
              <a:gd name="connsiteY6" fmla="*/ 648447 h 2117288"/>
              <a:gd name="connsiteX7" fmla="*/ 3366679 w 5037478"/>
              <a:gd name="connsiteY7" fmla="*/ 2084365 h 2117288"/>
              <a:gd name="connsiteX8" fmla="*/ 5037478 w 5037478"/>
              <a:gd name="connsiteY8" fmla="*/ 2092218 h 2117288"/>
              <a:gd name="connsiteX9" fmla="*/ 5014453 w 5037478"/>
              <a:gd name="connsiteY9" fmla="*/ 0 h 2117288"/>
              <a:gd name="connsiteX0" fmla="*/ 0 w 5014453"/>
              <a:gd name="connsiteY0" fmla="*/ 334925 h 2117288"/>
              <a:gd name="connsiteX1" fmla="*/ 594066 w 5014453"/>
              <a:gd name="connsiteY1" fmla="*/ 683203 h 2117288"/>
              <a:gd name="connsiteX2" fmla="*/ 614551 w 5014453"/>
              <a:gd name="connsiteY2" fmla="*/ 2117288 h 2117288"/>
              <a:gd name="connsiteX3" fmla="*/ 2253353 w 5014453"/>
              <a:gd name="connsiteY3" fmla="*/ 2103935 h 2117288"/>
              <a:gd name="connsiteX4" fmla="*/ 2241841 w 5014453"/>
              <a:gd name="connsiteY4" fmla="*/ 628876 h 2117288"/>
              <a:gd name="connsiteX5" fmla="*/ 2806448 w 5014453"/>
              <a:gd name="connsiteY5" fmla="*/ 355412 h 2117288"/>
              <a:gd name="connsiteX6" fmla="*/ 3363921 w 5014453"/>
              <a:gd name="connsiteY6" fmla="*/ 648447 h 2117288"/>
              <a:gd name="connsiteX7" fmla="*/ 3366679 w 5014453"/>
              <a:gd name="connsiteY7" fmla="*/ 2084365 h 2117288"/>
              <a:gd name="connsiteX8" fmla="*/ 5008939 w 5014453"/>
              <a:gd name="connsiteY8" fmla="*/ 2099353 h 2117288"/>
              <a:gd name="connsiteX9" fmla="*/ 5014453 w 5014453"/>
              <a:gd name="connsiteY9" fmla="*/ 0 h 2117288"/>
              <a:gd name="connsiteX0" fmla="*/ 0 w 5014453"/>
              <a:gd name="connsiteY0" fmla="*/ 334925 h 2117288"/>
              <a:gd name="connsiteX1" fmla="*/ 594066 w 5014453"/>
              <a:gd name="connsiteY1" fmla="*/ 683203 h 2117288"/>
              <a:gd name="connsiteX2" fmla="*/ 614551 w 5014453"/>
              <a:gd name="connsiteY2" fmla="*/ 2117288 h 2117288"/>
              <a:gd name="connsiteX3" fmla="*/ 2253353 w 5014453"/>
              <a:gd name="connsiteY3" fmla="*/ 2103935 h 2117288"/>
              <a:gd name="connsiteX4" fmla="*/ 2241841 w 5014453"/>
              <a:gd name="connsiteY4" fmla="*/ 628876 h 2117288"/>
              <a:gd name="connsiteX5" fmla="*/ 2806448 w 5014453"/>
              <a:gd name="connsiteY5" fmla="*/ 355412 h 2117288"/>
              <a:gd name="connsiteX6" fmla="*/ 3363921 w 5014453"/>
              <a:gd name="connsiteY6" fmla="*/ 648447 h 2117288"/>
              <a:gd name="connsiteX7" fmla="*/ 3366679 w 5014453"/>
              <a:gd name="connsiteY7" fmla="*/ 2084365 h 2117288"/>
              <a:gd name="connsiteX8" fmla="*/ 5008939 w 5014453"/>
              <a:gd name="connsiteY8" fmla="*/ 2063681 h 2117288"/>
              <a:gd name="connsiteX9" fmla="*/ 5014453 w 5014453"/>
              <a:gd name="connsiteY9" fmla="*/ 0 h 2117288"/>
              <a:gd name="connsiteX0" fmla="*/ 0 w 5014453"/>
              <a:gd name="connsiteY0" fmla="*/ 334925 h 2117288"/>
              <a:gd name="connsiteX1" fmla="*/ 594066 w 5014453"/>
              <a:gd name="connsiteY1" fmla="*/ 683203 h 2117288"/>
              <a:gd name="connsiteX2" fmla="*/ 614551 w 5014453"/>
              <a:gd name="connsiteY2" fmla="*/ 2117288 h 2117288"/>
              <a:gd name="connsiteX3" fmla="*/ 2253353 w 5014453"/>
              <a:gd name="connsiteY3" fmla="*/ 2103935 h 2117288"/>
              <a:gd name="connsiteX4" fmla="*/ 2241841 w 5014453"/>
              <a:gd name="connsiteY4" fmla="*/ 628876 h 2117288"/>
              <a:gd name="connsiteX5" fmla="*/ 2806448 w 5014453"/>
              <a:gd name="connsiteY5" fmla="*/ 355412 h 2117288"/>
              <a:gd name="connsiteX6" fmla="*/ 3363921 w 5014453"/>
              <a:gd name="connsiteY6" fmla="*/ 648447 h 2117288"/>
              <a:gd name="connsiteX7" fmla="*/ 3366679 w 5014453"/>
              <a:gd name="connsiteY7" fmla="*/ 2084365 h 2117288"/>
              <a:gd name="connsiteX8" fmla="*/ 5008939 w 5014453"/>
              <a:gd name="connsiteY8" fmla="*/ 2085084 h 2117288"/>
              <a:gd name="connsiteX9" fmla="*/ 5014453 w 5014453"/>
              <a:gd name="connsiteY9" fmla="*/ 0 h 2117288"/>
              <a:gd name="connsiteX0" fmla="*/ 0 w 5008939"/>
              <a:gd name="connsiteY0" fmla="*/ 0 h 1782363"/>
              <a:gd name="connsiteX1" fmla="*/ 594066 w 5008939"/>
              <a:gd name="connsiteY1" fmla="*/ 348278 h 1782363"/>
              <a:gd name="connsiteX2" fmla="*/ 614551 w 5008939"/>
              <a:gd name="connsiteY2" fmla="*/ 1782363 h 1782363"/>
              <a:gd name="connsiteX3" fmla="*/ 2253353 w 5008939"/>
              <a:gd name="connsiteY3" fmla="*/ 1769010 h 1782363"/>
              <a:gd name="connsiteX4" fmla="*/ 2241841 w 5008939"/>
              <a:gd name="connsiteY4" fmla="*/ 293951 h 1782363"/>
              <a:gd name="connsiteX5" fmla="*/ 2806448 w 5008939"/>
              <a:gd name="connsiteY5" fmla="*/ 20487 h 1782363"/>
              <a:gd name="connsiteX6" fmla="*/ 3363921 w 5008939"/>
              <a:gd name="connsiteY6" fmla="*/ 313522 h 1782363"/>
              <a:gd name="connsiteX7" fmla="*/ 3366679 w 5008939"/>
              <a:gd name="connsiteY7" fmla="*/ 1749440 h 1782363"/>
              <a:gd name="connsiteX8" fmla="*/ 5008939 w 5008939"/>
              <a:gd name="connsiteY8" fmla="*/ 1750159 h 1782363"/>
              <a:gd name="connsiteX9" fmla="*/ 4993968 w 5008939"/>
              <a:gd name="connsiteY9" fmla="*/ 54327 h 1782363"/>
              <a:gd name="connsiteX0" fmla="*/ 0 w 5008939"/>
              <a:gd name="connsiteY0" fmla="*/ 0 h 1782363"/>
              <a:gd name="connsiteX1" fmla="*/ 594066 w 5008939"/>
              <a:gd name="connsiteY1" fmla="*/ 348278 h 1782363"/>
              <a:gd name="connsiteX2" fmla="*/ 614551 w 5008939"/>
              <a:gd name="connsiteY2" fmla="*/ 1782363 h 1782363"/>
              <a:gd name="connsiteX3" fmla="*/ 2253353 w 5008939"/>
              <a:gd name="connsiteY3" fmla="*/ 1769010 h 1782363"/>
              <a:gd name="connsiteX4" fmla="*/ 2241841 w 5008939"/>
              <a:gd name="connsiteY4" fmla="*/ 293951 h 1782363"/>
              <a:gd name="connsiteX5" fmla="*/ 2806448 w 5008939"/>
              <a:gd name="connsiteY5" fmla="*/ 20487 h 1782363"/>
              <a:gd name="connsiteX6" fmla="*/ 3363921 w 5008939"/>
              <a:gd name="connsiteY6" fmla="*/ 313522 h 1782363"/>
              <a:gd name="connsiteX7" fmla="*/ 3366679 w 5008939"/>
              <a:gd name="connsiteY7" fmla="*/ 1749440 h 1782363"/>
              <a:gd name="connsiteX8" fmla="*/ 5008939 w 5008939"/>
              <a:gd name="connsiteY8" fmla="*/ 1750159 h 1782363"/>
              <a:gd name="connsiteX0" fmla="*/ 0 w 3366679"/>
              <a:gd name="connsiteY0" fmla="*/ 0 h 1782363"/>
              <a:gd name="connsiteX1" fmla="*/ 594066 w 3366679"/>
              <a:gd name="connsiteY1" fmla="*/ 348278 h 1782363"/>
              <a:gd name="connsiteX2" fmla="*/ 614551 w 3366679"/>
              <a:gd name="connsiteY2" fmla="*/ 1782363 h 1782363"/>
              <a:gd name="connsiteX3" fmla="*/ 2253353 w 3366679"/>
              <a:gd name="connsiteY3" fmla="*/ 1769010 h 1782363"/>
              <a:gd name="connsiteX4" fmla="*/ 2241841 w 3366679"/>
              <a:gd name="connsiteY4" fmla="*/ 293951 h 1782363"/>
              <a:gd name="connsiteX5" fmla="*/ 2806448 w 3366679"/>
              <a:gd name="connsiteY5" fmla="*/ 20487 h 1782363"/>
              <a:gd name="connsiteX6" fmla="*/ 3363921 w 3366679"/>
              <a:gd name="connsiteY6" fmla="*/ 313522 h 1782363"/>
              <a:gd name="connsiteX7" fmla="*/ 3366679 w 3366679"/>
              <a:gd name="connsiteY7" fmla="*/ 1749440 h 1782363"/>
              <a:gd name="connsiteX0" fmla="*/ 0 w 3363921"/>
              <a:gd name="connsiteY0" fmla="*/ 0 h 1782363"/>
              <a:gd name="connsiteX1" fmla="*/ 594066 w 3363921"/>
              <a:gd name="connsiteY1" fmla="*/ 348278 h 1782363"/>
              <a:gd name="connsiteX2" fmla="*/ 614551 w 3363921"/>
              <a:gd name="connsiteY2" fmla="*/ 1782363 h 1782363"/>
              <a:gd name="connsiteX3" fmla="*/ 2253353 w 3363921"/>
              <a:gd name="connsiteY3" fmla="*/ 1769010 h 1782363"/>
              <a:gd name="connsiteX4" fmla="*/ 2241841 w 3363921"/>
              <a:gd name="connsiteY4" fmla="*/ 293951 h 1782363"/>
              <a:gd name="connsiteX5" fmla="*/ 2806448 w 3363921"/>
              <a:gd name="connsiteY5" fmla="*/ 20487 h 1782363"/>
              <a:gd name="connsiteX6" fmla="*/ 3363921 w 3363921"/>
              <a:gd name="connsiteY6" fmla="*/ 313522 h 1782363"/>
              <a:gd name="connsiteX0" fmla="*/ 0 w 2806448"/>
              <a:gd name="connsiteY0" fmla="*/ 0 h 1782363"/>
              <a:gd name="connsiteX1" fmla="*/ 594066 w 2806448"/>
              <a:gd name="connsiteY1" fmla="*/ 348278 h 1782363"/>
              <a:gd name="connsiteX2" fmla="*/ 614551 w 2806448"/>
              <a:gd name="connsiteY2" fmla="*/ 1782363 h 1782363"/>
              <a:gd name="connsiteX3" fmla="*/ 2253353 w 2806448"/>
              <a:gd name="connsiteY3" fmla="*/ 1769010 h 1782363"/>
              <a:gd name="connsiteX4" fmla="*/ 2241841 w 2806448"/>
              <a:gd name="connsiteY4" fmla="*/ 293951 h 1782363"/>
              <a:gd name="connsiteX5" fmla="*/ 2806448 w 2806448"/>
              <a:gd name="connsiteY5" fmla="*/ 20487 h 1782363"/>
              <a:gd name="connsiteX0" fmla="*/ 0 w 2253353"/>
              <a:gd name="connsiteY0" fmla="*/ 0 h 1782363"/>
              <a:gd name="connsiteX1" fmla="*/ 594066 w 2253353"/>
              <a:gd name="connsiteY1" fmla="*/ 348278 h 1782363"/>
              <a:gd name="connsiteX2" fmla="*/ 614551 w 2253353"/>
              <a:gd name="connsiteY2" fmla="*/ 1782363 h 1782363"/>
              <a:gd name="connsiteX3" fmla="*/ 2253353 w 2253353"/>
              <a:gd name="connsiteY3" fmla="*/ 1769010 h 1782363"/>
              <a:gd name="connsiteX4" fmla="*/ 2241841 w 2253353"/>
              <a:gd name="connsiteY4" fmla="*/ 293951 h 1782363"/>
              <a:gd name="connsiteX0" fmla="*/ 0 w 1659287"/>
              <a:gd name="connsiteY0" fmla="*/ 54327 h 1488412"/>
              <a:gd name="connsiteX1" fmla="*/ 20485 w 1659287"/>
              <a:gd name="connsiteY1" fmla="*/ 1488412 h 1488412"/>
              <a:gd name="connsiteX2" fmla="*/ 1659287 w 1659287"/>
              <a:gd name="connsiteY2" fmla="*/ 1475059 h 1488412"/>
              <a:gd name="connsiteX3" fmla="*/ 1647775 w 1659287"/>
              <a:gd name="connsiteY3" fmla="*/ 0 h 1488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9287" h="1488412">
                <a:moveTo>
                  <a:pt x="0" y="54327"/>
                </a:moveTo>
                <a:lnTo>
                  <a:pt x="20485" y="1488412"/>
                </a:lnTo>
                <a:lnTo>
                  <a:pt x="1659287" y="1475059"/>
                </a:lnTo>
                <a:cubicBezTo>
                  <a:pt x="1655450" y="983373"/>
                  <a:pt x="1651612" y="491686"/>
                  <a:pt x="1647775" y="0"/>
                </a:cubicBezTo>
              </a:path>
            </a:pathLst>
          </a:custGeom>
          <a:ln w="31750">
            <a:solidFill>
              <a:srgbClr val="CC0000"/>
            </a:solidFill>
            <a:headEnd type="triangle" w="lg" len="lg"/>
            <a:tailEnd type="triangle" w="lg" len="lg"/>
          </a:ln>
        </p:spPr>
        <p:txBody>
          <a:bodyPr rtlCol="0" anchor="ctr"/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74" name="Group 173"/>
          <p:cNvGrpSpPr/>
          <p:nvPr/>
        </p:nvGrpSpPr>
        <p:grpSpPr>
          <a:xfrm>
            <a:off x="6118660" y="4233558"/>
            <a:ext cx="1751694" cy="180815"/>
            <a:chOff x="3489001" y="4206086"/>
            <a:chExt cx="1751694" cy="180815"/>
          </a:xfrm>
        </p:grpSpPr>
        <p:sp>
          <p:nvSpPr>
            <p:cNvPr id="175" name="Oval 174"/>
            <p:cNvSpPr/>
            <p:nvPr/>
          </p:nvSpPr>
          <p:spPr bwMode="auto">
            <a:xfrm>
              <a:off x="5193673" y="4211051"/>
              <a:ext cx="47022" cy="170308"/>
            </a:xfrm>
            <a:prstGeom prst="ellipse">
              <a:avLst/>
            </a:prstGeom>
            <a:gradFill>
              <a:gsLst>
                <a:gs pos="0">
                  <a:schemeClr val="bg1">
                    <a:lumMod val="95000"/>
                    <a:alpha val="75000"/>
                  </a:schemeClr>
                </a:gs>
                <a:gs pos="100000">
                  <a:srgbClr val="CC0000"/>
                </a:gs>
              </a:gsLst>
            </a:gradFill>
            <a:ln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3503860" y="4206086"/>
              <a:ext cx="1708851" cy="17870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41000"/>
                  </a:schemeClr>
                </a:gs>
                <a:gs pos="100000">
                  <a:srgbClr val="CC0000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3489001" y="4209973"/>
              <a:ext cx="38568" cy="176928"/>
            </a:xfrm>
            <a:prstGeom prst="ellipse">
              <a:avLst/>
            </a:prstGeom>
            <a:gradFill>
              <a:gsLst>
                <a:gs pos="0">
                  <a:schemeClr val="bg1">
                    <a:lumMod val="95000"/>
                    <a:alpha val="75000"/>
                  </a:schemeClr>
                </a:gs>
                <a:gs pos="100000">
                  <a:srgbClr val="CC0000"/>
                </a:gs>
              </a:gsLst>
            </a:gradFill>
            <a:ln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endParaRPr lang="en-US" sz="18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42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6386</TotalTime>
  <Words>1439</Words>
  <Application>Microsoft Office PowerPoint</Application>
  <PresentationFormat>On-screen Show (4:3)</PresentationFormat>
  <Paragraphs>400</Paragraphs>
  <Slides>24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ＭＳ Ｐゴシック</vt:lpstr>
      <vt:lpstr>Arial</vt:lpstr>
      <vt:lpstr>Comic Sans MS</vt:lpstr>
      <vt:lpstr>Gill Sans MT</vt:lpstr>
      <vt:lpstr>Symbol</vt:lpstr>
      <vt:lpstr>Times New Roman</vt:lpstr>
      <vt:lpstr>Wingdings</vt:lpstr>
      <vt:lpstr>Default Design</vt:lpstr>
      <vt:lpstr>1_Default Design</vt:lpstr>
      <vt:lpstr>2_Default Design</vt:lpstr>
      <vt:lpstr>Mobile Data</vt:lpstr>
      <vt:lpstr>Goals for Today</vt:lpstr>
      <vt:lpstr>PowerPoint Presentation</vt:lpstr>
      <vt:lpstr>Cellular networks: the first hop</vt:lpstr>
      <vt:lpstr>Code Division Multiple Access (CDMA)</vt:lpstr>
      <vt:lpstr>CDMA encode/decode</vt:lpstr>
      <vt:lpstr>CDMA: two-sender interference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“Roaming” Mobility: vocabulary</vt:lpstr>
      <vt:lpstr>Roaming Mobility: more vocabulary</vt:lpstr>
      <vt:lpstr>Roaming Mobility: approaches</vt:lpstr>
      <vt:lpstr>Roaming Mobility: approaches</vt:lpstr>
      <vt:lpstr>Roaming Mobility: registration</vt:lpstr>
      <vt:lpstr>Roaming Mobility via indirect routing</vt:lpstr>
      <vt:lpstr>Indirect Routing: comments</vt:lpstr>
      <vt:lpstr>Indirect routing: moving between networks</vt:lpstr>
      <vt:lpstr>Wireless, mobility: impact on higher layer protocols</vt:lpstr>
      <vt:lpstr>Link Layer: Key Ideas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232</cp:revision>
  <dcterms:created xsi:type="dcterms:W3CDTF">2003-09-05T02:55:05Z</dcterms:created>
  <dcterms:modified xsi:type="dcterms:W3CDTF">2017-10-26T04:45:18Z</dcterms:modified>
</cp:coreProperties>
</file>