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40"/>
  </p:notesMasterIdLst>
  <p:handoutMasterIdLst>
    <p:handoutMasterId r:id="rId41"/>
  </p:handoutMasterIdLst>
  <p:sldIdLst>
    <p:sldId id="285" r:id="rId3"/>
    <p:sldId id="716" r:id="rId4"/>
    <p:sldId id="669" r:id="rId5"/>
    <p:sldId id="673" r:id="rId6"/>
    <p:sldId id="452" r:id="rId7"/>
    <p:sldId id="674" r:id="rId8"/>
    <p:sldId id="680" r:id="rId9"/>
    <p:sldId id="692" r:id="rId10"/>
    <p:sldId id="685" r:id="rId11"/>
    <p:sldId id="686" r:id="rId12"/>
    <p:sldId id="704" r:id="rId13"/>
    <p:sldId id="693" r:id="rId14"/>
    <p:sldId id="695" r:id="rId15"/>
    <p:sldId id="694" r:id="rId16"/>
    <p:sldId id="696" r:id="rId17"/>
    <p:sldId id="687" r:id="rId18"/>
    <p:sldId id="697" r:id="rId19"/>
    <p:sldId id="698" r:id="rId20"/>
    <p:sldId id="699" r:id="rId21"/>
    <p:sldId id="700" r:id="rId22"/>
    <p:sldId id="701" r:id="rId23"/>
    <p:sldId id="702" r:id="rId24"/>
    <p:sldId id="703" r:id="rId25"/>
    <p:sldId id="705" r:id="rId26"/>
    <p:sldId id="683" r:id="rId27"/>
    <p:sldId id="708" r:id="rId28"/>
    <p:sldId id="709" r:id="rId29"/>
    <p:sldId id="688" r:id="rId30"/>
    <p:sldId id="689" r:id="rId31"/>
    <p:sldId id="690" r:id="rId32"/>
    <p:sldId id="711" r:id="rId33"/>
    <p:sldId id="712" r:id="rId34"/>
    <p:sldId id="713" r:id="rId35"/>
    <p:sldId id="714" r:id="rId36"/>
    <p:sldId id="715" r:id="rId37"/>
    <p:sldId id="672" r:id="rId38"/>
    <p:sldId id="671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81" d="100"/>
          <a:sy n="81" d="100"/>
        </p:scale>
        <p:origin x="306" y="90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93" Type="http://schemas.microsoft.com/office/2015/10/relationships/revisionInfo" Target="revisionInfo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370B718-DED0-2540-84E1-6A7756516BF1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14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18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E101A617-7ADA-A64E-814D-2A00FFED8B5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15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0630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50A3F8F-3029-504A-B0ED-0148283903B1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16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72923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940C576-FFE9-1843-AF4E-1602D697ECE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17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0220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ECCA6F7-E66F-B247-A2DF-20467EFB1EDB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18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8710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9345B74-F6FB-C244-A657-AED991280B9B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19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9681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C76ADF6-AB64-0E45-9053-C7996BAA8C0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20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0708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9379217-3244-E842-A8BF-454471994688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21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2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0DF165F-D905-6541-97A3-622A76A28DFC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22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28132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4D3614EB-5819-364D-A81A-AFEED78A9F7C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23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7475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93E9BE2F-7251-B04D-953E-3B2AE8813F9E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6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9698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7B45B211-B195-F643-8CB8-F2E2AB354F54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24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837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C1CC6FB-7AAC-3943-9E9A-D62D524BC69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25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04603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F0F50E0-F965-1942-BE28-CD11C3CFEF88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26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5649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888F129-B7B7-E345-AF85-CD6ECCB7D14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27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86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3192899-4EC4-524B-9B1B-180D5EBC803E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28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7936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0F3C29E-3854-4341-81BE-B78C5701A45B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29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7905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C5D4D75-22F0-8641-86C8-800CC95B623A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30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2529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D5E27-021E-054B-84DE-C100B224ED6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949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90D5661B-0D07-6142-99FF-5BA62A16BC0B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7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144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6CE8AEA-3F5E-214F-A1BF-EA4D759883BC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8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52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7F701F30-FBFD-DB45-AF66-8CDAFD7ECFEC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9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1651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715F09C-A514-FE4E-8740-5316722C6DC4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10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745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4A7FFA5-3D7F-5843-8706-3D10BE4D0614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11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589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E0FE5F46-2591-A64E-8B54-DDD8797D56A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12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1326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9424B7D3-5E68-904E-9F3B-71F21986FE04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13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111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6-</a:t>
            </a:r>
            <a:fld id="{294CE9D3-78A7-3649-814C-94A854082141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833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6-</a:t>
            </a:r>
            <a:fld id="{B4F68F87-111A-CE43-9673-05D8A727CB1F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384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6-</a:t>
            </a:r>
            <a:fld id="{69A14EDC-311E-EF4A-B1E3-0A4ECBD93773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313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7EFC9773-7379-5049-A6C9-0C8EEEC5C54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59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04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2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3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1.png"/><Relationship Id="rId5" Type="http://schemas.openxmlformats.org/officeDocument/2006/relationships/image" Target="../media/image2.png"/><Relationship Id="rId4" Type="http://schemas.openxmlformats.org/officeDocument/2006/relationships/image" Target="../media/image3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1.png"/><Relationship Id="rId5" Type="http://schemas.openxmlformats.org/officeDocument/2006/relationships/image" Target="../media/image2.png"/><Relationship Id="rId4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1.png"/><Relationship Id="rId5" Type="http://schemas.openxmlformats.org/officeDocument/2006/relationships/image" Target="../media/image30.wmf"/><Relationship Id="rId4" Type="http://schemas.openxmlformats.org/officeDocument/2006/relationships/image" Target="../media/image2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17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65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Wireless Link Characteristics (2)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73175"/>
            <a:ext cx="4505325" cy="519747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SNR: signal-to-noise ratio</a:t>
            </a:r>
          </a:p>
          <a:p>
            <a:pPr lvl="1">
              <a:defRPr/>
            </a:pPr>
            <a:r>
              <a:rPr lang="en-US" sz="2200" dirty="0">
                <a:latin typeface="Gill Sans MT" charset="0"/>
              </a:rPr>
              <a:t>larger SNR – easier to extract signal from noise (a </a:t>
            </a:r>
            <a:r>
              <a:rPr lang="ja-JP" altLang="en-US" sz="2200" dirty="0">
                <a:latin typeface="Gill Sans MT" charset="0"/>
              </a:rPr>
              <a:t>“</a:t>
            </a:r>
            <a:r>
              <a:rPr lang="en-US" sz="2200" dirty="0">
                <a:latin typeface="Gill Sans MT" charset="0"/>
              </a:rPr>
              <a:t>good thing</a:t>
            </a:r>
            <a:r>
              <a:rPr lang="ja-JP" altLang="en-US" sz="2200" dirty="0">
                <a:latin typeface="Gill Sans MT" charset="0"/>
              </a:rPr>
              <a:t>”</a:t>
            </a:r>
            <a:r>
              <a:rPr lang="en-US" sz="2200" dirty="0">
                <a:latin typeface="Gill Sans MT" charset="0"/>
              </a:rPr>
              <a:t>)</a:t>
            </a:r>
          </a:p>
          <a:p>
            <a:pPr>
              <a:defRPr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  <a:cs typeface="+mn-cs"/>
              </a:rPr>
              <a:t>SNR versus </a:t>
            </a:r>
            <a:r>
              <a:rPr lang="en-US" sz="24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Bit Error Rate tradeoff</a:t>
            </a:r>
            <a:endParaRPr lang="en-US" sz="2400" i="1" dirty="0">
              <a:solidFill>
                <a:srgbClr val="C00000"/>
              </a:solidFill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 sz="2000" i="1" dirty="0">
                <a:solidFill>
                  <a:srgbClr val="000099"/>
                </a:solidFill>
                <a:latin typeface="Gill Sans MT" charset="0"/>
              </a:rPr>
              <a:t>given </a:t>
            </a:r>
            <a:r>
              <a:rPr lang="en-US" sz="2000" i="1" dirty="0" smtClean="0">
                <a:solidFill>
                  <a:srgbClr val="000099"/>
                </a:solidFill>
                <a:latin typeface="Gill Sans MT" charset="0"/>
              </a:rPr>
              <a:t>a physical </a:t>
            </a:r>
            <a:r>
              <a:rPr lang="en-US" sz="2000" i="1" dirty="0">
                <a:solidFill>
                  <a:srgbClr val="000099"/>
                </a:solidFill>
                <a:latin typeface="Gill Sans MT" charset="0"/>
              </a:rPr>
              <a:t>layer:</a:t>
            </a:r>
            <a:r>
              <a:rPr lang="en-US" sz="2000" dirty="0">
                <a:latin typeface="Gill Sans MT" charset="0"/>
              </a:rPr>
              <a:t> </a:t>
            </a:r>
            <a:endParaRPr lang="en-US" sz="2000" dirty="0" smtClean="0">
              <a:latin typeface="Gill Sans MT" charset="0"/>
            </a:endParaRPr>
          </a:p>
          <a:p>
            <a:pPr lvl="2">
              <a:defRPr/>
            </a:pPr>
            <a:r>
              <a:rPr lang="en-US" sz="1600" dirty="0" smtClean="0">
                <a:latin typeface="Gill Sans MT" charset="0"/>
              </a:rPr>
              <a:t>increase </a:t>
            </a:r>
            <a:r>
              <a:rPr lang="en-US" sz="1600" dirty="0">
                <a:latin typeface="Gill Sans MT" charset="0"/>
              </a:rPr>
              <a:t>power -&gt; </a:t>
            </a:r>
            <a:r>
              <a:rPr lang="en-US" sz="1600" dirty="0" smtClean="0">
                <a:latin typeface="Gill Sans MT" charset="0"/>
              </a:rPr>
              <a:t>increase SNR</a:t>
            </a:r>
          </a:p>
          <a:p>
            <a:pPr lvl="2">
              <a:defRPr/>
            </a:pPr>
            <a:r>
              <a:rPr lang="en-US" sz="1600" dirty="0" smtClean="0">
                <a:latin typeface="Gill Sans MT" charset="0"/>
              </a:rPr>
              <a:t>Increase SNR -&gt; decrease </a:t>
            </a:r>
            <a:r>
              <a:rPr lang="en-US" sz="1600" dirty="0">
                <a:latin typeface="Gill Sans MT" charset="0"/>
              </a:rPr>
              <a:t>BER</a:t>
            </a:r>
          </a:p>
          <a:p>
            <a:pPr lvl="1">
              <a:defRPr/>
            </a:pPr>
            <a:r>
              <a:rPr lang="en-US" sz="2000" i="1" dirty="0">
                <a:solidFill>
                  <a:srgbClr val="000099"/>
                </a:solidFill>
                <a:latin typeface="Gill Sans MT" charset="0"/>
              </a:rPr>
              <a:t>given </a:t>
            </a:r>
            <a:r>
              <a:rPr lang="en-US" sz="2000" i="1" dirty="0" smtClean="0">
                <a:solidFill>
                  <a:srgbClr val="000099"/>
                </a:solidFill>
                <a:latin typeface="Gill Sans MT" charset="0"/>
              </a:rPr>
              <a:t>the actual SNR</a:t>
            </a:r>
            <a:r>
              <a:rPr lang="en-US" sz="2000" i="1" dirty="0">
                <a:solidFill>
                  <a:srgbClr val="000099"/>
                </a:solidFill>
                <a:latin typeface="Gill Sans MT" charset="0"/>
              </a:rPr>
              <a:t>:</a:t>
            </a:r>
            <a:r>
              <a:rPr lang="en-US" sz="2000" dirty="0">
                <a:latin typeface="Gill Sans MT" charset="0"/>
              </a:rPr>
              <a:t> </a:t>
            </a:r>
            <a:endParaRPr lang="en-US" sz="2000" dirty="0" smtClean="0">
              <a:latin typeface="Gill Sans MT" charset="0"/>
            </a:endParaRPr>
          </a:p>
          <a:p>
            <a:pPr lvl="2">
              <a:defRPr/>
            </a:pPr>
            <a:r>
              <a:rPr lang="en-US" sz="1600" dirty="0" smtClean="0">
                <a:latin typeface="Gill Sans MT" charset="0"/>
              </a:rPr>
              <a:t>choose the physical </a:t>
            </a:r>
            <a:r>
              <a:rPr lang="en-US" sz="1600" dirty="0">
                <a:latin typeface="Gill Sans MT" charset="0"/>
              </a:rPr>
              <a:t>layer </a:t>
            </a:r>
            <a:r>
              <a:rPr lang="en-US" sz="1600" dirty="0" smtClean="0">
                <a:latin typeface="Gill Sans MT" charset="0"/>
              </a:rPr>
              <a:t>with the highest throughput that </a:t>
            </a:r>
            <a:r>
              <a:rPr lang="en-US" sz="1600" dirty="0">
                <a:latin typeface="Gill Sans MT" charset="0"/>
              </a:rPr>
              <a:t>meets </a:t>
            </a:r>
            <a:r>
              <a:rPr lang="en-US" sz="1600" dirty="0" smtClean="0">
                <a:latin typeface="Gill Sans MT" charset="0"/>
              </a:rPr>
              <a:t>the Bit Error Rate target</a:t>
            </a:r>
            <a:endParaRPr lang="en-US" sz="1600" dirty="0">
              <a:latin typeface="Gill Sans MT" charset="0"/>
            </a:endParaRPr>
          </a:p>
          <a:p>
            <a:pPr>
              <a:defRPr/>
            </a:pPr>
            <a:r>
              <a:rPr lang="en-US" sz="2400" dirty="0">
                <a:latin typeface="Gill Sans MT" charset="0"/>
              </a:rPr>
              <a:t>SNR may change with </a:t>
            </a:r>
            <a:r>
              <a:rPr lang="en-US" sz="2400" dirty="0" smtClean="0">
                <a:latin typeface="Gill Sans MT" charset="0"/>
              </a:rPr>
              <a:t>mobility</a:t>
            </a:r>
          </a:p>
          <a:p>
            <a:pPr lvl="1">
              <a:defRPr/>
            </a:pPr>
            <a:r>
              <a:rPr lang="en-US" sz="2000" dirty="0" smtClean="0">
                <a:latin typeface="Gill Sans MT" charset="0"/>
              </a:rPr>
              <a:t>dynamically </a:t>
            </a:r>
            <a:r>
              <a:rPr lang="en-US" sz="2000" dirty="0">
                <a:latin typeface="Gill Sans MT" charset="0"/>
              </a:rPr>
              <a:t>adapt physical layer (modulation technique, </a:t>
            </a:r>
            <a:r>
              <a:rPr lang="en-US" sz="2000" dirty="0" smtClean="0">
                <a:latin typeface="Gill Sans MT" charset="0"/>
              </a:rPr>
              <a:t>data rate</a:t>
            </a:r>
            <a:r>
              <a:rPr lang="en-US" sz="2000" dirty="0">
                <a:latin typeface="Gill Sans MT" charset="0"/>
              </a:rPr>
              <a:t>) </a:t>
            </a:r>
          </a:p>
          <a:p>
            <a:pPr lvl="1">
              <a:defRPr/>
            </a:pPr>
            <a:endParaRPr lang="en-US" sz="2000" dirty="0">
              <a:latin typeface="Gill Sans MT" charset="0"/>
            </a:endParaRPr>
          </a:p>
        </p:txBody>
      </p:sp>
      <p:sp>
        <p:nvSpPr>
          <p:cNvPr id="41989" name="Freeform 4"/>
          <p:cNvSpPr>
            <a:spLocks/>
          </p:cNvSpPr>
          <p:nvPr/>
        </p:nvSpPr>
        <p:spPr bwMode="auto">
          <a:xfrm>
            <a:off x="5483225" y="1781175"/>
            <a:ext cx="609600" cy="2527300"/>
          </a:xfrm>
          <a:custGeom>
            <a:avLst/>
            <a:gdLst>
              <a:gd name="T0" fmla="*/ 0 w 384"/>
              <a:gd name="T1" fmla="*/ 0 h 1592"/>
              <a:gd name="T2" fmla="*/ 2147483647 w 384"/>
              <a:gd name="T3" fmla="*/ 2147483647 h 1592"/>
              <a:gd name="T4" fmla="*/ 2147483647 w 384"/>
              <a:gd name="T5" fmla="*/ 2147483647 h 1592"/>
              <a:gd name="T6" fmla="*/ 2147483647 w 384"/>
              <a:gd name="T7" fmla="*/ 2147483647 h 1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592">
                <a:moveTo>
                  <a:pt x="0" y="0"/>
                </a:moveTo>
                <a:cubicBezTo>
                  <a:pt x="66" y="110"/>
                  <a:pt x="133" y="220"/>
                  <a:pt x="184" y="384"/>
                </a:cubicBezTo>
                <a:cubicBezTo>
                  <a:pt x="235" y="548"/>
                  <a:pt x="271" y="783"/>
                  <a:pt x="304" y="984"/>
                </a:cubicBezTo>
                <a:cubicBezTo>
                  <a:pt x="337" y="1185"/>
                  <a:pt x="371" y="1492"/>
                  <a:pt x="384" y="159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990" name="Freeform 5"/>
          <p:cNvSpPr>
            <a:spLocks/>
          </p:cNvSpPr>
          <p:nvPr/>
        </p:nvSpPr>
        <p:spPr bwMode="auto">
          <a:xfrm>
            <a:off x="6130925" y="1450975"/>
            <a:ext cx="685800" cy="2857500"/>
          </a:xfrm>
          <a:custGeom>
            <a:avLst/>
            <a:gdLst>
              <a:gd name="T0" fmla="*/ 0 w 432"/>
              <a:gd name="T1" fmla="*/ 0 h 1800"/>
              <a:gd name="T2" fmla="*/ 2147483647 w 432"/>
              <a:gd name="T3" fmla="*/ 2147483647 h 1800"/>
              <a:gd name="T4" fmla="*/ 2147483647 w 432"/>
              <a:gd name="T5" fmla="*/ 2147483647 h 1800"/>
              <a:gd name="T6" fmla="*/ 2147483647 w 432"/>
              <a:gd name="T7" fmla="*/ 2147483647 h 1800"/>
              <a:gd name="T8" fmla="*/ 2147483647 w 432"/>
              <a:gd name="T9" fmla="*/ 2147483647 h 1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2" h="1800">
                <a:moveTo>
                  <a:pt x="0" y="0"/>
                </a:moveTo>
                <a:cubicBezTo>
                  <a:pt x="62" y="98"/>
                  <a:pt x="125" y="196"/>
                  <a:pt x="168" y="296"/>
                </a:cubicBezTo>
                <a:cubicBezTo>
                  <a:pt x="211" y="396"/>
                  <a:pt x="224" y="451"/>
                  <a:pt x="256" y="600"/>
                </a:cubicBezTo>
                <a:cubicBezTo>
                  <a:pt x="288" y="749"/>
                  <a:pt x="331" y="992"/>
                  <a:pt x="360" y="1192"/>
                </a:cubicBezTo>
                <a:cubicBezTo>
                  <a:pt x="389" y="1392"/>
                  <a:pt x="410" y="1596"/>
                  <a:pt x="432" y="18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991" name="Freeform 6"/>
          <p:cNvSpPr>
            <a:spLocks/>
          </p:cNvSpPr>
          <p:nvPr/>
        </p:nvSpPr>
        <p:spPr bwMode="auto">
          <a:xfrm>
            <a:off x="7045325" y="1450975"/>
            <a:ext cx="647700" cy="2844800"/>
          </a:xfrm>
          <a:custGeom>
            <a:avLst/>
            <a:gdLst>
              <a:gd name="T0" fmla="*/ 0 w 408"/>
              <a:gd name="T1" fmla="*/ 0 h 1792"/>
              <a:gd name="T2" fmla="*/ 2147483647 w 408"/>
              <a:gd name="T3" fmla="*/ 2147483647 h 1792"/>
              <a:gd name="T4" fmla="*/ 2147483647 w 408"/>
              <a:gd name="T5" fmla="*/ 2147483647 h 1792"/>
              <a:gd name="T6" fmla="*/ 2147483647 w 408"/>
              <a:gd name="T7" fmla="*/ 2147483647 h 1792"/>
              <a:gd name="T8" fmla="*/ 2147483647 w 408"/>
              <a:gd name="T9" fmla="*/ 2147483647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1792">
                <a:moveTo>
                  <a:pt x="0" y="0"/>
                </a:moveTo>
                <a:cubicBezTo>
                  <a:pt x="56" y="98"/>
                  <a:pt x="113" y="197"/>
                  <a:pt x="152" y="296"/>
                </a:cubicBezTo>
                <a:cubicBezTo>
                  <a:pt x="191" y="395"/>
                  <a:pt x="200" y="443"/>
                  <a:pt x="232" y="592"/>
                </a:cubicBezTo>
                <a:cubicBezTo>
                  <a:pt x="264" y="741"/>
                  <a:pt x="315" y="992"/>
                  <a:pt x="344" y="1192"/>
                </a:cubicBezTo>
                <a:cubicBezTo>
                  <a:pt x="373" y="1392"/>
                  <a:pt x="397" y="1691"/>
                  <a:pt x="408" y="1792"/>
                </a:cubicBezTo>
              </a:path>
            </a:pathLst>
          </a:custGeom>
          <a:noFill/>
          <a:ln w="28575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5475288" y="1438275"/>
            <a:ext cx="2862262" cy="287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5475288" y="1931988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47" name="Line 9"/>
          <p:cNvSpPr>
            <a:spLocks noChangeShapeType="1"/>
          </p:cNvSpPr>
          <p:nvPr/>
        </p:nvSpPr>
        <p:spPr bwMode="auto">
          <a:xfrm>
            <a:off x="5484813" y="2398713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48" name="Line 10"/>
          <p:cNvSpPr>
            <a:spLocks noChangeShapeType="1"/>
          </p:cNvSpPr>
          <p:nvPr/>
        </p:nvSpPr>
        <p:spPr bwMode="auto">
          <a:xfrm>
            <a:off x="5494338" y="2879725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49" name="Line 11"/>
          <p:cNvSpPr>
            <a:spLocks noChangeShapeType="1"/>
          </p:cNvSpPr>
          <p:nvPr/>
        </p:nvSpPr>
        <p:spPr bwMode="auto">
          <a:xfrm>
            <a:off x="5503863" y="3346450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>
            <a:off x="5513388" y="3827463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6224588" y="1438275"/>
            <a:ext cx="0" cy="287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52" name="Line 14"/>
          <p:cNvSpPr>
            <a:spLocks noChangeShapeType="1"/>
          </p:cNvSpPr>
          <p:nvPr/>
        </p:nvSpPr>
        <p:spPr bwMode="auto">
          <a:xfrm>
            <a:off x="6931025" y="1455738"/>
            <a:ext cx="0" cy="287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>
            <a:off x="7637463" y="1444625"/>
            <a:ext cx="0" cy="287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6037263" y="42941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6745288" y="42957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20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7435850" y="429895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30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57" name="Text Box 19"/>
          <p:cNvSpPr txBox="1">
            <a:spLocks noChangeArrowheads="1"/>
          </p:cNvSpPr>
          <p:nvPr/>
        </p:nvSpPr>
        <p:spPr bwMode="auto">
          <a:xfrm>
            <a:off x="8158163" y="430212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40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58" name="Line 20"/>
          <p:cNvSpPr>
            <a:spLocks noChangeShapeType="1"/>
          </p:cNvSpPr>
          <p:nvPr/>
        </p:nvSpPr>
        <p:spPr bwMode="auto">
          <a:xfrm>
            <a:off x="5780088" y="5965825"/>
            <a:ext cx="431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59" name="Line 21"/>
          <p:cNvSpPr>
            <a:spLocks noChangeShapeType="1"/>
          </p:cNvSpPr>
          <p:nvPr/>
        </p:nvSpPr>
        <p:spPr bwMode="auto">
          <a:xfrm>
            <a:off x="5780088" y="5572125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60" name="Line 22"/>
          <p:cNvSpPr>
            <a:spLocks noChangeShapeType="1"/>
          </p:cNvSpPr>
          <p:nvPr/>
        </p:nvSpPr>
        <p:spPr bwMode="auto">
          <a:xfrm>
            <a:off x="5792788" y="5153025"/>
            <a:ext cx="393700" cy="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61" name="Text Box 23"/>
          <p:cNvSpPr txBox="1">
            <a:spLocks noChangeArrowheads="1"/>
          </p:cNvSpPr>
          <p:nvPr/>
        </p:nvSpPr>
        <p:spPr bwMode="auto">
          <a:xfrm>
            <a:off x="6191250" y="5019675"/>
            <a:ext cx="163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QAM256 (8 Mbps)</a:t>
            </a:r>
          </a:p>
        </p:txBody>
      </p:sp>
      <p:sp>
        <p:nvSpPr>
          <p:cNvPr id="14362" name="Text Box 24"/>
          <p:cNvSpPr txBox="1">
            <a:spLocks noChangeArrowheads="1"/>
          </p:cNvSpPr>
          <p:nvPr/>
        </p:nvSpPr>
        <p:spPr bwMode="auto">
          <a:xfrm>
            <a:off x="6178550" y="5411788"/>
            <a:ext cx="153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QAM16 (4 Mbps)</a:t>
            </a:r>
          </a:p>
        </p:txBody>
      </p:sp>
      <p:sp>
        <p:nvSpPr>
          <p:cNvPr id="14363" name="Text Box 25"/>
          <p:cNvSpPr txBox="1">
            <a:spLocks noChangeArrowheads="1"/>
          </p:cNvSpPr>
          <p:nvPr/>
        </p:nvSpPr>
        <p:spPr bwMode="auto">
          <a:xfrm>
            <a:off x="6194425" y="5818188"/>
            <a:ext cx="1408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BPSK (1 Mbps)</a:t>
            </a:r>
          </a:p>
        </p:txBody>
      </p:sp>
      <p:sp>
        <p:nvSpPr>
          <p:cNvPr id="14364" name="Text Box 26"/>
          <p:cNvSpPr txBox="1">
            <a:spLocks noChangeArrowheads="1"/>
          </p:cNvSpPr>
          <p:nvPr/>
        </p:nvSpPr>
        <p:spPr bwMode="auto">
          <a:xfrm>
            <a:off x="6445250" y="4494213"/>
            <a:ext cx="895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SNR(dB)</a:t>
            </a:r>
          </a:p>
        </p:txBody>
      </p:sp>
      <p:sp>
        <p:nvSpPr>
          <p:cNvPr id="14365" name="Text Box 27"/>
          <p:cNvSpPr txBox="1">
            <a:spLocks noChangeArrowheads="1"/>
          </p:cNvSpPr>
          <p:nvPr/>
        </p:nvSpPr>
        <p:spPr bwMode="auto">
          <a:xfrm rot="-5400000">
            <a:off x="4636294" y="2767806"/>
            <a:ext cx="4841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Gill Sans MT" charset="0"/>
              </a:rPr>
              <a:t>BER</a:t>
            </a:r>
          </a:p>
        </p:txBody>
      </p:sp>
      <p:sp>
        <p:nvSpPr>
          <p:cNvPr id="14366" name="Text Box 28"/>
          <p:cNvSpPr txBox="1">
            <a:spLocks noChangeArrowheads="1"/>
          </p:cNvSpPr>
          <p:nvPr/>
        </p:nvSpPr>
        <p:spPr bwMode="auto">
          <a:xfrm>
            <a:off x="4960938" y="1301750"/>
            <a:ext cx="4429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-1</a:t>
            </a:r>
          </a:p>
        </p:txBody>
      </p:sp>
      <p:sp>
        <p:nvSpPr>
          <p:cNvPr id="14367" name="Text Box 29"/>
          <p:cNvSpPr txBox="1">
            <a:spLocks noChangeArrowheads="1"/>
          </p:cNvSpPr>
          <p:nvPr/>
        </p:nvSpPr>
        <p:spPr bwMode="auto">
          <a:xfrm>
            <a:off x="4979988" y="1782763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-2</a:t>
            </a:r>
          </a:p>
        </p:txBody>
      </p:sp>
      <p:sp>
        <p:nvSpPr>
          <p:cNvPr id="14368" name="Text Box 30"/>
          <p:cNvSpPr txBox="1">
            <a:spLocks noChangeArrowheads="1"/>
          </p:cNvSpPr>
          <p:nvPr/>
        </p:nvSpPr>
        <p:spPr bwMode="auto">
          <a:xfrm>
            <a:off x="4970463" y="224948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-3</a:t>
            </a:r>
          </a:p>
        </p:txBody>
      </p:sp>
      <p:sp>
        <p:nvSpPr>
          <p:cNvPr id="14369" name="Text Box 31"/>
          <p:cNvSpPr txBox="1">
            <a:spLocks noChangeArrowheads="1"/>
          </p:cNvSpPr>
          <p:nvPr/>
        </p:nvSpPr>
        <p:spPr bwMode="auto">
          <a:xfrm>
            <a:off x="4979988" y="318293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-5</a:t>
            </a:r>
          </a:p>
        </p:txBody>
      </p:sp>
      <p:sp>
        <p:nvSpPr>
          <p:cNvPr id="14370" name="Text Box 32"/>
          <p:cNvSpPr txBox="1">
            <a:spLocks noChangeArrowheads="1"/>
          </p:cNvSpPr>
          <p:nvPr/>
        </p:nvSpPr>
        <p:spPr bwMode="auto">
          <a:xfrm>
            <a:off x="4984750" y="3663950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-6</a:t>
            </a:r>
          </a:p>
        </p:txBody>
      </p:sp>
      <p:sp>
        <p:nvSpPr>
          <p:cNvPr id="14371" name="Text Box 33"/>
          <p:cNvSpPr txBox="1">
            <a:spLocks noChangeArrowheads="1"/>
          </p:cNvSpPr>
          <p:nvPr/>
        </p:nvSpPr>
        <p:spPr bwMode="auto">
          <a:xfrm>
            <a:off x="4975225" y="4159250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-7</a:t>
            </a:r>
          </a:p>
        </p:txBody>
      </p:sp>
      <p:sp>
        <p:nvSpPr>
          <p:cNvPr id="14372" name="Text Box 34"/>
          <p:cNvSpPr txBox="1">
            <a:spLocks noChangeArrowheads="1"/>
          </p:cNvSpPr>
          <p:nvPr/>
        </p:nvSpPr>
        <p:spPr bwMode="auto">
          <a:xfrm>
            <a:off x="4962525" y="2738438"/>
            <a:ext cx="442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-4</a:t>
            </a:r>
          </a:p>
        </p:txBody>
      </p:sp>
      <p:pic>
        <p:nvPicPr>
          <p:cNvPr id="42020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80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73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>
              <a:defRPr/>
            </a:pPr>
            <a:r>
              <a:rPr lang="en-US" sz="44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Adaptive Rate Selection</a:t>
            </a:r>
            <a:endParaRPr lang="en-US" sz="4400" dirty="0">
              <a:solidFill>
                <a:srgbClr val="000099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32773" name="Rectangle 90"/>
          <p:cNvSpPr>
            <a:spLocks noGrp="1" noChangeArrowheads="1"/>
          </p:cNvSpPr>
          <p:nvPr>
            <p:ph type="body" sz="half" idx="1"/>
          </p:nvPr>
        </p:nvSpPr>
        <p:spPr>
          <a:xfrm>
            <a:off x="509588" y="1365250"/>
            <a:ext cx="3748087" cy="4648200"/>
          </a:xfrm>
        </p:spPr>
        <p:txBody>
          <a:bodyPr/>
          <a:lstStyle/>
          <a:p>
            <a:pPr>
              <a:tabLst>
                <a:tab pos="746125" algn="l"/>
              </a:tabLst>
              <a:defRPr/>
            </a:pPr>
            <a:r>
              <a:rPr lang="en-US" sz="2400" dirty="0" smtClean="0">
                <a:latin typeface="Gill Sans MT" charset="0"/>
                <a:cs typeface="+mn-cs"/>
              </a:rPr>
              <a:t>base </a:t>
            </a:r>
            <a:r>
              <a:rPr lang="en-US" sz="2400" dirty="0">
                <a:latin typeface="Gill Sans MT" charset="0"/>
                <a:cs typeface="+mn-cs"/>
              </a:rPr>
              <a:t>station, mobile dynamically change transmission rate (physical layer modulation technique) as mobile </a:t>
            </a:r>
            <a:r>
              <a:rPr lang="en-US" sz="2400" dirty="0" smtClean="0">
                <a:latin typeface="Gill Sans MT" charset="0"/>
                <a:cs typeface="+mn-cs"/>
              </a:rPr>
              <a:t>host moves </a:t>
            </a: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32774" name="Line 140"/>
          <p:cNvSpPr>
            <a:spLocks noChangeShapeType="1"/>
          </p:cNvSpPr>
          <p:nvPr/>
        </p:nvSpPr>
        <p:spPr bwMode="auto">
          <a:xfrm>
            <a:off x="1997075" y="5237163"/>
            <a:ext cx="29686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75" name="Line 141"/>
          <p:cNvSpPr>
            <a:spLocks noChangeShapeType="1"/>
          </p:cNvSpPr>
          <p:nvPr/>
        </p:nvSpPr>
        <p:spPr bwMode="auto">
          <a:xfrm>
            <a:off x="1997075" y="5064125"/>
            <a:ext cx="296863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76" name="Line 142"/>
          <p:cNvSpPr>
            <a:spLocks noChangeShapeType="1"/>
          </p:cNvSpPr>
          <p:nvPr/>
        </p:nvSpPr>
        <p:spPr bwMode="auto">
          <a:xfrm>
            <a:off x="2006600" y="4894263"/>
            <a:ext cx="269875" cy="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77" name="Text Box 143"/>
          <p:cNvSpPr txBox="1">
            <a:spLocks noChangeArrowheads="1"/>
          </p:cNvSpPr>
          <p:nvPr/>
        </p:nvSpPr>
        <p:spPr bwMode="auto">
          <a:xfrm>
            <a:off x="2279650" y="4768850"/>
            <a:ext cx="12176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QAM256 (8 Mbps)</a:t>
            </a:r>
          </a:p>
        </p:txBody>
      </p:sp>
      <p:sp>
        <p:nvSpPr>
          <p:cNvPr id="32778" name="Text Box 144"/>
          <p:cNvSpPr txBox="1">
            <a:spLocks noChangeArrowheads="1"/>
          </p:cNvSpPr>
          <p:nvPr/>
        </p:nvSpPr>
        <p:spPr bwMode="auto">
          <a:xfrm>
            <a:off x="2271713" y="4922838"/>
            <a:ext cx="11477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QAM16 (4 Mbps)</a:t>
            </a:r>
          </a:p>
        </p:txBody>
      </p:sp>
      <p:sp>
        <p:nvSpPr>
          <p:cNvPr id="32779" name="Text Box 145"/>
          <p:cNvSpPr txBox="1">
            <a:spLocks noChangeArrowheads="1"/>
          </p:cNvSpPr>
          <p:nvPr/>
        </p:nvSpPr>
        <p:spPr bwMode="auto">
          <a:xfrm>
            <a:off x="2281238" y="5103813"/>
            <a:ext cx="1055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BPSK (1 Mbps)</a:t>
            </a:r>
          </a:p>
        </p:txBody>
      </p:sp>
      <p:sp>
        <p:nvSpPr>
          <p:cNvPr id="78859" name="Freeform 124"/>
          <p:cNvSpPr>
            <a:spLocks/>
          </p:cNvSpPr>
          <p:nvPr/>
        </p:nvSpPr>
        <p:spPr bwMode="auto">
          <a:xfrm>
            <a:off x="5357813" y="1806575"/>
            <a:ext cx="631825" cy="1687513"/>
          </a:xfrm>
          <a:custGeom>
            <a:avLst/>
            <a:gdLst>
              <a:gd name="T0" fmla="*/ 0 w 384"/>
              <a:gd name="T1" fmla="*/ 0 h 1592"/>
              <a:gd name="T2" fmla="*/ 2147483647 w 384"/>
              <a:gd name="T3" fmla="*/ 2147483647 h 1592"/>
              <a:gd name="T4" fmla="*/ 2147483647 w 384"/>
              <a:gd name="T5" fmla="*/ 2147483647 h 1592"/>
              <a:gd name="T6" fmla="*/ 2147483647 w 384"/>
              <a:gd name="T7" fmla="*/ 2147483647 h 1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592">
                <a:moveTo>
                  <a:pt x="0" y="0"/>
                </a:moveTo>
                <a:cubicBezTo>
                  <a:pt x="66" y="110"/>
                  <a:pt x="133" y="220"/>
                  <a:pt x="184" y="384"/>
                </a:cubicBezTo>
                <a:cubicBezTo>
                  <a:pt x="235" y="548"/>
                  <a:pt x="271" y="783"/>
                  <a:pt x="304" y="984"/>
                </a:cubicBezTo>
                <a:cubicBezTo>
                  <a:pt x="337" y="1185"/>
                  <a:pt x="371" y="1492"/>
                  <a:pt x="384" y="159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8860" name="Freeform 125"/>
          <p:cNvSpPr>
            <a:spLocks/>
          </p:cNvSpPr>
          <p:nvPr/>
        </p:nvSpPr>
        <p:spPr bwMode="auto">
          <a:xfrm>
            <a:off x="5765800" y="1652588"/>
            <a:ext cx="604838" cy="1879600"/>
          </a:xfrm>
          <a:custGeom>
            <a:avLst/>
            <a:gdLst>
              <a:gd name="T0" fmla="*/ 0 w 432"/>
              <a:gd name="T1" fmla="*/ 0 h 1800"/>
              <a:gd name="T2" fmla="*/ 2147483647 w 432"/>
              <a:gd name="T3" fmla="*/ 2147483647 h 1800"/>
              <a:gd name="T4" fmla="*/ 2147483647 w 432"/>
              <a:gd name="T5" fmla="*/ 2147483647 h 1800"/>
              <a:gd name="T6" fmla="*/ 2147483647 w 432"/>
              <a:gd name="T7" fmla="*/ 2147483647 h 1800"/>
              <a:gd name="T8" fmla="*/ 2147483647 w 432"/>
              <a:gd name="T9" fmla="*/ 2147483647 h 1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2" h="1800">
                <a:moveTo>
                  <a:pt x="0" y="0"/>
                </a:moveTo>
                <a:cubicBezTo>
                  <a:pt x="62" y="98"/>
                  <a:pt x="125" y="196"/>
                  <a:pt x="168" y="296"/>
                </a:cubicBezTo>
                <a:cubicBezTo>
                  <a:pt x="211" y="396"/>
                  <a:pt x="224" y="451"/>
                  <a:pt x="256" y="600"/>
                </a:cubicBezTo>
                <a:cubicBezTo>
                  <a:pt x="288" y="749"/>
                  <a:pt x="331" y="992"/>
                  <a:pt x="360" y="1192"/>
                </a:cubicBezTo>
                <a:cubicBezTo>
                  <a:pt x="389" y="1392"/>
                  <a:pt x="410" y="1596"/>
                  <a:pt x="432" y="18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8861" name="Freeform 126"/>
          <p:cNvSpPr>
            <a:spLocks/>
          </p:cNvSpPr>
          <p:nvPr/>
        </p:nvSpPr>
        <p:spPr bwMode="auto">
          <a:xfrm>
            <a:off x="6203950" y="1652588"/>
            <a:ext cx="571500" cy="1889125"/>
          </a:xfrm>
          <a:custGeom>
            <a:avLst/>
            <a:gdLst>
              <a:gd name="T0" fmla="*/ 0 w 408"/>
              <a:gd name="T1" fmla="*/ 0 h 1792"/>
              <a:gd name="T2" fmla="*/ 2147483647 w 408"/>
              <a:gd name="T3" fmla="*/ 2147483647 h 1792"/>
              <a:gd name="T4" fmla="*/ 2147483647 w 408"/>
              <a:gd name="T5" fmla="*/ 2147483647 h 1792"/>
              <a:gd name="T6" fmla="*/ 2147483647 w 408"/>
              <a:gd name="T7" fmla="*/ 2147483647 h 1792"/>
              <a:gd name="T8" fmla="*/ 2147483647 w 408"/>
              <a:gd name="T9" fmla="*/ 2147483647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1792">
                <a:moveTo>
                  <a:pt x="0" y="0"/>
                </a:moveTo>
                <a:cubicBezTo>
                  <a:pt x="56" y="98"/>
                  <a:pt x="113" y="197"/>
                  <a:pt x="152" y="296"/>
                </a:cubicBezTo>
                <a:cubicBezTo>
                  <a:pt x="191" y="395"/>
                  <a:pt x="200" y="443"/>
                  <a:pt x="232" y="592"/>
                </a:cubicBezTo>
                <a:cubicBezTo>
                  <a:pt x="264" y="741"/>
                  <a:pt x="315" y="992"/>
                  <a:pt x="344" y="1192"/>
                </a:cubicBezTo>
                <a:cubicBezTo>
                  <a:pt x="373" y="1392"/>
                  <a:pt x="397" y="1691"/>
                  <a:pt x="408" y="1792"/>
                </a:cubicBezTo>
              </a:path>
            </a:pathLst>
          </a:custGeom>
          <a:noFill/>
          <a:ln w="28575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83" name="Rectangle 127"/>
          <p:cNvSpPr>
            <a:spLocks noChangeArrowheads="1"/>
          </p:cNvSpPr>
          <p:nvPr/>
        </p:nvSpPr>
        <p:spPr bwMode="auto">
          <a:xfrm>
            <a:off x="5343525" y="1644650"/>
            <a:ext cx="1847850" cy="1911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84" name="Line 128"/>
          <p:cNvSpPr>
            <a:spLocks noChangeShapeType="1"/>
          </p:cNvSpPr>
          <p:nvPr/>
        </p:nvSpPr>
        <p:spPr bwMode="auto">
          <a:xfrm>
            <a:off x="5343525" y="1973263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85" name="Line 129"/>
          <p:cNvSpPr>
            <a:spLocks noChangeShapeType="1"/>
          </p:cNvSpPr>
          <p:nvPr/>
        </p:nvSpPr>
        <p:spPr bwMode="auto">
          <a:xfrm>
            <a:off x="5349875" y="2282825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86" name="Line 130"/>
          <p:cNvSpPr>
            <a:spLocks noChangeShapeType="1"/>
          </p:cNvSpPr>
          <p:nvPr/>
        </p:nvSpPr>
        <p:spPr bwMode="auto">
          <a:xfrm>
            <a:off x="5354638" y="2601913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87" name="Line 131"/>
          <p:cNvSpPr>
            <a:spLocks noChangeShapeType="1"/>
          </p:cNvSpPr>
          <p:nvPr/>
        </p:nvSpPr>
        <p:spPr bwMode="auto">
          <a:xfrm>
            <a:off x="5360988" y="2911475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88" name="Line 132"/>
          <p:cNvSpPr>
            <a:spLocks noChangeShapeType="1"/>
          </p:cNvSpPr>
          <p:nvPr/>
        </p:nvSpPr>
        <p:spPr bwMode="auto">
          <a:xfrm>
            <a:off x="5367338" y="3232150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89" name="Line 133"/>
          <p:cNvSpPr>
            <a:spLocks noChangeShapeType="1"/>
          </p:cNvSpPr>
          <p:nvPr/>
        </p:nvSpPr>
        <p:spPr bwMode="auto">
          <a:xfrm>
            <a:off x="5826125" y="1644650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90" name="Line 134"/>
          <p:cNvSpPr>
            <a:spLocks noChangeShapeType="1"/>
          </p:cNvSpPr>
          <p:nvPr/>
        </p:nvSpPr>
        <p:spPr bwMode="auto">
          <a:xfrm>
            <a:off x="6283325" y="1655763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91" name="Line 135"/>
          <p:cNvSpPr>
            <a:spLocks noChangeShapeType="1"/>
          </p:cNvSpPr>
          <p:nvPr/>
        </p:nvSpPr>
        <p:spPr bwMode="auto">
          <a:xfrm>
            <a:off x="6738938" y="1649413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92" name="Text Box 136"/>
          <p:cNvSpPr txBox="1">
            <a:spLocks noChangeArrowheads="1"/>
          </p:cNvSpPr>
          <p:nvPr/>
        </p:nvSpPr>
        <p:spPr bwMode="auto">
          <a:xfrm>
            <a:off x="5707063" y="35417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793" name="Text Box 137"/>
          <p:cNvSpPr txBox="1">
            <a:spLocks noChangeArrowheads="1"/>
          </p:cNvSpPr>
          <p:nvPr/>
        </p:nvSpPr>
        <p:spPr bwMode="auto">
          <a:xfrm>
            <a:off x="6162675" y="35417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20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794" name="Text Box 138"/>
          <p:cNvSpPr txBox="1">
            <a:spLocks noChangeArrowheads="1"/>
          </p:cNvSpPr>
          <p:nvPr/>
        </p:nvSpPr>
        <p:spPr bwMode="auto">
          <a:xfrm>
            <a:off x="6608763" y="35433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30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795" name="Text Box 139"/>
          <p:cNvSpPr txBox="1">
            <a:spLocks noChangeArrowheads="1"/>
          </p:cNvSpPr>
          <p:nvPr/>
        </p:nvSpPr>
        <p:spPr bwMode="auto">
          <a:xfrm>
            <a:off x="7075488" y="35464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40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796" name="Text Box 146"/>
          <p:cNvSpPr txBox="1">
            <a:spLocks noChangeArrowheads="1"/>
          </p:cNvSpPr>
          <p:nvPr/>
        </p:nvSpPr>
        <p:spPr bwMode="auto">
          <a:xfrm>
            <a:off x="5970588" y="3675063"/>
            <a:ext cx="895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SNR(dB)</a:t>
            </a:r>
          </a:p>
        </p:txBody>
      </p:sp>
      <p:sp>
        <p:nvSpPr>
          <p:cNvPr id="32797" name="Text Box 147"/>
          <p:cNvSpPr txBox="1">
            <a:spLocks noChangeArrowheads="1"/>
          </p:cNvSpPr>
          <p:nvPr/>
        </p:nvSpPr>
        <p:spPr bwMode="auto">
          <a:xfrm rot="-5400000">
            <a:off x="4641057" y="2382044"/>
            <a:ext cx="550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BER</a:t>
            </a:r>
          </a:p>
        </p:txBody>
      </p:sp>
      <p:sp>
        <p:nvSpPr>
          <p:cNvPr id="32798" name="Text Box 148"/>
          <p:cNvSpPr txBox="1">
            <a:spLocks noChangeArrowheads="1"/>
          </p:cNvSpPr>
          <p:nvPr/>
        </p:nvSpPr>
        <p:spPr bwMode="auto">
          <a:xfrm>
            <a:off x="4973638" y="148748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-1</a:t>
            </a:r>
          </a:p>
        </p:txBody>
      </p:sp>
      <p:sp>
        <p:nvSpPr>
          <p:cNvPr id="32799" name="Text Box 149"/>
          <p:cNvSpPr txBox="1">
            <a:spLocks noChangeArrowheads="1"/>
          </p:cNvSpPr>
          <p:nvPr/>
        </p:nvSpPr>
        <p:spPr bwMode="auto">
          <a:xfrm>
            <a:off x="4986338" y="1806575"/>
            <a:ext cx="4429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-2</a:t>
            </a:r>
          </a:p>
        </p:txBody>
      </p:sp>
      <p:sp>
        <p:nvSpPr>
          <p:cNvPr id="32800" name="Text Box 150"/>
          <p:cNvSpPr txBox="1">
            <a:spLocks noChangeArrowheads="1"/>
          </p:cNvSpPr>
          <p:nvPr/>
        </p:nvSpPr>
        <p:spPr bwMode="auto">
          <a:xfrm>
            <a:off x="4978400" y="211772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-3</a:t>
            </a:r>
          </a:p>
        </p:txBody>
      </p:sp>
      <p:sp>
        <p:nvSpPr>
          <p:cNvPr id="32801" name="Text Box 151"/>
          <p:cNvSpPr txBox="1">
            <a:spLocks noChangeArrowheads="1"/>
          </p:cNvSpPr>
          <p:nvPr/>
        </p:nvSpPr>
        <p:spPr bwMode="auto">
          <a:xfrm>
            <a:off x="4986338" y="273843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-5</a:t>
            </a:r>
          </a:p>
        </p:txBody>
      </p:sp>
      <p:sp>
        <p:nvSpPr>
          <p:cNvPr id="32802" name="Text Box 152"/>
          <p:cNvSpPr txBox="1">
            <a:spLocks noChangeArrowheads="1"/>
          </p:cNvSpPr>
          <p:nvPr/>
        </p:nvSpPr>
        <p:spPr bwMode="auto">
          <a:xfrm>
            <a:off x="4987925" y="305752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-6</a:t>
            </a:r>
          </a:p>
        </p:txBody>
      </p:sp>
      <p:sp>
        <p:nvSpPr>
          <p:cNvPr id="32803" name="Text Box 153"/>
          <p:cNvSpPr txBox="1">
            <a:spLocks noChangeArrowheads="1"/>
          </p:cNvSpPr>
          <p:nvPr/>
        </p:nvSpPr>
        <p:spPr bwMode="auto">
          <a:xfrm>
            <a:off x="4981575" y="3386138"/>
            <a:ext cx="442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-7</a:t>
            </a:r>
          </a:p>
        </p:txBody>
      </p:sp>
      <p:sp>
        <p:nvSpPr>
          <p:cNvPr id="32804" name="Text Box 154"/>
          <p:cNvSpPr txBox="1">
            <a:spLocks noChangeArrowheads="1"/>
          </p:cNvSpPr>
          <p:nvPr/>
        </p:nvSpPr>
        <p:spPr bwMode="auto">
          <a:xfrm>
            <a:off x="4975225" y="244157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</a:rPr>
              <a:t>-4</a:t>
            </a:r>
          </a:p>
        </p:txBody>
      </p:sp>
      <p:sp>
        <p:nvSpPr>
          <p:cNvPr id="536734" name="Oval 158"/>
          <p:cNvSpPr>
            <a:spLocks noChangeArrowheads="1"/>
          </p:cNvSpPr>
          <p:nvPr/>
        </p:nvSpPr>
        <p:spPr bwMode="auto">
          <a:xfrm>
            <a:off x="6667500" y="3176588"/>
            <a:ext cx="152400" cy="1619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06" name="Oval 159"/>
          <p:cNvSpPr>
            <a:spLocks noChangeArrowheads="1"/>
          </p:cNvSpPr>
          <p:nvPr/>
        </p:nvSpPr>
        <p:spPr bwMode="auto">
          <a:xfrm>
            <a:off x="2065338" y="5330825"/>
            <a:ext cx="152400" cy="1619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07" name="Text Box 160"/>
          <p:cNvSpPr txBox="1">
            <a:spLocks noChangeArrowheads="1"/>
          </p:cNvSpPr>
          <p:nvPr/>
        </p:nvSpPr>
        <p:spPr bwMode="auto">
          <a:xfrm>
            <a:off x="2290763" y="5294313"/>
            <a:ext cx="10175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operating point</a:t>
            </a:r>
          </a:p>
        </p:txBody>
      </p:sp>
      <p:sp>
        <p:nvSpPr>
          <p:cNvPr id="536737" name="Text Box 161"/>
          <p:cNvSpPr txBox="1">
            <a:spLocks noChangeArrowheads="1"/>
          </p:cNvSpPr>
          <p:nvPr/>
        </p:nvSpPr>
        <p:spPr bwMode="auto">
          <a:xfrm>
            <a:off x="4983163" y="4121150"/>
            <a:ext cx="32035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1. SNR decreases, BER increases as host moves away from base station</a:t>
            </a:r>
          </a:p>
        </p:txBody>
      </p:sp>
      <p:sp>
        <p:nvSpPr>
          <p:cNvPr id="536738" name="Text Box 162"/>
          <p:cNvSpPr txBox="1">
            <a:spLocks noChangeArrowheads="1"/>
          </p:cNvSpPr>
          <p:nvPr/>
        </p:nvSpPr>
        <p:spPr bwMode="auto">
          <a:xfrm>
            <a:off x="4994275" y="5059363"/>
            <a:ext cx="32035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2. When BER becomes too high, switch to lower transmission rate but with lower BER</a:t>
            </a:r>
          </a:p>
        </p:txBody>
      </p:sp>
      <p:pic>
        <p:nvPicPr>
          <p:cNvPr id="78889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9271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758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3.33333E-6 C -0.00138 -0.0162 -0.00277 -0.03217 -0.0052 -0.04792 C -0.00763 -0.06366 -0.01145 -0.08032 -0.01423 -0.09421 C -0.01701 -0.1081 -0.01909 -0.11829 -0.02187 -0.13171 C -0.02465 -0.14514 -0.02847 -0.16505 -0.0309 -0.17454 C -0.03333 -0.18403 -0.03368 -0.18264 -0.03593 -0.18819 C -0.03819 -0.19375 -0.04166 -0.20116 -0.04496 -0.20856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96 -0.20857 C -0.04496 -0.20857 -0.04444 -0.09329 -0.04374 0.02222 " pathEditMode="relative" ptsTypes="aA">
                                      <p:cBhvr>
                                        <p:cTn id="12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75 0.02222 C -0.04583 0.00856 -0.04791 -0.00486 -0.05017 -0.02223 C -0.05243 -0.03959 -0.05468 -0.06227 -0.05781 -0.08195 C -0.06093 -0.10162 -0.06753 -0.13033 -0.06944 -0.14005 " pathEditMode="relative" ptsTypes="aaaA">
                                      <p:cBhvr>
                                        <p:cTn id="17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734" grpId="0" animBg="1"/>
      <p:bldP spid="536734" grpId="1" animBg="1"/>
      <p:bldP spid="536734" grpId="2" animBg="1"/>
      <p:bldP spid="536737" grpId="0"/>
      <p:bldP spid="5367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1476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802.11 LAN architecture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4984750" y="1390650"/>
            <a:ext cx="400685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wireless host communicates with base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station (“Access Point” (AP))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endParaRPr lang="en-US" dirty="0" smtClean="0">
              <a:solidFill>
                <a:srgbClr val="C00000"/>
              </a:solidFill>
              <a:latin typeface="Gill Sans MT" charset="0"/>
              <a:ea typeface="ＭＳ Ｐゴシック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Basic </a:t>
            </a:r>
            <a:r>
              <a:rPr lang="en-US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Service Set (BSS</a:t>
            </a:r>
            <a:r>
              <a:rPr lang="en-US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in infrastructure mode contains:</a:t>
            </a:r>
          </a:p>
          <a:p>
            <a:pPr marL="695325" lvl="1" indent="-238125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wireless hosts</a:t>
            </a:r>
          </a:p>
          <a:p>
            <a:pPr marL="695325" lvl="1" indent="-238125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access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point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grpSp>
        <p:nvGrpSpPr>
          <p:cNvPr id="56325" name="Group 7"/>
          <p:cNvGrpSpPr>
            <a:grpSpLocks/>
          </p:cNvGrpSpPr>
          <p:nvPr/>
        </p:nvGrpSpPr>
        <p:grpSpPr bwMode="auto">
          <a:xfrm>
            <a:off x="3013075" y="3606800"/>
            <a:ext cx="417513" cy="192088"/>
            <a:chOff x="3600" y="219"/>
            <a:chExt cx="360" cy="175"/>
          </a:xfrm>
        </p:grpSpPr>
        <p:sp>
          <p:nvSpPr>
            <p:cNvPr id="21556" name="Oval 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557" name="Line 9"/>
            <p:cNvSpPr>
              <a:spLocks noChangeShapeType="1"/>
            </p:cNvSpPr>
            <p:nvPr/>
          </p:nvSpPr>
          <p:spPr bwMode="auto">
            <a:xfrm>
              <a:off x="3603" y="288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558" name="Line 10"/>
            <p:cNvSpPr>
              <a:spLocks noChangeShapeType="1"/>
            </p:cNvSpPr>
            <p:nvPr/>
          </p:nvSpPr>
          <p:spPr bwMode="auto">
            <a:xfrm>
              <a:off x="3960" y="288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559" name="Rectangle 11"/>
            <p:cNvSpPr>
              <a:spLocks noChangeArrowheads="1"/>
            </p:cNvSpPr>
            <p:nvPr/>
          </p:nvSpPr>
          <p:spPr bwMode="auto">
            <a:xfrm>
              <a:off x="3603" y="288"/>
              <a:ext cx="355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21560" name="Oval 1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6376" name="Group 1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566" name="Line 14"/>
              <p:cNvSpPr>
                <a:spLocks noChangeShapeType="1"/>
              </p:cNvSpPr>
              <p:nvPr/>
            </p:nvSpPr>
            <p:spPr bwMode="auto">
              <a:xfrm flipV="1">
                <a:off x="2848" y="847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567" name="Line 15"/>
              <p:cNvSpPr>
                <a:spLocks noChangeShapeType="1"/>
              </p:cNvSpPr>
              <p:nvPr/>
            </p:nvSpPr>
            <p:spPr bwMode="auto">
              <a:xfrm>
                <a:off x="2943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568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6377" name="Group 1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563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564" name="Line 19"/>
              <p:cNvSpPr>
                <a:spLocks noChangeShapeType="1"/>
              </p:cNvSpPr>
              <p:nvPr/>
            </p:nvSpPr>
            <p:spPr bwMode="auto">
              <a:xfrm>
                <a:off x="2943" y="945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565" name="Line 20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21511" name="Text Box 24"/>
          <p:cNvSpPr txBox="1">
            <a:spLocks noChangeArrowheads="1"/>
          </p:cNvSpPr>
          <p:nvPr/>
        </p:nvSpPr>
        <p:spPr bwMode="auto">
          <a:xfrm>
            <a:off x="917575" y="4652963"/>
            <a:ext cx="10541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BSS 1</a:t>
            </a:r>
          </a:p>
        </p:txBody>
      </p:sp>
      <p:sp>
        <p:nvSpPr>
          <p:cNvPr id="21512" name="Text Box 27"/>
          <p:cNvSpPr txBox="1">
            <a:spLocks noChangeArrowheads="1"/>
          </p:cNvSpPr>
          <p:nvPr/>
        </p:nvSpPr>
        <p:spPr bwMode="auto">
          <a:xfrm>
            <a:off x="3211513" y="6086475"/>
            <a:ext cx="854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BSS 2</a:t>
            </a:r>
          </a:p>
        </p:txBody>
      </p:sp>
      <p:sp>
        <p:nvSpPr>
          <p:cNvPr id="21513" name="Line 28"/>
          <p:cNvSpPr>
            <a:spLocks noChangeShapeType="1"/>
          </p:cNvSpPr>
          <p:nvPr/>
        </p:nvSpPr>
        <p:spPr bwMode="auto">
          <a:xfrm flipV="1">
            <a:off x="3176588" y="2684463"/>
            <a:ext cx="214312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6329" name="Group 29"/>
          <p:cNvGrpSpPr>
            <a:grpSpLocks/>
          </p:cNvGrpSpPr>
          <p:nvPr/>
        </p:nvGrpSpPr>
        <p:grpSpPr bwMode="auto">
          <a:xfrm>
            <a:off x="2447925" y="1503363"/>
            <a:ext cx="1978025" cy="1444625"/>
            <a:chOff x="3744" y="1392"/>
            <a:chExt cx="1488" cy="1110"/>
          </a:xfrm>
        </p:grpSpPr>
        <p:sp>
          <p:nvSpPr>
            <p:cNvPr id="56369" name="Freeform 30"/>
            <p:cNvSpPr>
              <a:spLocks/>
            </p:cNvSpPr>
            <p:nvPr/>
          </p:nvSpPr>
          <p:spPr bwMode="auto">
            <a:xfrm>
              <a:off x="3744" y="1392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555" name="Text Box 31"/>
            <p:cNvSpPr txBox="1">
              <a:spLocks noChangeArrowheads="1"/>
            </p:cNvSpPr>
            <p:nvPr/>
          </p:nvSpPr>
          <p:spPr bwMode="auto">
            <a:xfrm>
              <a:off x="4129" y="1776"/>
              <a:ext cx="727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Internet</a:t>
              </a:r>
            </a:p>
          </p:txBody>
        </p:sp>
      </p:grpSp>
      <p:sp>
        <p:nvSpPr>
          <p:cNvPr id="21515" name="Text Box 32"/>
          <p:cNvSpPr txBox="1">
            <a:spLocks noChangeArrowheads="1"/>
          </p:cNvSpPr>
          <p:nvPr/>
        </p:nvSpPr>
        <p:spPr bwMode="auto">
          <a:xfrm>
            <a:off x="3348038" y="3408363"/>
            <a:ext cx="139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hub, switch</a:t>
            </a:r>
          </a:p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or router</a:t>
            </a:r>
          </a:p>
        </p:txBody>
      </p:sp>
      <p:sp>
        <p:nvSpPr>
          <p:cNvPr id="21516" name="Oval 23"/>
          <p:cNvSpPr>
            <a:spLocks noChangeArrowheads="1"/>
          </p:cNvSpPr>
          <p:nvPr/>
        </p:nvSpPr>
        <p:spPr bwMode="auto">
          <a:xfrm>
            <a:off x="487363" y="2874963"/>
            <a:ext cx="1960562" cy="1798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6332" name="Group 361"/>
          <p:cNvGrpSpPr>
            <a:grpSpLocks/>
          </p:cNvGrpSpPr>
          <p:nvPr/>
        </p:nvGrpSpPr>
        <p:grpSpPr bwMode="auto">
          <a:xfrm>
            <a:off x="1554163" y="3302000"/>
            <a:ext cx="639762" cy="581025"/>
            <a:chOff x="2967" y="478"/>
            <a:chExt cx="788" cy="625"/>
          </a:xfrm>
        </p:grpSpPr>
        <p:pic>
          <p:nvPicPr>
            <p:cNvPr id="56367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8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33" name="Group 356"/>
          <p:cNvGrpSpPr>
            <a:grpSpLocks/>
          </p:cNvGrpSpPr>
          <p:nvPr/>
        </p:nvGrpSpPr>
        <p:grpSpPr bwMode="auto">
          <a:xfrm>
            <a:off x="1798638" y="3860800"/>
            <a:ext cx="436562" cy="498475"/>
            <a:chOff x="313" y="1497"/>
            <a:chExt cx="1152" cy="1014"/>
          </a:xfrm>
        </p:grpSpPr>
        <p:pic>
          <p:nvPicPr>
            <p:cNvPr id="56365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6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34" name="Group 403"/>
          <p:cNvGrpSpPr>
            <a:grpSpLocks/>
          </p:cNvGrpSpPr>
          <p:nvPr/>
        </p:nvGrpSpPr>
        <p:grpSpPr bwMode="auto">
          <a:xfrm>
            <a:off x="1127125" y="3068638"/>
            <a:ext cx="446088" cy="382587"/>
            <a:chOff x="2751" y="1851"/>
            <a:chExt cx="462" cy="478"/>
          </a:xfrm>
        </p:grpSpPr>
        <p:pic>
          <p:nvPicPr>
            <p:cNvPr id="56363" name="Picture 364" descr="iphone_stylized_smal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35" name="Group 356"/>
          <p:cNvGrpSpPr>
            <a:grpSpLocks/>
          </p:cNvGrpSpPr>
          <p:nvPr/>
        </p:nvGrpSpPr>
        <p:grpSpPr bwMode="auto">
          <a:xfrm>
            <a:off x="1147763" y="3738563"/>
            <a:ext cx="436562" cy="498475"/>
            <a:chOff x="313" y="1497"/>
            <a:chExt cx="1152" cy="1014"/>
          </a:xfrm>
        </p:grpSpPr>
        <p:pic>
          <p:nvPicPr>
            <p:cNvPr id="56361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2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36" name="Group 356"/>
          <p:cNvGrpSpPr>
            <a:grpSpLocks/>
          </p:cNvGrpSpPr>
          <p:nvPr/>
        </p:nvGrpSpPr>
        <p:grpSpPr bwMode="auto">
          <a:xfrm>
            <a:off x="720725" y="3352800"/>
            <a:ext cx="438150" cy="498475"/>
            <a:chOff x="313" y="1497"/>
            <a:chExt cx="1152" cy="1014"/>
          </a:xfrm>
        </p:grpSpPr>
        <p:pic>
          <p:nvPicPr>
            <p:cNvPr id="56359" name="Picture 354" descr="laptop_stylized_small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0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22" name="Line 26"/>
          <p:cNvSpPr>
            <a:spLocks noChangeShapeType="1"/>
          </p:cNvSpPr>
          <p:nvPr/>
        </p:nvSpPr>
        <p:spPr bwMode="auto">
          <a:xfrm>
            <a:off x="1990725" y="3732213"/>
            <a:ext cx="1022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1523" name="Oval 23"/>
          <p:cNvSpPr>
            <a:spLocks noChangeArrowheads="1"/>
          </p:cNvSpPr>
          <p:nvPr/>
        </p:nvSpPr>
        <p:spPr bwMode="auto">
          <a:xfrm>
            <a:off x="2682875" y="4195763"/>
            <a:ext cx="1960563" cy="1798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6339" name="Group 361"/>
          <p:cNvGrpSpPr>
            <a:grpSpLocks/>
          </p:cNvGrpSpPr>
          <p:nvPr/>
        </p:nvGrpSpPr>
        <p:grpSpPr bwMode="auto">
          <a:xfrm>
            <a:off x="3749675" y="4622800"/>
            <a:ext cx="639763" cy="581025"/>
            <a:chOff x="2967" y="478"/>
            <a:chExt cx="788" cy="625"/>
          </a:xfrm>
        </p:grpSpPr>
        <p:pic>
          <p:nvPicPr>
            <p:cNvPr id="56357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8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40" name="Group 356"/>
          <p:cNvGrpSpPr>
            <a:grpSpLocks/>
          </p:cNvGrpSpPr>
          <p:nvPr/>
        </p:nvGrpSpPr>
        <p:grpSpPr bwMode="auto">
          <a:xfrm>
            <a:off x="3992563" y="5181600"/>
            <a:ext cx="436562" cy="498475"/>
            <a:chOff x="313" y="1497"/>
            <a:chExt cx="1152" cy="1014"/>
          </a:xfrm>
        </p:grpSpPr>
        <p:pic>
          <p:nvPicPr>
            <p:cNvPr id="56355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6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41" name="Group 403"/>
          <p:cNvGrpSpPr>
            <a:grpSpLocks/>
          </p:cNvGrpSpPr>
          <p:nvPr/>
        </p:nvGrpSpPr>
        <p:grpSpPr bwMode="auto">
          <a:xfrm>
            <a:off x="3535363" y="5172075"/>
            <a:ext cx="569912" cy="544513"/>
            <a:chOff x="2751" y="1851"/>
            <a:chExt cx="462" cy="478"/>
          </a:xfrm>
        </p:grpSpPr>
        <p:pic>
          <p:nvPicPr>
            <p:cNvPr id="56353" name="Picture 364" descr="iphone_stylized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42" name="Group 356"/>
          <p:cNvGrpSpPr>
            <a:grpSpLocks/>
          </p:cNvGrpSpPr>
          <p:nvPr/>
        </p:nvGrpSpPr>
        <p:grpSpPr bwMode="auto">
          <a:xfrm>
            <a:off x="3078163" y="5191125"/>
            <a:ext cx="436562" cy="498475"/>
            <a:chOff x="313" y="1497"/>
            <a:chExt cx="1152" cy="1014"/>
          </a:xfrm>
        </p:grpSpPr>
        <p:pic>
          <p:nvPicPr>
            <p:cNvPr id="56351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2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43" name="Group 356"/>
          <p:cNvGrpSpPr>
            <a:grpSpLocks/>
          </p:cNvGrpSpPr>
          <p:nvPr/>
        </p:nvGrpSpPr>
        <p:grpSpPr bwMode="auto">
          <a:xfrm>
            <a:off x="3027363" y="4602163"/>
            <a:ext cx="436562" cy="498475"/>
            <a:chOff x="313" y="1497"/>
            <a:chExt cx="1152" cy="1014"/>
          </a:xfrm>
        </p:grpSpPr>
        <p:pic>
          <p:nvPicPr>
            <p:cNvPr id="56349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0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203575" y="3794125"/>
            <a:ext cx="738188" cy="109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6345" name="Group 403"/>
          <p:cNvGrpSpPr>
            <a:grpSpLocks/>
          </p:cNvGrpSpPr>
          <p:nvPr/>
        </p:nvGrpSpPr>
        <p:grpSpPr bwMode="auto">
          <a:xfrm>
            <a:off x="3322638" y="4246563"/>
            <a:ext cx="568325" cy="544512"/>
            <a:chOff x="2751" y="1851"/>
            <a:chExt cx="462" cy="478"/>
          </a:xfrm>
        </p:grpSpPr>
        <p:pic>
          <p:nvPicPr>
            <p:cNvPr id="56347" name="Picture 364" descr="iphone_stylized_small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48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6346" name="Picture 19" descr="underline_base"/>
          <p:cNvPicPr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969963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26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7163"/>
            <a:ext cx="8112125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802.11: passive/active scanning</a:t>
            </a:r>
          </a:p>
        </p:txBody>
      </p:sp>
      <p:sp>
        <p:nvSpPr>
          <p:cNvPr id="23557" name="Oval 80"/>
          <p:cNvSpPr>
            <a:spLocks noChangeArrowheads="1"/>
          </p:cNvSpPr>
          <p:nvPr/>
        </p:nvSpPr>
        <p:spPr bwMode="auto">
          <a:xfrm>
            <a:off x="2208213" y="1484313"/>
            <a:ext cx="2335212" cy="2224087"/>
          </a:xfrm>
          <a:prstGeom prst="ellipse">
            <a:avLst/>
          </a:prstGeom>
          <a:solidFill>
            <a:srgbClr val="00CCFF">
              <a:alpha val="4901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3558" name="Oval 81"/>
          <p:cNvSpPr>
            <a:spLocks noChangeArrowheads="1"/>
          </p:cNvSpPr>
          <p:nvPr/>
        </p:nvSpPr>
        <p:spPr bwMode="auto">
          <a:xfrm>
            <a:off x="352425" y="1419225"/>
            <a:ext cx="2335213" cy="2224088"/>
          </a:xfrm>
          <a:prstGeom prst="ellipse">
            <a:avLst/>
          </a:prstGeom>
          <a:solidFill>
            <a:srgbClr val="00CCFF">
              <a:alpha val="4901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3559" name="Text Box 82"/>
          <p:cNvSpPr txBox="1">
            <a:spLocks noChangeArrowheads="1"/>
          </p:cNvSpPr>
          <p:nvPr/>
        </p:nvSpPr>
        <p:spPr bwMode="auto">
          <a:xfrm>
            <a:off x="3578225" y="2536825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AP 2</a:t>
            </a:r>
          </a:p>
        </p:txBody>
      </p:sp>
      <p:sp>
        <p:nvSpPr>
          <p:cNvPr id="23560" name="Text Box 83"/>
          <p:cNvSpPr txBox="1">
            <a:spLocks noChangeArrowheads="1"/>
          </p:cNvSpPr>
          <p:nvPr/>
        </p:nvSpPr>
        <p:spPr bwMode="auto">
          <a:xfrm>
            <a:off x="1839913" y="21907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61" name="Text Box 84"/>
          <p:cNvSpPr txBox="1">
            <a:spLocks noChangeArrowheads="1"/>
          </p:cNvSpPr>
          <p:nvPr/>
        </p:nvSpPr>
        <p:spPr bwMode="auto">
          <a:xfrm>
            <a:off x="846138" y="2547938"/>
            <a:ext cx="6238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AP 1</a:t>
            </a:r>
          </a:p>
        </p:txBody>
      </p:sp>
      <p:sp>
        <p:nvSpPr>
          <p:cNvPr id="23562" name="Text Box 85"/>
          <p:cNvSpPr txBox="1">
            <a:spLocks noChangeArrowheads="1"/>
          </p:cNvSpPr>
          <p:nvPr/>
        </p:nvSpPr>
        <p:spPr bwMode="auto">
          <a:xfrm>
            <a:off x="2205038" y="3206750"/>
            <a:ext cx="44608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23563" name="Text Box 87"/>
          <p:cNvSpPr txBox="1">
            <a:spLocks noChangeArrowheads="1"/>
          </p:cNvSpPr>
          <p:nvPr/>
        </p:nvSpPr>
        <p:spPr bwMode="auto">
          <a:xfrm>
            <a:off x="2995613" y="1541463"/>
            <a:ext cx="766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BBS 2</a:t>
            </a:r>
          </a:p>
        </p:txBody>
      </p:sp>
      <p:sp>
        <p:nvSpPr>
          <p:cNvPr id="23564" name="Text Box 88"/>
          <p:cNvSpPr txBox="1">
            <a:spLocks noChangeArrowheads="1"/>
          </p:cNvSpPr>
          <p:nvPr/>
        </p:nvSpPr>
        <p:spPr bwMode="auto">
          <a:xfrm>
            <a:off x="1179513" y="1490663"/>
            <a:ext cx="7651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BBS 1</a:t>
            </a:r>
          </a:p>
        </p:txBody>
      </p:sp>
      <p:sp>
        <p:nvSpPr>
          <p:cNvPr id="23565" name="Line 130"/>
          <p:cNvSpPr>
            <a:spLocks noChangeShapeType="1"/>
          </p:cNvSpPr>
          <p:nvPr/>
        </p:nvSpPr>
        <p:spPr bwMode="auto">
          <a:xfrm>
            <a:off x="1701800" y="2571750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3566" name="Line 131"/>
          <p:cNvSpPr>
            <a:spLocks noChangeShapeType="1"/>
          </p:cNvSpPr>
          <p:nvPr/>
        </p:nvSpPr>
        <p:spPr bwMode="auto">
          <a:xfrm flipH="1">
            <a:off x="2589213" y="2587625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3567" name="Line 132"/>
          <p:cNvSpPr>
            <a:spLocks noChangeShapeType="1"/>
          </p:cNvSpPr>
          <p:nvPr/>
        </p:nvSpPr>
        <p:spPr bwMode="auto">
          <a:xfrm flipH="1">
            <a:off x="2787650" y="2919413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3568" name="Line 133"/>
          <p:cNvSpPr>
            <a:spLocks noChangeShapeType="1"/>
          </p:cNvSpPr>
          <p:nvPr/>
        </p:nvSpPr>
        <p:spPr bwMode="auto">
          <a:xfrm flipV="1">
            <a:off x="2743200" y="2740025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0432" name="Group 134"/>
          <p:cNvGrpSpPr>
            <a:grpSpLocks/>
          </p:cNvGrpSpPr>
          <p:nvPr/>
        </p:nvGrpSpPr>
        <p:grpSpPr bwMode="auto">
          <a:xfrm>
            <a:off x="2898775" y="2489200"/>
            <a:ext cx="282575" cy="304800"/>
            <a:chOff x="1255" y="3461"/>
            <a:chExt cx="178" cy="192"/>
          </a:xfrm>
        </p:grpSpPr>
        <p:sp>
          <p:nvSpPr>
            <p:cNvPr id="23631" name="Oval 135"/>
            <p:cNvSpPr>
              <a:spLocks noChangeArrowheads="1"/>
            </p:cNvSpPr>
            <p:nvPr/>
          </p:nvSpPr>
          <p:spPr bwMode="auto">
            <a:xfrm>
              <a:off x="1274" y="349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632" name="Text Box 136"/>
            <p:cNvSpPr txBox="1">
              <a:spLocks noChangeArrowheads="1"/>
            </p:cNvSpPr>
            <p:nvPr/>
          </p:nvSpPr>
          <p:spPr bwMode="auto">
            <a:xfrm>
              <a:off x="1255" y="3461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b="1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</p:grpSp>
      <p:grpSp>
        <p:nvGrpSpPr>
          <p:cNvPr id="60433" name="Group 137"/>
          <p:cNvGrpSpPr>
            <a:grpSpLocks/>
          </p:cNvGrpSpPr>
          <p:nvPr/>
        </p:nvGrpSpPr>
        <p:grpSpPr bwMode="auto">
          <a:xfrm>
            <a:off x="2811463" y="2746375"/>
            <a:ext cx="282575" cy="304800"/>
            <a:chOff x="1851" y="2490"/>
            <a:chExt cx="178" cy="192"/>
          </a:xfrm>
        </p:grpSpPr>
        <p:sp>
          <p:nvSpPr>
            <p:cNvPr id="23629" name="Oval 138"/>
            <p:cNvSpPr>
              <a:spLocks noChangeArrowheads="1"/>
            </p:cNvSpPr>
            <p:nvPr/>
          </p:nvSpPr>
          <p:spPr bwMode="auto">
            <a:xfrm>
              <a:off x="1861" y="251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630" name="Text Box 139"/>
            <p:cNvSpPr txBox="1">
              <a:spLocks noChangeArrowheads="1"/>
            </p:cNvSpPr>
            <p:nvPr/>
          </p:nvSpPr>
          <p:spPr bwMode="auto">
            <a:xfrm>
              <a:off x="1851" y="249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b="1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60434" name="Group 140"/>
          <p:cNvGrpSpPr>
            <a:grpSpLocks/>
          </p:cNvGrpSpPr>
          <p:nvPr/>
        </p:nvGrpSpPr>
        <p:grpSpPr bwMode="auto">
          <a:xfrm>
            <a:off x="3097213" y="2852738"/>
            <a:ext cx="282575" cy="304800"/>
            <a:chOff x="1851" y="2490"/>
            <a:chExt cx="178" cy="192"/>
          </a:xfrm>
        </p:grpSpPr>
        <p:sp>
          <p:nvSpPr>
            <p:cNvPr id="23627" name="Oval 141"/>
            <p:cNvSpPr>
              <a:spLocks noChangeArrowheads="1"/>
            </p:cNvSpPr>
            <p:nvPr/>
          </p:nvSpPr>
          <p:spPr bwMode="auto">
            <a:xfrm>
              <a:off x="1861" y="251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628" name="Text Box 142"/>
            <p:cNvSpPr txBox="1">
              <a:spLocks noChangeArrowheads="1"/>
            </p:cNvSpPr>
            <p:nvPr/>
          </p:nvSpPr>
          <p:spPr bwMode="auto">
            <a:xfrm>
              <a:off x="1851" y="249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b="1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60435" name="Group 143"/>
          <p:cNvGrpSpPr>
            <a:grpSpLocks/>
          </p:cNvGrpSpPr>
          <p:nvPr/>
        </p:nvGrpSpPr>
        <p:grpSpPr bwMode="auto">
          <a:xfrm>
            <a:off x="1731963" y="2462213"/>
            <a:ext cx="282575" cy="304800"/>
            <a:chOff x="1255" y="3461"/>
            <a:chExt cx="178" cy="192"/>
          </a:xfrm>
        </p:grpSpPr>
        <p:sp>
          <p:nvSpPr>
            <p:cNvPr id="23625" name="Oval 144"/>
            <p:cNvSpPr>
              <a:spLocks noChangeArrowheads="1"/>
            </p:cNvSpPr>
            <p:nvPr/>
          </p:nvSpPr>
          <p:spPr bwMode="auto">
            <a:xfrm>
              <a:off x="1274" y="349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626" name="Text Box 145"/>
            <p:cNvSpPr txBox="1">
              <a:spLocks noChangeArrowheads="1"/>
            </p:cNvSpPr>
            <p:nvPr/>
          </p:nvSpPr>
          <p:spPr bwMode="auto">
            <a:xfrm>
              <a:off x="1255" y="3461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b="1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</p:grpSp>
      <p:sp>
        <p:nvSpPr>
          <p:cNvPr id="23573" name="Text Box 146"/>
          <p:cNvSpPr txBox="1">
            <a:spLocks noChangeArrowheads="1"/>
          </p:cNvSpPr>
          <p:nvPr/>
        </p:nvSpPr>
        <p:spPr bwMode="auto">
          <a:xfrm>
            <a:off x="265113" y="3703638"/>
            <a:ext cx="4116387" cy="184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u="sng" dirty="0" smtClean="0">
                <a:solidFill>
                  <a:srgbClr val="C00000"/>
                </a:solidFill>
                <a:latin typeface="Gill Sans MT" charset="0"/>
              </a:rPr>
              <a:t>passive scanning:</a:t>
            </a:r>
            <a:r>
              <a:rPr lang="en-US" u="sng" dirty="0" smtClean="0">
                <a:solidFill>
                  <a:srgbClr val="C00000"/>
                </a:solidFill>
                <a:latin typeface="Gill Sans MT" charset="0"/>
              </a:rPr>
              <a:t> </a:t>
            </a:r>
          </a:p>
          <a:p>
            <a:pPr>
              <a:buFontTx/>
              <a:buAutoNum type="arabicParenBoth"/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beacon frames sent from APs</a:t>
            </a:r>
          </a:p>
          <a:p>
            <a:pPr>
              <a:buFontTx/>
              <a:buAutoNum type="arabicParenBoth"/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association Request frame sent: H1 to selected AP </a:t>
            </a:r>
          </a:p>
          <a:p>
            <a:pPr>
              <a:buFontTx/>
              <a:buAutoNum type="arabicParenBoth"/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association Response frame sent from  selected AP to H1</a:t>
            </a:r>
          </a:p>
        </p:txBody>
      </p:sp>
      <p:grpSp>
        <p:nvGrpSpPr>
          <p:cNvPr id="60437" name="Group 361"/>
          <p:cNvGrpSpPr>
            <a:grpSpLocks/>
          </p:cNvGrpSpPr>
          <p:nvPr/>
        </p:nvGrpSpPr>
        <p:grpSpPr bwMode="auto">
          <a:xfrm>
            <a:off x="1260475" y="2092325"/>
            <a:ext cx="649288" cy="561975"/>
            <a:chOff x="2967" y="478"/>
            <a:chExt cx="788" cy="625"/>
          </a:xfrm>
        </p:grpSpPr>
        <p:pic>
          <p:nvPicPr>
            <p:cNvPr id="60486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87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0438" name="Group 361"/>
          <p:cNvGrpSpPr>
            <a:grpSpLocks/>
          </p:cNvGrpSpPr>
          <p:nvPr/>
        </p:nvGrpSpPr>
        <p:grpSpPr bwMode="auto">
          <a:xfrm>
            <a:off x="3170238" y="2112963"/>
            <a:ext cx="649287" cy="561975"/>
            <a:chOff x="2967" y="478"/>
            <a:chExt cx="788" cy="625"/>
          </a:xfrm>
        </p:grpSpPr>
        <p:pic>
          <p:nvPicPr>
            <p:cNvPr id="60484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85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0439" name="Group 356"/>
          <p:cNvGrpSpPr>
            <a:grpSpLocks/>
          </p:cNvGrpSpPr>
          <p:nvPr/>
        </p:nvGrpSpPr>
        <p:grpSpPr bwMode="auto">
          <a:xfrm>
            <a:off x="2205038" y="2519363"/>
            <a:ext cx="436562" cy="498475"/>
            <a:chOff x="313" y="1497"/>
            <a:chExt cx="1152" cy="1014"/>
          </a:xfrm>
        </p:grpSpPr>
        <p:pic>
          <p:nvPicPr>
            <p:cNvPr id="60482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83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618038" y="1390650"/>
            <a:ext cx="4297362" cy="4976813"/>
            <a:chOff x="4618038" y="1390650"/>
            <a:chExt cx="4297362" cy="4976356"/>
          </a:xfrm>
        </p:grpSpPr>
        <p:sp>
          <p:nvSpPr>
            <p:cNvPr id="23579" name="Oval 6"/>
            <p:cNvSpPr>
              <a:spLocks noChangeArrowheads="1"/>
            </p:cNvSpPr>
            <p:nvPr/>
          </p:nvSpPr>
          <p:spPr bwMode="auto">
            <a:xfrm>
              <a:off x="6580188" y="1455732"/>
              <a:ext cx="2335212" cy="2223883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0" name="Oval 7"/>
            <p:cNvSpPr>
              <a:spLocks noChangeArrowheads="1"/>
            </p:cNvSpPr>
            <p:nvPr/>
          </p:nvSpPr>
          <p:spPr bwMode="auto">
            <a:xfrm>
              <a:off x="4724400" y="1390650"/>
              <a:ext cx="2335213" cy="2223884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1" name="Text Box 8"/>
            <p:cNvSpPr txBox="1">
              <a:spLocks noChangeArrowheads="1"/>
            </p:cNvSpPr>
            <p:nvPr/>
          </p:nvSpPr>
          <p:spPr bwMode="auto">
            <a:xfrm>
              <a:off x="7961313" y="2406557"/>
              <a:ext cx="623887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AP 2</a:t>
              </a:r>
            </a:p>
          </p:txBody>
        </p:sp>
        <p:sp>
          <p:nvSpPr>
            <p:cNvPr id="23582" name="Text Box 9"/>
            <p:cNvSpPr txBox="1">
              <a:spLocks noChangeArrowheads="1"/>
            </p:cNvSpPr>
            <p:nvPr/>
          </p:nvSpPr>
          <p:spPr bwMode="auto">
            <a:xfrm>
              <a:off x="6211888" y="2162104"/>
              <a:ext cx="184150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600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583" name="Text Box 10"/>
            <p:cNvSpPr txBox="1">
              <a:spLocks noChangeArrowheads="1"/>
            </p:cNvSpPr>
            <p:nvPr/>
          </p:nvSpPr>
          <p:spPr bwMode="auto">
            <a:xfrm>
              <a:off x="5289550" y="2590690"/>
              <a:ext cx="623888" cy="338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AP 1</a:t>
              </a:r>
            </a:p>
          </p:txBody>
        </p:sp>
        <p:sp>
          <p:nvSpPr>
            <p:cNvPr id="23584" name="Text Box 11"/>
            <p:cNvSpPr txBox="1">
              <a:spLocks noChangeArrowheads="1"/>
            </p:cNvSpPr>
            <p:nvPr/>
          </p:nvSpPr>
          <p:spPr bwMode="auto">
            <a:xfrm>
              <a:off x="6577013" y="3178011"/>
              <a:ext cx="446087" cy="338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H1</a:t>
              </a:r>
            </a:p>
          </p:txBody>
        </p:sp>
        <p:sp>
          <p:nvSpPr>
            <p:cNvPr id="23585" name="Text Box 12"/>
            <p:cNvSpPr txBox="1">
              <a:spLocks noChangeArrowheads="1"/>
            </p:cNvSpPr>
            <p:nvPr/>
          </p:nvSpPr>
          <p:spPr bwMode="auto">
            <a:xfrm>
              <a:off x="8218488" y="2981179"/>
              <a:ext cx="184150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600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586" name="Text Box 13"/>
            <p:cNvSpPr txBox="1">
              <a:spLocks noChangeArrowheads="1"/>
            </p:cNvSpPr>
            <p:nvPr/>
          </p:nvSpPr>
          <p:spPr bwMode="auto">
            <a:xfrm>
              <a:off x="7367588" y="1512877"/>
              <a:ext cx="766762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BBS 2</a:t>
              </a:r>
            </a:p>
          </p:txBody>
        </p:sp>
        <p:sp>
          <p:nvSpPr>
            <p:cNvPr id="23587" name="Text Box 14"/>
            <p:cNvSpPr txBox="1">
              <a:spLocks noChangeArrowheads="1"/>
            </p:cNvSpPr>
            <p:nvPr/>
          </p:nvSpPr>
          <p:spPr bwMode="auto">
            <a:xfrm>
              <a:off x="5551488" y="1462081"/>
              <a:ext cx="765175" cy="338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BBS 1</a:t>
              </a:r>
            </a:p>
          </p:txBody>
        </p:sp>
        <p:sp>
          <p:nvSpPr>
            <p:cNvPr id="60451" name="Freeform 56"/>
            <p:cNvSpPr>
              <a:spLocks/>
            </p:cNvSpPr>
            <p:nvPr/>
          </p:nvSpPr>
          <p:spPr bwMode="auto">
            <a:xfrm>
              <a:off x="6837363" y="2466975"/>
              <a:ext cx="869950" cy="225425"/>
            </a:xfrm>
            <a:custGeom>
              <a:avLst/>
              <a:gdLst>
                <a:gd name="T0" fmla="*/ 0 w 548"/>
                <a:gd name="T1" fmla="*/ 2147483647 h 142"/>
                <a:gd name="T2" fmla="*/ 0 w 548"/>
                <a:gd name="T3" fmla="*/ 0 h 142"/>
                <a:gd name="T4" fmla="*/ 2147483647 w 548"/>
                <a:gd name="T5" fmla="*/ 0 h 1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8" h="142">
                  <a:moveTo>
                    <a:pt x="0" y="142"/>
                  </a:moveTo>
                  <a:lnTo>
                    <a:pt x="0" y="0"/>
                  </a:lnTo>
                  <a:lnTo>
                    <a:pt x="54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9" name="Line 57"/>
            <p:cNvSpPr>
              <a:spLocks noChangeShapeType="1"/>
            </p:cNvSpPr>
            <p:nvPr/>
          </p:nvSpPr>
          <p:spPr bwMode="auto">
            <a:xfrm flipH="1">
              <a:off x="6011863" y="2466876"/>
              <a:ext cx="823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590" name="Line 58"/>
            <p:cNvSpPr>
              <a:spLocks noChangeShapeType="1"/>
            </p:cNvSpPr>
            <p:nvPr/>
          </p:nvSpPr>
          <p:spPr bwMode="auto">
            <a:xfrm>
              <a:off x="6073775" y="2543069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591" name="Line 59"/>
            <p:cNvSpPr>
              <a:spLocks noChangeShapeType="1"/>
            </p:cNvSpPr>
            <p:nvPr/>
          </p:nvSpPr>
          <p:spPr bwMode="auto">
            <a:xfrm flipH="1">
              <a:off x="6961188" y="2558943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592" name="Line 60"/>
            <p:cNvSpPr>
              <a:spLocks noChangeShapeType="1"/>
            </p:cNvSpPr>
            <p:nvPr/>
          </p:nvSpPr>
          <p:spPr bwMode="auto">
            <a:xfrm flipH="1">
              <a:off x="7159625" y="2890700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593" name="Line 61"/>
            <p:cNvSpPr>
              <a:spLocks noChangeShapeType="1"/>
            </p:cNvSpPr>
            <p:nvPr/>
          </p:nvSpPr>
          <p:spPr bwMode="auto">
            <a:xfrm flipV="1">
              <a:off x="7115175" y="2711329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60457" name="Group 62"/>
            <p:cNvGrpSpPr>
              <a:grpSpLocks/>
            </p:cNvGrpSpPr>
            <p:nvPr/>
          </p:nvGrpSpPr>
          <p:grpSpPr bwMode="auto">
            <a:xfrm>
              <a:off x="6686550" y="2295525"/>
              <a:ext cx="282575" cy="304800"/>
              <a:chOff x="1255" y="3461"/>
              <a:chExt cx="178" cy="192"/>
            </a:xfrm>
          </p:grpSpPr>
          <p:sp>
            <p:nvSpPr>
              <p:cNvPr id="23617" name="Oval 63"/>
              <p:cNvSpPr>
                <a:spLocks noChangeArrowheads="1"/>
              </p:cNvSpPr>
              <p:nvPr/>
            </p:nvSpPr>
            <p:spPr bwMode="auto">
              <a:xfrm>
                <a:off x="1274" y="349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618" name="Text Box 64"/>
              <p:cNvSpPr txBox="1">
                <a:spLocks noChangeArrowheads="1"/>
              </p:cNvSpPr>
              <p:nvPr/>
            </p:nvSpPr>
            <p:spPr bwMode="auto">
              <a:xfrm>
                <a:off x="1255" y="346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60458" name="Group 65"/>
            <p:cNvGrpSpPr>
              <a:grpSpLocks/>
            </p:cNvGrpSpPr>
            <p:nvPr/>
          </p:nvGrpSpPr>
          <p:grpSpPr bwMode="auto">
            <a:xfrm>
              <a:off x="7258050" y="2492375"/>
              <a:ext cx="282575" cy="304800"/>
              <a:chOff x="1851" y="2490"/>
              <a:chExt cx="178" cy="192"/>
            </a:xfrm>
          </p:grpSpPr>
          <p:sp>
            <p:nvSpPr>
              <p:cNvPr id="23615" name="Oval 66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616" name="Text Box 67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</a:rPr>
                  <a:t>2</a:t>
                </a:r>
              </a:p>
            </p:txBody>
          </p:sp>
        </p:grpSp>
        <p:grpSp>
          <p:nvGrpSpPr>
            <p:cNvPr id="60459" name="Group 68"/>
            <p:cNvGrpSpPr>
              <a:grpSpLocks/>
            </p:cNvGrpSpPr>
            <p:nvPr/>
          </p:nvGrpSpPr>
          <p:grpSpPr bwMode="auto">
            <a:xfrm>
              <a:off x="6180138" y="2509838"/>
              <a:ext cx="282575" cy="304800"/>
              <a:chOff x="1851" y="2490"/>
              <a:chExt cx="178" cy="192"/>
            </a:xfrm>
          </p:grpSpPr>
          <p:sp>
            <p:nvSpPr>
              <p:cNvPr id="23613" name="Oval 69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614" name="Text Box 70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</a:rPr>
                  <a:t>2</a:t>
                </a:r>
              </a:p>
            </p:txBody>
          </p:sp>
        </p:grpSp>
        <p:grpSp>
          <p:nvGrpSpPr>
            <p:cNvPr id="60460" name="Group 71"/>
            <p:cNvGrpSpPr>
              <a:grpSpLocks/>
            </p:cNvGrpSpPr>
            <p:nvPr/>
          </p:nvGrpSpPr>
          <p:grpSpPr bwMode="auto">
            <a:xfrm>
              <a:off x="7200900" y="2735263"/>
              <a:ext cx="282575" cy="304800"/>
              <a:chOff x="1851" y="2490"/>
              <a:chExt cx="178" cy="192"/>
            </a:xfrm>
          </p:grpSpPr>
          <p:sp>
            <p:nvSpPr>
              <p:cNvPr id="23611" name="Oval 72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612" name="Text Box 73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</a:rPr>
                  <a:t>3</a:t>
                </a:r>
              </a:p>
            </p:txBody>
          </p:sp>
        </p:grpSp>
        <p:grpSp>
          <p:nvGrpSpPr>
            <p:cNvPr id="60461" name="Group 74"/>
            <p:cNvGrpSpPr>
              <a:grpSpLocks/>
            </p:cNvGrpSpPr>
            <p:nvPr/>
          </p:nvGrpSpPr>
          <p:grpSpPr bwMode="auto">
            <a:xfrm>
              <a:off x="7489825" y="2827338"/>
              <a:ext cx="282575" cy="304800"/>
              <a:chOff x="1851" y="2490"/>
              <a:chExt cx="178" cy="192"/>
            </a:xfrm>
          </p:grpSpPr>
          <p:sp>
            <p:nvSpPr>
              <p:cNvPr id="23609" name="Oval 75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610" name="Text Box 76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</a:rPr>
                  <a:t>4</a:t>
                </a:r>
              </a:p>
            </p:txBody>
          </p:sp>
        </p:grpSp>
        <p:sp>
          <p:nvSpPr>
            <p:cNvPr id="23599" name="Text Box 77"/>
            <p:cNvSpPr txBox="1">
              <a:spLocks noChangeArrowheads="1"/>
            </p:cNvSpPr>
            <p:nvPr/>
          </p:nvSpPr>
          <p:spPr bwMode="auto">
            <a:xfrm>
              <a:off x="4618038" y="3689139"/>
              <a:ext cx="3962400" cy="2677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1" u="sng" dirty="0" smtClean="0">
                  <a:solidFill>
                    <a:srgbClr val="C00000"/>
                  </a:solidFill>
                  <a:latin typeface="Gill Sans MT" charset="0"/>
                </a:rPr>
                <a:t>active  scanning</a:t>
              </a:r>
              <a:r>
                <a:rPr lang="en-US" dirty="0" smtClean="0">
                  <a:solidFill>
                    <a:srgbClr val="C00000"/>
                  </a:solidFill>
                  <a:latin typeface="Gill Sans MT" charset="0"/>
                </a:rPr>
                <a:t>: </a:t>
              </a:r>
            </a:p>
            <a:p>
              <a:pPr>
                <a:buFontTx/>
                <a:buAutoNum type="arabicParenBoth"/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Probe Request frame broadcast from H1</a:t>
              </a:r>
            </a:p>
            <a:p>
              <a:pPr>
                <a:buFontTx/>
                <a:buAutoNum type="arabicParenBoth"/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Probe Response frames sent from APs</a:t>
              </a:r>
            </a:p>
            <a:p>
              <a:pPr>
                <a:buFontTx/>
                <a:buAutoNum type="arabicParenBoth"/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Association Request frame sent: H1 to selected AP </a:t>
              </a:r>
            </a:p>
            <a:p>
              <a:pPr>
                <a:buFontTx/>
                <a:buAutoNum type="arabicParenBoth"/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Association Response frame sent from selected AP to H1</a:t>
              </a:r>
            </a:p>
          </p:txBody>
        </p:sp>
        <p:grpSp>
          <p:nvGrpSpPr>
            <p:cNvPr id="60463" name="Group 361"/>
            <p:cNvGrpSpPr>
              <a:grpSpLocks/>
            </p:cNvGrpSpPr>
            <p:nvPr/>
          </p:nvGrpSpPr>
          <p:grpSpPr bwMode="auto">
            <a:xfrm>
              <a:off x="5557520" y="2062480"/>
              <a:ext cx="650240" cy="561340"/>
              <a:chOff x="2967" y="478"/>
              <a:chExt cx="788" cy="625"/>
            </a:xfrm>
          </p:grpSpPr>
          <p:pic>
            <p:nvPicPr>
              <p:cNvPr id="60470" name="Picture 358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471" name="Picture 360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0464" name="Group 361"/>
            <p:cNvGrpSpPr>
              <a:grpSpLocks/>
            </p:cNvGrpSpPr>
            <p:nvPr/>
          </p:nvGrpSpPr>
          <p:grpSpPr bwMode="auto">
            <a:xfrm>
              <a:off x="7599680" y="2001520"/>
              <a:ext cx="650240" cy="561340"/>
              <a:chOff x="2967" y="478"/>
              <a:chExt cx="788" cy="625"/>
            </a:xfrm>
          </p:grpSpPr>
          <p:pic>
            <p:nvPicPr>
              <p:cNvPr id="60468" name="Picture 358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469" name="Picture 360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0465" name="Group 356"/>
            <p:cNvGrpSpPr>
              <a:grpSpLocks/>
            </p:cNvGrpSpPr>
            <p:nvPr/>
          </p:nvGrpSpPr>
          <p:grpSpPr bwMode="auto">
            <a:xfrm>
              <a:off x="6532880" y="2590799"/>
              <a:ext cx="436880" cy="497841"/>
              <a:chOff x="313" y="1497"/>
              <a:chExt cx="1152" cy="1014"/>
            </a:xfrm>
          </p:grpSpPr>
          <p:pic>
            <p:nvPicPr>
              <p:cNvPr id="60466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467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60441" name="Picture 17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318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27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802.11: Channels, association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802.11b: 2.4GHz-2.485GHz spectrum divided into 11 channels at different frequencies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AP admin chooses frequency for AP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interference possible: channel can be same as that chosen by neighboring AP!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host: must </a:t>
            </a: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associate</a:t>
            </a:r>
            <a:r>
              <a:rPr lang="en-US" dirty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with an AP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scans channels, listening for </a:t>
            </a:r>
            <a:r>
              <a:rPr lang="en-US" i="1" dirty="0">
                <a:latin typeface="Gill Sans MT" charset="0"/>
              </a:rPr>
              <a:t>beacon frames</a:t>
            </a:r>
            <a:r>
              <a:rPr lang="en-US" dirty="0">
                <a:latin typeface="Gill Sans MT" charset="0"/>
              </a:rPr>
              <a:t> containing AP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dirty="0">
                <a:latin typeface="Gill Sans MT" charset="0"/>
              </a:rPr>
              <a:t>s name (SSID) and MAC address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selects AP to associate with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may perform authentication [Chapter 8]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will typically run DHCP to get IP address in AP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dirty="0">
                <a:latin typeface="Gill Sans MT" charset="0"/>
              </a:rPr>
              <a:t>s subnet</a:t>
            </a:r>
          </a:p>
          <a:p>
            <a:pPr>
              <a:lnSpc>
                <a:spcPct val="90000"/>
              </a:lnSpc>
              <a:defRPr/>
            </a:pPr>
            <a:endParaRPr lang="en-US" dirty="0">
              <a:latin typeface="Gill Sans MT" charset="0"/>
              <a:cs typeface="+mn-cs"/>
            </a:endParaRPr>
          </a:p>
        </p:txBody>
      </p:sp>
      <p:pic>
        <p:nvPicPr>
          <p:cNvPr id="58373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318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42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IEEE 802.11: multiple access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60463"/>
            <a:ext cx="8188325" cy="46482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avoid collisions: 2</a:t>
            </a:r>
            <a:r>
              <a:rPr lang="en-US" sz="2400" baseline="30000" dirty="0">
                <a:latin typeface="Gill Sans MT" charset="0"/>
                <a:cs typeface="+mn-cs"/>
              </a:rPr>
              <a:t>+</a:t>
            </a:r>
            <a:r>
              <a:rPr lang="en-US" sz="2400" dirty="0">
                <a:latin typeface="Gill Sans MT" charset="0"/>
                <a:cs typeface="+mn-cs"/>
              </a:rPr>
              <a:t> nodes </a:t>
            </a:r>
            <a:r>
              <a:rPr lang="en-US" sz="2400" dirty="0">
                <a:latin typeface="Gill Sans MT" charset="0"/>
                <a:cs typeface="+mn-cs"/>
                <a:sym typeface="Symbol" charset="0"/>
              </a:rPr>
              <a:t>transmitting at same time</a:t>
            </a:r>
          </a:p>
          <a:p>
            <a:pPr>
              <a:defRPr/>
            </a:pPr>
            <a:r>
              <a:rPr lang="en-US" sz="2400" dirty="0" smtClean="0">
                <a:latin typeface="Gill Sans MT" charset="0"/>
                <a:cs typeface="+mn-cs"/>
                <a:sym typeface="Symbol" charset="0"/>
              </a:rPr>
              <a:t>CSMA </a:t>
            </a:r>
            <a:r>
              <a:rPr lang="en-US" sz="2400" dirty="0">
                <a:latin typeface="Gill Sans MT" charset="0"/>
                <a:cs typeface="+mn-cs"/>
                <a:sym typeface="Symbol" charset="0"/>
              </a:rPr>
              <a:t>- sense before transmitting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don</a:t>
            </a:r>
            <a:r>
              <a:rPr lang="ja-JP" altLang="en-US" sz="2000" dirty="0">
                <a:latin typeface="Gill Sans MT" charset="0"/>
              </a:rPr>
              <a:t>’</a:t>
            </a:r>
            <a:r>
              <a:rPr lang="en-US" sz="2000" dirty="0">
                <a:latin typeface="Gill Sans MT" charset="0"/>
              </a:rPr>
              <a:t>t collide with ongoing transmission by other </a:t>
            </a:r>
            <a:r>
              <a:rPr lang="en-US" sz="2000" dirty="0" smtClean="0">
                <a:latin typeface="Gill Sans MT" charset="0"/>
              </a:rPr>
              <a:t>node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May not sense some senders: “hidden terminal problem</a:t>
            </a:r>
            <a:r>
              <a:rPr lang="en-US" sz="2000" dirty="0" smtClean="0">
                <a:latin typeface="Gill Sans MT" charset="0"/>
              </a:rPr>
              <a:t>”</a:t>
            </a:r>
            <a:endParaRPr lang="en-US" sz="2000" dirty="0">
              <a:latin typeface="Gill Sans MT" charset="0"/>
            </a:endParaRPr>
          </a:p>
          <a:p>
            <a:pPr>
              <a:defRPr/>
            </a:pPr>
            <a:r>
              <a:rPr lang="en-US" sz="2400" i="1" dirty="0" smtClean="0">
                <a:latin typeface="Gill Sans MT" charset="0"/>
                <a:cs typeface="+mn-cs"/>
              </a:rPr>
              <a:t>no</a:t>
            </a:r>
            <a:r>
              <a:rPr lang="en-US" sz="2400" dirty="0" smtClean="0"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collision detection!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difficult to receive (sense collisions) when transmitting due to weak received signals (fading)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goal: </a:t>
            </a:r>
            <a:r>
              <a:rPr lang="en-US" sz="2000" i="1" dirty="0">
                <a:solidFill>
                  <a:srgbClr val="C00000"/>
                </a:solidFill>
                <a:latin typeface="Gill Sans MT" charset="0"/>
              </a:rPr>
              <a:t>avoid collisions</a:t>
            </a:r>
            <a:r>
              <a:rPr lang="en-US" sz="2000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sz="2000" dirty="0">
                <a:latin typeface="Gill Sans MT" charset="0"/>
              </a:rPr>
              <a:t> CSMA/CA (Collision Avoidance</a:t>
            </a:r>
            <a:r>
              <a:rPr lang="en-US" sz="2000" dirty="0" smtClean="0">
                <a:latin typeface="Gill Sans MT" charset="0"/>
              </a:rPr>
              <a:t>)</a:t>
            </a:r>
            <a:endParaRPr lang="en-US" sz="2000" dirty="0">
              <a:solidFill>
                <a:srgbClr val="FF0000"/>
              </a:solidFill>
              <a:latin typeface="Gill Sans MT" charset="0"/>
            </a:endParaRPr>
          </a:p>
        </p:txBody>
      </p:sp>
      <p:pic>
        <p:nvPicPr>
          <p:cNvPr id="62472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1438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8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356"/>
          <p:cNvGrpSpPr>
            <a:grpSpLocks/>
          </p:cNvGrpSpPr>
          <p:nvPr/>
        </p:nvGrpSpPr>
        <p:grpSpPr bwMode="auto">
          <a:xfrm>
            <a:off x="2163763" y="2570163"/>
            <a:ext cx="627062" cy="642937"/>
            <a:chOff x="313" y="1497"/>
            <a:chExt cx="1152" cy="1014"/>
          </a:xfrm>
        </p:grpSpPr>
        <p:pic>
          <p:nvPicPr>
            <p:cNvPr id="44075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76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301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Gill Sans MT" charset="0"/>
                <a:cs typeface="+mj-cs"/>
              </a:rPr>
              <a:t>The Hidden Terminal Problem</a:t>
            </a:r>
            <a:endParaRPr lang="en-US" sz="3600" dirty="0">
              <a:latin typeface="Gill Sans MT" charset="0"/>
              <a:cs typeface="+mj-cs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50" y="1150938"/>
            <a:ext cx="7772400" cy="1117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Multiple </a:t>
            </a:r>
            <a:r>
              <a:rPr lang="en-US" sz="2400" b="1" u="sng" dirty="0">
                <a:latin typeface="Gill Sans MT" charset="0"/>
                <a:cs typeface="+mn-cs"/>
              </a:rPr>
              <a:t>wireless</a:t>
            </a:r>
            <a:r>
              <a:rPr lang="en-US" sz="2400" dirty="0">
                <a:latin typeface="Gill Sans MT" charset="0"/>
                <a:cs typeface="+mn-cs"/>
              </a:rPr>
              <a:t> senders and receivers create additional </a:t>
            </a:r>
            <a:r>
              <a:rPr lang="en-US" sz="2400" dirty="0" smtClean="0">
                <a:latin typeface="Gill Sans MT" charset="0"/>
                <a:cs typeface="+mn-cs"/>
              </a:rPr>
              <a:t>problems”</a:t>
            </a: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44038" name="Freeform 7"/>
          <p:cNvSpPr>
            <a:spLocks/>
          </p:cNvSpPr>
          <p:nvPr/>
        </p:nvSpPr>
        <p:spPr bwMode="auto">
          <a:xfrm>
            <a:off x="698500" y="2413000"/>
            <a:ext cx="2020888" cy="1085850"/>
          </a:xfrm>
          <a:custGeom>
            <a:avLst/>
            <a:gdLst>
              <a:gd name="T0" fmla="*/ 2147483647 w 1273"/>
              <a:gd name="T1" fmla="*/ 2147483647 h 684"/>
              <a:gd name="T2" fmla="*/ 2147483647 w 1273"/>
              <a:gd name="T3" fmla="*/ 0 h 684"/>
              <a:gd name="T4" fmla="*/ 2147483647 w 1273"/>
              <a:gd name="T5" fmla="*/ 2147483647 h 684"/>
              <a:gd name="T6" fmla="*/ 2147483647 w 1273"/>
              <a:gd name="T7" fmla="*/ 2147483647 h 684"/>
              <a:gd name="T8" fmla="*/ 2147483647 w 1273"/>
              <a:gd name="T9" fmla="*/ 2147483647 h 684"/>
              <a:gd name="T10" fmla="*/ 2147483647 w 1273"/>
              <a:gd name="T11" fmla="*/ 2147483647 h 684"/>
              <a:gd name="T12" fmla="*/ 2147483647 w 1273"/>
              <a:gd name="T13" fmla="*/ 2147483647 h 684"/>
              <a:gd name="T14" fmla="*/ 2147483647 w 1273"/>
              <a:gd name="T15" fmla="*/ 2147483647 h 684"/>
              <a:gd name="T16" fmla="*/ 2147483647 w 1273"/>
              <a:gd name="T17" fmla="*/ 2147483647 h 684"/>
              <a:gd name="T18" fmla="*/ 0 w 1273"/>
              <a:gd name="T19" fmla="*/ 2147483647 h 6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73" h="684">
                <a:moveTo>
                  <a:pt x="9" y="675"/>
                </a:moveTo>
                <a:lnTo>
                  <a:pt x="316" y="0"/>
                </a:lnTo>
                <a:lnTo>
                  <a:pt x="461" y="228"/>
                </a:lnTo>
                <a:lnTo>
                  <a:pt x="510" y="119"/>
                </a:lnTo>
                <a:lnTo>
                  <a:pt x="631" y="467"/>
                </a:lnTo>
                <a:lnTo>
                  <a:pt x="667" y="391"/>
                </a:lnTo>
                <a:lnTo>
                  <a:pt x="739" y="464"/>
                </a:lnTo>
                <a:lnTo>
                  <a:pt x="1058" y="57"/>
                </a:lnTo>
                <a:lnTo>
                  <a:pt x="1273" y="684"/>
                </a:lnTo>
                <a:lnTo>
                  <a:pt x="0" y="674"/>
                </a:ln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CC66"/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368" name="Line 26"/>
          <p:cNvSpPr>
            <a:spLocks noChangeShapeType="1"/>
          </p:cNvSpPr>
          <p:nvPr/>
        </p:nvSpPr>
        <p:spPr bwMode="auto">
          <a:xfrm flipV="1">
            <a:off x="1971675" y="3627438"/>
            <a:ext cx="998538" cy="169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369" name="Line 27"/>
          <p:cNvSpPr>
            <a:spLocks noChangeShapeType="1"/>
          </p:cNvSpPr>
          <p:nvPr/>
        </p:nvSpPr>
        <p:spPr bwMode="auto">
          <a:xfrm>
            <a:off x="2644775" y="3148013"/>
            <a:ext cx="407988" cy="322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370" name="Text Box 28"/>
          <p:cNvSpPr txBox="1">
            <a:spLocks noChangeArrowheads="1"/>
          </p:cNvSpPr>
          <p:nvPr/>
        </p:nvSpPr>
        <p:spPr bwMode="auto">
          <a:xfrm>
            <a:off x="1090613" y="3519488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5371" name="Text Box 29"/>
          <p:cNvSpPr txBox="1">
            <a:spLocks noChangeArrowheads="1"/>
          </p:cNvSpPr>
          <p:nvPr/>
        </p:nvSpPr>
        <p:spPr bwMode="auto">
          <a:xfrm>
            <a:off x="3563938" y="3292475"/>
            <a:ext cx="3381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5372" name="Text Box 30"/>
          <p:cNvSpPr txBox="1">
            <a:spLocks noChangeArrowheads="1"/>
          </p:cNvSpPr>
          <p:nvPr/>
        </p:nvSpPr>
        <p:spPr bwMode="auto">
          <a:xfrm>
            <a:off x="2741613" y="2587625"/>
            <a:ext cx="3508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5373" name="Rectangle 32"/>
          <p:cNvSpPr>
            <a:spLocks noChangeArrowheads="1"/>
          </p:cNvSpPr>
          <p:nvPr/>
        </p:nvSpPr>
        <p:spPr bwMode="auto">
          <a:xfrm>
            <a:off x="471488" y="4175125"/>
            <a:ext cx="4148137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Hidden terminal problem</a:t>
            </a:r>
          </a:p>
          <a:p>
            <a:pPr marL="277813" indent="-277813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B, A hear each other</a:t>
            </a:r>
          </a:p>
          <a:p>
            <a:pPr marL="277813" indent="-277813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B, C hear each other</a:t>
            </a:r>
          </a:p>
          <a:p>
            <a:pPr marL="277813" indent="-277813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A, C can not hear each other means A, C unaware of their interference at B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sz="20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335" name="Text Box 47"/>
          <p:cNvSpPr txBox="1">
            <a:spLocks noChangeArrowheads="1"/>
          </p:cNvSpPr>
          <p:nvPr/>
        </p:nvSpPr>
        <p:spPr bwMode="auto">
          <a:xfrm>
            <a:off x="4943475" y="2292350"/>
            <a:ext cx="35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3336" name="Text Box 48"/>
          <p:cNvSpPr txBox="1">
            <a:spLocks noChangeArrowheads="1"/>
          </p:cNvSpPr>
          <p:nvPr/>
        </p:nvSpPr>
        <p:spPr bwMode="auto">
          <a:xfrm>
            <a:off x="6853238" y="2289175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3337" name="Text Box 49"/>
          <p:cNvSpPr txBox="1">
            <a:spLocks noChangeArrowheads="1"/>
          </p:cNvSpPr>
          <p:nvPr/>
        </p:nvSpPr>
        <p:spPr bwMode="auto">
          <a:xfrm>
            <a:off x="8034338" y="2332038"/>
            <a:ext cx="3508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3323" name="Text Box 55"/>
          <p:cNvSpPr txBox="1">
            <a:spLocks noChangeArrowheads="1"/>
          </p:cNvSpPr>
          <p:nvPr/>
        </p:nvSpPr>
        <p:spPr bwMode="auto">
          <a:xfrm>
            <a:off x="5016500" y="3119438"/>
            <a:ext cx="936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  <a:r>
              <a:rPr lang="ja-JP" altLang="en-US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’</a:t>
            </a:r>
            <a:r>
              <a:rPr lang="en-US" sz="1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 signal</a:t>
            </a:r>
          </a:p>
          <a:p>
            <a:pPr eaLnBrk="0" hangingPunct="0">
              <a:defRPr/>
            </a:pPr>
            <a:r>
              <a:rPr lang="en-US" sz="1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strength</a:t>
            </a:r>
          </a:p>
        </p:txBody>
      </p:sp>
      <p:sp>
        <p:nvSpPr>
          <p:cNvPr id="13324" name="Line 60"/>
          <p:cNvSpPr>
            <a:spLocks noChangeShapeType="1"/>
          </p:cNvSpPr>
          <p:nvPr/>
        </p:nvSpPr>
        <p:spPr bwMode="auto">
          <a:xfrm>
            <a:off x="5078413" y="4148138"/>
            <a:ext cx="326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325" name="Line 61"/>
          <p:cNvSpPr>
            <a:spLocks noChangeShapeType="1"/>
          </p:cNvSpPr>
          <p:nvPr/>
        </p:nvSpPr>
        <p:spPr bwMode="auto">
          <a:xfrm>
            <a:off x="5024438" y="2968625"/>
            <a:ext cx="0" cy="1138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326" name="Freeform 62"/>
          <p:cNvSpPr>
            <a:spLocks/>
          </p:cNvSpPr>
          <p:nvPr/>
        </p:nvSpPr>
        <p:spPr bwMode="auto">
          <a:xfrm>
            <a:off x="5106988" y="3024188"/>
            <a:ext cx="2995612" cy="1081087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327" name="Text Box 63"/>
          <p:cNvSpPr txBox="1">
            <a:spLocks noChangeArrowheads="1"/>
          </p:cNvSpPr>
          <p:nvPr/>
        </p:nvSpPr>
        <p:spPr bwMode="auto">
          <a:xfrm>
            <a:off x="6362700" y="4111625"/>
            <a:ext cx="5937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space</a:t>
            </a:r>
          </a:p>
        </p:txBody>
      </p:sp>
      <p:sp>
        <p:nvSpPr>
          <p:cNvPr id="13328" name="Freeform 65"/>
          <p:cNvSpPr>
            <a:spLocks/>
          </p:cNvSpPr>
          <p:nvPr/>
        </p:nvSpPr>
        <p:spPr bwMode="auto">
          <a:xfrm flipH="1">
            <a:off x="5202238" y="2994025"/>
            <a:ext cx="2995612" cy="1081088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329" name="Text Box 66"/>
          <p:cNvSpPr txBox="1">
            <a:spLocks noChangeArrowheads="1"/>
          </p:cNvSpPr>
          <p:nvPr/>
        </p:nvSpPr>
        <p:spPr bwMode="auto">
          <a:xfrm>
            <a:off x="7643813" y="3048000"/>
            <a:ext cx="958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dirty="0" smtClean="0">
                <a:solidFill>
                  <a:srgbClr val="3333CC"/>
                </a:solidFill>
                <a:latin typeface="Arial" charset="0"/>
                <a:cs typeface="Arial" charset="0"/>
              </a:rPr>
              <a:t>C</a:t>
            </a:r>
            <a:r>
              <a:rPr lang="ja-JP" altLang="en-US" sz="1400" smtClean="0">
                <a:solidFill>
                  <a:srgbClr val="3333CC"/>
                </a:solidFill>
                <a:latin typeface="Arial" charset="0"/>
                <a:cs typeface="Arial" charset="0"/>
              </a:rPr>
              <a:t>’</a:t>
            </a:r>
            <a:r>
              <a:rPr lang="en-US" sz="1400" dirty="0" smtClean="0">
                <a:solidFill>
                  <a:srgbClr val="3333CC"/>
                </a:solidFill>
                <a:latin typeface="Arial" charset="0"/>
                <a:cs typeface="Arial" charset="0"/>
              </a:rPr>
              <a:t>s signal</a:t>
            </a:r>
          </a:p>
          <a:p>
            <a:pPr eaLnBrk="0" hangingPunct="0">
              <a:defRPr/>
            </a:pPr>
            <a:r>
              <a:rPr lang="en-US" sz="1400" dirty="0" smtClean="0">
                <a:solidFill>
                  <a:srgbClr val="3333CC"/>
                </a:solidFill>
                <a:latin typeface="Arial" charset="0"/>
                <a:cs typeface="Arial" charset="0"/>
              </a:rPr>
              <a:t>strength</a:t>
            </a:r>
          </a:p>
        </p:txBody>
      </p:sp>
      <p:sp>
        <p:nvSpPr>
          <p:cNvPr id="13330" name="Line 67"/>
          <p:cNvSpPr>
            <a:spLocks noChangeShapeType="1"/>
          </p:cNvSpPr>
          <p:nvPr/>
        </p:nvSpPr>
        <p:spPr bwMode="auto">
          <a:xfrm flipH="1">
            <a:off x="5403850" y="2855913"/>
            <a:ext cx="26988" cy="1263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331" name="Line 68"/>
          <p:cNvSpPr>
            <a:spLocks noChangeShapeType="1"/>
          </p:cNvSpPr>
          <p:nvPr/>
        </p:nvSpPr>
        <p:spPr bwMode="auto">
          <a:xfrm>
            <a:off x="6624638" y="2924175"/>
            <a:ext cx="0" cy="12080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332" name="Line 69"/>
          <p:cNvSpPr>
            <a:spLocks noChangeShapeType="1"/>
          </p:cNvSpPr>
          <p:nvPr/>
        </p:nvSpPr>
        <p:spPr bwMode="auto">
          <a:xfrm>
            <a:off x="7705725" y="2908300"/>
            <a:ext cx="0" cy="11811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321" name="Rectangle 70"/>
          <p:cNvSpPr>
            <a:spLocks noChangeArrowheads="1"/>
          </p:cNvSpPr>
          <p:nvPr/>
        </p:nvSpPr>
        <p:spPr bwMode="auto">
          <a:xfrm>
            <a:off x="4995863" y="4432300"/>
            <a:ext cx="4148137" cy="2075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Signal attenuation:</a:t>
            </a:r>
          </a:p>
          <a:p>
            <a:pPr marL="277813" indent="-277813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B, A hear each other</a:t>
            </a:r>
          </a:p>
          <a:p>
            <a:pPr marL="277813" indent="-277813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B, C hear each other</a:t>
            </a:r>
          </a:p>
          <a:p>
            <a:pPr marL="277813" indent="-277813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A, C can not hear each other interfering at B</a:t>
            </a:r>
          </a:p>
        </p:txBody>
      </p:sp>
      <p:grpSp>
        <p:nvGrpSpPr>
          <p:cNvPr id="44059" name="Group 356"/>
          <p:cNvGrpSpPr>
            <a:grpSpLocks/>
          </p:cNvGrpSpPr>
          <p:nvPr/>
        </p:nvGrpSpPr>
        <p:grpSpPr bwMode="auto">
          <a:xfrm>
            <a:off x="2925763" y="3119438"/>
            <a:ext cx="627062" cy="642937"/>
            <a:chOff x="313" y="1497"/>
            <a:chExt cx="1152" cy="1014"/>
          </a:xfrm>
        </p:grpSpPr>
        <p:pic>
          <p:nvPicPr>
            <p:cNvPr id="44073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74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4060" name="Group 356"/>
          <p:cNvGrpSpPr>
            <a:grpSpLocks/>
          </p:cNvGrpSpPr>
          <p:nvPr/>
        </p:nvGrpSpPr>
        <p:grpSpPr bwMode="auto">
          <a:xfrm>
            <a:off x="1401763" y="3260725"/>
            <a:ext cx="627062" cy="644525"/>
            <a:chOff x="313" y="1497"/>
            <a:chExt cx="1152" cy="1014"/>
          </a:xfrm>
        </p:grpSpPr>
        <p:pic>
          <p:nvPicPr>
            <p:cNvPr id="44071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72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0" name="Group 356"/>
          <p:cNvGrpSpPr>
            <a:grpSpLocks/>
          </p:cNvGrpSpPr>
          <p:nvPr/>
        </p:nvGrpSpPr>
        <p:grpSpPr bwMode="auto">
          <a:xfrm>
            <a:off x="5130800" y="2154238"/>
            <a:ext cx="627063" cy="642937"/>
            <a:chOff x="313" y="1497"/>
            <a:chExt cx="1152" cy="1014"/>
          </a:xfrm>
        </p:grpSpPr>
        <p:pic>
          <p:nvPicPr>
            <p:cNvPr id="44069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70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3" name="Group 356"/>
          <p:cNvGrpSpPr>
            <a:grpSpLocks/>
          </p:cNvGrpSpPr>
          <p:nvPr/>
        </p:nvGrpSpPr>
        <p:grpSpPr bwMode="auto">
          <a:xfrm>
            <a:off x="6319838" y="2193925"/>
            <a:ext cx="627062" cy="644525"/>
            <a:chOff x="313" y="1497"/>
            <a:chExt cx="1152" cy="1014"/>
          </a:xfrm>
        </p:grpSpPr>
        <p:pic>
          <p:nvPicPr>
            <p:cNvPr id="44067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68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6" name="Group 356"/>
          <p:cNvGrpSpPr>
            <a:grpSpLocks/>
          </p:cNvGrpSpPr>
          <p:nvPr/>
        </p:nvGrpSpPr>
        <p:grpSpPr bwMode="auto">
          <a:xfrm>
            <a:off x="7396163" y="2124075"/>
            <a:ext cx="627062" cy="642938"/>
            <a:chOff x="313" y="1497"/>
            <a:chExt cx="1152" cy="1014"/>
          </a:xfrm>
        </p:grpSpPr>
        <p:pic>
          <p:nvPicPr>
            <p:cNvPr id="44065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66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4064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74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5" grpId="0"/>
      <p:bldP spid="13336" grpId="0"/>
      <p:bldP spid="13337" grpId="0"/>
      <p:bldP spid="13323" grpId="0"/>
      <p:bldP spid="13326" grpId="0" animBg="1"/>
      <p:bldP spid="13327" grpId="0"/>
      <p:bldP spid="13328" grpId="0" animBg="1"/>
      <p:bldP spid="13329" grpId="0"/>
      <p:bldP spid="133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57163"/>
            <a:ext cx="8220075" cy="950912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IEEE 802.11 MAC Protocol: CSMA/CA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1222375"/>
            <a:ext cx="5630863" cy="49530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i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802.11 </a:t>
            </a:r>
            <a:r>
              <a:rPr lang="en-US" sz="24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sender</a:t>
            </a:r>
            <a:endParaRPr lang="en-US" sz="2400" i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- </a:t>
            </a:r>
            <a:r>
              <a:rPr lang="en-US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if channel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idle</a:t>
            </a:r>
            <a:r>
              <a:rPr lang="en-US" sz="2000" dirty="0">
                <a:latin typeface="Arial" charset="0"/>
                <a:cs typeface="Arial" charset="0"/>
              </a:rPr>
              <a:t> for </a:t>
            </a:r>
            <a:r>
              <a:rPr lang="en-US" sz="2000" dirty="0" smtClean="0">
                <a:latin typeface="Arial" charset="0"/>
                <a:cs typeface="Arial" charset="0"/>
              </a:rPr>
              <a:t>50 </a:t>
            </a:r>
            <a:r>
              <a:rPr lang="el-GR" sz="2000" dirty="0" smtClean="0">
                <a:latin typeface="Arial" charset="0"/>
                <a:cs typeface="Arial" charset="0"/>
              </a:rPr>
              <a:t>μ</a:t>
            </a:r>
            <a:r>
              <a:rPr lang="en-US" sz="2000" dirty="0" smtClean="0">
                <a:latin typeface="Arial" charset="0"/>
                <a:cs typeface="Arial" charset="0"/>
              </a:rPr>
              <a:t>s Distributed Coordination Function (DCF) Inter-Frame Space (DIFS) 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then</a:t>
            </a:r>
            <a:r>
              <a:rPr lang="en-US" sz="2000" dirty="0">
                <a:latin typeface="Arial" charset="0"/>
                <a:cs typeface="Arial" charset="0"/>
              </a:rPr>
              <a:t> 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transmit entire </a:t>
            </a:r>
            <a:r>
              <a:rPr lang="en-US" sz="2000" dirty="0" smtClean="0">
                <a:latin typeface="Arial" charset="0"/>
                <a:cs typeface="Arial" charset="0"/>
              </a:rPr>
              <a:t>frame</a:t>
            </a:r>
            <a:endParaRPr lang="en-US" sz="2000" dirty="0">
              <a:latin typeface="Arial" charset="0"/>
              <a:cs typeface="Arial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- if channel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busy then</a:t>
            </a:r>
            <a:r>
              <a:rPr lang="en-US" sz="2000" dirty="0">
                <a:latin typeface="Arial" charset="0"/>
                <a:cs typeface="Arial" charset="0"/>
              </a:rPr>
              <a:t> 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start random backoff time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timer counts down while channel idle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transmit when timer expires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if no ACK, increase random backoff interval, </a:t>
            </a:r>
            <a:r>
              <a:rPr lang="en-US" sz="2000" dirty="0" smtClean="0">
                <a:latin typeface="Arial" charset="0"/>
                <a:cs typeface="Arial" charset="0"/>
              </a:rPr>
              <a:t>repeat</a:t>
            </a:r>
            <a:endParaRPr lang="en-US" sz="2000" dirty="0">
              <a:latin typeface="Arial" charset="0"/>
              <a:cs typeface="Arial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400" i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802.11 </a:t>
            </a:r>
            <a:r>
              <a:rPr lang="en-US" sz="24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receiver</a:t>
            </a:r>
            <a:endParaRPr lang="en-US" sz="2400" i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en-US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if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frame received </a:t>
            </a:r>
            <a:r>
              <a:rPr lang="en-US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OK, </a:t>
            </a:r>
            <a:r>
              <a:rPr lang="en-US" sz="2000" dirty="0" smtClean="0">
                <a:latin typeface="Arial" charset="0"/>
                <a:cs typeface="Arial" charset="0"/>
              </a:rPr>
              <a:t>return </a:t>
            </a:r>
            <a:r>
              <a:rPr lang="en-US" sz="2000" dirty="0">
                <a:latin typeface="Arial" charset="0"/>
                <a:cs typeface="Arial" charset="0"/>
              </a:rPr>
              <a:t>ACK after </a:t>
            </a:r>
            <a:r>
              <a:rPr lang="en-US" sz="2000" dirty="0" smtClean="0">
                <a:latin typeface="Arial" charset="0"/>
                <a:cs typeface="Arial" charset="0"/>
              </a:rPr>
              <a:t>10 </a:t>
            </a:r>
            <a:r>
              <a:rPr lang="el-GR" sz="2000" dirty="0" smtClean="0">
                <a:latin typeface="Arial" charset="0"/>
                <a:cs typeface="Arial" charset="0"/>
              </a:rPr>
              <a:t>μ</a:t>
            </a:r>
            <a:r>
              <a:rPr lang="en-US" sz="2000" dirty="0" smtClean="0">
                <a:latin typeface="Arial" charset="0"/>
                <a:cs typeface="Arial" charset="0"/>
              </a:rPr>
              <a:t>s “Short Inter-Frame Space” (SIFS)</a:t>
            </a:r>
          </a:p>
          <a:p>
            <a:pPr lvl="1">
              <a:buFontTx/>
              <a:buChar char="-"/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ACK is needed </a:t>
            </a:r>
            <a:r>
              <a:rPr lang="en-US" sz="1600" dirty="0">
                <a:latin typeface="Arial" charset="0"/>
                <a:cs typeface="Arial" charset="0"/>
              </a:rPr>
              <a:t>due to hidden terminal </a:t>
            </a:r>
            <a:r>
              <a:rPr lang="en-US" sz="1600" dirty="0" smtClean="0">
                <a:latin typeface="Arial" charset="0"/>
                <a:cs typeface="Arial" charset="0"/>
              </a:rPr>
              <a:t>problem 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>
            <a:off x="6432550" y="2270125"/>
            <a:ext cx="0" cy="333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8351838" y="2257425"/>
            <a:ext cx="0" cy="333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6022975" y="1912938"/>
            <a:ext cx="82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7861300" y="1922463"/>
            <a:ext cx="9144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receiver</a:t>
            </a:r>
          </a:p>
        </p:txBody>
      </p:sp>
      <p:grpSp>
        <p:nvGrpSpPr>
          <p:cNvPr id="354327" name="Group 23"/>
          <p:cNvGrpSpPr>
            <a:grpSpLocks/>
          </p:cNvGrpSpPr>
          <p:nvPr/>
        </p:nvGrpSpPr>
        <p:grpSpPr bwMode="auto">
          <a:xfrm>
            <a:off x="5737225" y="2566988"/>
            <a:ext cx="2616200" cy="1690687"/>
            <a:chOff x="3614" y="1617"/>
            <a:chExt cx="1648" cy="1065"/>
          </a:xfrm>
        </p:grpSpPr>
        <p:grpSp>
          <p:nvGrpSpPr>
            <p:cNvPr id="64529" name="Group 22"/>
            <p:cNvGrpSpPr>
              <a:grpSpLocks/>
            </p:cNvGrpSpPr>
            <p:nvPr/>
          </p:nvGrpSpPr>
          <p:grpSpPr bwMode="auto">
            <a:xfrm>
              <a:off x="3614" y="1617"/>
              <a:ext cx="424" cy="194"/>
              <a:chOff x="3614" y="1617"/>
              <a:chExt cx="424" cy="194"/>
            </a:xfrm>
          </p:grpSpPr>
          <p:sp>
            <p:nvSpPr>
              <p:cNvPr id="25622" name="AutoShape 11"/>
              <p:cNvSpPr>
                <a:spLocks/>
              </p:cNvSpPr>
              <p:nvPr/>
            </p:nvSpPr>
            <p:spPr bwMode="auto">
              <a:xfrm>
                <a:off x="3984" y="1620"/>
                <a:ext cx="54" cy="162"/>
              </a:xfrm>
              <a:prstGeom prst="leftBrace">
                <a:avLst>
                  <a:gd name="adj1" fmla="val 2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5623" name="Text Box 12"/>
              <p:cNvSpPr txBox="1">
                <a:spLocks noChangeArrowheads="1"/>
              </p:cNvSpPr>
              <p:nvPr/>
            </p:nvSpPr>
            <p:spPr bwMode="auto">
              <a:xfrm>
                <a:off x="3614" y="1617"/>
                <a:ext cx="395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50 </a:t>
                </a:r>
                <a:r>
                  <a:rPr lang="el-GR" sz="14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μ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</a:p>
            </p:txBody>
          </p:sp>
        </p:grpSp>
        <p:grpSp>
          <p:nvGrpSpPr>
            <p:cNvPr id="64530" name="Group 20"/>
            <p:cNvGrpSpPr>
              <a:grpSpLocks/>
            </p:cNvGrpSpPr>
            <p:nvPr/>
          </p:nvGrpSpPr>
          <p:grpSpPr bwMode="auto">
            <a:xfrm>
              <a:off x="4050" y="1782"/>
              <a:ext cx="1212" cy="900"/>
              <a:chOff x="4050" y="1782"/>
              <a:chExt cx="1212" cy="900"/>
            </a:xfrm>
          </p:grpSpPr>
          <p:sp>
            <p:nvSpPr>
              <p:cNvPr id="64531" name="Freeform 13"/>
              <p:cNvSpPr>
                <a:spLocks/>
              </p:cNvSpPr>
              <p:nvPr/>
            </p:nvSpPr>
            <p:spPr bwMode="auto">
              <a:xfrm>
                <a:off x="4050" y="1782"/>
                <a:ext cx="1212" cy="900"/>
              </a:xfrm>
              <a:custGeom>
                <a:avLst/>
                <a:gdLst>
                  <a:gd name="T0" fmla="*/ 6 w 1212"/>
                  <a:gd name="T1" fmla="*/ 0 h 900"/>
                  <a:gd name="T2" fmla="*/ 1212 w 1212"/>
                  <a:gd name="T3" fmla="*/ 228 h 900"/>
                  <a:gd name="T4" fmla="*/ 1212 w 1212"/>
                  <a:gd name="T5" fmla="*/ 900 h 900"/>
                  <a:gd name="T6" fmla="*/ 0 w 1212"/>
                  <a:gd name="T7" fmla="*/ 660 h 900"/>
                  <a:gd name="T8" fmla="*/ 6 w 1212"/>
                  <a:gd name="T9" fmla="*/ 0 h 9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2" h="900">
                    <a:moveTo>
                      <a:pt x="6" y="0"/>
                    </a:moveTo>
                    <a:lnTo>
                      <a:pt x="1212" y="228"/>
                    </a:lnTo>
                    <a:lnTo>
                      <a:pt x="1212" y="900"/>
                    </a:lnTo>
                    <a:lnTo>
                      <a:pt x="0" y="66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621" name="Text Box 18"/>
              <p:cNvSpPr txBox="1">
                <a:spLocks noChangeArrowheads="1"/>
              </p:cNvSpPr>
              <p:nvPr/>
            </p:nvSpPr>
            <p:spPr bwMode="auto">
              <a:xfrm>
                <a:off x="4394" y="2108"/>
                <a:ext cx="39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data</a:t>
                </a:r>
              </a:p>
            </p:txBody>
          </p:sp>
        </p:grpSp>
      </p:grpSp>
      <p:grpSp>
        <p:nvGrpSpPr>
          <p:cNvPr id="354328" name="Group 24"/>
          <p:cNvGrpSpPr>
            <a:grpSpLocks/>
          </p:cNvGrpSpPr>
          <p:nvPr/>
        </p:nvGrpSpPr>
        <p:grpSpPr bwMode="auto">
          <a:xfrm>
            <a:off x="6419856" y="4267200"/>
            <a:ext cx="2603503" cy="923925"/>
            <a:chOff x="4044" y="2688"/>
            <a:chExt cx="1640" cy="582"/>
          </a:xfrm>
        </p:grpSpPr>
        <p:sp>
          <p:nvSpPr>
            <p:cNvPr id="25613" name="Text Box 14"/>
            <p:cNvSpPr txBox="1">
              <a:spLocks noChangeArrowheads="1"/>
            </p:cNvSpPr>
            <p:nvPr/>
          </p:nvSpPr>
          <p:spPr bwMode="auto">
            <a:xfrm>
              <a:off x="5258" y="2697"/>
              <a:ext cx="42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10 </a:t>
              </a:r>
              <a:r>
                <a:rPr lang="el-GR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μ</a:t>
              </a: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25614" name="AutoShape 15"/>
            <p:cNvSpPr>
              <a:spLocks/>
            </p:cNvSpPr>
            <p:nvPr/>
          </p:nvSpPr>
          <p:spPr bwMode="auto">
            <a:xfrm flipH="1">
              <a:off x="5262" y="2688"/>
              <a:ext cx="54" cy="162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64526" name="Group 21"/>
            <p:cNvGrpSpPr>
              <a:grpSpLocks/>
            </p:cNvGrpSpPr>
            <p:nvPr/>
          </p:nvGrpSpPr>
          <p:grpSpPr bwMode="auto">
            <a:xfrm>
              <a:off x="4044" y="2856"/>
              <a:ext cx="1212" cy="414"/>
              <a:chOff x="4044" y="2856"/>
              <a:chExt cx="1212" cy="414"/>
            </a:xfrm>
          </p:grpSpPr>
          <p:sp>
            <p:nvSpPr>
              <p:cNvPr id="64527" name="Freeform 17"/>
              <p:cNvSpPr>
                <a:spLocks/>
              </p:cNvSpPr>
              <p:nvPr/>
            </p:nvSpPr>
            <p:spPr bwMode="auto">
              <a:xfrm flipV="1">
                <a:off x="4044" y="2856"/>
                <a:ext cx="1212" cy="414"/>
              </a:xfrm>
              <a:custGeom>
                <a:avLst/>
                <a:gdLst>
                  <a:gd name="T0" fmla="*/ 0 w 1212"/>
                  <a:gd name="T1" fmla="*/ 0 h 414"/>
                  <a:gd name="T2" fmla="*/ 1212 w 1212"/>
                  <a:gd name="T3" fmla="*/ 246 h 414"/>
                  <a:gd name="T4" fmla="*/ 1212 w 1212"/>
                  <a:gd name="T5" fmla="*/ 414 h 414"/>
                  <a:gd name="T6" fmla="*/ 6 w 1212"/>
                  <a:gd name="T7" fmla="*/ 174 h 414"/>
                  <a:gd name="T8" fmla="*/ 0 w 1212"/>
                  <a:gd name="T9" fmla="*/ 0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2" h="414">
                    <a:moveTo>
                      <a:pt x="0" y="0"/>
                    </a:moveTo>
                    <a:lnTo>
                      <a:pt x="1212" y="246"/>
                    </a:lnTo>
                    <a:lnTo>
                      <a:pt x="1212" y="414"/>
                    </a:lnTo>
                    <a:lnTo>
                      <a:pt x="6" y="1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617" name="Text Box 19"/>
              <p:cNvSpPr txBox="1">
                <a:spLocks noChangeArrowheads="1"/>
              </p:cNvSpPr>
              <p:nvPr/>
            </p:nvSpPr>
            <p:spPr bwMode="auto">
              <a:xfrm>
                <a:off x="4436" y="2954"/>
                <a:ext cx="41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ACK</a:t>
                </a:r>
              </a:p>
            </p:txBody>
          </p:sp>
        </p:grpSp>
      </p:grpSp>
      <p:pic>
        <p:nvPicPr>
          <p:cNvPr id="64523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849313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51194" y="5862538"/>
            <a:ext cx="224074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DIFS and SIFS</a:t>
            </a:r>
          </a:p>
          <a:p>
            <a:pPr algn="ctr"/>
            <a:r>
              <a:rPr lang="en-US" sz="1800" dirty="0" smtClean="0"/>
              <a:t>delays are for 802.11b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9560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12725"/>
            <a:ext cx="8370887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Channel Reservations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1439863"/>
            <a:ext cx="7772400" cy="3611562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  <a:cs typeface="+mn-cs"/>
              </a:rPr>
              <a:t>idea: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  </a:t>
            </a:r>
            <a:r>
              <a:rPr lang="en-US" sz="2400" dirty="0">
                <a:latin typeface="Gill Sans MT" charset="0"/>
                <a:cs typeface="+mn-cs"/>
              </a:rPr>
              <a:t>allow sender to </a:t>
            </a:r>
            <a:r>
              <a:rPr lang="ja-JP" altLang="en-US" sz="2400" dirty="0">
                <a:latin typeface="Gill Sans MT" charset="0"/>
                <a:cs typeface="+mn-cs"/>
              </a:rPr>
              <a:t>“</a:t>
            </a:r>
            <a:r>
              <a:rPr lang="en-US" sz="2400" dirty="0">
                <a:latin typeface="Gill Sans MT" charset="0"/>
                <a:cs typeface="+mn-cs"/>
              </a:rPr>
              <a:t>reserve</a:t>
            </a:r>
            <a:r>
              <a:rPr lang="ja-JP" altLang="en-US" sz="2400" dirty="0">
                <a:latin typeface="Gill Sans MT" charset="0"/>
                <a:cs typeface="+mn-cs"/>
              </a:rPr>
              <a:t>”</a:t>
            </a:r>
            <a:r>
              <a:rPr lang="en-US" sz="2400" dirty="0">
                <a:latin typeface="Gill Sans MT" charset="0"/>
                <a:cs typeface="+mn-cs"/>
              </a:rPr>
              <a:t> channel rather than random access of data frames: avoid  collisions of long  data frames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sender first transmits </a:t>
            </a:r>
            <a:r>
              <a:rPr lang="en-US" sz="2400" i="1" dirty="0">
                <a:latin typeface="Gill Sans MT" charset="0"/>
                <a:cs typeface="+mn-cs"/>
              </a:rPr>
              <a:t>small</a:t>
            </a:r>
            <a:r>
              <a:rPr lang="en-US" sz="2400" dirty="0">
                <a:latin typeface="Gill Sans MT" charset="0"/>
                <a:cs typeface="+mn-cs"/>
              </a:rPr>
              <a:t> request-to-send (RTS) packets to </a:t>
            </a:r>
            <a:r>
              <a:rPr lang="en-US" sz="2400" dirty="0" smtClean="0">
                <a:latin typeface="Gill Sans MT" charset="0"/>
                <a:cs typeface="+mn-cs"/>
              </a:rPr>
              <a:t>AP </a:t>
            </a:r>
            <a:r>
              <a:rPr lang="en-US" sz="2400" dirty="0">
                <a:latin typeface="Gill Sans MT" charset="0"/>
                <a:cs typeface="+mn-cs"/>
              </a:rPr>
              <a:t>using CSMA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RTSs may still collide with each other (but they</a:t>
            </a:r>
            <a:r>
              <a:rPr lang="ja-JP" altLang="en-US" sz="2000" dirty="0">
                <a:latin typeface="Gill Sans MT" charset="0"/>
              </a:rPr>
              <a:t>’</a:t>
            </a:r>
            <a:r>
              <a:rPr lang="en-US" sz="2000" dirty="0">
                <a:latin typeface="Gill Sans MT" charset="0"/>
              </a:rPr>
              <a:t>re short)</a:t>
            </a:r>
          </a:p>
          <a:p>
            <a:pPr>
              <a:defRPr/>
            </a:pPr>
            <a:r>
              <a:rPr lang="en-US" sz="2400" dirty="0" smtClean="0">
                <a:latin typeface="Gill Sans MT" charset="0"/>
                <a:cs typeface="+mn-cs"/>
              </a:rPr>
              <a:t>AP </a:t>
            </a:r>
            <a:r>
              <a:rPr lang="en-US" sz="2400" dirty="0">
                <a:latin typeface="Gill Sans MT" charset="0"/>
                <a:cs typeface="+mn-cs"/>
              </a:rPr>
              <a:t>broadcasts clear-to-send </a:t>
            </a:r>
            <a:r>
              <a:rPr lang="en-US" sz="2400" dirty="0" smtClean="0">
                <a:latin typeface="Gill Sans MT" charset="0"/>
                <a:cs typeface="+mn-cs"/>
              </a:rPr>
              <a:t>(CTS) </a:t>
            </a:r>
            <a:r>
              <a:rPr lang="en-US" sz="2400" dirty="0">
                <a:latin typeface="Gill Sans MT" charset="0"/>
                <a:cs typeface="+mn-cs"/>
              </a:rPr>
              <a:t>in response to RTS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CTS heard by all nodes</a:t>
            </a:r>
          </a:p>
          <a:p>
            <a:pPr lvl="1">
              <a:lnSpc>
                <a:spcPts val="2000"/>
              </a:lnSpc>
              <a:defRPr/>
            </a:pPr>
            <a:r>
              <a:rPr lang="en-US" sz="2000" dirty="0">
                <a:latin typeface="Gill Sans MT" charset="0"/>
              </a:rPr>
              <a:t>sender transmits data frame</a:t>
            </a:r>
          </a:p>
          <a:p>
            <a:pPr lvl="1">
              <a:lnSpc>
                <a:spcPts val="2000"/>
              </a:lnSpc>
              <a:defRPr/>
            </a:pPr>
            <a:r>
              <a:rPr lang="en-US" sz="2000" dirty="0">
                <a:latin typeface="Gill Sans MT" charset="0"/>
              </a:rPr>
              <a:t>other stations defer transmissions </a:t>
            </a:r>
          </a:p>
          <a:p>
            <a:pPr lvl="1">
              <a:buFont typeface="Wingdings" charset="0"/>
              <a:buNone/>
              <a:defRPr/>
            </a:pPr>
            <a:endParaRPr lang="en-US" sz="2000" dirty="0">
              <a:latin typeface="Gill Sans MT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835071" y="5203825"/>
            <a:ext cx="740087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800" i="1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RTS fits inside DIFS, but CTS costs time</a:t>
            </a:r>
          </a:p>
          <a:p>
            <a:pPr algn="ctr" eaLnBrk="0" hangingPunct="0">
              <a:defRPr/>
            </a:pPr>
            <a:r>
              <a:rPr lang="en-US" sz="2800" i="1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Only worth it for long packets with frequent collisions 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835070" y="5246688"/>
            <a:ext cx="7318329" cy="9144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66567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10080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50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15888"/>
            <a:ext cx="7772400" cy="941387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Gill Sans MT" charset="0"/>
                <a:cs typeface="+mj-cs"/>
              </a:rPr>
              <a:t>Collision Avoidance: RTS-CTS exchange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3246438" y="74612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endParaRPr lang="en-US" sz="320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7654" name="Text Box 15"/>
          <p:cNvSpPr txBox="1">
            <a:spLocks noChangeArrowheads="1"/>
          </p:cNvSpPr>
          <p:nvPr/>
        </p:nvSpPr>
        <p:spPr bwMode="auto">
          <a:xfrm>
            <a:off x="4767263" y="1393825"/>
            <a:ext cx="4921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AP</a:t>
            </a:r>
          </a:p>
        </p:txBody>
      </p:sp>
      <p:sp>
        <p:nvSpPr>
          <p:cNvPr id="27655" name="Text Box 41"/>
          <p:cNvSpPr txBox="1">
            <a:spLocks noChangeArrowheads="1"/>
          </p:cNvSpPr>
          <p:nvPr/>
        </p:nvSpPr>
        <p:spPr bwMode="auto">
          <a:xfrm>
            <a:off x="2073275" y="1243013"/>
            <a:ext cx="350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27656" name="Text Box 42"/>
          <p:cNvSpPr txBox="1">
            <a:spLocks noChangeArrowheads="1"/>
          </p:cNvSpPr>
          <p:nvPr/>
        </p:nvSpPr>
        <p:spPr bwMode="auto">
          <a:xfrm>
            <a:off x="7670800" y="1241425"/>
            <a:ext cx="3381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27657" name="Line 45"/>
          <p:cNvSpPr>
            <a:spLocks noChangeShapeType="1"/>
          </p:cNvSpPr>
          <p:nvPr/>
        </p:nvSpPr>
        <p:spPr bwMode="auto">
          <a:xfrm>
            <a:off x="758825" y="1743075"/>
            <a:ext cx="41275" cy="3938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7658" name="Text Box 46"/>
          <p:cNvSpPr txBox="1">
            <a:spLocks noChangeArrowheads="1"/>
          </p:cNvSpPr>
          <p:nvPr/>
        </p:nvSpPr>
        <p:spPr bwMode="auto">
          <a:xfrm>
            <a:off x="188913" y="5378450"/>
            <a:ext cx="6207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time</a:t>
            </a:r>
          </a:p>
        </p:txBody>
      </p:sp>
      <p:sp>
        <p:nvSpPr>
          <p:cNvPr id="27659" name="Line 44"/>
          <p:cNvSpPr>
            <a:spLocks noChangeShapeType="1"/>
          </p:cNvSpPr>
          <p:nvPr/>
        </p:nvSpPr>
        <p:spPr bwMode="auto">
          <a:xfrm>
            <a:off x="744538" y="1728788"/>
            <a:ext cx="783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56422" name="Group 70"/>
          <p:cNvGrpSpPr>
            <a:grpSpLocks/>
          </p:cNvGrpSpPr>
          <p:nvPr/>
        </p:nvGrpSpPr>
        <p:grpSpPr bwMode="auto">
          <a:xfrm>
            <a:off x="1801813" y="1857375"/>
            <a:ext cx="6611937" cy="855663"/>
            <a:chOff x="1135" y="1170"/>
            <a:chExt cx="4165" cy="539"/>
          </a:xfrm>
        </p:grpSpPr>
        <p:grpSp>
          <p:nvGrpSpPr>
            <p:cNvPr id="68650" name="Group 9"/>
            <p:cNvGrpSpPr>
              <a:grpSpLocks/>
            </p:cNvGrpSpPr>
            <p:nvPr/>
          </p:nvGrpSpPr>
          <p:grpSpPr bwMode="auto">
            <a:xfrm>
              <a:off x="1135" y="1194"/>
              <a:ext cx="4163" cy="515"/>
              <a:chOff x="594" y="1184"/>
              <a:chExt cx="4163" cy="515"/>
            </a:xfrm>
          </p:grpSpPr>
          <p:sp>
            <p:nvSpPr>
              <p:cNvPr id="68653" name="Freeform 7"/>
              <p:cNvSpPr>
                <a:spLocks/>
              </p:cNvSpPr>
              <p:nvPr/>
            </p:nvSpPr>
            <p:spPr bwMode="auto">
              <a:xfrm>
                <a:off x="594" y="1238"/>
                <a:ext cx="3642" cy="461"/>
              </a:xfrm>
              <a:custGeom>
                <a:avLst/>
                <a:gdLst>
                  <a:gd name="T0" fmla="*/ 1 w 2996"/>
                  <a:gd name="T1" fmla="*/ 0 h 461"/>
                  <a:gd name="T2" fmla="*/ 9668 w 2996"/>
                  <a:gd name="T3" fmla="*/ 298 h 461"/>
                  <a:gd name="T4" fmla="*/ 9668 w 2996"/>
                  <a:gd name="T5" fmla="*/ 461 h 461"/>
                  <a:gd name="T6" fmla="*/ 0 w 2996"/>
                  <a:gd name="T7" fmla="*/ 160 h 461"/>
                  <a:gd name="T8" fmla="*/ 1 w 2996"/>
                  <a:gd name="T9" fmla="*/ 0 h 4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96" h="461">
                    <a:moveTo>
                      <a:pt x="1" y="0"/>
                    </a:moveTo>
                    <a:lnTo>
                      <a:pt x="2996" y="298"/>
                    </a:lnTo>
                    <a:lnTo>
                      <a:pt x="2996" y="461"/>
                    </a:lnTo>
                    <a:lnTo>
                      <a:pt x="0" y="160"/>
                    </a:lnTo>
                    <a:lnTo>
                      <a:pt x="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54" name="Freeform 8"/>
              <p:cNvSpPr>
                <a:spLocks/>
              </p:cNvSpPr>
              <p:nvPr/>
            </p:nvSpPr>
            <p:spPr bwMode="auto">
              <a:xfrm flipH="1">
                <a:off x="1115" y="1184"/>
                <a:ext cx="3642" cy="461"/>
              </a:xfrm>
              <a:custGeom>
                <a:avLst/>
                <a:gdLst>
                  <a:gd name="T0" fmla="*/ 1 w 2996"/>
                  <a:gd name="T1" fmla="*/ 0 h 461"/>
                  <a:gd name="T2" fmla="*/ 9668 w 2996"/>
                  <a:gd name="T3" fmla="*/ 298 h 461"/>
                  <a:gd name="T4" fmla="*/ 9668 w 2996"/>
                  <a:gd name="T5" fmla="*/ 461 h 461"/>
                  <a:gd name="T6" fmla="*/ 0 w 2996"/>
                  <a:gd name="T7" fmla="*/ 160 h 461"/>
                  <a:gd name="T8" fmla="*/ 1 w 2996"/>
                  <a:gd name="T9" fmla="*/ 0 h 4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96" h="461">
                    <a:moveTo>
                      <a:pt x="1" y="0"/>
                    </a:moveTo>
                    <a:lnTo>
                      <a:pt x="2996" y="298"/>
                    </a:lnTo>
                    <a:lnTo>
                      <a:pt x="2996" y="461"/>
                    </a:lnTo>
                    <a:lnTo>
                      <a:pt x="0" y="160"/>
                    </a:lnTo>
                    <a:lnTo>
                      <a:pt x="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rgbClr val="FFFFFF">
                      <a:alpha val="6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7691" name="Text Box 51"/>
            <p:cNvSpPr txBox="1">
              <a:spLocks noChangeArrowheads="1"/>
            </p:cNvSpPr>
            <p:nvPr/>
          </p:nvSpPr>
          <p:spPr bwMode="auto">
            <a:xfrm rot="356404">
              <a:off x="1544" y="1279"/>
              <a:ext cx="6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RTS(A)</a:t>
              </a:r>
            </a:p>
          </p:txBody>
        </p:sp>
        <p:sp>
          <p:nvSpPr>
            <p:cNvPr id="27692" name="Text Box 52"/>
            <p:cNvSpPr txBox="1">
              <a:spLocks noChangeArrowheads="1"/>
            </p:cNvSpPr>
            <p:nvPr/>
          </p:nvSpPr>
          <p:spPr bwMode="auto">
            <a:xfrm rot="-354180">
              <a:off x="4699" y="1170"/>
              <a:ext cx="6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RTS(B)</a:t>
              </a:r>
            </a:p>
          </p:txBody>
        </p:sp>
      </p:grpSp>
      <p:grpSp>
        <p:nvGrpSpPr>
          <p:cNvPr id="356420" name="Group 68"/>
          <p:cNvGrpSpPr>
            <a:grpSpLocks/>
          </p:cNvGrpSpPr>
          <p:nvPr/>
        </p:nvGrpSpPr>
        <p:grpSpPr bwMode="auto">
          <a:xfrm>
            <a:off x="1800225" y="2693988"/>
            <a:ext cx="6472238" cy="1174750"/>
            <a:chOff x="1134" y="1697"/>
            <a:chExt cx="4077" cy="740"/>
          </a:xfrm>
        </p:grpSpPr>
        <p:sp>
          <p:nvSpPr>
            <p:cNvPr id="68644" name="Freeform 48"/>
            <p:cNvSpPr>
              <a:spLocks/>
            </p:cNvSpPr>
            <p:nvPr/>
          </p:nvSpPr>
          <p:spPr bwMode="auto">
            <a:xfrm>
              <a:off x="1134" y="1697"/>
              <a:ext cx="3642" cy="461"/>
            </a:xfrm>
            <a:custGeom>
              <a:avLst/>
              <a:gdLst>
                <a:gd name="T0" fmla="*/ 1 w 2996"/>
                <a:gd name="T1" fmla="*/ 0 h 461"/>
                <a:gd name="T2" fmla="*/ 9668 w 2996"/>
                <a:gd name="T3" fmla="*/ 298 h 461"/>
                <a:gd name="T4" fmla="*/ 9668 w 2996"/>
                <a:gd name="T5" fmla="*/ 461 h 461"/>
                <a:gd name="T6" fmla="*/ 0 w 2996"/>
                <a:gd name="T7" fmla="*/ 160 h 461"/>
                <a:gd name="T8" fmla="*/ 1 w 2996"/>
                <a:gd name="T9" fmla="*/ 0 h 4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96" h="461">
                  <a:moveTo>
                    <a:pt x="1" y="0"/>
                  </a:moveTo>
                  <a:lnTo>
                    <a:pt x="2996" y="298"/>
                  </a:lnTo>
                  <a:lnTo>
                    <a:pt x="2996" y="461"/>
                  </a:lnTo>
                  <a:lnTo>
                    <a:pt x="0" y="160"/>
                  </a:lnTo>
                  <a:lnTo>
                    <a:pt x="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685" name="Text Box 54"/>
            <p:cNvSpPr txBox="1">
              <a:spLocks noChangeArrowheads="1"/>
            </p:cNvSpPr>
            <p:nvPr/>
          </p:nvSpPr>
          <p:spPr bwMode="auto">
            <a:xfrm rot="356404">
              <a:off x="1551" y="1738"/>
              <a:ext cx="6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RTS(A)</a:t>
              </a:r>
            </a:p>
          </p:txBody>
        </p:sp>
        <p:sp>
          <p:nvSpPr>
            <p:cNvPr id="68646" name="Freeform 56"/>
            <p:cNvSpPr>
              <a:spLocks/>
            </p:cNvSpPr>
            <p:nvPr/>
          </p:nvSpPr>
          <p:spPr bwMode="auto">
            <a:xfrm>
              <a:off x="2951" y="2082"/>
              <a:ext cx="2260" cy="355"/>
            </a:xfrm>
            <a:custGeom>
              <a:avLst/>
              <a:gdLst>
                <a:gd name="T0" fmla="*/ 0 w 2260"/>
                <a:gd name="T1" fmla="*/ 0 h 355"/>
                <a:gd name="T2" fmla="*/ 2260 w 2260"/>
                <a:gd name="T3" fmla="*/ 186 h 355"/>
                <a:gd name="T4" fmla="*/ 2260 w 2260"/>
                <a:gd name="T5" fmla="*/ 355 h 355"/>
                <a:gd name="T6" fmla="*/ 0 w 2260"/>
                <a:gd name="T7" fmla="*/ 151 h 355"/>
                <a:gd name="T8" fmla="*/ 0 w 2260"/>
                <a:gd name="T9" fmla="*/ 0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60" h="355">
                  <a:moveTo>
                    <a:pt x="0" y="0"/>
                  </a:moveTo>
                  <a:lnTo>
                    <a:pt x="2260" y="186"/>
                  </a:lnTo>
                  <a:lnTo>
                    <a:pt x="2260" y="355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8647" name="Freeform 57"/>
            <p:cNvSpPr>
              <a:spLocks/>
            </p:cNvSpPr>
            <p:nvPr/>
          </p:nvSpPr>
          <p:spPr bwMode="auto">
            <a:xfrm>
              <a:off x="1134" y="2081"/>
              <a:ext cx="1860" cy="347"/>
            </a:xfrm>
            <a:custGeom>
              <a:avLst/>
              <a:gdLst>
                <a:gd name="T0" fmla="*/ 1860 w 1860"/>
                <a:gd name="T1" fmla="*/ 0 h 347"/>
                <a:gd name="T2" fmla="*/ 0 w 1860"/>
                <a:gd name="T3" fmla="*/ 179 h 347"/>
                <a:gd name="T4" fmla="*/ 0 w 1860"/>
                <a:gd name="T5" fmla="*/ 347 h 347"/>
                <a:gd name="T6" fmla="*/ 1860 w 1860"/>
                <a:gd name="T7" fmla="*/ 151 h 347"/>
                <a:gd name="T8" fmla="*/ 1860 w 1860"/>
                <a:gd name="T9" fmla="*/ 0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60" h="347">
                  <a:moveTo>
                    <a:pt x="1860" y="0"/>
                  </a:moveTo>
                  <a:lnTo>
                    <a:pt x="0" y="179"/>
                  </a:lnTo>
                  <a:lnTo>
                    <a:pt x="0" y="347"/>
                  </a:lnTo>
                  <a:lnTo>
                    <a:pt x="1860" y="151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688" name="Text Box 58"/>
            <p:cNvSpPr txBox="1">
              <a:spLocks noChangeArrowheads="1"/>
            </p:cNvSpPr>
            <p:nvPr/>
          </p:nvSpPr>
          <p:spPr bwMode="auto">
            <a:xfrm rot="-379204">
              <a:off x="1584" y="2157"/>
              <a:ext cx="6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CTS(A)</a:t>
              </a:r>
            </a:p>
          </p:txBody>
        </p:sp>
        <p:sp>
          <p:nvSpPr>
            <p:cNvPr id="27689" name="Text Box 59"/>
            <p:cNvSpPr txBox="1">
              <a:spLocks noChangeArrowheads="1"/>
            </p:cNvSpPr>
            <p:nvPr/>
          </p:nvSpPr>
          <p:spPr bwMode="auto">
            <a:xfrm rot="276164">
              <a:off x="3816" y="2147"/>
              <a:ext cx="6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CTS(A)</a:t>
              </a:r>
            </a:p>
          </p:txBody>
        </p:sp>
      </p:grpSp>
      <p:grpSp>
        <p:nvGrpSpPr>
          <p:cNvPr id="356421" name="Group 69"/>
          <p:cNvGrpSpPr>
            <a:grpSpLocks/>
          </p:cNvGrpSpPr>
          <p:nvPr/>
        </p:nvGrpSpPr>
        <p:grpSpPr bwMode="auto">
          <a:xfrm>
            <a:off x="1825625" y="3956050"/>
            <a:ext cx="6472238" cy="2174875"/>
            <a:chOff x="1150" y="2492"/>
            <a:chExt cx="4077" cy="1370"/>
          </a:xfrm>
        </p:grpSpPr>
        <p:sp>
          <p:nvSpPr>
            <p:cNvPr id="68638" name="Freeform 60"/>
            <p:cNvSpPr>
              <a:spLocks/>
            </p:cNvSpPr>
            <p:nvPr/>
          </p:nvSpPr>
          <p:spPr bwMode="auto">
            <a:xfrm>
              <a:off x="1150" y="2492"/>
              <a:ext cx="3652" cy="1134"/>
            </a:xfrm>
            <a:custGeom>
              <a:avLst/>
              <a:gdLst>
                <a:gd name="T0" fmla="*/ 0 w 3652"/>
                <a:gd name="T1" fmla="*/ 0 h 1134"/>
                <a:gd name="T2" fmla="*/ 3652 w 3652"/>
                <a:gd name="T3" fmla="*/ 318 h 1134"/>
                <a:gd name="T4" fmla="*/ 3652 w 3652"/>
                <a:gd name="T5" fmla="*/ 1134 h 1134"/>
                <a:gd name="T6" fmla="*/ 1 w 3652"/>
                <a:gd name="T7" fmla="*/ 787 h 1134"/>
                <a:gd name="T8" fmla="*/ 0 w 3652"/>
                <a:gd name="T9" fmla="*/ 0 h 1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52" h="1134">
                  <a:moveTo>
                    <a:pt x="0" y="0"/>
                  </a:moveTo>
                  <a:lnTo>
                    <a:pt x="3652" y="318"/>
                  </a:lnTo>
                  <a:lnTo>
                    <a:pt x="3652" y="1134"/>
                  </a:lnTo>
                  <a:lnTo>
                    <a:pt x="1" y="78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679" name="Text Box 61"/>
            <p:cNvSpPr txBox="1">
              <a:spLocks noChangeArrowheads="1"/>
            </p:cNvSpPr>
            <p:nvPr/>
          </p:nvSpPr>
          <p:spPr bwMode="auto">
            <a:xfrm>
              <a:off x="1594" y="2814"/>
              <a:ext cx="11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DATA (A)</a:t>
              </a:r>
            </a:p>
          </p:txBody>
        </p:sp>
        <p:sp>
          <p:nvSpPr>
            <p:cNvPr id="68640" name="Freeform 62"/>
            <p:cNvSpPr>
              <a:spLocks/>
            </p:cNvSpPr>
            <p:nvPr/>
          </p:nvSpPr>
          <p:spPr bwMode="auto">
            <a:xfrm>
              <a:off x="2967" y="3507"/>
              <a:ext cx="2260" cy="355"/>
            </a:xfrm>
            <a:custGeom>
              <a:avLst/>
              <a:gdLst>
                <a:gd name="T0" fmla="*/ 0 w 2260"/>
                <a:gd name="T1" fmla="*/ 0 h 355"/>
                <a:gd name="T2" fmla="*/ 2260 w 2260"/>
                <a:gd name="T3" fmla="*/ 186 h 355"/>
                <a:gd name="T4" fmla="*/ 2260 w 2260"/>
                <a:gd name="T5" fmla="*/ 355 h 355"/>
                <a:gd name="T6" fmla="*/ 0 w 2260"/>
                <a:gd name="T7" fmla="*/ 151 h 355"/>
                <a:gd name="T8" fmla="*/ 0 w 2260"/>
                <a:gd name="T9" fmla="*/ 0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60" h="355">
                  <a:moveTo>
                    <a:pt x="0" y="0"/>
                  </a:moveTo>
                  <a:lnTo>
                    <a:pt x="2260" y="186"/>
                  </a:lnTo>
                  <a:lnTo>
                    <a:pt x="2260" y="355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8641" name="Freeform 63"/>
            <p:cNvSpPr>
              <a:spLocks/>
            </p:cNvSpPr>
            <p:nvPr/>
          </p:nvSpPr>
          <p:spPr bwMode="auto">
            <a:xfrm>
              <a:off x="1150" y="3506"/>
              <a:ext cx="1860" cy="347"/>
            </a:xfrm>
            <a:custGeom>
              <a:avLst/>
              <a:gdLst>
                <a:gd name="T0" fmla="*/ 1860 w 1860"/>
                <a:gd name="T1" fmla="*/ 0 h 347"/>
                <a:gd name="T2" fmla="*/ 0 w 1860"/>
                <a:gd name="T3" fmla="*/ 179 h 347"/>
                <a:gd name="T4" fmla="*/ 0 w 1860"/>
                <a:gd name="T5" fmla="*/ 347 h 347"/>
                <a:gd name="T6" fmla="*/ 1860 w 1860"/>
                <a:gd name="T7" fmla="*/ 151 h 347"/>
                <a:gd name="T8" fmla="*/ 1860 w 1860"/>
                <a:gd name="T9" fmla="*/ 0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60" h="347">
                  <a:moveTo>
                    <a:pt x="1860" y="0"/>
                  </a:moveTo>
                  <a:lnTo>
                    <a:pt x="0" y="179"/>
                  </a:lnTo>
                  <a:lnTo>
                    <a:pt x="0" y="347"/>
                  </a:lnTo>
                  <a:lnTo>
                    <a:pt x="1860" y="151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682" name="Text Box 64"/>
            <p:cNvSpPr txBox="1">
              <a:spLocks noChangeArrowheads="1"/>
            </p:cNvSpPr>
            <p:nvPr/>
          </p:nvSpPr>
          <p:spPr bwMode="auto">
            <a:xfrm rot="-379204">
              <a:off x="1600" y="3582"/>
              <a:ext cx="6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ACK(A)</a:t>
              </a:r>
            </a:p>
          </p:txBody>
        </p:sp>
        <p:sp>
          <p:nvSpPr>
            <p:cNvPr id="27683" name="Text Box 65"/>
            <p:cNvSpPr txBox="1">
              <a:spLocks noChangeArrowheads="1"/>
            </p:cNvSpPr>
            <p:nvPr/>
          </p:nvSpPr>
          <p:spPr bwMode="auto">
            <a:xfrm rot="276164">
              <a:off x="3832" y="3572"/>
              <a:ext cx="6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ACK(A)</a:t>
              </a:r>
            </a:p>
          </p:txBody>
        </p:sp>
      </p:grpSp>
      <p:grpSp>
        <p:nvGrpSpPr>
          <p:cNvPr id="356418" name="Group 66"/>
          <p:cNvGrpSpPr>
            <a:grpSpLocks/>
          </p:cNvGrpSpPr>
          <p:nvPr/>
        </p:nvGrpSpPr>
        <p:grpSpPr bwMode="auto">
          <a:xfrm>
            <a:off x="4418013" y="2046288"/>
            <a:ext cx="3109912" cy="715962"/>
            <a:chOff x="2596" y="1330"/>
            <a:chExt cx="1959" cy="451"/>
          </a:xfrm>
        </p:grpSpPr>
        <p:sp>
          <p:nvSpPr>
            <p:cNvPr id="27676" name="AutoShape 10"/>
            <p:cNvSpPr>
              <a:spLocks noChangeArrowheads="1"/>
            </p:cNvSpPr>
            <p:nvPr/>
          </p:nvSpPr>
          <p:spPr bwMode="auto">
            <a:xfrm>
              <a:off x="2596" y="1330"/>
              <a:ext cx="683" cy="293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677" name="Text Box 11"/>
            <p:cNvSpPr txBox="1">
              <a:spLocks noChangeArrowheads="1"/>
            </p:cNvSpPr>
            <p:nvPr/>
          </p:nvSpPr>
          <p:spPr bwMode="auto">
            <a:xfrm>
              <a:off x="2778" y="1550"/>
              <a:ext cx="17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reservation collision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015288" y="3671888"/>
            <a:ext cx="711200" cy="2424112"/>
            <a:chOff x="8015288" y="3671888"/>
            <a:chExt cx="711200" cy="2424112"/>
          </a:xfrm>
        </p:grpSpPr>
        <p:sp>
          <p:nvSpPr>
            <p:cNvPr id="27664" name="Line 71"/>
            <p:cNvSpPr>
              <a:spLocks noChangeShapeType="1"/>
            </p:cNvSpPr>
            <p:nvPr/>
          </p:nvSpPr>
          <p:spPr bwMode="auto">
            <a:xfrm>
              <a:off x="8428038" y="3671888"/>
              <a:ext cx="0" cy="2424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665" name="Text Box 72"/>
            <p:cNvSpPr txBox="1">
              <a:spLocks noChangeArrowheads="1"/>
            </p:cNvSpPr>
            <p:nvPr/>
          </p:nvSpPr>
          <p:spPr bwMode="auto">
            <a:xfrm>
              <a:off x="8015288" y="4689475"/>
              <a:ext cx="711200" cy="369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defer</a:t>
              </a:r>
            </a:p>
          </p:txBody>
        </p:sp>
      </p:grpSp>
      <p:grpSp>
        <p:nvGrpSpPr>
          <p:cNvPr id="68624" name="Group 361"/>
          <p:cNvGrpSpPr>
            <a:grpSpLocks/>
          </p:cNvGrpSpPr>
          <p:nvPr/>
        </p:nvGrpSpPr>
        <p:grpSpPr bwMode="auto">
          <a:xfrm>
            <a:off x="4327525" y="1117600"/>
            <a:ext cx="650875" cy="561975"/>
            <a:chOff x="2967" y="478"/>
            <a:chExt cx="788" cy="625"/>
          </a:xfrm>
        </p:grpSpPr>
        <p:pic>
          <p:nvPicPr>
            <p:cNvPr id="68632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633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8625" name="Group 356"/>
          <p:cNvGrpSpPr>
            <a:grpSpLocks/>
          </p:cNvGrpSpPr>
          <p:nvPr/>
        </p:nvGrpSpPr>
        <p:grpSpPr bwMode="auto">
          <a:xfrm>
            <a:off x="1514475" y="1057275"/>
            <a:ext cx="609600" cy="598488"/>
            <a:chOff x="313" y="1497"/>
            <a:chExt cx="1152" cy="1014"/>
          </a:xfrm>
        </p:grpSpPr>
        <p:pic>
          <p:nvPicPr>
            <p:cNvPr id="68630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631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8626" name="Group 356"/>
          <p:cNvGrpSpPr>
            <a:grpSpLocks/>
          </p:cNvGrpSpPr>
          <p:nvPr/>
        </p:nvGrpSpPr>
        <p:grpSpPr bwMode="auto">
          <a:xfrm>
            <a:off x="7966075" y="1087438"/>
            <a:ext cx="609600" cy="598487"/>
            <a:chOff x="313" y="1497"/>
            <a:chExt cx="1152" cy="1014"/>
          </a:xfrm>
        </p:grpSpPr>
        <p:pic>
          <p:nvPicPr>
            <p:cNvPr id="68628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629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8627" name="Picture 17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74612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62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5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5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5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85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9" name="Group 2"/>
          <p:cNvGrpSpPr>
            <a:grpSpLocks/>
          </p:cNvGrpSpPr>
          <p:nvPr/>
        </p:nvGrpSpPr>
        <p:grpSpPr bwMode="auto">
          <a:xfrm>
            <a:off x="288925" y="1812925"/>
            <a:ext cx="8077200" cy="985838"/>
            <a:chOff x="240" y="887"/>
            <a:chExt cx="5088" cy="621"/>
          </a:xfrm>
        </p:grpSpPr>
        <p:sp>
          <p:nvSpPr>
            <p:cNvPr id="28687" name="Rectangle 3"/>
            <p:cNvSpPr>
              <a:spLocks noChangeArrowheads="1"/>
            </p:cNvSpPr>
            <p:nvPr/>
          </p:nvSpPr>
          <p:spPr bwMode="auto">
            <a:xfrm>
              <a:off x="24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frame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control</a:t>
              </a:r>
            </a:p>
          </p:txBody>
        </p:sp>
        <p:sp>
          <p:nvSpPr>
            <p:cNvPr id="28688" name="Rectangle 4"/>
            <p:cNvSpPr>
              <a:spLocks noChangeArrowheads="1"/>
            </p:cNvSpPr>
            <p:nvPr/>
          </p:nvSpPr>
          <p:spPr bwMode="auto">
            <a:xfrm>
              <a:off x="76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duration</a:t>
              </a:r>
            </a:p>
          </p:txBody>
        </p:sp>
        <p:sp>
          <p:nvSpPr>
            <p:cNvPr id="28689" name="Rectangle 5"/>
            <p:cNvSpPr>
              <a:spLocks noChangeArrowheads="1"/>
            </p:cNvSpPr>
            <p:nvPr/>
          </p:nvSpPr>
          <p:spPr bwMode="auto">
            <a:xfrm>
              <a:off x="1296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28690" name="Rectangle 6"/>
            <p:cNvSpPr>
              <a:spLocks noChangeArrowheads="1"/>
            </p:cNvSpPr>
            <p:nvPr/>
          </p:nvSpPr>
          <p:spPr bwMode="auto">
            <a:xfrm>
              <a:off x="1824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28691" name="Rectangle 7"/>
            <p:cNvSpPr>
              <a:spLocks noChangeArrowheads="1"/>
            </p:cNvSpPr>
            <p:nvPr/>
          </p:nvSpPr>
          <p:spPr bwMode="auto">
            <a:xfrm>
              <a:off x="340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28692" name="Rectangle 8"/>
            <p:cNvSpPr>
              <a:spLocks noChangeArrowheads="1"/>
            </p:cNvSpPr>
            <p:nvPr/>
          </p:nvSpPr>
          <p:spPr bwMode="auto">
            <a:xfrm>
              <a:off x="2352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28693" name="Rectangle 9"/>
            <p:cNvSpPr>
              <a:spLocks noChangeArrowheads="1"/>
            </p:cNvSpPr>
            <p:nvPr/>
          </p:nvSpPr>
          <p:spPr bwMode="auto">
            <a:xfrm>
              <a:off x="288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8694" name="Rectangle 10"/>
            <p:cNvSpPr>
              <a:spLocks noChangeArrowheads="1"/>
            </p:cNvSpPr>
            <p:nvPr/>
          </p:nvSpPr>
          <p:spPr bwMode="auto">
            <a:xfrm>
              <a:off x="3936" y="1104"/>
              <a:ext cx="864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payload</a:t>
              </a:r>
            </a:p>
          </p:txBody>
        </p:sp>
        <p:sp>
          <p:nvSpPr>
            <p:cNvPr id="28695" name="Rectangle 11"/>
            <p:cNvSpPr>
              <a:spLocks noChangeArrowheads="1"/>
            </p:cNvSpPr>
            <p:nvPr/>
          </p:nvSpPr>
          <p:spPr bwMode="auto">
            <a:xfrm>
              <a:off x="480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CRC</a:t>
              </a:r>
            </a:p>
          </p:txBody>
        </p:sp>
        <p:sp>
          <p:nvSpPr>
            <p:cNvPr id="28696" name="Text Box 12"/>
            <p:cNvSpPr txBox="1">
              <a:spLocks noChangeArrowheads="1"/>
            </p:cNvSpPr>
            <p:nvPr/>
          </p:nvSpPr>
          <p:spPr bwMode="auto">
            <a:xfrm>
              <a:off x="48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697" name="Text Box 13"/>
            <p:cNvSpPr txBox="1">
              <a:spLocks noChangeArrowheads="1"/>
            </p:cNvSpPr>
            <p:nvPr/>
          </p:nvSpPr>
          <p:spPr bwMode="auto">
            <a:xfrm>
              <a:off x="96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698" name="Text Box 14"/>
            <p:cNvSpPr txBox="1">
              <a:spLocks noChangeArrowheads="1"/>
            </p:cNvSpPr>
            <p:nvPr/>
          </p:nvSpPr>
          <p:spPr bwMode="auto">
            <a:xfrm>
              <a:off x="153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28699" name="Text Box 15"/>
            <p:cNvSpPr txBox="1">
              <a:spLocks noChangeArrowheads="1"/>
            </p:cNvSpPr>
            <p:nvPr/>
          </p:nvSpPr>
          <p:spPr bwMode="auto">
            <a:xfrm>
              <a:off x="201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28700" name="Text Box 16"/>
            <p:cNvSpPr txBox="1">
              <a:spLocks noChangeArrowheads="1"/>
            </p:cNvSpPr>
            <p:nvPr/>
          </p:nvSpPr>
          <p:spPr bwMode="auto">
            <a:xfrm>
              <a:off x="2544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28701" name="Text Box 17"/>
            <p:cNvSpPr txBox="1">
              <a:spLocks noChangeArrowheads="1"/>
            </p:cNvSpPr>
            <p:nvPr/>
          </p:nvSpPr>
          <p:spPr bwMode="auto">
            <a:xfrm>
              <a:off x="3072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702" name="Text Box 18"/>
            <p:cNvSpPr txBox="1">
              <a:spLocks noChangeArrowheads="1"/>
            </p:cNvSpPr>
            <p:nvPr/>
          </p:nvSpPr>
          <p:spPr bwMode="auto">
            <a:xfrm>
              <a:off x="3638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28703" name="Text Box 19"/>
            <p:cNvSpPr txBox="1">
              <a:spLocks noChangeArrowheads="1"/>
            </p:cNvSpPr>
            <p:nvPr/>
          </p:nvSpPr>
          <p:spPr bwMode="auto">
            <a:xfrm>
              <a:off x="4032" y="912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0 - 2312</a:t>
              </a:r>
            </a:p>
          </p:txBody>
        </p:sp>
        <p:sp>
          <p:nvSpPr>
            <p:cNvPr id="28704" name="Text Box 20"/>
            <p:cNvSpPr txBox="1">
              <a:spLocks noChangeArrowheads="1"/>
            </p:cNvSpPr>
            <p:nvPr/>
          </p:nvSpPr>
          <p:spPr bwMode="auto">
            <a:xfrm>
              <a:off x="4982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8705" name="Text Box 21"/>
            <p:cNvSpPr txBox="1">
              <a:spLocks noChangeArrowheads="1"/>
            </p:cNvSpPr>
            <p:nvPr/>
          </p:nvSpPr>
          <p:spPr bwMode="auto">
            <a:xfrm>
              <a:off x="2918" y="1142"/>
              <a:ext cx="5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seq</a:t>
              </a:r>
            </a:p>
            <a:p>
              <a:pPr algn="ctr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control</a:t>
              </a:r>
            </a:p>
          </p:txBody>
        </p:sp>
      </p:grpSp>
      <p:sp>
        <p:nvSpPr>
          <p:cNvPr id="28677" name="Rectangle 49"/>
          <p:cNvSpPr>
            <a:spLocks noGrp="1" noChangeArrowheads="1"/>
          </p:cNvSpPr>
          <p:nvPr>
            <p:ph type="title"/>
          </p:nvPr>
        </p:nvSpPr>
        <p:spPr>
          <a:xfrm>
            <a:off x="533400" y="157163"/>
            <a:ext cx="6405563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802.11 frame: addressing</a:t>
            </a:r>
          </a:p>
        </p:txBody>
      </p:sp>
      <p:sp>
        <p:nvSpPr>
          <p:cNvPr id="28678" name="Text Box 52"/>
          <p:cNvSpPr txBox="1">
            <a:spLocks noChangeArrowheads="1"/>
          </p:cNvSpPr>
          <p:nvPr/>
        </p:nvSpPr>
        <p:spPr bwMode="auto">
          <a:xfrm>
            <a:off x="823913" y="4719638"/>
            <a:ext cx="27352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Address 2: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</a:rPr>
              <a:t>MAC address</a:t>
            </a:r>
          </a:p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</a:rPr>
              <a:t>of wireless host or AP </a:t>
            </a:r>
          </a:p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</a:rPr>
              <a:t>transmitting this frame</a:t>
            </a:r>
          </a:p>
        </p:txBody>
      </p:sp>
      <p:sp>
        <p:nvSpPr>
          <p:cNvPr id="28679" name="Line 53"/>
          <p:cNvSpPr>
            <a:spLocks noChangeShapeType="1"/>
          </p:cNvSpPr>
          <p:nvPr/>
        </p:nvSpPr>
        <p:spPr bwMode="auto">
          <a:xfrm flipV="1">
            <a:off x="974725" y="2835275"/>
            <a:ext cx="1235075" cy="7302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8680" name="Line 54"/>
          <p:cNvSpPr>
            <a:spLocks noChangeShapeType="1"/>
          </p:cNvSpPr>
          <p:nvPr/>
        </p:nvSpPr>
        <p:spPr bwMode="auto">
          <a:xfrm flipH="1" flipV="1">
            <a:off x="3186113" y="2849563"/>
            <a:ext cx="44450" cy="18732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8681" name="Text Box 55"/>
          <p:cNvSpPr txBox="1">
            <a:spLocks noChangeArrowheads="1"/>
          </p:cNvSpPr>
          <p:nvPr/>
        </p:nvSpPr>
        <p:spPr bwMode="auto">
          <a:xfrm>
            <a:off x="274638" y="3486150"/>
            <a:ext cx="27352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Address 1: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</a:rPr>
              <a:t>MAC address</a:t>
            </a:r>
          </a:p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</a:rPr>
              <a:t>of wireless host or AP </a:t>
            </a:r>
          </a:p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</a:rPr>
              <a:t>to receive this frame</a:t>
            </a:r>
          </a:p>
        </p:txBody>
      </p:sp>
      <p:sp>
        <p:nvSpPr>
          <p:cNvPr id="28682" name="Line 56"/>
          <p:cNvSpPr>
            <a:spLocks noChangeShapeType="1"/>
          </p:cNvSpPr>
          <p:nvPr/>
        </p:nvSpPr>
        <p:spPr bwMode="auto">
          <a:xfrm flipH="1" flipV="1">
            <a:off x="3978275" y="2879725"/>
            <a:ext cx="609600" cy="8366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8683" name="Text Box 57"/>
          <p:cNvSpPr txBox="1">
            <a:spLocks noChangeArrowheads="1"/>
          </p:cNvSpPr>
          <p:nvPr/>
        </p:nvSpPr>
        <p:spPr bwMode="auto">
          <a:xfrm>
            <a:off x="3598863" y="3851275"/>
            <a:ext cx="30495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Address 3: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</a:rPr>
              <a:t>MAC address</a:t>
            </a:r>
          </a:p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</a:rPr>
              <a:t>of router interface to which AP is attached</a:t>
            </a:r>
          </a:p>
        </p:txBody>
      </p:sp>
      <p:sp>
        <p:nvSpPr>
          <p:cNvPr id="28684" name="Text Box 58"/>
          <p:cNvSpPr txBox="1">
            <a:spLocks noChangeArrowheads="1"/>
          </p:cNvSpPr>
          <p:nvPr/>
        </p:nvSpPr>
        <p:spPr bwMode="auto">
          <a:xfrm>
            <a:off x="5838825" y="3071813"/>
            <a:ext cx="2606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Address 4: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</a:rPr>
              <a:t>used only in ad hoc mode</a:t>
            </a:r>
          </a:p>
        </p:txBody>
      </p:sp>
      <p:sp>
        <p:nvSpPr>
          <p:cNvPr id="28685" name="Line 59"/>
          <p:cNvSpPr>
            <a:spLocks noChangeShapeType="1"/>
          </p:cNvSpPr>
          <p:nvPr/>
        </p:nvSpPr>
        <p:spPr bwMode="auto">
          <a:xfrm flipH="1" flipV="1">
            <a:off x="5594350" y="2833688"/>
            <a:ext cx="290513" cy="37941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70669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6043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39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Oval 3"/>
          <p:cNvSpPr>
            <a:spLocks noChangeArrowheads="1"/>
          </p:cNvSpPr>
          <p:nvPr/>
        </p:nvSpPr>
        <p:spPr bwMode="auto">
          <a:xfrm>
            <a:off x="1601788" y="1216025"/>
            <a:ext cx="2454275" cy="23749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9701" name="Line 23"/>
          <p:cNvSpPr>
            <a:spLocks noChangeShapeType="1"/>
          </p:cNvSpPr>
          <p:nvPr/>
        </p:nvSpPr>
        <p:spPr bwMode="auto">
          <a:xfrm>
            <a:off x="3581400" y="272891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9702" name="Line 25"/>
          <p:cNvSpPr>
            <a:spLocks noChangeShapeType="1"/>
          </p:cNvSpPr>
          <p:nvPr/>
        </p:nvSpPr>
        <p:spPr bwMode="auto">
          <a:xfrm flipV="1">
            <a:off x="5257800" y="2271713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2710" name="Group 26"/>
          <p:cNvGrpSpPr>
            <a:grpSpLocks/>
          </p:cNvGrpSpPr>
          <p:nvPr/>
        </p:nvGrpSpPr>
        <p:grpSpPr bwMode="auto">
          <a:xfrm>
            <a:off x="6019800" y="1433513"/>
            <a:ext cx="2362200" cy="1762125"/>
            <a:chOff x="3744" y="1392"/>
            <a:chExt cx="1488" cy="1110"/>
          </a:xfrm>
        </p:grpSpPr>
        <p:sp>
          <p:nvSpPr>
            <p:cNvPr id="72798" name="Freeform 27"/>
            <p:cNvSpPr>
              <a:spLocks/>
            </p:cNvSpPr>
            <p:nvPr/>
          </p:nvSpPr>
          <p:spPr bwMode="auto">
            <a:xfrm>
              <a:off x="3744" y="1392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792" name="Text Box 28"/>
            <p:cNvSpPr txBox="1">
              <a:spLocks noChangeArrowheads="1"/>
            </p:cNvSpPr>
            <p:nvPr/>
          </p:nvSpPr>
          <p:spPr bwMode="auto">
            <a:xfrm>
              <a:off x="4128" y="1776"/>
              <a:ext cx="60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Internet</a:t>
              </a:r>
            </a:p>
          </p:txBody>
        </p:sp>
      </p:grpSp>
      <p:grpSp>
        <p:nvGrpSpPr>
          <p:cNvPr id="72711" name="Group 161"/>
          <p:cNvGrpSpPr>
            <a:grpSpLocks/>
          </p:cNvGrpSpPr>
          <p:nvPr/>
        </p:nvGrpSpPr>
        <p:grpSpPr bwMode="auto">
          <a:xfrm>
            <a:off x="4699000" y="2284413"/>
            <a:ext cx="787400" cy="525462"/>
            <a:chOff x="2960" y="1439"/>
            <a:chExt cx="496" cy="331"/>
          </a:xfrm>
        </p:grpSpPr>
        <p:grpSp>
          <p:nvGrpSpPr>
            <p:cNvPr id="72783" name="Group 4"/>
            <p:cNvGrpSpPr>
              <a:grpSpLocks/>
            </p:cNvGrpSpPr>
            <p:nvPr/>
          </p:nvGrpSpPr>
          <p:grpSpPr bwMode="auto">
            <a:xfrm>
              <a:off x="3024" y="1623"/>
              <a:ext cx="315" cy="147"/>
              <a:chOff x="3600" y="219"/>
              <a:chExt cx="360" cy="175"/>
            </a:xfrm>
          </p:grpSpPr>
          <p:sp>
            <p:nvSpPr>
              <p:cNvPr id="29778" name="Oval 5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9779" name="Line 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80" name="Line 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81" name="Rectangle 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3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9782" name="Oval 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72790" name="Group 1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978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89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90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72791" name="Group 1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978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7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86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87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29777" name="Text Box 29"/>
            <p:cNvSpPr txBox="1">
              <a:spLocks noChangeArrowheads="1"/>
            </p:cNvSpPr>
            <p:nvPr/>
          </p:nvSpPr>
          <p:spPr bwMode="auto">
            <a:xfrm>
              <a:off x="2960" y="1439"/>
              <a:ext cx="4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router</a:t>
              </a:r>
            </a:p>
          </p:txBody>
        </p:sp>
      </p:grpSp>
      <p:sp>
        <p:nvSpPr>
          <p:cNvPr id="29705" name="Text Box 90"/>
          <p:cNvSpPr txBox="1">
            <a:spLocks noChangeArrowheads="1"/>
          </p:cNvSpPr>
          <p:nvPr/>
        </p:nvSpPr>
        <p:spPr bwMode="auto">
          <a:xfrm>
            <a:off x="1727200" y="234791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29706" name="Text Box 93"/>
          <p:cNvSpPr txBox="1">
            <a:spLocks noChangeArrowheads="1"/>
          </p:cNvSpPr>
          <p:nvPr/>
        </p:nvSpPr>
        <p:spPr bwMode="auto">
          <a:xfrm>
            <a:off x="4327525" y="2376488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R1</a:t>
            </a:r>
          </a:p>
        </p:txBody>
      </p:sp>
      <p:grpSp>
        <p:nvGrpSpPr>
          <p:cNvPr id="411805" name="Group 157"/>
          <p:cNvGrpSpPr>
            <a:grpSpLocks/>
          </p:cNvGrpSpPr>
          <p:nvPr/>
        </p:nvGrpSpPr>
        <p:grpSpPr bwMode="auto">
          <a:xfrm>
            <a:off x="349250" y="2392363"/>
            <a:ext cx="5789614" cy="3916362"/>
            <a:chOff x="268" y="1180"/>
            <a:chExt cx="3647" cy="2467"/>
          </a:xfrm>
        </p:grpSpPr>
        <p:sp>
          <p:nvSpPr>
            <p:cNvPr id="29747" name="Line 94"/>
            <p:cNvSpPr>
              <a:spLocks noChangeShapeType="1"/>
            </p:cNvSpPr>
            <p:nvPr/>
          </p:nvSpPr>
          <p:spPr bwMode="auto">
            <a:xfrm>
              <a:off x="1612" y="1180"/>
              <a:ext cx="566" cy="21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748" name="Rectangle 98"/>
            <p:cNvSpPr>
              <a:spLocks noChangeArrowheads="1"/>
            </p:cNvSpPr>
            <p:nvPr/>
          </p:nvSpPr>
          <p:spPr bwMode="auto">
            <a:xfrm>
              <a:off x="358" y="2897"/>
              <a:ext cx="3280" cy="2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2756" name="Freeform 95"/>
            <p:cNvSpPr>
              <a:spLocks/>
            </p:cNvSpPr>
            <p:nvPr/>
          </p:nvSpPr>
          <p:spPr bwMode="auto">
            <a:xfrm>
              <a:off x="268" y="1426"/>
              <a:ext cx="3374" cy="1668"/>
            </a:xfrm>
            <a:custGeom>
              <a:avLst/>
              <a:gdLst>
                <a:gd name="T0" fmla="*/ 1397 w 3374"/>
                <a:gd name="T1" fmla="*/ 0 h 1668"/>
                <a:gd name="T2" fmla="*/ 104 w 3374"/>
                <a:gd name="T3" fmla="*/ 1445 h 1668"/>
                <a:gd name="T4" fmla="*/ 1294 w 3374"/>
                <a:gd name="T5" fmla="*/ 1418 h 1668"/>
                <a:gd name="T6" fmla="*/ 3374 w 3374"/>
                <a:gd name="T7" fmla="*/ 1445 h 1668"/>
                <a:gd name="T8" fmla="*/ 1585 w 3374"/>
                <a:gd name="T9" fmla="*/ 75 h 1668"/>
                <a:gd name="T10" fmla="*/ 1397 w 3374"/>
                <a:gd name="T11" fmla="*/ 0 h 16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4" h="1668">
                  <a:moveTo>
                    <a:pt x="1397" y="0"/>
                  </a:moveTo>
                  <a:cubicBezTo>
                    <a:pt x="1255" y="557"/>
                    <a:pt x="999" y="1064"/>
                    <a:pt x="104" y="1445"/>
                  </a:cubicBezTo>
                  <a:cubicBezTo>
                    <a:pt x="0" y="1641"/>
                    <a:pt x="719" y="1436"/>
                    <a:pt x="1294" y="1418"/>
                  </a:cubicBezTo>
                  <a:cubicBezTo>
                    <a:pt x="1839" y="1418"/>
                    <a:pt x="3326" y="1668"/>
                    <a:pt x="3374" y="1445"/>
                  </a:cubicBezTo>
                  <a:cubicBezTo>
                    <a:pt x="1983" y="1002"/>
                    <a:pt x="1929" y="582"/>
                    <a:pt x="1585" y="75"/>
                  </a:cubicBezTo>
                  <a:cubicBezTo>
                    <a:pt x="1491" y="25"/>
                    <a:pt x="1529" y="67"/>
                    <a:pt x="1397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695" name="Rectangle 96"/>
            <p:cNvSpPr>
              <a:spLocks noChangeArrowheads="1"/>
            </p:cNvSpPr>
            <p:nvPr/>
          </p:nvSpPr>
          <p:spPr bwMode="auto">
            <a:xfrm rot="1284652">
              <a:off x="1621" y="1314"/>
              <a:ext cx="355" cy="11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9751" name="Text Box 97"/>
            <p:cNvSpPr txBox="1">
              <a:spLocks noChangeArrowheads="1"/>
            </p:cNvSpPr>
            <p:nvPr/>
          </p:nvSpPr>
          <p:spPr bwMode="auto">
            <a:xfrm>
              <a:off x="540" y="2923"/>
              <a:ext cx="29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AP MAC addr  H1 MAC </a:t>
              </a:r>
              <a:r>
                <a:rPr lang="en-US" sz="1800" dirty="0" err="1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addr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 R1 MAC addr</a:t>
              </a:r>
            </a:p>
          </p:txBody>
        </p:sp>
        <p:sp>
          <p:nvSpPr>
            <p:cNvPr id="29752" name="Line 99"/>
            <p:cNvSpPr>
              <a:spLocks noChangeShapeType="1"/>
            </p:cNvSpPr>
            <p:nvPr/>
          </p:nvSpPr>
          <p:spPr bwMode="auto">
            <a:xfrm>
              <a:off x="56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753" name="Line 100"/>
            <p:cNvSpPr>
              <a:spLocks noChangeShapeType="1"/>
            </p:cNvSpPr>
            <p:nvPr/>
          </p:nvSpPr>
          <p:spPr bwMode="auto">
            <a:xfrm>
              <a:off x="152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754" name="Line 101"/>
            <p:cNvSpPr>
              <a:spLocks noChangeShapeType="1"/>
            </p:cNvSpPr>
            <p:nvPr/>
          </p:nvSpPr>
          <p:spPr bwMode="auto">
            <a:xfrm>
              <a:off x="248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2762" name="Group 106"/>
            <p:cNvGrpSpPr>
              <a:grpSpLocks/>
            </p:cNvGrpSpPr>
            <p:nvPr/>
          </p:nvGrpSpPr>
          <p:grpSpPr bwMode="auto">
            <a:xfrm>
              <a:off x="396" y="3107"/>
              <a:ext cx="120" cy="114"/>
              <a:chOff x="1300" y="3186"/>
              <a:chExt cx="120" cy="114"/>
            </a:xfrm>
          </p:grpSpPr>
          <p:sp>
            <p:nvSpPr>
              <p:cNvPr id="29773" name="Rectangle 105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81" name="Freeform 103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82" name="Freeform 104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72763" name="Group 107"/>
            <p:cNvGrpSpPr>
              <a:grpSpLocks/>
            </p:cNvGrpSpPr>
            <p:nvPr/>
          </p:nvGrpSpPr>
          <p:grpSpPr bwMode="auto">
            <a:xfrm>
              <a:off x="412" y="2839"/>
              <a:ext cx="120" cy="114"/>
              <a:chOff x="1300" y="3186"/>
              <a:chExt cx="120" cy="114"/>
            </a:xfrm>
          </p:grpSpPr>
          <p:sp>
            <p:nvSpPr>
              <p:cNvPr id="29770" name="Rectangle 108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78" name="Freeform 109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79" name="Freeform 110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72764" name="Group 111"/>
            <p:cNvGrpSpPr>
              <a:grpSpLocks/>
            </p:cNvGrpSpPr>
            <p:nvPr/>
          </p:nvGrpSpPr>
          <p:grpSpPr bwMode="auto">
            <a:xfrm>
              <a:off x="3456" y="2851"/>
              <a:ext cx="120" cy="114"/>
              <a:chOff x="1300" y="3186"/>
              <a:chExt cx="120" cy="114"/>
            </a:xfrm>
          </p:grpSpPr>
          <p:sp>
            <p:nvSpPr>
              <p:cNvPr id="29767" name="Rectangle 112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75" name="Freeform 113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76" name="Freeform 114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9758" name="Line 115"/>
            <p:cNvSpPr>
              <a:spLocks noChangeShapeType="1"/>
            </p:cNvSpPr>
            <p:nvPr/>
          </p:nvSpPr>
          <p:spPr bwMode="auto">
            <a:xfrm>
              <a:off x="3404" y="2903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2766" name="Group 116"/>
            <p:cNvGrpSpPr>
              <a:grpSpLocks/>
            </p:cNvGrpSpPr>
            <p:nvPr/>
          </p:nvGrpSpPr>
          <p:grpSpPr bwMode="auto">
            <a:xfrm>
              <a:off x="3462" y="3103"/>
              <a:ext cx="120" cy="114"/>
              <a:chOff x="1300" y="3186"/>
              <a:chExt cx="120" cy="114"/>
            </a:xfrm>
          </p:grpSpPr>
          <p:sp>
            <p:nvSpPr>
              <p:cNvPr id="29764" name="Rectangle 117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72" name="Freeform 118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73" name="Freeform 119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9760" name="Text Box 120"/>
            <p:cNvSpPr txBox="1">
              <a:spLocks noChangeArrowheads="1"/>
            </p:cNvSpPr>
            <p:nvPr/>
          </p:nvSpPr>
          <p:spPr bwMode="auto">
            <a:xfrm>
              <a:off x="523" y="3182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address 1</a:t>
              </a:r>
            </a:p>
          </p:txBody>
        </p:sp>
        <p:sp>
          <p:nvSpPr>
            <p:cNvPr id="29761" name="Text Box 121"/>
            <p:cNvSpPr txBox="1">
              <a:spLocks noChangeArrowheads="1"/>
            </p:cNvSpPr>
            <p:nvPr/>
          </p:nvSpPr>
          <p:spPr bwMode="auto">
            <a:xfrm>
              <a:off x="1500" y="3180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address 2</a:t>
              </a:r>
            </a:p>
          </p:txBody>
        </p:sp>
        <p:sp>
          <p:nvSpPr>
            <p:cNvPr id="29762" name="Text Box 122"/>
            <p:cNvSpPr txBox="1">
              <a:spLocks noChangeArrowheads="1"/>
            </p:cNvSpPr>
            <p:nvPr/>
          </p:nvSpPr>
          <p:spPr bwMode="auto">
            <a:xfrm>
              <a:off x="2480" y="3171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address 3</a:t>
              </a:r>
            </a:p>
          </p:txBody>
        </p:sp>
        <p:sp>
          <p:nvSpPr>
            <p:cNvPr id="29763" name="Text Box 123"/>
            <p:cNvSpPr txBox="1">
              <a:spLocks noChangeArrowheads="1"/>
            </p:cNvSpPr>
            <p:nvPr/>
          </p:nvSpPr>
          <p:spPr bwMode="auto">
            <a:xfrm>
              <a:off x="2619" y="3414"/>
              <a:ext cx="12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802.</a:t>
              </a:r>
              <a:r>
                <a:rPr lang="en-US" sz="18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11</a:t>
              </a:r>
              <a:r>
                <a:rPr lang="en-US" sz="18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1800" dirty="0" err="1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WiFi</a:t>
              </a:r>
              <a:r>
                <a:rPr lang="en-US" sz="18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411808" name="Group 160"/>
          <p:cNvGrpSpPr>
            <a:grpSpLocks/>
          </p:cNvGrpSpPr>
          <p:nvPr/>
        </p:nvGrpSpPr>
        <p:grpSpPr bwMode="auto">
          <a:xfrm>
            <a:off x="3811588" y="2811463"/>
            <a:ext cx="5122859" cy="2155825"/>
            <a:chOff x="2401" y="1771"/>
            <a:chExt cx="3227" cy="1358"/>
          </a:xfrm>
        </p:grpSpPr>
        <p:sp>
          <p:nvSpPr>
            <p:cNvPr id="72727" name="Freeform 130"/>
            <p:cNvSpPr>
              <a:spLocks/>
            </p:cNvSpPr>
            <p:nvPr/>
          </p:nvSpPr>
          <p:spPr bwMode="auto">
            <a:xfrm>
              <a:off x="2592" y="2002"/>
              <a:ext cx="2419" cy="441"/>
            </a:xfrm>
            <a:custGeom>
              <a:avLst/>
              <a:gdLst>
                <a:gd name="T0" fmla="*/ 54 w 2419"/>
                <a:gd name="T1" fmla="*/ 9 h 441"/>
                <a:gd name="T2" fmla="*/ 0 w 2419"/>
                <a:gd name="T3" fmla="*/ 437 h 441"/>
                <a:gd name="T4" fmla="*/ 2419 w 2419"/>
                <a:gd name="T5" fmla="*/ 369 h 441"/>
                <a:gd name="T6" fmla="*/ 336 w 2419"/>
                <a:gd name="T7" fmla="*/ 5 h 441"/>
                <a:gd name="T8" fmla="*/ 54 w 2419"/>
                <a:gd name="T9" fmla="*/ 9 h 4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19" h="441">
                  <a:moveTo>
                    <a:pt x="54" y="9"/>
                  </a:moveTo>
                  <a:cubicBezTo>
                    <a:pt x="45" y="275"/>
                    <a:pt x="38" y="312"/>
                    <a:pt x="0" y="437"/>
                  </a:cubicBezTo>
                  <a:cubicBezTo>
                    <a:pt x="499" y="418"/>
                    <a:pt x="2363" y="441"/>
                    <a:pt x="2419" y="369"/>
                  </a:cubicBezTo>
                  <a:cubicBezTo>
                    <a:pt x="921" y="148"/>
                    <a:pt x="719" y="337"/>
                    <a:pt x="336" y="5"/>
                  </a:cubicBezTo>
                  <a:cubicBezTo>
                    <a:pt x="205" y="9"/>
                    <a:pt x="231" y="0"/>
                    <a:pt x="54" y="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721" name="Line 127"/>
            <p:cNvSpPr>
              <a:spLocks noChangeShapeType="1"/>
            </p:cNvSpPr>
            <p:nvPr/>
          </p:nvSpPr>
          <p:spPr bwMode="auto">
            <a:xfrm>
              <a:off x="2401" y="1771"/>
              <a:ext cx="60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722" name="Rectangle 129"/>
            <p:cNvSpPr>
              <a:spLocks noChangeArrowheads="1"/>
            </p:cNvSpPr>
            <p:nvPr/>
          </p:nvSpPr>
          <p:spPr bwMode="auto">
            <a:xfrm>
              <a:off x="2620" y="2398"/>
              <a:ext cx="2385" cy="2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668" name="Rectangle 131"/>
            <p:cNvSpPr>
              <a:spLocks noChangeArrowheads="1"/>
            </p:cNvSpPr>
            <p:nvPr/>
          </p:nvSpPr>
          <p:spPr bwMode="auto">
            <a:xfrm>
              <a:off x="2563" y="1848"/>
              <a:ext cx="355" cy="11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9724" name="Text Box 132"/>
            <p:cNvSpPr txBox="1">
              <a:spLocks noChangeArrowheads="1"/>
            </p:cNvSpPr>
            <p:nvPr/>
          </p:nvSpPr>
          <p:spPr bwMode="auto">
            <a:xfrm>
              <a:off x="2802" y="2424"/>
              <a:ext cx="20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R1 MAC addr  H1 MAC addr </a:t>
              </a:r>
            </a:p>
          </p:txBody>
        </p:sp>
        <p:sp>
          <p:nvSpPr>
            <p:cNvPr id="29725" name="Line 133"/>
            <p:cNvSpPr>
              <a:spLocks noChangeShapeType="1"/>
            </p:cNvSpPr>
            <p:nvPr/>
          </p:nvSpPr>
          <p:spPr bwMode="auto">
            <a:xfrm>
              <a:off x="282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726" name="Line 134"/>
            <p:cNvSpPr>
              <a:spLocks noChangeShapeType="1"/>
            </p:cNvSpPr>
            <p:nvPr/>
          </p:nvSpPr>
          <p:spPr bwMode="auto">
            <a:xfrm>
              <a:off x="378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727" name="Line 135"/>
            <p:cNvSpPr>
              <a:spLocks noChangeShapeType="1"/>
            </p:cNvSpPr>
            <p:nvPr/>
          </p:nvSpPr>
          <p:spPr bwMode="auto">
            <a:xfrm>
              <a:off x="474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2735" name="Group 136"/>
            <p:cNvGrpSpPr>
              <a:grpSpLocks/>
            </p:cNvGrpSpPr>
            <p:nvPr/>
          </p:nvGrpSpPr>
          <p:grpSpPr bwMode="auto">
            <a:xfrm>
              <a:off x="2658" y="2608"/>
              <a:ext cx="120" cy="114"/>
              <a:chOff x="1300" y="3186"/>
              <a:chExt cx="120" cy="114"/>
            </a:xfrm>
          </p:grpSpPr>
          <p:sp>
            <p:nvSpPr>
              <p:cNvPr id="29744" name="Rectangle 137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52" name="Freeform 138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53" name="Freeform 139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72736" name="Group 140"/>
            <p:cNvGrpSpPr>
              <a:grpSpLocks/>
            </p:cNvGrpSpPr>
            <p:nvPr/>
          </p:nvGrpSpPr>
          <p:grpSpPr bwMode="auto">
            <a:xfrm>
              <a:off x="2674" y="2340"/>
              <a:ext cx="120" cy="114"/>
              <a:chOff x="1300" y="3186"/>
              <a:chExt cx="120" cy="114"/>
            </a:xfrm>
          </p:grpSpPr>
          <p:sp>
            <p:nvSpPr>
              <p:cNvPr id="29741" name="Rectangle 141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49" name="Freeform 142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50" name="Freeform 143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72737" name="Group 144"/>
            <p:cNvGrpSpPr>
              <a:grpSpLocks/>
            </p:cNvGrpSpPr>
            <p:nvPr/>
          </p:nvGrpSpPr>
          <p:grpSpPr bwMode="auto">
            <a:xfrm>
              <a:off x="4814" y="2352"/>
              <a:ext cx="120" cy="114"/>
              <a:chOff x="1300" y="3186"/>
              <a:chExt cx="120" cy="114"/>
            </a:xfrm>
          </p:grpSpPr>
          <p:sp>
            <p:nvSpPr>
              <p:cNvPr id="29738" name="Rectangle 145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46" name="Freeform 146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47" name="Freeform 147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72738" name="Group 149"/>
            <p:cNvGrpSpPr>
              <a:grpSpLocks/>
            </p:cNvGrpSpPr>
            <p:nvPr/>
          </p:nvGrpSpPr>
          <p:grpSpPr bwMode="auto">
            <a:xfrm>
              <a:off x="4820" y="2604"/>
              <a:ext cx="120" cy="114"/>
              <a:chOff x="1300" y="3186"/>
              <a:chExt cx="120" cy="114"/>
            </a:xfrm>
          </p:grpSpPr>
          <p:sp>
            <p:nvSpPr>
              <p:cNvPr id="29735" name="Rectangle 150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43" name="Freeform 151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44" name="Freeform 152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9732" name="Text Box 153"/>
            <p:cNvSpPr txBox="1">
              <a:spLocks noChangeArrowheads="1"/>
            </p:cNvSpPr>
            <p:nvPr/>
          </p:nvSpPr>
          <p:spPr bwMode="auto">
            <a:xfrm>
              <a:off x="2785" y="2683"/>
              <a:ext cx="81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dest. address </a:t>
              </a:r>
            </a:p>
          </p:txBody>
        </p:sp>
        <p:sp>
          <p:nvSpPr>
            <p:cNvPr id="29733" name="Text Box 154"/>
            <p:cNvSpPr txBox="1">
              <a:spLocks noChangeArrowheads="1"/>
            </p:cNvSpPr>
            <p:nvPr/>
          </p:nvSpPr>
          <p:spPr bwMode="auto">
            <a:xfrm>
              <a:off x="3762" y="2681"/>
              <a:ext cx="91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 address </a:t>
              </a:r>
            </a:p>
          </p:txBody>
        </p:sp>
        <p:sp>
          <p:nvSpPr>
            <p:cNvPr id="29734" name="Text Box 156"/>
            <p:cNvSpPr txBox="1">
              <a:spLocks noChangeArrowheads="1"/>
            </p:cNvSpPr>
            <p:nvPr/>
          </p:nvSpPr>
          <p:spPr bwMode="auto">
            <a:xfrm>
              <a:off x="4146" y="2896"/>
              <a:ext cx="14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802.</a:t>
              </a:r>
              <a:r>
                <a:rPr lang="en-US" sz="18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3</a:t>
              </a: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 Ethernet 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72716" name="Group 361"/>
          <p:cNvGrpSpPr>
            <a:grpSpLocks/>
          </p:cNvGrpSpPr>
          <p:nvPr/>
        </p:nvGrpSpPr>
        <p:grpSpPr bwMode="auto">
          <a:xfrm>
            <a:off x="3311525" y="2235200"/>
            <a:ext cx="762000" cy="663575"/>
            <a:chOff x="2967" y="478"/>
            <a:chExt cx="788" cy="625"/>
          </a:xfrm>
        </p:grpSpPr>
        <p:pic>
          <p:nvPicPr>
            <p:cNvPr id="72725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26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717" name="Group 356"/>
          <p:cNvGrpSpPr>
            <a:grpSpLocks/>
          </p:cNvGrpSpPr>
          <p:nvPr/>
        </p:nvGrpSpPr>
        <p:grpSpPr bwMode="auto">
          <a:xfrm>
            <a:off x="1909763" y="1798638"/>
            <a:ext cx="609600" cy="598487"/>
            <a:chOff x="313" y="1497"/>
            <a:chExt cx="1152" cy="1014"/>
          </a:xfrm>
        </p:grpSpPr>
        <p:pic>
          <p:nvPicPr>
            <p:cNvPr id="72723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24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718" name="Group 356"/>
          <p:cNvGrpSpPr>
            <a:grpSpLocks/>
          </p:cNvGrpSpPr>
          <p:nvPr/>
        </p:nvGrpSpPr>
        <p:grpSpPr bwMode="auto">
          <a:xfrm>
            <a:off x="2874963" y="1493838"/>
            <a:ext cx="609600" cy="598487"/>
            <a:chOff x="313" y="1497"/>
            <a:chExt cx="1152" cy="1014"/>
          </a:xfrm>
        </p:grpSpPr>
        <p:pic>
          <p:nvPicPr>
            <p:cNvPr id="72721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22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2719" name="Rectangle 49"/>
          <p:cNvSpPr txBox="1">
            <a:spLocks noChangeArrowheads="1"/>
          </p:cNvSpPr>
          <p:nvPr/>
        </p:nvSpPr>
        <p:spPr bwMode="auto">
          <a:xfrm>
            <a:off x="533400" y="157163"/>
            <a:ext cx="6405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802.11 frame: addressing</a:t>
            </a:r>
          </a:p>
        </p:txBody>
      </p:sp>
      <p:pic>
        <p:nvPicPr>
          <p:cNvPr id="72720" name="Picture 19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6043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94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1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5" name="Group 2"/>
          <p:cNvGrpSpPr>
            <a:grpSpLocks/>
          </p:cNvGrpSpPr>
          <p:nvPr/>
        </p:nvGrpSpPr>
        <p:grpSpPr bwMode="auto">
          <a:xfrm>
            <a:off x="519113" y="2179638"/>
            <a:ext cx="8077200" cy="985837"/>
            <a:chOff x="240" y="887"/>
            <a:chExt cx="5088" cy="621"/>
          </a:xfrm>
        </p:grpSpPr>
        <p:sp>
          <p:nvSpPr>
            <p:cNvPr id="30757" name="Rectangle 3"/>
            <p:cNvSpPr>
              <a:spLocks noChangeArrowheads="1"/>
            </p:cNvSpPr>
            <p:nvPr/>
          </p:nvSpPr>
          <p:spPr bwMode="auto">
            <a:xfrm>
              <a:off x="24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frame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control</a:t>
              </a:r>
            </a:p>
          </p:txBody>
        </p:sp>
        <p:sp>
          <p:nvSpPr>
            <p:cNvPr id="30758" name="Rectangle 4"/>
            <p:cNvSpPr>
              <a:spLocks noChangeArrowheads="1"/>
            </p:cNvSpPr>
            <p:nvPr/>
          </p:nvSpPr>
          <p:spPr bwMode="auto">
            <a:xfrm>
              <a:off x="76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duration</a:t>
              </a:r>
            </a:p>
          </p:txBody>
        </p:sp>
        <p:sp>
          <p:nvSpPr>
            <p:cNvPr id="30759" name="Rectangle 5"/>
            <p:cNvSpPr>
              <a:spLocks noChangeArrowheads="1"/>
            </p:cNvSpPr>
            <p:nvPr/>
          </p:nvSpPr>
          <p:spPr bwMode="auto">
            <a:xfrm>
              <a:off x="1296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30760" name="Rectangle 6"/>
            <p:cNvSpPr>
              <a:spLocks noChangeArrowheads="1"/>
            </p:cNvSpPr>
            <p:nvPr/>
          </p:nvSpPr>
          <p:spPr bwMode="auto">
            <a:xfrm>
              <a:off x="1824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30761" name="Rectangle 7"/>
            <p:cNvSpPr>
              <a:spLocks noChangeArrowheads="1"/>
            </p:cNvSpPr>
            <p:nvPr/>
          </p:nvSpPr>
          <p:spPr bwMode="auto">
            <a:xfrm>
              <a:off x="340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30762" name="Rectangle 8"/>
            <p:cNvSpPr>
              <a:spLocks noChangeArrowheads="1"/>
            </p:cNvSpPr>
            <p:nvPr/>
          </p:nvSpPr>
          <p:spPr bwMode="auto">
            <a:xfrm>
              <a:off x="2352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30763" name="Rectangle 9"/>
            <p:cNvSpPr>
              <a:spLocks noChangeArrowheads="1"/>
            </p:cNvSpPr>
            <p:nvPr/>
          </p:nvSpPr>
          <p:spPr bwMode="auto">
            <a:xfrm>
              <a:off x="288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0764" name="Rectangle 10"/>
            <p:cNvSpPr>
              <a:spLocks noChangeArrowheads="1"/>
            </p:cNvSpPr>
            <p:nvPr/>
          </p:nvSpPr>
          <p:spPr bwMode="auto">
            <a:xfrm>
              <a:off x="3936" y="1104"/>
              <a:ext cx="864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payload</a:t>
              </a:r>
            </a:p>
          </p:txBody>
        </p:sp>
        <p:sp>
          <p:nvSpPr>
            <p:cNvPr id="30765" name="Rectangle 11"/>
            <p:cNvSpPr>
              <a:spLocks noChangeArrowheads="1"/>
            </p:cNvSpPr>
            <p:nvPr/>
          </p:nvSpPr>
          <p:spPr bwMode="auto">
            <a:xfrm>
              <a:off x="480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CRC</a:t>
              </a:r>
            </a:p>
          </p:txBody>
        </p:sp>
        <p:sp>
          <p:nvSpPr>
            <p:cNvPr id="30766" name="Text Box 12"/>
            <p:cNvSpPr txBox="1">
              <a:spLocks noChangeArrowheads="1"/>
            </p:cNvSpPr>
            <p:nvPr/>
          </p:nvSpPr>
          <p:spPr bwMode="auto">
            <a:xfrm>
              <a:off x="48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0767" name="Text Box 13"/>
            <p:cNvSpPr txBox="1">
              <a:spLocks noChangeArrowheads="1"/>
            </p:cNvSpPr>
            <p:nvPr/>
          </p:nvSpPr>
          <p:spPr bwMode="auto">
            <a:xfrm>
              <a:off x="96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0768" name="Text Box 14"/>
            <p:cNvSpPr txBox="1">
              <a:spLocks noChangeArrowheads="1"/>
            </p:cNvSpPr>
            <p:nvPr/>
          </p:nvSpPr>
          <p:spPr bwMode="auto">
            <a:xfrm>
              <a:off x="153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0769" name="Text Box 15"/>
            <p:cNvSpPr txBox="1">
              <a:spLocks noChangeArrowheads="1"/>
            </p:cNvSpPr>
            <p:nvPr/>
          </p:nvSpPr>
          <p:spPr bwMode="auto">
            <a:xfrm>
              <a:off x="201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0770" name="Text Box 16"/>
            <p:cNvSpPr txBox="1">
              <a:spLocks noChangeArrowheads="1"/>
            </p:cNvSpPr>
            <p:nvPr/>
          </p:nvSpPr>
          <p:spPr bwMode="auto">
            <a:xfrm>
              <a:off x="2544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0771" name="Text Box 17"/>
            <p:cNvSpPr txBox="1">
              <a:spLocks noChangeArrowheads="1"/>
            </p:cNvSpPr>
            <p:nvPr/>
          </p:nvSpPr>
          <p:spPr bwMode="auto">
            <a:xfrm>
              <a:off x="3072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0772" name="Text Box 18"/>
            <p:cNvSpPr txBox="1">
              <a:spLocks noChangeArrowheads="1"/>
            </p:cNvSpPr>
            <p:nvPr/>
          </p:nvSpPr>
          <p:spPr bwMode="auto">
            <a:xfrm>
              <a:off x="3638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0773" name="Text Box 19"/>
            <p:cNvSpPr txBox="1">
              <a:spLocks noChangeArrowheads="1"/>
            </p:cNvSpPr>
            <p:nvPr/>
          </p:nvSpPr>
          <p:spPr bwMode="auto">
            <a:xfrm>
              <a:off x="4032" y="912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0 - 2312</a:t>
              </a:r>
            </a:p>
          </p:txBody>
        </p:sp>
        <p:sp>
          <p:nvSpPr>
            <p:cNvPr id="30774" name="Text Box 20"/>
            <p:cNvSpPr txBox="1">
              <a:spLocks noChangeArrowheads="1"/>
            </p:cNvSpPr>
            <p:nvPr/>
          </p:nvSpPr>
          <p:spPr bwMode="auto">
            <a:xfrm>
              <a:off x="4982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0775" name="Text Box 21"/>
            <p:cNvSpPr txBox="1">
              <a:spLocks noChangeArrowheads="1"/>
            </p:cNvSpPr>
            <p:nvPr/>
          </p:nvSpPr>
          <p:spPr bwMode="auto">
            <a:xfrm>
              <a:off x="2918" y="1142"/>
              <a:ext cx="5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seq</a:t>
              </a:r>
            </a:p>
            <a:p>
              <a:pPr algn="ctr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control</a:t>
              </a:r>
            </a:p>
          </p:txBody>
        </p:sp>
      </p:grpSp>
      <p:grpSp>
        <p:nvGrpSpPr>
          <p:cNvPr id="74756" name="Group 23"/>
          <p:cNvGrpSpPr>
            <a:grpSpLocks/>
          </p:cNvGrpSpPr>
          <p:nvPr/>
        </p:nvGrpSpPr>
        <p:grpSpPr bwMode="auto">
          <a:xfrm>
            <a:off x="442913" y="3856038"/>
            <a:ext cx="8534400" cy="954087"/>
            <a:chOff x="240" y="1991"/>
            <a:chExt cx="5376" cy="601"/>
          </a:xfrm>
        </p:grpSpPr>
        <p:sp>
          <p:nvSpPr>
            <p:cNvPr id="30735" name="Rectangle 24"/>
            <p:cNvSpPr>
              <a:spLocks noChangeArrowheads="1"/>
            </p:cNvSpPr>
            <p:nvPr/>
          </p:nvSpPr>
          <p:spPr bwMode="auto">
            <a:xfrm>
              <a:off x="864" y="2208"/>
              <a:ext cx="62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Type</a:t>
              </a:r>
            </a:p>
          </p:txBody>
        </p:sp>
        <p:sp>
          <p:nvSpPr>
            <p:cNvPr id="30736" name="Rectangle 25"/>
            <p:cNvSpPr>
              <a:spLocks noChangeArrowheads="1"/>
            </p:cNvSpPr>
            <p:nvPr/>
          </p:nvSpPr>
          <p:spPr bwMode="auto">
            <a:xfrm>
              <a:off x="2592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From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AP</a:t>
              </a:r>
            </a:p>
          </p:txBody>
        </p:sp>
        <p:sp>
          <p:nvSpPr>
            <p:cNvPr id="30737" name="Rectangle 26"/>
            <p:cNvSpPr>
              <a:spLocks noChangeArrowheads="1"/>
            </p:cNvSpPr>
            <p:nvPr/>
          </p:nvSpPr>
          <p:spPr bwMode="auto">
            <a:xfrm>
              <a:off x="1488" y="2208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Subtype</a:t>
              </a:r>
            </a:p>
          </p:txBody>
        </p:sp>
        <p:sp>
          <p:nvSpPr>
            <p:cNvPr id="30738" name="Rectangle 27"/>
            <p:cNvSpPr>
              <a:spLocks noChangeArrowheads="1"/>
            </p:cNvSpPr>
            <p:nvPr/>
          </p:nvSpPr>
          <p:spPr bwMode="auto">
            <a:xfrm>
              <a:off x="2160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To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AP</a:t>
              </a:r>
            </a:p>
          </p:txBody>
        </p:sp>
        <p:sp>
          <p:nvSpPr>
            <p:cNvPr id="30739" name="Rectangle 28"/>
            <p:cNvSpPr>
              <a:spLocks noChangeArrowheads="1"/>
            </p:cNvSpPr>
            <p:nvPr/>
          </p:nvSpPr>
          <p:spPr bwMode="auto">
            <a:xfrm>
              <a:off x="3024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More 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frag</a:t>
              </a:r>
            </a:p>
          </p:txBody>
        </p:sp>
        <p:sp>
          <p:nvSpPr>
            <p:cNvPr id="30740" name="Rectangle 29"/>
            <p:cNvSpPr>
              <a:spLocks noChangeArrowheads="1"/>
            </p:cNvSpPr>
            <p:nvPr/>
          </p:nvSpPr>
          <p:spPr bwMode="auto">
            <a:xfrm>
              <a:off x="4752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WEP</a:t>
              </a:r>
            </a:p>
          </p:txBody>
        </p:sp>
        <p:sp>
          <p:nvSpPr>
            <p:cNvPr id="30741" name="Rectangle 30"/>
            <p:cNvSpPr>
              <a:spLocks noChangeArrowheads="1"/>
            </p:cNvSpPr>
            <p:nvPr/>
          </p:nvSpPr>
          <p:spPr bwMode="auto">
            <a:xfrm>
              <a:off x="4320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More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data</a:t>
              </a:r>
            </a:p>
          </p:txBody>
        </p:sp>
        <p:sp>
          <p:nvSpPr>
            <p:cNvPr id="30742" name="Rectangle 31"/>
            <p:cNvSpPr>
              <a:spLocks noChangeArrowheads="1"/>
            </p:cNvSpPr>
            <p:nvPr/>
          </p:nvSpPr>
          <p:spPr bwMode="auto">
            <a:xfrm>
              <a:off x="3888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Power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mgt</a:t>
              </a:r>
            </a:p>
          </p:txBody>
        </p:sp>
        <p:sp>
          <p:nvSpPr>
            <p:cNvPr id="30743" name="Rectangle 32"/>
            <p:cNvSpPr>
              <a:spLocks noChangeArrowheads="1"/>
            </p:cNvSpPr>
            <p:nvPr/>
          </p:nvSpPr>
          <p:spPr bwMode="auto">
            <a:xfrm>
              <a:off x="3456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Retry</a:t>
              </a:r>
            </a:p>
          </p:txBody>
        </p:sp>
        <p:sp>
          <p:nvSpPr>
            <p:cNvPr id="30744" name="Rectangle 33"/>
            <p:cNvSpPr>
              <a:spLocks noChangeArrowheads="1"/>
            </p:cNvSpPr>
            <p:nvPr/>
          </p:nvSpPr>
          <p:spPr bwMode="auto">
            <a:xfrm>
              <a:off x="5184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Rsvd</a:t>
              </a:r>
            </a:p>
          </p:txBody>
        </p:sp>
        <p:sp>
          <p:nvSpPr>
            <p:cNvPr id="30745" name="Rectangle 34"/>
            <p:cNvSpPr>
              <a:spLocks noChangeArrowheads="1"/>
            </p:cNvSpPr>
            <p:nvPr/>
          </p:nvSpPr>
          <p:spPr bwMode="auto">
            <a:xfrm>
              <a:off x="240" y="2208"/>
              <a:ext cx="62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Protocol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version</a:t>
              </a:r>
            </a:p>
          </p:txBody>
        </p:sp>
        <p:sp>
          <p:nvSpPr>
            <p:cNvPr id="30746" name="Text Box 35"/>
            <p:cNvSpPr txBox="1">
              <a:spLocks noChangeArrowheads="1"/>
            </p:cNvSpPr>
            <p:nvPr/>
          </p:nvSpPr>
          <p:spPr bwMode="auto">
            <a:xfrm>
              <a:off x="518" y="199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0747" name="Text Box 36"/>
            <p:cNvSpPr txBox="1">
              <a:spLocks noChangeArrowheads="1"/>
            </p:cNvSpPr>
            <p:nvPr/>
          </p:nvSpPr>
          <p:spPr bwMode="auto">
            <a:xfrm>
              <a:off x="110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0748" name="Text Box 37"/>
            <p:cNvSpPr txBox="1">
              <a:spLocks noChangeArrowheads="1"/>
            </p:cNvSpPr>
            <p:nvPr/>
          </p:nvSpPr>
          <p:spPr bwMode="auto">
            <a:xfrm>
              <a:off x="1728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0749" name="Text Box 38"/>
            <p:cNvSpPr txBox="1">
              <a:spLocks noChangeArrowheads="1"/>
            </p:cNvSpPr>
            <p:nvPr/>
          </p:nvSpPr>
          <p:spPr bwMode="auto">
            <a:xfrm>
              <a:off x="230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750" name="Text Box 39"/>
            <p:cNvSpPr txBox="1">
              <a:spLocks noChangeArrowheads="1"/>
            </p:cNvSpPr>
            <p:nvPr/>
          </p:nvSpPr>
          <p:spPr bwMode="auto">
            <a:xfrm>
              <a:off x="2688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751" name="Text Box 40"/>
            <p:cNvSpPr txBox="1">
              <a:spLocks noChangeArrowheads="1"/>
            </p:cNvSpPr>
            <p:nvPr/>
          </p:nvSpPr>
          <p:spPr bwMode="auto">
            <a:xfrm>
              <a:off x="3120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752" name="Text Box 41"/>
            <p:cNvSpPr txBox="1">
              <a:spLocks noChangeArrowheads="1"/>
            </p:cNvSpPr>
            <p:nvPr/>
          </p:nvSpPr>
          <p:spPr bwMode="auto">
            <a:xfrm>
              <a:off x="446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753" name="Text Box 42"/>
            <p:cNvSpPr txBox="1">
              <a:spLocks noChangeArrowheads="1"/>
            </p:cNvSpPr>
            <p:nvPr/>
          </p:nvSpPr>
          <p:spPr bwMode="auto">
            <a:xfrm>
              <a:off x="4896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754" name="Text Box 43"/>
            <p:cNvSpPr txBox="1">
              <a:spLocks noChangeArrowheads="1"/>
            </p:cNvSpPr>
            <p:nvPr/>
          </p:nvSpPr>
          <p:spPr bwMode="auto">
            <a:xfrm>
              <a:off x="5280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755" name="Text Box 44"/>
            <p:cNvSpPr txBox="1">
              <a:spLocks noChangeArrowheads="1"/>
            </p:cNvSpPr>
            <p:nvPr/>
          </p:nvSpPr>
          <p:spPr bwMode="auto">
            <a:xfrm>
              <a:off x="3600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756" name="Text Box 45"/>
            <p:cNvSpPr txBox="1">
              <a:spLocks noChangeArrowheads="1"/>
            </p:cNvSpPr>
            <p:nvPr/>
          </p:nvSpPr>
          <p:spPr bwMode="auto">
            <a:xfrm>
              <a:off x="398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</p:grpSp>
      <p:sp>
        <p:nvSpPr>
          <p:cNvPr id="74757" name="Freeform 47"/>
          <p:cNvSpPr>
            <a:spLocks/>
          </p:cNvSpPr>
          <p:nvPr/>
        </p:nvSpPr>
        <p:spPr bwMode="auto">
          <a:xfrm>
            <a:off x="430213" y="3144838"/>
            <a:ext cx="8713787" cy="1066800"/>
          </a:xfrm>
          <a:custGeom>
            <a:avLst/>
            <a:gdLst>
              <a:gd name="T0" fmla="*/ 2147483647 w 5489"/>
              <a:gd name="T1" fmla="*/ 0 h 672"/>
              <a:gd name="T2" fmla="*/ 0 w 5489"/>
              <a:gd name="T3" fmla="*/ 2147483647 h 672"/>
              <a:gd name="T4" fmla="*/ 2147483647 w 5489"/>
              <a:gd name="T5" fmla="*/ 2147483647 h 672"/>
              <a:gd name="T6" fmla="*/ 2147483647 w 5489"/>
              <a:gd name="T7" fmla="*/ 0 h 672"/>
              <a:gd name="T8" fmla="*/ 2147483647 w 5489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89" h="672">
                <a:moveTo>
                  <a:pt x="64" y="0"/>
                </a:moveTo>
                <a:lnTo>
                  <a:pt x="0" y="664"/>
                </a:lnTo>
                <a:lnTo>
                  <a:pt x="5392" y="672"/>
                </a:lnTo>
                <a:cubicBezTo>
                  <a:pt x="5489" y="561"/>
                  <a:pt x="976" y="408"/>
                  <a:pt x="584" y="0"/>
                </a:cubicBezTo>
                <a:cubicBezTo>
                  <a:pt x="152" y="0"/>
                  <a:pt x="172" y="0"/>
                  <a:pt x="64" y="0"/>
                </a:cubicBez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1">
                  <a:alpha val="17998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727" name="Text Box 49"/>
          <p:cNvSpPr txBox="1">
            <a:spLocks noChangeArrowheads="1"/>
          </p:cNvSpPr>
          <p:nvPr/>
        </p:nvSpPr>
        <p:spPr bwMode="auto">
          <a:xfrm>
            <a:off x="2132013" y="1335088"/>
            <a:ext cx="31813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duration of reserved </a:t>
            </a:r>
          </a:p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transmission time (RTS/CTS)</a:t>
            </a:r>
          </a:p>
        </p:txBody>
      </p:sp>
      <p:sp>
        <p:nvSpPr>
          <p:cNvPr id="30728" name="Line 50"/>
          <p:cNvSpPr>
            <a:spLocks noChangeShapeType="1"/>
          </p:cNvSpPr>
          <p:nvPr/>
        </p:nvSpPr>
        <p:spPr bwMode="auto">
          <a:xfrm flipH="1">
            <a:off x="1905000" y="1554163"/>
            <a:ext cx="258763" cy="639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729" name="Text Box 51"/>
          <p:cNvSpPr txBox="1">
            <a:spLocks noChangeArrowheads="1"/>
          </p:cNvSpPr>
          <p:nvPr/>
        </p:nvSpPr>
        <p:spPr bwMode="auto">
          <a:xfrm>
            <a:off x="5926138" y="1196975"/>
            <a:ext cx="23263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frame seq #</a:t>
            </a:r>
          </a:p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(for managing ACKs)</a:t>
            </a:r>
          </a:p>
        </p:txBody>
      </p:sp>
      <p:sp>
        <p:nvSpPr>
          <p:cNvPr id="30730" name="Line 52"/>
          <p:cNvSpPr>
            <a:spLocks noChangeShapeType="1"/>
          </p:cNvSpPr>
          <p:nvPr/>
        </p:nvSpPr>
        <p:spPr bwMode="auto">
          <a:xfrm flipH="1">
            <a:off x="5410200" y="1493838"/>
            <a:ext cx="487363" cy="912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731" name="Line 53"/>
          <p:cNvSpPr>
            <a:spLocks noChangeShapeType="1"/>
          </p:cNvSpPr>
          <p:nvPr/>
        </p:nvSpPr>
        <p:spPr bwMode="auto">
          <a:xfrm flipH="1" flipV="1">
            <a:off x="2012950" y="4908550"/>
            <a:ext cx="258763" cy="639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732" name="Text Box 54"/>
          <p:cNvSpPr txBox="1">
            <a:spLocks noChangeArrowheads="1"/>
          </p:cNvSpPr>
          <p:nvPr/>
        </p:nvSpPr>
        <p:spPr bwMode="auto">
          <a:xfrm>
            <a:off x="2192338" y="5480050"/>
            <a:ext cx="25796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frame type</a:t>
            </a:r>
          </a:p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(RTS, CTS, ACK, data)</a:t>
            </a:r>
          </a:p>
        </p:txBody>
      </p:sp>
      <p:sp>
        <p:nvSpPr>
          <p:cNvPr id="74764" name="Rectangle 49"/>
          <p:cNvSpPr txBox="1"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802.11 frame: more</a:t>
            </a:r>
          </a:p>
        </p:txBody>
      </p:sp>
      <p:pic>
        <p:nvPicPr>
          <p:cNvPr id="74765" name="Picture 2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620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4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74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802.11: mobility within same subnet</a:t>
            </a:r>
          </a:p>
        </p:txBody>
      </p:sp>
      <p:sp>
        <p:nvSpPr>
          <p:cNvPr id="31749" name="Rectangle 94"/>
          <p:cNvSpPr>
            <a:spLocks noGrp="1" noChangeArrowheads="1"/>
          </p:cNvSpPr>
          <p:nvPr>
            <p:ph type="body" sz="half" idx="1"/>
          </p:nvPr>
        </p:nvSpPr>
        <p:spPr>
          <a:xfrm>
            <a:off x="452438" y="1325563"/>
            <a:ext cx="3643312" cy="4648200"/>
          </a:xfrm>
        </p:spPr>
        <p:txBody>
          <a:bodyPr/>
          <a:lstStyle/>
          <a:p>
            <a:pPr>
              <a:lnSpc>
                <a:spcPts val="3000"/>
              </a:lnSpc>
              <a:tabLst>
                <a:tab pos="746125" algn="l"/>
              </a:tabLst>
              <a:defRPr/>
            </a:pPr>
            <a:r>
              <a:rPr lang="en-US" dirty="0">
                <a:latin typeface="Gill Sans MT" charset="0"/>
                <a:cs typeface="+mn-cs"/>
              </a:rPr>
              <a:t>H1 remains in same IP subnet: IP address can remain same</a:t>
            </a:r>
          </a:p>
          <a:p>
            <a:pPr>
              <a:lnSpc>
                <a:spcPts val="3000"/>
              </a:lnSpc>
              <a:tabLst>
                <a:tab pos="746125" algn="l"/>
              </a:tabLst>
              <a:defRPr/>
            </a:pPr>
            <a:r>
              <a:rPr lang="en-US" dirty="0">
                <a:latin typeface="Gill Sans MT" charset="0"/>
                <a:cs typeface="+mn-cs"/>
              </a:rPr>
              <a:t>switch: which AP is associated with H1?</a:t>
            </a:r>
          </a:p>
          <a:p>
            <a:pPr marL="685800" lvl="1" indent="-228600">
              <a:lnSpc>
                <a:spcPts val="2600"/>
              </a:lnSpc>
              <a:tabLst>
                <a:tab pos="746125" algn="l"/>
              </a:tabLst>
              <a:defRPr/>
            </a:pPr>
            <a:r>
              <a:rPr lang="en-US" dirty="0" smtClean="0">
                <a:latin typeface="Gill Sans MT" charset="0"/>
              </a:rPr>
              <a:t>self-learning: </a:t>
            </a:r>
            <a:r>
              <a:rPr lang="en-US" dirty="0">
                <a:latin typeface="Gill Sans MT" charset="0"/>
              </a:rPr>
              <a:t>switch will see </a:t>
            </a:r>
            <a:r>
              <a:rPr lang="en-US" dirty="0" smtClean="0">
                <a:latin typeface="Gill Sans MT" charset="0"/>
              </a:rPr>
              <a:t>the first frame </a:t>
            </a:r>
            <a:r>
              <a:rPr lang="en-US" dirty="0">
                <a:latin typeface="Gill Sans MT" charset="0"/>
              </a:rPr>
              <a:t>from H1 </a:t>
            </a:r>
            <a:r>
              <a:rPr lang="en-US" dirty="0" smtClean="0">
                <a:latin typeface="Gill Sans MT" charset="0"/>
              </a:rPr>
              <a:t>through the new AP and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remember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which switch port can be used to reach H1</a:t>
            </a:r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6380163" y="3179763"/>
            <a:ext cx="2154237" cy="2093912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751" name="Oval 38"/>
          <p:cNvSpPr>
            <a:spLocks noChangeArrowheads="1"/>
          </p:cNvSpPr>
          <p:nvPr/>
        </p:nvSpPr>
        <p:spPr bwMode="auto">
          <a:xfrm>
            <a:off x="4673600" y="3241675"/>
            <a:ext cx="2278063" cy="205105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752" name="Line 59"/>
          <p:cNvSpPr>
            <a:spLocks noChangeShapeType="1"/>
          </p:cNvSpPr>
          <p:nvPr/>
        </p:nvSpPr>
        <p:spPr bwMode="auto">
          <a:xfrm>
            <a:off x="6792913" y="4225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753" name="Line 60"/>
          <p:cNvSpPr>
            <a:spLocks noChangeShapeType="1"/>
          </p:cNvSpPr>
          <p:nvPr/>
        </p:nvSpPr>
        <p:spPr bwMode="auto">
          <a:xfrm flipH="1">
            <a:off x="6305550" y="4129088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754" name="Line 61"/>
          <p:cNvSpPr>
            <a:spLocks noChangeShapeType="1"/>
          </p:cNvSpPr>
          <p:nvPr/>
        </p:nvSpPr>
        <p:spPr bwMode="auto">
          <a:xfrm flipH="1">
            <a:off x="6319838" y="4205288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755" name="Line 62"/>
          <p:cNvSpPr>
            <a:spLocks noChangeShapeType="1"/>
          </p:cNvSpPr>
          <p:nvPr/>
        </p:nvSpPr>
        <p:spPr bwMode="auto">
          <a:xfrm flipH="1">
            <a:off x="6262688" y="427196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6811" name="Group 356"/>
          <p:cNvGrpSpPr>
            <a:grpSpLocks/>
          </p:cNvGrpSpPr>
          <p:nvPr/>
        </p:nvGrpSpPr>
        <p:grpSpPr bwMode="auto">
          <a:xfrm>
            <a:off x="8005763" y="3667125"/>
            <a:ext cx="333375" cy="369888"/>
            <a:chOff x="313" y="1497"/>
            <a:chExt cx="1152" cy="1014"/>
          </a:xfrm>
        </p:grpSpPr>
        <p:pic>
          <p:nvPicPr>
            <p:cNvPr id="76856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57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2" name="Group 403"/>
          <p:cNvGrpSpPr>
            <a:grpSpLocks/>
          </p:cNvGrpSpPr>
          <p:nvPr/>
        </p:nvGrpSpPr>
        <p:grpSpPr bwMode="auto">
          <a:xfrm>
            <a:off x="4968875" y="4156075"/>
            <a:ext cx="525463" cy="392113"/>
            <a:chOff x="2751" y="1851"/>
            <a:chExt cx="462" cy="478"/>
          </a:xfrm>
        </p:grpSpPr>
        <p:pic>
          <p:nvPicPr>
            <p:cNvPr id="76854" name="Picture 364" descr="iphone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5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3" name="Group 356"/>
          <p:cNvGrpSpPr>
            <a:grpSpLocks/>
          </p:cNvGrpSpPr>
          <p:nvPr/>
        </p:nvGrpSpPr>
        <p:grpSpPr bwMode="auto">
          <a:xfrm>
            <a:off x="7345363" y="4592638"/>
            <a:ext cx="363537" cy="338137"/>
            <a:chOff x="313" y="1497"/>
            <a:chExt cx="1152" cy="1014"/>
          </a:xfrm>
        </p:grpSpPr>
        <p:pic>
          <p:nvPicPr>
            <p:cNvPr id="76852" name="Picture 354" descr="laptop_stylized_smal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53" name="Picture 355" descr="antenna_stylized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4" name="Group 356"/>
          <p:cNvGrpSpPr>
            <a:grpSpLocks/>
          </p:cNvGrpSpPr>
          <p:nvPr/>
        </p:nvGrpSpPr>
        <p:grpSpPr bwMode="auto">
          <a:xfrm>
            <a:off x="6116638" y="4613275"/>
            <a:ext cx="376237" cy="347663"/>
            <a:chOff x="313" y="1497"/>
            <a:chExt cx="1152" cy="1014"/>
          </a:xfrm>
        </p:grpSpPr>
        <p:pic>
          <p:nvPicPr>
            <p:cNvPr id="76850" name="Picture 354" descr="laptop_stylized_small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51" name="Picture 355" descr="antenna_styliz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5" name="Group 356"/>
          <p:cNvGrpSpPr>
            <a:grpSpLocks/>
          </p:cNvGrpSpPr>
          <p:nvPr/>
        </p:nvGrpSpPr>
        <p:grpSpPr bwMode="auto">
          <a:xfrm>
            <a:off x="5394325" y="4632325"/>
            <a:ext cx="384175" cy="438150"/>
            <a:chOff x="313" y="1497"/>
            <a:chExt cx="1152" cy="1014"/>
          </a:xfrm>
        </p:grpSpPr>
        <p:pic>
          <p:nvPicPr>
            <p:cNvPr id="76848" name="Picture 354" descr="laptop_stylized_small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9" name="Picture 355" descr="antenna_stylized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6" name="Group 403"/>
          <p:cNvGrpSpPr>
            <a:grpSpLocks/>
          </p:cNvGrpSpPr>
          <p:nvPr/>
        </p:nvGrpSpPr>
        <p:grpSpPr bwMode="auto">
          <a:xfrm>
            <a:off x="5292725" y="3475038"/>
            <a:ext cx="487363" cy="401637"/>
            <a:chOff x="2751" y="1851"/>
            <a:chExt cx="462" cy="478"/>
          </a:xfrm>
        </p:grpSpPr>
        <p:pic>
          <p:nvPicPr>
            <p:cNvPr id="76846" name="Picture 364" descr="iphone_stylized_small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7" name="Group 403"/>
          <p:cNvGrpSpPr>
            <a:grpSpLocks/>
          </p:cNvGrpSpPr>
          <p:nvPr/>
        </p:nvGrpSpPr>
        <p:grpSpPr bwMode="auto">
          <a:xfrm>
            <a:off x="7853363" y="4135438"/>
            <a:ext cx="527050" cy="392112"/>
            <a:chOff x="2751" y="1851"/>
            <a:chExt cx="462" cy="478"/>
          </a:xfrm>
        </p:grpSpPr>
        <p:pic>
          <p:nvPicPr>
            <p:cNvPr id="76844" name="Picture 364" descr="iphone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8" name="Group 356"/>
          <p:cNvGrpSpPr>
            <a:grpSpLocks/>
          </p:cNvGrpSpPr>
          <p:nvPr/>
        </p:nvGrpSpPr>
        <p:grpSpPr bwMode="auto">
          <a:xfrm>
            <a:off x="6421438" y="3992563"/>
            <a:ext cx="376237" cy="349250"/>
            <a:chOff x="313" y="1497"/>
            <a:chExt cx="1152" cy="1014"/>
          </a:xfrm>
        </p:grpSpPr>
        <p:pic>
          <p:nvPicPr>
            <p:cNvPr id="76842" name="Picture 354" descr="laptop_stylized_small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3" name="Picture 355" descr="antenna_styliz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9" name="Group 361"/>
          <p:cNvGrpSpPr>
            <a:grpSpLocks/>
          </p:cNvGrpSpPr>
          <p:nvPr/>
        </p:nvGrpSpPr>
        <p:grpSpPr bwMode="auto">
          <a:xfrm>
            <a:off x="5516563" y="3810000"/>
            <a:ext cx="762000" cy="663575"/>
            <a:chOff x="2967" y="478"/>
            <a:chExt cx="788" cy="625"/>
          </a:xfrm>
        </p:grpSpPr>
        <p:pic>
          <p:nvPicPr>
            <p:cNvPr id="76840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1" name="Picture 360" descr="antenna_radiation_stylize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20" name="Group 361"/>
          <p:cNvGrpSpPr>
            <a:grpSpLocks/>
          </p:cNvGrpSpPr>
          <p:nvPr/>
        </p:nvGrpSpPr>
        <p:grpSpPr bwMode="auto">
          <a:xfrm>
            <a:off x="7153275" y="3830638"/>
            <a:ext cx="762000" cy="661987"/>
            <a:chOff x="2967" y="478"/>
            <a:chExt cx="788" cy="625"/>
          </a:xfrm>
        </p:grpSpPr>
        <p:pic>
          <p:nvPicPr>
            <p:cNvPr id="76838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39" name="Picture 360" descr="antenna_radiation_stylize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66" name="Text Box 18"/>
          <p:cNvSpPr txBox="1">
            <a:spLocks noChangeArrowheads="1"/>
          </p:cNvSpPr>
          <p:nvPr/>
        </p:nvSpPr>
        <p:spPr bwMode="auto">
          <a:xfrm>
            <a:off x="5719763" y="4894263"/>
            <a:ext cx="4460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31767" name="Text Box 20"/>
          <p:cNvSpPr txBox="1">
            <a:spLocks noChangeArrowheads="1"/>
          </p:cNvSpPr>
          <p:nvPr/>
        </p:nvSpPr>
        <p:spPr bwMode="auto">
          <a:xfrm>
            <a:off x="7721600" y="4887913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BBS 2</a:t>
            </a:r>
          </a:p>
        </p:txBody>
      </p:sp>
      <p:sp>
        <p:nvSpPr>
          <p:cNvPr id="31768" name="Text Box 20"/>
          <p:cNvSpPr txBox="1">
            <a:spLocks noChangeArrowheads="1"/>
          </p:cNvSpPr>
          <p:nvPr/>
        </p:nvSpPr>
        <p:spPr bwMode="auto">
          <a:xfrm>
            <a:off x="4613275" y="4989513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BBS 1</a:t>
            </a:r>
          </a:p>
        </p:txBody>
      </p:sp>
      <p:sp>
        <p:nvSpPr>
          <p:cNvPr id="31769" name="Line 13"/>
          <p:cNvSpPr>
            <a:spLocks noChangeShapeType="1"/>
          </p:cNvSpPr>
          <p:nvPr/>
        </p:nvSpPr>
        <p:spPr bwMode="auto">
          <a:xfrm flipV="1">
            <a:off x="6524625" y="1941513"/>
            <a:ext cx="14288" cy="773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770" name="Line 13"/>
          <p:cNvSpPr>
            <a:spLocks noChangeShapeType="1"/>
          </p:cNvSpPr>
          <p:nvPr/>
        </p:nvSpPr>
        <p:spPr bwMode="auto">
          <a:xfrm flipH="1" flipV="1">
            <a:off x="6630988" y="2997200"/>
            <a:ext cx="744537" cy="116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771" name="Line 13"/>
          <p:cNvSpPr>
            <a:spLocks noChangeShapeType="1"/>
          </p:cNvSpPr>
          <p:nvPr/>
        </p:nvSpPr>
        <p:spPr bwMode="auto">
          <a:xfrm flipV="1">
            <a:off x="5784850" y="3017838"/>
            <a:ext cx="657225" cy="1138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6827" name="Group 332"/>
          <p:cNvGrpSpPr>
            <a:grpSpLocks/>
          </p:cNvGrpSpPr>
          <p:nvPr/>
        </p:nvGrpSpPr>
        <p:grpSpPr bwMode="auto">
          <a:xfrm>
            <a:off x="6075363" y="1689100"/>
            <a:ext cx="881062" cy="454025"/>
            <a:chOff x="2356" y="1300"/>
            <a:chExt cx="555" cy="194"/>
          </a:xfrm>
        </p:grpSpPr>
        <p:sp>
          <p:nvSpPr>
            <p:cNvPr id="7683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7683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7683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grpSp>
          <p:nvGrpSpPr>
            <p:cNvPr id="76833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76836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6837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1779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1780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31773" name="Picture 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2619375"/>
            <a:ext cx="70326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6829" name="Picture 16" descr="underline_base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8905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0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61963" y="1266825"/>
            <a:ext cx="73279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tabLst>
                <a:tab pos="746125" algn="l"/>
              </a:tabLst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power management</a:t>
            </a:r>
          </a:p>
          <a:p>
            <a:pPr marL="277813" indent="-277813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746125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node-to-AP: </a:t>
            </a:r>
            <a:r>
              <a:rPr lang="ja-JP" alt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“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 am going to sleep until next beacon frame</a:t>
            </a:r>
            <a:r>
              <a:rPr lang="ja-JP" alt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”</a:t>
            </a:r>
            <a:endParaRPr lang="en-US" sz="2800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  <a:p>
            <a:pPr marL="695325" lvl="1" indent="-238125" eaLnBrk="0" hangingPunct="0"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tabLst>
                <a:tab pos="8540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AP knows not to transmit frames to this node</a:t>
            </a:r>
          </a:p>
          <a:p>
            <a:pPr marL="695325" lvl="1" indent="-238125" eaLnBrk="0" hangingPunct="0"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tabLst>
                <a:tab pos="8540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node wakes up before next beacon frame</a:t>
            </a:r>
          </a:p>
          <a:p>
            <a:pPr marL="277813" indent="-277813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746125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beacon frame: contains list of mobiles with AP-to-mobile frames waiting to be sent</a:t>
            </a:r>
          </a:p>
          <a:p>
            <a:pPr marL="701675" lvl="1" indent="-244475" eaLnBrk="0" hangingPunct="0"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tabLst>
                <a:tab pos="793750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node will stay awake if AP-to-mobile frames to be sent; otherwise sleep again until next beacon frame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tabLst>
                <a:tab pos="746125" algn="l"/>
              </a:tabLs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797" name="Rectangle 73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>
              <a:defRPr/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802.11: advanced capabilities</a:t>
            </a:r>
          </a:p>
        </p:txBody>
      </p:sp>
      <p:pic>
        <p:nvPicPr>
          <p:cNvPr id="80901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9271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Wireless network taxonomy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879725" y="1584325"/>
            <a:ext cx="14335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single hop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575300" y="1577975"/>
            <a:ext cx="18589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multiple hops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74688" y="2425700"/>
            <a:ext cx="17494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200" dirty="0" smtClean="0">
                <a:solidFill>
                  <a:srgbClr val="000099"/>
                </a:solidFill>
                <a:latin typeface="Gill Sans MT" charset="0"/>
              </a:rPr>
              <a:t>infrastructure</a:t>
            </a:r>
          </a:p>
          <a:p>
            <a:pPr algn="ctr" eaLnBrk="0" hangingPunct="0">
              <a:defRPr/>
            </a:pPr>
            <a:r>
              <a:rPr lang="en-US" sz="2200" dirty="0" smtClean="0">
                <a:solidFill>
                  <a:srgbClr val="000099"/>
                </a:solidFill>
                <a:latin typeface="Gill Sans MT" charset="0"/>
              </a:rPr>
              <a:t>(e.g., APs)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722313" y="4121150"/>
            <a:ext cx="17494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200" dirty="0" smtClean="0">
                <a:solidFill>
                  <a:srgbClr val="000099"/>
                </a:solidFill>
                <a:latin typeface="Gill Sans MT" charset="0"/>
              </a:rPr>
              <a:t>no</a:t>
            </a:r>
          </a:p>
          <a:p>
            <a:pPr algn="ctr" eaLnBrk="0" hangingPunct="0">
              <a:defRPr/>
            </a:pPr>
            <a:r>
              <a:rPr lang="en-US" sz="2200" dirty="0" smtClean="0">
                <a:solidFill>
                  <a:srgbClr val="000099"/>
                </a:solidFill>
                <a:latin typeface="Gill Sans MT" charset="0"/>
              </a:rPr>
              <a:t>infrastructure</a:t>
            </a:r>
          </a:p>
        </p:txBody>
      </p:sp>
      <p:sp>
        <p:nvSpPr>
          <p:cNvPr id="11273" name="Text Box 14"/>
          <p:cNvSpPr txBox="1">
            <a:spLocks noChangeArrowheads="1"/>
          </p:cNvSpPr>
          <p:nvPr/>
        </p:nvSpPr>
        <p:spPr bwMode="auto">
          <a:xfrm>
            <a:off x="2792413" y="2179638"/>
            <a:ext cx="1966912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host connects to 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base station (WiFi,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WiMAX, cellular) 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which connects to 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larger Internet</a:t>
            </a: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2722563" y="4121150"/>
            <a:ext cx="21621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no base station, no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connection to larger 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Internet (Bluetooth, 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ad hoc nets)</a:t>
            </a:r>
          </a:p>
        </p:txBody>
      </p:sp>
      <p:sp>
        <p:nvSpPr>
          <p:cNvPr id="11275" name="Text Box 16"/>
          <p:cNvSpPr txBox="1">
            <a:spLocks noChangeArrowheads="1"/>
          </p:cNvSpPr>
          <p:nvPr/>
        </p:nvSpPr>
        <p:spPr bwMode="auto">
          <a:xfrm>
            <a:off x="5480050" y="2133600"/>
            <a:ext cx="212725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host may have to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relay through several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wireless nodes to 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connect to larger </a:t>
            </a:r>
          </a:p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</a:rPr>
              <a:t>Internet: </a:t>
            </a:r>
            <a:r>
              <a:rPr lang="en-US" sz="1800" i="1" dirty="0" smtClean="0">
                <a:solidFill>
                  <a:srgbClr val="000000"/>
                </a:solidFill>
                <a:latin typeface="Gill Sans MT" charset="0"/>
              </a:rPr>
              <a:t>mesh net</a:t>
            </a:r>
          </a:p>
        </p:txBody>
      </p:sp>
      <p:sp>
        <p:nvSpPr>
          <p:cNvPr id="11277" name="Rectangle 19"/>
          <p:cNvSpPr>
            <a:spLocks noChangeArrowheads="1"/>
          </p:cNvSpPr>
          <p:nvPr/>
        </p:nvSpPr>
        <p:spPr bwMode="auto">
          <a:xfrm>
            <a:off x="701675" y="1606550"/>
            <a:ext cx="7232650" cy="3849688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11278" name="Line 20"/>
          <p:cNvSpPr>
            <a:spLocks noChangeShapeType="1"/>
          </p:cNvSpPr>
          <p:nvPr/>
        </p:nvSpPr>
        <p:spPr bwMode="auto">
          <a:xfrm>
            <a:off x="701675" y="2052638"/>
            <a:ext cx="72326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279" name="Line 21"/>
          <p:cNvSpPr>
            <a:spLocks noChangeShapeType="1"/>
          </p:cNvSpPr>
          <p:nvPr/>
        </p:nvSpPr>
        <p:spPr bwMode="auto">
          <a:xfrm>
            <a:off x="2425700" y="1604963"/>
            <a:ext cx="0" cy="385127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280" name="Line 22"/>
          <p:cNvSpPr>
            <a:spLocks noChangeShapeType="1"/>
          </p:cNvSpPr>
          <p:nvPr/>
        </p:nvSpPr>
        <p:spPr bwMode="auto">
          <a:xfrm>
            <a:off x="5037138" y="1604963"/>
            <a:ext cx="0" cy="385127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35856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102076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2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8" name="AutoShape 2"/>
          <p:cNvSpPr>
            <a:spLocks noChangeArrowheads="1"/>
          </p:cNvSpPr>
          <p:nvPr/>
        </p:nvSpPr>
        <p:spPr bwMode="auto">
          <a:xfrm>
            <a:off x="3314700" y="2635250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89" name="AutoShape 4"/>
          <p:cNvSpPr>
            <a:spLocks noChangeArrowheads="1"/>
          </p:cNvSpPr>
          <p:nvPr/>
        </p:nvSpPr>
        <p:spPr bwMode="auto">
          <a:xfrm>
            <a:off x="4121150" y="3090863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0" name="AutoShape 5"/>
          <p:cNvSpPr>
            <a:spLocks noChangeArrowheads="1"/>
          </p:cNvSpPr>
          <p:nvPr/>
        </p:nvSpPr>
        <p:spPr bwMode="auto">
          <a:xfrm>
            <a:off x="3346450" y="4481513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1" name="AutoShape 7"/>
          <p:cNvSpPr>
            <a:spLocks noChangeArrowheads="1"/>
          </p:cNvSpPr>
          <p:nvPr/>
        </p:nvSpPr>
        <p:spPr bwMode="auto">
          <a:xfrm>
            <a:off x="4140200" y="4913313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2" name="AutoShape 8"/>
          <p:cNvSpPr>
            <a:spLocks noChangeArrowheads="1"/>
          </p:cNvSpPr>
          <p:nvPr/>
        </p:nvSpPr>
        <p:spPr bwMode="auto">
          <a:xfrm>
            <a:off x="3328988" y="3559175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3" name="AutoShape 9"/>
          <p:cNvSpPr>
            <a:spLocks noChangeArrowheads="1"/>
          </p:cNvSpPr>
          <p:nvPr/>
        </p:nvSpPr>
        <p:spPr bwMode="auto">
          <a:xfrm>
            <a:off x="4140200" y="4002088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4" name="AutoShape 10"/>
          <p:cNvSpPr>
            <a:spLocks noChangeArrowheads="1"/>
          </p:cNvSpPr>
          <p:nvPr/>
        </p:nvSpPr>
        <p:spPr bwMode="auto">
          <a:xfrm>
            <a:off x="4941888" y="5378450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2" name="Line 290"/>
          <p:cNvSpPr>
            <a:spLocks noChangeShapeType="1"/>
          </p:cNvSpPr>
          <p:nvPr/>
        </p:nvSpPr>
        <p:spPr bwMode="auto">
          <a:xfrm flipV="1">
            <a:off x="5541963" y="5068888"/>
            <a:ext cx="50165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3" name="Line 292"/>
          <p:cNvSpPr>
            <a:spLocks noChangeShapeType="1"/>
          </p:cNvSpPr>
          <p:nvPr/>
        </p:nvSpPr>
        <p:spPr bwMode="auto">
          <a:xfrm flipV="1">
            <a:off x="4730750" y="5068888"/>
            <a:ext cx="823913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4" name="Line 293"/>
          <p:cNvSpPr>
            <a:spLocks noChangeShapeType="1"/>
          </p:cNvSpPr>
          <p:nvPr/>
        </p:nvSpPr>
        <p:spPr bwMode="auto">
          <a:xfrm flipV="1">
            <a:off x="3957638" y="4876800"/>
            <a:ext cx="1519238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5" name="Line 294"/>
          <p:cNvSpPr>
            <a:spLocks noChangeShapeType="1"/>
          </p:cNvSpPr>
          <p:nvPr/>
        </p:nvSpPr>
        <p:spPr bwMode="auto">
          <a:xfrm flipV="1">
            <a:off x="4718050" y="3575050"/>
            <a:ext cx="901700" cy="992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6" name="Line 295"/>
          <p:cNvSpPr>
            <a:spLocks noChangeShapeType="1"/>
          </p:cNvSpPr>
          <p:nvPr/>
        </p:nvSpPr>
        <p:spPr bwMode="auto">
          <a:xfrm flipV="1">
            <a:off x="3906838" y="3446463"/>
            <a:ext cx="1712913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7" name="Line 296"/>
          <p:cNvSpPr>
            <a:spLocks noChangeShapeType="1"/>
          </p:cNvSpPr>
          <p:nvPr/>
        </p:nvSpPr>
        <p:spPr bwMode="auto">
          <a:xfrm flipV="1">
            <a:off x="4705350" y="3292475"/>
            <a:ext cx="927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8" name="Line 297"/>
          <p:cNvSpPr>
            <a:spLocks noChangeShapeType="1"/>
          </p:cNvSpPr>
          <p:nvPr/>
        </p:nvSpPr>
        <p:spPr bwMode="auto">
          <a:xfrm>
            <a:off x="3932238" y="3189288"/>
            <a:ext cx="1712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87084" name="Group 299"/>
          <p:cNvGrpSpPr>
            <a:grpSpLocks/>
          </p:cNvGrpSpPr>
          <p:nvPr/>
        </p:nvGrpSpPr>
        <p:grpSpPr bwMode="auto">
          <a:xfrm>
            <a:off x="5464175" y="4410075"/>
            <a:ext cx="987425" cy="730250"/>
            <a:chOff x="2197" y="1155"/>
            <a:chExt cx="622" cy="460"/>
          </a:xfrm>
        </p:grpSpPr>
        <p:grpSp>
          <p:nvGrpSpPr>
            <p:cNvPr id="87104" name="Group 300"/>
            <p:cNvGrpSpPr>
              <a:grpSpLocks/>
            </p:cNvGrpSpPr>
            <p:nvPr/>
          </p:nvGrpSpPr>
          <p:grpSpPr bwMode="auto">
            <a:xfrm>
              <a:off x="2198" y="1176"/>
              <a:ext cx="621" cy="426"/>
              <a:chOff x="3164" y="2556"/>
              <a:chExt cx="901" cy="338"/>
            </a:xfrm>
          </p:grpSpPr>
          <p:sp>
            <p:nvSpPr>
              <p:cNvPr id="36931" name="Rectangle 301"/>
              <p:cNvSpPr>
                <a:spLocks noChangeArrowheads="1"/>
              </p:cNvSpPr>
              <p:nvPr/>
            </p:nvSpPr>
            <p:spPr bwMode="auto">
              <a:xfrm>
                <a:off x="3164" y="2556"/>
                <a:ext cx="901" cy="33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32" name="Text Box 302"/>
              <p:cNvSpPr txBox="1">
                <a:spLocks noChangeArrowheads="1"/>
              </p:cNvSpPr>
              <p:nvPr/>
            </p:nvSpPr>
            <p:spPr bwMode="auto">
              <a:xfrm>
                <a:off x="3212" y="2573"/>
                <a:ext cx="168" cy="18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endParaRPr lang="en-US" sz="1800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36930" name="Text Box 303"/>
            <p:cNvSpPr txBox="1">
              <a:spLocks noChangeArrowheads="1"/>
            </p:cNvSpPr>
            <p:nvPr/>
          </p:nvSpPr>
          <p:spPr bwMode="auto">
            <a:xfrm>
              <a:off x="2197" y="1155"/>
              <a:ext cx="61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Mobile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Switching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Center</a:t>
              </a:r>
            </a:p>
          </p:txBody>
        </p:sp>
      </p:grpSp>
      <p:sp>
        <p:nvSpPr>
          <p:cNvPr id="87085" name="Freeform 304"/>
          <p:cNvSpPr>
            <a:spLocks/>
          </p:cNvSpPr>
          <p:nvPr/>
        </p:nvSpPr>
        <p:spPr bwMode="auto">
          <a:xfrm>
            <a:off x="6921500" y="3027363"/>
            <a:ext cx="1711325" cy="2270125"/>
          </a:xfrm>
          <a:custGeom>
            <a:avLst/>
            <a:gdLst>
              <a:gd name="T0" fmla="*/ 81 w 1292"/>
              <a:gd name="T1" fmla="*/ 15 h 1255"/>
              <a:gd name="T2" fmla="*/ 12 w 1292"/>
              <a:gd name="T3" fmla="*/ 343 h 1255"/>
              <a:gd name="T4" fmla="*/ 10 w 1292"/>
              <a:gd name="T5" fmla="*/ 1145 h 1255"/>
              <a:gd name="T6" fmla="*/ 18 w 1292"/>
              <a:gd name="T7" fmla="*/ 1815 h 1255"/>
              <a:gd name="T8" fmla="*/ 82 w 1292"/>
              <a:gd name="T9" fmla="*/ 1906 h 1255"/>
              <a:gd name="T10" fmla="*/ 219 w 1292"/>
              <a:gd name="T11" fmla="*/ 2469 h 1255"/>
              <a:gd name="T12" fmla="*/ 335 w 1292"/>
              <a:gd name="T13" fmla="*/ 2706 h 1255"/>
              <a:gd name="T14" fmla="*/ 405 w 1292"/>
              <a:gd name="T15" fmla="*/ 2234 h 1255"/>
              <a:gd name="T16" fmla="*/ 429 w 1292"/>
              <a:gd name="T17" fmla="*/ 975 h 1255"/>
              <a:gd name="T18" fmla="*/ 406 w 1292"/>
              <a:gd name="T19" fmla="*/ 459 h 1255"/>
              <a:gd name="T20" fmla="*/ 253 w 1292"/>
              <a:gd name="T21" fmla="*/ 252 h 1255"/>
              <a:gd name="T22" fmla="*/ 81 w 1292"/>
              <a:gd name="T23" fmla="*/ 15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11" name="Text Box 305"/>
          <p:cNvSpPr txBox="1">
            <a:spLocks noChangeArrowheads="1"/>
          </p:cNvSpPr>
          <p:nvPr/>
        </p:nvSpPr>
        <p:spPr bwMode="auto">
          <a:xfrm>
            <a:off x="6965950" y="3530600"/>
            <a:ext cx="1698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telephone</a:t>
            </a:r>
          </a:p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pic>
        <p:nvPicPr>
          <p:cNvPr id="87087" name="Picture 309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575" y="34337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88" name="Picture 310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9290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89" name="Picture 311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475" y="42465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90" name="Picture 312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43481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91" name="Picture 313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50974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92" name="Picture 316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53006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093" name="Group 317"/>
          <p:cNvGrpSpPr>
            <a:grpSpLocks/>
          </p:cNvGrpSpPr>
          <p:nvPr/>
        </p:nvGrpSpPr>
        <p:grpSpPr bwMode="auto">
          <a:xfrm>
            <a:off x="3995738" y="4651375"/>
            <a:ext cx="831850" cy="180975"/>
            <a:chOff x="3072" y="739"/>
            <a:chExt cx="652" cy="146"/>
          </a:xfrm>
        </p:grpSpPr>
        <p:pic>
          <p:nvPicPr>
            <p:cNvPr id="87101" name="Picture 318" descr="lgv_fqmg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927" name="Line 319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6928" name="Line 320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7094" name="Group 321"/>
          <p:cNvGrpSpPr>
            <a:grpSpLocks/>
          </p:cNvGrpSpPr>
          <p:nvPr/>
        </p:nvGrpSpPr>
        <p:grpSpPr bwMode="auto">
          <a:xfrm>
            <a:off x="5616575" y="2987675"/>
            <a:ext cx="987425" cy="730250"/>
            <a:chOff x="2197" y="1155"/>
            <a:chExt cx="622" cy="460"/>
          </a:xfrm>
        </p:grpSpPr>
        <p:grpSp>
          <p:nvGrpSpPr>
            <p:cNvPr id="87097" name="Group 322"/>
            <p:cNvGrpSpPr>
              <a:grpSpLocks/>
            </p:cNvGrpSpPr>
            <p:nvPr/>
          </p:nvGrpSpPr>
          <p:grpSpPr bwMode="auto">
            <a:xfrm>
              <a:off x="2198" y="1176"/>
              <a:ext cx="621" cy="426"/>
              <a:chOff x="3164" y="2556"/>
              <a:chExt cx="901" cy="338"/>
            </a:xfrm>
          </p:grpSpPr>
          <p:sp>
            <p:nvSpPr>
              <p:cNvPr id="36924" name="Rectangle 323"/>
              <p:cNvSpPr>
                <a:spLocks noChangeArrowheads="1"/>
              </p:cNvSpPr>
              <p:nvPr/>
            </p:nvSpPr>
            <p:spPr bwMode="auto">
              <a:xfrm>
                <a:off x="3164" y="2556"/>
                <a:ext cx="901" cy="33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25" name="Text Box 324"/>
              <p:cNvSpPr txBox="1">
                <a:spLocks noChangeArrowheads="1"/>
              </p:cNvSpPr>
              <p:nvPr/>
            </p:nvSpPr>
            <p:spPr bwMode="auto">
              <a:xfrm>
                <a:off x="3212" y="2573"/>
                <a:ext cx="168" cy="18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endParaRPr lang="en-US" sz="1800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36923" name="Text Box 325"/>
            <p:cNvSpPr txBox="1">
              <a:spLocks noChangeArrowheads="1"/>
            </p:cNvSpPr>
            <p:nvPr/>
          </p:nvSpPr>
          <p:spPr bwMode="auto">
            <a:xfrm>
              <a:off x="2197" y="1155"/>
              <a:ext cx="61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Mobile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Switching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Center</a:t>
              </a:r>
            </a:p>
          </p:txBody>
        </p:sp>
      </p:grpSp>
      <p:sp>
        <p:nvSpPr>
          <p:cNvPr id="36920" name="Line 326"/>
          <p:cNvSpPr>
            <a:spLocks noChangeShapeType="1"/>
          </p:cNvSpPr>
          <p:nvPr/>
        </p:nvSpPr>
        <p:spPr bwMode="auto">
          <a:xfrm>
            <a:off x="6611938" y="3389313"/>
            <a:ext cx="3683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21" name="Line 327"/>
          <p:cNvSpPr>
            <a:spLocks noChangeShapeType="1"/>
          </p:cNvSpPr>
          <p:nvPr/>
        </p:nvSpPr>
        <p:spPr bwMode="auto">
          <a:xfrm flipV="1">
            <a:off x="6446838" y="4506913"/>
            <a:ext cx="50800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69" name="Rectangle 364"/>
          <p:cNvSpPr>
            <a:spLocks noChangeArrowheads="1"/>
          </p:cNvSpPr>
          <p:nvPr/>
        </p:nvSpPr>
        <p:spPr bwMode="auto">
          <a:xfrm>
            <a:off x="298450" y="306388"/>
            <a:ext cx="7739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Components of cellular network architecture</a:t>
            </a:r>
          </a:p>
        </p:txBody>
      </p:sp>
      <p:grpSp>
        <p:nvGrpSpPr>
          <p:cNvPr id="419197" name="Group 381"/>
          <p:cNvGrpSpPr>
            <a:grpSpLocks/>
          </p:cNvGrpSpPr>
          <p:nvPr/>
        </p:nvGrpSpPr>
        <p:grpSpPr bwMode="auto">
          <a:xfrm>
            <a:off x="4495800" y="1006475"/>
            <a:ext cx="4022725" cy="1981200"/>
            <a:chOff x="2380" y="634"/>
            <a:chExt cx="2534" cy="1248"/>
          </a:xfrm>
        </p:grpSpPr>
        <p:sp>
          <p:nvSpPr>
            <p:cNvPr id="36882" name="Text Box 366"/>
            <p:cNvSpPr txBox="1">
              <a:spLocks noChangeArrowheads="1"/>
            </p:cNvSpPr>
            <p:nvPr/>
          </p:nvSpPr>
          <p:spPr bwMode="auto">
            <a:xfrm>
              <a:off x="2457" y="815"/>
              <a:ext cx="2362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connects cells to wired tel. net.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manages call setup (more later!)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handles mobility (more later!)</a:t>
              </a:r>
            </a:p>
          </p:txBody>
        </p:sp>
        <p:sp>
          <p:nvSpPr>
            <p:cNvPr id="36883" name="Rectangle 368"/>
            <p:cNvSpPr>
              <a:spLocks noChangeArrowheads="1"/>
            </p:cNvSpPr>
            <p:nvPr/>
          </p:nvSpPr>
          <p:spPr bwMode="auto">
            <a:xfrm>
              <a:off x="2380" y="777"/>
              <a:ext cx="2534" cy="662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endParaRPr>
            </a:p>
          </p:txBody>
        </p:sp>
        <p:grpSp>
          <p:nvGrpSpPr>
            <p:cNvPr id="87059" name="Group 371"/>
            <p:cNvGrpSpPr>
              <a:grpSpLocks/>
            </p:cNvGrpSpPr>
            <p:nvPr/>
          </p:nvGrpSpPr>
          <p:grpSpPr bwMode="auto">
            <a:xfrm>
              <a:off x="2544" y="634"/>
              <a:ext cx="547" cy="291"/>
              <a:chOff x="442" y="3293"/>
              <a:chExt cx="547" cy="291"/>
            </a:xfrm>
          </p:grpSpPr>
          <p:sp>
            <p:nvSpPr>
              <p:cNvPr id="36886" name="Rectangle 370"/>
              <p:cNvSpPr>
                <a:spLocks noChangeArrowheads="1"/>
              </p:cNvSpPr>
              <p:nvPr/>
            </p:nvSpPr>
            <p:spPr bwMode="auto">
              <a:xfrm>
                <a:off x="442" y="3321"/>
                <a:ext cx="547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2000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endParaRPr>
              </a:p>
            </p:txBody>
          </p:sp>
          <p:sp>
            <p:nvSpPr>
              <p:cNvPr id="36887" name="Text Box 369"/>
              <p:cNvSpPr txBox="1">
                <a:spLocks noChangeArrowheads="1"/>
              </p:cNvSpPr>
              <p:nvPr/>
            </p:nvSpPr>
            <p:spPr bwMode="auto">
              <a:xfrm>
                <a:off x="450" y="3293"/>
                <a:ext cx="49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Gill Sans MT" charset="0"/>
                  </a:rPr>
                  <a:t>MSC</a:t>
                </a:r>
              </a:p>
            </p:txBody>
          </p:sp>
        </p:grpSp>
        <p:sp>
          <p:nvSpPr>
            <p:cNvPr id="36885" name="Line 374"/>
            <p:cNvSpPr>
              <a:spLocks noChangeShapeType="1"/>
            </p:cNvSpPr>
            <p:nvPr/>
          </p:nvSpPr>
          <p:spPr bwMode="auto">
            <a:xfrm>
              <a:off x="3293" y="1450"/>
              <a:ext cx="278" cy="432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199" name="Group 383"/>
          <p:cNvGrpSpPr>
            <a:grpSpLocks/>
          </p:cNvGrpSpPr>
          <p:nvPr/>
        </p:nvGrpSpPr>
        <p:grpSpPr bwMode="auto">
          <a:xfrm>
            <a:off x="274638" y="2071688"/>
            <a:ext cx="3100387" cy="3243262"/>
            <a:chOff x="173" y="1305"/>
            <a:chExt cx="1953" cy="2043"/>
          </a:xfrm>
        </p:grpSpPr>
        <p:sp>
          <p:nvSpPr>
            <p:cNvPr id="36876" name="Text Box 376"/>
            <p:cNvSpPr txBox="1">
              <a:spLocks noChangeArrowheads="1"/>
            </p:cNvSpPr>
            <p:nvPr/>
          </p:nvSpPr>
          <p:spPr bwMode="auto">
            <a:xfrm>
              <a:off x="250" y="1514"/>
              <a:ext cx="1662" cy="18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covers geographical region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Gill Sans MT" charset="0"/>
                </a:rPr>
                <a:t>base station</a:t>
              </a:r>
              <a:r>
                <a:rPr lang="en-US" sz="2000" dirty="0" smtClean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(BS) analogous to 802.11 AP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Gill Sans MT" charset="0"/>
                </a:rPr>
                <a:t>mobile users</a:t>
              </a:r>
              <a:r>
                <a:rPr lang="en-US" sz="2000" dirty="0" smtClean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attach to network through BS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Gill Sans MT" charset="0"/>
                </a:rPr>
                <a:t>air-interface:</a:t>
              </a:r>
              <a:r>
                <a:rPr lang="en-US" sz="2000" dirty="0" smtClean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physical and link layer protocol between mobile and BS</a:t>
              </a:r>
            </a:p>
          </p:txBody>
        </p:sp>
        <p:sp>
          <p:nvSpPr>
            <p:cNvPr id="36877" name="Rectangle 377"/>
            <p:cNvSpPr>
              <a:spLocks noChangeArrowheads="1"/>
            </p:cNvSpPr>
            <p:nvPr/>
          </p:nvSpPr>
          <p:spPr bwMode="auto">
            <a:xfrm>
              <a:off x="173" y="1448"/>
              <a:ext cx="1727" cy="19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endParaRPr>
            </a:p>
          </p:txBody>
        </p:sp>
        <p:grpSp>
          <p:nvGrpSpPr>
            <p:cNvPr id="87053" name="Group 378"/>
            <p:cNvGrpSpPr>
              <a:grpSpLocks/>
            </p:cNvGrpSpPr>
            <p:nvPr/>
          </p:nvGrpSpPr>
          <p:grpSpPr bwMode="auto">
            <a:xfrm>
              <a:off x="337" y="1305"/>
              <a:ext cx="547" cy="291"/>
              <a:chOff x="442" y="3293"/>
              <a:chExt cx="547" cy="291"/>
            </a:xfrm>
          </p:grpSpPr>
          <p:sp>
            <p:nvSpPr>
              <p:cNvPr id="36880" name="Rectangle 379"/>
              <p:cNvSpPr>
                <a:spLocks noChangeArrowheads="1"/>
              </p:cNvSpPr>
              <p:nvPr/>
            </p:nvSpPr>
            <p:spPr bwMode="auto">
              <a:xfrm>
                <a:off x="442" y="3321"/>
                <a:ext cx="547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2000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endParaRPr>
              </a:p>
            </p:txBody>
          </p:sp>
          <p:sp>
            <p:nvSpPr>
              <p:cNvPr id="36881" name="Text Box 380"/>
              <p:cNvSpPr txBox="1">
                <a:spLocks noChangeArrowheads="1"/>
              </p:cNvSpPr>
              <p:nvPr/>
            </p:nvSpPr>
            <p:spPr bwMode="auto">
              <a:xfrm>
                <a:off x="450" y="3293"/>
                <a:ext cx="37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Gill Sans MT" charset="0"/>
                  </a:rPr>
                  <a:t>cell</a:t>
                </a:r>
              </a:p>
            </p:txBody>
          </p:sp>
        </p:grpSp>
        <p:sp>
          <p:nvSpPr>
            <p:cNvPr id="36879" name="Line 382"/>
            <p:cNvSpPr>
              <a:spLocks noChangeShapeType="1"/>
            </p:cNvSpPr>
            <p:nvPr/>
          </p:nvSpPr>
          <p:spPr bwMode="auto">
            <a:xfrm>
              <a:off x="1891" y="1622"/>
              <a:ext cx="235" cy="15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202" name="Group 386"/>
          <p:cNvGrpSpPr>
            <a:grpSpLocks/>
          </p:cNvGrpSpPr>
          <p:nvPr/>
        </p:nvGrpSpPr>
        <p:grpSpPr bwMode="auto">
          <a:xfrm>
            <a:off x="6567488" y="4556125"/>
            <a:ext cx="1766887" cy="1344613"/>
            <a:chOff x="4137" y="2870"/>
            <a:chExt cx="1113" cy="847"/>
          </a:xfrm>
        </p:grpSpPr>
        <p:sp>
          <p:nvSpPr>
            <p:cNvPr id="36874" name="Text Box 384"/>
            <p:cNvSpPr txBox="1">
              <a:spLocks noChangeArrowheads="1"/>
            </p:cNvSpPr>
            <p:nvPr/>
          </p:nvSpPr>
          <p:spPr bwMode="auto">
            <a:xfrm>
              <a:off x="4137" y="3465"/>
              <a:ext cx="11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20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wired network</a:t>
              </a:r>
            </a:p>
          </p:txBody>
        </p:sp>
        <p:sp>
          <p:nvSpPr>
            <p:cNvPr id="36875" name="Line 385"/>
            <p:cNvSpPr>
              <a:spLocks noChangeShapeType="1"/>
            </p:cNvSpPr>
            <p:nvPr/>
          </p:nvSpPr>
          <p:spPr bwMode="auto">
            <a:xfrm flipV="1">
              <a:off x="4560" y="2870"/>
              <a:ext cx="384" cy="64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87048" name="Picture 15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7540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1" name="Group 782"/>
          <p:cNvGrpSpPr>
            <a:grpSpLocks/>
          </p:cNvGrpSpPr>
          <p:nvPr/>
        </p:nvGrpSpPr>
        <p:grpSpPr bwMode="auto">
          <a:xfrm>
            <a:off x="3675794" y="2858649"/>
            <a:ext cx="333077" cy="421847"/>
            <a:chOff x="742" y="2409"/>
            <a:chExt cx="576" cy="881"/>
          </a:xfrm>
        </p:grpSpPr>
        <p:grpSp>
          <p:nvGrpSpPr>
            <p:cNvPr id="282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8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83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4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00" name="Group 782"/>
          <p:cNvGrpSpPr>
            <a:grpSpLocks/>
          </p:cNvGrpSpPr>
          <p:nvPr/>
        </p:nvGrpSpPr>
        <p:grpSpPr bwMode="auto">
          <a:xfrm>
            <a:off x="3689273" y="3784899"/>
            <a:ext cx="333077" cy="421847"/>
            <a:chOff x="742" y="2409"/>
            <a:chExt cx="576" cy="881"/>
          </a:xfrm>
        </p:grpSpPr>
        <p:grpSp>
          <p:nvGrpSpPr>
            <p:cNvPr id="301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04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5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6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7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8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9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0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1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2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3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4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5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6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7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8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02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3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9" name="Group 782"/>
          <p:cNvGrpSpPr>
            <a:grpSpLocks/>
          </p:cNvGrpSpPr>
          <p:nvPr/>
        </p:nvGrpSpPr>
        <p:grpSpPr bwMode="auto">
          <a:xfrm>
            <a:off x="3702752" y="4711149"/>
            <a:ext cx="333077" cy="421847"/>
            <a:chOff x="742" y="2409"/>
            <a:chExt cx="576" cy="881"/>
          </a:xfrm>
        </p:grpSpPr>
        <p:grpSp>
          <p:nvGrpSpPr>
            <p:cNvPr id="320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2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21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2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38" name="Group 782"/>
          <p:cNvGrpSpPr>
            <a:grpSpLocks/>
          </p:cNvGrpSpPr>
          <p:nvPr/>
        </p:nvGrpSpPr>
        <p:grpSpPr bwMode="auto">
          <a:xfrm>
            <a:off x="4514016" y="5238477"/>
            <a:ext cx="333077" cy="421847"/>
            <a:chOff x="742" y="2409"/>
            <a:chExt cx="576" cy="881"/>
          </a:xfrm>
        </p:grpSpPr>
        <p:grpSp>
          <p:nvGrpSpPr>
            <p:cNvPr id="33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4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40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57" name="Group 782"/>
          <p:cNvGrpSpPr>
            <a:grpSpLocks/>
          </p:cNvGrpSpPr>
          <p:nvPr/>
        </p:nvGrpSpPr>
        <p:grpSpPr bwMode="auto">
          <a:xfrm>
            <a:off x="5317139" y="5594839"/>
            <a:ext cx="333077" cy="421847"/>
            <a:chOff x="742" y="2409"/>
            <a:chExt cx="576" cy="881"/>
          </a:xfrm>
        </p:grpSpPr>
        <p:grpSp>
          <p:nvGrpSpPr>
            <p:cNvPr id="35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6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59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76" name="Group 782"/>
          <p:cNvGrpSpPr>
            <a:grpSpLocks/>
          </p:cNvGrpSpPr>
          <p:nvPr/>
        </p:nvGrpSpPr>
        <p:grpSpPr bwMode="auto">
          <a:xfrm>
            <a:off x="4500271" y="4241534"/>
            <a:ext cx="333077" cy="421847"/>
            <a:chOff x="742" y="2409"/>
            <a:chExt cx="576" cy="881"/>
          </a:xfrm>
        </p:grpSpPr>
        <p:grpSp>
          <p:nvGrpSpPr>
            <p:cNvPr id="377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8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78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5" name="Group 782"/>
          <p:cNvGrpSpPr>
            <a:grpSpLocks/>
          </p:cNvGrpSpPr>
          <p:nvPr/>
        </p:nvGrpSpPr>
        <p:grpSpPr bwMode="auto">
          <a:xfrm>
            <a:off x="4481187" y="3344140"/>
            <a:ext cx="333077" cy="421847"/>
            <a:chOff x="742" y="2409"/>
            <a:chExt cx="576" cy="881"/>
          </a:xfrm>
        </p:grpSpPr>
        <p:grpSp>
          <p:nvGrpSpPr>
            <p:cNvPr id="396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9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7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8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9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0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1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2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3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97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8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307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74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Cellular networks: the first hop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1447800"/>
            <a:ext cx="44354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Two techniques for sharing mobile-to-BS radio spectrum</a:t>
            </a:r>
          </a:p>
          <a:p>
            <a:pPr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combined FDMA/TDMA: </a:t>
            </a:r>
            <a:r>
              <a:rPr lang="en-US" sz="2400" dirty="0">
                <a:latin typeface="Gill Sans MT" charset="0"/>
                <a:cs typeface="+mn-cs"/>
              </a:rPr>
              <a:t>divide spectrum in frequency channels, divide each channel into time slots</a:t>
            </a:r>
          </a:p>
          <a:p>
            <a:pPr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CDMA: </a:t>
            </a:r>
            <a:r>
              <a:rPr lang="en-US" sz="2400" dirty="0">
                <a:latin typeface="Gill Sans MT" charset="0"/>
                <a:cs typeface="+mn-cs"/>
              </a:rPr>
              <a:t>code division multiple access</a:t>
            </a:r>
          </a:p>
        </p:txBody>
      </p:sp>
      <p:sp>
        <p:nvSpPr>
          <p:cNvPr id="37938" name="AutoShape 5"/>
          <p:cNvSpPr>
            <a:spLocks noChangeArrowheads="1"/>
          </p:cNvSpPr>
          <p:nvPr/>
        </p:nvSpPr>
        <p:spPr bwMode="auto">
          <a:xfrm>
            <a:off x="6005513" y="1484313"/>
            <a:ext cx="1849437" cy="1477962"/>
          </a:xfrm>
          <a:prstGeom prst="hexagon">
            <a:avLst>
              <a:gd name="adj" fmla="val 31284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89139" name="Picture 244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13" y="1833563"/>
            <a:ext cx="441325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9140" name="Group 249"/>
          <p:cNvGrpSpPr>
            <a:grpSpLocks/>
          </p:cNvGrpSpPr>
          <p:nvPr/>
        </p:nvGrpSpPr>
        <p:grpSpPr bwMode="auto">
          <a:xfrm>
            <a:off x="6608763" y="2586038"/>
            <a:ext cx="831850" cy="180975"/>
            <a:chOff x="3072" y="739"/>
            <a:chExt cx="652" cy="146"/>
          </a:xfrm>
        </p:grpSpPr>
        <p:pic>
          <p:nvPicPr>
            <p:cNvPr id="89142" name="Picture 250" descr="lgv_fqmg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44" name="Line 251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45" name="Line 252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89141" name="Picture 260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300" y="2274888"/>
            <a:ext cx="441325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9094" name="Group 307"/>
          <p:cNvGrpSpPr>
            <a:grpSpLocks/>
          </p:cNvGrpSpPr>
          <p:nvPr/>
        </p:nvGrpSpPr>
        <p:grpSpPr bwMode="auto">
          <a:xfrm>
            <a:off x="4059238" y="3057525"/>
            <a:ext cx="4387850" cy="2409825"/>
            <a:chOff x="2693" y="2142"/>
            <a:chExt cx="2764" cy="1518"/>
          </a:xfrm>
        </p:grpSpPr>
        <p:grpSp>
          <p:nvGrpSpPr>
            <p:cNvPr id="89096" name="Group 295"/>
            <p:cNvGrpSpPr>
              <a:grpSpLocks/>
            </p:cNvGrpSpPr>
            <p:nvPr/>
          </p:nvGrpSpPr>
          <p:grpSpPr bwMode="auto">
            <a:xfrm>
              <a:off x="3444" y="2506"/>
              <a:ext cx="2013" cy="1150"/>
              <a:chOff x="3444" y="2506"/>
              <a:chExt cx="2013" cy="1150"/>
            </a:xfrm>
          </p:grpSpPr>
          <p:sp>
            <p:nvSpPr>
              <p:cNvPr id="37933" name="Rectangle 261"/>
              <p:cNvSpPr>
                <a:spLocks noChangeArrowheads="1"/>
              </p:cNvSpPr>
              <p:nvPr/>
            </p:nvSpPr>
            <p:spPr bwMode="auto">
              <a:xfrm>
                <a:off x="3446" y="2506"/>
                <a:ext cx="2002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4" name="Rectangle 262"/>
              <p:cNvSpPr>
                <a:spLocks noChangeArrowheads="1"/>
              </p:cNvSpPr>
              <p:nvPr/>
            </p:nvSpPr>
            <p:spPr bwMode="auto">
              <a:xfrm>
                <a:off x="3447" y="2742"/>
                <a:ext cx="2010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5" name="Rectangle 263"/>
              <p:cNvSpPr>
                <a:spLocks noChangeArrowheads="1"/>
              </p:cNvSpPr>
              <p:nvPr/>
            </p:nvSpPr>
            <p:spPr bwMode="auto">
              <a:xfrm>
                <a:off x="3444" y="2982"/>
                <a:ext cx="2010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6" name="Rectangle 264"/>
              <p:cNvSpPr>
                <a:spLocks noChangeArrowheads="1"/>
              </p:cNvSpPr>
              <p:nvPr/>
            </p:nvSpPr>
            <p:spPr bwMode="auto">
              <a:xfrm>
                <a:off x="3445" y="3230"/>
                <a:ext cx="2010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7" name="Rectangle 265"/>
              <p:cNvSpPr>
                <a:spLocks noChangeArrowheads="1"/>
              </p:cNvSpPr>
              <p:nvPr/>
            </p:nvSpPr>
            <p:spPr bwMode="auto">
              <a:xfrm>
                <a:off x="3446" y="3474"/>
                <a:ext cx="1998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7898" name="Line 268"/>
            <p:cNvSpPr>
              <a:spLocks noChangeShapeType="1"/>
            </p:cNvSpPr>
            <p:nvPr/>
          </p:nvSpPr>
          <p:spPr bwMode="auto">
            <a:xfrm>
              <a:off x="352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899" name="Line 269"/>
            <p:cNvSpPr>
              <a:spLocks noChangeShapeType="1"/>
            </p:cNvSpPr>
            <p:nvPr/>
          </p:nvSpPr>
          <p:spPr bwMode="auto">
            <a:xfrm>
              <a:off x="359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0" name="Line 270"/>
            <p:cNvSpPr>
              <a:spLocks noChangeShapeType="1"/>
            </p:cNvSpPr>
            <p:nvPr/>
          </p:nvSpPr>
          <p:spPr bwMode="auto">
            <a:xfrm>
              <a:off x="366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1" name="Line 271"/>
            <p:cNvSpPr>
              <a:spLocks noChangeShapeType="1"/>
            </p:cNvSpPr>
            <p:nvPr/>
          </p:nvSpPr>
          <p:spPr bwMode="auto">
            <a:xfrm>
              <a:off x="373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2" name="Line 272"/>
            <p:cNvSpPr>
              <a:spLocks noChangeShapeType="1"/>
            </p:cNvSpPr>
            <p:nvPr/>
          </p:nvSpPr>
          <p:spPr bwMode="auto">
            <a:xfrm>
              <a:off x="380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3" name="Line 273"/>
            <p:cNvSpPr>
              <a:spLocks noChangeShapeType="1"/>
            </p:cNvSpPr>
            <p:nvPr/>
          </p:nvSpPr>
          <p:spPr bwMode="auto">
            <a:xfrm>
              <a:off x="388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4" name="Line 274"/>
            <p:cNvSpPr>
              <a:spLocks noChangeShapeType="1"/>
            </p:cNvSpPr>
            <p:nvPr/>
          </p:nvSpPr>
          <p:spPr bwMode="auto">
            <a:xfrm>
              <a:off x="395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5" name="Line 275"/>
            <p:cNvSpPr>
              <a:spLocks noChangeShapeType="1"/>
            </p:cNvSpPr>
            <p:nvPr/>
          </p:nvSpPr>
          <p:spPr bwMode="auto">
            <a:xfrm>
              <a:off x="402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6" name="Line 276"/>
            <p:cNvSpPr>
              <a:spLocks noChangeShapeType="1"/>
            </p:cNvSpPr>
            <p:nvPr/>
          </p:nvSpPr>
          <p:spPr bwMode="auto">
            <a:xfrm>
              <a:off x="409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7" name="Line 277"/>
            <p:cNvSpPr>
              <a:spLocks noChangeShapeType="1"/>
            </p:cNvSpPr>
            <p:nvPr/>
          </p:nvSpPr>
          <p:spPr bwMode="auto">
            <a:xfrm>
              <a:off x="416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8" name="Line 278"/>
            <p:cNvSpPr>
              <a:spLocks noChangeShapeType="1"/>
            </p:cNvSpPr>
            <p:nvPr/>
          </p:nvSpPr>
          <p:spPr bwMode="auto">
            <a:xfrm>
              <a:off x="424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9" name="Line 279"/>
            <p:cNvSpPr>
              <a:spLocks noChangeShapeType="1"/>
            </p:cNvSpPr>
            <p:nvPr/>
          </p:nvSpPr>
          <p:spPr bwMode="auto">
            <a:xfrm>
              <a:off x="431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0" name="Line 280"/>
            <p:cNvSpPr>
              <a:spLocks noChangeShapeType="1"/>
            </p:cNvSpPr>
            <p:nvPr/>
          </p:nvSpPr>
          <p:spPr bwMode="auto">
            <a:xfrm>
              <a:off x="438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1" name="Line 281"/>
            <p:cNvSpPr>
              <a:spLocks noChangeShapeType="1"/>
            </p:cNvSpPr>
            <p:nvPr/>
          </p:nvSpPr>
          <p:spPr bwMode="auto">
            <a:xfrm>
              <a:off x="445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2" name="Line 282"/>
            <p:cNvSpPr>
              <a:spLocks noChangeShapeType="1"/>
            </p:cNvSpPr>
            <p:nvPr/>
          </p:nvSpPr>
          <p:spPr bwMode="auto">
            <a:xfrm>
              <a:off x="452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3" name="Line 283"/>
            <p:cNvSpPr>
              <a:spLocks noChangeShapeType="1"/>
            </p:cNvSpPr>
            <p:nvPr/>
          </p:nvSpPr>
          <p:spPr bwMode="auto">
            <a:xfrm>
              <a:off x="460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4" name="Line 284"/>
            <p:cNvSpPr>
              <a:spLocks noChangeShapeType="1"/>
            </p:cNvSpPr>
            <p:nvPr/>
          </p:nvSpPr>
          <p:spPr bwMode="auto">
            <a:xfrm>
              <a:off x="467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5" name="Line 285"/>
            <p:cNvSpPr>
              <a:spLocks noChangeShapeType="1"/>
            </p:cNvSpPr>
            <p:nvPr/>
          </p:nvSpPr>
          <p:spPr bwMode="auto">
            <a:xfrm>
              <a:off x="474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6" name="Line 286"/>
            <p:cNvSpPr>
              <a:spLocks noChangeShapeType="1"/>
            </p:cNvSpPr>
            <p:nvPr/>
          </p:nvSpPr>
          <p:spPr bwMode="auto">
            <a:xfrm>
              <a:off x="481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7" name="Line 287"/>
            <p:cNvSpPr>
              <a:spLocks noChangeShapeType="1"/>
            </p:cNvSpPr>
            <p:nvPr/>
          </p:nvSpPr>
          <p:spPr bwMode="auto">
            <a:xfrm>
              <a:off x="488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8" name="Line 288"/>
            <p:cNvSpPr>
              <a:spLocks noChangeShapeType="1"/>
            </p:cNvSpPr>
            <p:nvPr/>
          </p:nvSpPr>
          <p:spPr bwMode="auto">
            <a:xfrm>
              <a:off x="496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9" name="Line 289"/>
            <p:cNvSpPr>
              <a:spLocks noChangeShapeType="1"/>
            </p:cNvSpPr>
            <p:nvPr/>
          </p:nvSpPr>
          <p:spPr bwMode="auto">
            <a:xfrm>
              <a:off x="503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0" name="Line 290"/>
            <p:cNvSpPr>
              <a:spLocks noChangeShapeType="1"/>
            </p:cNvSpPr>
            <p:nvPr/>
          </p:nvSpPr>
          <p:spPr bwMode="auto">
            <a:xfrm>
              <a:off x="510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1" name="Line 291"/>
            <p:cNvSpPr>
              <a:spLocks noChangeShapeType="1"/>
            </p:cNvSpPr>
            <p:nvPr/>
          </p:nvSpPr>
          <p:spPr bwMode="auto">
            <a:xfrm>
              <a:off x="517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2" name="Line 292"/>
            <p:cNvSpPr>
              <a:spLocks noChangeShapeType="1"/>
            </p:cNvSpPr>
            <p:nvPr/>
          </p:nvSpPr>
          <p:spPr bwMode="auto">
            <a:xfrm>
              <a:off x="524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3" name="Line 293"/>
            <p:cNvSpPr>
              <a:spLocks noChangeShapeType="1"/>
            </p:cNvSpPr>
            <p:nvPr/>
          </p:nvSpPr>
          <p:spPr bwMode="auto">
            <a:xfrm>
              <a:off x="532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4" name="Line 294"/>
            <p:cNvSpPr>
              <a:spLocks noChangeShapeType="1"/>
            </p:cNvSpPr>
            <p:nvPr/>
          </p:nvSpPr>
          <p:spPr bwMode="auto">
            <a:xfrm>
              <a:off x="539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5" name="Rectangle 298"/>
            <p:cNvSpPr>
              <a:spLocks noChangeArrowheads="1"/>
            </p:cNvSpPr>
            <p:nvPr/>
          </p:nvSpPr>
          <p:spPr bwMode="auto">
            <a:xfrm>
              <a:off x="3444" y="2692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6" name="Rectangle 299"/>
            <p:cNvSpPr>
              <a:spLocks noChangeArrowheads="1"/>
            </p:cNvSpPr>
            <p:nvPr/>
          </p:nvSpPr>
          <p:spPr bwMode="auto">
            <a:xfrm>
              <a:off x="3440" y="2932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7" name="Rectangle 300"/>
            <p:cNvSpPr>
              <a:spLocks noChangeArrowheads="1"/>
            </p:cNvSpPr>
            <p:nvPr/>
          </p:nvSpPr>
          <p:spPr bwMode="auto">
            <a:xfrm>
              <a:off x="3436" y="3176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8" name="Rectangle 301"/>
            <p:cNvSpPr>
              <a:spLocks noChangeArrowheads="1"/>
            </p:cNvSpPr>
            <p:nvPr/>
          </p:nvSpPr>
          <p:spPr bwMode="auto">
            <a:xfrm>
              <a:off x="3432" y="3420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9" name="AutoShape 302"/>
            <p:cNvSpPr>
              <a:spLocks/>
            </p:cNvSpPr>
            <p:nvPr/>
          </p:nvSpPr>
          <p:spPr bwMode="auto">
            <a:xfrm>
              <a:off x="3316" y="2508"/>
              <a:ext cx="96" cy="1144"/>
            </a:xfrm>
            <a:prstGeom prst="leftBrace">
              <a:avLst>
                <a:gd name="adj1" fmla="val 9930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30" name="AutoShape 303"/>
            <p:cNvSpPr>
              <a:spLocks/>
            </p:cNvSpPr>
            <p:nvPr/>
          </p:nvSpPr>
          <p:spPr bwMode="auto">
            <a:xfrm rot="5400000">
              <a:off x="4386" y="1410"/>
              <a:ext cx="96" cy="1988"/>
            </a:xfrm>
            <a:prstGeom prst="leftBrace">
              <a:avLst>
                <a:gd name="adj1" fmla="val 17256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31" name="Text Box 304"/>
            <p:cNvSpPr txBox="1">
              <a:spLocks noChangeArrowheads="1"/>
            </p:cNvSpPr>
            <p:nvPr/>
          </p:nvSpPr>
          <p:spPr bwMode="auto">
            <a:xfrm>
              <a:off x="2693" y="2870"/>
              <a:ext cx="67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frequency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bands</a:t>
              </a:r>
            </a:p>
          </p:txBody>
        </p:sp>
        <p:sp>
          <p:nvSpPr>
            <p:cNvPr id="37932" name="Text Box 305"/>
            <p:cNvSpPr txBox="1">
              <a:spLocks noChangeArrowheads="1"/>
            </p:cNvSpPr>
            <p:nvPr/>
          </p:nvSpPr>
          <p:spPr bwMode="auto">
            <a:xfrm>
              <a:off x="4097" y="2142"/>
              <a:ext cx="6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time slots</a:t>
              </a:r>
            </a:p>
          </p:txBody>
        </p:sp>
      </p:grpSp>
      <p:pic>
        <p:nvPicPr>
          <p:cNvPr id="89095" name="Picture 1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93186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0" name="Group 782"/>
          <p:cNvGrpSpPr>
            <a:grpSpLocks/>
          </p:cNvGrpSpPr>
          <p:nvPr/>
        </p:nvGrpSpPr>
        <p:grpSpPr bwMode="auto">
          <a:xfrm>
            <a:off x="6791601" y="1588741"/>
            <a:ext cx="690304" cy="792337"/>
            <a:chOff x="742" y="2409"/>
            <a:chExt cx="576" cy="881"/>
          </a:xfrm>
        </p:grpSpPr>
        <p:grpSp>
          <p:nvGrpSpPr>
            <p:cNvPr id="91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94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5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6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7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9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4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5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6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8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92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1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114300"/>
            <a:ext cx="8364537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Code Division Multiple Access (CDMA)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265238"/>
            <a:ext cx="7934325" cy="46482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unique </a:t>
            </a:r>
            <a:r>
              <a:rPr lang="ja-JP" altLang="en-US">
                <a:latin typeface="Gill Sans MT" charset="0"/>
                <a:cs typeface="+mn-cs"/>
              </a:rPr>
              <a:t>“</a:t>
            </a:r>
            <a:r>
              <a:rPr lang="en-US" dirty="0">
                <a:latin typeface="Gill Sans MT" charset="0"/>
                <a:cs typeface="+mn-cs"/>
              </a:rPr>
              <a:t>code</a:t>
            </a:r>
            <a:r>
              <a:rPr lang="ja-JP" altLang="en-US">
                <a:latin typeface="Gill Sans MT" charset="0"/>
                <a:cs typeface="+mn-cs"/>
              </a:rPr>
              <a:t>”</a:t>
            </a:r>
            <a:r>
              <a:rPr lang="en-US" dirty="0">
                <a:latin typeface="Gill Sans MT" charset="0"/>
                <a:cs typeface="+mn-cs"/>
              </a:rPr>
              <a:t> assigned to each user; i.e., code set partitioning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latin typeface="Gill Sans MT" charset="0"/>
              </a:rPr>
              <a:t>all users share same frequency, but each user has own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chipping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sequence (i.e., code) to encode data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latin typeface="Gill Sans MT" charset="0"/>
              </a:rPr>
              <a:t>allows multiple users to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coexist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and transmit simultaneously with minimal interference (if codes are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orthogonal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encoded signal</a:t>
            </a:r>
            <a:r>
              <a:rPr lang="en-US" dirty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= (original data) X (chipping sequence)</a:t>
            </a:r>
          </a:p>
          <a:p>
            <a:pPr>
              <a:lnSpc>
                <a:spcPct val="80000"/>
              </a:lnSpc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decoding:</a:t>
            </a:r>
            <a:r>
              <a:rPr lang="en-US" dirty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inner-product of encoded signal and chipping sequence</a:t>
            </a:r>
          </a:p>
          <a:p>
            <a:pPr>
              <a:lnSpc>
                <a:spcPct val="80000"/>
              </a:lnSpc>
              <a:defRPr/>
            </a:pPr>
            <a:endParaRPr lang="en-US" sz="3200" dirty="0">
              <a:latin typeface="Gill Sans MT" charset="0"/>
              <a:cs typeface="+mn-cs"/>
            </a:endParaRPr>
          </a:p>
        </p:txBody>
      </p:sp>
      <p:pic>
        <p:nvPicPr>
          <p:cNvPr id="46085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8763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88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CDMA encode/decode</a:t>
            </a: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3219450" y="1552575"/>
            <a:ext cx="0" cy="16240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4" name="Line 9"/>
          <p:cNvSpPr>
            <a:spLocks noChangeShapeType="1"/>
          </p:cNvSpPr>
          <p:nvPr/>
        </p:nvSpPr>
        <p:spPr bwMode="auto">
          <a:xfrm>
            <a:off x="4276725" y="1528763"/>
            <a:ext cx="0" cy="162401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2389188" y="296068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3408363" y="296545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</p:txBody>
      </p:sp>
      <p:grpSp>
        <p:nvGrpSpPr>
          <p:cNvPr id="404630" name="Group 150"/>
          <p:cNvGrpSpPr>
            <a:grpSpLocks/>
          </p:cNvGrpSpPr>
          <p:nvPr/>
        </p:nvGrpSpPr>
        <p:grpSpPr bwMode="auto">
          <a:xfrm>
            <a:off x="2084388" y="1462088"/>
            <a:ext cx="1254125" cy="1624012"/>
            <a:chOff x="1313" y="921"/>
            <a:chExt cx="790" cy="1023"/>
          </a:xfrm>
        </p:grpSpPr>
        <p:sp>
          <p:nvSpPr>
            <p:cNvPr id="17669" name="Line 5"/>
            <p:cNvSpPr>
              <a:spLocks noChangeShapeType="1"/>
            </p:cNvSpPr>
            <p:nvPr/>
          </p:nvSpPr>
          <p:spPr bwMode="auto">
            <a:xfrm>
              <a:off x="1350" y="921"/>
              <a:ext cx="0" cy="1023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70" name="Rectangle 12"/>
            <p:cNvSpPr>
              <a:spLocks noChangeArrowheads="1"/>
            </p:cNvSpPr>
            <p:nvPr/>
          </p:nvSpPr>
          <p:spPr bwMode="auto">
            <a:xfrm>
              <a:off x="1350" y="1218"/>
              <a:ext cx="678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71" name="Text Box 15"/>
            <p:cNvSpPr txBox="1">
              <a:spLocks noChangeArrowheads="1"/>
            </p:cNvSpPr>
            <p:nvPr/>
          </p:nvSpPr>
          <p:spPr bwMode="auto">
            <a:xfrm>
              <a:off x="1436" y="1194"/>
              <a:ext cx="4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= -1</a:t>
              </a:r>
            </a:p>
          </p:txBody>
        </p:sp>
        <p:grpSp>
          <p:nvGrpSpPr>
            <p:cNvPr id="48391" name="Group 44"/>
            <p:cNvGrpSpPr>
              <a:grpSpLocks/>
            </p:cNvGrpSpPr>
            <p:nvPr/>
          </p:nvGrpSpPr>
          <p:grpSpPr bwMode="auto">
            <a:xfrm>
              <a:off x="1313" y="1534"/>
              <a:ext cx="790" cy="307"/>
              <a:chOff x="1313" y="1534"/>
              <a:chExt cx="790" cy="307"/>
            </a:xfrm>
          </p:grpSpPr>
          <p:sp>
            <p:nvSpPr>
              <p:cNvPr id="17673" name="Text Box 17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393" name="Group 22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696" name="Rectangle 18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97" name="Line 20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98" name="Line 21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394" name="Group 23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693" name="Rectangle 24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94" name="Line 25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95" name="Line 26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676" name="Rectangle 27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77" name="Rectangle 28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78" name="Text Box 29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79" name="Text Box 30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80" name="Text Box 31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400" name="Group 34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691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92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401" name="Group 35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689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90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402" name="Group 38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68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8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403" name="Group 41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685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86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sp>
        <p:nvSpPr>
          <p:cNvPr id="17418" name="Oval 74"/>
          <p:cNvSpPr>
            <a:spLocks noChangeArrowheads="1"/>
          </p:cNvSpPr>
          <p:nvPr/>
        </p:nvSpPr>
        <p:spPr bwMode="auto">
          <a:xfrm>
            <a:off x="4672013" y="1855788"/>
            <a:ext cx="419100" cy="4238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9" name="Text Box 75"/>
          <p:cNvSpPr txBox="1">
            <a:spLocks noChangeArrowheads="1"/>
          </p:cNvSpPr>
          <p:nvPr/>
        </p:nvSpPr>
        <p:spPr bwMode="auto">
          <a:xfrm>
            <a:off x="4298950" y="1444625"/>
            <a:ext cx="11977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Z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i,m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= d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17420" name="Line 72"/>
          <p:cNvSpPr>
            <a:spLocks noChangeShapeType="1"/>
          </p:cNvSpPr>
          <p:nvPr/>
        </p:nvSpPr>
        <p:spPr bwMode="auto">
          <a:xfrm>
            <a:off x="4319588" y="1985963"/>
            <a:ext cx="319087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21" name="Line 73"/>
          <p:cNvSpPr>
            <a:spLocks noChangeShapeType="1"/>
          </p:cNvSpPr>
          <p:nvPr/>
        </p:nvSpPr>
        <p:spPr bwMode="auto">
          <a:xfrm flipV="1">
            <a:off x="4333875" y="2251075"/>
            <a:ext cx="403225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04629" name="Group 149"/>
          <p:cNvGrpSpPr>
            <a:grpSpLocks/>
          </p:cNvGrpSpPr>
          <p:nvPr/>
        </p:nvGrpSpPr>
        <p:grpSpPr bwMode="auto">
          <a:xfrm>
            <a:off x="3141663" y="1695450"/>
            <a:ext cx="1254125" cy="1236663"/>
            <a:chOff x="1979" y="1068"/>
            <a:chExt cx="790" cy="779"/>
          </a:xfrm>
        </p:grpSpPr>
        <p:sp>
          <p:nvSpPr>
            <p:cNvPr id="17640" name="Rectangle 13"/>
            <p:cNvSpPr>
              <a:spLocks noChangeArrowheads="1"/>
            </p:cNvSpPr>
            <p:nvPr/>
          </p:nvSpPr>
          <p:spPr bwMode="auto">
            <a:xfrm>
              <a:off x="2028" y="1092"/>
              <a:ext cx="669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41" name="Text Box 16"/>
            <p:cNvSpPr txBox="1">
              <a:spLocks noChangeArrowheads="1"/>
            </p:cNvSpPr>
            <p:nvPr/>
          </p:nvSpPr>
          <p:spPr bwMode="auto">
            <a:xfrm>
              <a:off x="2186" y="1068"/>
              <a:ext cx="3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= 1</a:t>
              </a:r>
            </a:p>
          </p:txBody>
        </p:sp>
        <p:grpSp>
          <p:nvGrpSpPr>
            <p:cNvPr id="48361" name="Group 45"/>
            <p:cNvGrpSpPr>
              <a:grpSpLocks/>
            </p:cNvGrpSpPr>
            <p:nvPr/>
          </p:nvGrpSpPr>
          <p:grpSpPr bwMode="auto">
            <a:xfrm>
              <a:off x="1979" y="1540"/>
              <a:ext cx="790" cy="307"/>
              <a:chOff x="1313" y="1534"/>
              <a:chExt cx="790" cy="307"/>
            </a:xfrm>
          </p:grpSpPr>
          <p:sp>
            <p:nvSpPr>
              <p:cNvPr id="17643" name="Text Box 46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363" name="Group 47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666" name="Rectangle 48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67" name="Line 49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68" name="Line 50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364" name="Group 51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663" name="Rectangle 52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64" name="Line 53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65" name="Line 54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646" name="Rectangle 55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47" name="Rectangle 56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48" name="Text Box 57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49" name="Text Box 58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50" name="Text Box 59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370" name="Group 60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66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6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371" name="Group 63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659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6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372" name="Group 66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657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58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373" name="Group 69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655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56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404556" name="Group 76"/>
          <p:cNvGrpSpPr>
            <a:grpSpLocks/>
          </p:cNvGrpSpPr>
          <p:nvPr/>
        </p:nvGrpSpPr>
        <p:grpSpPr bwMode="auto">
          <a:xfrm>
            <a:off x="6461125" y="1830388"/>
            <a:ext cx="1254125" cy="487362"/>
            <a:chOff x="1313" y="1534"/>
            <a:chExt cx="790" cy="307"/>
          </a:xfrm>
        </p:grpSpPr>
        <p:sp>
          <p:nvSpPr>
            <p:cNvPr id="17614" name="Text Box 77"/>
            <p:cNvSpPr txBox="1">
              <a:spLocks noChangeArrowheads="1"/>
            </p:cNvSpPr>
            <p:nvPr/>
          </p:nvSpPr>
          <p:spPr bwMode="auto">
            <a:xfrm>
              <a:off x="1313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grpSp>
          <p:nvGrpSpPr>
            <p:cNvPr id="48334" name="Group 78"/>
            <p:cNvGrpSpPr>
              <a:grpSpLocks/>
            </p:cNvGrpSpPr>
            <p:nvPr/>
          </p:nvGrpSpPr>
          <p:grpSpPr bwMode="auto">
            <a:xfrm>
              <a:off x="1353" y="1539"/>
              <a:ext cx="258" cy="147"/>
              <a:chOff x="1353" y="1539"/>
              <a:chExt cx="258" cy="144"/>
            </a:xfrm>
          </p:grpSpPr>
          <p:sp>
            <p:nvSpPr>
              <p:cNvPr id="17637" name="Rectangle 79"/>
              <p:cNvSpPr>
                <a:spLocks noChangeArrowheads="1"/>
              </p:cNvSpPr>
              <p:nvPr/>
            </p:nvSpPr>
            <p:spPr bwMode="auto">
              <a:xfrm>
                <a:off x="1353" y="1539"/>
                <a:ext cx="258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38" name="Line 80"/>
              <p:cNvSpPr>
                <a:spLocks noChangeShapeType="1"/>
              </p:cNvSpPr>
              <p:nvPr/>
            </p:nvSpPr>
            <p:spPr bwMode="auto">
              <a:xfrm>
                <a:off x="1521" y="1542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39" name="Line 81"/>
              <p:cNvSpPr>
                <a:spLocks noChangeShapeType="1"/>
              </p:cNvSpPr>
              <p:nvPr/>
            </p:nvSpPr>
            <p:spPr bwMode="auto">
              <a:xfrm>
                <a:off x="1437" y="1545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8335" name="Group 82"/>
            <p:cNvGrpSpPr>
              <a:grpSpLocks/>
            </p:cNvGrpSpPr>
            <p:nvPr/>
          </p:nvGrpSpPr>
          <p:grpSpPr bwMode="auto">
            <a:xfrm>
              <a:off x="1773" y="1686"/>
              <a:ext cx="258" cy="144"/>
              <a:chOff x="1353" y="1539"/>
              <a:chExt cx="258" cy="144"/>
            </a:xfrm>
          </p:grpSpPr>
          <p:sp>
            <p:nvSpPr>
              <p:cNvPr id="17634" name="Rectangle 83"/>
              <p:cNvSpPr>
                <a:spLocks noChangeArrowheads="1"/>
              </p:cNvSpPr>
              <p:nvPr/>
            </p:nvSpPr>
            <p:spPr bwMode="auto">
              <a:xfrm>
                <a:off x="1353" y="1539"/>
                <a:ext cx="258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35" name="Line 84"/>
              <p:cNvSpPr>
                <a:spLocks noChangeShapeType="1"/>
              </p:cNvSpPr>
              <p:nvPr/>
            </p:nvSpPr>
            <p:spPr bwMode="auto">
              <a:xfrm>
                <a:off x="1521" y="1542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36" name="Line 85"/>
              <p:cNvSpPr>
                <a:spLocks noChangeShapeType="1"/>
              </p:cNvSpPr>
              <p:nvPr/>
            </p:nvSpPr>
            <p:spPr bwMode="auto">
              <a:xfrm>
                <a:off x="1437" y="1545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7617" name="Rectangle 86"/>
            <p:cNvSpPr>
              <a:spLocks noChangeArrowheads="1"/>
            </p:cNvSpPr>
            <p:nvPr/>
          </p:nvSpPr>
          <p:spPr bwMode="auto">
            <a:xfrm>
              <a:off x="1611" y="1686"/>
              <a:ext cx="81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18" name="Rectangle 87"/>
            <p:cNvSpPr>
              <a:spLocks noChangeArrowheads="1"/>
            </p:cNvSpPr>
            <p:nvPr/>
          </p:nvSpPr>
          <p:spPr bwMode="auto">
            <a:xfrm>
              <a:off x="1692" y="1536"/>
              <a:ext cx="81" cy="1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19" name="Text Box 88"/>
            <p:cNvSpPr txBox="1">
              <a:spLocks noChangeArrowheads="1"/>
            </p:cNvSpPr>
            <p:nvPr/>
          </p:nvSpPr>
          <p:spPr bwMode="auto">
            <a:xfrm>
              <a:off x="1391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620" name="Text Box 89"/>
            <p:cNvSpPr txBox="1">
              <a:spLocks noChangeArrowheads="1"/>
            </p:cNvSpPr>
            <p:nvPr/>
          </p:nvSpPr>
          <p:spPr bwMode="auto">
            <a:xfrm>
              <a:off x="1478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621" name="Text Box 90"/>
            <p:cNvSpPr txBox="1">
              <a:spLocks noChangeArrowheads="1"/>
            </p:cNvSpPr>
            <p:nvPr/>
          </p:nvSpPr>
          <p:spPr bwMode="auto">
            <a:xfrm>
              <a:off x="1652" y="1540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grpSp>
          <p:nvGrpSpPr>
            <p:cNvPr id="48341" name="Group 91"/>
            <p:cNvGrpSpPr>
              <a:grpSpLocks/>
            </p:cNvGrpSpPr>
            <p:nvPr/>
          </p:nvGrpSpPr>
          <p:grpSpPr bwMode="auto">
            <a:xfrm>
              <a:off x="1565" y="1684"/>
              <a:ext cx="211" cy="157"/>
              <a:chOff x="857" y="1909"/>
              <a:chExt cx="211" cy="157"/>
            </a:xfrm>
          </p:grpSpPr>
          <p:sp>
            <p:nvSpPr>
              <p:cNvPr id="17632" name="Text Box 92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33" name="Text Box 93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48342" name="Group 94"/>
            <p:cNvGrpSpPr>
              <a:grpSpLocks/>
            </p:cNvGrpSpPr>
            <p:nvPr/>
          </p:nvGrpSpPr>
          <p:grpSpPr bwMode="auto">
            <a:xfrm>
              <a:off x="1730" y="1684"/>
              <a:ext cx="211" cy="157"/>
              <a:chOff x="857" y="1909"/>
              <a:chExt cx="211" cy="157"/>
            </a:xfrm>
          </p:grpSpPr>
          <p:sp>
            <p:nvSpPr>
              <p:cNvPr id="17630" name="Text Box 95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31" name="Text Box 96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48343" name="Group 97"/>
            <p:cNvGrpSpPr>
              <a:grpSpLocks/>
            </p:cNvGrpSpPr>
            <p:nvPr/>
          </p:nvGrpSpPr>
          <p:grpSpPr bwMode="auto">
            <a:xfrm>
              <a:off x="1808" y="1684"/>
              <a:ext cx="211" cy="157"/>
              <a:chOff x="857" y="1909"/>
              <a:chExt cx="211" cy="157"/>
            </a:xfrm>
          </p:grpSpPr>
          <p:sp>
            <p:nvSpPr>
              <p:cNvPr id="17628" name="Text Box 98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29" name="Text Box 99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48344" name="Group 100"/>
            <p:cNvGrpSpPr>
              <a:grpSpLocks/>
            </p:cNvGrpSpPr>
            <p:nvPr/>
          </p:nvGrpSpPr>
          <p:grpSpPr bwMode="auto">
            <a:xfrm>
              <a:off x="1892" y="1681"/>
              <a:ext cx="211" cy="157"/>
              <a:chOff x="857" y="1909"/>
              <a:chExt cx="211" cy="157"/>
            </a:xfrm>
          </p:grpSpPr>
          <p:sp>
            <p:nvSpPr>
              <p:cNvPr id="17626" name="Text Box 101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27" name="Text Box 102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404616" name="Group 136"/>
          <p:cNvGrpSpPr>
            <a:grpSpLocks/>
          </p:cNvGrpSpPr>
          <p:nvPr/>
        </p:nvGrpSpPr>
        <p:grpSpPr bwMode="auto">
          <a:xfrm>
            <a:off x="5360988" y="1830388"/>
            <a:ext cx="1249362" cy="487362"/>
            <a:chOff x="4928" y="1534"/>
            <a:chExt cx="787" cy="307"/>
          </a:xfrm>
        </p:grpSpPr>
        <p:grpSp>
          <p:nvGrpSpPr>
            <p:cNvPr id="48302" name="Group 134"/>
            <p:cNvGrpSpPr>
              <a:grpSpLocks/>
            </p:cNvGrpSpPr>
            <p:nvPr/>
          </p:nvGrpSpPr>
          <p:grpSpPr bwMode="auto">
            <a:xfrm>
              <a:off x="5354" y="1534"/>
              <a:ext cx="361" cy="154"/>
              <a:chOff x="5009" y="1132"/>
              <a:chExt cx="361" cy="154"/>
            </a:xfrm>
          </p:grpSpPr>
          <p:sp>
            <p:nvSpPr>
              <p:cNvPr id="17607" name="Text Box 104"/>
              <p:cNvSpPr txBox="1">
                <a:spLocks noChangeArrowheads="1"/>
              </p:cNvSpPr>
              <p:nvPr/>
            </p:nvSpPr>
            <p:spPr bwMode="auto">
              <a:xfrm>
                <a:off x="5009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327" name="Group 105"/>
              <p:cNvGrpSpPr>
                <a:grpSpLocks/>
              </p:cNvGrpSpPr>
              <p:nvPr/>
            </p:nvGrpSpPr>
            <p:grpSpPr bwMode="auto">
              <a:xfrm>
                <a:off x="5049" y="1137"/>
                <a:ext cx="258" cy="147"/>
                <a:chOff x="1353" y="1539"/>
                <a:chExt cx="258" cy="144"/>
              </a:xfrm>
            </p:grpSpPr>
            <p:sp>
              <p:nvSpPr>
                <p:cNvPr id="17611" name="Rectangle 106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12" name="Line 107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13" name="Line 108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609" name="Text Box 115"/>
              <p:cNvSpPr txBox="1">
                <a:spLocks noChangeArrowheads="1"/>
              </p:cNvSpPr>
              <p:nvPr/>
            </p:nvSpPr>
            <p:spPr bwMode="auto">
              <a:xfrm>
                <a:off x="5087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10" name="Text Box 116"/>
              <p:cNvSpPr txBox="1">
                <a:spLocks noChangeArrowheads="1"/>
              </p:cNvSpPr>
              <p:nvPr/>
            </p:nvSpPr>
            <p:spPr bwMode="auto">
              <a:xfrm>
                <a:off x="5174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grpSp>
          <p:nvGrpSpPr>
            <p:cNvPr id="48303" name="Group 135"/>
            <p:cNvGrpSpPr>
              <a:grpSpLocks/>
            </p:cNvGrpSpPr>
            <p:nvPr/>
          </p:nvGrpSpPr>
          <p:grpSpPr bwMode="auto">
            <a:xfrm>
              <a:off x="4928" y="1536"/>
              <a:ext cx="550" cy="305"/>
              <a:chOff x="5114" y="1518"/>
              <a:chExt cx="550" cy="305"/>
            </a:xfrm>
          </p:grpSpPr>
          <p:grpSp>
            <p:nvGrpSpPr>
              <p:cNvPr id="48304" name="Group 133"/>
              <p:cNvGrpSpPr>
                <a:grpSpLocks/>
              </p:cNvGrpSpPr>
              <p:nvPr/>
            </p:nvGrpSpPr>
            <p:grpSpPr bwMode="auto">
              <a:xfrm>
                <a:off x="5375" y="1518"/>
                <a:ext cx="196" cy="158"/>
                <a:chOff x="5378" y="1518"/>
                <a:chExt cx="196" cy="158"/>
              </a:xfrm>
            </p:grpSpPr>
            <p:sp>
              <p:nvSpPr>
                <p:cNvPr id="17605" name="Rectangle 114"/>
                <p:cNvSpPr>
                  <a:spLocks noChangeArrowheads="1"/>
                </p:cNvSpPr>
                <p:nvPr/>
              </p:nvSpPr>
              <p:spPr bwMode="auto">
                <a:xfrm>
                  <a:off x="5418" y="1518"/>
                  <a:ext cx="81" cy="1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06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5378" y="152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48305" name="Group 132"/>
              <p:cNvGrpSpPr>
                <a:grpSpLocks/>
              </p:cNvGrpSpPr>
              <p:nvPr/>
            </p:nvGrpSpPr>
            <p:grpSpPr bwMode="auto">
              <a:xfrm>
                <a:off x="5453" y="1666"/>
                <a:ext cx="211" cy="157"/>
                <a:chOff x="5261" y="1282"/>
                <a:chExt cx="211" cy="157"/>
              </a:xfrm>
            </p:grpSpPr>
            <p:sp>
              <p:nvSpPr>
                <p:cNvPr id="17601" name="Rectangle 113"/>
                <p:cNvSpPr>
                  <a:spLocks noChangeArrowheads="1"/>
                </p:cNvSpPr>
                <p:nvPr/>
              </p:nvSpPr>
              <p:spPr bwMode="auto">
                <a:xfrm>
                  <a:off x="5307" y="1284"/>
                  <a:ext cx="81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48321" name="Group 118"/>
                <p:cNvGrpSpPr>
                  <a:grpSpLocks/>
                </p:cNvGrpSpPr>
                <p:nvPr/>
              </p:nvGrpSpPr>
              <p:grpSpPr bwMode="auto">
                <a:xfrm>
                  <a:off x="5261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17603" name="Text Box 1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7604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</p:grpSp>
          <p:grpSp>
            <p:nvGrpSpPr>
              <p:cNvPr id="48306" name="Group 131"/>
              <p:cNvGrpSpPr>
                <a:grpSpLocks/>
              </p:cNvGrpSpPr>
              <p:nvPr/>
            </p:nvGrpSpPr>
            <p:grpSpPr bwMode="auto">
              <a:xfrm>
                <a:off x="5114" y="1663"/>
                <a:ext cx="373" cy="160"/>
                <a:chOff x="5426" y="1279"/>
                <a:chExt cx="373" cy="160"/>
              </a:xfrm>
            </p:grpSpPr>
            <p:grpSp>
              <p:nvGrpSpPr>
                <p:cNvPr id="48307" name="Group 109"/>
                <p:cNvGrpSpPr>
                  <a:grpSpLocks/>
                </p:cNvGrpSpPr>
                <p:nvPr/>
              </p:nvGrpSpPr>
              <p:grpSpPr bwMode="auto">
                <a:xfrm>
                  <a:off x="5469" y="1284"/>
                  <a:ext cx="258" cy="144"/>
                  <a:chOff x="1353" y="1539"/>
                  <a:chExt cx="258" cy="144"/>
                </a:xfrm>
              </p:grpSpPr>
              <p:sp>
                <p:nvSpPr>
                  <p:cNvPr id="17598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1539"/>
                    <a:ext cx="258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599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1521" y="1542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600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1437" y="1545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48308" name="Group 121"/>
                <p:cNvGrpSpPr>
                  <a:grpSpLocks/>
                </p:cNvGrpSpPr>
                <p:nvPr/>
              </p:nvGrpSpPr>
              <p:grpSpPr bwMode="auto">
                <a:xfrm>
                  <a:off x="5426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17596" name="Text Box 1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7597" name="Text Box 1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48309" name="Group 124"/>
                <p:cNvGrpSpPr>
                  <a:grpSpLocks/>
                </p:cNvGrpSpPr>
                <p:nvPr/>
              </p:nvGrpSpPr>
              <p:grpSpPr bwMode="auto">
                <a:xfrm>
                  <a:off x="5504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17594" name="Text Box 1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7595" name="Text Box 1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48310" name="Group 127"/>
                <p:cNvGrpSpPr>
                  <a:grpSpLocks/>
                </p:cNvGrpSpPr>
                <p:nvPr/>
              </p:nvGrpSpPr>
              <p:grpSpPr bwMode="auto">
                <a:xfrm>
                  <a:off x="5588" y="1279"/>
                  <a:ext cx="211" cy="157"/>
                  <a:chOff x="857" y="1909"/>
                  <a:chExt cx="211" cy="157"/>
                </a:xfrm>
              </p:grpSpPr>
              <p:sp>
                <p:nvSpPr>
                  <p:cNvPr id="17592" name="Text Box 1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7593" name="Text Box 1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</p:grpSp>
        </p:grpSp>
      </p:grpSp>
      <p:sp>
        <p:nvSpPr>
          <p:cNvPr id="17425" name="Text Box 137"/>
          <p:cNvSpPr txBox="1">
            <a:spLocks noChangeArrowheads="1"/>
          </p:cNvSpPr>
          <p:nvPr/>
        </p:nvSpPr>
        <p:spPr bwMode="auto">
          <a:xfrm>
            <a:off x="6556375" y="2308225"/>
            <a:ext cx="8937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26" name="Text Box 138"/>
          <p:cNvSpPr txBox="1">
            <a:spLocks noChangeArrowheads="1"/>
          </p:cNvSpPr>
          <p:nvPr/>
        </p:nvSpPr>
        <p:spPr bwMode="auto">
          <a:xfrm>
            <a:off x="5513388" y="2327275"/>
            <a:ext cx="8937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27" name="Line 139"/>
          <p:cNvSpPr>
            <a:spLocks noChangeShapeType="1"/>
          </p:cNvSpPr>
          <p:nvPr/>
        </p:nvSpPr>
        <p:spPr bwMode="auto">
          <a:xfrm flipH="1">
            <a:off x="5438775" y="1666875"/>
            <a:ext cx="9525" cy="9477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28" name="Line 140"/>
          <p:cNvSpPr>
            <a:spLocks noChangeShapeType="1"/>
          </p:cNvSpPr>
          <p:nvPr/>
        </p:nvSpPr>
        <p:spPr bwMode="auto">
          <a:xfrm flipH="1">
            <a:off x="6510338" y="1647825"/>
            <a:ext cx="9525" cy="9477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29" name="Line 141"/>
          <p:cNvSpPr>
            <a:spLocks noChangeShapeType="1"/>
          </p:cNvSpPr>
          <p:nvPr/>
        </p:nvSpPr>
        <p:spPr bwMode="auto">
          <a:xfrm flipH="1">
            <a:off x="7624763" y="1657350"/>
            <a:ext cx="9525" cy="9477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0" name="Text Box 142"/>
          <p:cNvSpPr txBox="1">
            <a:spLocks noChangeArrowheads="1"/>
          </p:cNvSpPr>
          <p:nvPr/>
        </p:nvSpPr>
        <p:spPr bwMode="auto">
          <a:xfrm>
            <a:off x="5418138" y="1184275"/>
            <a:ext cx="2427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 output Z</a:t>
            </a:r>
            <a:r>
              <a:rPr lang="en-US" sz="2000" baseline="-25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i,m</a:t>
            </a:r>
          </a:p>
        </p:txBody>
      </p:sp>
      <p:sp>
        <p:nvSpPr>
          <p:cNvPr id="17431" name="Text Box 143"/>
          <p:cNvSpPr txBox="1">
            <a:spLocks noChangeArrowheads="1"/>
          </p:cNvSpPr>
          <p:nvPr/>
        </p:nvSpPr>
        <p:spPr bwMode="auto">
          <a:xfrm>
            <a:off x="315913" y="2103438"/>
            <a:ext cx="992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17432" name="Text Box 144"/>
          <p:cNvSpPr txBox="1">
            <a:spLocks noChangeArrowheads="1"/>
          </p:cNvSpPr>
          <p:nvPr/>
        </p:nvSpPr>
        <p:spPr bwMode="auto">
          <a:xfrm>
            <a:off x="1485900" y="24542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code</a:t>
            </a:r>
          </a:p>
        </p:txBody>
      </p:sp>
      <p:sp>
        <p:nvSpPr>
          <p:cNvPr id="17433" name="Text Box 145"/>
          <p:cNvSpPr txBox="1">
            <a:spLocks noChangeArrowheads="1"/>
          </p:cNvSpPr>
          <p:nvPr/>
        </p:nvSpPr>
        <p:spPr bwMode="auto">
          <a:xfrm>
            <a:off x="1525588" y="1679575"/>
            <a:ext cx="62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data</a:t>
            </a:r>
          </a:p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bits</a:t>
            </a:r>
          </a:p>
        </p:txBody>
      </p:sp>
      <p:sp>
        <p:nvSpPr>
          <p:cNvPr id="17434" name="Line 146"/>
          <p:cNvSpPr>
            <a:spLocks noChangeShapeType="1"/>
          </p:cNvSpPr>
          <p:nvPr/>
        </p:nvSpPr>
        <p:spPr bwMode="auto">
          <a:xfrm>
            <a:off x="5132388" y="2054225"/>
            <a:ext cx="319087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5" name="Line 151"/>
          <p:cNvSpPr>
            <a:spLocks noChangeShapeType="1"/>
          </p:cNvSpPr>
          <p:nvPr/>
        </p:nvSpPr>
        <p:spPr bwMode="auto">
          <a:xfrm>
            <a:off x="4033838" y="4167188"/>
            <a:ext cx="0" cy="162401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6" name="Line 152"/>
          <p:cNvSpPr>
            <a:spLocks noChangeShapeType="1"/>
          </p:cNvSpPr>
          <p:nvPr/>
        </p:nvSpPr>
        <p:spPr bwMode="auto">
          <a:xfrm>
            <a:off x="5110163" y="4143375"/>
            <a:ext cx="0" cy="16240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7" name="Text Box 153"/>
          <p:cNvSpPr txBox="1">
            <a:spLocks noChangeArrowheads="1"/>
          </p:cNvSpPr>
          <p:nvPr/>
        </p:nvSpPr>
        <p:spPr bwMode="auto">
          <a:xfrm>
            <a:off x="3222625" y="557530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</p:txBody>
      </p:sp>
      <p:sp>
        <p:nvSpPr>
          <p:cNvPr id="17438" name="Text Box 154"/>
          <p:cNvSpPr txBox="1">
            <a:spLocks noChangeArrowheads="1"/>
          </p:cNvSpPr>
          <p:nvPr/>
        </p:nvSpPr>
        <p:spPr bwMode="auto">
          <a:xfrm>
            <a:off x="4241800" y="558006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</p:txBody>
      </p:sp>
      <p:sp>
        <p:nvSpPr>
          <p:cNvPr id="17439" name="Line 156"/>
          <p:cNvSpPr>
            <a:spLocks noChangeShapeType="1"/>
          </p:cNvSpPr>
          <p:nvPr/>
        </p:nvSpPr>
        <p:spPr bwMode="auto">
          <a:xfrm>
            <a:off x="2957513" y="4206875"/>
            <a:ext cx="0" cy="16240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04778" name="Group 298"/>
          <p:cNvGrpSpPr>
            <a:grpSpLocks/>
          </p:cNvGrpSpPr>
          <p:nvPr/>
        </p:nvGrpSpPr>
        <p:grpSpPr bwMode="auto">
          <a:xfrm>
            <a:off x="6289675" y="4638675"/>
            <a:ext cx="1076325" cy="274638"/>
            <a:chOff x="3962" y="2922"/>
            <a:chExt cx="678" cy="173"/>
          </a:xfrm>
        </p:grpSpPr>
        <p:sp>
          <p:nvSpPr>
            <p:cNvPr id="17581" name="Rectangle 157"/>
            <p:cNvSpPr>
              <a:spLocks noChangeArrowheads="1"/>
            </p:cNvSpPr>
            <p:nvPr/>
          </p:nvSpPr>
          <p:spPr bwMode="auto">
            <a:xfrm>
              <a:off x="3962" y="2946"/>
              <a:ext cx="678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582" name="Text Box 158"/>
            <p:cNvSpPr txBox="1">
              <a:spLocks noChangeArrowheads="1"/>
            </p:cNvSpPr>
            <p:nvPr/>
          </p:nvSpPr>
          <p:spPr bwMode="auto">
            <a:xfrm>
              <a:off x="4048" y="2922"/>
              <a:ext cx="4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= -1</a:t>
              </a:r>
            </a:p>
          </p:txBody>
        </p:sp>
      </p:grpSp>
      <p:sp>
        <p:nvSpPr>
          <p:cNvPr id="17441" name="Oval 186"/>
          <p:cNvSpPr>
            <a:spLocks noChangeArrowheads="1"/>
          </p:cNvSpPr>
          <p:nvPr/>
        </p:nvSpPr>
        <p:spPr bwMode="auto">
          <a:xfrm>
            <a:off x="5505450" y="4470400"/>
            <a:ext cx="419100" cy="4238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42" name="Line 188"/>
          <p:cNvSpPr>
            <a:spLocks noChangeShapeType="1"/>
          </p:cNvSpPr>
          <p:nvPr/>
        </p:nvSpPr>
        <p:spPr bwMode="auto">
          <a:xfrm>
            <a:off x="5153025" y="4600575"/>
            <a:ext cx="319088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43" name="Line 189"/>
          <p:cNvSpPr>
            <a:spLocks noChangeShapeType="1"/>
          </p:cNvSpPr>
          <p:nvPr/>
        </p:nvSpPr>
        <p:spPr bwMode="auto">
          <a:xfrm flipV="1">
            <a:off x="5167313" y="4865688"/>
            <a:ext cx="403225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04776" name="Group 296"/>
          <p:cNvGrpSpPr>
            <a:grpSpLocks/>
          </p:cNvGrpSpPr>
          <p:nvPr/>
        </p:nvGrpSpPr>
        <p:grpSpPr bwMode="auto">
          <a:xfrm>
            <a:off x="7366000" y="4438650"/>
            <a:ext cx="1062038" cy="274638"/>
            <a:chOff x="4640" y="2796"/>
            <a:chExt cx="669" cy="173"/>
          </a:xfrm>
        </p:grpSpPr>
        <p:sp>
          <p:nvSpPr>
            <p:cNvPr id="17579" name="Rectangle 191"/>
            <p:cNvSpPr>
              <a:spLocks noChangeArrowheads="1"/>
            </p:cNvSpPr>
            <p:nvPr/>
          </p:nvSpPr>
          <p:spPr bwMode="auto">
            <a:xfrm>
              <a:off x="4640" y="2820"/>
              <a:ext cx="669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580" name="Text Box 192"/>
            <p:cNvSpPr txBox="1">
              <a:spLocks noChangeArrowheads="1"/>
            </p:cNvSpPr>
            <p:nvPr/>
          </p:nvSpPr>
          <p:spPr bwMode="auto">
            <a:xfrm>
              <a:off x="4798" y="2796"/>
              <a:ext cx="3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= 1</a:t>
              </a:r>
            </a:p>
          </p:txBody>
        </p:sp>
      </p:grpSp>
      <p:grpSp>
        <p:nvGrpSpPr>
          <p:cNvPr id="404775" name="Group 295"/>
          <p:cNvGrpSpPr>
            <a:grpSpLocks/>
          </p:cNvGrpSpPr>
          <p:nvPr/>
        </p:nvGrpSpPr>
        <p:grpSpPr bwMode="auto">
          <a:xfrm>
            <a:off x="3965575" y="4362450"/>
            <a:ext cx="1263650" cy="1184275"/>
            <a:chOff x="2498" y="2748"/>
            <a:chExt cx="796" cy="746"/>
          </a:xfrm>
        </p:grpSpPr>
        <p:grpSp>
          <p:nvGrpSpPr>
            <p:cNvPr id="48244" name="Group 193"/>
            <p:cNvGrpSpPr>
              <a:grpSpLocks/>
            </p:cNvGrpSpPr>
            <p:nvPr/>
          </p:nvGrpSpPr>
          <p:grpSpPr bwMode="auto">
            <a:xfrm>
              <a:off x="2504" y="3187"/>
              <a:ext cx="790" cy="307"/>
              <a:chOff x="1313" y="1534"/>
              <a:chExt cx="790" cy="307"/>
            </a:xfrm>
          </p:grpSpPr>
          <p:sp>
            <p:nvSpPr>
              <p:cNvPr id="17553" name="Text Box 194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73" name="Group 195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576" name="Rectangle 196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77" name="Line 197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78" name="Line 198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274" name="Group 199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573" name="Rectangle 200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74" name="Line 201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75" name="Line 202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556" name="Rectangle 203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57" name="Rectangle 204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58" name="Text Box 205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59" name="Text Box 206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60" name="Text Box 207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80" name="Group 208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571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72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81" name="Group 211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569" name="Text Box 21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70" name="Text Box 21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82" name="Group 214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567" name="Text Box 215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68" name="Text Box 216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83" name="Group 217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565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66" name="Text Box 219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48245" name="Group 220"/>
            <p:cNvGrpSpPr>
              <a:grpSpLocks/>
            </p:cNvGrpSpPr>
            <p:nvPr/>
          </p:nvGrpSpPr>
          <p:grpSpPr bwMode="auto">
            <a:xfrm>
              <a:off x="2498" y="2748"/>
              <a:ext cx="790" cy="307"/>
              <a:chOff x="1313" y="1534"/>
              <a:chExt cx="790" cy="307"/>
            </a:xfrm>
          </p:grpSpPr>
          <p:sp>
            <p:nvSpPr>
              <p:cNvPr id="17527" name="Text Box 221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47" name="Group 222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550" name="Rectangle 223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51" name="Line 224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52" name="Line 225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248" name="Group 226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547" name="Rectangle 227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48" name="Line 228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49" name="Line 229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530" name="Rectangle 230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31" name="Rectangle 231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32" name="Text Box 232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33" name="Text Box 233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34" name="Text Box 234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54" name="Group 235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545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46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55" name="Group 238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543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44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56" name="Group 241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541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42" name="Text Box 24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57" name="Group 244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539" name="Text Box 245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40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404777" name="Group 297"/>
          <p:cNvGrpSpPr>
            <a:grpSpLocks/>
          </p:cNvGrpSpPr>
          <p:nvPr/>
        </p:nvGrpSpPr>
        <p:grpSpPr bwMode="auto">
          <a:xfrm>
            <a:off x="2874963" y="4362450"/>
            <a:ext cx="1277937" cy="1174750"/>
            <a:chOff x="1811" y="2748"/>
            <a:chExt cx="805" cy="740"/>
          </a:xfrm>
        </p:grpSpPr>
        <p:grpSp>
          <p:nvGrpSpPr>
            <p:cNvPr id="48185" name="Group 159"/>
            <p:cNvGrpSpPr>
              <a:grpSpLocks/>
            </p:cNvGrpSpPr>
            <p:nvPr/>
          </p:nvGrpSpPr>
          <p:grpSpPr bwMode="auto">
            <a:xfrm>
              <a:off x="1826" y="3181"/>
              <a:ext cx="790" cy="307"/>
              <a:chOff x="1313" y="1534"/>
              <a:chExt cx="790" cy="307"/>
            </a:xfrm>
          </p:grpSpPr>
          <p:sp>
            <p:nvSpPr>
              <p:cNvPr id="17499" name="Text Box 160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19" name="Group 161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522" name="Rectangle 162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23" name="Line 163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24" name="Line 164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220" name="Group 165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519" name="Rectangle 166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20" name="Line 167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21" name="Line 168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502" name="Rectangle 169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03" name="Rectangle 170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04" name="Text Box 171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05" name="Text Box 172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06" name="Text Box 173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26" name="Group 174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517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18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27" name="Group 177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515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16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28" name="Group 180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513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14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29" name="Group 183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511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12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48186" name="Group 247"/>
            <p:cNvGrpSpPr>
              <a:grpSpLocks/>
            </p:cNvGrpSpPr>
            <p:nvPr/>
          </p:nvGrpSpPr>
          <p:grpSpPr bwMode="auto">
            <a:xfrm>
              <a:off x="1811" y="2748"/>
              <a:ext cx="787" cy="307"/>
              <a:chOff x="4928" y="1534"/>
              <a:chExt cx="787" cy="307"/>
            </a:xfrm>
          </p:grpSpPr>
          <p:grpSp>
            <p:nvGrpSpPr>
              <p:cNvPr id="48187" name="Group 248"/>
              <p:cNvGrpSpPr>
                <a:grpSpLocks/>
              </p:cNvGrpSpPr>
              <p:nvPr/>
            </p:nvGrpSpPr>
            <p:grpSpPr bwMode="auto">
              <a:xfrm>
                <a:off x="5354" y="1534"/>
                <a:ext cx="361" cy="154"/>
                <a:chOff x="5009" y="1132"/>
                <a:chExt cx="361" cy="154"/>
              </a:xfrm>
            </p:grpSpPr>
            <p:sp>
              <p:nvSpPr>
                <p:cNvPr id="17492" name="Text Box 249"/>
                <p:cNvSpPr txBox="1">
                  <a:spLocks noChangeArrowheads="1"/>
                </p:cNvSpPr>
                <p:nvPr/>
              </p:nvSpPr>
              <p:spPr bwMode="auto">
                <a:xfrm>
                  <a:off x="5009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grpSp>
              <p:nvGrpSpPr>
                <p:cNvPr id="48212" name="Group 250"/>
                <p:cNvGrpSpPr>
                  <a:grpSpLocks/>
                </p:cNvGrpSpPr>
                <p:nvPr/>
              </p:nvGrpSpPr>
              <p:grpSpPr bwMode="auto">
                <a:xfrm>
                  <a:off x="5049" y="1137"/>
                  <a:ext cx="258" cy="147"/>
                  <a:chOff x="1353" y="1539"/>
                  <a:chExt cx="258" cy="144"/>
                </a:xfrm>
              </p:grpSpPr>
              <p:sp>
                <p:nvSpPr>
                  <p:cNvPr id="17496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1539"/>
                    <a:ext cx="258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497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1521" y="1542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498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1437" y="1545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17494" name="Text Box 254"/>
                <p:cNvSpPr txBox="1">
                  <a:spLocks noChangeArrowheads="1"/>
                </p:cNvSpPr>
                <p:nvPr/>
              </p:nvSpPr>
              <p:spPr bwMode="auto">
                <a:xfrm>
                  <a:off x="5087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495" name="Text Box 255"/>
                <p:cNvSpPr txBox="1">
                  <a:spLocks noChangeArrowheads="1"/>
                </p:cNvSpPr>
                <p:nvPr/>
              </p:nvSpPr>
              <p:spPr bwMode="auto">
                <a:xfrm>
                  <a:off x="5174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48188" name="Group 256"/>
              <p:cNvGrpSpPr>
                <a:grpSpLocks/>
              </p:cNvGrpSpPr>
              <p:nvPr/>
            </p:nvGrpSpPr>
            <p:grpSpPr bwMode="auto">
              <a:xfrm>
                <a:off x="4928" y="1536"/>
                <a:ext cx="550" cy="305"/>
                <a:chOff x="5114" y="1518"/>
                <a:chExt cx="550" cy="305"/>
              </a:xfrm>
            </p:grpSpPr>
            <p:grpSp>
              <p:nvGrpSpPr>
                <p:cNvPr id="48189" name="Group 257"/>
                <p:cNvGrpSpPr>
                  <a:grpSpLocks/>
                </p:cNvGrpSpPr>
                <p:nvPr/>
              </p:nvGrpSpPr>
              <p:grpSpPr bwMode="auto">
                <a:xfrm>
                  <a:off x="5375" y="1518"/>
                  <a:ext cx="196" cy="158"/>
                  <a:chOff x="5378" y="1518"/>
                  <a:chExt cx="196" cy="158"/>
                </a:xfrm>
              </p:grpSpPr>
              <p:sp>
                <p:nvSpPr>
                  <p:cNvPr id="17490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5418" y="1518"/>
                    <a:ext cx="81" cy="15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491" name="Text Box 2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78" y="152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48190" name="Group 260"/>
                <p:cNvGrpSpPr>
                  <a:grpSpLocks/>
                </p:cNvGrpSpPr>
                <p:nvPr/>
              </p:nvGrpSpPr>
              <p:grpSpPr bwMode="auto">
                <a:xfrm>
                  <a:off x="5453" y="1666"/>
                  <a:ext cx="211" cy="157"/>
                  <a:chOff x="5261" y="1282"/>
                  <a:chExt cx="211" cy="157"/>
                </a:xfrm>
              </p:grpSpPr>
              <p:sp>
                <p:nvSpPr>
                  <p:cNvPr id="17486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5307" y="1284"/>
                    <a:ext cx="81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grpSp>
                <p:nvGrpSpPr>
                  <p:cNvPr id="48206" name="Group 262"/>
                  <p:cNvGrpSpPr>
                    <a:grpSpLocks/>
                  </p:cNvGrpSpPr>
                  <p:nvPr/>
                </p:nvGrpSpPr>
                <p:grpSpPr bwMode="auto">
                  <a:xfrm>
                    <a:off x="5261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88" name="Text Box 2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89" name="Text Box 2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</p:grpSp>
            <p:grpSp>
              <p:nvGrpSpPr>
                <p:cNvPr id="48191" name="Group 265"/>
                <p:cNvGrpSpPr>
                  <a:grpSpLocks/>
                </p:cNvGrpSpPr>
                <p:nvPr/>
              </p:nvGrpSpPr>
              <p:grpSpPr bwMode="auto">
                <a:xfrm>
                  <a:off x="5114" y="1663"/>
                  <a:ext cx="373" cy="160"/>
                  <a:chOff x="5426" y="1279"/>
                  <a:chExt cx="373" cy="160"/>
                </a:xfrm>
              </p:grpSpPr>
              <p:grpSp>
                <p:nvGrpSpPr>
                  <p:cNvPr id="48192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5469" y="1284"/>
                    <a:ext cx="258" cy="144"/>
                    <a:chOff x="1353" y="1539"/>
                    <a:chExt cx="258" cy="144"/>
                  </a:xfrm>
                </p:grpSpPr>
                <p:sp>
                  <p:nvSpPr>
                    <p:cNvPr id="17483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53" y="1539"/>
                      <a:ext cx="258" cy="144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17484" name="Line 2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21" y="1542"/>
                      <a:ext cx="0" cy="13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17485" name="Line 2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37" y="1545"/>
                      <a:ext cx="0" cy="13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48193" name="Group 270"/>
                  <p:cNvGrpSpPr>
                    <a:grpSpLocks/>
                  </p:cNvGrpSpPr>
                  <p:nvPr/>
                </p:nvGrpSpPr>
                <p:grpSpPr bwMode="auto">
                  <a:xfrm>
                    <a:off x="5426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81" name="Text Box 2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82" name="Text Box 2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48194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5504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79" name="Text Box 2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80" name="Text Box 27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48195" name="Group 276"/>
                  <p:cNvGrpSpPr>
                    <a:grpSpLocks/>
                  </p:cNvGrpSpPr>
                  <p:nvPr/>
                </p:nvGrpSpPr>
                <p:grpSpPr bwMode="auto">
                  <a:xfrm>
                    <a:off x="5588" y="1279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77" name="Text Box 27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78" name="Text Box 27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</p:grpSp>
          </p:grpSp>
        </p:grpSp>
      </p:grpSp>
      <p:sp>
        <p:nvSpPr>
          <p:cNvPr id="17447" name="Text Box 279"/>
          <p:cNvSpPr txBox="1">
            <a:spLocks noChangeArrowheads="1"/>
          </p:cNvSpPr>
          <p:nvPr/>
        </p:nvSpPr>
        <p:spPr bwMode="auto">
          <a:xfrm>
            <a:off x="7389813" y="4922838"/>
            <a:ext cx="8937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48" name="Text Box 280"/>
          <p:cNvSpPr txBox="1">
            <a:spLocks noChangeArrowheads="1"/>
          </p:cNvSpPr>
          <p:nvPr/>
        </p:nvSpPr>
        <p:spPr bwMode="auto">
          <a:xfrm>
            <a:off x="6346825" y="4941888"/>
            <a:ext cx="8937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49" name="Line 281"/>
          <p:cNvSpPr>
            <a:spLocks noChangeShapeType="1"/>
          </p:cNvSpPr>
          <p:nvPr/>
        </p:nvSpPr>
        <p:spPr bwMode="auto">
          <a:xfrm flipH="1">
            <a:off x="6272213" y="4281488"/>
            <a:ext cx="9525" cy="9477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50" name="Line 282"/>
          <p:cNvSpPr>
            <a:spLocks noChangeShapeType="1"/>
          </p:cNvSpPr>
          <p:nvPr/>
        </p:nvSpPr>
        <p:spPr bwMode="auto">
          <a:xfrm flipH="1">
            <a:off x="7343775" y="4262438"/>
            <a:ext cx="9525" cy="9477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51" name="Line 283"/>
          <p:cNvSpPr>
            <a:spLocks noChangeShapeType="1"/>
          </p:cNvSpPr>
          <p:nvPr/>
        </p:nvSpPr>
        <p:spPr bwMode="auto">
          <a:xfrm flipH="1">
            <a:off x="8458200" y="4271963"/>
            <a:ext cx="9525" cy="9477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52" name="Text Box 285"/>
          <p:cNvSpPr txBox="1">
            <a:spLocks noChangeArrowheads="1"/>
          </p:cNvSpPr>
          <p:nvPr/>
        </p:nvSpPr>
        <p:spPr bwMode="auto">
          <a:xfrm>
            <a:off x="1233488" y="5446713"/>
            <a:ext cx="1096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receiver</a:t>
            </a:r>
          </a:p>
        </p:txBody>
      </p:sp>
      <p:sp>
        <p:nvSpPr>
          <p:cNvPr id="17453" name="Text Box 286"/>
          <p:cNvSpPr txBox="1">
            <a:spLocks noChangeArrowheads="1"/>
          </p:cNvSpPr>
          <p:nvPr/>
        </p:nvSpPr>
        <p:spPr bwMode="auto">
          <a:xfrm>
            <a:off x="2319338" y="5068888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code</a:t>
            </a:r>
          </a:p>
        </p:txBody>
      </p:sp>
      <p:sp>
        <p:nvSpPr>
          <p:cNvPr id="17454" name="Text Box 287"/>
          <p:cNvSpPr txBox="1">
            <a:spLocks noChangeArrowheads="1"/>
          </p:cNvSpPr>
          <p:nvPr/>
        </p:nvSpPr>
        <p:spPr bwMode="auto">
          <a:xfrm>
            <a:off x="1341438" y="4303713"/>
            <a:ext cx="104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received</a:t>
            </a:r>
          </a:p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input</a:t>
            </a:r>
          </a:p>
        </p:txBody>
      </p:sp>
      <p:sp>
        <p:nvSpPr>
          <p:cNvPr id="17455" name="Line 288"/>
          <p:cNvSpPr>
            <a:spLocks noChangeShapeType="1"/>
          </p:cNvSpPr>
          <p:nvPr/>
        </p:nvSpPr>
        <p:spPr bwMode="auto">
          <a:xfrm>
            <a:off x="5965825" y="4668838"/>
            <a:ext cx="319088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8175" name="Group 294"/>
          <p:cNvGrpSpPr>
            <a:grpSpLocks/>
          </p:cNvGrpSpPr>
          <p:nvPr/>
        </p:nvGrpSpPr>
        <p:grpSpPr bwMode="auto">
          <a:xfrm>
            <a:off x="5003800" y="3530600"/>
            <a:ext cx="1517650" cy="977900"/>
            <a:chOff x="4239" y="2007"/>
            <a:chExt cx="956" cy="616"/>
          </a:xfrm>
        </p:grpSpPr>
        <p:sp>
          <p:nvSpPr>
            <p:cNvPr id="17461" name="Text Box 187"/>
            <p:cNvSpPr txBox="1">
              <a:spLocks noChangeArrowheads="1"/>
            </p:cNvSpPr>
            <p:nvPr/>
          </p:nvSpPr>
          <p:spPr bwMode="auto">
            <a:xfrm>
              <a:off x="4239" y="2047"/>
              <a:ext cx="9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8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 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= </a:t>
              </a:r>
              <a:r>
                <a:rPr lang="en-US" sz="2800" dirty="0" smtClean="0">
                  <a:solidFill>
                    <a:srgbClr val="000000"/>
                  </a:solidFill>
                  <a:latin typeface="Symbol" charset="0"/>
                  <a:cs typeface="Arial" charset="0"/>
                </a:rPr>
                <a:t>S</a:t>
              </a:r>
              <a:r>
                <a:rPr lang="en-US" sz="18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Z</a:t>
              </a:r>
              <a:r>
                <a:rPr lang="en-US" sz="18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i,m</a:t>
              </a:r>
              <a:r>
                <a:rPr lang="en-US" baseline="30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.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en-US" sz="18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7462" name="Text Box 289"/>
            <p:cNvSpPr txBox="1">
              <a:spLocks noChangeArrowheads="1"/>
            </p:cNvSpPr>
            <p:nvPr/>
          </p:nvSpPr>
          <p:spPr bwMode="auto">
            <a:xfrm>
              <a:off x="4498" y="2258"/>
              <a:ext cx="30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</a:rPr>
                <a:t>m=1</a:t>
              </a:r>
            </a:p>
          </p:txBody>
        </p:sp>
        <p:sp>
          <p:nvSpPr>
            <p:cNvPr id="17463" name="Text Box 290"/>
            <p:cNvSpPr txBox="1">
              <a:spLocks noChangeArrowheads="1"/>
            </p:cNvSpPr>
            <p:nvPr/>
          </p:nvSpPr>
          <p:spPr bwMode="auto">
            <a:xfrm>
              <a:off x="4541" y="2007"/>
              <a:ext cx="1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17464" name="Text Box 291"/>
            <p:cNvSpPr txBox="1">
              <a:spLocks noChangeArrowheads="1"/>
            </p:cNvSpPr>
            <p:nvPr/>
          </p:nvSpPr>
          <p:spPr bwMode="auto">
            <a:xfrm>
              <a:off x="4718" y="2392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17465" name="Line 293"/>
            <p:cNvSpPr>
              <a:spLocks noChangeShapeType="1"/>
            </p:cNvSpPr>
            <p:nvPr/>
          </p:nvSpPr>
          <p:spPr bwMode="auto">
            <a:xfrm>
              <a:off x="4561" y="2410"/>
              <a:ext cx="5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4780" name="Freeform 300"/>
          <p:cNvSpPr>
            <a:spLocks/>
          </p:cNvSpPr>
          <p:nvPr/>
        </p:nvSpPr>
        <p:spPr bwMode="auto">
          <a:xfrm>
            <a:off x="7745413" y="2060575"/>
            <a:ext cx="341312" cy="1376363"/>
          </a:xfrm>
          <a:custGeom>
            <a:avLst/>
            <a:gdLst>
              <a:gd name="T0" fmla="*/ 0 w 215"/>
              <a:gd name="T1" fmla="*/ 0 h 819"/>
              <a:gd name="T2" fmla="*/ 2147483647 w 215"/>
              <a:gd name="T3" fmla="*/ 0 h 819"/>
              <a:gd name="T4" fmla="*/ 2147483647 w 215"/>
              <a:gd name="T5" fmla="*/ 2147483647 h 8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" h="819">
                <a:moveTo>
                  <a:pt x="0" y="0"/>
                </a:moveTo>
                <a:lnTo>
                  <a:pt x="215" y="0"/>
                </a:lnTo>
                <a:lnTo>
                  <a:pt x="215" y="819"/>
                </a:ln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4782" name="Line 302"/>
          <p:cNvSpPr>
            <a:spLocks noChangeShapeType="1"/>
          </p:cNvSpPr>
          <p:nvPr/>
        </p:nvSpPr>
        <p:spPr bwMode="auto">
          <a:xfrm flipH="1">
            <a:off x="2522538" y="3436938"/>
            <a:ext cx="5553075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4783" name="Freeform 303"/>
          <p:cNvSpPr>
            <a:spLocks/>
          </p:cNvSpPr>
          <p:nvPr/>
        </p:nvSpPr>
        <p:spPr bwMode="auto">
          <a:xfrm>
            <a:off x="2522538" y="3436938"/>
            <a:ext cx="396875" cy="1157287"/>
          </a:xfrm>
          <a:custGeom>
            <a:avLst/>
            <a:gdLst>
              <a:gd name="T0" fmla="*/ 0 w 250"/>
              <a:gd name="T1" fmla="*/ 0 h 729"/>
              <a:gd name="T2" fmla="*/ 0 w 250"/>
              <a:gd name="T3" fmla="*/ 2147483647 h 729"/>
              <a:gd name="T4" fmla="*/ 2147483647 w 250"/>
              <a:gd name="T5" fmla="*/ 2147483647 h 7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0" h="729">
                <a:moveTo>
                  <a:pt x="0" y="0"/>
                </a:moveTo>
                <a:lnTo>
                  <a:pt x="0" y="729"/>
                </a:lnTo>
                <a:lnTo>
                  <a:pt x="250" y="729"/>
                </a:ln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8179" name="Picture 2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81121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32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0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404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40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40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0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40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0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40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40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40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000"/>
                                        <p:tgtEl>
                                          <p:spTgt spid="40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780" grpId="0" animBg="1"/>
      <p:bldP spid="4047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Q6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 of 26 earned full credit</a:t>
            </a:r>
            <a:endParaRPr lang="en-US" dirty="0"/>
          </a:p>
          <a:p>
            <a:r>
              <a:rPr lang="en-US" dirty="0" smtClean="0"/>
              <a:t>1: CRC works well in terrestrial point to point links, where retransmission is easy; FEC might be better for high-delay links (e.g., satellite) [also better for low signal strength settings]</a:t>
            </a:r>
          </a:p>
          <a:p>
            <a:r>
              <a:rPr lang="en-US" dirty="0" smtClean="0"/>
              <a:t>2: Dijkstra’s algorithm would not scale to Internet (flood routing, n log n computation time)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382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111125"/>
            <a:ext cx="7772400" cy="1036638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CDMA: two-sender interference</a:t>
            </a:r>
            <a:endParaRPr lang="en-US" dirty="0">
              <a:latin typeface="Gill Sans MT" charset="0"/>
              <a:cs typeface="+mj-cs"/>
            </a:endParaRPr>
          </a:p>
        </p:txBody>
      </p:sp>
      <p:pic>
        <p:nvPicPr>
          <p:cNvPr id="50180" name="Picture 3" descr="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450" y="1181100"/>
            <a:ext cx="5026025" cy="532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18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8255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2" name="TextBox 1"/>
          <p:cNvSpPr txBox="1">
            <a:spLocks noChangeArrowheads="1"/>
          </p:cNvSpPr>
          <p:nvPr/>
        </p:nvSpPr>
        <p:spPr bwMode="auto">
          <a:xfrm>
            <a:off x="6488113" y="4802188"/>
            <a:ext cx="24860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using same code as sender 1, receiver recovers sender 1’s original data from summed channel data!</a:t>
            </a:r>
          </a:p>
        </p:txBody>
      </p:sp>
      <p:sp>
        <p:nvSpPr>
          <p:cNvPr id="50183" name="TextBox 7"/>
          <p:cNvSpPr txBox="1">
            <a:spLocks noChangeArrowheads="1"/>
          </p:cNvSpPr>
          <p:nvPr/>
        </p:nvSpPr>
        <p:spPr bwMode="auto">
          <a:xfrm>
            <a:off x="417513" y="1773238"/>
            <a:ext cx="248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Sender 1</a:t>
            </a:r>
          </a:p>
        </p:txBody>
      </p:sp>
      <p:sp>
        <p:nvSpPr>
          <p:cNvPr id="50184" name="TextBox 8"/>
          <p:cNvSpPr txBox="1">
            <a:spLocks noChangeArrowheads="1"/>
          </p:cNvSpPr>
          <p:nvPr/>
        </p:nvSpPr>
        <p:spPr bwMode="auto">
          <a:xfrm>
            <a:off x="423863" y="2840038"/>
            <a:ext cx="248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Sender 2</a:t>
            </a:r>
          </a:p>
        </p:txBody>
      </p:sp>
      <p:sp>
        <p:nvSpPr>
          <p:cNvPr id="50185" name="TextBox 9"/>
          <p:cNvSpPr txBox="1">
            <a:spLocks noChangeArrowheads="1"/>
          </p:cNvSpPr>
          <p:nvPr/>
        </p:nvSpPr>
        <p:spPr bwMode="auto">
          <a:xfrm>
            <a:off x="6399213" y="1076325"/>
            <a:ext cx="248443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channel sums together transmissions by sender 1 and 2</a:t>
            </a:r>
          </a:p>
        </p:txBody>
      </p:sp>
      <p:cxnSp>
        <p:nvCxnSpPr>
          <p:cNvPr id="50186" name="Straight Connector 3"/>
          <p:cNvCxnSpPr>
            <a:cxnSpLocks noChangeShapeType="1"/>
          </p:cNvCxnSpPr>
          <p:nvPr/>
        </p:nvCxnSpPr>
        <p:spPr bwMode="auto">
          <a:xfrm flipH="1">
            <a:off x="6015038" y="1316038"/>
            <a:ext cx="438150" cy="646112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5620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331788" y="230188"/>
            <a:ext cx="81057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3G (voice+data) network architecture</a:t>
            </a:r>
          </a:p>
        </p:txBody>
      </p:sp>
      <p:sp>
        <p:nvSpPr>
          <p:cNvPr id="39944" name="Line 96"/>
          <p:cNvSpPr>
            <a:spLocks noChangeShapeType="1"/>
          </p:cNvSpPr>
          <p:nvPr/>
        </p:nvSpPr>
        <p:spPr bwMode="auto">
          <a:xfrm flipV="1">
            <a:off x="2012950" y="2292350"/>
            <a:ext cx="1695450" cy="41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45" name="Line 97"/>
          <p:cNvSpPr>
            <a:spLocks noChangeShapeType="1"/>
          </p:cNvSpPr>
          <p:nvPr/>
        </p:nvSpPr>
        <p:spPr bwMode="auto">
          <a:xfrm flipV="1">
            <a:off x="2574925" y="2284413"/>
            <a:ext cx="1109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46" name="Line 98"/>
          <p:cNvSpPr>
            <a:spLocks noChangeShapeType="1"/>
          </p:cNvSpPr>
          <p:nvPr/>
        </p:nvSpPr>
        <p:spPr bwMode="auto">
          <a:xfrm>
            <a:off x="2082800" y="1911350"/>
            <a:ext cx="162401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2170" name="Group 99"/>
          <p:cNvGrpSpPr>
            <a:grpSpLocks/>
          </p:cNvGrpSpPr>
          <p:nvPr/>
        </p:nvGrpSpPr>
        <p:grpSpPr bwMode="auto">
          <a:xfrm>
            <a:off x="3676650" y="1998663"/>
            <a:ext cx="550863" cy="411162"/>
            <a:chOff x="611" y="3693"/>
            <a:chExt cx="449" cy="287"/>
          </a:xfrm>
        </p:grpSpPr>
        <p:sp>
          <p:nvSpPr>
            <p:cNvPr id="40094" name="Rectangle 10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2318" name="Group 10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2324" name="Freeform 10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325" name="Freeform 10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319" name="Freeform 10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20" name="Freeform 10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21" name="Freeform 10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22" name="Freeform 10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23" name="Freeform 10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2171" name="Group 109"/>
          <p:cNvGrpSpPr>
            <a:grpSpLocks/>
          </p:cNvGrpSpPr>
          <p:nvPr/>
        </p:nvGrpSpPr>
        <p:grpSpPr bwMode="auto">
          <a:xfrm>
            <a:off x="4676775" y="1630363"/>
            <a:ext cx="550863" cy="1001712"/>
            <a:chOff x="611" y="3693"/>
            <a:chExt cx="449" cy="287"/>
          </a:xfrm>
        </p:grpSpPr>
        <p:sp>
          <p:nvSpPr>
            <p:cNvPr id="40085" name="Rectangle 11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2309" name="Group 11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2315" name="Freeform 11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316" name="Freeform 11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310" name="Freeform 11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11" name="Freeform 11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12" name="Freeform 11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13" name="Freeform 11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14" name="Freeform 11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49" name="Line 119"/>
          <p:cNvSpPr>
            <a:spLocks noChangeShapeType="1"/>
          </p:cNvSpPr>
          <p:nvPr/>
        </p:nvSpPr>
        <p:spPr bwMode="auto">
          <a:xfrm flipV="1">
            <a:off x="4203700" y="2230438"/>
            <a:ext cx="44767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50" name="Text Box 120"/>
          <p:cNvSpPr txBox="1">
            <a:spLocks noChangeArrowheads="1"/>
          </p:cNvSpPr>
          <p:nvPr/>
        </p:nvSpPr>
        <p:spPr bwMode="auto">
          <a:xfrm>
            <a:off x="3529013" y="2430463"/>
            <a:ext cx="1135062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ts val="17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radio</a:t>
            </a:r>
          </a:p>
          <a:p>
            <a:pPr>
              <a:lnSpc>
                <a:spcPts val="17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 </a:t>
            </a:r>
          </a:p>
          <a:p>
            <a:pPr>
              <a:lnSpc>
                <a:spcPts val="17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controller</a:t>
            </a:r>
          </a:p>
        </p:txBody>
      </p:sp>
      <p:sp>
        <p:nvSpPr>
          <p:cNvPr id="39951" name="Text Box 121"/>
          <p:cNvSpPr txBox="1">
            <a:spLocks noChangeArrowheads="1"/>
          </p:cNvSpPr>
          <p:nvPr/>
        </p:nvSpPr>
        <p:spPr bwMode="auto">
          <a:xfrm>
            <a:off x="4613275" y="13350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pic>
        <p:nvPicPr>
          <p:cNvPr id="92175" name="Picture 122" descr="imgyjavg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728788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176" name="Group 123"/>
          <p:cNvGrpSpPr>
            <a:grpSpLocks/>
          </p:cNvGrpSpPr>
          <p:nvPr/>
        </p:nvGrpSpPr>
        <p:grpSpPr bwMode="auto">
          <a:xfrm>
            <a:off x="223838" y="2135188"/>
            <a:ext cx="831850" cy="180975"/>
            <a:chOff x="3072" y="739"/>
            <a:chExt cx="652" cy="146"/>
          </a:xfrm>
        </p:grpSpPr>
        <p:pic>
          <p:nvPicPr>
            <p:cNvPr id="92305" name="Picture 124" descr="lgv_fqmg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083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084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54" name="Oval 127"/>
          <p:cNvSpPr>
            <a:spLocks noChangeArrowheads="1"/>
          </p:cNvSpPr>
          <p:nvPr/>
        </p:nvSpPr>
        <p:spPr bwMode="auto">
          <a:xfrm>
            <a:off x="1184275" y="1406525"/>
            <a:ext cx="3170238" cy="14732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92178" name="Picture 128" descr="imgyjavg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2468563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179" name="Group 130"/>
          <p:cNvGrpSpPr>
            <a:grpSpLocks/>
          </p:cNvGrpSpPr>
          <p:nvPr/>
        </p:nvGrpSpPr>
        <p:grpSpPr bwMode="auto">
          <a:xfrm>
            <a:off x="4660900" y="3173413"/>
            <a:ext cx="582613" cy="641350"/>
            <a:chOff x="3028" y="1864"/>
            <a:chExt cx="347" cy="631"/>
          </a:xfrm>
        </p:grpSpPr>
        <p:sp>
          <p:nvSpPr>
            <p:cNvPr id="40076" name="Rectangle 131"/>
            <p:cNvSpPr>
              <a:spLocks noChangeArrowheads="1"/>
            </p:cNvSpPr>
            <p:nvPr/>
          </p:nvSpPr>
          <p:spPr bwMode="auto">
            <a:xfrm>
              <a:off x="3047" y="2042"/>
              <a:ext cx="260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0" name="Freeform 132"/>
            <p:cNvSpPr>
              <a:spLocks/>
            </p:cNvSpPr>
            <p:nvPr/>
          </p:nvSpPr>
          <p:spPr bwMode="auto">
            <a:xfrm>
              <a:off x="3309" y="1888"/>
              <a:ext cx="48" cy="163"/>
            </a:xfrm>
            <a:custGeom>
              <a:avLst/>
              <a:gdLst>
                <a:gd name="T0" fmla="*/ 8 w 62"/>
                <a:gd name="T1" fmla="*/ 0 h 74"/>
                <a:gd name="T2" fmla="*/ 13 w 62"/>
                <a:gd name="T3" fmla="*/ 6540 h 74"/>
                <a:gd name="T4" fmla="*/ 0 w 62"/>
                <a:gd name="T5" fmla="*/ 8452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1" name="Freeform 133"/>
            <p:cNvSpPr>
              <a:spLocks/>
            </p:cNvSpPr>
            <p:nvPr/>
          </p:nvSpPr>
          <p:spPr bwMode="auto">
            <a:xfrm>
              <a:off x="3307" y="2020"/>
              <a:ext cx="49" cy="475"/>
            </a:xfrm>
            <a:custGeom>
              <a:avLst/>
              <a:gdLst>
                <a:gd name="T0" fmla="*/ 2 w 63"/>
                <a:gd name="T1" fmla="*/ 1431 h 225"/>
                <a:gd name="T2" fmla="*/ 0 w 63"/>
                <a:gd name="T3" fmla="*/ 19918 h 225"/>
                <a:gd name="T4" fmla="*/ 14 w 63"/>
                <a:gd name="T5" fmla="*/ 17858 h 225"/>
                <a:gd name="T6" fmla="*/ 14 w 63"/>
                <a:gd name="T7" fmla="*/ 0 h 225"/>
                <a:gd name="T8" fmla="*/ 2 w 63"/>
                <a:gd name="T9" fmla="*/ 1431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2" name="Freeform 134"/>
            <p:cNvSpPr>
              <a:spLocks/>
            </p:cNvSpPr>
            <p:nvPr/>
          </p:nvSpPr>
          <p:spPr bwMode="auto">
            <a:xfrm>
              <a:off x="3339" y="1864"/>
              <a:ext cx="36" cy="171"/>
            </a:xfrm>
            <a:custGeom>
              <a:avLst/>
              <a:gdLst>
                <a:gd name="T0" fmla="*/ 2 w 47"/>
                <a:gd name="T1" fmla="*/ 0 h 78"/>
                <a:gd name="T2" fmla="*/ 9 w 47"/>
                <a:gd name="T3" fmla="*/ 8662 h 78"/>
                <a:gd name="T4" fmla="*/ 3 w 47"/>
                <a:gd name="T5" fmla="*/ 8565 h 78"/>
                <a:gd name="T6" fmla="*/ 0 w 47"/>
                <a:gd name="T7" fmla="*/ 3907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3" name="Freeform 135"/>
            <p:cNvSpPr>
              <a:spLocks/>
            </p:cNvSpPr>
            <p:nvPr/>
          </p:nvSpPr>
          <p:spPr bwMode="auto">
            <a:xfrm>
              <a:off x="3319" y="1941"/>
              <a:ext cx="34" cy="112"/>
            </a:xfrm>
            <a:custGeom>
              <a:avLst/>
              <a:gdLst>
                <a:gd name="T0" fmla="*/ 5 w 44"/>
                <a:gd name="T1" fmla="*/ 0 h 51"/>
                <a:gd name="T2" fmla="*/ 0 w 44"/>
                <a:gd name="T3" fmla="*/ 5721 h 51"/>
                <a:gd name="T4" fmla="*/ 9 w 44"/>
                <a:gd name="T5" fmla="*/ 5053 h 51"/>
                <a:gd name="T6" fmla="*/ 5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304" name="Freeform 136"/>
            <p:cNvSpPr>
              <a:spLocks/>
            </p:cNvSpPr>
            <p:nvPr/>
          </p:nvSpPr>
          <p:spPr bwMode="auto">
            <a:xfrm>
              <a:off x="3028" y="1868"/>
              <a:ext cx="322" cy="209"/>
            </a:xfrm>
            <a:custGeom>
              <a:avLst/>
              <a:gdLst>
                <a:gd name="T0" fmla="*/ 0 w 417"/>
                <a:gd name="T1" fmla="*/ 10773 h 95"/>
                <a:gd name="T2" fmla="*/ 14 w 417"/>
                <a:gd name="T3" fmla="*/ 97 h 95"/>
                <a:gd name="T4" fmla="*/ 88 w 417"/>
                <a:gd name="T5" fmla="*/ 0 h 95"/>
                <a:gd name="T6" fmla="*/ 79 w 417"/>
                <a:gd name="T7" fmla="*/ 10773 h 95"/>
                <a:gd name="T8" fmla="*/ 0 w 417"/>
                <a:gd name="T9" fmla="*/ 1077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57" name="Text Box 137"/>
          <p:cNvSpPr txBox="1">
            <a:spLocks noChangeArrowheads="1"/>
          </p:cNvSpPr>
          <p:nvPr/>
        </p:nvSpPr>
        <p:spPr bwMode="auto">
          <a:xfrm>
            <a:off x="4591050" y="3817938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SGSN</a:t>
            </a:r>
          </a:p>
        </p:txBody>
      </p:sp>
      <p:sp>
        <p:nvSpPr>
          <p:cNvPr id="39958" name="Line 138"/>
          <p:cNvSpPr>
            <a:spLocks noChangeShapeType="1"/>
          </p:cNvSpPr>
          <p:nvPr/>
        </p:nvSpPr>
        <p:spPr bwMode="auto">
          <a:xfrm>
            <a:off x="5313363" y="3605213"/>
            <a:ext cx="685800" cy="24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60" name="Line 153"/>
          <p:cNvSpPr>
            <a:spLocks noChangeShapeType="1"/>
          </p:cNvSpPr>
          <p:nvPr/>
        </p:nvSpPr>
        <p:spPr bwMode="auto">
          <a:xfrm>
            <a:off x="4187825" y="2241550"/>
            <a:ext cx="295275" cy="138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61" name="Line 154"/>
          <p:cNvSpPr>
            <a:spLocks noChangeShapeType="1"/>
          </p:cNvSpPr>
          <p:nvPr/>
        </p:nvSpPr>
        <p:spPr bwMode="auto">
          <a:xfrm>
            <a:off x="4483100" y="3627438"/>
            <a:ext cx="22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185" name="Freeform 156"/>
          <p:cNvSpPr>
            <a:spLocks/>
          </p:cNvSpPr>
          <p:nvPr/>
        </p:nvSpPr>
        <p:spPr bwMode="auto">
          <a:xfrm>
            <a:off x="7177088" y="1381125"/>
            <a:ext cx="1235075" cy="16811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63" name="Text Box 157"/>
          <p:cNvSpPr txBox="1">
            <a:spLocks noChangeArrowheads="1"/>
          </p:cNvSpPr>
          <p:nvPr/>
        </p:nvSpPr>
        <p:spPr bwMode="auto">
          <a:xfrm>
            <a:off x="7285038" y="1724025"/>
            <a:ext cx="11064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telephone</a:t>
            </a:r>
          </a:p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39964" name="Line 158"/>
          <p:cNvSpPr>
            <a:spLocks noChangeShapeType="1"/>
          </p:cNvSpPr>
          <p:nvPr/>
        </p:nvSpPr>
        <p:spPr bwMode="auto">
          <a:xfrm>
            <a:off x="5151438" y="2255838"/>
            <a:ext cx="1284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2188" name="Group 159"/>
          <p:cNvGrpSpPr>
            <a:grpSpLocks/>
          </p:cNvGrpSpPr>
          <p:nvPr/>
        </p:nvGrpSpPr>
        <p:grpSpPr bwMode="auto">
          <a:xfrm>
            <a:off x="6411913" y="1590675"/>
            <a:ext cx="550862" cy="1001713"/>
            <a:chOff x="611" y="3693"/>
            <a:chExt cx="449" cy="287"/>
          </a:xfrm>
        </p:grpSpPr>
        <p:sp>
          <p:nvSpPr>
            <p:cNvPr id="40054" name="Rectangle 16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2278" name="Group 16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2284" name="Freeform 16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85" name="Freeform 16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279" name="Freeform 16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80" name="Freeform 16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81" name="Freeform 16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82" name="Freeform 16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83" name="Freeform 16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66" name="Text Box 169"/>
          <p:cNvSpPr txBox="1">
            <a:spLocks noChangeArrowheads="1"/>
          </p:cNvSpPr>
          <p:nvPr/>
        </p:nvSpPr>
        <p:spPr bwMode="auto">
          <a:xfrm>
            <a:off x="6359525" y="2573338"/>
            <a:ext cx="10858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Gateway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sp>
        <p:nvSpPr>
          <p:cNvPr id="39967" name="Text Box 170"/>
          <p:cNvSpPr txBox="1">
            <a:spLocks noChangeArrowheads="1"/>
          </p:cNvSpPr>
          <p:nvPr/>
        </p:nvSpPr>
        <p:spPr bwMode="auto">
          <a:xfrm>
            <a:off x="6481763" y="1593850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9968" name="Line 171"/>
          <p:cNvSpPr>
            <a:spLocks noChangeShapeType="1"/>
          </p:cNvSpPr>
          <p:nvPr/>
        </p:nvSpPr>
        <p:spPr bwMode="auto">
          <a:xfrm flipH="1">
            <a:off x="6200775" y="2325688"/>
            <a:ext cx="236538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69" name="Line 172"/>
          <p:cNvSpPr>
            <a:spLocks noChangeShapeType="1"/>
          </p:cNvSpPr>
          <p:nvPr/>
        </p:nvSpPr>
        <p:spPr bwMode="auto">
          <a:xfrm flipH="1" flipV="1">
            <a:off x="6211888" y="2043113"/>
            <a:ext cx="225425" cy="90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0" name="Line 173"/>
          <p:cNvSpPr>
            <a:spLocks noChangeShapeType="1"/>
          </p:cNvSpPr>
          <p:nvPr/>
        </p:nvSpPr>
        <p:spPr bwMode="auto">
          <a:xfrm flipH="1">
            <a:off x="5834063" y="2500313"/>
            <a:ext cx="327025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1" name="Line 174"/>
          <p:cNvSpPr>
            <a:spLocks noChangeShapeType="1"/>
          </p:cNvSpPr>
          <p:nvPr/>
        </p:nvSpPr>
        <p:spPr bwMode="auto">
          <a:xfrm flipH="1" flipV="1">
            <a:off x="5929313" y="1952625"/>
            <a:ext cx="236537" cy="793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2" name="Line 175"/>
          <p:cNvSpPr>
            <a:spLocks noChangeShapeType="1"/>
          </p:cNvSpPr>
          <p:nvPr/>
        </p:nvSpPr>
        <p:spPr bwMode="auto">
          <a:xfrm>
            <a:off x="4945063" y="2641600"/>
            <a:ext cx="0" cy="496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3" name="Line 176"/>
          <p:cNvSpPr>
            <a:spLocks noChangeShapeType="1"/>
          </p:cNvSpPr>
          <p:nvPr/>
        </p:nvSpPr>
        <p:spPr bwMode="auto">
          <a:xfrm>
            <a:off x="6942138" y="22240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010" name="Text Box 178"/>
          <p:cNvSpPr txBox="1">
            <a:spLocks noChangeArrowheads="1"/>
          </p:cNvSpPr>
          <p:nvPr/>
        </p:nvSpPr>
        <p:spPr bwMode="auto">
          <a:xfrm>
            <a:off x="5622466" y="5206815"/>
            <a:ext cx="3154501" cy="30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Serving GPRS Support Node (SGSN)</a:t>
            </a:r>
          </a:p>
        </p:txBody>
      </p:sp>
      <p:sp>
        <p:nvSpPr>
          <p:cNvPr id="40034" name="Rectangle 180"/>
          <p:cNvSpPr>
            <a:spLocks noChangeArrowheads="1"/>
          </p:cNvSpPr>
          <p:nvPr/>
        </p:nvSpPr>
        <p:spPr bwMode="auto">
          <a:xfrm>
            <a:off x="5156836" y="5705178"/>
            <a:ext cx="313295" cy="42733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58" name="Freeform 181"/>
          <p:cNvSpPr>
            <a:spLocks/>
          </p:cNvSpPr>
          <p:nvPr/>
        </p:nvSpPr>
        <p:spPr bwMode="auto">
          <a:xfrm>
            <a:off x="5473005" y="5560793"/>
            <a:ext cx="57485" cy="152536"/>
          </a:xfrm>
          <a:custGeom>
            <a:avLst/>
            <a:gdLst>
              <a:gd name="T0" fmla="*/ 3 w 62"/>
              <a:gd name="T1" fmla="*/ 0 h 74"/>
              <a:gd name="T2" fmla="*/ 5 w 62"/>
              <a:gd name="T3" fmla="*/ 1758 h 74"/>
              <a:gd name="T4" fmla="*/ 0 w 62"/>
              <a:gd name="T5" fmla="*/ 2282 h 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2" h="74">
                <a:moveTo>
                  <a:pt x="36" y="0"/>
                </a:moveTo>
                <a:lnTo>
                  <a:pt x="62" y="57"/>
                </a:lnTo>
                <a:lnTo>
                  <a:pt x="0" y="7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59" name="Freeform 182"/>
          <p:cNvSpPr>
            <a:spLocks/>
          </p:cNvSpPr>
          <p:nvPr/>
        </p:nvSpPr>
        <p:spPr bwMode="auto">
          <a:xfrm>
            <a:off x="5470130" y="5684219"/>
            <a:ext cx="58922" cy="448294"/>
          </a:xfrm>
          <a:custGeom>
            <a:avLst/>
            <a:gdLst>
              <a:gd name="T0" fmla="*/ 1 w 63"/>
              <a:gd name="T1" fmla="*/ 395 h 225"/>
              <a:gd name="T2" fmla="*/ 0 w 63"/>
              <a:gd name="T3" fmla="*/ 5650 h 225"/>
              <a:gd name="T4" fmla="*/ 5 w 63"/>
              <a:gd name="T5" fmla="*/ 5073 h 225"/>
              <a:gd name="T6" fmla="*/ 5 w 63"/>
              <a:gd name="T7" fmla="*/ 0 h 225"/>
              <a:gd name="T8" fmla="*/ 1 w 63"/>
              <a:gd name="T9" fmla="*/ 395 h 2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" h="225">
                <a:moveTo>
                  <a:pt x="2" y="16"/>
                </a:moveTo>
                <a:lnTo>
                  <a:pt x="0" y="225"/>
                </a:lnTo>
                <a:lnTo>
                  <a:pt x="62" y="202"/>
                </a:lnTo>
                <a:lnTo>
                  <a:pt x="63" y="0"/>
                </a:lnTo>
                <a:lnTo>
                  <a:pt x="2" y="1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60" name="Freeform 183"/>
          <p:cNvSpPr>
            <a:spLocks/>
          </p:cNvSpPr>
          <p:nvPr/>
        </p:nvSpPr>
        <p:spPr bwMode="auto">
          <a:xfrm>
            <a:off x="5508933" y="5537505"/>
            <a:ext cx="43114" cy="161851"/>
          </a:xfrm>
          <a:custGeom>
            <a:avLst/>
            <a:gdLst>
              <a:gd name="T0" fmla="*/ 1 w 47"/>
              <a:gd name="T1" fmla="*/ 0 h 78"/>
              <a:gd name="T2" fmla="*/ 3 w 47"/>
              <a:gd name="T3" fmla="*/ 2502 h 78"/>
              <a:gd name="T4" fmla="*/ 1 w 47"/>
              <a:gd name="T5" fmla="*/ 2461 h 78"/>
              <a:gd name="T6" fmla="*/ 0 w 47"/>
              <a:gd name="T7" fmla="*/ 1108 h 78"/>
              <a:gd name="T8" fmla="*/ 1 w 47"/>
              <a:gd name="T9" fmla="*/ 0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" h="78">
                <a:moveTo>
                  <a:pt x="12" y="0"/>
                </a:moveTo>
                <a:lnTo>
                  <a:pt x="47" y="78"/>
                </a:lnTo>
                <a:lnTo>
                  <a:pt x="15" y="77"/>
                </a:lnTo>
                <a:lnTo>
                  <a:pt x="0" y="35"/>
                </a:lnTo>
                <a:lnTo>
                  <a:pt x="1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61" name="Freeform 184"/>
          <p:cNvSpPr>
            <a:spLocks/>
          </p:cNvSpPr>
          <p:nvPr/>
        </p:nvSpPr>
        <p:spPr bwMode="auto">
          <a:xfrm>
            <a:off x="5484502" y="5609698"/>
            <a:ext cx="40240" cy="105960"/>
          </a:xfrm>
          <a:custGeom>
            <a:avLst/>
            <a:gdLst>
              <a:gd name="T0" fmla="*/ 2 w 44"/>
              <a:gd name="T1" fmla="*/ 0 h 51"/>
              <a:gd name="T2" fmla="*/ 0 w 44"/>
              <a:gd name="T3" fmla="*/ 1643 h 51"/>
              <a:gd name="T4" fmla="*/ 3 w 44"/>
              <a:gd name="T5" fmla="*/ 1449 h 51"/>
              <a:gd name="T6" fmla="*/ 2 w 44"/>
              <a:gd name="T7" fmla="*/ 0 h 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4" h="51">
                <a:moveTo>
                  <a:pt x="23" y="0"/>
                </a:moveTo>
                <a:lnTo>
                  <a:pt x="0" y="51"/>
                </a:lnTo>
                <a:lnTo>
                  <a:pt x="44" y="45"/>
                </a:lnTo>
                <a:lnTo>
                  <a:pt x="23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2262" name="Freeform 185"/>
          <p:cNvSpPr>
            <a:spLocks/>
          </p:cNvSpPr>
          <p:nvPr/>
        </p:nvSpPr>
        <p:spPr bwMode="auto">
          <a:xfrm>
            <a:off x="5133842" y="5542163"/>
            <a:ext cx="388025" cy="196783"/>
          </a:xfrm>
          <a:custGeom>
            <a:avLst/>
            <a:gdLst>
              <a:gd name="T0" fmla="*/ 0 w 417"/>
              <a:gd name="T1" fmla="*/ 3014 h 95"/>
              <a:gd name="T2" fmla="*/ 5 w 417"/>
              <a:gd name="T3" fmla="*/ 37 h 95"/>
              <a:gd name="T4" fmla="*/ 30 w 417"/>
              <a:gd name="T5" fmla="*/ 0 h 95"/>
              <a:gd name="T6" fmla="*/ 27 w 417"/>
              <a:gd name="T7" fmla="*/ 3014 h 95"/>
              <a:gd name="T8" fmla="*/ 0 w 417"/>
              <a:gd name="T9" fmla="*/ 3014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" h="95">
                <a:moveTo>
                  <a:pt x="0" y="95"/>
                </a:moveTo>
                <a:lnTo>
                  <a:pt x="66" y="1"/>
                </a:lnTo>
                <a:lnTo>
                  <a:pt x="417" y="0"/>
                </a:lnTo>
                <a:lnTo>
                  <a:pt x="370" y="95"/>
                </a:lnTo>
                <a:lnTo>
                  <a:pt x="0" y="9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2235" name="Group 200"/>
          <p:cNvGrpSpPr>
            <a:grpSpLocks/>
          </p:cNvGrpSpPr>
          <p:nvPr/>
        </p:nvGrpSpPr>
        <p:grpSpPr bwMode="auto">
          <a:xfrm>
            <a:off x="5149650" y="5075238"/>
            <a:ext cx="445510" cy="379594"/>
            <a:chOff x="3028" y="1864"/>
            <a:chExt cx="347" cy="631"/>
          </a:xfrm>
        </p:grpSpPr>
        <p:sp>
          <p:nvSpPr>
            <p:cNvPr id="40028" name="Rectangle 201"/>
            <p:cNvSpPr>
              <a:spLocks noChangeArrowheads="1"/>
            </p:cNvSpPr>
            <p:nvPr/>
          </p:nvSpPr>
          <p:spPr bwMode="auto">
            <a:xfrm>
              <a:off x="3047" y="2041"/>
              <a:ext cx="261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2" name="Freeform 202"/>
            <p:cNvSpPr>
              <a:spLocks/>
            </p:cNvSpPr>
            <p:nvPr/>
          </p:nvSpPr>
          <p:spPr bwMode="auto">
            <a:xfrm>
              <a:off x="3309" y="1888"/>
              <a:ext cx="48" cy="163"/>
            </a:xfrm>
            <a:custGeom>
              <a:avLst/>
              <a:gdLst>
                <a:gd name="T0" fmla="*/ 8 w 62"/>
                <a:gd name="T1" fmla="*/ 0 h 74"/>
                <a:gd name="T2" fmla="*/ 13 w 62"/>
                <a:gd name="T3" fmla="*/ 6540 h 74"/>
                <a:gd name="T4" fmla="*/ 0 w 62"/>
                <a:gd name="T5" fmla="*/ 8452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3" name="Freeform 203"/>
            <p:cNvSpPr>
              <a:spLocks/>
            </p:cNvSpPr>
            <p:nvPr/>
          </p:nvSpPr>
          <p:spPr bwMode="auto">
            <a:xfrm>
              <a:off x="3307" y="2020"/>
              <a:ext cx="49" cy="475"/>
            </a:xfrm>
            <a:custGeom>
              <a:avLst/>
              <a:gdLst>
                <a:gd name="T0" fmla="*/ 2 w 63"/>
                <a:gd name="T1" fmla="*/ 1431 h 225"/>
                <a:gd name="T2" fmla="*/ 0 w 63"/>
                <a:gd name="T3" fmla="*/ 19918 h 225"/>
                <a:gd name="T4" fmla="*/ 14 w 63"/>
                <a:gd name="T5" fmla="*/ 17858 h 225"/>
                <a:gd name="T6" fmla="*/ 14 w 63"/>
                <a:gd name="T7" fmla="*/ 0 h 225"/>
                <a:gd name="T8" fmla="*/ 2 w 63"/>
                <a:gd name="T9" fmla="*/ 1431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4" name="Freeform 204"/>
            <p:cNvSpPr>
              <a:spLocks/>
            </p:cNvSpPr>
            <p:nvPr/>
          </p:nvSpPr>
          <p:spPr bwMode="auto">
            <a:xfrm>
              <a:off x="3339" y="1864"/>
              <a:ext cx="36" cy="171"/>
            </a:xfrm>
            <a:custGeom>
              <a:avLst/>
              <a:gdLst>
                <a:gd name="T0" fmla="*/ 2 w 47"/>
                <a:gd name="T1" fmla="*/ 0 h 78"/>
                <a:gd name="T2" fmla="*/ 9 w 47"/>
                <a:gd name="T3" fmla="*/ 8662 h 78"/>
                <a:gd name="T4" fmla="*/ 3 w 47"/>
                <a:gd name="T5" fmla="*/ 8565 h 78"/>
                <a:gd name="T6" fmla="*/ 0 w 47"/>
                <a:gd name="T7" fmla="*/ 3907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5" name="Freeform 205"/>
            <p:cNvSpPr>
              <a:spLocks/>
            </p:cNvSpPr>
            <p:nvPr/>
          </p:nvSpPr>
          <p:spPr bwMode="auto">
            <a:xfrm>
              <a:off x="3319" y="1941"/>
              <a:ext cx="34" cy="112"/>
            </a:xfrm>
            <a:custGeom>
              <a:avLst/>
              <a:gdLst>
                <a:gd name="T0" fmla="*/ 5 w 44"/>
                <a:gd name="T1" fmla="*/ 0 h 51"/>
                <a:gd name="T2" fmla="*/ 0 w 44"/>
                <a:gd name="T3" fmla="*/ 5721 h 51"/>
                <a:gd name="T4" fmla="*/ 9 w 44"/>
                <a:gd name="T5" fmla="*/ 5053 h 51"/>
                <a:gd name="T6" fmla="*/ 5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56" name="Freeform 206"/>
            <p:cNvSpPr>
              <a:spLocks/>
            </p:cNvSpPr>
            <p:nvPr/>
          </p:nvSpPr>
          <p:spPr bwMode="auto">
            <a:xfrm>
              <a:off x="3028" y="1868"/>
              <a:ext cx="322" cy="209"/>
            </a:xfrm>
            <a:custGeom>
              <a:avLst/>
              <a:gdLst>
                <a:gd name="T0" fmla="*/ 0 w 417"/>
                <a:gd name="T1" fmla="*/ 10773 h 95"/>
                <a:gd name="T2" fmla="*/ 14 w 417"/>
                <a:gd name="T3" fmla="*/ 97 h 95"/>
                <a:gd name="T4" fmla="*/ 88 w 417"/>
                <a:gd name="T5" fmla="*/ 0 h 95"/>
                <a:gd name="T6" fmla="*/ 79 w 417"/>
                <a:gd name="T7" fmla="*/ 10773 h 95"/>
                <a:gd name="T8" fmla="*/ 0 w 417"/>
                <a:gd name="T9" fmla="*/ 1077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014" name="Text Box 221"/>
          <p:cNvSpPr txBox="1">
            <a:spLocks noChangeArrowheads="1"/>
          </p:cNvSpPr>
          <p:nvPr/>
        </p:nvSpPr>
        <p:spPr bwMode="auto">
          <a:xfrm>
            <a:off x="5668454" y="5773878"/>
            <a:ext cx="3272346" cy="30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Gateway GPRS Support Node (GGSN)</a:t>
            </a:r>
          </a:p>
        </p:txBody>
      </p:sp>
      <p:sp>
        <p:nvSpPr>
          <p:cNvPr id="92198" name="Freeform 222"/>
          <p:cNvSpPr>
            <a:spLocks/>
          </p:cNvSpPr>
          <p:nvPr/>
        </p:nvSpPr>
        <p:spPr bwMode="auto">
          <a:xfrm>
            <a:off x="7286625" y="3284538"/>
            <a:ext cx="1235075" cy="16811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76" name="Text Box 223"/>
          <p:cNvSpPr txBox="1">
            <a:spLocks noChangeArrowheads="1"/>
          </p:cNvSpPr>
          <p:nvPr/>
        </p:nvSpPr>
        <p:spPr bwMode="auto">
          <a:xfrm>
            <a:off x="7394575" y="3627438"/>
            <a:ext cx="8826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92200" name="Group 224"/>
          <p:cNvGrpSpPr>
            <a:grpSpLocks/>
          </p:cNvGrpSpPr>
          <p:nvPr/>
        </p:nvGrpSpPr>
        <p:grpSpPr bwMode="auto">
          <a:xfrm>
            <a:off x="6521450" y="3494088"/>
            <a:ext cx="550863" cy="1001712"/>
            <a:chOff x="611" y="3693"/>
            <a:chExt cx="449" cy="287"/>
          </a:xfrm>
        </p:grpSpPr>
        <p:sp>
          <p:nvSpPr>
            <p:cNvPr id="40001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2225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2231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32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226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27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28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29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30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78" name="Text Box 234"/>
          <p:cNvSpPr txBox="1">
            <a:spLocks noChangeArrowheads="1"/>
          </p:cNvSpPr>
          <p:nvPr/>
        </p:nvSpPr>
        <p:spPr bwMode="auto">
          <a:xfrm>
            <a:off x="6469063" y="4476750"/>
            <a:ext cx="8572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GGSN</a:t>
            </a:r>
          </a:p>
        </p:txBody>
      </p:sp>
      <p:sp>
        <p:nvSpPr>
          <p:cNvPr id="39979" name="Text Box 235"/>
          <p:cNvSpPr txBox="1">
            <a:spLocks noChangeArrowheads="1"/>
          </p:cNvSpPr>
          <p:nvPr/>
        </p:nvSpPr>
        <p:spPr bwMode="auto">
          <a:xfrm>
            <a:off x="6591300" y="3497263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9980" name="Line 236"/>
          <p:cNvSpPr>
            <a:spLocks noChangeShapeType="1"/>
          </p:cNvSpPr>
          <p:nvPr/>
        </p:nvSpPr>
        <p:spPr bwMode="auto">
          <a:xfrm flipH="1">
            <a:off x="6310313" y="4229100"/>
            <a:ext cx="236537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81" name="Line 237"/>
          <p:cNvSpPr>
            <a:spLocks noChangeShapeType="1"/>
          </p:cNvSpPr>
          <p:nvPr/>
        </p:nvSpPr>
        <p:spPr bwMode="auto">
          <a:xfrm flipH="1" flipV="1">
            <a:off x="6321425" y="3946525"/>
            <a:ext cx="225425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82" name="Line 238"/>
          <p:cNvSpPr>
            <a:spLocks noChangeShapeType="1"/>
          </p:cNvSpPr>
          <p:nvPr/>
        </p:nvSpPr>
        <p:spPr bwMode="auto">
          <a:xfrm flipH="1">
            <a:off x="5943600" y="4403725"/>
            <a:ext cx="327025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83" name="Line 239"/>
          <p:cNvSpPr>
            <a:spLocks noChangeShapeType="1"/>
          </p:cNvSpPr>
          <p:nvPr/>
        </p:nvSpPr>
        <p:spPr bwMode="auto">
          <a:xfrm flipH="1" flipV="1">
            <a:off x="6038850" y="3856038"/>
            <a:ext cx="236538" cy="793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84" name="Line 240"/>
          <p:cNvSpPr>
            <a:spLocks noChangeShapeType="1"/>
          </p:cNvSpPr>
          <p:nvPr/>
        </p:nvSpPr>
        <p:spPr bwMode="auto">
          <a:xfrm>
            <a:off x="7051675" y="4127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3057" name="Text Box 241"/>
          <p:cNvSpPr txBox="1">
            <a:spLocks noChangeArrowheads="1"/>
          </p:cNvSpPr>
          <p:nvPr/>
        </p:nvSpPr>
        <p:spPr bwMode="auto">
          <a:xfrm>
            <a:off x="263525" y="3895725"/>
            <a:ext cx="476885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0" hangingPunct="0">
              <a:defRPr/>
            </a:pPr>
            <a:r>
              <a:rPr lang="en-US" i="1" dirty="0" smtClean="0">
                <a:solidFill>
                  <a:srgbClr val="C00000"/>
                </a:solidFill>
                <a:latin typeface="Gill Sans MT" pitchFamily="34" charset="0"/>
                <a:ea typeface="ＭＳ Ｐゴシック" charset="0"/>
              </a:rPr>
              <a:t>Key insight: </a:t>
            </a:r>
            <a:r>
              <a:rPr lang="en-US" dirty="0" smtClean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new cellular data</a:t>
            </a:r>
          </a:p>
          <a:p>
            <a:pPr eaLnBrk="0" hangingPunct="0">
              <a:defRPr/>
            </a:pPr>
            <a:r>
              <a:rPr lang="en-US" dirty="0" smtClean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network operates </a:t>
            </a:r>
            <a:r>
              <a:rPr lang="en-US" i="1" dirty="0" smtClean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in parallel</a:t>
            </a:r>
            <a:r>
              <a:rPr lang="en-US" dirty="0" smtClean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 </a:t>
            </a:r>
          </a:p>
          <a:p>
            <a:pPr eaLnBrk="0" hangingPunct="0">
              <a:defRPr/>
            </a:pPr>
            <a:r>
              <a:rPr lang="en-US" dirty="0" smtClean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(except at edge) with existing </a:t>
            </a:r>
          </a:p>
          <a:p>
            <a:pPr eaLnBrk="0" hangingPunct="0">
              <a:defRPr/>
            </a:pPr>
            <a:r>
              <a:rPr lang="en-US" dirty="0" smtClean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cellular voice network</a:t>
            </a:r>
          </a:p>
          <a:p>
            <a:pPr marL="342900" indent="-223838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 voice network </a:t>
            </a:r>
            <a:r>
              <a:rPr lang="en-US" i="1" dirty="0" smtClean="0">
                <a:solidFill>
                  <a:srgbClr val="CC0000"/>
                </a:solidFill>
                <a:latin typeface="Gill Sans MT" pitchFamily="34" charset="0"/>
                <a:ea typeface="ＭＳ Ｐゴシック" charset="0"/>
              </a:rPr>
              <a:t>unchanged</a:t>
            </a:r>
            <a:r>
              <a:rPr lang="en-US" dirty="0" smtClean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 in core</a:t>
            </a:r>
          </a:p>
          <a:p>
            <a:pPr marL="342900" indent="-223838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 pitchFamily="34" charset="0"/>
                <a:ea typeface="ＭＳ Ｐゴシック" charset="0"/>
              </a:rPr>
              <a:t> data network operates in parallel</a:t>
            </a:r>
          </a:p>
          <a:p>
            <a:pPr marL="342900" indent="-342900" eaLnBrk="0" hangingPunct="0">
              <a:buClr>
                <a:srgbClr val="000099"/>
              </a:buClr>
              <a:buSzPct val="7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rgbClr val="000000"/>
              </a:solidFill>
              <a:latin typeface="Gill Sans MT" pitchFamily="34" charset="0"/>
              <a:ea typeface="ＭＳ Ｐゴシック" charset="0"/>
            </a:endParaRPr>
          </a:p>
        </p:txBody>
      </p:sp>
      <p:pic>
        <p:nvPicPr>
          <p:cNvPr id="92210" name="Picture 6" descr="underline_ba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7747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9" name="Group 347"/>
          <p:cNvGrpSpPr>
            <a:grpSpLocks/>
          </p:cNvGrpSpPr>
          <p:nvPr/>
        </p:nvGrpSpPr>
        <p:grpSpPr bwMode="auto">
          <a:xfrm>
            <a:off x="4683633" y="3432720"/>
            <a:ext cx="635069" cy="337319"/>
            <a:chOff x="1871277" y="1576300"/>
            <a:chExt cx="1128371" cy="437861"/>
          </a:xfrm>
        </p:grpSpPr>
        <p:sp>
          <p:nvSpPr>
            <p:cNvPr id="260" name="Oval 259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63" name="Freeform 262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64" name="Freeform 263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65" name="Freeform 264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66" name="Freeform 265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267" name="Straight Connector 266"/>
            <p:cNvCxnSpPr>
              <a:endCxn id="26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9" name="Group 347"/>
          <p:cNvGrpSpPr>
            <a:grpSpLocks/>
          </p:cNvGrpSpPr>
          <p:nvPr/>
        </p:nvGrpSpPr>
        <p:grpSpPr bwMode="auto">
          <a:xfrm>
            <a:off x="6443551" y="3942281"/>
            <a:ext cx="635069" cy="337319"/>
            <a:chOff x="1871277" y="1576300"/>
            <a:chExt cx="1128371" cy="437861"/>
          </a:xfrm>
        </p:grpSpPr>
        <p:sp>
          <p:nvSpPr>
            <p:cNvPr id="270" name="Oval 269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72" name="Oval 271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73" name="Freeform 272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74" name="Freeform 273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75" name="Freeform 274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76" name="Freeform 275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277" name="Straight Connector 276"/>
            <p:cNvCxnSpPr>
              <a:endCxn id="27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9" name="Group 782"/>
          <p:cNvGrpSpPr>
            <a:grpSpLocks/>
          </p:cNvGrpSpPr>
          <p:nvPr/>
        </p:nvGrpSpPr>
        <p:grpSpPr bwMode="auto">
          <a:xfrm>
            <a:off x="1786131" y="1468331"/>
            <a:ext cx="436609" cy="542257"/>
            <a:chOff x="742" y="2409"/>
            <a:chExt cx="576" cy="881"/>
          </a:xfrm>
        </p:grpSpPr>
        <p:grpSp>
          <p:nvGrpSpPr>
            <p:cNvPr id="280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8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81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2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98" name="Group 782"/>
          <p:cNvGrpSpPr>
            <a:grpSpLocks/>
          </p:cNvGrpSpPr>
          <p:nvPr/>
        </p:nvGrpSpPr>
        <p:grpSpPr bwMode="auto">
          <a:xfrm>
            <a:off x="2275912" y="1898524"/>
            <a:ext cx="436609" cy="542257"/>
            <a:chOff x="742" y="2409"/>
            <a:chExt cx="576" cy="881"/>
          </a:xfrm>
        </p:grpSpPr>
        <p:grpSp>
          <p:nvGrpSpPr>
            <p:cNvPr id="29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0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00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7" name="Group 782"/>
          <p:cNvGrpSpPr>
            <a:grpSpLocks/>
          </p:cNvGrpSpPr>
          <p:nvPr/>
        </p:nvGrpSpPr>
        <p:grpSpPr bwMode="auto">
          <a:xfrm>
            <a:off x="1733705" y="2189820"/>
            <a:ext cx="436609" cy="542257"/>
            <a:chOff x="742" y="2409"/>
            <a:chExt cx="576" cy="881"/>
          </a:xfrm>
        </p:grpSpPr>
        <p:grpSp>
          <p:nvGrpSpPr>
            <p:cNvPr id="31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2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19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36" name="Group 347"/>
          <p:cNvGrpSpPr>
            <a:grpSpLocks/>
          </p:cNvGrpSpPr>
          <p:nvPr/>
        </p:nvGrpSpPr>
        <p:grpSpPr bwMode="auto">
          <a:xfrm>
            <a:off x="5158406" y="5225676"/>
            <a:ext cx="399769" cy="191034"/>
            <a:chOff x="1871277" y="1576300"/>
            <a:chExt cx="1128371" cy="437861"/>
          </a:xfrm>
        </p:grpSpPr>
        <p:sp>
          <p:nvSpPr>
            <p:cNvPr id="337" name="Oval 336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39" name="Oval 338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40" name="Freeform 339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41" name="Freeform 340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42" name="Freeform 341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43" name="Freeform 342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344" name="Straight Connector 343"/>
            <p:cNvCxnSpPr>
              <a:endCxn id="339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6" name="Group 347"/>
          <p:cNvGrpSpPr>
            <a:grpSpLocks/>
          </p:cNvGrpSpPr>
          <p:nvPr/>
        </p:nvGrpSpPr>
        <p:grpSpPr bwMode="auto">
          <a:xfrm>
            <a:off x="5137685" y="5820894"/>
            <a:ext cx="399769" cy="191034"/>
            <a:chOff x="1871277" y="1576300"/>
            <a:chExt cx="1128371" cy="437861"/>
          </a:xfrm>
        </p:grpSpPr>
        <p:sp>
          <p:nvSpPr>
            <p:cNvPr id="347" name="Oval 346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49" name="Oval 348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50" name="Freeform 349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51" name="Freeform 350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52" name="Freeform 351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53" name="Freeform 352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354" name="Straight Connector 353"/>
            <p:cNvCxnSpPr>
              <a:endCxn id="349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308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Line 96"/>
          <p:cNvSpPr>
            <a:spLocks noChangeShapeType="1"/>
          </p:cNvSpPr>
          <p:nvPr/>
        </p:nvSpPr>
        <p:spPr bwMode="auto">
          <a:xfrm flipV="1">
            <a:off x="2012950" y="2292350"/>
            <a:ext cx="1695450" cy="41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68" name="Line 97"/>
          <p:cNvSpPr>
            <a:spLocks noChangeShapeType="1"/>
          </p:cNvSpPr>
          <p:nvPr/>
        </p:nvSpPr>
        <p:spPr bwMode="auto">
          <a:xfrm flipV="1">
            <a:off x="2574925" y="2284413"/>
            <a:ext cx="1109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69" name="Line 98"/>
          <p:cNvSpPr>
            <a:spLocks noChangeShapeType="1"/>
          </p:cNvSpPr>
          <p:nvPr/>
        </p:nvSpPr>
        <p:spPr bwMode="auto">
          <a:xfrm>
            <a:off x="2082800" y="1911350"/>
            <a:ext cx="162401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3193" name="Group 99"/>
          <p:cNvGrpSpPr>
            <a:grpSpLocks/>
          </p:cNvGrpSpPr>
          <p:nvPr/>
        </p:nvGrpSpPr>
        <p:grpSpPr bwMode="auto">
          <a:xfrm>
            <a:off x="3676650" y="1998663"/>
            <a:ext cx="550863" cy="411162"/>
            <a:chOff x="611" y="3693"/>
            <a:chExt cx="449" cy="287"/>
          </a:xfrm>
        </p:grpSpPr>
        <p:sp>
          <p:nvSpPr>
            <p:cNvPr id="41084" name="Rectangle 10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3308" name="Group 10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314" name="Freeform 10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315" name="Freeform 10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3309" name="Freeform 10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10" name="Freeform 10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11" name="Freeform 10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12" name="Freeform 10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13" name="Freeform 10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3194" name="Group 109"/>
          <p:cNvGrpSpPr>
            <a:grpSpLocks/>
          </p:cNvGrpSpPr>
          <p:nvPr/>
        </p:nvGrpSpPr>
        <p:grpSpPr bwMode="auto">
          <a:xfrm>
            <a:off x="4676775" y="1630363"/>
            <a:ext cx="550863" cy="1001712"/>
            <a:chOff x="611" y="3693"/>
            <a:chExt cx="449" cy="287"/>
          </a:xfrm>
        </p:grpSpPr>
        <p:sp>
          <p:nvSpPr>
            <p:cNvPr id="41075" name="Rectangle 11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3299" name="Group 11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305" name="Freeform 11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306" name="Freeform 11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3300" name="Freeform 11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01" name="Freeform 11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02" name="Freeform 11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03" name="Freeform 11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304" name="Freeform 11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972" name="Line 119"/>
          <p:cNvSpPr>
            <a:spLocks noChangeShapeType="1"/>
          </p:cNvSpPr>
          <p:nvPr/>
        </p:nvSpPr>
        <p:spPr bwMode="auto">
          <a:xfrm flipV="1">
            <a:off x="4203700" y="2230438"/>
            <a:ext cx="44767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73" name="Text Box 120"/>
          <p:cNvSpPr txBox="1">
            <a:spLocks noChangeArrowheads="1"/>
          </p:cNvSpPr>
          <p:nvPr/>
        </p:nvSpPr>
        <p:spPr bwMode="auto">
          <a:xfrm>
            <a:off x="3529013" y="2430463"/>
            <a:ext cx="1135062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ts val="17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radio</a:t>
            </a:r>
          </a:p>
          <a:p>
            <a:pPr>
              <a:lnSpc>
                <a:spcPts val="17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 </a:t>
            </a:r>
          </a:p>
          <a:p>
            <a:pPr>
              <a:lnSpc>
                <a:spcPts val="17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controller</a:t>
            </a:r>
          </a:p>
        </p:txBody>
      </p:sp>
      <p:sp>
        <p:nvSpPr>
          <p:cNvPr id="40974" name="Text Box 121"/>
          <p:cNvSpPr txBox="1">
            <a:spLocks noChangeArrowheads="1"/>
          </p:cNvSpPr>
          <p:nvPr/>
        </p:nvSpPr>
        <p:spPr bwMode="auto">
          <a:xfrm>
            <a:off x="4613275" y="13350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pic>
        <p:nvPicPr>
          <p:cNvPr id="93198" name="Picture 122" descr="imgyjavg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728788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199" name="Group 123"/>
          <p:cNvGrpSpPr>
            <a:grpSpLocks/>
          </p:cNvGrpSpPr>
          <p:nvPr/>
        </p:nvGrpSpPr>
        <p:grpSpPr bwMode="auto">
          <a:xfrm>
            <a:off x="223838" y="2135188"/>
            <a:ext cx="831850" cy="180975"/>
            <a:chOff x="3072" y="739"/>
            <a:chExt cx="652" cy="146"/>
          </a:xfrm>
        </p:grpSpPr>
        <p:pic>
          <p:nvPicPr>
            <p:cNvPr id="93295" name="Picture 124" descr="lgv_fqmg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3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074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977" name="Oval 127"/>
          <p:cNvSpPr>
            <a:spLocks noChangeArrowheads="1"/>
          </p:cNvSpPr>
          <p:nvPr/>
        </p:nvSpPr>
        <p:spPr bwMode="auto">
          <a:xfrm>
            <a:off x="1184275" y="1406525"/>
            <a:ext cx="3170238" cy="14732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93201" name="Picture 128" descr="imgyjavg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2468563"/>
            <a:ext cx="252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2" name="Group 130"/>
          <p:cNvGrpSpPr>
            <a:grpSpLocks/>
          </p:cNvGrpSpPr>
          <p:nvPr/>
        </p:nvGrpSpPr>
        <p:grpSpPr bwMode="auto">
          <a:xfrm>
            <a:off x="4660900" y="3173413"/>
            <a:ext cx="582613" cy="641350"/>
            <a:chOff x="3028" y="1864"/>
            <a:chExt cx="347" cy="631"/>
          </a:xfrm>
        </p:grpSpPr>
        <p:sp>
          <p:nvSpPr>
            <p:cNvPr id="41066" name="Rectangle 131"/>
            <p:cNvSpPr>
              <a:spLocks noChangeArrowheads="1"/>
            </p:cNvSpPr>
            <p:nvPr/>
          </p:nvSpPr>
          <p:spPr bwMode="auto">
            <a:xfrm>
              <a:off x="3047" y="2042"/>
              <a:ext cx="260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0" name="Freeform 132"/>
            <p:cNvSpPr>
              <a:spLocks/>
            </p:cNvSpPr>
            <p:nvPr/>
          </p:nvSpPr>
          <p:spPr bwMode="auto">
            <a:xfrm>
              <a:off x="3309" y="1888"/>
              <a:ext cx="48" cy="163"/>
            </a:xfrm>
            <a:custGeom>
              <a:avLst/>
              <a:gdLst>
                <a:gd name="T0" fmla="*/ 8 w 62"/>
                <a:gd name="T1" fmla="*/ 0 h 74"/>
                <a:gd name="T2" fmla="*/ 13 w 62"/>
                <a:gd name="T3" fmla="*/ 6540 h 74"/>
                <a:gd name="T4" fmla="*/ 0 w 62"/>
                <a:gd name="T5" fmla="*/ 8452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1" name="Freeform 133"/>
            <p:cNvSpPr>
              <a:spLocks/>
            </p:cNvSpPr>
            <p:nvPr/>
          </p:nvSpPr>
          <p:spPr bwMode="auto">
            <a:xfrm>
              <a:off x="3307" y="2020"/>
              <a:ext cx="49" cy="475"/>
            </a:xfrm>
            <a:custGeom>
              <a:avLst/>
              <a:gdLst>
                <a:gd name="T0" fmla="*/ 2 w 63"/>
                <a:gd name="T1" fmla="*/ 1431 h 225"/>
                <a:gd name="T2" fmla="*/ 0 w 63"/>
                <a:gd name="T3" fmla="*/ 19918 h 225"/>
                <a:gd name="T4" fmla="*/ 14 w 63"/>
                <a:gd name="T5" fmla="*/ 17858 h 225"/>
                <a:gd name="T6" fmla="*/ 14 w 63"/>
                <a:gd name="T7" fmla="*/ 0 h 225"/>
                <a:gd name="T8" fmla="*/ 2 w 63"/>
                <a:gd name="T9" fmla="*/ 1431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2" name="Freeform 134"/>
            <p:cNvSpPr>
              <a:spLocks/>
            </p:cNvSpPr>
            <p:nvPr/>
          </p:nvSpPr>
          <p:spPr bwMode="auto">
            <a:xfrm>
              <a:off x="3339" y="1864"/>
              <a:ext cx="36" cy="171"/>
            </a:xfrm>
            <a:custGeom>
              <a:avLst/>
              <a:gdLst>
                <a:gd name="T0" fmla="*/ 2 w 47"/>
                <a:gd name="T1" fmla="*/ 0 h 78"/>
                <a:gd name="T2" fmla="*/ 9 w 47"/>
                <a:gd name="T3" fmla="*/ 8662 h 78"/>
                <a:gd name="T4" fmla="*/ 3 w 47"/>
                <a:gd name="T5" fmla="*/ 8565 h 78"/>
                <a:gd name="T6" fmla="*/ 0 w 47"/>
                <a:gd name="T7" fmla="*/ 3907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3" name="Freeform 135"/>
            <p:cNvSpPr>
              <a:spLocks/>
            </p:cNvSpPr>
            <p:nvPr/>
          </p:nvSpPr>
          <p:spPr bwMode="auto">
            <a:xfrm>
              <a:off x="3319" y="1941"/>
              <a:ext cx="34" cy="112"/>
            </a:xfrm>
            <a:custGeom>
              <a:avLst/>
              <a:gdLst>
                <a:gd name="T0" fmla="*/ 5 w 44"/>
                <a:gd name="T1" fmla="*/ 0 h 51"/>
                <a:gd name="T2" fmla="*/ 0 w 44"/>
                <a:gd name="T3" fmla="*/ 5721 h 51"/>
                <a:gd name="T4" fmla="*/ 9 w 44"/>
                <a:gd name="T5" fmla="*/ 5053 h 51"/>
                <a:gd name="T6" fmla="*/ 5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94" name="Freeform 136"/>
            <p:cNvSpPr>
              <a:spLocks/>
            </p:cNvSpPr>
            <p:nvPr/>
          </p:nvSpPr>
          <p:spPr bwMode="auto">
            <a:xfrm>
              <a:off x="3028" y="1868"/>
              <a:ext cx="322" cy="209"/>
            </a:xfrm>
            <a:custGeom>
              <a:avLst/>
              <a:gdLst>
                <a:gd name="T0" fmla="*/ 0 w 417"/>
                <a:gd name="T1" fmla="*/ 10773 h 95"/>
                <a:gd name="T2" fmla="*/ 14 w 417"/>
                <a:gd name="T3" fmla="*/ 97 h 95"/>
                <a:gd name="T4" fmla="*/ 88 w 417"/>
                <a:gd name="T5" fmla="*/ 0 h 95"/>
                <a:gd name="T6" fmla="*/ 79 w 417"/>
                <a:gd name="T7" fmla="*/ 10773 h 95"/>
                <a:gd name="T8" fmla="*/ 0 w 417"/>
                <a:gd name="T9" fmla="*/ 1077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980" name="Text Box 137"/>
          <p:cNvSpPr txBox="1">
            <a:spLocks noChangeArrowheads="1"/>
          </p:cNvSpPr>
          <p:nvPr/>
        </p:nvSpPr>
        <p:spPr bwMode="auto">
          <a:xfrm>
            <a:off x="4591050" y="3817938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SGSN</a:t>
            </a:r>
          </a:p>
        </p:txBody>
      </p:sp>
      <p:sp>
        <p:nvSpPr>
          <p:cNvPr id="40981" name="Line 138"/>
          <p:cNvSpPr>
            <a:spLocks noChangeShapeType="1"/>
          </p:cNvSpPr>
          <p:nvPr/>
        </p:nvSpPr>
        <p:spPr bwMode="auto">
          <a:xfrm>
            <a:off x="5313363" y="3605213"/>
            <a:ext cx="685800" cy="24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83" name="Line 153"/>
          <p:cNvSpPr>
            <a:spLocks noChangeShapeType="1"/>
          </p:cNvSpPr>
          <p:nvPr/>
        </p:nvSpPr>
        <p:spPr bwMode="auto">
          <a:xfrm>
            <a:off x="4187825" y="2241550"/>
            <a:ext cx="295275" cy="138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84" name="Line 154"/>
          <p:cNvSpPr>
            <a:spLocks noChangeShapeType="1"/>
          </p:cNvSpPr>
          <p:nvPr/>
        </p:nvSpPr>
        <p:spPr bwMode="auto">
          <a:xfrm>
            <a:off x="4483100" y="3627438"/>
            <a:ext cx="22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3208" name="Freeform 156"/>
          <p:cNvSpPr>
            <a:spLocks/>
          </p:cNvSpPr>
          <p:nvPr/>
        </p:nvSpPr>
        <p:spPr bwMode="auto">
          <a:xfrm>
            <a:off x="7177088" y="1381125"/>
            <a:ext cx="1235075" cy="16811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86" name="Text Box 157"/>
          <p:cNvSpPr txBox="1">
            <a:spLocks noChangeArrowheads="1"/>
          </p:cNvSpPr>
          <p:nvPr/>
        </p:nvSpPr>
        <p:spPr bwMode="auto">
          <a:xfrm>
            <a:off x="7285038" y="1724025"/>
            <a:ext cx="11064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telephone</a:t>
            </a:r>
          </a:p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40987" name="Line 158"/>
          <p:cNvSpPr>
            <a:spLocks noChangeShapeType="1"/>
          </p:cNvSpPr>
          <p:nvPr/>
        </p:nvSpPr>
        <p:spPr bwMode="auto">
          <a:xfrm>
            <a:off x="5151438" y="2255838"/>
            <a:ext cx="1284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3211" name="Group 159"/>
          <p:cNvGrpSpPr>
            <a:grpSpLocks/>
          </p:cNvGrpSpPr>
          <p:nvPr/>
        </p:nvGrpSpPr>
        <p:grpSpPr bwMode="auto">
          <a:xfrm>
            <a:off x="6411913" y="1590675"/>
            <a:ext cx="550862" cy="1001713"/>
            <a:chOff x="611" y="3693"/>
            <a:chExt cx="449" cy="287"/>
          </a:xfrm>
        </p:grpSpPr>
        <p:sp>
          <p:nvSpPr>
            <p:cNvPr id="41044" name="Rectangle 16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3268" name="Group 16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274" name="Freeform 16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75" name="Freeform 16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3269" name="Freeform 16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70" name="Freeform 16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71" name="Freeform 16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72" name="Freeform 16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73" name="Freeform 16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989" name="Text Box 169"/>
          <p:cNvSpPr txBox="1">
            <a:spLocks noChangeArrowheads="1"/>
          </p:cNvSpPr>
          <p:nvPr/>
        </p:nvSpPr>
        <p:spPr bwMode="auto">
          <a:xfrm>
            <a:off x="6359525" y="2573338"/>
            <a:ext cx="10858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Gateway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sp>
        <p:nvSpPr>
          <p:cNvPr id="40990" name="Text Box 170"/>
          <p:cNvSpPr txBox="1">
            <a:spLocks noChangeArrowheads="1"/>
          </p:cNvSpPr>
          <p:nvPr/>
        </p:nvSpPr>
        <p:spPr bwMode="auto">
          <a:xfrm>
            <a:off x="6481763" y="1593850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0991" name="Line 171"/>
          <p:cNvSpPr>
            <a:spLocks noChangeShapeType="1"/>
          </p:cNvSpPr>
          <p:nvPr/>
        </p:nvSpPr>
        <p:spPr bwMode="auto">
          <a:xfrm flipH="1">
            <a:off x="6200775" y="2325688"/>
            <a:ext cx="236538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2" name="Line 172"/>
          <p:cNvSpPr>
            <a:spLocks noChangeShapeType="1"/>
          </p:cNvSpPr>
          <p:nvPr/>
        </p:nvSpPr>
        <p:spPr bwMode="auto">
          <a:xfrm flipH="1" flipV="1">
            <a:off x="6211888" y="2043113"/>
            <a:ext cx="225425" cy="90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3" name="Line 173"/>
          <p:cNvSpPr>
            <a:spLocks noChangeShapeType="1"/>
          </p:cNvSpPr>
          <p:nvPr/>
        </p:nvSpPr>
        <p:spPr bwMode="auto">
          <a:xfrm flipH="1">
            <a:off x="5834063" y="2500313"/>
            <a:ext cx="327025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4" name="Line 174"/>
          <p:cNvSpPr>
            <a:spLocks noChangeShapeType="1"/>
          </p:cNvSpPr>
          <p:nvPr/>
        </p:nvSpPr>
        <p:spPr bwMode="auto">
          <a:xfrm flipH="1" flipV="1">
            <a:off x="5929313" y="1952625"/>
            <a:ext cx="236537" cy="793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5" name="Line 175"/>
          <p:cNvSpPr>
            <a:spLocks noChangeShapeType="1"/>
          </p:cNvSpPr>
          <p:nvPr/>
        </p:nvSpPr>
        <p:spPr bwMode="auto">
          <a:xfrm>
            <a:off x="4945063" y="2641600"/>
            <a:ext cx="0" cy="496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6" name="Line 176"/>
          <p:cNvSpPr>
            <a:spLocks noChangeShapeType="1"/>
          </p:cNvSpPr>
          <p:nvPr/>
        </p:nvSpPr>
        <p:spPr bwMode="auto">
          <a:xfrm>
            <a:off x="6942138" y="22240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3220" name="Freeform 222"/>
          <p:cNvSpPr>
            <a:spLocks/>
          </p:cNvSpPr>
          <p:nvPr/>
        </p:nvSpPr>
        <p:spPr bwMode="auto">
          <a:xfrm>
            <a:off x="7286625" y="3284538"/>
            <a:ext cx="1235075" cy="16811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98" name="Text Box 223"/>
          <p:cNvSpPr txBox="1">
            <a:spLocks noChangeArrowheads="1"/>
          </p:cNvSpPr>
          <p:nvPr/>
        </p:nvSpPr>
        <p:spPr bwMode="auto">
          <a:xfrm>
            <a:off x="7394575" y="3627438"/>
            <a:ext cx="8826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93222" name="Group 224"/>
          <p:cNvGrpSpPr>
            <a:grpSpLocks/>
          </p:cNvGrpSpPr>
          <p:nvPr/>
        </p:nvGrpSpPr>
        <p:grpSpPr bwMode="auto">
          <a:xfrm>
            <a:off x="6521450" y="3494088"/>
            <a:ext cx="550863" cy="1001712"/>
            <a:chOff x="611" y="3693"/>
            <a:chExt cx="449" cy="287"/>
          </a:xfrm>
        </p:grpSpPr>
        <p:sp>
          <p:nvSpPr>
            <p:cNvPr id="41035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3259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265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66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3260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61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62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63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3264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1000" name="Text Box 234"/>
          <p:cNvSpPr txBox="1">
            <a:spLocks noChangeArrowheads="1"/>
          </p:cNvSpPr>
          <p:nvPr/>
        </p:nvSpPr>
        <p:spPr bwMode="auto">
          <a:xfrm>
            <a:off x="6469063" y="4476750"/>
            <a:ext cx="8572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GGSN</a:t>
            </a:r>
          </a:p>
        </p:txBody>
      </p:sp>
      <p:sp>
        <p:nvSpPr>
          <p:cNvPr id="41001" name="Text Box 235"/>
          <p:cNvSpPr txBox="1">
            <a:spLocks noChangeArrowheads="1"/>
          </p:cNvSpPr>
          <p:nvPr/>
        </p:nvSpPr>
        <p:spPr bwMode="auto">
          <a:xfrm>
            <a:off x="6591300" y="3497263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1002" name="Line 236"/>
          <p:cNvSpPr>
            <a:spLocks noChangeShapeType="1"/>
          </p:cNvSpPr>
          <p:nvPr/>
        </p:nvSpPr>
        <p:spPr bwMode="auto">
          <a:xfrm flipH="1">
            <a:off x="6310313" y="4229100"/>
            <a:ext cx="236537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03" name="Line 237"/>
          <p:cNvSpPr>
            <a:spLocks noChangeShapeType="1"/>
          </p:cNvSpPr>
          <p:nvPr/>
        </p:nvSpPr>
        <p:spPr bwMode="auto">
          <a:xfrm flipH="1" flipV="1">
            <a:off x="6321425" y="3946525"/>
            <a:ext cx="225425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04" name="Line 238"/>
          <p:cNvSpPr>
            <a:spLocks noChangeShapeType="1"/>
          </p:cNvSpPr>
          <p:nvPr/>
        </p:nvSpPr>
        <p:spPr bwMode="auto">
          <a:xfrm flipH="1">
            <a:off x="5943600" y="4403725"/>
            <a:ext cx="327025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05" name="Line 239"/>
          <p:cNvSpPr>
            <a:spLocks noChangeShapeType="1"/>
          </p:cNvSpPr>
          <p:nvPr/>
        </p:nvSpPr>
        <p:spPr bwMode="auto">
          <a:xfrm flipH="1" flipV="1">
            <a:off x="6038850" y="3856038"/>
            <a:ext cx="236538" cy="793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06" name="Line 240"/>
          <p:cNvSpPr>
            <a:spLocks noChangeShapeType="1"/>
          </p:cNvSpPr>
          <p:nvPr/>
        </p:nvSpPr>
        <p:spPr bwMode="auto">
          <a:xfrm>
            <a:off x="7051675" y="4127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257" name="Straight Connector 256"/>
          <p:cNvCxnSpPr/>
          <p:nvPr/>
        </p:nvCxnSpPr>
        <p:spPr>
          <a:xfrm>
            <a:off x="4329113" y="5365750"/>
            <a:ext cx="0" cy="49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 flipV="1">
            <a:off x="1495425" y="5624513"/>
            <a:ext cx="2811463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33" name="TextBox 258"/>
          <p:cNvSpPr txBox="1">
            <a:spLocks noChangeArrowheads="1"/>
          </p:cNvSpPr>
          <p:nvPr/>
        </p:nvSpPr>
        <p:spPr bwMode="auto">
          <a:xfrm>
            <a:off x="1906588" y="5308600"/>
            <a:ext cx="211137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radio access network</a:t>
            </a:r>
          </a:p>
          <a:p>
            <a:pPr algn="ctr" eaLnBrk="0" hangingPunct="0"/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Universal Terrestrial Radio </a:t>
            </a:r>
          </a:p>
          <a:p>
            <a:pPr algn="ctr" eaLnBrk="0" hangingPunct="0"/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Access Network (UTRAN)</a:t>
            </a:r>
          </a:p>
        </p:txBody>
      </p:sp>
      <p:cxnSp>
        <p:nvCxnSpPr>
          <p:cNvPr id="260" name="Straight Connector 259"/>
          <p:cNvCxnSpPr/>
          <p:nvPr/>
        </p:nvCxnSpPr>
        <p:spPr>
          <a:xfrm flipH="1">
            <a:off x="1512888" y="4970463"/>
            <a:ext cx="6350" cy="919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flipV="1">
            <a:off x="4346575" y="5613400"/>
            <a:ext cx="2533650" cy="635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36" name="TextBox 261"/>
          <p:cNvSpPr txBox="1">
            <a:spLocks noChangeArrowheads="1"/>
          </p:cNvSpPr>
          <p:nvPr/>
        </p:nvSpPr>
        <p:spPr bwMode="auto">
          <a:xfrm>
            <a:off x="4456113" y="5280025"/>
            <a:ext cx="228282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core network</a:t>
            </a:r>
          </a:p>
          <a:p>
            <a:pPr algn="ctr" eaLnBrk="0" hangingPunct="0"/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General Packet Radio Service </a:t>
            </a:r>
          </a:p>
          <a:p>
            <a:pPr algn="ctr" eaLnBrk="0" hangingPunct="0"/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 (GPRS) Core Network</a:t>
            </a:r>
          </a:p>
        </p:txBody>
      </p:sp>
      <p:cxnSp>
        <p:nvCxnSpPr>
          <p:cNvPr id="263" name="Straight Connector 262"/>
          <p:cNvCxnSpPr/>
          <p:nvPr/>
        </p:nvCxnSpPr>
        <p:spPr>
          <a:xfrm>
            <a:off x="6908800" y="5348288"/>
            <a:ext cx="0" cy="496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Arrow Connector 263"/>
          <p:cNvCxnSpPr/>
          <p:nvPr/>
        </p:nvCxnSpPr>
        <p:spPr>
          <a:xfrm flipH="1">
            <a:off x="6937375" y="5613400"/>
            <a:ext cx="428625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39" name="TextBox 264"/>
          <p:cNvSpPr txBox="1">
            <a:spLocks noChangeArrowheads="1"/>
          </p:cNvSpPr>
          <p:nvPr/>
        </p:nvSpPr>
        <p:spPr bwMode="auto">
          <a:xfrm>
            <a:off x="7216775" y="5297488"/>
            <a:ext cx="882650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  <a:endParaRPr lang="en-US" sz="12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266" name="Straight Connector 265"/>
          <p:cNvCxnSpPr/>
          <p:nvPr/>
        </p:nvCxnSpPr>
        <p:spPr>
          <a:xfrm flipH="1">
            <a:off x="3502025" y="4949825"/>
            <a:ext cx="7938" cy="311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 flipV="1">
            <a:off x="1511300" y="5148263"/>
            <a:ext cx="1982788" cy="3175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42" name="TextBox 267"/>
          <p:cNvSpPr txBox="1">
            <a:spLocks noChangeArrowheads="1"/>
          </p:cNvSpPr>
          <p:nvPr/>
        </p:nvSpPr>
        <p:spPr bwMode="auto">
          <a:xfrm>
            <a:off x="1754188" y="4913313"/>
            <a:ext cx="1484312" cy="450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ts val="1400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radio interface</a:t>
            </a:r>
          </a:p>
          <a:p>
            <a:pPr algn="ctr" eaLnBrk="0" hangingPunct="0">
              <a:lnSpc>
                <a:spcPts val="1400"/>
              </a:lnSpc>
            </a:pPr>
            <a:r>
              <a:rPr 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(WCDMA, HSPA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  <a:endParaRPr lang="en-US" sz="12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331788" y="230188"/>
            <a:ext cx="81057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3G (voice+data) network architecture</a:t>
            </a: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7747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" name="Group 347"/>
          <p:cNvGrpSpPr>
            <a:grpSpLocks/>
          </p:cNvGrpSpPr>
          <p:nvPr/>
        </p:nvGrpSpPr>
        <p:grpSpPr bwMode="auto">
          <a:xfrm>
            <a:off x="4683633" y="3432720"/>
            <a:ext cx="635069" cy="337319"/>
            <a:chOff x="1871277" y="1576300"/>
            <a:chExt cx="1128371" cy="437861"/>
          </a:xfrm>
        </p:grpSpPr>
        <p:sp>
          <p:nvSpPr>
            <p:cNvPr id="226" name="Oval 225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28" name="Oval 227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29" name="Freeform 228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30" name="Freeform 229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31" name="Freeform 230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32" name="Freeform 231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233" name="Straight Connector 232"/>
            <p:cNvCxnSpPr>
              <a:endCxn id="228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347"/>
          <p:cNvGrpSpPr>
            <a:grpSpLocks/>
          </p:cNvGrpSpPr>
          <p:nvPr/>
        </p:nvGrpSpPr>
        <p:grpSpPr bwMode="auto">
          <a:xfrm>
            <a:off x="6443551" y="3942281"/>
            <a:ext cx="635069" cy="337319"/>
            <a:chOff x="1871277" y="1576300"/>
            <a:chExt cx="1128371" cy="437861"/>
          </a:xfrm>
        </p:grpSpPr>
        <p:sp>
          <p:nvSpPr>
            <p:cNvPr id="236" name="Oval 235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38" name="Oval 237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39" name="Freeform 238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40" name="Freeform 239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41" name="Freeform 240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42" name="Freeform 241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243" name="Straight Connector 242"/>
            <p:cNvCxnSpPr>
              <a:endCxn id="238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" name="Group 782"/>
          <p:cNvGrpSpPr>
            <a:grpSpLocks/>
          </p:cNvGrpSpPr>
          <p:nvPr/>
        </p:nvGrpSpPr>
        <p:grpSpPr bwMode="auto">
          <a:xfrm>
            <a:off x="1786131" y="1468331"/>
            <a:ext cx="436609" cy="542257"/>
            <a:chOff x="742" y="2409"/>
            <a:chExt cx="576" cy="881"/>
          </a:xfrm>
        </p:grpSpPr>
        <p:grpSp>
          <p:nvGrpSpPr>
            <p:cNvPr id="246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4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8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9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0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1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47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8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72" name="Group 782"/>
          <p:cNvGrpSpPr>
            <a:grpSpLocks/>
          </p:cNvGrpSpPr>
          <p:nvPr/>
        </p:nvGrpSpPr>
        <p:grpSpPr bwMode="auto">
          <a:xfrm>
            <a:off x="2275912" y="1898524"/>
            <a:ext cx="436609" cy="542257"/>
            <a:chOff x="742" y="2409"/>
            <a:chExt cx="576" cy="881"/>
          </a:xfrm>
        </p:grpSpPr>
        <p:grpSp>
          <p:nvGrpSpPr>
            <p:cNvPr id="273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76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7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8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9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0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1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2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3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4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5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7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8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9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0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74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5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91" name="Group 782"/>
          <p:cNvGrpSpPr>
            <a:grpSpLocks/>
          </p:cNvGrpSpPr>
          <p:nvPr/>
        </p:nvGrpSpPr>
        <p:grpSpPr bwMode="auto">
          <a:xfrm>
            <a:off x="1733705" y="2189820"/>
            <a:ext cx="436609" cy="542257"/>
            <a:chOff x="742" y="2409"/>
            <a:chExt cx="576" cy="881"/>
          </a:xfrm>
        </p:grpSpPr>
        <p:grpSp>
          <p:nvGrpSpPr>
            <p:cNvPr id="292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9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93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4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796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Line 96"/>
          <p:cNvSpPr>
            <a:spLocks noChangeShapeType="1"/>
          </p:cNvSpPr>
          <p:nvPr/>
        </p:nvSpPr>
        <p:spPr bwMode="auto">
          <a:xfrm flipV="1">
            <a:off x="2012950" y="2043358"/>
            <a:ext cx="1695450" cy="3099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8" name="Line 97"/>
          <p:cNvSpPr>
            <a:spLocks noChangeShapeType="1"/>
          </p:cNvSpPr>
          <p:nvPr/>
        </p:nvSpPr>
        <p:spPr bwMode="auto">
          <a:xfrm flipV="1">
            <a:off x="2574925" y="2037420"/>
            <a:ext cx="1109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9" name="Line 98"/>
          <p:cNvSpPr>
            <a:spLocks noChangeShapeType="1"/>
          </p:cNvSpPr>
          <p:nvPr/>
        </p:nvSpPr>
        <p:spPr bwMode="auto">
          <a:xfrm>
            <a:off x="2082800" y="1758328"/>
            <a:ext cx="1624013" cy="2850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93193" name="Group 99"/>
          <p:cNvGrpSpPr>
            <a:grpSpLocks/>
          </p:cNvGrpSpPr>
          <p:nvPr/>
        </p:nvGrpSpPr>
        <p:grpSpPr bwMode="auto">
          <a:xfrm>
            <a:off x="3676650" y="1823647"/>
            <a:ext cx="550863" cy="307595"/>
            <a:chOff x="611" y="3693"/>
            <a:chExt cx="449" cy="287"/>
          </a:xfrm>
        </p:grpSpPr>
        <p:sp>
          <p:nvSpPr>
            <p:cNvPr id="41084" name="Rectangle 10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93308" name="Group 10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314" name="Freeform 10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3315" name="Freeform 10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3309" name="Freeform 10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10" name="Freeform 10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11" name="Freeform 10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12" name="Freeform 10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13" name="Freeform 10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93194" name="Group 109"/>
          <p:cNvGrpSpPr>
            <a:grpSpLocks/>
          </p:cNvGrpSpPr>
          <p:nvPr/>
        </p:nvGrpSpPr>
        <p:grpSpPr bwMode="auto">
          <a:xfrm>
            <a:off x="4676775" y="1548118"/>
            <a:ext cx="550863" cy="749392"/>
            <a:chOff x="611" y="3693"/>
            <a:chExt cx="449" cy="287"/>
          </a:xfrm>
        </p:grpSpPr>
        <p:sp>
          <p:nvSpPr>
            <p:cNvPr id="41075" name="Rectangle 11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93299" name="Group 11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305" name="Freeform 11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3306" name="Freeform 11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3300" name="Freeform 11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01" name="Freeform 11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02" name="Freeform 11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03" name="Freeform 11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304" name="Freeform 11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0972" name="Line 119"/>
          <p:cNvSpPr>
            <a:spLocks noChangeShapeType="1"/>
          </p:cNvSpPr>
          <p:nvPr/>
        </p:nvSpPr>
        <p:spPr bwMode="auto">
          <a:xfrm flipV="1">
            <a:off x="4203700" y="1997041"/>
            <a:ext cx="447675" cy="71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73" name="Text Box 120"/>
          <p:cNvSpPr txBox="1">
            <a:spLocks noChangeArrowheads="1"/>
          </p:cNvSpPr>
          <p:nvPr/>
        </p:nvSpPr>
        <p:spPr bwMode="auto">
          <a:xfrm>
            <a:off x="3529013" y="2146682"/>
            <a:ext cx="1135062" cy="558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ts val="17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radio</a:t>
            </a:r>
          </a:p>
          <a:p>
            <a:pPr eaLnBrk="0" hangingPunct="0">
              <a:lnSpc>
                <a:spcPts val="17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 </a:t>
            </a:r>
          </a:p>
          <a:p>
            <a:pPr eaLnBrk="0" hangingPunct="0">
              <a:lnSpc>
                <a:spcPts val="17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controller</a:t>
            </a:r>
          </a:p>
        </p:txBody>
      </p:sp>
      <p:sp>
        <p:nvSpPr>
          <p:cNvPr id="40974" name="Text Box 121"/>
          <p:cNvSpPr txBox="1">
            <a:spLocks noChangeArrowheads="1"/>
          </p:cNvSpPr>
          <p:nvPr/>
        </p:nvSpPr>
        <p:spPr bwMode="auto">
          <a:xfrm>
            <a:off x="4613275" y="1193987"/>
            <a:ext cx="692150" cy="274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pic>
        <p:nvPicPr>
          <p:cNvPr id="93198" name="Picture 122" descr="imgyjavg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621751"/>
            <a:ext cx="252413" cy="13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199" name="Group 123"/>
          <p:cNvGrpSpPr>
            <a:grpSpLocks/>
          </p:cNvGrpSpPr>
          <p:nvPr/>
        </p:nvGrpSpPr>
        <p:grpSpPr bwMode="auto">
          <a:xfrm>
            <a:off x="223838" y="1925783"/>
            <a:ext cx="831850" cy="135389"/>
            <a:chOff x="3072" y="739"/>
            <a:chExt cx="652" cy="146"/>
          </a:xfrm>
        </p:grpSpPr>
        <p:pic>
          <p:nvPicPr>
            <p:cNvPr id="93295" name="Picture 124" descr="lgv_fqmg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3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1074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0977" name="Oval 127"/>
          <p:cNvSpPr>
            <a:spLocks noChangeArrowheads="1"/>
          </p:cNvSpPr>
          <p:nvPr/>
        </p:nvSpPr>
        <p:spPr bwMode="auto">
          <a:xfrm>
            <a:off x="1184275" y="1380662"/>
            <a:ext cx="3170238" cy="1102117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3201" name="Picture 128" descr="imgyjavg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2175185"/>
            <a:ext cx="252413" cy="13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2" name="Group 130"/>
          <p:cNvGrpSpPr>
            <a:grpSpLocks/>
          </p:cNvGrpSpPr>
          <p:nvPr/>
        </p:nvGrpSpPr>
        <p:grpSpPr bwMode="auto">
          <a:xfrm>
            <a:off x="4660900" y="2702491"/>
            <a:ext cx="582613" cy="479801"/>
            <a:chOff x="3028" y="1864"/>
            <a:chExt cx="347" cy="631"/>
          </a:xfrm>
        </p:grpSpPr>
        <p:sp>
          <p:nvSpPr>
            <p:cNvPr id="41066" name="Rectangle 131"/>
            <p:cNvSpPr>
              <a:spLocks noChangeArrowheads="1"/>
            </p:cNvSpPr>
            <p:nvPr/>
          </p:nvSpPr>
          <p:spPr bwMode="auto">
            <a:xfrm>
              <a:off x="3047" y="2042"/>
              <a:ext cx="260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0" name="Freeform 132"/>
            <p:cNvSpPr>
              <a:spLocks/>
            </p:cNvSpPr>
            <p:nvPr/>
          </p:nvSpPr>
          <p:spPr bwMode="auto">
            <a:xfrm>
              <a:off x="3309" y="1888"/>
              <a:ext cx="48" cy="163"/>
            </a:xfrm>
            <a:custGeom>
              <a:avLst/>
              <a:gdLst>
                <a:gd name="T0" fmla="*/ 8 w 62"/>
                <a:gd name="T1" fmla="*/ 0 h 74"/>
                <a:gd name="T2" fmla="*/ 13 w 62"/>
                <a:gd name="T3" fmla="*/ 6540 h 74"/>
                <a:gd name="T4" fmla="*/ 0 w 62"/>
                <a:gd name="T5" fmla="*/ 8452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1" name="Freeform 133"/>
            <p:cNvSpPr>
              <a:spLocks/>
            </p:cNvSpPr>
            <p:nvPr/>
          </p:nvSpPr>
          <p:spPr bwMode="auto">
            <a:xfrm>
              <a:off x="3307" y="2020"/>
              <a:ext cx="49" cy="475"/>
            </a:xfrm>
            <a:custGeom>
              <a:avLst/>
              <a:gdLst>
                <a:gd name="T0" fmla="*/ 2 w 63"/>
                <a:gd name="T1" fmla="*/ 1431 h 225"/>
                <a:gd name="T2" fmla="*/ 0 w 63"/>
                <a:gd name="T3" fmla="*/ 19918 h 225"/>
                <a:gd name="T4" fmla="*/ 14 w 63"/>
                <a:gd name="T5" fmla="*/ 17858 h 225"/>
                <a:gd name="T6" fmla="*/ 14 w 63"/>
                <a:gd name="T7" fmla="*/ 0 h 225"/>
                <a:gd name="T8" fmla="*/ 2 w 63"/>
                <a:gd name="T9" fmla="*/ 1431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2" name="Freeform 134"/>
            <p:cNvSpPr>
              <a:spLocks/>
            </p:cNvSpPr>
            <p:nvPr/>
          </p:nvSpPr>
          <p:spPr bwMode="auto">
            <a:xfrm>
              <a:off x="3339" y="1864"/>
              <a:ext cx="36" cy="171"/>
            </a:xfrm>
            <a:custGeom>
              <a:avLst/>
              <a:gdLst>
                <a:gd name="T0" fmla="*/ 2 w 47"/>
                <a:gd name="T1" fmla="*/ 0 h 78"/>
                <a:gd name="T2" fmla="*/ 9 w 47"/>
                <a:gd name="T3" fmla="*/ 8662 h 78"/>
                <a:gd name="T4" fmla="*/ 3 w 47"/>
                <a:gd name="T5" fmla="*/ 8565 h 78"/>
                <a:gd name="T6" fmla="*/ 0 w 47"/>
                <a:gd name="T7" fmla="*/ 3907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3" name="Freeform 135"/>
            <p:cNvSpPr>
              <a:spLocks/>
            </p:cNvSpPr>
            <p:nvPr/>
          </p:nvSpPr>
          <p:spPr bwMode="auto">
            <a:xfrm>
              <a:off x="3319" y="1941"/>
              <a:ext cx="34" cy="112"/>
            </a:xfrm>
            <a:custGeom>
              <a:avLst/>
              <a:gdLst>
                <a:gd name="T0" fmla="*/ 5 w 44"/>
                <a:gd name="T1" fmla="*/ 0 h 51"/>
                <a:gd name="T2" fmla="*/ 0 w 44"/>
                <a:gd name="T3" fmla="*/ 5721 h 51"/>
                <a:gd name="T4" fmla="*/ 9 w 44"/>
                <a:gd name="T5" fmla="*/ 5053 h 51"/>
                <a:gd name="T6" fmla="*/ 5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94" name="Freeform 136"/>
            <p:cNvSpPr>
              <a:spLocks/>
            </p:cNvSpPr>
            <p:nvPr/>
          </p:nvSpPr>
          <p:spPr bwMode="auto">
            <a:xfrm>
              <a:off x="3028" y="1868"/>
              <a:ext cx="322" cy="209"/>
            </a:xfrm>
            <a:custGeom>
              <a:avLst/>
              <a:gdLst>
                <a:gd name="T0" fmla="*/ 0 w 417"/>
                <a:gd name="T1" fmla="*/ 10773 h 95"/>
                <a:gd name="T2" fmla="*/ 14 w 417"/>
                <a:gd name="T3" fmla="*/ 97 h 95"/>
                <a:gd name="T4" fmla="*/ 88 w 417"/>
                <a:gd name="T5" fmla="*/ 0 h 95"/>
                <a:gd name="T6" fmla="*/ 79 w 417"/>
                <a:gd name="T7" fmla="*/ 10773 h 95"/>
                <a:gd name="T8" fmla="*/ 0 w 417"/>
                <a:gd name="T9" fmla="*/ 1077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0980" name="Text Box 137"/>
          <p:cNvSpPr txBox="1">
            <a:spLocks noChangeArrowheads="1"/>
          </p:cNvSpPr>
          <p:nvPr/>
        </p:nvSpPr>
        <p:spPr bwMode="auto">
          <a:xfrm>
            <a:off x="4591050" y="3184667"/>
            <a:ext cx="831850" cy="274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SGSN</a:t>
            </a:r>
          </a:p>
        </p:txBody>
      </p:sp>
      <p:sp>
        <p:nvSpPr>
          <p:cNvPr id="40981" name="Line 138"/>
          <p:cNvSpPr>
            <a:spLocks noChangeShapeType="1"/>
          </p:cNvSpPr>
          <p:nvPr/>
        </p:nvSpPr>
        <p:spPr bwMode="auto">
          <a:xfrm>
            <a:off x="5313363" y="3025525"/>
            <a:ext cx="685800" cy="1864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3" name="Line 153"/>
          <p:cNvSpPr>
            <a:spLocks noChangeShapeType="1"/>
          </p:cNvSpPr>
          <p:nvPr/>
        </p:nvSpPr>
        <p:spPr bwMode="auto">
          <a:xfrm>
            <a:off x="4187825" y="2005354"/>
            <a:ext cx="295275" cy="10356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4" name="Line 154"/>
          <p:cNvSpPr>
            <a:spLocks noChangeShapeType="1"/>
          </p:cNvSpPr>
          <p:nvPr/>
        </p:nvSpPr>
        <p:spPr bwMode="auto">
          <a:xfrm>
            <a:off x="4483100" y="3042152"/>
            <a:ext cx="22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08" name="Freeform 156"/>
          <p:cNvSpPr>
            <a:spLocks/>
          </p:cNvSpPr>
          <p:nvPr/>
        </p:nvSpPr>
        <p:spPr bwMode="auto">
          <a:xfrm>
            <a:off x="7177088" y="1361660"/>
            <a:ext cx="1235075" cy="1257697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6" name="Text Box 157"/>
          <p:cNvSpPr txBox="1">
            <a:spLocks noChangeArrowheads="1"/>
          </p:cNvSpPr>
          <p:nvPr/>
        </p:nvSpPr>
        <p:spPr bwMode="auto">
          <a:xfrm>
            <a:off x="7285038" y="1485386"/>
            <a:ext cx="1106487" cy="617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telephone</a:t>
            </a:r>
          </a:p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40987" name="Line 158"/>
          <p:cNvSpPr>
            <a:spLocks noChangeShapeType="1"/>
          </p:cNvSpPr>
          <p:nvPr/>
        </p:nvSpPr>
        <p:spPr bwMode="auto">
          <a:xfrm>
            <a:off x="5151438" y="2016043"/>
            <a:ext cx="1284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93211" name="Group 159"/>
          <p:cNvGrpSpPr>
            <a:grpSpLocks/>
          </p:cNvGrpSpPr>
          <p:nvPr/>
        </p:nvGrpSpPr>
        <p:grpSpPr bwMode="auto">
          <a:xfrm>
            <a:off x="6411913" y="1518427"/>
            <a:ext cx="550862" cy="749393"/>
            <a:chOff x="611" y="3693"/>
            <a:chExt cx="449" cy="287"/>
          </a:xfrm>
        </p:grpSpPr>
        <p:sp>
          <p:nvSpPr>
            <p:cNvPr id="41044" name="Rectangle 160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93268" name="Group 161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274" name="Freeform 162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3275" name="Freeform 163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3269" name="Freeform 164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70" name="Freeform 165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71" name="Freeform 166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72" name="Freeform 167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73" name="Freeform 168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0989" name="Text Box 169"/>
          <p:cNvSpPr txBox="1">
            <a:spLocks noChangeArrowheads="1"/>
          </p:cNvSpPr>
          <p:nvPr/>
        </p:nvSpPr>
        <p:spPr bwMode="auto">
          <a:xfrm>
            <a:off x="6359525" y="2253568"/>
            <a:ext cx="1085850" cy="39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Gateway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sp>
        <p:nvSpPr>
          <p:cNvPr id="40990" name="Text Box 170"/>
          <p:cNvSpPr txBox="1">
            <a:spLocks noChangeArrowheads="1"/>
          </p:cNvSpPr>
          <p:nvPr/>
        </p:nvSpPr>
        <p:spPr bwMode="auto">
          <a:xfrm>
            <a:off x="6481763" y="1468486"/>
            <a:ext cx="361950" cy="274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0991" name="Line 171"/>
          <p:cNvSpPr>
            <a:spLocks noChangeShapeType="1"/>
          </p:cNvSpPr>
          <p:nvPr/>
        </p:nvSpPr>
        <p:spPr bwMode="auto">
          <a:xfrm flipH="1">
            <a:off x="6200775" y="2068298"/>
            <a:ext cx="236538" cy="10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2" name="Line 172"/>
          <p:cNvSpPr>
            <a:spLocks noChangeShapeType="1"/>
          </p:cNvSpPr>
          <p:nvPr/>
        </p:nvSpPr>
        <p:spPr bwMode="auto">
          <a:xfrm flipH="1" flipV="1">
            <a:off x="6211888" y="1856901"/>
            <a:ext cx="225425" cy="67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3" name="Line 173"/>
          <p:cNvSpPr>
            <a:spLocks noChangeShapeType="1"/>
          </p:cNvSpPr>
          <p:nvPr/>
        </p:nvSpPr>
        <p:spPr bwMode="auto">
          <a:xfrm flipH="1">
            <a:off x="5834063" y="2198937"/>
            <a:ext cx="327025" cy="15201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4" name="Line 174"/>
          <p:cNvSpPr>
            <a:spLocks noChangeShapeType="1"/>
          </p:cNvSpPr>
          <p:nvPr/>
        </p:nvSpPr>
        <p:spPr bwMode="auto">
          <a:xfrm flipH="1" flipV="1">
            <a:off x="5929313" y="1789206"/>
            <a:ext cx="236537" cy="5938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5" name="Line 175"/>
          <p:cNvSpPr>
            <a:spLocks noChangeShapeType="1"/>
          </p:cNvSpPr>
          <p:nvPr/>
        </p:nvSpPr>
        <p:spPr bwMode="auto">
          <a:xfrm>
            <a:off x="4945063" y="2304636"/>
            <a:ext cx="0" cy="3717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6" name="Line 176"/>
          <p:cNvSpPr>
            <a:spLocks noChangeShapeType="1"/>
          </p:cNvSpPr>
          <p:nvPr/>
        </p:nvSpPr>
        <p:spPr bwMode="auto">
          <a:xfrm>
            <a:off x="6942138" y="199229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20" name="Freeform 222"/>
          <p:cNvSpPr>
            <a:spLocks/>
          </p:cNvSpPr>
          <p:nvPr/>
        </p:nvSpPr>
        <p:spPr bwMode="auto">
          <a:xfrm>
            <a:off x="7286625" y="2785625"/>
            <a:ext cx="1235075" cy="1257696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8" name="Text Box 223"/>
          <p:cNvSpPr txBox="1">
            <a:spLocks noChangeArrowheads="1"/>
          </p:cNvSpPr>
          <p:nvPr/>
        </p:nvSpPr>
        <p:spPr bwMode="auto">
          <a:xfrm>
            <a:off x="7394575" y="3042152"/>
            <a:ext cx="882650" cy="43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93222" name="Group 224"/>
          <p:cNvGrpSpPr>
            <a:grpSpLocks/>
          </p:cNvGrpSpPr>
          <p:nvPr/>
        </p:nvGrpSpPr>
        <p:grpSpPr bwMode="auto">
          <a:xfrm>
            <a:off x="6521450" y="2942391"/>
            <a:ext cx="550863" cy="749392"/>
            <a:chOff x="611" y="3693"/>
            <a:chExt cx="449" cy="287"/>
          </a:xfrm>
        </p:grpSpPr>
        <p:sp>
          <p:nvSpPr>
            <p:cNvPr id="41035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93259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93265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3266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3260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61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62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63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64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1001" name="Text Box 235"/>
          <p:cNvSpPr txBox="1">
            <a:spLocks noChangeArrowheads="1"/>
          </p:cNvSpPr>
          <p:nvPr/>
        </p:nvSpPr>
        <p:spPr bwMode="auto">
          <a:xfrm>
            <a:off x="6591300" y="2888426"/>
            <a:ext cx="361950" cy="274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1002" name="Line 236"/>
          <p:cNvSpPr>
            <a:spLocks noChangeShapeType="1"/>
          </p:cNvSpPr>
          <p:nvPr/>
        </p:nvSpPr>
        <p:spPr bwMode="auto">
          <a:xfrm flipH="1">
            <a:off x="6310313" y="3492262"/>
            <a:ext cx="236537" cy="10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03" name="Line 237"/>
          <p:cNvSpPr>
            <a:spLocks noChangeShapeType="1"/>
          </p:cNvSpPr>
          <p:nvPr/>
        </p:nvSpPr>
        <p:spPr bwMode="auto">
          <a:xfrm flipH="1" flipV="1">
            <a:off x="6321425" y="3280864"/>
            <a:ext cx="225425" cy="676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04" name="Line 238"/>
          <p:cNvSpPr>
            <a:spLocks noChangeShapeType="1"/>
          </p:cNvSpPr>
          <p:nvPr/>
        </p:nvSpPr>
        <p:spPr bwMode="auto">
          <a:xfrm flipH="1">
            <a:off x="5943600" y="3622901"/>
            <a:ext cx="327025" cy="15201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05" name="Line 239"/>
          <p:cNvSpPr>
            <a:spLocks noChangeShapeType="1"/>
          </p:cNvSpPr>
          <p:nvPr/>
        </p:nvSpPr>
        <p:spPr bwMode="auto">
          <a:xfrm flipH="1" flipV="1">
            <a:off x="6038850" y="3213170"/>
            <a:ext cx="236538" cy="5938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06" name="Line 240"/>
          <p:cNvSpPr>
            <a:spLocks noChangeShapeType="1"/>
          </p:cNvSpPr>
          <p:nvPr/>
        </p:nvSpPr>
        <p:spPr bwMode="auto">
          <a:xfrm>
            <a:off x="7051675" y="3416254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331788" y="230188"/>
            <a:ext cx="854557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3G </a:t>
            </a:r>
            <a:r>
              <a:rPr lang="en-US" sz="40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versus 4G LTE network </a:t>
            </a: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architecture</a:t>
            </a: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7747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0" name="Text Box 234"/>
          <p:cNvSpPr txBox="1">
            <a:spLocks noChangeArrowheads="1"/>
          </p:cNvSpPr>
          <p:nvPr/>
        </p:nvSpPr>
        <p:spPr bwMode="auto">
          <a:xfrm>
            <a:off x="6469063" y="3677532"/>
            <a:ext cx="857250" cy="23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GGSN</a:t>
            </a:r>
          </a:p>
        </p:txBody>
      </p:sp>
      <p:sp>
        <p:nvSpPr>
          <p:cNvPr id="474" name="Line 238"/>
          <p:cNvSpPr>
            <a:spLocks noChangeShapeType="1"/>
          </p:cNvSpPr>
          <p:nvPr/>
        </p:nvSpPr>
        <p:spPr bwMode="auto">
          <a:xfrm flipH="1">
            <a:off x="2604743" y="4830489"/>
            <a:ext cx="1461475" cy="54165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5" name="Line 238"/>
          <p:cNvSpPr>
            <a:spLocks noChangeShapeType="1"/>
          </p:cNvSpPr>
          <p:nvPr/>
        </p:nvSpPr>
        <p:spPr bwMode="auto">
          <a:xfrm flipH="1">
            <a:off x="2281596" y="4825738"/>
            <a:ext cx="1751742" cy="29689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6" name="Line 238"/>
          <p:cNvSpPr>
            <a:spLocks noChangeShapeType="1"/>
          </p:cNvSpPr>
          <p:nvPr/>
        </p:nvSpPr>
        <p:spPr bwMode="auto">
          <a:xfrm flipH="1">
            <a:off x="2232694" y="4883104"/>
            <a:ext cx="1800643" cy="83454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7" name="Line 238"/>
          <p:cNvSpPr>
            <a:spLocks noChangeShapeType="1"/>
          </p:cNvSpPr>
          <p:nvPr/>
        </p:nvSpPr>
        <p:spPr bwMode="auto">
          <a:xfrm flipH="1" flipV="1">
            <a:off x="4584201" y="4962705"/>
            <a:ext cx="1216590" cy="34854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8" name="Line 238"/>
          <p:cNvSpPr>
            <a:spLocks noChangeShapeType="1"/>
          </p:cNvSpPr>
          <p:nvPr/>
        </p:nvSpPr>
        <p:spPr bwMode="auto">
          <a:xfrm flipV="1">
            <a:off x="4555984" y="4669069"/>
            <a:ext cx="205932" cy="16142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98965" y="5945105"/>
            <a:ext cx="5413375" cy="708025"/>
            <a:chOff x="1495425" y="5249771"/>
            <a:chExt cx="5413375" cy="708025"/>
          </a:xfrm>
        </p:grpSpPr>
        <p:cxnSp>
          <p:nvCxnSpPr>
            <p:cNvPr id="257" name="Straight Connector 256"/>
            <p:cNvCxnSpPr/>
            <p:nvPr/>
          </p:nvCxnSpPr>
          <p:spPr>
            <a:xfrm>
              <a:off x="3942882" y="5386388"/>
              <a:ext cx="0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>
              <a:off x="1495425" y="5624513"/>
              <a:ext cx="246382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233" name="TextBox 258"/>
            <p:cNvSpPr txBox="1">
              <a:spLocks noChangeArrowheads="1"/>
            </p:cNvSpPr>
            <p:nvPr/>
          </p:nvSpPr>
          <p:spPr bwMode="auto">
            <a:xfrm>
              <a:off x="1660768" y="5249771"/>
              <a:ext cx="2111375" cy="7080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radio access network</a:t>
              </a:r>
            </a:p>
            <a:p>
              <a:pPr algn="ctr" eaLnBrk="0" hangingPunct="0"/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Universal Terrestrial Radio </a:t>
              </a:r>
            </a:p>
            <a:p>
              <a:pPr algn="ctr" eaLnBrk="0" hangingPunct="0"/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Access Network (UTRAN)</a:t>
              </a:r>
            </a:p>
          </p:txBody>
        </p:sp>
        <p:cxnSp>
          <p:nvCxnSpPr>
            <p:cNvPr id="260" name="Straight Connector 259"/>
            <p:cNvCxnSpPr/>
            <p:nvPr/>
          </p:nvCxnSpPr>
          <p:spPr>
            <a:xfrm flipH="1">
              <a:off x="1512888" y="5280025"/>
              <a:ext cx="635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>
              <a:off x="4706079" y="5624513"/>
              <a:ext cx="22027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236" name="TextBox 261"/>
            <p:cNvSpPr txBox="1">
              <a:spLocks noChangeArrowheads="1"/>
            </p:cNvSpPr>
            <p:nvPr/>
          </p:nvSpPr>
          <p:spPr bwMode="auto">
            <a:xfrm>
              <a:off x="4360526" y="5310625"/>
              <a:ext cx="2146241" cy="5847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Evolved Packet Core</a:t>
              </a:r>
            </a:p>
            <a:p>
              <a:pPr algn="ctr" eaLnBrk="0" hangingPunct="0"/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(EPC)</a:t>
              </a:r>
              <a:endParaRPr lang="en-US" sz="12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263" name="Straight Connector 262"/>
            <p:cNvCxnSpPr/>
            <p:nvPr/>
          </p:nvCxnSpPr>
          <p:spPr>
            <a:xfrm>
              <a:off x="6908800" y="5348288"/>
              <a:ext cx="0" cy="4968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Arrow Connector 263"/>
            <p:cNvCxnSpPr/>
            <p:nvPr/>
          </p:nvCxnSpPr>
          <p:spPr>
            <a:xfrm flipH="1">
              <a:off x="3931902" y="5624513"/>
              <a:ext cx="592123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8" name="Line 96"/>
          <p:cNvSpPr>
            <a:spLocks noChangeShapeType="1"/>
          </p:cNvSpPr>
          <p:nvPr/>
        </p:nvSpPr>
        <p:spPr bwMode="auto">
          <a:xfrm flipV="1">
            <a:off x="2203814" y="5598552"/>
            <a:ext cx="3464419" cy="2579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9" name="Line 97"/>
          <p:cNvSpPr>
            <a:spLocks noChangeShapeType="1"/>
          </p:cNvSpPr>
          <p:nvPr/>
        </p:nvSpPr>
        <p:spPr bwMode="auto">
          <a:xfrm>
            <a:off x="2646021" y="5519062"/>
            <a:ext cx="2965063" cy="330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0" name="Line 98"/>
          <p:cNvSpPr>
            <a:spLocks noChangeShapeType="1"/>
          </p:cNvSpPr>
          <p:nvPr/>
        </p:nvSpPr>
        <p:spPr bwMode="auto">
          <a:xfrm>
            <a:off x="2232695" y="5226310"/>
            <a:ext cx="3412259" cy="28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969839" y="4225262"/>
            <a:ext cx="723200" cy="880827"/>
            <a:chOff x="4804140" y="4632965"/>
            <a:chExt cx="723200" cy="1348762"/>
          </a:xfrm>
        </p:grpSpPr>
        <p:grpSp>
          <p:nvGrpSpPr>
            <p:cNvPr id="232" name="Group 109"/>
            <p:cNvGrpSpPr>
              <a:grpSpLocks/>
            </p:cNvGrpSpPr>
            <p:nvPr/>
          </p:nvGrpSpPr>
          <p:grpSpPr bwMode="auto">
            <a:xfrm>
              <a:off x="4867640" y="5188066"/>
              <a:ext cx="550863" cy="793661"/>
              <a:chOff x="611" y="3693"/>
              <a:chExt cx="449" cy="287"/>
            </a:xfrm>
          </p:grpSpPr>
          <p:sp>
            <p:nvSpPr>
              <p:cNvPr id="330" name="Rectangle 110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2" name="Freeform 114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3" name="Freeform 115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4" name="Freeform 116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5" name="Freeform 117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6" name="Freeform 118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235" name="Text Box 121"/>
            <p:cNvSpPr txBox="1">
              <a:spLocks noChangeArrowheads="1"/>
            </p:cNvSpPr>
            <p:nvPr/>
          </p:nvSpPr>
          <p:spPr bwMode="auto">
            <a:xfrm>
              <a:off x="4804140" y="4632965"/>
              <a:ext cx="723200" cy="565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MME</a:t>
              </a:r>
            </a:p>
          </p:txBody>
        </p:sp>
      </p:grpSp>
      <p:pic>
        <p:nvPicPr>
          <p:cNvPr id="236" name="Picture 122" descr="imgyjavg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40" y="5081665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7" name="Group 123"/>
          <p:cNvGrpSpPr>
            <a:grpSpLocks/>
          </p:cNvGrpSpPr>
          <p:nvPr/>
        </p:nvGrpSpPr>
        <p:grpSpPr bwMode="auto">
          <a:xfrm>
            <a:off x="414703" y="5403658"/>
            <a:ext cx="831850" cy="143387"/>
            <a:chOff x="3072" y="739"/>
            <a:chExt cx="652" cy="146"/>
          </a:xfrm>
        </p:grpSpPr>
        <p:pic>
          <p:nvPicPr>
            <p:cNvPr id="327" name="Picture 124" descr="lgv_fqmg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8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9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pic>
        <p:nvPicPr>
          <p:cNvPr id="239" name="Picture 128" descr="imgyjavg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15" y="5667792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2" name="Freeform 222"/>
          <p:cNvSpPr>
            <a:spLocks/>
          </p:cNvSpPr>
          <p:nvPr/>
        </p:nvSpPr>
        <p:spPr bwMode="auto">
          <a:xfrm>
            <a:off x="7332036" y="4855893"/>
            <a:ext cx="1235075" cy="133199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5" name="Text Box 223"/>
          <p:cNvSpPr txBox="1">
            <a:spLocks noChangeArrowheads="1"/>
          </p:cNvSpPr>
          <p:nvPr/>
        </p:nvSpPr>
        <p:spPr bwMode="auto">
          <a:xfrm>
            <a:off x="7439986" y="5127574"/>
            <a:ext cx="882650" cy="46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268" name="Group 224"/>
          <p:cNvGrpSpPr>
            <a:grpSpLocks/>
          </p:cNvGrpSpPr>
          <p:nvPr/>
        </p:nvGrpSpPr>
        <p:grpSpPr bwMode="auto">
          <a:xfrm>
            <a:off x="6566861" y="5021921"/>
            <a:ext cx="550863" cy="793661"/>
            <a:chOff x="611" y="3693"/>
            <a:chExt cx="449" cy="287"/>
          </a:xfrm>
        </p:grpSpPr>
        <p:sp>
          <p:nvSpPr>
            <p:cNvPr id="290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291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297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98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292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3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4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5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6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69" name="Text Box 234"/>
          <p:cNvSpPr txBox="1">
            <a:spLocks noChangeArrowheads="1"/>
          </p:cNvSpPr>
          <p:nvPr/>
        </p:nvSpPr>
        <p:spPr bwMode="auto">
          <a:xfrm>
            <a:off x="6514474" y="5800488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P-GW</a:t>
            </a:r>
          </a:p>
        </p:txBody>
      </p:sp>
      <p:sp>
        <p:nvSpPr>
          <p:cNvPr id="270" name="Text Box 235"/>
          <p:cNvSpPr txBox="1">
            <a:spLocks noChangeArrowheads="1"/>
          </p:cNvSpPr>
          <p:nvPr/>
        </p:nvSpPr>
        <p:spPr bwMode="auto">
          <a:xfrm>
            <a:off x="6636711" y="4964768"/>
            <a:ext cx="361950" cy="29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275" name="Line 240"/>
          <p:cNvSpPr>
            <a:spLocks noChangeShapeType="1"/>
          </p:cNvSpPr>
          <p:nvPr/>
        </p:nvSpPr>
        <p:spPr bwMode="auto">
          <a:xfrm>
            <a:off x="7097086" y="552377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38" name="Group 224"/>
          <p:cNvGrpSpPr>
            <a:grpSpLocks/>
          </p:cNvGrpSpPr>
          <p:nvPr/>
        </p:nvGrpSpPr>
        <p:grpSpPr bwMode="auto">
          <a:xfrm>
            <a:off x="5800793" y="5012858"/>
            <a:ext cx="550863" cy="793661"/>
            <a:chOff x="611" y="3693"/>
            <a:chExt cx="449" cy="287"/>
          </a:xfrm>
        </p:grpSpPr>
        <p:sp>
          <p:nvSpPr>
            <p:cNvPr id="439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440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446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47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441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2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3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4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5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48" name="Text Box 234"/>
          <p:cNvSpPr txBox="1">
            <a:spLocks noChangeArrowheads="1"/>
          </p:cNvSpPr>
          <p:nvPr/>
        </p:nvSpPr>
        <p:spPr bwMode="auto">
          <a:xfrm>
            <a:off x="5748406" y="5791425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S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-GW</a:t>
            </a:r>
          </a:p>
        </p:txBody>
      </p:sp>
      <p:sp>
        <p:nvSpPr>
          <p:cNvPr id="449" name="Text Box 235"/>
          <p:cNvSpPr txBox="1">
            <a:spLocks noChangeArrowheads="1"/>
          </p:cNvSpPr>
          <p:nvPr/>
        </p:nvSpPr>
        <p:spPr bwMode="auto">
          <a:xfrm>
            <a:off x="5870643" y="4955705"/>
            <a:ext cx="361950" cy="29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50" name="Line 240"/>
          <p:cNvSpPr>
            <a:spLocks noChangeShapeType="1"/>
          </p:cNvSpPr>
          <p:nvPr/>
        </p:nvSpPr>
        <p:spPr bwMode="auto">
          <a:xfrm>
            <a:off x="6331018" y="5514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65" name="Group 464"/>
          <p:cNvGrpSpPr/>
          <p:nvPr/>
        </p:nvGrpSpPr>
        <p:grpSpPr>
          <a:xfrm>
            <a:off x="4684128" y="3979094"/>
            <a:ext cx="659293" cy="880827"/>
            <a:chOff x="4804140" y="4632965"/>
            <a:chExt cx="659293" cy="1348762"/>
          </a:xfrm>
        </p:grpSpPr>
        <p:grpSp>
          <p:nvGrpSpPr>
            <p:cNvPr id="466" name="Group 109"/>
            <p:cNvGrpSpPr>
              <a:grpSpLocks/>
            </p:cNvGrpSpPr>
            <p:nvPr/>
          </p:nvGrpSpPr>
          <p:grpSpPr bwMode="auto">
            <a:xfrm>
              <a:off x="4867640" y="5188066"/>
              <a:ext cx="550863" cy="793661"/>
              <a:chOff x="611" y="3693"/>
              <a:chExt cx="449" cy="287"/>
            </a:xfrm>
          </p:grpSpPr>
          <p:sp>
            <p:nvSpPr>
              <p:cNvPr id="468" name="Rectangle 110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69" name="Freeform 114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70" name="Freeform 115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71" name="Freeform 116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72" name="Freeform 117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73" name="Freeform 118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467" name="Text Box 121"/>
            <p:cNvSpPr txBox="1">
              <a:spLocks noChangeArrowheads="1"/>
            </p:cNvSpPr>
            <p:nvPr/>
          </p:nvSpPr>
          <p:spPr bwMode="auto">
            <a:xfrm>
              <a:off x="4804140" y="4632965"/>
              <a:ext cx="659293" cy="565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HSS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54063" y="2275011"/>
            <a:ext cx="8844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44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 sz="44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G</a:t>
            </a:r>
            <a:endParaRPr lang="en-US" sz="44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9" name="TextBox 478"/>
          <p:cNvSpPr txBox="1"/>
          <p:nvPr/>
        </p:nvSpPr>
        <p:spPr>
          <a:xfrm>
            <a:off x="782095" y="4070606"/>
            <a:ext cx="19099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44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4G-LTE</a:t>
            </a:r>
            <a:endParaRPr lang="en-US" sz="44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80" name="Group 347"/>
          <p:cNvGrpSpPr>
            <a:grpSpLocks/>
          </p:cNvGrpSpPr>
          <p:nvPr/>
        </p:nvGrpSpPr>
        <p:grpSpPr bwMode="auto">
          <a:xfrm>
            <a:off x="4624095" y="2877136"/>
            <a:ext cx="635069" cy="244448"/>
            <a:chOff x="1871277" y="1576300"/>
            <a:chExt cx="1128371" cy="437861"/>
          </a:xfrm>
        </p:grpSpPr>
        <p:sp>
          <p:nvSpPr>
            <p:cNvPr id="481" name="Oval 480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82" name="Rectangle 481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84" name="Freeform 483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485" name="Freeform 484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486" name="Freeform 485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487" name="Freeform 48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488" name="Straight Connector 487"/>
            <p:cNvCxnSpPr>
              <a:endCxn id="483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Straight Connector 488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0" name="Group 347"/>
          <p:cNvGrpSpPr>
            <a:grpSpLocks/>
          </p:cNvGrpSpPr>
          <p:nvPr/>
        </p:nvGrpSpPr>
        <p:grpSpPr bwMode="auto">
          <a:xfrm>
            <a:off x="6443551" y="3267644"/>
            <a:ext cx="661282" cy="323815"/>
            <a:chOff x="1871277" y="1576300"/>
            <a:chExt cx="1128371" cy="437861"/>
          </a:xfrm>
        </p:grpSpPr>
        <p:sp>
          <p:nvSpPr>
            <p:cNvPr id="491" name="Oval 490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92" name="Rectangle 491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94" name="Freeform 493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495" name="Freeform 494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496" name="Freeform 495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497" name="Freeform 49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498" name="Straight Connector 497"/>
            <p:cNvCxnSpPr>
              <a:endCxn id="493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0" name="Group 347"/>
          <p:cNvGrpSpPr>
            <a:grpSpLocks/>
          </p:cNvGrpSpPr>
          <p:nvPr/>
        </p:nvGrpSpPr>
        <p:grpSpPr bwMode="auto">
          <a:xfrm>
            <a:off x="5702886" y="5364591"/>
            <a:ext cx="661282" cy="323815"/>
            <a:chOff x="1871277" y="1576300"/>
            <a:chExt cx="1128371" cy="437861"/>
          </a:xfrm>
        </p:grpSpPr>
        <p:sp>
          <p:nvSpPr>
            <p:cNvPr id="501" name="Oval 500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502" name="Rectangle 501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503" name="Oval 502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504" name="Freeform 503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505" name="Freeform 504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506" name="Freeform 505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507" name="Freeform 50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508" name="Straight Connector 507"/>
            <p:cNvCxnSpPr>
              <a:endCxn id="503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0" name="Group 347"/>
          <p:cNvGrpSpPr>
            <a:grpSpLocks/>
          </p:cNvGrpSpPr>
          <p:nvPr/>
        </p:nvGrpSpPr>
        <p:grpSpPr bwMode="auto">
          <a:xfrm>
            <a:off x="6490355" y="5378095"/>
            <a:ext cx="661282" cy="323815"/>
            <a:chOff x="1871277" y="1576300"/>
            <a:chExt cx="1128371" cy="437861"/>
          </a:xfrm>
        </p:grpSpPr>
        <p:sp>
          <p:nvSpPr>
            <p:cNvPr id="511" name="Oval 510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512" name="Rectangle 511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513" name="Oval 512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514" name="Freeform 513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515" name="Freeform 514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516" name="Freeform 515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517" name="Freeform 51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518" name="Straight Connector 517"/>
            <p:cNvCxnSpPr>
              <a:endCxn id="513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Straight Connector 518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1805978" y="1250066"/>
            <a:ext cx="946235" cy="1184376"/>
            <a:chOff x="1733705" y="1468331"/>
            <a:chExt cx="978816" cy="1263746"/>
          </a:xfrm>
        </p:grpSpPr>
        <p:grpSp>
          <p:nvGrpSpPr>
            <p:cNvPr id="522" name="Group 782"/>
            <p:cNvGrpSpPr>
              <a:grpSpLocks/>
            </p:cNvGrpSpPr>
            <p:nvPr/>
          </p:nvGrpSpPr>
          <p:grpSpPr bwMode="auto">
            <a:xfrm>
              <a:off x="1786131" y="1468331"/>
              <a:ext cx="436609" cy="542257"/>
              <a:chOff x="742" y="2409"/>
              <a:chExt cx="576" cy="881"/>
            </a:xfrm>
          </p:grpSpPr>
          <p:grpSp>
            <p:nvGrpSpPr>
              <p:cNvPr id="523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526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27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28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29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0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1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2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3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4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5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6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7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8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39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0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524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5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41" name="Group 782"/>
            <p:cNvGrpSpPr>
              <a:grpSpLocks/>
            </p:cNvGrpSpPr>
            <p:nvPr/>
          </p:nvGrpSpPr>
          <p:grpSpPr bwMode="auto">
            <a:xfrm>
              <a:off x="2275912" y="1898524"/>
              <a:ext cx="436609" cy="542257"/>
              <a:chOff x="742" y="2409"/>
              <a:chExt cx="576" cy="881"/>
            </a:xfrm>
          </p:grpSpPr>
          <p:grpSp>
            <p:nvGrpSpPr>
              <p:cNvPr id="542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545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6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7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8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49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0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1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2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3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4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5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6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7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8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59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543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4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60" name="Group 782"/>
            <p:cNvGrpSpPr>
              <a:grpSpLocks/>
            </p:cNvGrpSpPr>
            <p:nvPr/>
          </p:nvGrpSpPr>
          <p:grpSpPr bwMode="auto">
            <a:xfrm>
              <a:off x="1733705" y="2189820"/>
              <a:ext cx="436609" cy="542257"/>
              <a:chOff x="742" y="2409"/>
              <a:chExt cx="576" cy="881"/>
            </a:xfrm>
          </p:grpSpPr>
          <p:grpSp>
            <p:nvGrpSpPr>
              <p:cNvPr id="561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564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5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6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7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8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69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0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1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2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3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4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5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6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7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8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562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63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579" name="Group 578"/>
          <p:cNvGrpSpPr/>
          <p:nvPr/>
        </p:nvGrpSpPr>
        <p:grpSpPr>
          <a:xfrm>
            <a:off x="1911576" y="4775659"/>
            <a:ext cx="946235" cy="1184376"/>
            <a:chOff x="1733705" y="1468331"/>
            <a:chExt cx="978816" cy="1263746"/>
          </a:xfrm>
        </p:grpSpPr>
        <p:grpSp>
          <p:nvGrpSpPr>
            <p:cNvPr id="580" name="Group 782"/>
            <p:cNvGrpSpPr>
              <a:grpSpLocks/>
            </p:cNvGrpSpPr>
            <p:nvPr/>
          </p:nvGrpSpPr>
          <p:grpSpPr bwMode="auto">
            <a:xfrm>
              <a:off x="1786131" y="1468331"/>
              <a:ext cx="436609" cy="542257"/>
              <a:chOff x="742" y="2409"/>
              <a:chExt cx="576" cy="881"/>
            </a:xfrm>
          </p:grpSpPr>
          <p:grpSp>
            <p:nvGrpSpPr>
              <p:cNvPr id="619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622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3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4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5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6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7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8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9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0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1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2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3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4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5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6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620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1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81" name="Group 782"/>
            <p:cNvGrpSpPr>
              <a:grpSpLocks/>
            </p:cNvGrpSpPr>
            <p:nvPr/>
          </p:nvGrpSpPr>
          <p:grpSpPr bwMode="auto">
            <a:xfrm>
              <a:off x="2275912" y="1898524"/>
              <a:ext cx="436609" cy="542257"/>
              <a:chOff x="742" y="2409"/>
              <a:chExt cx="576" cy="881"/>
            </a:xfrm>
          </p:grpSpPr>
          <p:grpSp>
            <p:nvGrpSpPr>
              <p:cNvPr id="601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604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5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6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7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8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9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0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1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2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3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4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5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6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7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18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602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03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82" name="Group 782"/>
            <p:cNvGrpSpPr>
              <a:grpSpLocks/>
            </p:cNvGrpSpPr>
            <p:nvPr/>
          </p:nvGrpSpPr>
          <p:grpSpPr bwMode="auto">
            <a:xfrm>
              <a:off x="1733705" y="2189820"/>
              <a:ext cx="436609" cy="542257"/>
              <a:chOff x="742" y="2409"/>
              <a:chExt cx="576" cy="881"/>
            </a:xfrm>
          </p:grpSpPr>
          <p:grpSp>
            <p:nvGrpSpPr>
              <p:cNvPr id="583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586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7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8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9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0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1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2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3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4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5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6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7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8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9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00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584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5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241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331788" y="230188"/>
            <a:ext cx="51767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4G: differences from 3G</a:t>
            </a:r>
            <a:endParaRPr lang="en-US" sz="4000" dirty="0">
              <a:solidFill>
                <a:srgbClr val="000099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813106"/>
            <a:ext cx="5170365" cy="188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83521"/>
            <a:ext cx="7772400" cy="4648200"/>
          </a:xfrm>
        </p:spPr>
        <p:txBody>
          <a:bodyPr/>
          <a:lstStyle/>
          <a:p>
            <a:pPr marL="238125" indent="-238125"/>
            <a:r>
              <a:rPr lang="en-US" sz="2400" dirty="0" smtClean="0"/>
              <a:t>all IP core: IP packets tunneled (through core IP network) from base station to gateway</a:t>
            </a:r>
          </a:p>
          <a:p>
            <a:pPr marL="238125" indent="-238125"/>
            <a:r>
              <a:rPr lang="en-US" sz="2400" dirty="0" smtClean="0"/>
              <a:t>no separation between voice and data – all traffic carried over IP core to gateway</a:t>
            </a:r>
            <a:endParaRPr lang="en-US" sz="2400" dirty="0"/>
          </a:p>
        </p:txBody>
      </p:sp>
      <p:grpSp>
        <p:nvGrpSpPr>
          <p:cNvPr id="487" name="Group 486"/>
          <p:cNvGrpSpPr/>
          <p:nvPr/>
        </p:nvGrpSpPr>
        <p:grpSpPr>
          <a:xfrm>
            <a:off x="553851" y="5926862"/>
            <a:ext cx="5413375" cy="708025"/>
            <a:chOff x="1495425" y="5249771"/>
            <a:chExt cx="5413375" cy="708025"/>
          </a:xfrm>
        </p:grpSpPr>
        <p:cxnSp>
          <p:nvCxnSpPr>
            <p:cNvPr id="664" name="Straight Connector 663"/>
            <p:cNvCxnSpPr/>
            <p:nvPr/>
          </p:nvCxnSpPr>
          <p:spPr>
            <a:xfrm>
              <a:off x="3942882" y="5386388"/>
              <a:ext cx="0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5" name="Straight Connector 664"/>
            <p:cNvCxnSpPr/>
            <p:nvPr/>
          </p:nvCxnSpPr>
          <p:spPr>
            <a:xfrm>
              <a:off x="1495425" y="5624513"/>
              <a:ext cx="246382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6" name="TextBox 258"/>
            <p:cNvSpPr txBox="1">
              <a:spLocks noChangeArrowheads="1"/>
            </p:cNvSpPr>
            <p:nvPr/>
          </p:nvSpPr>
          <p:spPr bwMode="auto">
            <a:xfrm>
              <a:off x="1660768" y="5249771"/>
              <a:ext cx="2111375" cy="7080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radio access network</a:t>
              </a:r>
            </a:p>
            <a:p>
              <a:pPr algn="ctr" eaLnBrk="0" hangingPunct="0"/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Universal Terrestrial Radio </a:t>
              </a:r>
            </a:p>
            <a:p>
              <a:pPr algn="ctr" eaLnBrk="0" hangingPunct="0"/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Access Network (UTRAN)</a:t>
              </a:r>
            </a:p>
          </p:txBody>
        </p:sp>
        <p:cxnSp>
          <p:nvCxnSpPr>
            <p:cNvPr id="667" name="Straight Connector 666"/>
            <p:cNvCxnSpPr/>
            <p:nvPr/>
          </p:nvCxnSpPr>
          <p:spPr>
            <a:xfrm flipH="1">
              <a:off x="1512888" y="5280025"/>
              <a:ext cx="635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8" name="Straight Connector 667"/>
            <p:cNvCxnSpPr/>
            <p:nvPr/>
          </p:nvCxnSpPr>
          <p:spPr>
            <a:xfrm>
              <a:off x="4706079" y="5624513"/>
              <a:ext cx="22027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9" name="TextBox 261"/>
            <p:cNvSpPr txBox="1">
              <a:spLocks noChangeArrowheads="1"/>
            </p:cNvSpPr>
            <p:nvPr/>
          </p:nvSpPr>
          <p:spPr bwMode="auto">
            <a:xfrm>
              <a:off x="4360526" y="5310625"/>
              <a:ext cx="2146241" cy="5847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Evolved Packet Core</a:t>
              </a:r>
            </a:p>
            <a:p>
              <a:pPr algn="ctr" eaLnBrk="0" hangingPunct="0"/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(EPC)</a:t>
              </a:r>
              <a:endParaRPr lang="en-US" sz="12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670" name="Straight Connector 669"/>
            <p:cNvCxnSpPr/>
            <p:nvPr/>
          </p:nvCxnSpPr>
          <p:spPr>
            <a:xfrm>
              <a:off x="6908800" y="5348288"/>
              <a:ext cx="0" cy="4968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1" name="Straight Arrow Connector 670"/>
            <p:cNvCxnSpPr/>
            <p:nvPr/>
          </p:nvCxnSpPr>
          <p:spPr>
            <a:xfrm flipH="1">
              <a:off x="3931902" y="5624513"/>
              <a:ext cx="592123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1" name="Line 96"/>
          <p:cNvSpPr>
            <a:spLocks noChangeShapeType="1"/>
          </p:cNvSpPr>
          <p:nvPr/>
        </p:nvSpPr>
        <p:spPr bwMode="auto">
          <a:xfrm flipV="1">
            <a:off x="2358700" y="5580309"/>
            <a:ext cx="3464419" cy="2579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2" name="Line 97"/>
          <p:cNvSpPr>
            <a:spLocks noChangeShapeType="1"/>
          </p:cNvSpPr>
          <p:nvPr/>
        </p:nvSpPr>
        <p:spPr bwMode="auto">
          <a:xfrm>
            <a:off x="2800907" y="5500819"/>
            <a:ext cx="2965063" cy="330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3" name="Line 98"/>
          <p:cNvSpPr>
            <a:spLocks noChangeShapeType="1"/>
          </p:cNvSpPr>
          <p:nvPr/>
        </p:nvSpPr>
        <p:spPr bwMode="auto">
          <a:xfrm>
            <a:off x="2387581" y="5208067"/>
            <a:ext cx="3412259" cy="28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95" name="Picture 122" descr="imgyjavg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26" y="5063422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6" name="Group 123"/>
          <p:cNvGrpSpPr>
            <a:grpSpLocks/>
          </p:cNvGrpSpPr>
          <p:nvPr/>
        </p:nvGrpSpPr>
        <p:grpSpPr bwMode="auto">
          <a:xfrm>
            <a:off x="569589" y="5385415"/>
            <a:ext cx="831850" cy="143387"/>
            <a:chOff x="3072" y="739"/>
            <a:chExt cx="652" cy="146"/>
          </a:xfrm>
        </p:grpSpPr>
        <p:pic>
          <p:nvPicPr>
            <p:cNvPr id="563" name="Picture 124" descr="lgv_fqmg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4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5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pic>
        <p:nvPicPr>
          <p:cNvPr id="497" name="Picture 128" descr="imgyjavg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1" y="5649549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8" name="Freeform 222"/>
          <p:cNvSpPr>
            <a:spLocks/>
          </p:cNvSpPr>
          <p:nvPr/>
        </p:nvSpPr>
        <p:spPr bwMode="auto">
          <a:xfrm>
            <a:off x="7486922" y="4837650"/>
            <a:ext cx="1235075" cy="133199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9" name="Text Box 223"/>
          <p:cNvSpPr txBox="1">
            <a:spLocks noChangeArrowheads="1"/>
          </p:cNvSpPr>
          <p:nvPr/>
        </p:nvSpPr>
        <p:spPr bwMode="auto">
          <a:xfrm>
            <a:off x="7594872" y="5109331"/>
            <a:ext cx="882650" cy="46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500" name="Group 224"/>
          <p:cNvGrpSpPr>
            <a:grpSpLocks/>
          </p:cNvGrpSpPr>
          <p:nvPr/>
        </p:nvGrpSpPr>
        <p:grpSpPr bwMode="auto">
          <a:xfrm>
            <a:off x="6721747" y="5003678"/>
            <a:ext cx="550863" cy="793661"/>
            <a:chOff x="611" y="3693"/>
            <a:chExt cx="449" cy="287"/>
          </a:xfrm>
        </p:grpSpPr>
        <p:sp>
          <p:nvSpPr>
            <p:cNvPr id="554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555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561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62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556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7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8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9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0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01" name="Text Box 234"/>
          <p:cNvSpPr txBox="1">
            <a:spLocks noChangeArrowheads="1"/>
          </p:cNvSpPr>
          <p:nvPr/>
        </p:nvSpPr>
        <p:spPr bwMode="auto">
          <a:xfrm>
            <a:off x="6669360" y="5782245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P-GW</a:t>
            </a:r>
          </a:p>
        </p:txBody>
      </p:sp>
      <p:sp>
        <p:nvSpPr>
          <p:cNvPr id="502" name="Text Box 235"/>
          <p:cNvSpPr txBox="1">
            <a:spLocks noChangeArrowheads="1"/>
          </p:cNvSpPr>
          <p:nvPr/>
        </p:nvSpPr>
        <p:spPr bwMode="auto">
          <a:xfrm>
            <a:off x="6791597" y="4946525"/>
            <a:ext cx="361950" cy="29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503" name="Line 240"/>
          <p:cNvSpPr>
            <a:spLocks noChangeShapeType="1"/>
          </p:cNvSpPr>
          <p:nvPr/>
        </p:nvSpPr>
        <p:spPr bwMode="auto">
          <a:xfrm>
            <a:off x="7251972" y="550553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505" name="Group 224"/>
          <p:cNvGrpSpPr>
            <a:grpSpLocks/>
          </p:cNvGrpSpPr>
          <p:nvPr/>
        </p:nvGrpSpPr>
        <p:grpSpPr bwMode="auto">
          <a:xfrm>
            <a:off x="5955679" y="4994615"/>
            <a:ext cx="550863" cy="793661"/>
            <a:chOff x="611" y="3693"/>
            <a:chExt cx="449" cy="287"/>
          </a:xfrm>
        </p:grpSpPr>
        <p:sp>
          <p:nvSpPr>
            <p:cNvPr id="532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533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539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40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534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5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6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7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8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06" name="Text Box 234"/>
          <p:cNvSpPr txBox="1">
            <a:spLocks noChangeArrowheads="1"/>
          </p:cNvSpPr>
          <p:nvPr/>
        </p:nvSpPr>
        <p:spPr bwMode="auto">
          <a:xfrm>
            <a:off x="5903292" y="5773182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S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-GW</a:t>
            </a:r>
          </a:p>
        </p:txBody>
      </p:sp>
      <p:sp>
        <p:nvSpPr>
          <p:cNvPr id="507" name="Text Box 235"/>
          <p:cNvSpPr txBox="1">
            <a:spLocks noChangeArrowheads="1"/>
          </p:cNvSpPr>
          <p:nvPr/>
        </p:nvSpPr>
        <p:spPr bwMode="auto">
          <a:xfrm>
            <a:off x="6025529" y="4937462"/>
            <a:ext cx="361950" cy="29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508" name="Line 240"/>
          <p:cNvSpPr>
            <a:spLocks noChangeShapeType="1"/>
          </p:cNvSpPr>
          <p:nvPr/>
        </p:nvSpPr>
        <p:spPr bwMode="auto">
          <a:xfrm>
            <a:off x="6485904" y="549647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258" y="3766274"/>
            <a:ext cx="1556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UE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(user element)</a:t>
            </a:r>
            <a:endParaRPr lang="en-US" sz="18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93437" y="4343233"/>
            <a:ext cx="0" cy="6146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2" name="TextBox 671"/>
          <p:cNvSpPr txBox="1"/>
          <p:nvPr/>
        </p:nvSpPr>
        <p:spPr>
          <a:xfrm>
            <a:off x="1770433" y="3766274"/>
            <a:ext cx="1445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eNodeB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(base station)</a:t>
            </a:r>
            <a:endParaRPr lang="en-US" sz="18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673" name="Straight Connector 672"/>
          <p:cNvCxnSpPr/>
          <p:nvPr/>
        </p:nvCxnSpPr>
        <p:spPr bwMode="auto">
          <a:xfrm>
            <a:off x="2369921" y="4320464"/>
            <a:ext cx="4408" cy="485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5" name="TextBox 674"/>
          <p:cNvSpPr txBox="1"/>
          <p:nvPr/>
        </p:nvSpPr>
        <p:spPr>
          <a:xfrm>
            <a:off x="7107911" y="3376022"/>
            <a:ext cx="12490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Packet data 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network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Gateway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8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(P-GW)</a:t>
            </a:r>
          </a:p>
        </p:txBody>
      </p:sp>
      <p:cxnSp>
        <p:nvCxnSpPr>
          <p:cNvPr id="676" name="Straight Connector 675"/>
          <p:cNvCxnSpPr/>
          <p:nvPr/>
        </p:nvCxnSpPr>
        <p:spPr bwMode="auto">
          <a:xfrm flipH="1">
            <a:off x="7005586" y="4323367"/>
            <a:ext cx="289249" cy="542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7" name="TextBox 676"/>
          <p:cNvSpPr txBox="1"/>
          <p:nvPr/>
        </p:nvSpPr>
        <p:spPr>
          <a:xfrm>
            <a:off x="6188666" y="3396468"/>
            <a:ext cx="9943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en-US" sz="18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Serving </a:t>
            </a:r>
            <a:endParaRPr lang="en-US" sz="1800" dirty="0" smtClean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Gateway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8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(S-GW)</a:t>
            </a:r>
          </a:p>
        </p:txBody>
      </p:sp>
      <p:cxnSp>
        <p:nvCxnSpPr>
          <p:cNvPr id="678" name="Straight Connector 677"/>
          <p:cNvCxnSpPr>
            <a:stCxn id="677" idx="2"/>
          </p:cNvCxnSpPr>
          <p:nvPr/>
        </p:nvCxnSpPr>
        <p:spPr bwMode="auto">
          <a:xfrm flipH="1">
            <a:off x="6337069" y="4319798"/>
            <a:ext cx="348789" cy="6195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9" name="TextBox 678"/>
          <p:cNvSpPr txBox="1"/>
          <p:nvPr/>
        </p:nvSpPr>
        <p:spPr>
          <a:xfrm>
            <a:off x="2820094" y="5395779"/>
            <a:ext cx="63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800" dirty="0" smtClean="0">
                <a:solidFill>
                  <a:srgbClr val="CC0000"/>
                </a:solidFill>
                <a:latin typeface="Arial" charset="0"/>
                <a:ea typeface="ＭＳ Ｐゴシック" charset="0"/>
              </a:rPr>
              <a:t>data</a:t>
            </a:r>
            <a:endParaRPr lang="en-US" sz="1800" dirty="0">
              <a:solidFill>
                <a:srgbClr val="CC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87580" y="3037521"/>
            <a:ext cx="3769997" cy="2661882"/>
            <a:chOff x="2387580" y="3037521"/>
            <a:chExt cx="3769997" cy="2661882"/>
          </a:xfrm>
        </p:grpSpPr>
        <p:sp>
          <p:nvSpPr>
            <p:cNvPr id="482" name="Line 238"/>
            <p:cNvSpPr>
              <a:spLocks noChangeShapeType="1"/>
            </p:cNvSpPr>
            <p:nvPr/>
          </p:nvSpPr>
          <p:spPr bwMode="auto">
            <a:xfrm flipH="1">
              <a:off x="2759629" y="4812246"/>
              <a:ext cx="1461475" cy="5416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3" name="Line 238"/>
            <p:cNvSpPr>
              <a:spLocks noChangeShapeType="1"/>
            </p:cNvSpPr>
            <p:nvPr/>
          </p:nvSpPr>
          <p:spPr bwMode="auto">
            <a:xfrm flipH="1">
              <a:off x="2436482" y="4807495"/>
              <a:ext cx="1751742" cy="2968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4" name="Line 238"/>
            <p:cNvSpPr>
              <a:spLocks noChangeShapeType="1"/>
            </p:cNvSpPr>
            <p:nvPr/>
          </p:nvSpPr>
          <p:spPr bwMode="auto">
            <a:xfrm flipH="1">
              <a:off x="2387580" y="4864861"/>
              <a:ext cx="1800643" cy="834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5" name="Line 238"/>
            <p:cNvSpPr>
              <a:spLocks noChangeShapeType="1"/>
            </p:cNvSpPr>
            <p:nvPr/>
          </p:nvSpPr>
          <p:spPr bwMode="auto">
            <a:xfrm flipH="1" flipV="1">
              <a:off x="4739087" y="4944462"/>
              <a:ext cx="1216590" cy="3485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6" name="Line 238"/>
            <p:cNvSpPr>
              <a:spLocks noChangeShapeType="1"/>
            </p:cNvSpPr>
            <p:nvPr/>
          </p:nvSpPr>
          <p:spPr bwMode="auto">
            <a:xfrm flipV="1">
              <a:off x="4710870" y="4650826"/>
              <a:ext cx="205932" cy="161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494" name="Group 493"/>
            <p:cNvGrpSpPr/>
            <p:nvPr/>
          </p:nvGrpSpPr>
          <p:grpSpPr>
            <a:xfrm>
              <a:off x="4124725" y="4207019"/>
              <a:ext cx="723200" cy="880827"/>
              <a:chOff x="4804140" y="4632965"/>
              <a:chExt cx="723200" cy="1348762"/>
            </a:xfrm>
          </p:grpSpPr>
          <p:grpSp>
            <p:nvGrpSpPr>
              <p:cNvPr id="566" name="Group 109"/>
              <p:cNvGrpSpPr>
                <a:grpSpLocks/>
              </p:cNvGrpSpPr>
              <p:nvPr/>
            </p:nvGrpSpPr>
            <p:grpSpPr bwMode="auto">
              <a:xfrm>
                <a:off x="4867640" y="5188066"/>
                <a:ext cx="550863" cy="793661"/>
                <a:chOff x="611" y="3693"/>
                <a:chExt cx="449" cy="287"/>
              </a:xfrm>
            </p:grpSpPr>
            <p:sp>
              <p:nvSpPr>
                <p:cNvPr id="568" name="Rectangle 110"/>
                <p:cNvSpPr>
                  <a:spLocks noChangeArrowheads="1"/>
                </p:cNvSpPr>
                <p:nvPr/>
              </p:nvSpPr>
              <p:spPr bwMode="auto">
                <a:xfrm>
                  <a:off x="636" y="3774"/>
                  <a:ext cx="336" cy="2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69" name="Freeform 114"/>
                <p:cNvSpPr>
                  <a:spLocks/>
                </p:cNvSpPr>
                <p:nvPr/>
              </p:nvSpPr>
              <p:spPr bwMode="auto">
                <a:xfrm>
                  <a:off x="975" y="3704"/>
                  <a:ext cx="62" cy="74"/>
                </a:xfrm>
                <a:custGeom>
                  <a:avLst/>
                  <a:gdLst>
                    <a:gd name="T0" fmla="*/ 36 w 62"/>
                    <a:gd name="T1" fmla="*/ 0 h 74"/>
                    <a:gd name="T2" fmla="*/ 62 w 62"/>
                    <a:gd name="T3" fmla="*/ 57 h 74"/>
                    <a:gd name="T4" fmla="*/ 0 w 62"/>
                    <a:gd name="T5" fmla="*/ 74 h 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2" h="74">
                      <a:moveTo>
                        <a:pt x="36" y="0"/>
                      </a:moveTo>
                      <a:lnTo>
                        <a:pt x="62" y="57"/>
                      </a:lnTo>
                      <a:lnTo>
                        <a:pt x="0" y="7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0" name="Freeform 115"/>
                <p:cNvSpPr>
                  <a:spLocks/>
                </p:cNvSpPr>
                <p:nvPr/>
              </p:nvSpPr>
              <p:spPr bwMode="auto">
                <a:xfrm>
                  <a:off x="972" y="3764"/>
                  <a:ext cx="63" cy="216"/>
                </a:xfrm>
                <a:custGeom>
                  <a:avLst/>
                  <a:gdLst>
                    <a:gd name="T0" fmla="*/ 2 w 63"/>
                    <a:gd name="T1" fmla="*/ 12 h 225"/>
                    <a:gd name="T2" fmla="*/ 0 w 63"/>
                    <a:gd name="T3" fmla="*/ 176 h 225"/>
                    <a:gd name="T4" fmla="*/ 62 w 63"/>
                    <a:gd name="T5" fmla="*/ 158 h 225"/>
                    <a:gd name="T6" fmla="*/ 63 w 63"/>
                    <a:gd name="T7" fmla="*/ 0 h 225"/>
                    <a:gd name="T8" fmla="*/ 2 w 63"/>
                    <a:gd name="T9" fmla="*/ 12 h 2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3" h="225">
                      <a:moveTo>
                        <a:pt x="2" y="16"/>
                      </a:moveTo>
                      <a:lnTo>
                        <a:pt x="0" y="225"/>
                      </a:lnTo>
                      <a:lnTo>
                        <a:pt x="62" y="202"/>
                      </a:lnTo>
                      <a:lnTo>
                        <a:pt x="63" y="0"/>
                      </a:lnTo>
                      <a:lnTo>
                        <a:pt x="2" y="1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1" name="Freeform 116"/>
                <p:cNvSpPr>
                  <a:spLocks/>
                </p:cNvSpPr>
                <p:nvPr/>
              </p:nvSpPr>
              <p:spPr bwMode="auto">
                <a:xfrm>
                  <a:off x="1013" y="3693"/>
                  <a:ext cx="47" cy="78"/>
                </a:xfrm>
                <a:custGeom>
                  <a:avLst/>
                  <a:gdLst>
                    <a:gd name="T0" fmla="*/ 12 w 47"/>
                    <a:gd name="T1" fmla="*/ 0 h 78"/>
                    <a:gd name="T2" fmla="*/ 47 w 47"/>
                    <a:gd name="T3" fmla="*/ 78 h 78"/>
                    <a:gd name="T4" fmla="*/ 15 w 47"/>
                    <a:gd name="T5" fmla="*/ 77 h 78"/>
                    <a:gd name="T6" fmla="*/ 0 w 47"/>
                    <a:gd name="T7" fmla="*/ 35 h 78"/>
                    <a:gd name="T8" fmla="*/ 12 w 47"/>
                    <a:gd name="T9" fmla="*/ 0 h 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78">
                      <a:moveTo>
                        <a:pt x="12" y="0"/>
                      </a:moveTo>
                      <a:lnTo>
                        <a:pt x="47" y="78"/>
                      </a:lnTo>
                      <a:lnTo>
                        <a:pt x="15" y="77"/>
                      </a:lnTo>
                      <a:lnTo>
                        <a:pt x="0" y="35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2" name="Freeform 117"/>
                <p:cNvSpPr>
                  <a:spLocks/>
                </p:cNvSpPr>
                <p:nvPr/>
              </p:nvSpPr>
              <p:spPr bwMode="auto">
                <a:xfrm>
                  <a:off x="987" y="3728"/>
                  <a:ext cx="44" cy="51"/>
                </a:xfrm>
                <a:custGeom>
                  <a:avLst/>
                  <a:gdLst>
                    <a:gd name="T0" fmla="*/ 23 w 44"/>
                    <a:gd name="T1" fmla="*/ 0 h 51"/>
                    <a:gd name="T2" fmla="*/ 0 w 44"/>
                    <a:gd name="T3" fmla="*/ 51 h 51"/>
                    <a:gd name="T4" fmla="*/ 44 w 44"/>
                    <a:gd name="T5" fmla="*/ 45 h 51"/>
                    <a:gd name="T6" fmla="*/ 23 w 44"/>
                    <a:gd name="T7" fmla="*/ 0 h 5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51">
                      <a:moveTo>
                        <a:pt x="23" y="0"/>
                      </a:moveTo>
                      <a:lnTo>
                        <a:pt x="0" y="51"/>
                      </a:lnTo>
                      <a:lnTo>
                        <a:pt x="44" y="45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3" name="Freeform 118"/>
                <p:cNvSpPr>
                  <a:spLocks/>
                </p:cNvSpPr>
                <p:nvPr/>
              </p:nvSpPr>
              <p:spPr bwMode="auto">
                <a:xfrm>
                  <a:off x="611" y="3695"/>
                  <a:ext cx="417" cy="95"/>
                </a:xfrm>
                <a:custGeom>
                  <a:avLst/>
                  <a:gdLst>
                    <a:gd name="T0" fmla="*/ 0 w 417"/>
                    <a:gd name="T1" fmla="*/ 95 h 95"/>
                    <a:gd name="T2" fmla="*/ 66 w 417"/>
                    <a:gd name="T3" fmla="*/ 1 h 95"/>
                    <a:gd name="T4" fmla="*/ 417 w 417"/>
                    <a:gd name="T5" fmla="*/ 0 h 95"/>
                    <a:gd name="T6" fmla="*/ 370 w 417"/>
                    <a:gd name="T7" fmla="*/ 95 h 95"/>
                    <a:gd name="T8" fmla="*/ 0 w 417"/>
                    <a:gd name="T9" fmla="*/ 95 h 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7" h="95">
                      <a:moveTo>
                        <a:pt x="0" y="95"/>
                      </a:moveTo>
                      <a:lnTo>
                        <a:pt x="66" y="1"/>
                      </a:lnTo>
                      <a:lnTo>
                        <a:pt x="417" y="0"/>
                      </a:lnTo>
                      <a:lnTo>
                        <a:pt x="370" y="95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567" name="Text Box 121"/>
              <p:cNvSpPr txBox="1">
                <a:spLocks noChangeArrowheads="1"/>
              </p:cNvSpPr>
              <p:nvPr/>
            </p:nvSpPr>
            <p:spPr bwMode="auto">
              <a:xfrm>
                <a:off x="4804140" y="4632965"/>
                <a:ext cx="723200" cy="565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MME</a:t>
                </a:r>
              </a:p>
            </p:txBody>
          </p:sp>
        </p:grpSp>
        <p:grpSp>
          <p:nvGrpSpPr>
            <p:cNvPr id="510" name="Group 509"/>
            <p:cNvGrpSpPr/>
            <p:nvPr/>
          </p:nvGrpSpPr>
          <p:grpSpPr>
            <a:xfrm>
              <a:off x="4839014" y="3960851"/>
              <a:ext cx="659293" cy="880827"/>
              <a:chOff x="4804140" y="4632965"/>
              <a:chExt cx="659293" cy="1348762"/>
            </a:xfrm>
          </p:grpSpPr>
          <p:grpSp>
            <p:nvGrpSpPr>
              <p:cNvPr id="511" name="Group 109"/>
              <p:cNvGrpSpPr>
                <a:grpSpLocks/>
              </p:cNvGrpSpPr>
              <p:nvPr/>
            </p:nvGrpSpPr>
            <p:grpSpPr bwMode="auto">
              <a:xfrm>
                <a:off x="4867640" y="5188066"/>
                <a:ext cx="550863" cy="793661"/>
                <a:chOff x="611" y="3693"/>
                <a:chExt cx="449" cy="287"/>
              </a:xfrm>
            </p:grpSpPr>
            <p:sp>
              <p:nvSpPr>
                <p:cNvPr id="513" name="Rectangle 110"/>
                <p:cNvSpPr>
                  <a:spLocks noChangeArrowheads="1"/>
                </p:cNvSpPr>
                <p:nvPr/>
              </p:nvSpPr>
              <p:spPr bwMode="auto">
                <a:xfrm>
                  <a:off x="636" y="3774"/>
                  <a:ext cx="336" cy="2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4" name="Freeform 114"/>
                <p:cNvSpPr>
                  <a:spLocks/>
                </p:cNvSpPr>
                <p:nvPr/>
              </p:nvSpPr>
              <p:spPr bwMode="auto">
                <a:xfrm>
                  <a:off x="975" y="3704"/>
                  <a:ext cx="62" cy="74"/>
                </a:xfrm>
                <a:custGeom>
                  <a:avLst/>
                  <a:gdLst>
                    <a:gd name="T0" fmla="*/ 36 w 62"/>
                    <a:gd name="T1" fmla="*/ 0 h 74"/>
                    <a:gd name="T2" fmla="*/ 62 w 62"/>
                    <a:gd name="T3" fmla="*/ 57 h 74"/>
                    <a:gd name="T4" fmla="*/ 0 w 62"/>
                    <a:gd name="T5" fmla="*/ 74 h 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2" h="74">
                      <a:moveTo>
                        <a:pt x="36" y="0"/>
                      </a:moveTo>
                      <a:lnTo>
                        <a:pt x="62" y="57"/>
                      </a:lnTo>
                      <a:lnTo>
                        <a:pt x="0" y="7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5" name="Freeform 115"/>
                <p:cNvSpPr>
                  <a:spLocks/>
                </p:cNvSpPr>
                <p:nvPr/>
              </p:nvSpPr>
              <p:spPr bwMode="auto">
                <a:xfrm>
                  <a:off x="972" y="3764"/>
                  <a:ext cx="63" cy="216"/>
                </a:xfrm>
                <a:custGeom>
                  <a:avLst/>
                  <a:gdLst>
                    <a:gd name="T0" fmla="*/ 2 w 63"/>
                    <a:gd name="T1" fmla="*/ 12 h 225"/>
                    <a:gd name="T2" fmla="*/ 0 w 63"/>
                    <a:gd name="T3" fmla="*/ 176 h 225"/>
                    <a:gd name="T4" fmla="*/ 62 w 63"/>
                    <a:gd name="T5" fmla="*/ 158 h 225"/>
                    <a:gd name="T6" fmla="*/ 63 w 63"/>
                    <a:gd name="T7" fmla="*/ 0 h 225"/>
                    <a:gd name="T8" fmla="*/ 2 w 63"/>
                    <a:gd name="T9" fmla="*/ 12 h 2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3" h="225">
                      <a:moveTo>
                        <a:pt x="2" y="16"/>
                      </a:moveTo>
                      <a:lnTo>
                        <a:pt x="0" y="225"/>
                      </a:lnTo>
                      <a:lnTo>
                        <a:pt x="62" y="202"/>
                      </a:lnTo>
                      <a:lnTo>
                        <a:pt x="63" y="0"/>
                      </a:lnTo>
                      <a:lnTo>
                        <a:pt x="2" y="1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6" name="Freeform 116"/>
                <p:cNvSpPr>
                  <a:spLocks/>
                </p:cNvSpPr>
                <p:nvPr/>
              </p:nvSpPr>
              <p:spPr bwMode="auto">
                <a:xfrm>
                  <a:off x="1013" y="3693"/>
                  <a:ext cx="47" cy="78"/>
                </a:xfrm>
                <a:custGeom>
                  <a:avLst/>
                  <a:gdLst>
                    <a:gd name="T0" fmla="*/ 12 w 47"/>
                    <a:gd name="T1" fmla="*/ 0 h 78"/>
                    <a:gd name="T2" fmla="*/ 47 w 47"/>
                    <a:gd name="T3" fmla="*/ 78 h 78"/>
                    <a:gd name="T4" fmla="*/ 15 w 47"/>
                    <a:gd name="T5" fmla="*/ 77 h 78"/>
                    <a:gd name="T6" fmla="*/ 0 w 47"/>
                    <a:gd name="T7" fmla="*/ 35 h 78"/>
                    <a:gd name="T8" fmla="*/ 12 w 47"/>
                    <a:gd name="T9" fmla="*/ 0 h 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78">
                      <a:moveTo>
                        <a:pt x="12" y="0"/>
                      </a:moveTo>
                      <a:lnTo>
                        <a:pt x="47" y="78"/>
                      </a:lnTo>
                      <a:lnTo>
                        <a:pt x="15" y="77"/>
                      </a:lnTo>
                      <a:lnTo>
                        <a:pt x="0" y="35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7" name="Freeform 117"/>
                <p:cNvSpPr>
                  <a:spLocks/>
                </p:cNvSpPr>
                <p:nvPr/>
              </p:nvSpPr>
              <p:spPr bwMode="auto">
                <a:xfrm>
                  <a:off x="987" y="3728"/>
                  <a:ext cx="44" cy="51"/>
                </a:xfrm>
                <a:custGeom>
                  <a:avLst/>
                  <a:gdLst>
                    <a:gd name="T0" fmla="*/ 23 w 44"/>
                    <a:gd name="T1" fmla="*/ 0 h 51"/>
                    <a:gd name="T2" fmla="*/ 0 w 44"/>
                    <a:gd name="T3" fmla="*/ 51 h 51"/>
                    <a:gd name="T4" fmla="*/ 44 w 44"/>
                    <a:gd name="T5" fmla="*/ 45 h 51"/>
                    <a:gd name="T6" fmla="*/ 23 w 44"/>
                    <a:gd name="T7" fmla="*/ 0 h 5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51">
                      <a:moveTo>
                        <a:pt x="23" y="0"/>
                      </a:moveTo>
                      <a:lnTo>
                        <a:pt x="0" y="51"/>
                      </a:lnTo>
                      <a:lnTo>
                        <a:pt x="44" y="45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8" name="Freeform 118"/>
                <p:cNvSpPr>
                  <a:spLocks/>
                </p:cNvSpPr>
                <p:nvPr/>
              </p:nvSpPr>
              <p:spPr bwMode="auto">
                <a:xfrm>
                  <a:off x="611" y="3695"/>
                  <a:ext cx="417" cy="95"/>
                </a:xfrm>
                <a:custGeom>
                  <a:avLst/>
                  <a:gdLst>
                    <a:gd name="T0" fmla="*/ 0 w 417"/>
                    <a:gd name="T1" fmla="*/ 95 h 95"/>
                    <a:gd name="T2" fmla="*/ 66 w 417"/>
                    <a:gd name="T3" fmla="*/ 1 h 95"/>
                    <a:gd name="T4" fmla="*/ 417 w 417"/>
                    <a:gd name="T5" fmla="*/ 0 h 95"/>
                    <a:gd name="T6" fmla="*/ 370 w 417"/>
                    <a:gd name="T7" fmla="*/ 95 h 95"/>
                    <a:gd name="T8" fmla="*/ 0 w 417"/>
                    <a:gd name="T9" fmla="*/ 95 h 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7" h="95">
                      <a:moveTo>
                        <a:pt x="0" y="95"/>
                      </a:moveTo>
                      <a:lnTo>
                        <a:pt x="66" y="1"/>
                      </a:lnTo>
                      <a:lnTo>
                        <a:pt x="417" y="0"/>
                      </a:lnTo>
                      <a:lnTo>
                        <a:pt x="370" y="95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512" name="Text Box 121"/>
              <p:cNvSpPr txBox="1">
                <a:spLocks noChangeArrowheads="1"/>
              </p:cNvSpPr>
              <p:nvPr/>
            </p:nvSpPr>
            <p:spPr bwMode="auto">
              <a:xfrm>
                <a:off x="4804140" y="4632965"/>
                <a:ext cx="659293" cy="565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HSS</a:t>
                </a: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2877364" y="3037521"/>
              <a:ext cx="141017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hangingPunct="0"/>
              <a:r>
                <a:rPr lang="en-US" sz="1800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Mobility </a:t>
              </a:r>
              <a:endPara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endParaRPr>
            </a:p>
            <a:p>
              <a:pPr algn="ctr"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Management </a:t>
              </a:r>
            </a:p>
            <a:p>
              <a:pPr algn="ctr"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Entity </a:t>
              </a:r>
              <a:r>
                <a:rPr lang="en-US" sz="1800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(MME)</a:t>
              </a:r>
            </a:p>
          </p:txBody>
        </p:sp>
        <p:cxnSp>
          <p:nvCxnSpPr>
            <p:cNvPr id="674" name="Straight Connector 673"/>
            <p:cNvCxnSpPr>
              <a:stCxn id="14" idx="2"/>
            </p:cNvCxnSpPr>
            <p:nvPr/>
          </p:nvCxnSpPr>
          <p:spPr bwMode="auto">
            <a:xfrm>
              <a:off x="3582451" y="3960851"/>
              <a:ext cx="885947" cy="2526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TextBox 23"/>
            <p:cNvSpPr txBox="1"/>
            <p:nvPr/>
          </p:nvSpPr>
          <p:spPr>
            <a:xfrm rot="21101250">
              <a:off x="2859369" y="4630375"/>
              <a:ext cx="8690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control</a:t>
              </a:r>
              <a:endParaRPr lang="en-US" sz="1800" dirty="0">
                <a:solidFill>
                  <a:srgbClr val="CC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80" name="TextBox 679"/>
            <p:cNvSpPr txBox="1"/>
            <p:nvPr/>
          </p:nvSpPr>
          <p:spPr>
            <a:xfrm>
              <a:off x="4338712" y="3058008"/>
              <a:ext cx="181886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Home </a:t>
              </a:r>
              <a:r>
                <a:rPr lang="en-US" sz="1800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Subscriber </a:t>
              </a:r>
              <a:endPara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endParaRPr>
            </a:p>
            <a:p>
              <a:pPr algn="ctr"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Server(HSS)</a:t>
              </a:r>
            </a:p>
            <a:p>
              <a:pPr algn="ctr"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 (like HLR+VLR)</a:t>
              </a:r>
              <a:endParaRPr lang="en-US" sz="1800" dirty="0">
                <a:solidFill>
                  <a:srgbClr val="000090"/>
                </a:solidFill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681" name="Straight Connector 680"/>
            <p:cNvCxnSpPr/>
            <p:nvPr/>
          </p:nvCxnSpPr>
          <p:spPr bwMode="auto">
            <a:xfrm>
              <a:off x="5508556" y="3906197"/>
              <a:ext cx="0" cy="30082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3" name="Group 347"/>
          <p:cNvGrpSpPr>
            <a:grpSpLocks/>
          </p:cNvGrpSpPr>
          <p:nvPr/>
        </p:nvGrpSpPr>
        <p:grpSpPr bwMode="auto">
          <a:xfrm>
            <a:off x="6649123" y="5358252"/>
            <a:ext cx="661282" cy="323815"/>
            <a:chOff x="1871277" y="1576300"/>
            <a:chExt cx="1128371" cy="437861"/>
          </a:xfrm>
        </p:grpSpPr>
        <p:sp>
          <p:nvSpPr>
            <p:cNvPr id="214" name="Oval 213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17" name="Freeform 21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18" name="Freeform 217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19" name="Freeform 218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20" name="Freeform 219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221" name="Straight Connector 220"/>
            <p:cNvCxnSpPr>
              <a:endCxn id="216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347"/>
          <p:cNvGrpSpPr>
            <a:grpSpLocks/>
          </p:cNvGrpSpPr>
          <p:nvPr/>
        </p:nvGrpSpPr>
        <p:grpSpPr bwMode="auto">
          <a:xfrm>
            <a:off x="5829074" y="5351913"/>
            <a:ext cx="661282" cy="323815"/>
            <a:chOff x="1871277" y="1576300"/>
            <a:chExt cx="1128371" cy="437861"/>
          </a:xfrm>
        </p:grpSpPr>
        <p:sp>
          <p:nvSpPr>
            <p:cNvPr id="224" name="Oval 223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27" name="Freeform 22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28" name="Freeform 227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29" name="Freeform 228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30" name="Freeform 229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231" name="Straight Connector 230"/>
            <p:cNvCxnSpPr>
              <a:endCxn id="226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9" name="Group 782"/>
          <p:cNvGrpSpPr>
            <a:grpSpLocks/>
          </p:cNvGrpSpPr>
          <p:nvPr/>
        </p:nvGrpSpPr>
        <p:grpSpPr bwMode="auto">
          <a:xfrm>
            <a:off x="2167507" y="4862723"/>
            <a:ext cx="333077" cy="421847"/>
            <a:chOff x="742" y="2409"/>
            <a:chExt cx="576" cy="881"/>
          </a:xfrm>
        </p:grpSpPr>
        <p:grpSp>
          <p:nvGrpSpPr>
            <p:cNvPr id="790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79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791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92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08" name="Group 782"/>
          <p:cNvGrpSpPr>
            <a:grpSpLocks/>
          </p:cNvGrpSpPr>
          <p:nvPr/>
        </p:nvGrpSpPr>
        <p:grpSpPr bwMode="auto">
          <a:xfrm>
            <a:off x="2577815" y="5214416"/>
            <a:ext cx="333077" cy="421847"/>
            <a:chOff x="742" y="2409"/>
            <a:chExt cx="576" cy="881"/>
          </a:xfrm>
        </p:grpSpPr>
        <p:grpSp>
          <p:nvGrpSpPr>
            <p:cNvPr id="80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81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810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27" name="Group 782"/>
          <p:cNvGrpSpPr>
            <a:grpSpLocks/>
          </p:cNvGrpSpPr>
          <p:nvPr/>
        </p:nvGrpSpPr>
        <p:grpSpPr bwMode="auto">
          <a:xfrm>
            <a:off x="2202677" y="5480140"/>
            <a:ext cx="333077" cy="421847"/>
            <a:chOff x="742" y="2409"/>
            <a:chExt cx="576" cy="881"/>
          </a:xfrm>
        </p:grpSpPr>
        <p:grpSp>
          <p:nvGrpSpPr>
            <p:cNvPr id="82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83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829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230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331788" y="230188"/>
            <a:ext cx="79786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Functional split of major LTE components</a:t>
            </a:r>
            <a:endParaRPr lang="en-US" sz="3600" dirty="0">
              <a:solidFill>
                <a:srgbClr val="000099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813106"/>
            <a:ext cx="7907337" cy="22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418" y="1191126"/>
            <a:ext cx="9144000" cy="56668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51010" y="2923586"/>
            <a:ext cx="1864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holds idle UE info</a:t>
            </a:r>
          </a:p>
          <a:p>
            <a:pPr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QoS enforcement</a:t>
            </a:r>
            <a:endParaRPr lang="en-US" sz="18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5001168" y="3569917"/>
            <a:ext cx="1963738" cy="22041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2" name="TextBox 211"/>
          <p:cNvSpPr txBox="1"/>
          <p:nvPr/>
        </p:nvSpPr>
        <p:spPr>
          <a:xfrm>
            <a:off x="4424764" y="1539468"/>
            <a:ext cx="41236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handles idle/active UE transitions</a:t>
            </a:r>
          </a:p>
          <a:p>
            <a:pPr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pages UE</a:t>
            </a:r>
          </a:p>
          <a:p>
            <a:pPr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sets up eNodeB-PGW tunnel (aka bearer) </a:t>
            </a:r>
            <a:endParaRPr lang="en-US" sz="18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213" name="Straight Connector 212"/>
          <p:cNvCxnSpPr/>
          <p:nvPr/>
        </p:nvCxnSpPr>
        <p:spPr bwMode="auto">
          <a:xfrm flipH="1">
            <a:off x="4848330" y="2462798"/>
            <a:ext cx="539230" cy="5835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oup 782"/>
          <p:cNvGrpSpPr>
            <a:grpSpLocks/>
          </p:cNvGrpSpPr>
          <p:nvPr/>
        </p:nvGrpSpPr>
        <p:grpSpPr bwMode="auto">
          <a:xfrm>
            <a:off x="2365965" y="953786"/>
            <a:ext cx="650612" cy="891549"/>
            <a:chOff x="742" y="2409"/>
            <a:chExt cx="576" cy="881"/>
          </a:xfrm>
        </p:grpSpPr>
        <p:grpSp>
          <p:nvGrpSpPr>
            <p:cNvPr id="14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17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9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0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4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5" name="Picture 799" descr="cell_tower_radiation copy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676587" y="2161661"/>
            <a:ext cx="614363" cy="880827"/>
            <a:chOff x="4804140" y="4632965"/>
            <a:chExt cx="614363" cy="1348762"/>
          </a:xfrm>
        </p:grpSpPr>
        <p:grpSp>
          <p:nvGrpSpPr>
            <p:cNvPr id="33" name="Group 109"/>
            <p:cNvGrpSpPr>
              <a:grpSpLocks/>
            </p:cNvGrpSpPr>
            <p:nvPr/>
          </p:nvGrpSpPr>
          <p:grpSpPr bwMode="auto">
            <a:xfrm>
              <a:off x="4867640" y="5188066"/>
              <a:ext cx="550863" cy="793661"/>
              <a:chOff x="611" y="3693"/>
              <a:chExt cx="449" cy="287"/>
            </a:xfrm>
          </p:grpSpPr>
          <p:sp>
            <p:nvSpPr>
              <p:cNvPr id="35" name="Rectangle 110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6" name="Freeform 114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7" name="Freeform 115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8" name="Freeform 116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9" name="Freeform 117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0" name="Freeform 118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34" name="Text Box 121"/>
            <p:cNvSpPr txBox="1">
              <a:spLocks noChangeArrowheads="1"/>
            </p:cNvSpPr>
            <p:nvPr/>
          </p:nvSpPr>
          <p:spPr bwMode="auto">
            <a:xfrm>
              <a:off x="4804140" y="4632965"/>
              <a:ext cx="184666" cy="565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endPara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8316178" y="4168703"/>
            <a:ext cx="661282" cy="793661"/>
            <a:chOff x="8316178" y="4168703"/>
            <a:chExt cx="661282" cy="793661"/>
          </a:xfrm>
        </p:grpSpPr>
        <p:grpSp>
          <p:nvGrpSpPr>
            <p:cNvPr id="41" name="Group 224"/>
            <p:cNvGrpSpPr>
              <a:grpSpLocks/>
            </p:cNvGrpSpPr>
            <p:nvPr/>
          </p:nvGrpSpPr>
          <p:grpSpPr bwMode="auto">
            <a:xfrm>
              <a:off x="8392684" y="4168703"/>
              <a:ext cx="550863" cy="793661"/>
              <a:chOff x="611" y="3693"/>
              <a:chExt cx="449" cy="287"/>
            </a:xfrm>
          </p:grpSpPr>
          <p:sp>
            <p:nvSpPr>
              <p:cNvPr id="42" name="Rectangle 225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grpSp>
            <p:nvGrpSpPr>
              <p:cNvPr id="43" name="Group 226"/>
              <p:cNvGrpSpPr>
                <a:grpSpLocks/>
              </p:cNvGrpSpPr>
              <p:nvPr/>
            </p:nvGrpSpPr>
            <p:grpSpPr bwMode="auto">
              <a:xfrm>
                <a:off x="687" y="3826"/>
                <a:ext cx="224" cy="110"/>
                <a:chOff x="687" y="3826"/>
                <a:chExt cx="224" cy="110"/>
              </a:xfrm>
            </p:grpSpPr>
            <p:sp>
              <p:nvSpPr>
                <p:cNvPr id="49" name="Freeform 227"/>
                <p:cNvSpPr>
                  <a:spLocks/>
                </p:cNvSpPr>
                <p:nvPr/>
              </p:nvSpPr>
              <p:spPr bwMode="auto">
                <a:xfrm>
                  <a:off x="687" y="3826"/>
                  <a:ext cx="222" cy="110"/>
                </a:xfrm>
                <a:custGeom>
                  <a:avLst/>
                  <a:gdLst>
                    <a:gd name="T0" fmla="*/ 0 w 222"/>
                    <a:gd name="T1" fmla="*/ 110 h 110"/>
                    <a:gd name="T2" fmla="*/ 36 w 222"/>
                    <a:gd name="T3" fmla="*/ 110 h 110"/>
                    <a:gd name="T4" fmla="*/ 183 w 222"/>
                    <a:gd name="T5" fmla="*/ 0 h 110"/>
                    <a:gd name="T6" fmla="*/ 222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0" name="Freeform 228"/>
                <p:cNvSpPr>
                  <a:spLocks/>
                </p:cNvSpPr>
                <p:nvPr/>
              </p:nvSpPr>
              <p:spPr bwMode="auto">
                <a:xfrm flipV="1">
                  <a:off x="689" y="3826"/>
                  <a:ext cx="222" cy="110"/>
                </a:xfrm>
                <a:custGeom>
                  <a:avLst/>
                  <a:gdLst>
                    <a:gd name="T0" fmla="*/ 0 w 222"/>
                    <a:gd name="T1" fmla="*/ 110 h 110"/>
                    <a:gd name="T2" fmla="*/ 36 w 222"/>
                    <a:gd name="T3" fmla="*/ 110 h 110"/>
                    <a:gd name="T4" fmla="*/ 183 w 222"/>
                    <a:gd name="T5" fmla="*/ 0 h 110"/>
                    <a:gd name="T6" fmla="*/ 222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44" name="Freeform 229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5" name="Freeform 230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6" name="Freeform 231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7" name="Freeform 232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8" name="Freeform 233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grpSp>
          <p:nvGrpSpPr>
            <p:cNvPr id="52" name="Group 347"/>
            <p:cNvGrpSpPr>
              <a:grpSpLocks/>
            </p:cNvGrpSpPr>
            <p:nvPr/>
          </p:nvGrpSpPr>
          <p:grpSpPr bwMode="auto">
            <a:xfrm>
              <a:off x="8316178" y="4544719"/>
              <a:ext cx="661282" cy="323815"/>
              <a:chOff x="1871277" y="1576300"/>
              <a:chExt cx="1128371" cy="437861"/>
            </a:xfrm>
          </p:grpSpPr>
          <p:sp>
            <p:nvSpPr>
              <p:cNvPr id="53" name="Oval 52"/>
              <p:cNvSpPr/>
              <p:nvPr/>
            </p:nvSpPr>
            <p:spPr bwMode="auto">
              <a:xfrm flipV="1">
                <a:off x="1874446" y="1694641"/>
                <a:ext cx="1125202" cy="319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1871277" y="1739611"/>
                <a:ext cx="1128371" cy="115973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 bwMode="auto">
              <a:xfrm flipV="1">
                <a:off x="1871277" y="1576300"/>
                <a:ext cx="1125200" cy="3195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Freeform 55"/>
              <p:cNvSpPr/>
              <p:nvPr/>
            </p:nvSpPr>
            <p:spPr bwMode="auto">
              <a:xfrm>
                <a:off x="2159708" y="1673340"/>
                <a:ext cx="548339" cy="160943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Freeform 56"/>
              <p:cNvSpPr/>
              <p:nvPr/>
            </p:nvSpPr>
            <p:spPr bwMode="auto">
              <a:xfrm>
                <a:off x="2102655" y="1633103"/>
                <a:ext cx="662444" cy="111241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Freeform 57"/>
              <p:cNvSpPr/>
              <p:nvPr/>
            </p:nvSpPr>
            <p:spPr bwMode="auto">
              <a:xfrm>
                <a:off x="2536889" y="1727776"/>
                <a:ext cx="244057" cy="97040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Freeform 58"/>
              <p:cNvSpPr/>
              <p:nvPr/>
            </p:nvSpPr>
            <p:spPr bwMode="auto">
              <a:xfrm>
                <a:off x="2089977" y="1730144"/>
                <a:ext cx="240888" cy="97039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0" name="Straight Connector 59"/>
              <p:cNvCxnSpPr>
                <a:endCxn id="55" idx="2"/>
              </p:cNvCxnSpPr>
              <p:nvPr/>
            </p:nvCxnSpPr>
            <p:spPr bwMode="auto">
              <a:xfrm flipH="1" flipV="1">
                <a:off x="1871277" y="1737243"/>
                <a:ext cx="3169" cy="123074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 bwMode="auto">
              <a:xfrm flipH="1" flipV="1">
                <a:off x="2996477" y="1734877"/>
                <a:ext cx="3171" cy="123074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Group 71"/>
          <p:cNvGrpSpPr/>
          <p:nvPr/>
        </p:nvGrpSpPr>
        <p:grpSpPr>
          <a:xfrm>
            <a:off x="5670305" y="4221892"/>
            <a:ext cx="661282" cy="793661"/>
            <a:chOff x="8316178" y="4168703"/>
            <a:chExt cx="661282" cy="793661"/>
          </a:xfrm>
        </p:grpSpPr>
        <p:grpSp>
          <p:nvGrpSpPr>
            <p:cNvPr id="73" name="Group 224"/>
            <p:cNvGrpSpPr>
              <a:grpSpLocks/>
            </p:cNvGrpSpPr>
            <p:nvPr/>
          </p:nvGrpSpPr>
          <p:grpSpPr bwMode="auto">
            <a:xfrm>
              <a:off x="8392684" y="4168703"/>
              <a:ext cx="550863" cy="793661"/>
              <a:chOff x="611" y="3693"/>
              <a:chExt cx="449" cy="287"/>
            </a:xfrm>
          </p:grpSpPr>
          <p:sp>
            <p:nvSpPr>
              <p:cNvPr id="84" name="Rectangle 225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grpSp>
            <p:nvGrpSpPr>
              <p:cNvPr id="85" name="Group 226"/>
              <p:cNvGrpSpPr>
                <a:grpSpLocks/>
              </p:cNvGrpSpPr>
              <p:nvPr/>
            </p:nvGrpSpPr>
            <p:grpSpPr bwMode="auto">
              <a:xfrm>
                <a:off x="687" y="3826"/>
                <a:ext cx="224" cy="110"/>
                <a:chOff x="687" y="3826"/>
                <a:chExt cx="224" cy="110"/>
              </a:xfrm>
            </p:grpSpPr>
            <p:sp>
              <p:nvSpPr>
                <p:cNvPr id="91" name="Freeform 227"/>
                <p:cNvSpPr>
                  <a:spLocks/>
                </p:cNvSpPr>
                <p:nvPr/>
              </p:nvSpPr>
              <p:spPr bwMode="auto">
                <a:xfrm>
                  <a:off x="687" y="3826"/>
                  <a:ext cx="222" cy="110"/>
                </a:xfrm>
                <a:custGeom>
                  <a:avLst/>
                  <a:gdLst>
                    <a:gd name="T0" fmla="*/ 0 w 222"/>
                    <a:gd name="T1" fmla="*/ 110 h 110"/>
                    <a:gd name="T2" fmla="*/ 36 w 222"/>
                    <a:gd name="T3" fmla="*/ 110 h 110"/>
                    <a:gd name="T4" fmla="*/ 183 w 222"/>
                    <a:gd name="T5" fmla="*/ 0 h 110"/>
                    <a:gd name="T6" fmla="*/ 222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92" name="Freeform 228"/>
                <p:cNvSpPr>
                  <a:spLocks/>
                </p:cNvSpPr>
                <p:nvPr/>
              </p:nvSpPr>
              <p:spPr bwMode="auto">
                <a:xfrm flipV="1">
                  <a:off x="689" y="3826"/>
                  <a:ext cx="222" cy="110"/>
                </a:xfrm>
                <a:custGeom>
                  <a:avLst/>
                  <a:gdLst>
                    <a:gd name="T0" fmla="*/ 0 w 222"/>
                    <a:gd name="T1" fmla="*/ 110 h 110"/>
                    <a:gd name="T2" fmla="*/ 36 w 222"/>
                    <a:gd name="T3" fmla="*/ 110 h 110"/>
                    <a:gd name="T4" fmla="*/ 183 w 222"/>
                    <a:gd name="T5" fmla="*/ 0 h 110"/>
                    <a:gd name="T6" fmla="*/ 222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86" name="Freeform 229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87" name="Freeform 230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88" name="Freeform 231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89" name="Freeform 232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0" name="Freeform 233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grpSp>
          <p:nvGrpSpPr>
            <p:cNvPr id="74" name="Group 347"/>
            <p:cNvGrpSpPr>
              <a:grpSpLocks/>
            </p:cNvGrpSpPr>
            <p:nvPr/>
          </p:nvGrpSpPr>
          <p:grpSpPr bwMode="auto">
            <a:xfrm>
              <a:off x="8316178" y="4544719"/>
              <a:ext cx="661282" cy="323815"/>
              <a:chOff x="1871277" y="1576300"/>
              <a:chExt cx="1128371" cy="437861"/>
            </a:xfrm>
          </p:grpSpPr>
          <p:sp>
            <p:nvSpPr>
              <p:cNvPr id="75" name="Oval 74"/>
              <p:cNvSpPr/>
              <p:nvPr/>
            </p:nvSpPr>
            <p:spPr bwMode="auto">
              <a:xfrm flipV="1">
                <a:off x="1874446" y="1694641"/>
                <a:ext cx="1125202" cy="319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>
                <a:off x="1871277" y="1739611"/>
                <a:ext cx="1128371" cy="115973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7" name="Oval 76"/>
              <p:cNvSpPr/>
              <p:nvPr/>
            </p:nvSpPr>
            <p:spPr bwMode="auto">
              <a:xfrm flipV="1">
                <a:off x="1871277" y="1576300"/>
                <a:ext cx="1125200" cy="3195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78" name="Freeform 77"/>
              <p:cNvSpPr/>
              <p:nvPr/>
            </p:nvSpPr>
            <p:spPr bwMode="auto">
              <a:xfrm>
                <a:off x="2159708" y="1673340"/>
                <a:ext cx="548339" cy="160943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9" name="Freeform 78"/>
              <p:cNvSpPr/>
              <p:nvPr/>
            </p:nvSpPr>
            <p:spPr bwMode="auto">
              <a:xfrm>
                <a:off x="2102655" y="1633103"/>
                <a:ext cx="662444" cy="111241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0" name="Freeform 79"/>
              <p:cNvSpPr/>
              <p:nvPr/>
            </p:nvSpPr>
            <p:spPr bwMode="auto">
              <a:xfrm>
                <a:off x="2536889" y="1727776"/>
                <a:ext cx="244057" cy="97040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1" name="Freeform 80"/>
              <p:cNvSpPr/>
              <p:nvPr/>
            </p:nvSpPr>
            <p:spPr bwMode="auto">
              <a:xfrm>
                <a:off x="2089977" y="1730144"/>
                <a:ext cx="240888" cy="97039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2" name="Straight Connector 81"/>
              <p:cNvCxnSpPr>
                <a:endCxn id="77" idx="2"/>
              </p:cNvCxnSpPr>
              <p:nvPr/>
            </p:nvCxnSpPr>
            <p:spPr bwMode="auto">
              <a:xfrm flipH="1" flipV="1">
                <a:off x="1871277" y="1737243"/>
                <a:ext cx="3169" cy="123074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 bwMode="auto">
              <a:xfrm flipH="1" flipV="1">
                <a:off x="2996477" y="1734877"/>
                <a:ext cx="3171" cy="123074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0021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4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7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 smtClean="0"/>
              <a:t>What was the muddiest point in today’s class?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Points</a:t>
            </a:r>
            <a:br>
              <a:rPr lang="en-US" dirty="0" smtClean="0"/>
            </a:br>
            <a:r>
              <a:rPr lang="en-US" dirty="0" smtClean="0"/>
              <a:t>(from Point-to-Point)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Ethernet</a:t>
            </a:r>
          </a:p>
          <a:p>
            <a:endParaRPr lang="en-US" dirty="0" smtClean="0"/>
          </a:p>
          <a:p>
            <a:r>
              <a:rPr lang="en-US" dirty="0" smtClean="0"/>
              <a:t>Radio links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Parity checking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Error correction</a:t>
            </a:r>
          </a:p>
        </p:txBody>
      </p:sp>
    </p:spTree>
    <p:extLst>
      <p:ext uri="{BB962C8B-B14F-4D97-AF65-F5344CB8AC3E}">
        <p14:creationId xmlns:p14="http://schemas.microsoft.com/office/powerpoint/2010/main" val="169663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err="1" smtClean="0"/>
              <a:t>WiFi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Getahead</a:t>
            </a:r>
            <a:r>
              <a:rPr lang="en-US" dirty="0" smtClean="0"/>
              <a:t>: Cellular networks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</a:t>
            </a:r>
            <a:r>
              <a:rPr lang="en-US" dirty="0" smtClean="0"/>
              <a:t>4 preview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255588"/>
            <a:ext cx="8736012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latin typeface="Gill Sans MT" charset="0"/>
                <a:cs typeface="+mj-cs"/>
              </a:rPr>
              <a:t>Wireless </a:t>
            </a:r>
            <a:r>
              <a:rPr lang="en-US" sz="4000" dirty="0">
                <a:latin typeface="Gill Sans MT" charset="0"/>
                <a:cs typeface="+mj-cs"/>
              </a:rPr>
              <a:t>Networks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305675" cy="46482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Gill Sans MT" charset="0"/>
                <a:cs typeface="+mn-cs"/>
              </a:rPr>
              <a:t># </a:t>
            </a:r>
            <a:r>
              <a:rPr lang="en-US" sz="2400" dirty="0">
                <a:latin typeface="Gill Sans MT" charset="0"/>
                <a:cs typeface="+mn-cs"/>
              </a:rPr>
              <a:t>wireless Internet-connected devices </a:t>
            </a:r>
            <a:r>
              <a:rPr lang="en-US" sz="2400" dirty="0" smtClean="0">
                <a:latin typeface="Gill Sans MT" charset="0"/>
                <a:cs typeface="+mn-cs"/>
              </a:rPr>
              <a:t>equals # </a:t>
            </a:r>
            <a:r>
              <a:rPr lang="en-US" sz="2400" dirty="0">
                <a:latin typeface="Gill Sans MT" charset="0"/>
                <a:cs typeface="+mn-cs"/>
              </a:rPr>
              <a:t>wireline Internet-connected devices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laptops, </a:t>
            </a:r>
            <a:r>
              <a:rPr lang="en-US" sz="2000" dirty="0" smtClean="0">
                <a:latin typeface="Gill Sans MT" charset="0"/>
              </a:rPr>
              <a:t>tablets, phones, IOT</a:t>
            </a:r>
            <a:endParaRPr lang="en-US" sz="2000" dirty="0">
              <a:latin typeface="Gill Sans MT" charset="0"/>
            </a:endParaRP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two important (but different) challenges</a:t>
            </a:r>
          </a:p>
          <a:p>
            <a:pPr lvl="1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Gill Sans MT" charset="0"/>
              </a:rPr>
              <a:t>Wireless (all week):</a:t>
            </a: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000" dirty="0">
                <a:latin typeface="Gill Sans MT" charset="0"/>
              </a:rPr>
              <a:t>communication over wireless link</a:t>
            </a:r>
          </a:p>
          <a:p>
            <a:pPr lvl="1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Gill Sans MT" charset="0"/>
              </a:rPr>
              <a:t>Mobility (Thursday):</a:t>
            </a: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000" dirty="0">
                <a:latin typeface="Gill Sans MT" charset="0"/>
              </a:rPr>
              <a:t>handling the mobile user who changes point of attachment to network</a:t>
            </a:r>
          </a:p>
        </p:txBody>
      </p:sp>
      <p:pic>
        <p:nvPicPr>
          <p:cNvPr id="17413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10382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007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8664575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Characteristics of selected wireless links</a:t>
            </a:r>
          </a:p>
        </p:txBody>
      </p:sp>
      <p:sp>
        <p:nvSpPr>
          <p:cNvPr id="7176" name="Rectangle 111"/>
          <p:cNvSpPr>
            <a:spLocks noChangeArrowheads="1"/>
          </p:cNvSpPr>
          <p:nvPr/>
        </p:nvSpPr>
        <p:spPr bwMode="auto">
          <a:xfrm>
            <a:off x="1327150" y="1468331"/>
            <a:ext cx="6567488" cy="395456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8198" name="Line 112"/>
          <p:cNvSpPr>
            <a:spLocks noChangeShapeType="1"/>
          </p:cNvSpPr>
          <p:nvPr/>
        </p:nvSpPr>
        <p:spPr bwMode="auto">
          <a:xfrm>
            <a:off x="1327150" y="5422900"/>
            <a:ext cx="6626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199" name="Text Box 113"/>
          <p:cNvSpPr txBox="1">
            <a:spLocks noChangeArrowheads="1"/>
          </p:cNvSpPr>
          <p:nvPr/>
        </p:nvSpPr>
        <p:spPr bwMode="auto">
          <a:xfrm>
            <a:off x="1704975" y="5413375"/>
            <a:ext cx="831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Indoor</a:t>
            </a:r>
          </a:p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10-30m</a:t>
            </a:r>
          </a:p>
        </p:txBody>
      </p:sp>
      <p:sp>
        <p:nvSpPr>
          <p:cNvPr id="8200" name="Text Box 114"/>
          <p:cNvSpPr txBox="1">
            <a:spLocks noChangeArrowheads="1"/>
          </p:cNvSpPr>
          <p:nvPr/>
        </p:nvSpPr>
        <p:spPr bwMode="auto">
          <a:xfrm>
            <a:off x="3217863" y="5416550"/>
            <a:ext cx="1009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Outdoor</a:t>
            </a:r>
          </a:p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50-200m</a:t>
            </a:r>
          </a:p>
        </p:txBody>
      </p:sp>
      <p:sp>
        <p:nvSpPr>
          <p:cNvPr id="8201" name="Text Box 115"/>
          <p:cNvSpPr txBox="1">
            <a:spLocks noChangeArrowheads="1"/>
          </p:cNvSpPr>
          <p:nvPr/>
        </p:nvSpPr>
        <p:spPr bwMode="auto">
          <a:xfrm>
            <a:off x="4695825" y="5421313"/>
            <a:ext cx="12382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Mid-range</a:t>
            </a:r>
          </a:p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outdoor</a:t>
            </a:r>
          </a:p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200m – 4 Km</a:t>
            </a:r>
          </a:p>
        </p:txBody>
      </p:sp>
      <p:sp>
        <p:nvSpPr>
          <p:cNvPr id="8202" name="Text Box 116"/>
          <p:cNvSpPr txBox="1">
            <a:spLocks noChangeArrowheads="1"/>
          </p:cNvSpPr>
          <p:nvPr/>
        </p:nvSpPr>
        <p:spPr bwMode="auto">
          <a:xfrm>
            <a:off x="6200775" y="5421313"/>
            <a:ext cx="13525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Long-range</a:t>
            </a:r>
          </a:p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outdoor</a:t>
            </a:r>
          </a:p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5Km – 20 Km</a:t>
            </a:r>
          </a:p>
        </p:txBody>
      </p:sp>
      <p:sp>
        <p:nvSpPr>
          <p:cNvPr id="8203" name="Text Box 117"/>
          <p:cNvSpPr txBox="1">
            <a:spLocks noChangeArrowheads="1"/>
          </p:cNvSpPr>
          <p:nvPr/>
        </p:nvSpPr>
        <p:spPr bwMode="auto">
          <a:xfrm>
            <a:off x="679450" y="4800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.056</a:t>
            </a:r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4" name="Text Box 118"/>
          <p:cNvSpPr txBox="1">
            <a:spLocks noChangeArrowheads="1"/>
          </p:cNvSpPr>
          <p:nvPr/>
        </p:nvSpPr>
        <p:spPr bwMode="auto">
          <a:xfrm>
            <a:off x="682625" y="43688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.384</a:t>
            </a:r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5" name="Text Box 119"/>
          <p:cNvSpPr txBox="1">
            <a:spLocks noChangeArrowheads="1"/>
          </p:cNvSpPr>
          <p:nvPr/>
        </p:nvSpPr>
        <p:spPr bwMode="auto">
          <a:xfrm>
            <a:off x="923925" y="3678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6" name="Text Box 120"/>
          <p:cNvSpPr txBox="1">
            <a:spLocks noChangeArrowheads="1"/>
          </p:cNvSpPr>
          <p:nvPr/>
        </p:nvSpPr>
        <p:spPr bwMode="auto">
          <a:xfrm>
            <a:off x="922338" y="3246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7" name="Text Box 121"/>
          <p:cNvSpPr txBox="1">
            <a:spLocks noChangeArrowheads="1"/>
          </p:cNvSpPr>
          <p:nvPr/>
        </p:nvSpPr>
        <p:spPr bwMode="auto">
          <a:xfrm>
            <a:off x="625475" y="285115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5-11</a:t>
            </a:r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8" name="Text Box 122"/>
          <p:cNvSpPr txBox="1">
            <a:spLocks noChangeArrowheads="1"/>
          </p:cNvSpPr>
          <p:nvPr/>
        </p:nvSpPr>
        <p:spPr bwMode="auto">
          <a:xfrm>
            <a:off x="814388" y="24352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54</a:t>
            </a:r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9" name="Rectangle 123"/>
          <p:cNvSpPr>
            <a:spLocks noChangeArrowheads="1"/>
          </p:cNvSpPr>
          <p:nvPr/>
        </p:nvSpPr>
        <p:spPr bwMode="auto">
          <a:xfrm>
            <a:off x="2662238" y="4852988"/>
            <a:ext cx="4676775" cy="284162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10" name="Text Box 124"/>
          <p:cNvSpPr txBox="1">
            <a:spLocks noChangeArrowheads="1"/>
          </p:cNvSpPr>
          <p:nvPr/>
        </p:nvSpPr>
        <p:spPr bwMode="auto">
          <a:xfrm>
            <a:off x="3948113" y="4845050"/>
            <a:ext cx="21066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</a:rPr>
              <a:t>2G: IS-95, CDMA, GSM</a:t>
            </a:r>
          </a:p>
        </p:txBody>
      </p:sp>
      <p:sp>
        <p:nvSpPr>
          <p:cNvPr id="8211" name="Rectangle 126"/>
          <p:cNvSpPr>
            <a:spLocks noChangeArrowheads="1"/>
          </p:cNvSpPr>
          <p:nvPr/>
        </p:nvSpPr>
        <p:spPr bwMode="auto">
          <a:xfrm>
            <a:off x="2651125" y="4435475"/>
            <a:ext cx="4676775" cy="284163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12" name="Text Box 127"/>
          <p:cNvSpPr txBox="1">
            <a:spLocks noChangeArrowheads="1"/>
          </p:cNvSpPr>
          <p:nvPr/>
        </p:nvSpPr>
        <p:spPr bwMode="auto">
          <a:xfrm>
            <a:off x="3681413" y="4413250"/>
            <a:ext cx="29829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</a:rPr>
              <a:t>2.5G: UMTS/WCDMA, CDMA2000</a:t>
            </a:r>
          </a:p>
        </p:txBody>
      </p:sp>
      <p:sp>
        <p:nvSpPr>
          <p:cNvPr id="8213" name="Rectangle 129"/>
          <p:cNvSpPr>
            <a:spLocks noChangeArrowheads="1"/>
          </p:cNvSpPr>
          <p:nvPr/>
        </p:nvSpPr>
        <p:spPr bwMode="auto">
          <a:xfrm>
            <a:off x="1339850" y="3703638"/>
            <a:ext cx="928688" cy="28416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14" name="Text Box 130"/>
          <p:cNvSpPr txBox="1">
            <a:spLocks noChangeArrowheads="1"/>
          </p:cNvSpPr>
          <p:nvPr/>
        </p:nvSpPr>
        <p:spPr bwMode="auto">
          <a:xfrm>
            <a:off x="1422400" y="3711575"/>
            <a:ext cx="725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3333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</a:rPr>
              <a:t>802.15</a:t>
            </a:r>
          </a:p>
        </p:txBody>
      </p:sp>
      <p:sp>
        <p:nvSpPr>
          <p:cNvPr id="8215" name="Rectangle 131"/>
          <p:cNvSpPr>
            <a:spLocks noChangeArrowheads="1"/>
          </p:cNvSpPr>
          <p:nvPr/>
        </p:nvSpPr>
        <p:spPr bwMode="auto">
          <a:xfrm>
            <a:off x="1354138" y="2865438"/>
            <a:ext cx="1724025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16" name="Text Box 132"/>
          <p:cNvSpPr txBox="1">
            <a:spLocks noChangeArrowheads="1"/>
          </p:cNvSpPr>
          <p:nvPr/>
        </p:nvSpPr>
        <p:spPr bwMode="auto">
          <a:xfrm>
            <a:off x="1724025" y="2890838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</a:rPr>
              <a:t>802.11b</a:t>
            </a:r>
          </a:p>
        </p:txBody>
      </p:sp>
      <p:sp>
        <p:nvSpPr>
          <p:cNvPr id="8217" name="Rectangle 133"/>
          <p:cNvSpPr>
            <a:spLocks noChangeArrowheads="1"/>
          </p:cNvSpPr>
          <p:nvPr/>
        </p:nvSpPr>
        <p:spPr bwMode="auto">
          <a:xfrm>
            <a:off x="1357313" y="2432050"/>
            <a:ext cx="1724025" cy="315913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18" name="Text Box 134"/>
          <p:cNvSpPr txBox="1">
            <a:spLocks noChangeArrowheads="1"/>
          </p:cNvSpPr>
          <p:nvPr/>
        </p:nvSpPr>
        <p:spPr bwMode="auto">
          <a:xfrm>
            <a:off x="1727200" y="2457450"/>
            <a:ext cx="981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</a:rPr>
              <a:t>802.11a,g</a:t>
            </a:r>
          </a:p>
        </p:txBody>
      </p:sp>
      <p:sp>
        <p:nvSpPr>
          <p:cNvPr id="8219" name="Line 135"/>
          <p:cNvSpPr>
            <a:spLocks noChangeShapeType="1"/>
          </p:cNvSpPr>
          <p:nvPr/>
        </p:nvSpPr>
        <p:spPr bwMode="auto">
          <a:xfrm flipV="1">
            <a:off x="1328738" y="1320257"/>
            <a:ext cx="0" cy="41026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20" name="Rectangle 136"/>
          <p:cNvSpPr>
            <a:spLocks noChangeArrowheads="1"/>
          </p:cNvSpPr>
          <p:nvPr/>
        </p:nvSpPr>
        <p:spPr bwMode="auto">
          <a:xfrm>
            <a:off x="2717800" y="2744788"/>
            <a:ext cx="5078413" cy="596900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21" name="Rectangle 137"/>
          <p:cNvSpPr>
            <a:spLocks noChangeArrowheads="1"/>
          </p:cNvSpPr>
          <p:nvPr/>
        </p:nvSpPr>
        <p:spPr bwMode="auto">
          <a:xfrm>
            <a:off x="2654300" y="3297238"/>
            <a:ext cx="4676775" cy="28416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22" name="Text Box 138"/>
          <p:cNvSpPr txBox="1">
            <a:spLocks noChangeArrowheads="1"/>
          </p:cNvSpPr>
          <p:nvPr/>
        </p:nvSpPr>
        <p:spPr bwMode="auto">
          <a:xfrm>
            <a:off x="2965450" y="3305175"/>
            <a:ext cx="42910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</a:rPr>
              <a:t>3G: UMTS/WCDMA-HSPDA, CDMA2000-1xEVDO</a:t>
            </a:r>
          </a:p>
        </p:txBody>
      </p:sp>
      <p:sp>
        <p:nvSpPr>
          <p:cNvPr id="8223" name="Text Box 140"/>
          <p:cNvSpPr txBox="1">
            <a:spLocks noChangeArrowheads="1"/>
          </p:cNvSpPr>
          <p:nvPr/>
        </p:nvSpPr>
        <p:spPr bwMode="auto">
          <a:xfrm>
            <a:off x="5013325" y="2922588"/>
            <a:ext cx="8574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</a:rPr>
              <a:t>4G: LTE</a:t>
            </a:r>
          </a:p>
        </p:txBody>
      </p:sp>
      <p:sp>
        <p:nvSpPr>
          <p:cNvPr id="8224" name="Rectangle 141"/>
          <p:cNvSpPr>
            <a:spLocks noChangeArrowheads="1"/>
          </p:cNvSpPr>
          <p:nvPr/>
        </p:nvSpPr>
        <p:spPr bwMode="auto">
          <a:xfrm>
            <a:off x="3133725" y="2536825"/>
            <a:ext cx="4062413" cy="284163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25" name="Text Box 142"/>
          <p:cNvSpPr txBox="1">
            <a:spLocks noChangeArrowheads="1"/>
          </p:cNvSpPr>
          <p:nvPr/>
        </p:nvSpPr>
        <p:spPr bwMode="auto">
          <a:xfrm>
            <a:off x="4164013" y="2514600"/>
            <a:ext cx="2178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</a:rPr>
              <a:t>802.11a,g point-to-point</a:t>
            </a:r>
          </a:p>
        </p:txBody>
      </p:sp>
      <p:sp>
        <p:nvSpPr>
          <p:cNvPr id="8226" name="Line 143"/>
          <p:cNvSpPr>
            <a:spLocks noChangeShapeType="1"/>
          </p:cNvSpPr>
          <p:nvPr/>
        </p:nvSpPr>
        <p:spPr bwMode="auto">
          <a:xfrm flipH="1">
            <a:off x="7900988" y="2700338"/>
            <a:ext cx="25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27" name="Text Box 144"/>
          <p:cNvSpPr txBox="1">
            <a:spLocks noChangeArrowheads="1"/>
          </p:cNvSpPr>
          <p:nvPr/>
        </p:nvSpPr>
        <p:spPr bwMode="auto">
          <a:xfrm>
            <a:off x="712050" y="2022475"/>
            <a:ext cx="56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450</a:t>
            </a:r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8" name="Rectangle 145"/>
          <p:cNvSpPr>
            <a:spLocks noChangeArrowheads="1"/>
          </p:cNvSpPr>
          <p:nvPr/>
        </p:nvSpPr>
        <p:spPr bwMode="auto">
          <a:xfrm>
            <a:off x="1323656" y="2032572"/>
            <a:ext cx="1522412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29" name="Text Box 146"/>
          <p:cNvSpPr txBox="1">
            <a:spLocks noChangeArrowheads="1"/>
          </p:cNvSpPr>
          <p:nvPr/>
        </p:nvSpPr>
        <p:spPr bwMode="auto">
          <a:xfrm>
            <a:off x="1613916" y="2036763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</a:rPr>
              <a:t>802.11n</a:t>
            </a:r>
          </a:p>
        </p:txBody>
      </p:sp>
      <p:sp>
        <p:nvSpPr>
          <p:cNvPr id="8230" name="Text Box 147"/>
          <p:cNvSpPr txBox="1">
            <a:spLocks noChangeArrowheads="1"/>
          </p:cNvSpPr>
          <p:nvPr/>
        </p:nvSpPr>
        <p:spPr bwMode="auto">
          <a:xfrm rot="-5400000">
            <a:off x="-446881" y="3417094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Data rate (Mbps)</a:t>
            </a:r>
          </a:p>
        </p:txBody>
      </p:sp>
      <p:pic>
        <p:nvPicPr>
          <p:cNvPr id="29734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1033463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208634" y="1601592"/>
            <a:ext cx="10418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eaLnBrk="0" hangingPunct="0"/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1300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" name="Rectangle 145"/>
          <p:cNvSpPr>
            <a:spLocks noChangeArrowheads="1"/>
          </p:cNvSpPr>
          <p:nvPr/>
        </p:nvSpPr>
        <p:spPr bwMode="auto">
          <a:xfrm>
            <a:off x="1325167" y="1652678"/>
            <a:ext cx="1522412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97343" y="1648395"/>
            <a:ext cx="973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400" b="1" dirty="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t>802.11 ac</a:t>
            </a:r>
            <a:endParaRPr lang="en-US" sz="1400" b="1" dirty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85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IEEE 802.11 Wireless LAN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1489075"/>
            <a:ext cx="4665663" cy="3300413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C00000"/>
                </a:solidFill>
                <a:ea typeface="+mn-ea"/>
                <a:cs typeface="+mn-cs"/>
              </a:rPr>
              <a:t>802.11b</a:t>
            </a:r>
          </a:p>
          <a:p>
            <a:pPr marL="277813" indent="-277813">
              <a:defRPr/>
            </a:pPr>
            <a:r>
              <a:rPr lang="en-US" sz="2400" dirty="0" smtClean="0">
                <a:ea typeface="+mn-ea"/>
                <a:cs typeface="+mn-cs"/>
              </a:rPr>
              <a:t>2.4-5 GHz unlicensed spectrum</a:t>
            </a:r>
          </a:p>
          <a:p>
            <a:pPr marL="277813" indent="-277813">
              <a:defRPr/>
            </a:pPr>
            <a:r>
              <a:rPr lang="en-US" sz="2400" dirty="0" smtClean="0">
                <a:ea typeface="+mn-ea"/>
                <a:cs typeface="+mn-cs"/>
              </a:rPr>
              <a:t>up to 11 Mbps</a:t>
            </a:r>
          </a:p>
          <a:p>
            <a:pPr marL="277813" indent="-277813">
              <a:defRPr/>
            </a:pPr>
            <a:r>
              <a:rPr lang="en-US" sz="2400" dirty="0" smtClean="0">
                <a:ea typeface="+mn-ea"/>
                <a:cs typeface="+mn-cs"/>
              </a:rPr>
              <a:t>direct sequence spread spectrum (DSSS) in physical layer</a:t>
            </a:r>
          </a:p>
          <a:p>
            <a:pPr lvl="1">
              <a:defRPr/>
            </a:pPr>
            <a:r>
              <a:rPr lang="en-US" dirty="0" smtClean="0"/>
              <a:t>all hosts use same chipping code</a:t>
            </a:r>
          </a:p>
        </p:txBody>
      </p:sp>
      <p:sp>
        <p:nvSpPr>
          <p:cNvPr id="2048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9188" y="1398588"/>
            <a:ext cx="4044950" cy="351948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802.11a</a:t>
            </a:r>
            <a:r>
              <a:rPr lang="en-US" sz="2400" dirty="0">
                <a:latin typeface="Gill Sans MT" charset="0"/>
                <a:cs typeface="+mn-cs"/>
              </a:rPr>
              <a:t> </a:t>
            </a:r>
          </a:p>
          <a:p>
            <a:pPr lvl="1">
              <a:lnSpc>
                <a:spcPts val="2200"/>
              </a:lnSpc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5-6 GHz range</a:t>
            </a:r>
          </a:p>
          <a:p>
            <a:pPr lvl="1">
              <a:lnSpc>
                <a:spcPts val="2200"/>
              </a:lnSpc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up to 54 Mbps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802.11g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</a:p>
          <a:p>
            <a:pPr lvl="1">
              <a:lnSpc>
                <a:spcPts val="2200"/>
              </a:lnSpc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2.4-5 GHz range</a:t>
            </a:r>
          </a:p>
          <a:p>
            <a:pPr lvl="1">
              <a:lnSpc>
                <a:spcPts val="2200"/>
              </a:lnSpc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up to 54 Mbps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802.11n: </a:t>
            </a:r>
            <a:r>
              <a:rPr lang="en-US" sz="2400" dirty="0">
                <a:latin typeface="Gill Sans MT" charset="0"/>
                <a:cs typeface="+mn-cs"/>
              </a:rPr>
              <a:t>multiple antennae</a:t>
            </a:r>
          </a:p>
          <a:p>
            <a:pPr lvl="1">
              <a:lnSpc>
                <a:spcPts val="2200"/>
              </a:lnSpc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2.4-5 GHz range</a:t>
            </a:r>
          </a:p>
          <a:p>
            <a:pPr lvl="1">
              <a:lnSpc>
                <a:spcPts val="2200"/>
              </a:lnSpc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up to 200 Mbps</a:t>
            </a: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782638" y="5456238"/>
            <a:ext cx="7383462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77813" indent="-277813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all use CSMA/CA for multiple access</a:t>
            </a:r>
          </a:p>
          <a:p>
            <a:pPr marL="277813" indent="-277813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all have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infrastructure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and ad-hoc network versions</a:t>
            </a:r>
          </a:p>
        </p:txBody>
      </p:sp>
      <p:sp>
        <p:nvSpPr>
          <p:cNvPr id="20488" name="Line 6"/>
          <p:cNvSpPr>
            <a:spLocks noChangeShapeType="1"/>
          </p:cNvSpPr>
          <p:nvPr/>
        </p:nvSpPr>
        <p:spPr bwMode="auto">
          <a:xfrm>
            <a:off x="1712913" y="5180013"/>
            <a:ext cx="5264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54280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10287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1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65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Wireless Link Characteristics (1)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14450"/>
            <a:ext cx="8213725" cy="5197475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important </a:t>
            </a:r>
            <a:r>
              <a:rPr lang="en-US" dirty="0">
                <a:latin typeface="Gill Sans MT" charset="0"/>
                <a:cs typeface="+mn-cs"/>
              </a:rPr>
              <a:t>differences from wired link ….</a:t>
            </a:r>
          </a:p>
          <a:p>
            <a:pPr>
              <a:lnSpc>
                <a:spcPct val="80000"/>
              </a:lnSpc>
              <a:buFont typeface="Wingdings" charset="0"/>
              <a:buNone/>
              <a:defRPr/>
            </a:pPr>
            <a:endParaRPr lang="en-US" sz="2400" dirty="0">
              <a:latin typeface="Gill Sans MT" charset="0"/>
              <a:cs typeface="+mn-cs"/>
            </a:endParaRPr>
          </a:p>
          <a:p>
            <a:pPr lvl="1">
              <a:lnSpc>
                <a:spcPct val="80000"/>
              </a:lnSpc>
              <a:buFont typeface="Wingdings" charset="2"/>
              <a:buChar char="§"/>
              <a:defRPr/>
            </a:pPr>
            <a:r>
              <a:rPr lang="en-US" sz="2600" i="1" dirty="0">
                <a:solidFill>
                  <a:srgbClr val="C00000"/>
                </a:solidFill>
                <a:latin typeface="Gill Sans MT" charset="0"/>
              </a:rPr>
              <a:t>decreased signal strength: </a:t>
            </a:r>
            <a:r>
              <a:rPr lang="en-US" sz="2600" dirty="0">
                <a:latin typeface="Gill Sans MT" charset="0"/>
              </a:rPr>
              <a:t>radio signal attenuates as it propagates through matter (path loss)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  <a:defRPr/>
            </a:pPr>
            <a:r>
              <a:rPr lang="en-US" sz="2600" i="1" dirty="0">
                <a:solidFill>
                  <a:srgbClr val="C00000"/>
                </a:solidFill>
                <a:latin typeface="Gill Sans MT" charset="0"/>
              </a:rPr>
              <a:t>interference from other sources: </a:t>
            </a:r>
            <a:r>
              <a:rPr lang="en-US" sz="2600" dirty="0">
                <a:latin typeface="Gill Sans MT" charset="0"/>
              </a:rPr>
              <a:t>standardized wireless network frequencies (e.g., 2.4 GHz) shared by other devices (e.g., phone); devices (motors) interfere as well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  <a:defRPr/>
            </a:pPr>
            <a:r>
              <a:rPr lang="en-US" sz="2600" i="1" dirty="0">
                <a:solidFill>
                  <a:srgbClr val="C00000"/>
                </a:solidFill>
                <a:latin typeface="Gill Sans MT" charset="0"/>
              </a:rPr>
              <a:t>multipath propagation: </a:t>
            </a:r>
            <a:r>
              <a:rPr lang="en-US" sz="2600" dirty="0">
                <a:latin typeface="Gill Sans MT" charset="0"/>
              </a:rPr>
              <a:t>radio signal reflects off objects ground, arriving ad destination at slightly different times</a:t>
            </a:r>
          </a:p>
          <a:p>
            <a:pPr>
              <a:lnSpc>
                <a:spcPct val="80000"/>
              </a:lnSpc>
              <a:buFont typeface="Wingdings" charset="0"/>
              <a:buNone/>
              <a:defRPr/>
            </a:pPr>
            <a:endParaRPr lang="en-US" sz="2600" dirty="0">
              <a:latin typeface="Gill Sans MT" charset="0"/>
              <a:cs typeface="+mn-cs"/>
            </a:endParaRPr>
          </a:p>
          <a:p>
            <a:pPr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600" dirty="0">
                <a:latin typeface="Gill Sans MT" charset="0"/>
                <a:cs typeface="+mn-cs"/>
              </a:rPr>
              <a:t>…. make communication across (even a point to point) wireless link much more </a:t>
            </a:r>
            <a:r>
              <a:rPr lang="en-US" sz="2600" dirty="0" smtClean="0">
                <a:latin typeface="Gill Sans MT" charset="0"/>
                <a:cs typeface="+mn-cs"/>
              </a:rPr>
              <a:t>difficult </a:t>
            </a:r>
            <a:endParaRPr lang="en-US" sz="2600" dirty="0">
              <a:latin typeface="Gill Sans MT" charset="0"/>
              <a:cs typeface="+mn-cs"/>
            </a:endParaRPr>
          </a:p>
          <a:p>
            <a:pPr>
              <a:lnSpc>
                <a:spcPct val="80000"/>
              </a:lnSpc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pic>
        <p:nvPicPr>
          <p:cNvPr id="39941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32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6333</TotalTime>
  <Words>2291</Words>
  <Application>Microsoft Office PowerPoint</Application>
  <PresentationFormat>On-screen Show (4:3)</PresentationFormat>
  <Paragraphs>719</Paragraphs>
  <Slides>37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ＭＳ Ｐゴシック</vt:lpstr>
      <vt:lpstr>Arial</vt:lpstr>
      <vt:lpstr>Comic Sans MS</vt:lpstr>
      <vt:lpstr>Gill Sans MT</vt:lpstr>
      <vt:lpstr>Symbol</vt:lpstr>
      <vt:lpstr>Times New Roman</vt:lpstr>
      <vt:lpstr>Wingdings</vt:lpstr>
      <vt:lpstr>Default Design</vt:lpstr>
      <vt:lpstr>1_Default Design</vt:lpstr>
      <vt:lpstr>WiFi</vt:lpstr>
      <vt:lpstr>L3 Results</vt:lpstr>
      <vt:lpstr>Q6 Results</vt:lpstr>
      <vt:lpstr>Muddiest Points (from Point-to-Point)</vt:lpstr>
      <vt:lpstr>Goals for Today</vt:lpstr>
      <vt:lpstr>Wireless Networks</vt:lpstr>
      <vt:lpstr>Characteristics of selected wireless links</vt:lpstr>
      <vt:lpstr>IEEE 802.11 Wireless LAN</vt:lpstr>
      <vt:lpstr>Wireless Link Characteristics (1)</vt:lpstr>
      <vt:lpstr>Wireless Link Characteristics (2)</vt:lpstr>
      <vt:lpstr>PowerPoint Presentation</vt:lpstr>
      <vt:lpstr>802.11 LAN architecture</vt:lpstr>
      <vt:lpstr>802.11: passive/active scanning</vt:lpstr>
      <vt:lpstr>802.11: Channels, association</vt:lpstr>
      <vt:lpstr>IEEE 802.11: multiple access</vt:lpstr>
      <vt:lpstr>The Hidden Terminal Problem</vt:lpstr>
      <vt:lpstr>IEEE 802.11 MAC Protocol: CSMA/CA</vt:lpstr>
      <vt:lpstr>Channel Reservations</vt:lpstr>
      <vt:lpstr>Collision Avoidance: RTS-CTS exchange</vt:lpstr>
      <vt:lpstr>802.11 frame: addressing</vt:lpstr>
      <vt:lpstr>PowerPoint Presentation</vt:lpstr>
      <vt:lpstr>PowerPoint Presentation</vt:lpstr>
      <vt:lpstr>PowerPoint Presentation</vt:lpstr>
      <vt:lpstr>PowerPoint Presentation</vt:lpstr>
      <vt:lpstr>Wireless network taxonomy</vt:lpstr>
      <vt:lpstr>PowerPoint Presentation</vt:lpstr>
      <vt:lpstr>Cellular networks: the first hop</vt:lpstr>
      <vt:lpstr>Code Division Multiple Access (CDMA)</vt:lpstr>
      <vt:lpstr>CDMA encode/decode</vt:lpstr>
      <vt:lpstr>CDMA: two-sender interference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L4 Preview</vt:lpstr>
      <vt:lpstr>Before You Go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222</cp:revision>
  <dcterms:created xsi:type="dcterms:W3CDTF">2003-09-05T02:55:05Z</dcterms:created>
  <dcterms:modified xsi:type="dcterms:W3CDTF">2017-10-24T01:03:43Z</dcterms:modified>
</cp:coreProperties>
</file>