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1.bin" ContentType="application/vnd.openxmlformats-officedocument.oleObject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7" r:id="rId2"/>
    <p:sldId id="259" r:id="rId3"/>
    <p:sldId id="290" r:id="rId4"/>
    <p:sldId id="291" r:id="rId5"/>
    <p:sldId id="292" r:id="rId6"/>
    <p:sldId id="293" r:id="rId7"/>
    <p:sldId id="294" r:id="rId8"/>
    <p:sldId id="295" r:id="rId9"/>
    <p:sldId id="258" r:id="rId10"/>
    <p:sldId id="260" r:id="rId11"/>
    <p:sldId id="261" r:id="rId12"/>
    <p:sldId id="262" r:id="rId13"/>
    <p:sldId id="268" r:id="rId14"/>
    <p:sldId id="269" r:id="rId15"/>
    <p:sldId id="270" r:id="rId16"/>
    <p:sldId id="271" r:id="rId17"/>
    <p:sldId id="272" r:id="rId18"/>
    <p:sldId id="273" r:id="rId19"/>
    <p:sldId id="296" r:id="rId20"/>
    <p:sldId id="297" r:id="rId21"/>
    <p:sldId id="298" r:id="rId22"/>
    <p:sldId id="299" r:id="rId23"/>
    <p:sldId id="300" r:id="rId24"/>
    <p:sldId id="274" r:id="rId25"/>
    <p:sldId id="275" r:id="rId26"/>
    <p:sldId id="276" r:id="rId27"/>
    <p:sldId id="277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9" r:id="rId38"/>
    <p:sldId id="301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20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358FD-AC44-A447-AD24-D081AA3BBCD2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C40A5-D46F-D245-92E3-FF97EB22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748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4E345-4675-FC43-8307-785600CDAD53}" type="datetimeFigureOut">
              <a:rPr lang="en-US" smtClean="0"/>
              <a:t>10/18/17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CE798-4D10-9646-A493-F50C64966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634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864931" fontAlgn="base">
              <a:spcBef>
                <a:spcPct val="0"/>
              </a:spcBef>
              <a:spcAft>
                <a:spcPct val="0"/>
              </a:spcAft>
              <a:defRPr/>
            </a:pPr>
            <a:fld id="{C4DC4C89-6E04-41E4-B9E2-439558A5CB73}" type="slidenum">
              <a:rPr lang="en-US" sz="1100">
                <a:solidFill>
                  <a:srgbClr val="000000"/>
                </a:solidFill>
                <a:latin typeface="Times New Roman" charset="0"/>
              </a:rPr>
              <a:pPr defTabSz="864931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z="11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46163" y="658813"/>
            <a:ext cx="4337050" cy="325437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7250" y="4136572"/>
            <a:ext cx="4714875" cy="3918857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85593" tIns="42045" rIns="85593" bIns="4204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559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410934A6-469E-5846-AA37-F91A0F6B127C}" type="slidenum">
              <a:rPr lang="en-US" i="0" smtClean="0">
                <a:latin typeface="Times New Roman" charset="0"/>
              </a:rPr>
              <a:pPr>
                <a:defRPr/>
              </a:pPr>
              <a:t>11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MAC addresses are not routable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FFBDDC76-7329-B84A-8E56-FF1317E0AB5F}" type="slidenum">
              <a:rPr lang="en-US" i="0" smtClean="0">
                <a:latin typeface="Times New Roman" charset="0"/>
              </a:rPr>
              <a:pPr>
                <a:defRPr/>
              </a:pPr>
              <a:t>12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Ethernet is broadcast , not in internet – unicast,</a:t>
            </a:r>
            <a:r>
              <a:rPr lang="en-US" baseline="0" dirty="0" smtClean="0">
                <a:latin typeface="Times New Roman" charset="0"/>
                <a:cs typeface="+mn-cs"/>
              </a:rPr>
              <a:t> waste bandwidth</a:t>
            </a:r>
          </a:p>
          <a:p>
            <a:pPr>
              <a:defRPr/>
            </a:pPr>
            <a:endParaRPr lang="en-US" baseline="0" dirty="0" smtClean="0">
              <a:latin typeface="Times New Roman" charset="0"/>
              <a:cs typeface="+mn-cs"/>
            </a:endParaRPr>
          </a:p>
          <a:p>
            <a:pPr>
              <a:defRPr/>
            </a:pPr>
            <a:r>
              <a:rPr lang="en-US" baseline="0" dirty="0" smtClean="0">
                <a:latin typeface="Times New Roman" charset="0"/>
                <a:cs typeface="+mn-cs"/>
              </a:rPr>
              <a:t>It is very fast within the subnet</a:t>
            </a:r>
          </a:p>
          <a:p>
            <a:pPr>
              <a:defRPr/>
            </a:pPr>
            <a:r>
              <a:rPr lang="en-US" baseline="0" dirty="0" smtClean="0">
                <a:latin typeface="Times New Roman" charset="0"/>
                <a:cs typeface="+mn-cs"/>
              </a:rPr>
              <a:t>Expensive for long </a:t>
            </a:r>
            <a:r>
              <a:rPr lang="en-US" baseline="0" dirty="0" err="1" smtClean="0">
                <a:latin typeface="Times New Roman" charset="0"/>
                <a:cs typeface="+mn-cs"/>
              </a:rPr>
              <a:t>dist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84BF121E-9906-AC41-BFFB-85364A968541}" type="slidenum">
              <a:rPr lang="en-US" i="0" smtClean="0">
                <a:latin typeface="Times New Roman" charset="0"/>
              </a:rPr>
              <a:pPr>
                <a:defRPr/>
              </a:pPr>
              <a:t>13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CC4DF883-D50D-014F-AA3F-58F969D03B5E}" type="slidenum">
              <a:rPr lang="en-US" i="0" smtClean="0">
                <a:latin typeface="Times New Roman" charset="0"/>
              </a:rPr>
              <a:pPr>
                <a:defRPr/>
              </a:pPr>
              <a:t>14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2ED44080-A1C1-6D48-9090-593E79365BAF}" type="slidenum">
              <a:rPr lang="en-US" i="0" smtClean="0">
                <a:latin typeface="Times New Roman" charset="0"/>
              </a:rPr>
              <a:pPr>
                <a:defRPr/>
              </a:pPr>
              <a:t>15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CEFE8A98-A037-0E46-97CD-719E6DC48C9A}" type="slidenum">
              <a:rPr lang="en-US" i="0" smtClean="0">
                <a:latin typeface="Times New Roman" charset="0"/>
              </a:rPr>
              <a:pPr>
                <a:defRPr/>
              </a:pPr>
              <a:t>16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C643D48F-8711-C346-AC55-69781208CC1B}" type="slidenum">
              <a:rPr lang="en-US" i="0" smtClean="0">
                <a:latin typeface="Times New Roman" charset="0"/>
              </a:rPr>
              <a:pPr>
                <a:defRPr/>
              </a:pPr>
              <a:t>17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B795F41B-3CEF-8149-ABBA-878664839912}" type="slidenum">
              <a:rPr lang="en-US" i="0" smtClean="0">
                <a:latin typeface="Times New Roman" charset="0"/>
              </a:rPr>
              <a:pPr>
                <a:defRPr/>
              </a:pPr>
              <a:t>18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887D3B6C-C169-0741-98AD-F565A816F2E9}" type="slidenum">
              <a:rPr lang="en-US" i="0" smtClean="0">
                <a:latin typeface="Times New Roman" charset="0"/>
              </a:rPr>
              <a:pPr>
                <a:defRPr/>
              </a:pPr>
              <a:t>19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C6C6E3BF-3995-EA4B-8E4D-B37DD4BAD334}" type="slidenum">
              <a:rPr lang="en-US" i="0" smtClean="0">
                <a:latin typeface="Times New Roman" charset="0"/>
              </a:rPr>
              <a:pPr>
                <a:defRPr/>
              </a:pPr>
              <a:t>20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F7F188CC-4460-E043-B180-95C5ACF8D312}" type="slidenum">
              <a:rPr lang="en-US" i="0" smtClean="0">
                <a:latin typeface="Times New Roman" charset="0"/>
              </a:rPr>
              <a:pPr>
                <a:defRPr/>
              </a:pPr>
              <a:t>3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B0CA0556-2E55-7E49-9536-F0455F7DC450}" type="slidenum">
              <a:rPr lang="en-US" i="0" smtClean="0">
                <a:latin typeface="Times New Roman" charset="0"/>
              </a:rPr>
              <a:pPr>
                <a:defRPr/>
              </a:pPr>
              <a:t>21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FEB62942-464A-BE4C-976A-09A7C59A25EA}" type="slidenum">
              <a:rPr lang="en-US" i="0" smtClean="0">
                <a:latin typeface="Times New Roman" charset="0"/>
              </a:rPr>
              <a:pPr>
                <a:defRPr/>
              </a:pPr>
              <a:t>22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Do ARP across subnets later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499BDC0E-1826-674A-906D-54708681E955}" type="slidenum">
              <a:rPr lang="en-US" i="0" smtClean="0">
                <a:latin typeface="Times New Roman" charset="0"/>
              </a:rPr>
              <a:pPr>
                <a:defRPr/>
              </a:pPr>
              <a:t>23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F4433DD6-D70A-8E47-B310-554B6E789C8D}" type="slidenum">
              <a:rPr lang="en-US" i="0" smtClean="0">
                <a:latin typeface="Times New Roman" charset="0"/>
              </a:rPr>
              <a:pPr>
                <a:defRPr/>
              </a:pPr>
              <a:t>24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233626DD-24C9-E94F-AE99-A71BBB1A5D74}" type="slidenum">
              <a:rPr lang="en-US" i="0" smtClean="0">
                <a:latin typeface="Times New Roman" charset="0"/>
              </a:rPr>
              <a:pPr>
                <a:defRPr/>
              </a:pPr>
              <a:t>25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8CC6F2D1-A888-7345-8BF4-5577B25D9EB8}" type="slidenum">
              <a:rPr lang="en-US" i="0" smtClean="0">
                <a:latin typeface="Times New Roman" charset="0"/>
              </a:rPr>
              <a:pPr>
                <a:defRPr/>
              </a:pPr>
              <a:t>26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5899F814-C6BF-1141-85EA-782526095993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27</a:t>
            </a:fld>
            <a:endParaRPr lang="en-US" i="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04905453-E051-BC4D-8DD5-BD2AF7AD00B3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28</a:t>
            </a:fld>
            <a:endParaRPr lang="en-US" i="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561E5BF8-A926-074D-815E-F2F393FDB438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29</a:t>
            </a:fld>
            <a:endParaRPr lang="en-US" i="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C65E8E46-FAA0-DA4A-9B36-C2794ABD15BF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30</a:t>
            </a:fld>
            <a:endParaRPr lang="en-US" i="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5195A4D9-D9A3-9D42-8C21-61B5EC1E1BB0}" type="slidenum">
              <a:rPr lang="en-US" i="0" smtClean="0">
                <a:latin typeface="Times New Roman" charset="0"/>
              </a:rPr>
              <a:pPr>
                <a:defRPr/>
              </a:pPr>
              <a:t>4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CA0263EC-9FC8-3E46-A8F2-77E357E79E36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31</a:t>
            </a:fld>
            <a:endParaRPr lang="en-US" i="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899DADF4-4B2E-B644-9BDA-D41F6D2BAA32}" type="slidenum">
              <a:rPr lang="en-US" i="0" smtClean="0">
                <a:latin typeface="Times New Roman" charset="0"/>
              </a:rPr>
              <a:pPr>
                <a:defRPr/>
              </a:pPr>
              <a:t>5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2D67B076-01A6-BF41-ABA5-655018180054}" type="slidenum">
              <a:rPr lang="en-US" i="0" smtClean="0">
                <a:latin typeface="Times New Roman" charset="0"/>
              </a:rPr>
              <a:pPr>
                <a:defRPr/>
              </a:pPr>
              <a:t>6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61839DD2-90A2-2247-9684-E72B53E0F17D}" type="slidenum">
              <a:rPr lang="en-US" i="0" smtClean="0">
                <a:latin typeface="Times New Roman" charset="0"/>
              </a:rPr>
              <a:pPr>
                <a:defRPr/>
              </a:pPr>
              <a:t>7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DA88163C-4FEA-FC48-BFDA-B7EEC0814B16}" type="slidenum">
              <a:rPr lang="en-US" i="0" smtClean="0">
                <a:latin typeface="Times New Roman" charset="0"/>
              </a:rPr>
              <a:pPr>
                <a:defRPr/>
              </a:pPr>
              <a:t>8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8DC36F2B-1838-7D43-A1F0-2700684F567E}" type="slidenum">
              <a:rPr lang="en-US" i="0" smtClean="0">
                <a:latin typeface="Times New Roman" charset="0"/>
              </a:rPr>
              <a:pPr>
                <a:defRPr/>
              </a:pPr>
              <a:t>9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cs typeface="+mn-cs"/>
              </a:rPr>
              <a:t>MAC address, base 16, to binary</a:t>
            </a: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993F18A6-DDE2-554F-A5B0-9BC3DAAE2CDF}" type="slidenum">
              <a:rPr lang="en-US" i="0" smtClean="0">
                <a:latin typeface="Times New Roman" charset="0"/>
              </a:rPr>
              <a:pPr>
                <a:defRPr/>
              </a:pPr>
              <a:t>10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712D-6EE8-AB43-A154-E1FF65029457}" type="datetime1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B674-7518-0345-B055-BF26287AA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81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ACC9-947F-4A41-A8F7-C7B4E13890BB}" type="datetime1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B674-7518-0345-B055-BF26287AA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9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536A-B397-0D4B-BC48-130E6FEB51FF}" type="datetime1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B674-7518-0345-B055-BF26287AA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0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00CD-4781-514C-86B7-94DBA274BB3A}" type="datetime1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B674-7518-0345-B055-BF26287AA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1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39522-D9E0-7F48-989B-26C8F1D9D7F5}" type="datetime1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B674-7518-0345-B055-BF26287AA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2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F28D2-9635-3F41-8D25-4988B639B2ED}" type="datetime1">
              <a:rPr lang="en-US" smtClean="0"/>
              <a:t>10/18/17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B674-7518-0345-B055-BF26287AA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97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DE558-B07B-AE4F-82F6-04776CDC35EC}" type="datetime1">
              <a:rPr lang="en-US" smtClean="0"/>
              <a:t>10/18/17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B674-7518-0345-B055-BF26287AA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1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9CE2-F919-BF48-9E71-D2C2270573F8}" type="datetime1">
              <a:rPr lang="en-US" smtClean="0"/>
              <a:t>10/18/17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B674-7518-0345-B055-BF26287AA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41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EC35-6EA2-FF40-B718-B6666214A3C9}" type="datetime1">
              <a:rPr lang="en-US" smtClean="0"/>
              <a:t>10/18/17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B674-7518-0345-B055-BF26287AA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12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F0E2-A94B-0E43-8281-107E750D4F57}" type="datetime1">
              <a:rPr lang="en-US" smtClean="0"/>
              <a:t>10/18/17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B674-7518-0345-B055-BF26287AA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86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E8AA-BAA4-8F42-A7D3-C208166E1338}" type="datetime1">
              <a:rPr lang="en-US" smtClean="0"/>
              <a:t>10/18/17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B674-7518-0345-B055-BF26287AA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1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689E7-F239-BF4D-B125-E4980861E96D}" type="datetime1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Link Layer and 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BB674-7518-0345-B055-BF26287AA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03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0.png"/><Relationship Id="rId5" Type="http://schemas.openxmlformats.org/officeDocument/2006/relationships/image" Target="../media/image7.png"/><Relationship Id="rId6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7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7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7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7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7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5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6.wmf"/><Relationship Id="rId6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Ethernet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16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300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3566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LAN addresses and ARP</a:t>
            </a:r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585788" y="1309688"/>
            <a:ext cx="6899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i="0" dirty="0" smtClean="0">
                <a:latin typeface="Gill Sans MT" charset="0"/>
                <a:cs typeface="+mn-cs"/>
              </a:rPr>
              <a:t>each adapter on LAN has unique </a:t>
            </a:r>
            <a:r>
              <a:rPr lang="en-US" sz="28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LAN</a:t>
            </a:r>
            <a:r>
              <a:rPr lang="en-US" sz="2800" i="0" dirty="0" smtClean="0">
                <a:latin typeface="Gill Sans MT" charset="0"/>
                <a:cs typeface="+mn-cs"/>
              </a:rPr>
              <a:t> address</a:t>
            </a:r>
          </a:p>
        </p:txBody>
      </p:sp>
      <p:sp>
        <p:nvSpPr>
          <p:cNvPr id="40966" name="Text Box 18"/>
          <p:cNvSpPr txBox="1">
            <a:spLocks noChangeArrowheads="1"/>
          </p:cNvSpPr>
          <p:nvPr/>
        </p:nvSpPr>
        <p:spPr bwMode="auto">
          <a:xfrm>
            <a:off x="6918325" y="3890963"/>
            <a:ext cx="958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  <a:cs typeface="+mn-cs"/>
              </a:rPr>
              <a:t>adapter</a:t>
            </a:r>
          </a:p>
        </p:txBody>
      </p:sp>
      <p:sp>
        <p:nvSpPr>
          <p:cNvPr id="123910" name="Freeform 8"/>
          <p:cNvSpPr>
            <a:spLocks/>
          </p:cNvSpPr>
          <p:nvPr/>
        </p:nvSpPr>
        <p:spPr bwMode="auto">
          <a:xfrm>
            <a:off x="2152650" y="3262313"/>
            <a:ext cx="2046288" cy="2049462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0968" name="Line 19"/>
          <p:cNvSpPr>
            <a:spLocks noChangeShapeType="1"/>
          </p:cNvSpPr>
          <p:nvPr/>
        </p:nvSpPr>
        <p:spPr bwMode="auto">
          <a:xfrm>
            <a:off x="1300163" y="3940175"/>
            <a:ext cx="901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969" name="Line 20"/>
          <p:cNvSpPr>
            <a:spLocks noChangeShapeType="1"/>
          </p:cNvSpPr>
          <p:nvPr/>
        </p:nvSpPr>
        <p:spPr bwMode="auto">
          <a:xfrm>
            <a:off x="3309938" y="2808288"/>
            <a:ext cx="0" cy="655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970" name="Line 21"/>
          <p:cNvSpPr>
            <a:spLocks noChangeShapeType="1"/>
          </p:cNvSpPr>
          <p:nvPr/>
        </p:nvSpPr>
        <p:spPr bwMode="auto">
          <a:xfrm flipH="1">
            <a:off x="4173538" y="4108450"/>
            <a:ext cx="796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971" name="Line 22"/>
          <p:cNvSpPr>
            <a:spLocks noChangeShapeType="1"/>
          </p:cNvSpPr>
          <p:nvPr/>
        </p:nvSpPr>
        <p:spPr bwMode="auto">
          <a:xfrm flipV="1">
            <a:off x="3271838" y="5113338"/>
            <a:ext cx="0" cy="438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972" name="Text Box 24"/>
          <p:cNvSpPr txBox="1">
            <a:spLocks noChangeArrowheads="1"/>
          </p:cNvSpPr>
          <p:nvPr/>
        </p:nvSpPr>
        <p:spPr bwMode="auto">
          <a:xfrm>
            <a:off x="3630613" y="2513013"/>
            <a:ext cx="17811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0" dirty="0" smtClean="0">
                <a:latin typeface="Arial" charset="0"/>
                <a:cs typeface="+mn-cs"/>
              </a:rPr>
              <a:t>1A-2F-BB-76-09-AD</a:t>
            </a:r>
          </a:p>
        </p:txBody>
      </p:sp>
      <p:sp>
        <p:nvSpPr>
          <p:cNvPr id="40973" name="Line 25"/>
          <p:cNvSpPr>
            <a:spLocks noChangeShapeType="1"/>
          </p:cNvSpPr>
          <p:nvPr/>
        </p:nvSpPr>
        <p:spPr bwMode="auto">
          <a:xfrm flipH="1" flipV="1">
            <a:off x="3449638" y="2652713"/>
            <a:ext cx="257175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974" name="Line 26"/>
          <p:cNvSpPr>
            <a:spLocks noChangeShapeType="1"/>
          </p:cNvSpPr>
          <p:nvPr/>
        </p:nvSpPr>
        <p:spPr bwMode="auto">
          <a:xfrm flipV="1">
            <a:off x="4999038" y="4289425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975" name="Text Box 27"/>
          <p:cNvSpPr txBox="1">
            <a:spLocks noChangeArrowheads="1"/>
          </p:cNvSpPr>
          <p:nvPr/>
        </p:nvSpPr>
        <p:spPr bwMode="auto">
          <a:xfrm>
            <a:off x="4479925" y="4662488"/>
            <a:ext cx="17399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0" dirty="0" smtClean="0">
                <a:latin typeface="Arial" charset="0"/>
                <a:cs typeface="+mn-cs"/>
              </a:rPr>
              <a:t>58-23-D7-FA-20-B0</a:t>
            </a:r>
          </a:p>
        </p:txBody>
      </p:sp>
      <p:sp>
        <p:nvSpPr>
          <p:cNvPr id="40976" name="Line 28"/>
          <p:cNvSpPr>
            <a:spLocks noChangeShapeType="1"/>
          </p:cNvSpPr>
          <p:nvPr/>
        </p:nvSpPr>
        <p:spPr bwMode="auto">
          <a:xfrm flipH="1">
            <a:off x="3375025" y="566737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977" name="Text Box 29"/>
          <p:cNvSpPr txBox="1">
            <a:spLocks noChangeArrowheads="1"/>
          </p:cNvSpPr>
          <p:nvPr/>
        </p:nvSpPr>
        <p:spPr bwMode="auto">
          <a:xfrm>
            <a:off x="3797300" y="5551488"/>
            <a:ext cx="1749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0" dirty="0" smtClean="0">
                <a:latin typeface="Arial" charset="0"/>
                <a:cs typeface="+mn-cs"/>
              </a:rPr>
              <a:t>0C-C4-11-6F-E3-98</a:t>
            </a:r>
          </a:p>
        </p:txBody>
      </p:sp>
      <p:sp>
        <p:nvSpPr>
          <p:cNvPr id="40978" name="Line 30"/>
          <p:cNvSpPr>
            <a:spLocks noChangeShapeType="1"/>
          </p:cNvSpPr>
          <p:nvPr/>
        </p:nvSpPr>
        <p:spPr bwMode="auto">
          <a:xfrm flipV="1">
            <a:off x="1236663" y="4095750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979" name="Text Box 31"/>
          <p:cNvSpPr txBox="1">
            <a:spLocks noChangeArrowheads="1"/>
          </p:cNvSpPr>
          <p:nvPr/>
        </p:nvSpPr>
        <p:spPr bwMode="auto">
          <a:xfrm>
            <a:off x="319088" y="4470400"/>
            <a:ext cx="1689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0" dirty="0" smtClean="0">
                <a:latin typeface="Arial" charset="0"/>
                <a:cs typeface="+mn-cs"/>
              </a:rPr>
              <a:t>71-65-F7-2B-08-53</a:t>
            </a:r>
          </a:p>
        </p:txBody>
      </p:sp>
      <p:sp>
        <p:nvSpPr>
          <p:cNvPr id="40980" name="Text Box 32"/>
          <p:cNvSpPr txBox="1">
            <a:spLocks noChangeArrowheads="1"/>
          </p:cNvSpPr>
          <p:nvPr/>
        </p:nvSpPr>
        <p:spPr bwMode="auto">
          <a:xfrm>
            <a:off x="2636838" y="3621088"/>
            <a:ext cx="10858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  <a:cs typeface="+mn-cs"/>
              </a:rPr>
              <a:t>   LAN</a:t>
            </a:r>
          </a:p>
          <a:p>
            <a:pPr>
              <a:defRPr/>
            </a:pPr>
            <a:r>
              <a:rPr lang="en-US" i="0" dirty="0" smtClean="0">
                <a:latin typeface="Arial" charset="0"/>
                <a:cs typeface="+mn-cs"/>
              </a:rPr>
              <a:t>(wired or</a:t>
            </a:r>
          </a:p>
          <a:p>
            <a:pPr>
              <a:defRPr/>
            </a:pPr>
            <a:r>
              <a:rPr lang="en-US" i="0" dirty="0" smtClean="0">
                <a:latin typeface="Arial" charset="0"/>
                <a:cs typeface="+mn-cs"/>
              </a:rPr>
              <a:t>wireless)</a:t>
            </a:r>
          </a:p>
        </p:txBody>
      </p:sp>
      <p:sp>
        <p:nvSpPr>
          <p:cNvPr id="526373" name="Rectangle 37"/>
          <p:cNvSpPr>
            <a:spLocks noChangeArrowheads="1"/>
          </p:cNvSpPr>
          <p:nvPr/>
        </p:nvSpPr>
        <p:spPr bwMode="auto">
          <a:xfrm>
            <a:off x="6727825" y="3941763"/>
            <a:ext cx="160338" cy="255587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0" scaled="1"/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omic Sans MS" pitchFamily="66" charset="0"/>
              <a:ea typeface="+mn-ea"/>
              <a:cs typeface="+mn-cs"/>
            </a:endParaRPr>
          </a:p>
        </p:txBody>
      </p:sp>
      <p:grpSp>
        <p:nvGrpSpPr>
          <p:cNvPr id="123925" name="Group 51"/>
          <p:cNvGrpSpPr>
            <a:grpSpLocks/>
          </p:cNvGrpSpPr>
          <p:nvPr/>
        </p:nvGrpSpPr>
        <p:grpSpPr bwMode="auto">
          <a:xfrm>
            <a:off x="423863" y="3562350"/>
            <a:ext cx="922337" cy="658813"/>
            <a:chOff x="267" y="2244"/>
            <a:chExt cx="581" cy="415"/>
          </a:xfrm>
        </p:grpSpPr>
        <p:sp>
          <p:nvSpPr>
            <p:cNvPr id="526372" name="Rectangle 36"/>
            <p:cNvSpPr>
              <a:spLocks noChangeArrowheads="1"/>
            </p:cNvSpPr>
            <p:nvPr/>
          </p:nvSpPr>
          <p:spPr bwMode="auto">
            <a:xfrm rot="-5400000">
              <a:off x="717" y="2400"/>
              <a:ext cx="101" cy="161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omic Sans MS" pitchFamily="66" charset="0"/>
                <a:ea typeface="+mn-ea"/>
                <a:cs typeface="+mn-cs"/>
              </a:endParaRPr>
            </a:p>
          </p:txBody>
        </p:sp>
        <p:grpSp>
          <p:nvGrpSpPr>
            <p:cNvPr id="123943" name="Group 38"/>
            <p:cNvGrpSpPr>
              <a:grpSpLocks/>
            </p:cNvGrpSpPr>
            <p:nvPr/>
          </p:nvGrpSpPr>
          <p:grpSpPr bwMode="auto">
            <a:xfrm>
              <a:off x="267" y="2244"/>
              <a:ext cx="512" cy="415"/>
              <a:chOff x="-44" y="1473"/>
              <a:chExt cx="981" cy="1105"/>
            </a:xfrm>
          </p:grpSpPr>
          <p:pic>
            <p:nvPicPr>
              <p:cNvPr id="123944" name="Picture 3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3945" name="Freeform 4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23926" name="Group 50"/>
          <p:cNvGrpSpPr>
            <a:grpSpLocks/>
          </p:cNvGrpSpPr>
          <p:nvPr/>
        </p:nvGrpSpPr>
        <p:grpSpPr bwMode="auto">
          <a:xfrm>
            <a:off x="2744788" y="5559425"/>
            <a:ext cx="812800" cy="833438"/>
            <a:chOff x="1729" y="3502"/>
            <a:chExt cx="512" cy="525"/>
          </a:xfrm>
        </p:grpSpPr>
        <p:sp>
          <p:nvSpPr>
            <p:cNvPr id="526370" name="Rectangle 34"/>
            <p:cNvSpPr>
              <a:spLocks noChangeArrowheads="1"/>
            </p:cNvSpPr>
            <p:nvPr/>
          </p:nvSpPr>
          <p:spPr bwMode="auto">
            <a:xfrm>
              <a:off x="2021" y="3502"/>
              <a:ext cx="101" cy="161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omic Sans MS" pitchFamily="66" charset="0"/>
                <a:ea typeface="+mn-ea"/>
                <a:cs typeface="+mn-cs"/>
              </a:endParaRPr>
            </a:p>
          </p:txBody>
        </p:sp>
        <p:grpSp>
          <p:nvGrpSpPr>
            <p:cNvPr id="123939" name="Group 41"/>
            <p:cNvGrpSpPr>
              <a:grpSpLocks/>
            </p:cNvGrpSpPr>
            <p:nvPr/>
          </p:nvGrpSpPr>
          <p:grpSpPr bwMode="auto">
            <a:xfrm>
              <a:off x="1729" y="3612"/>
              <a:ext cx="512" cy="415"/>
              <a:chOff x="-44" y="1473"/>
              <a:chExt cx="981" cy="1105"/>
            </a:xfrm>
          </p:grpSpPr>
          <p:pic>
            <p:nvPicPr>
              <p:cNvPr id="123940" name="Picture 4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3941" name="Freeform 4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23927" name="Group 52"/>
          <p:cNvGrpSpPr>
            <a:grpSpLocks/>
          </p:cNvGrpSpPr>
          <p:nvPr/>
        </p:nvGrpSpPr>
        <p:grpSpPr bwMode="auto">
          <a:xfrm>
            <a:off x="2770188" y="2025650"/>
            <a:ext cx="812800" cy="776288"/>
            <a:chOff x="1745" y="1276"/>
            <a:chExt cx="512" cy="489"/>
          </a:xfrm>
        </p:grpSpPr>
        <p:sp>
          <p:nvSpPr>
            <p:cNvPr id="526350" name="Rectangle 14"/>
            <p:cNvSpPr>
              <a:spLocks noChangeArrowheads="1"/>
            </p:cNvSpPr>
            <p:nvPr/>
          </p:nvSpPr>
          <p:spPr bwMode="auto">
            <a:xfrm>
              <a:off x="2039" y="1604"/>
              <a:ext cx="101" cy="161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omic Sans MS" pitchFamily="66" charset="0"/>
                <a:ea typeface="+mn-ea"/>
                <a:cs typeface="+mn-cs"/>
              </a:endParaRPr>
            </a:p>
          </p:txBody>
        </p:sp>
        <p:grpSp>
          <p:nvGrpSpPr>
            <p:cNvPr id="123935" name="Group 44"/>
            <p:cNvGrpSpPr>
              <a:grpSpLocks/>
            </p:cNvGrpSpPr>
            <p:nvPr/>
          </p:nvGrpSpPr>
          <p:grpSpPr bwMode="auto">
            <a:xfrm>
              <a:off x="1745" y="1276"/>
              <a:ext cx="512" cy="415"/>
              <a:chOff x="-44" y="1473"/>
              <a:chExt cx="981" cy="1105"/>
            </a:xfrm>
          </p:grpSpPr>
          <p:pic>
            <p:nvPicPr>
              <p:cNvPr id="12393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393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23928" name="Group 53"/>
          <p:cNvGrpSpPr>
            <a:grpSpLocks/>
          </p:cNvGrpSpPr>
          <p:nvPr/>
        </p:nvGrpSpPr>
        <p:grpSpPr bwMode="auto">
          <a:xfrm>
            <a:off x="4868863" y="3836988"/>
            <a:ext cx="812800" cy="658812"/>
            <a:chOff x="3067" y="2417"/>
            <a:chExt cx="512" cy="415"/>
          </a:xfrm>
        </p:grpSpPr>
        <p:sp>
          <p:nvSpPr>
            <p:cNvPr id="526371" name="Rectangle 35"/>
            <p:cNvSpPr>
              <a:spLocks noChangeArrowheads="1"/>
            </p:cNvSpPr>
            <p:nvPr/>
          </p:nvSpPr>
          <p:spPr bwMode="auto">
            <a:xfrm rot="-5400000">
              <a:off x="3162" y="2514"/>
              <a:ext cx="101" cy="161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omic Sans MS" pitchFamily="66" charset="0"/>
                <a:ea typeface="+mn-ea"/>
                <a:cs typeface="+mn-cs"/>
              </a:endParaRPr>
            </a:p>
          </p:txBody>
        </p:sp>
        <p:grpSp>
          <p:nvGrpSpPr>
            <p:cNvPr id="123931" name="Group 47"/>
            <p:cNvGrpSpPr>
              <a:grpSpLocks/>
            </p:cNvGrpSpPr>
            <p:nvPr/>
          </p:nvGrpSpPr>
          <p:grpSpPr bwMode="auto">
            <a:xfrm>
              <a:off x="3067" y="2417"/>
              <a:ext cx="512" cy="415"/>
              <a:chOff x="-44" y="1473"/>
              <a:chExt cx="981" cy="1105"/>
            </a:xfrm>
          </p:grpSpPr>
          <p:pic>
            <p:nvPicPr>
              <p:cNvPr id="123932" name="Picture 4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3933" name="Freeform 4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pic>
        <p:nvPicPr>
          <p:cNvPr id="123929" name="Picture 20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953223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13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5" name="Picture 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946873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3566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LAN addresses (more)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MAC address allocation administered by IEEE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manufacturer buys portion of MAC address space (to assure uniqueness)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analogy: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MAC address: like Social Security Number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IP address: like postal address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 MAC flat address  </a:t>
            </a:r>
            <a:r>
              <a:rPr lang="en-US" dirty="0">
                <a:latin typeface="MS Mincho" charset="0"/>
                <a:ea typeface="MS Mincho" charset="0"/>
                <a:cs typeface="MS Mincho" charset="0"/>
              </a:rPr>
              <a:t>➜</a:t>
            </a:r>
            <a:r>
              <a:rPr lang="en-US" dirty="0">
                <a:latin typeface="Gill Sans MT" charset="0"/>
                <a:cs typeface="+mn-cs"/>
              </a:rPr>
              <a:t> portability 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can move LAN card from one LAN to another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IP hierarchical address </a:t>
            </a:r>
            <a:r>
              <a:rPr lang="en-US" i="1" dirty="0">
                <a:latin typeface="Gill Sans MT" charset="0"/>
                <a:cs typeface="+mn-cs"/>
              </a:rPr>
              <a:t>not</a:t>
            </a:r>
            <a:r>
              <a:rPr lang="en-US" dirty="0">
                <a:latin typeface="Gill Sans MT" charset="0"/>
                <a:cs typeface="+mn-cs"/>
              </a:rPr>
              <a:t> portable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 address depends on IP subnet to which node is attached</a:t>
            </a:r>
          </a:p>
          <a:p>
            <a:pPr>
              <a:defRPr/>
            </a:pPr>
            <a:endParaRPr lang="en-US" sz="3200" dirty="0">
              <a:latin typeface="Gill Sans MT" charset="0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68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66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ARP protocol: same LAN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6413" y="1277938"/>
            <a:ext cx="3810000" cy="4648200"/>
          </a:xfrm>
        </p:spPr>
        <p:txBody>
          <a:bodyPr>
            <a:normAutofit fontScale="92500" lnSpcReduction="20000"/>
          </a:bodyPr>
          <a:lstStyle/>
          <a:p>
            <a:pPr marL="231775" indent="-231775">
              <a:defRPr/>
            </a:pPr>
            <a:r>
              <a:rPr lang="en-US" sz="2400" dirty="0">
                <a:latin typeface="Gill Sans MT" charset="0"/>
                <a:cs typeface="+mn-cs"/>
              </a:rPr>
              <a:t>A wants to send datagram to B</a:t>
            </a:r>
          </a:p>
          <a:p>
            <a:pPr marL="681038" lvl="1" indent="-223838">
              <a:defRPr/>
            </a:pPr>
            <a:r>
              <a:rPr lang="en-US" sz="2000" dirty="0">
                <a:latin typeface="Gill Sans MT" charset="0"/>
              </a:rPr>
              <a:t>B</a:t>
            </a:r>
            <a:r>
              <a:rPr lang="ja-JP" altLang="en-US" sz="2000" dirty="0">
                <a:latin typeface="Gill Sans MT" charset="0"/>
              </a:rPr>
              <a:t>’</a:t>
            </a:r>
            <a:r>
              <a:rPr lang="en-US" sz="2000" dirty="0">
                <a:latin typeface="Gill Sans MT" charset="0"/>
              </a:rPr>
              <a:t>s MAC address not in A</a:t>
            </a:r>
            <a:r>
              <a:rPr lang="ja-JP" altLang="en-US" sz="2000" dirty="0">
                <a:latin typeface="Gill Sans MT" charset="0"/>
              </a:rPr>
              <a:t>’</a:t>
            </a:r>
            <a:r>
              <a:rPr lang="en-US" sz="2000" dirty="0">
                <a:latin typeface="Gill Sans MT" charset="0"/>
              </a:rPr>
              <a:t>s ARP table.</a:t>
            </a:r>
          </a:p>
          <a:p>
            <a:pPr marL="231775" indent="-231775">
              <a:defRPr/>
            </a:pPr>
            <a:r>
              <a:rPr lang="en-US" sz="2400" dirty="0">
                <a:latin typeface="Gill Sans MT" charset="0"/>
                <a:cs typeface="+mn-cs"/>
              </a:rPr>
              <a:t>A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broadcasts</a:t>
            </a:r>
            <a:r>
              <a:rPr lang="en-US" sz="2400" dirty="0">
                <a:latin typeface="Gill Sans MT" charset="0"/>
                <a:cs typeface="+mn-cs"/>
              </a:rPr>
              <a:t> ARP query packet, containing B's IP address </a:t>
            </a:r>
          </a:p>
          <a:p>
            <a:pPr marL="681038" lvl="1" indent="-223838">
              <a:defRPr/>
            </a:pPr>
            <a:r>
              <a:rPr lang="en-US" sz="2000" dirty="0" smtClean="0">
                <a:latin typeface="Gill Sans MT" charset="0"/>
              </a:rPr>
              <a:t>destination </a:t>
            </a:r>
            <a:r>
              <a:rPr lang="en-US" sz="2000" dirty="0">
                <a:latin typeface="Gill Sans MT" charset="0"/>
              </a:rPr>
              <a:t>MAC address = FF-FF-FF-FF-FF-FF</a:t>
            </a:r>
          </a:p>
          <a:p>
            <a:pPr marL="681038" lvl="1" indent="-223838">
              <a:defRPr/>
            </a:pPr>
            <a:r>
              <a:rPr lang="en-US" sz="2000" dirty="0">
                <a:latin typeface="Gill Sans MT" charset="0"/>
              </a:rPr>
              <a:t>all </a:t>
            </a:r>
            <a:r>
              <a:rPr lang="en-US" sz="2000" dirty="0" smtClean="0">
                <a:latin typeface="Gill Sans MT" charset="0"/>
              </a:rPr>
              <a:t>nodes on </a:t>
            </a:r>
            <a:r>
              <a:rPr lang="en-US" sz="2000" dirty="0">
                <a:latin typeface="Gill Sans MT" charset="0"/>
              </a:rPr>
              <a:t>LAN receive ARP query </a:t>
            </a:r>
          </a:p>
          <a:p>
            <a:pPr marL="231775" indent="-231775">
              <a:defRPr/>
            </a:pPr>
            <a:r>
              <a:rPr lang="en-US" sz="2400" dirty="0">
                <a:latin typeface="Gill Sans MT" charset="0"/>
                <a:cs typeface="+mn-cs"/>
              </a:rPr>
              <a:t>B receives ARP packet, replies to A with its (B's) MAC address</a:t>
            </a:r>
          </a:p>
          <a:p>
            <a:pPr marL="681038" lvl="1" indent="-223838">
              <a:defRPr/>
            </a:pPr>
            <a:r>
              <a:rPr lang="en-US" sz="2000" dirty="0">
                <a:latin typeface="Gill Sans MT" charset="0"/>
              </a:rPr>
              <a:t>frame sent to A</a:t>
            </a:r>
            <a:r>
              <a:rPr lang="ja-JP" altLang="en-US" sz="2000" dirty="0">
                <a:latin typeface="Gill Sans MT" charset="0"/>
              </a:rPr>
              <a:t>’</a:t>
            </a:r>
            <a:r>
              <a:rPr lang="en-US" sz="2000" dirty="0">
                <a:latin typeface="Gill Sans MT" charset="0"/>
              </a:rPr>
              <a:t>s MAC address (unicast)</a:t>
            </a:r>
          </a:p>
          <a:p>
            <a:pPr>
              <a:defRPr/>
            </a:pPr>
            <a:endParaRPr lang="en-US" sz="2400" dirty="0">
              <a:latin typeface="Gill Sans MT" charset="0"/>
              <a:cs typeface="+mn-cs"/>
            </a:endParaRPr>
          </a:p>
        </p:txBody>
      </p:sp>
      <p:sp>
        <p:nvSpPr>
          <p:cNvPr id="400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95863" y="1878013"/>
            <a:ext cx="3810000" cy="4648200"/>
          </a:xfrm>
        </p:spPr>
        <p:txBody>
          <a:bodyPr/>
          <a:lstStyle/>
          <a:p>
            <a:pPr marL="231775" indent="-231775">
              <a:defRPr/>
            </a:pPr>
            <a:r>
              <a:rPr lang="en-US" sz="2400" dirty="0">
                <a:latin typeface="Gill Sans MT" charset="0"/>
                <a:cs typeface="+mn-cs"/>
              </a:rPr>
              <a:t>A caches (saves) IP-to-MAC address pair in its ARP table until information becomes old (times out)</a:t>
            </a:r>
            <a:r>
              <a:rPr lang="en-US" sz="2000" dirty="0">
                <a:latin typeface="Gill Sans MT" charset="0"/>
                <a:cs typeface="+mn-cs"/>
              </a:rPr>
              <a:t> </a:t>
            </a:r>
          </a:p>
          <a:p>
            <a:pPr marL="681038" lvl="1" indent="-223838">
              <a:defRPr/>
            </a:pPr>
            <a:r>
              <a:rPr lang="en-US" sz="2000" dirty="0">
                <a:latin typeface="Gill Sans MT" charset="0"/>
              </a:rPr>
              <a:t>soft state: information that times out (goes away) unless refreshed</a:t>
            </a:r>
          </a:p>
          <a:p>
            <a:pPr marL="231775" indent="-231775">
              <a:defRPr/>
            </a:pPr>
            <a:r>
              <a:rPr lang="en-US" sz="2400" dirty="0">
                <a:latin typeface="Gill Sans MT" charset="0"/>
                <a:cs typeface="+mn-cs"/>
              </a:rPr>
              <a:t>ARP is </a:t>
            </a:r>
            <a:r>
              <a:rPr lang="ja-JP" altLang="en-US" sz="2400" dirty="0">
                <a:latin typeface="Gill Sans MT" charset="0"/>
                <a:cs typeface="+mn-cs"/>
              </a:rPr>
              <a:t>“</a:t>
            </a:r>
            <a:r>
              <a:rPr lang="en-US" sz="2400" dirty="0">
                <a:latin typeface="Gill Sans MT" charset="0"/>
                <a:cs typeface="+mn-cs"/>
              </a:rPr>
              <a:t>plug-and-play</a:t>
            </a:r>
            <a:r>
              <a:rPr lang="ja-JP" altLang="en-US" sz="2400" dirty="0">
                <a:latin typeface="Gill Sans MT" charset="0"/>
                <a:cs typeface="+mn-cs"/>
              </a:rPr>
              <a:t>”</a:t>
            </a:r>
            <a:r>
              <a:rPr lang="en-US" sz="2400" dirty="0">
                <a:latin typeface="Gill Sans MT" charset="0"/>
                <a:cs typeface="+mn-cs"/>
              </a:rPr>
              <a:t>:</a:t>
            </a:r>
          </a:p>
          <a:p>
            <a:pPr marL="681038" lvl="1" indent="-223838">
              <a:defRPr/>
            </a:pPr>
            <a:r>
              <a:rPr lang="en-US" sz="2000" dirty="0">
                <a:latin typeface="Gill Sans MT" charset="0"/>
              </a:rPr>
              <a:t>nodes create their ARP tables </a:t>
            </a:r>
            <a:r>
              <a:rPr lang="en-US" sz="2000" i="1" dirty="0">
                <a:latin typeface="Gill Sans MT" charset="0"/>
              </a:rPr>
              <a:t>without intervention from net administrator</a:t>
            </a:r>
          </a:p>
        </p:txBody>
      </p:sp>
      <p:pic>
        <p:nvPicPr>
          <p:cNvPr id="130054" name="Picture 1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87630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6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Ethernet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8188" y="1276350"/>
            <a:ext cx="7519987" cy="2133600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  <a:defRPr/>
            </a:pPr>
            <a:r>
              <a:rPr lang="ja-JP" altLang="en-US" sz="2400" dirty="0">
                <a:latin typeface="Gill Sans MT" charset="0"/>
                <a:cs typeface="+mn-cs"/>
              </a:rPr>
              <a:t>“</a:t>
            </a:r>
            <a:r>
              <a:rPr lang="en-US" sz="2400" dirty="0">
                <a:latin typeface="Gill Sans MT" charset="0"/>
                <a:cs typeface="+mn-cs"/>
              </a:rPr>
              <a:t>dominant</a:t>
            </a:r>
            <a:r>
              <a:rPr lang="ja-JP" altLang="en-US" sz="2400" dirty="0">
                <a:latin typeface="Gill Sans MT" charset="0"/>
                <a:cs typeface="+mn-cs"/>
              </a:rPr>
              <a:t>”</a:t>
            </a:r>
            <a:r>
              <a:rPr lang="en-US" sz="2400" dirty="0">
                <a:latin typeface="Gill Sans MT" charset="0"/>
                <a:cs typeface="+mn-cs"/>
              </a:rPr>
              <a:t> wired LAN technology: </a:t>
            </a:r>
          </a:p>
          <a:p>
            <a:pPr>
              <a:defRPr/>
            </a:pPr>
            <a:r>
              <a:rPr lang="en-US" sz="2400" dirty="0" smtClean="0">
                <a:latin typeface="Gill Sans MT" charset="0"/>
                <a:cs typeface="+mn-cs"/>
              </a:rPr>
              <a:t>single chip, multiple speeds (e.g., Broadcom  BCM5761)</a:t>
            </a:r>
            <a:endParaRPr lang="en-US" sz="2400" dirty="0">
              <a:latin typeface="Gill Sans MT" charset="0"/>
              <a:cs typeface="+mn-cs"/>
            </a:endParaRP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first widely used LAN technology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simpler, </a:t>
            </a:r>
            <a:r>
              <a:rPr lang="en-US" sz="2400" dirty="0" smtClean="0">
                <a:latin typeface="Gill Sans MT" charset="0"/>
                <a:cs typeface="+mn-cs"/>
              </a:rPr>
              <a:t>cheap</a:t>
            </a:r>
            <a:endParaRPr lang="en-US" sz="2400" dirty="0">
              <a:latin typeface="Gill Sans MT" charset="0"/>
              <a:cs typeface="+mn-cs"/>
            </a:endParaRP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kept up with speed race: 10 Mbps – 10 Gbps </a:t>
            </a:r>
            <a:endParaRPr lang="en-US" dirty="0">
              <a:latin typeface="Gill Sans MT" charset="0"/>
              <a:cs typeface="+mn-cs"/>
            </a:endParaRPr>
          </a:p>
          <a:p>
            <a:pPr>
              <a:defRPr/>
            </a:pPr>
            <a:endParaRPr lang="en-US" dirty="0">
              <a:latin typeface="Gill Sans MT" charset="0"/>
              <a:cs typeface="+mn-cs"/>
            </a:endParaRPr>
          </a:p>
        </p:txBody>
      </p:sp>
      <p:pic>
        <p:nvPicPr>
          <p:cNvPr id="146437" name="Picture 4" descr="551 metcalfe-en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0" y="3635375"/>
            <a:ext cx="4752975" cy="254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1" name="Text Box 5"/>
          <p:cNvSpPr txBox="1">
            <a:spLocks noChangeArrowheads="1"/>
          </p:cNvSpPr>
          <p:nvPr/>
        </p:nvSpPr>
        <p:spPr bwMode="auto">
          <a:xfrm>
            <a:off x="4289425" y="6086475"/>
            <a:ext cx="31305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>
                <a:latin typeface="Arial"/>
                <a:cs typeface="Arial"/>
              </a:rPr>
              <a:t>Metcalfe</a:t>
            </a:r>
            <a:r>
              <a:rPr lang="ja-JP" altLang="en-US" dirty="0" smtClean="0">
                <a:latin typeface="Arial"/>
                <a:cs typeface="Arial"/>
              </a:rPr>
              <a:t>’</a:t>
            </a:r>
            <a:r>
              <a:rPr lang="en-US" dirty="0" smtClean="0">
                <a:latin typeface="Arial"/>
                <a:cs typeface="Arial"/>
              </a:rPr>
              <a:t>s Ethernet sketch</a:t>
            </a:r>
          </a:p>
        </p:txBody>
      </p:sp>
      <p:pic>
        <p:nvPicPr>
          <p:cNvPr id="146439" name="Picture 24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3" y="877888"/>
            <a:ext cx="1970087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89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481" name="Picture 1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796925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xfrm>
            <a:off x="5461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latin typeface="Gill Sans MT" charset="0"/>
                <a:cs typeface="+mj-cs"/>
              </a:rPr>
              <a:t>Ethernet: physical topology</a:t>
            </a:r>
            <a:endParaRPr lang="en-US" sz="4000" dirty="0">
              <a:latin typeface="Gill Sans MT" charset="0"/>
              <a:cs typeface="+mj-cs"/>
            </a:endParaRPr>
          </a:p>
        </p:txBody>
      </p:sp>
      <p:sp>
        <p:nvSpPr>
          <p:cNvPr id="532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08000" y="1103313"/>
            <a:ext cx="8297863" cy="24495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75000"/>
              </a:lnSpc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b</a:t>
            </a:r>
            <a:r>
              <a:rPr lang="en-US" i="1" dirty="0" smtClean="0">
                <a:solidFill>
                  <a:srgbClr val="CC0000"/>
                </a:solidFill>
                <a:latin typeface="Gill Sans MT" charset="0"/>
                <a:cs typeface="+mn-cs"/>
              </a:rPr>
              <a:t>us: </a:t>
            </a:r>
            <a:r>
              <a:rPr lang="en-US" dirty="0" smtClean="0">
                <a:latin typeface="Gill Sans MT" charset="0"/>
                <a:cs typeface="+mn-cs"/>
              </a:rPr>
              <a:t>popular </a:t>
            </a:r>
            <a:r>
              <a:rPr lang="en-US" dirty="0">
                <a:latin typeface="Gill Sans MT" charset="0"/>
                <a:cs typeface="+mn-cs"/>
              </a:rPr>
              <a:t>through mid 90s</a:t>
            </a:r>
          </a:p>
          <a:p>
            <a:pPr lvl="1">
              <a:lnSpc>
                <a:spcPct val="75000"/>
              </a:lnSpc>
              <a:defRPr/>
            </a:pPr>
            <a:r>
              <a:rPr lang="en-US" dirty="0">
                <a:latin typeface="Gill Sans MT" charset="0"/>
              </a:rPr>
              <a:t>all nodes in same collision domain (can collide with each other)</a:t>
            </a:r>
          </a:p>
          <a:p>
            <a:pPr>
              <a:lnSpc>
                <a:spcPct val="75000"/>
              </a:lnSpc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s</a:t>
            </a:r>
            <a:r>
              <a:rPr lang="en-US" i="1" dirty="0" smtClean="0">
                <a:solidFill>
                  <a:srgbClr val="CC0000"/>
                </a:solidFill>
                <a:latin typeface="Gill Sans MT" charset="0"/>
                <a:cs typeface="+mn-cs"/>
              </a:rPr>
              <a:t>tar: </a:t>
            </a:r>
            <a:r>
              <a:rPr lang="en-US" dirty="0" smtClean="0">
                <a:latin typeface="Gill Sans MT" charset="0"/>
                <a:cs typeface="+mn-cs"/>
              </a:rPr>
              <a:t>prevails today</a:t>
            </a:r>
            <a:endParaRPr lang="en-US" dirty="0">
              <a:latin typeface="Gill Sans MT" charset="0"/>
              <a:cs typeface="+mn-cs"/>
            </a:endParaRPr>
          </a:p>
          <a:p>
            <a:pPr lvl="1">
              <a:lnSpc>
                <a:spcPct val="75000"/>
              </a:lnSpc>
              <a:defRPr/>
            </a:pPr>
            <a:r>
              <a:rPr lang="en-US" dirty="0">
                <a:latin typeface="Gill Sans MT" charset="0"/>
              </a:rPr>
              <a:t>active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switch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in center</a:t>
            </a:r>
          </a:p>
          <a:p>
            <a:pPr lvl="1">
              <a:lnSpc>
                <a:spcPct val="100000"/>
              </a:lnSpc>
              <a:defRPr/>
            </a:pPr>
            <a:r>
              <a:rPr lang="en-US" dirty="0">
                <a:latin typeface="Gill Sans MT" charset="0"/>
              </a:rPr>
              <a:t>each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dirty="0">
                <a:latin typeface="Gill Sans MT" charset="0"/>
              </a:rPr>
              <a:t>spoke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dirty="0">
                <a:latin typeface="Gill Sans MT" charset="0"/>
              </a:rPr>
              <a:t> runs a (separate) Ethernet protocol (nodes do not collide with each other)</a:t>
            </a:r>
          </a:p>
        </p:txBody>
      </p:sp>
      <p:sp>
        <p:nvSpPr>
          <p:cNvPr id="53254" name="Line 17"/>
          <p:cNvSpPr>
            <a:spLocks noChangeShapeType="1"/>
          </p:cNvSpPr>
          <p:nvPr/>
        </p:nvSpPr>
        <p:spPr bwMode="auto">
          <a:xfrm>
            <a:off x="5316538" y="5110163"/>
            <a:ext cx="974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55" name="Line 18"/>
          <p:cNvSpPr>
            <a:spLocks noChangeShapeType="1"/>
          </p:cNvSpPr>
          <p:nvPr/>
        </p:nvSpPr>
        <p:spPr bwMode="auto">
          <a:xfrm>
            <a:off x="6556375" y="45180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56" name="Line 19"/>
          <p:cNvSpPr>
            <a:spLocks noChangeShapeType="1"/>
          </p:cNvSpPr>
          <p:nvPr/>
        </p:nvSpPr>
        <p:spPr bwMode="auto">
          <a:xfrm flipH="1">
            <a:off x="6746875" y="5126038"/>
            <a:ext cx="1003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57" name="Line 20"/>
          <p:cNvSpPr>
            <a:spLocks noChangeShapeType="1"/>
          </p:cNvSpPr>
          <p:nvPr/>
        </p:nvSpPr>
        <p:spPr bwMode="auto">
          <a:xfrm flipV="1">
            <a:off x="6556375" y="5251450"/>
            <a:ext cx="12700" cy="709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58" name="Text Box 23"/>
          <p:cNvSpPr txBox="1">
            <a:spLocks noChangeArrowheads="1"/>
          </p:cNvSpPr>
          <p:nvPr/>
        </p:nvSpPr>
        <p:spPr bwMode="auto">
          <a:xfrm>
            <a:off x="5464175" y="5486400"/>
            <a:ext cx="754063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i="0" dirty="0" smtClean="0">
                <a:latin typeface="Arial" charset="0"/>
                <a:cs typeface="Arial" charset="0"/>
              </a:rPr>
              <a:t>switch</a:t>
            </a:r>
          </a:p>
        </p:txBody>
      </p:sp>
      <p:sp>
        <p:nvSpPr>
          <p:cNvPr id="53259" name="Line 24"/>
          <p:cNvSpPr>
            <a:spLocks noChangeShapeType="1"/>
          </p:cNvSpPr>
          <p:nvPr/>
        </p:nvSpPr>
        <p:spPr bwMode="auto">
          <a:xfrm flipV="1">
            <a:off x="5834063" y="5275263"/>
            <a:ext cx="417512" cy="239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60" name="Line 32"/>
          <p:cNvSpPr>
            <a:spLocks noChangeShapeType="1"/>
          </p:cNvSpPr>
          <p:nvPr/>
        </p:nvSpPr>
        <p:spPr bwMode="auto">
          <a:xfrm flipH="1">
            <a:off x="2160588" y="4102100"/>
            <a:ext cx="752475" cy="1468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61" name="Line 33"/>
          <p:cNvSpPr>
            <a:spLocks noChangeShapeType="1"/>
          </p:cNvSpPr>
          <p:nvPr/>
        </p:nvSpPr>
        <p:spPr bwMode="auto">
          <a:xfrm>
            <a:off x="2132013" y="4879975"/>
            <a:ext cx="392112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62" name="Line 34"/>
          <p:cNvSpPr>
            <a:spLocks noChangeShapeType="1"/>
          </p:cNvSpPr>
          <p:nvPr/>
        </p:nvSpPr>
        <p:spPr bwMode="auto">
          <a:xfrm>
            <a:off x="1914525" y="5434013"/>
            <a:ext cx="30797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63" name="Line 35"/>
          <p:cNvSpPr>
            <a:spLocks noChangeShapeType="1"/>
          </p:cNvSpPr>
          <p:nvPr/>
        </p:nvSpPr>
        <p:spPr bwMode="auto">
          <a:xfrm flipV="1">
            <a:off x="2632075" y="4648200"/>
            <a:ext cx="287338" cy="14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64" name="Line 37"/>
          <p:cNvSpPr>
            <a:spLocks noChangeShapeType="1"/>
          </p:cNvSpPr>
          <p:nvPr/>
        </p:nvSpPr>
        <p:spPr bwMode="auto">
          <a:xfrm>
            <a:off x="2424113" y="4275138"/>
            <a:ext cx="3921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65" name="Line 38"/>
          <p:cNvSpPr>
            <a:spLocks noChangeShapeType="1"/>
          </p:cNvSpPr>
          <p:nvPr/>
        </p:nvSpPr>
        <p:spPr bwMode="auto">
          <a:xfrm>
            <a:off x="2424113" y="4275138"/>
            <a:ext cx="3921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66" name="Line 39"/>
          <p:cNvSpPr>
            <a:spLocks noChangeShapeType="1"/>
          </p:cNvSpPr>
          <p:nvPr/>
        </p:nvSpPr>
        <p:spPr bwMode="auto">
          <a:xfrm>
            <a:off x="2314575" y="5324475"/>
            <a:ext cx="30797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3267" name="Text Box 41"/>
          <p:cNvSpPr txBox="1">
            <a:spLocks noChangeArrowheads="1"/>
          </p:cNvSpPr>
          <p:nvPr/>
        </p:nvSpPr>
        <p:spPr bwMode="auto">
          <a:xfrm>
            <a:off x="1430338" y="5908675"/>
            <a:ext cx="21859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dirty="0" smtClean="0">
                <a:solidFill>
                  <a:srgbClr val="CC0000"/>
                </a:solidFill>
                <a:latin typeface="Arial" charset="0"/>
                <a:cs typeface="Arial" charset="0"/>
              </a:rPr>
              <a:t>bus: </a:t>
            </a:r>
            <a:r>
              <a:rPr lang="en-US" i="0" dirty="0" smtClean="0">
                <a:latin typeface="Arial" charset="0"/>
                <a:cs typeface="Arial" charset="0"/>
              </a:rPr>
              <a:t>coaxial cable</a:t>
            </a:r>
          </a:p>
        </p:txBody>
      </p:sp>
      <p:sp>
        <p:nvSpPr>
          <p:cNvPr id="53268" name="Text Box 42"/>
          <p:cNvSpPr txBox="1">
            <a:spLocks noChangeArrowheads="1"/>
          </p:cNvSpPr>
          <p:nvPr/>
        </p:nvSpPr>
        <p:spPr bwMode="auto">
          <a:xfrm>
            <a:off x="4989513" y="5691188"/>
            <a:ext cx="7747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dirty="0" smtClean="0">
                <a:solidFill>
                  <a:srgbClr val="CC0000"/>
                </a:solidFill>
                <a:latin typeface="Arial" charset="0"/>
                <a:cs typeface="Arial" charset="0"/>
              </a:rPr>
              <a:t>star</a:t>
            </a:r>
          </a:p>
        </p:txBody>
      </p:sp>
      <p:grpSp>
        <p:nvGrpSpPr>
          <p:cNvPr id="148501" name="Group 37"/>
          <p:cNvGrpSpPr>
            <a:grpSpLocks/>
          </p:cNvGrpSpPr>
          <p:nvPr/>
        </p:nvGrpSpPr>
        <p:grpSpPr bwMode="auto">
          <a:xfrm>
            <a:off x="2733675" y="4398963"/>
            <a:ext cx="711200" cy="601662"/>
            <a:chOff x="7179310" y="4033520"/>
            <a:chExt cx="1009650" cy="855028"/>
          </a:xfrm>
        </p:grpSpPr>
        <p:grpSp>
          <p:nvGrpSpPr>
            <p:cNvPr id="148542" name="Group 44"/>
            <p:cNvGrpSpPr>
              <a:grpSpLocks/>
            </p:cNvGrpSpPr>
            <p:nvPr/>
          </p:nvGrpSpPr>
          <p:grpSpPr bwMode="auto">
            <a:xfrm>
              <a:off x="7179310" y="4033520"/>
              <a:ext cx="1009650" cy="855028"/>
              <a:chOff x="-44" y="1473"/>
              <a:chExt cx="981" cy="1105"/>
            </a:xfrm>
          </p:grpSpPr>
          <p:pic>
            <p:nvPicPr>
              <p:cNvPr id="14854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854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sp>
          <p:nvSpPr>
            <p:cNvPr id="40" name="Rectangle 43"/>
            <p:cNvSpPr>
              <a:spLocks noChangeArrowheads="1"/>
            </p:cNvSpPr>
            <p:nvPr/>
          </p:nvSpPr>
          <p:spPr bwMode="auto">
            <a:xfrm rot="16200000">
              <a:off x="7438418" y="4308853"/>
              <a:ext cx="128593" cy="196071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omic Sans MS" pitchFamily="66" charset="0"/>
                <a:ea typeface="+mn-ea"/>
                <a:cs typeface="+mn-cs"/>
              </a:endParaRPr>
            </a:p>
          </p:txBody>
        </p:sp>
      </p:grpSp>
      <p:grpSp>
        <p:nvGrpSpPr>
          <p:cNvPr id="148502" name="Group 42"/>
          <p:cNvGrpSpPr>
            <a:grpSpLocks/>
          </p:cNvGrpSpPr>
          <p:nvPr/>
        </p:nvGrpSpPr>
        <p:grpSpPr bwMode="auto">
          <a:xfrm>
            <a:off x="1757363" y="3962400"/>
            <a:ext cx="701675" cy="517525"/>
            <a:chOff x="1046480" y="3962400"/>
            <a:chExt cx="1026163" cy="761428"/>
          </a:xfrm>
        </p:grpSpPr>
        <p:sp>
          <p:nvSpPr>
            <p:cNvPr id="44" name="Rectangle 48"/>
            <p:cNvSpPr>
              <a:spLocks noChangeArrowheads="1"/>
            </p:cNvSpPr>
            <p:nvPr/>
          </p:nvSpPr>
          <p:spPr bwMode="auto">
            <a:xfrm rot="16200000">
              <a:off x="1893547" y="4299487"/>
              <a:ext cx="109777" cy="248416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omic Sans MS" pitchFamily="66" charset="0"/>
                <a:ea typeface="+mn-ea"/>
                <a:cs typeface="+mn-cs"/>
              </a:endParaRPr>
            </a:p>
          </p:txBody>
        </p:sp>
        <p:grpSp>
          <p:nvGrpSpPr>
            <p:cNvPr id="148539" name="Group 49"/>
            <p:cNvGrpSpPr>
              <a:grpSpLocks/>
            </p:cNvGrpSpPr>
            <p:nvPr/>
          </p:nvGrpSpPr>
          <p:grpSpPr bwMode="auto">
            <a:xfrm>
              <a:off x="1046480" y="3962400"/>
              <a:ext cx="936071" cy="761428"/>
              <a:chOff x="-44" y="1473"/>
              <a:chExt cx="981" cy="1105"/>
            </a:xfrm>
          </p:grpSpPr>
          <p:pic>
            <p:nvPicPr>
              <p:cNvPr id="148540" name="Picture 5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8541" name="Freeform 5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48503" name="Group 47"/>
          <p:cNvGrpSpPr>
            <a:grpSpLocks/>
          </p:cNvGrpSpPr>
          <p:nvPr/>
        </p:nvGrpSpPr>
        <p:grpSpPr bwMode="auto">
          <a:xfrm>
            <a:off x="1473200" y="4551363"/>
            <a:ext cx="701675" cy="517525"/>
            <a:chOff x="1046480" y="3962400"/>
            <a:chExt cx="1026163" cy="761428"/>
          </a:xfrm>
        </p:grpSpPr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 rot="16200000">
              <a:off x="1893548" y="4299487"/>
              <a:ext cx="109776" cy="248414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omic Sans MS" pitchFamily="66" charset="0"/>
                <a:ea typeface="+mn-ea"/>
                <a:cs typeface="+mn-cs"/>
              </a:endParaRPr>
            </a:p>
          </p:txBody>
        </p:sp>
        <p:grpSp>
          <p:nvGrpSpPr>
            <p:cNvPr id="148535" name="Group 49"/>
            <p:cNvGrpSpPr>
              <a:grpSpLocks/>
            </p:cNvGrpSpPr>
            <p:nvPr/>
          </p:nvGrpSpPr>
          <p:grpSpPr bwMode="auto">
            <a:xfrm>
              <a:off x="1046480" y="3962400"/>
              <a:ext cx="936071" cy="761428"/>
              <a:chOff x="-44" y="1473"/>
              <a:chExt cx="981" cy="1105"/>
            </a:xfrm>
          </p:grpSpPr>
          <p:pic>
            <p:nvPicPr>
              <p:cNvPr id="148536" name="Picture 5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8537" name="Freeform 5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48504" name="Group 52"/>
          <p:cNvGrpSpPr>
            <a:grpSpLocks/>
          </p:cNvGrpSpPr>
          <p:nvPr/>
        </p:nvGrpSpPr>
        <p:grpSpPr bwMode="auto">
          <a:xfrm>
            <a:off x="1279525" y="5110163"/>
            <a:ext cx="701675" cy="517525"/>
            <a:chOff x="1046480" y="3962400"/>
            <a:chExt cx="1026163" cy="761428"/>
          </a:xfrm>
        </p:grpSpPr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 rot="16200000">
              <a:off x="1893548" y="4299487"/>
              <a:ext cx="109776" cy="248414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omic Sans MS" pitchFamily="66" charset="0"/>
                <a:ea typeface="+mn-ea"/>
                <a:cs typeface="+mn-cs"/>
              </a:endParaRPr>
            </a:p>
          </p:txBody>
        </p:sp>
        <p:grpSp>
          <p:nvGrpSpPr>
            <p:cNvPr id="148531" name="Group 54"/>
            <p:cNvGrpSpPr>
              <a:grpSpLocks/>
            </p:cNvGrpSpPr>
            <p:nvPr/>
          </p:nvGrpSpPr>
          <p:grpSpPr bwMode="auto">
            <a:xfrm>
              <a:off x="1046480" y="3962400"/>
              <a:ext cx="936071" cy="761428"/>
              <a:chOff x="-44" y="1473"/>
              <a:chExt cx="981" cy="1105"/>
            </a:xfrm>
          </p:grpSpPr>
          <p:pic>
            <p:nvPicPr>
              <p:cNvPr id="148532" name="Picture 5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8533" name="Freeform 5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48505" name="Group 57"/>
          <p:cNvGrpSpPr>
            <a:grpSpLocks/>
          </p:cNvGrpSpPr>
          <p:nvPr/>
        </p:nvGrpSpPr>
        <p:grpSpPr bwMode="auto">
          <a:xfrm>
            <a:off x="2447925" y="5070475"/>
            <a:ext cx="711200" cy="600075"/>
            <a:chOff x="7179310" y="4033520"/>
            <a:chExt cx="1009650" cy="855028"/>
          </a:xfrm>
        </p:grpSpPr>
        <p:grpSp>
          <p:nvGrpSpPr>
            <p:cNvPr id="148526" name="Group 44"/>
            <p:cNvGrpSpPr>
              <a:grpSpLocks/>
            </p:cNvGrpSpPr>
            <p:nvPr/>
          </p:nvGrpSpPr>
          <p:grpSpPr bwMode="auto">
            <a:xfrm>
              <a:off x="7179310" y="4033520"/>
              <a:ext cx="1009650" cy="855028"/>
              <a:chOff x="-44" y="1473"/>
              <a:chExt cx="981" cy="1105"/>
            </a:xfrm>
          </p:grpSpPr>
          <p:pic>
            <p:nvPicPr>
              <p:cNvPr id="14852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852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sp>
          <p:nvSpPr>
            <p:cNvPr id="60" name="Rectangle 43"/>
            <p:cNvSpPr>
              <a:spLocks noChangeArrowheads="1"/>
            </p:cNvSpPr>
            <p:nvPr/>
          </p:nvSpPr>
          <p:spPr bwMode="auto">
            <a:xfrm rot="16200000">
              <a:off x="7439379" y="4308711"/>
              <a:ext cx="126671" cy="196071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omic Sans MS" pitchFamily="66" charset="0"/>
                <a:ea typeface="+mn-ea"/>
                <a:cs typeface="+mn-cs"/>
              </a:endParaRPr>
            </a:p>
          </p:txBody>
        </p:sp>
      </p:grpSp>
      <p:grpSp>
        <p:nvGrpSpPr>
          <p:cNvPr id="148506" name="Group 62"/>
          <p:cNvGrpSpPr>
            <a:grpSpLocks/>
          </p:cNvGrpSpPr>
          <p:nvPr/>
        </p:nvGrpSpPr>
        <p:grpSpPr bwMode="auto">
          <a:xfrm>
            <a:off x="4419600" y="4687888"/>
            <a:ext cx="914400" cy="690562"/>
            <a:chOff x="1046480" y="3962400"/>
            <a:chExt cx="1026163" cy="761428"/>
          </a:xfrm>
        </p:grpSpPr>
        <p:sp>
          <p:nvSpPr>
            <p:cNvPr id="64" name="Rectangle 48"/>
            <p:cNvSpPr>
              <a:spLocks noChangeArrowheads="1"/>
            </p:cNvSpPr>
            <p:nvPr/>
          </p:nvSpPr>
          <p:spPr bwMode="auto">
            <a:xfrm rot="16200000">
              <a:off x="1893689" y="4299817"/>
              <a:ext cx="110275" cy="247633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omic Sans MS" pitchFamily="66" charset="0"/>
                <a:ea typeface="+mn-ea"/>
                <a:cs typeface="+mn-cs"/>
              </a:endParaRPr>
            </a:p>
          </p:txBody>
        </p:sp>
        <p:grpSp>
          <p:nvGrpSpPr>
            <p:cNvPr id="148523" name="Group 49"/>
            <p:cNvGrpSpPr>
              <a:grpSpLocks/>
            </p:cNvGrpSpPr>
            <p:nvPr/>
          </p:nvGrpSpPr>
          <p:grpSpPr bwMode="auto">
            <a:xfrm>
              <a:off x="1046480" y="3962400"/>
              <a:ext cx="936071" cy="761428"/>
              <a:chOff x="-44" y="1473"/>
              <a:chExt cx="981" cy="1105"/>
            </a:xfrm>
          </p:grpSpPr>
          <p:pic>
            <p:nvPicPr>
              <p:cNvPr id="148524" name="Picture 5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8525" name="Freeform 5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48507" name="Group 67"/>
          <p:cNvGrpSpPr>
            <a:grpSpLocks/>
          </p:cNvGrpSpPr>
          <p:nvPr/>
        </p:nvGrpSpPr>
        <p:grpSpPr bwMode="auto">
          <a:xfrm>
            <a:off x="7548563" y="4779963"/>
            <a:ext cx="854075" cy="741362"/>
            <a:chOff x="7179310" y="4033520"/>
            <a:chExt cx="1009650" cy="855028"/>
          </a:xfrm>
        </p:grpSpPr>
        <p:grpSp>
          <p:nvGrpSpPr>
            <p:cNvPr id="148518" name="Group 44"/>
            <p:cNvGrpSpPr>
              <a:grpSpLocks/>
            </p:cNvGrpSpPr>
            <p:nvPr/>
          </p:nvGrpSpPr>
          <p:grpSpPr bwMode="auto">
            <a:xfrm>
              <a:off x="7179310" y="4033520"/>
              <a:ext cx="1009650" cy="855028"/>
              <a:chOff x="-44" y="1473"/>
              <a:chExt cx="981" cy="1105"/>
            </a:xfrm>
          </p:grpSpPr>
          <p:pic>
            <p:nvPicPr>
              <p:cNvPr id="14852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852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sp>
          <p:nvSpPr>
            <p:cNvPr id="70" name="Rectangle 43"/>
            <p:cNvSpPr>
              <a:spLocks noChangeArrowheads="1"/>
            </p:cNvSpPr>
            <p:nvPr/>
          </p:nvSpPr>
          <p:spPr bwMode="auto">
            <a:xfrm rot="16200000">
              <a:off x="7438954" y="4308497"/>
              <a:ext cx="128163" cy="197050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omic Sans MS" pitchFamily="66" charset="0"/>
                <a:ea typeface="+mn-ea"/>
                <a:cs typeface="+mn-cs"/>
              </a:endParaRPr>
            </a:p>
          </p:txBody>
        </p:sp>
      </p:grpSp>
      <p:sp>
        <p:nvSpPr>
          <p:cNvPr id="75" name="Rectangle 43"/>
          <p:cNvSpPr>
            <a:spLocks noChangeArrowheads="1"/>
          </p:cNvSpPr>
          <p:nvPr/>
        </p:nvSpPr>
        <p:spPr bwMode="auto">
          <a:xfrm>
            <a:off x="6497638" y="4351338"/>
            <a:ext cx="109537" cy="165100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0" scaled="1"/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omic Sans MS" pitchFamily="66" charset="0"/>
              <a:ea typeface="+mn-ea"/>
              <a:cs typeface="+mn-cs"/>
            </a:endParaRPr>
          </a:p>
        </p:txBody>
      </p:sp>
      <p:grpSp>
        <p:nvGrpSpPr>
          <p:cNvPr id="148509" name="Group 44"/>
          <p:cNvGrpSpPr>
            <a:grpSpLocks/>
          </p:cNvGrpSpPr>
          <p:nvPr/>
        </p:nvGrpSpPr>
        <p:grpSpPr bwMode="auto">
          <a:xfrm>
            <a:off x="6116638" y="3784600"/>
            <a:ext cx="852487" cy="741363"/>
            <a:chOff x="-44" y="1473"/>
            <a:chExt cx="981" cy="1105"/>
          </a:xfrm>
        </p:grpSpPr>
        <p:pic>
          <p:nvPicPr>
            <p:cNvPr id="148516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8517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48510" name="Group 1"/>
          <p:cNvGrpSpPr>
            <a:grpSpLocks/>
          </p:cNvGrpSpPr>
          <p:nvPr/>
        </p:nvGrpSpPr>
        <p:grpSpPr bwMode="auto">
          <a:xfrm>
            <a:off x="5943600" y="5926138"/>
            <a:ext cx="854075" cy="835025"/>
            <a:chOff x="8077200" y="3320111"/>
            <a:chExt cx="853440" cy="835329"/>
          </a:xfrm>
        </p:grpSpPr>
        <p:sp>
          <p:nvSpPr>
            <p:cNvPr id="78" name="Rectangle 43"/>
            <p:cNvSpPr>
              <a:spLocks noChangeArrowheads="1"/>
            </p:cNvSpPr>
            <p:nvPr/>
          </p:nvSpPr>
          <p:spPr bwMode="auto">
            <a:xfrm>
              <a:off x="8630826" y="3320111"/>
              <a:ext cx="111042" cy="165160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Comic Sans MS" pitchFamily="66" charset="0"/>
                <a:ea typeface="+mn-ea"/>
                <a:cs typeface="+mn-cs"/>
              </a:endParaRPr>
            </a:p>
          </p:txBody>
        </p:sp>
        <p:grpSp>
          <p:nvGrpSpPr>
            <p:cNvPr id="148513" name="Group 44"/>
            <p:cNvGrpSpPr>
              <a:grpSpLocks/>
            </p:cNvGrpSpPr>
            <p:nvPr/>
          </p:nvGrpSpPr>
          <p:grpSpPr bwMode="auto">
            <a:xfrm>
              <a:off x="8077200" y="3413760"/>
              <a:ext cx="853440" cy="741680"/>
              <a:chOff x="-44" y="1473"/>
              <a:chExt cx="981" cy="1105"/>
            </a:xfrm>
          </p:grpSpPr>
          <p:pic>
            <p:nvPicPr>
              <p:cNvPr id="14851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851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pic>
        <p:nvPicPr>
          <p:cNvPr id="5327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338" y="4962525"/>
            <a:ext cx="60325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98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6075"/>
            <a:ext cx="7772400" cy="609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Ethernet frame structure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463" y="1609725"/>
            <a:ext cx="7772400" cy="43434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charset="0"/>
              <a:buNone/>
              <a:defRPr/>
            </a:pPr>
            <a:r>
              <a:rPr lang="en-US" dirty="0" smtClean="0">
                <a:latin typeface="Gill Sans MT" charset="0"/>
                <a:cs typeface="+mn-cs"/>
              </a:rPr>
              <a:t>sending </a:t>
            </a:r>
            <a:r>
              <a:rPr lang="en-US" dirty="0">
                <a:latin typeface="Gill Sans MT" charset="0"/>
                <a:cs typeface="+mn-cs"/>
              </a:rPr>
              <a:t>adapter encapsulates IP datagram (or other network layer protocol packet) in 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Ethernet frame</a:t>
            </a:r>
          </a:p>
          <a:p>
            <a:pPr>
              <a:defRPr/>
            </a:pPr>
            <a:endParaRPr lang="en-US" sz="2400" b="1" dirty="0">
              <a:latin typeface="Gill Sans MT" charset="0"/>
              <a:cs typeface="+mn-cs"/>
            </a:endParaRPr>
          </a:p>
          <a:p>
            <a:pPr>
              <a:defRPr/>
            </a:pPr>
            <a:endParaRPr lang="en-US" sz="2400" b="1" dirty="0">
              <a:latin typeface="Gill Sans MT" charset="0"/>
              <a:cs typeface="+mn-cs"/>
            </a:endParaRPr>
          </a:p>
          <a:p>
            <a:pPr>
              <a:buFont typeface="Wingdings" charset="0"/>
              <a:buNone/>
              <a:defRPr/>
            </a:pPr>
            <a:endParaRPr lang="en-US" sz="2400" dirty="0">
              <a:solidFill>
                <a:srgbClr val="FF0000"/>
              </a:solidFill>
              <a:latin typeface="Gill Sans MT" charset="0"/>
              <a:cs typeface="+mn-cs"/>
            </a:endParaRPr>
          </a:p>
          <a:p>
            <a:pPr>
              <a:buFont typeface="Wingdings" charset="0"/>
              <a:buNone/>
              <a:defRPr/>
            </a:pPr>
            <a:r>
              <a:rPr lang="en-US" i="1" dirty="0" smtClean="0">
                <a:solidFill>
                  <a:srgbClr val="CC0000"/>
                </a:solidFill>
                <a:latin typeface="Gill Sans MT" charset="0"/>
                <a:cs typeface="+mn-cs"/>
              </a:rPr>
              <a:t>preamble</a:t>
            </a: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: 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7 bytes with pattern 10101010 followed by one byte with pattern 10101011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 used to synchronize receiver, sender clock rates</a:t>
            </a:r>
          </a:p>
        </p:txBody>
      </p:sp>
      <p:pic>
        <p:nvPicPr>
          <p:cNvPr id="150533" name="Picture 1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0" y="881063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0534" name="Group 51"/>
          <p:cNvGrpSpPr>
            <a:grpSpLocks/>
          </p:cNvGrpSpPr>
          <p:nvPr/>
        </p:nvGrpSpPr>
        <p:grpSpPr bwMode="auto">
          <a:xfrm>
            <a:off x="1516063" y="2373313"/>
            <a:ext cx="6291262" cy="993775"/>
            <a:chOff x="940711" y="4902593"/>
            <a:chExt cx="6291001" cy="992895"/>
          </a:xfrm>
        </p:grpSpPr>
        <p:sp>
          <p:nvSpPr>
            <p:cNvPr id="150535" name="Line 10"/>
            <p:cNvSpPr>
              <a:spLocks noChangeShapeType="1"/>
            </p:cNvSpPr>
            <p:nvPr/>
          </p:nvSpPr>
          <p:spPr bwMode="auto">
            <a:xfrm>
              <a:off x="3570934" y="5199463"/>
              <a:ext cx="0" cy="2046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0536" name="Rectangle 1"/>
            <p:cNvSpPr>
              <a:spLocks noChangeArrowheads="1"/>
            </p:cNvSpPr>
            <p:nvPr/>
          </p:nvSpPr>
          <p:spPr bwMode="auto">
            <a:xfrm>
              <a:off x="976959" y="5272489"/>
              <a:ext cx="6254753" cy="547846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dirty="0"/>
            </a:p>
          </p:txBody>
        </p:sp>
        <p:cxnSp>
          <p:nvCxnSpPr>
            <p:cNvPr id="16" name="Straight Connector 3"/>
            <p:cNvCxnSpPr>
              <a:cxnSpLocks noChangeShapeType="1"/>
            </p:cNvCxnSpPr>
            <p:nvPr/>
          </p:nvCxnSpPr>
          <p:spPr bwMode="auto">
            <a:xfrm>
              <a:off x="1970955" y="5262636"/>
              <a:ext cx="0" cy="55037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32"/>
            <p:cNvCxnSpPr>
              <a:cxnSpLocks noChangeShapeType="1"/>
            </p:cNvCxnSpPr>
            <p:nvPr/>
          </p:nvCxnSpPr>
          <p:spPr bwMode="auto">
            <a:xfrm>
              <a:off x="2701175" y="5265808"/>
              <a:ext cx="0" cy="583683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8" name="Straight Connector 33"/>
            <p:cNvCxnSpPr>
              <a:cxnSpLocks noChangeShapeType="1"/>
            </p:cNvCxnSpPr>
            <p:nvPr/>
          </p:nvCxnSpPr>
          <p:spPr bwMode="auto">
            <a:xfrm>
              <a:off x="3429808" y="5270567"/>
              <a:ext cx="0" cy="548789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34"/>
            <p:cNvCxnSpPr>
              <a:cxnSpLocks noChangeShapeType="1"/>
            </p:cNvCxnSpPr>
            <p:nvPr/>
          </p:nvCxnSpPr>
          <p:spPr bwMode="auto">
            <a:xfrm>
              <a:off x="3683797" y="5265808"/>
              <a:ext cx="0" cy="58051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35"/>
            <p:cNvCxnSpPr>
              <a:cxnSpLocks noChangeShapeType="1"/>
            </p:cNvCxnSpPr>
            <p:nvPr/>
          </p:nvCxnSpPr>
          <p:spPr bwMode="auto">
            <a:xfrm>
              <a:off x="5650628" y="5272152"/>
              <a:ext cx="0" cy="62333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50542" name="TextBox 5"/>
            <p:cNvSpPr txBox="1">
              <a:spLocks noChangeArrowheads="1"/>
            </p:cNvSpPr>
            <p:nvPr/>
          </p:nvSpPr>
          <p:spPr bwMode="auto">
            <a:xfrm>
              <a:off x="1910352" y="5332220"/>
              <a:ext cx="844810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dest.</a:t>
              </a:r>
            </a:p>
            <a:p>
              <a:pPr algn="ctr">
                <a:lnSpc>
                  <a:spcPts val="12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address</a:t>
              </a:r>
            </a:p>
          </p:txBody>
        </p:sp>
        <p:sp>
          <p:nvSpPr>
            <p:cNvPr id="150543" name="TextBox 37"/>
            <p:cNvSpPr txBox="1">
              <a:spLocks noChangeArrowheads="1"/>
            </p:cNvSpPr>
            <p:nvPr/>
          </p:nvSpPr>
          <p:spPr bwMode="auto">
            <a:xfrm>
              <a:off x="2673645" y="5340803"/>
              <a:ext cx="844810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source</a:t>
              </a:r>
            </a:p>
            <a:p>
              <a:pPr algn="ctr">
                <a:lnSpc>
                  <a:spcPts val="12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address</a:t>
              </a:r>
            </a:p>
          </p:txBody>
        </p:sp>
        <p:sp>
          <p:nvSpPr>
            <p:cNvPr id="150544" name="TextBox 38"/>
            <p:cNvSpPr txBox="1">
              <a:spLocks noChangeArrowheads="1"/>
            </p:cNvSpPr>
            <p:nvPr/>
          </p:nvSpPr>
          <p:spPr bwMode="auto">
            <a:xfrm>
              <a:off x="4053534" y="5353451"/>
              <a:ext cx="1377407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data (payload)</a:t>
              </a:r>
            </a:p>
          </p:txBody>
        </p:sp>
        <p:sp>
          <p:nvSpPr>
            <p:cNvPr id="150545" name="TextBox 39"/>
            <p:cNvSpPr txBox="1">
              <a:spLocks noChangeArrowheads="1"/>
            </p:cNvSpPr>
            <p:nvPr/>
          </p:nvSpPr>
          <p:spPr bwMode="auto">
            <a:xfrm>
              <a:off x="5941065" y="5431291"/>
              <a:ext cx="85557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CRC</a:t>
              </a:r>
            </a:p>
          </p:txBody>
        </p:sp>
        <p:sp>
          <p:nvSpPr>
            <p:cNvPr id="150546" name="TextBox 40"/>
            <p:cNvSpPr txBox="1">
              <a:spLocks noChangeArrowheads="1"/>
            </p:cNvSpPr>
            <p:nvPr/>
          </p:nvSpPr>
          <p:spPr bwMode="auto">
            <a:xfrm>
              <a:off x="940711" y="5444340"/>
              <a:ext cx="107012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preamble</a:t>
              </a:r>
            </a:p>
          </p:txBody>
        </p:sp>
        <p:sp>
          <p:nvSpPr>
            <p:cNvPr id="150547" name="Text Box 9"/>
            <p:cNvSpPr txBox="1">
              <a:spLocks noChangeArrowheads="1"/>
            </p:cNvSpPr>
            <p:nvPr/>
          </p:nvSpPr>
          <p:spPr bwMode="auto">
            <a:xfrm>
              <a:off x="3321504" y="4902593"/>
              <a:ext cx="77026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dirty="0">
                  <a:solidFill>
                    <a:srgbClr val="000000"/>
                  </a:solidFill>
                  <a:latin typeface="Arial" charset="0"/>
                </a:rPr>
                <a:t>type</a:t>
              </a: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866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7720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Ethernet frame structure (more)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3875" y="1314450"/>
            <a:ext cx="8272463" cy="3789363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addresses: </a:t>
            </a:r>
            <a:r>
              <a:rPr lang="en-US" dirty="0">
                <a:latin typeface="Gill Sans MT" charset="0"/>
                <a:cs typeface="+mn-cs"/>
              </a:rPr>
              <a:t>6 </a:t>
            </a:r>
            <a:r>
              <a:rPr lang="en-US" dirty="0" smtClean="0">
                <a:latin typeface="Gill Sans MT" charset="0"/>
                <a:cs typeface="+mn-cs"/>
              </a:rPr>
              <a:t>byte source, destination MAC addresses</a:t>
            </a:r>
            <a:endParaRPr lang="en-US" dirty="0">
              <a:latin typeface="Gill Sans MT" charset="0"/>
              <a:cs typeface="+mn-cs"/>
            </a:endParaRPr>
          </a:p>
          <a:p>
            <a:pPr lvl="1">
              <a:defRPr/>
            </a:pPr>
            <a:r>
              <a:rPr lang="en-US" dirty="0">
                <a:latin typeface="Gill Sans MT" charset="0"/>
              </a:rPr>
              <a:t>if adapter receives frame with matching destination address, or with broadcast address (e.g. ARP packet), it passes data in frame to network layer protocol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otherwise, adapter discards frame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type: </a:t>
            </a:r>
            <a:r>
              <a:rPr lang="en-US" dirty="0">
                <a:latin typeface="Gill Sans MT" charset="0"/>
                <a:cs typeface="+mn-cs"/>
              </a:rPr>
              <a:t>indicates higher layer protocol (mostly IP but others possible, e.g., Novell IPX, AppleTalk)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CRC: </a:t>
            </a:r>
            <a:r>
              <a:rPr lang="en-US" dirty="0" smtClean="0">
                <a:latin typeface="Gill Sans MT" charset="0"/>
                <a:cs typeface="+mn-cs"/>
              </a:rPr>
              <a:t>cyclic redundancy check </a:t>
            </a:r>
            <a:r>
              <a:rPr lang="en-US" dirty="0">
                <a:latin typeface="Gill Sans MT" charset="0"/>
                <a:cs typeface="+mn-cs"/>
              </a:rPr>
              <a:t>at </a:t>
            </a:r>
            <a:r>
              <a:rPr lang="en-US" dirty="0" smtClean="0">
                <a:latin typeface="Gill Sans MT" charset="0"/>
                <a:cs typeface="+mn-cs"/>
              </a:rPr>
              <a:t>receiver</a:t>
            </a:r>
            <a:endParaRPr lang="en-US" dirty="0">
              <a:latin typeface="Gill Sans MT" charset="0"/>
              <a:cs typeface="+mn-cs"/>
            </a:endParaRPr>
          </a:p>
          <a:p>
            <a:pPr lvl="1">
              <a:defRPr/>
            </a:pPr>
            <a:r>
              <a:rPr lang="en-US" dirty="0" smtClean="0">
                <a:latin typeface="Gill Sans MT" charset="0"/>
              </a:rPr>
              <a:t>error detected: frame </a:t>
            </a:r>
            <a:r>
              <a:rPr lang="en-US" dirty="0">
                <a:latin typeface="Gill Sans MT" charset="0"/>
              </a:rPr>
              <a:t>is </a:t>
            </a:r>
            <a:r>
              <a:rPr lang="en-US" dirty="0" smtClean="0">
                <a:latin typeface="Gill Sans MT" charset="0"/>
              </a:rPr>
              <a:t>dropped</a:t>
            </a:r>
            <a:endParaRPr lang="en-US" dirty="0">
              <a:latin typeface="Gill Sans MT" charset="0"/>
            </a:endParaRPr>
          </a:p>
        </p:txBody>
      </p:sp>
      <p:pic>
        <p:nvPicPr>
          <p:cNvPr id="152581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10191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2582" name="Group 8"/>
          <p:cNvGrpSpPr>
            <a:grpSpLocks/>
          </p:cNvGrpSpPr>
          <p:nvPr/>
        </p:nvGrpSpPr>
        <p:grpSpPr bwMode="auto">
          <a:xfrm>
            <a:off x="1412875" y="5040313"/>
            <a:ext cx="6291263" cy="993775"/>
            <a:chOff x="940711" y="4902593"/>
            <a:chExt cx="6291001" cy="992895"/>
          </a:xfrm>
        </p:grpSpPr>
        <p:sp>
          <p:nvSpPr>
            <p:cNvPr id="152583" name="Line 10"/>
            <p:cNvSpPr>
              <a:spLocks noChangeShapeType="1"/>
            </p:cNvSpPr>
            <p:nvPr/>
          </p:nvSpPr>
          <p:spPr bwMode="auto">
            <a:xfrm>
              <a:off x="3570934" y="5199463"/>
              <a:ext cx="0" cy="2046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2584" name="Rectangle 1"/>
            <p:cNvSpPr>
              <a:spLocks noChangeArrowheads="1"/>
            </p:cNvSpPr>
            <p:nvPr/>
          </p:nvSpPr>
          <p:spPr bwMode="auto">
            <a:xfrm>
              <a:off x="976959" y="5272489"/>
              <a:ext cx="6254753" cy="547846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dirty="0"/>
            </a:p>
          </p:txBody>
        </p:sp>
        <p:cxnSp>
          <p:nvCxnSpPr>
            <p:cNvPr id="12" name="Straight Connector 3"/>
            <p:cNvCxnSpPr>
              <a:cxnSpLocks noChangeShapeType="1"/>
            </p:cNvCxnSpPr>
            <p:nvPr/>
          </p:nvCxnSpPr>
          <p:spPr bwMode="auto">
            <a:xfrm>
              <a:off x="1970956" y="5262636"/>
              <a:ext cx="0" cy="55037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32"/>
            <p:cNvCxnSpPr>
              <a:cxnSpLocks noChangeShapeType="1"/>
            </p:cNvCxnSpPr>
            <p:nvPr/>
          </p:nvCxnSpPr>
          <p:spPr bwMode="auto">
            <a:xfrm>
              <a:off x="2701176" y="5265808"/>
              <a:ext cx="0" cy="583683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33"/>
            <p:cNvCxnSpPr>
              <a:cxnSpLocks noChangeShapeType="1"/>
            </p:cNvCxnSpPr>
            <p:nvPr/>
          </p:nvCxnSpPr>
          <p:spPr bwMode="auto">
            <a:xfrm>
              <a:off x="3429807" y="5270567"/>
              <a:ext cx="0" cy="548789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34"/>
            <p:cNvCxnSpPr>
              <a:cxnSpLocks noChangeShapeType="1"/>
            </p:cNvCxnSpPr>
            <p:nvPr/>
          </p:nvCxnSpPr>
          <p:spPr bwMode="auto">
            <a:xfrm>
              <a:off x="3683797" y="5265808"/>
              <a:ext cx="0" cy="58051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6" name="Straight Connector 35"/>
            <p:cNvCxnSpPr>
              <a:cxnSpLocks noChangeShapeType="1"/>
            </p:cNvCxnSpPr>
            <p:nvPr/>
          </p:nvCxnSpPr>
          <p:spPr bwMode="auto">
            <a:xfrm>
              <a:off x="5650628" y="5272152"/>
              <a:ext cx="0" cy="62333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52590" name="TextBox 5"/>
            <p:cNvSpPr txBox="1">
              <a:spLocks noChangeArrowheads="1"/>
            </p:cNvSpPr>
            <p:nvPr/>
          </p:nvSpPr>
          <p:spPr bwMode="auto">
            <a:xfrm>
              <a:off x="1910352" y="5332220"/>
              <a:ext cx="844810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dest.</a:t>
              </a:r>
            </a:p>
            <a:p>
              <a:pPr algn="ctr">
                <a:lnSpc>
                  <a:spcPts val="12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address</a:t>
              </a:r>
            </a:p>
          </p:txBody>
        </p:sp>
        <p:sp>
          <p:nvSpPr>
            <p:cNvPr id="152591" name="TextBox 37"/>
            <p:cNvSpPr txBox="1">
              <a:spLocks noChangeArrowheads="1"/>
            </p:cNvSpPr>
            <p:nvPr/>
          </p:nvSpPr>
          <p:spPr bwMode="auto">
            <a:xfrm>
              <a:off x="2673645" y="5340803"/>
              <a:ext cx="844810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source</a:t>
              </a:r>
            </a:p>
            <a:p>
              <a:pPr algn="ctr">
                <a:lnSpc>
                  <a:spcPts val="12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address</a:t>
              </a:r>
            </a:p>
          </p:txBody>
        </p:sp>
        <p:sp>
          <p:nvSpPr>
            <p:cNvPr id="152592" name="TextBox 38"/>
            <p:cNvSpPr txBox="1">
              <a:spLocks noChangeArrowheads="1"/>
            </p:cNvSpPr>
            <p:nvPr/>
          </p:nvSpPr>
          <p:spPr bwMode="auto">
            <a:xfrm>
              <a:off x="4053534" y="5353451"/>
              <a:ext cx="1377407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data (payload)</a:t>
              </a:r>
            </a:p>
          </p:txBody>
        </p:sp>
        <p:sp>
          <p:nvSpPr>
            <p:cNvPr id="152593" name="TextBox 39"/>
            <p:cNvSpPr txBox="1">
              <a:spLocks noChangeArrowheads="1"/>
            </p:cNvSpPr>
            <p:nvPr/>
          </p:nvSpPr>
          <p:spPr bwMode="auto">
            <a:xfrm>
              <a:off x="5941065" y="5431291"/>
              <a:ext cx="85557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CRC</a:t>
              </a:r>
            </a:p>
          </p:txBody>
        </p:sp>
        <p:sp>
          <p:nvSpPr>
            <p:cNvPr id="152594" name="TextBox 40"/>
            <p:cNvSpPr txBox="1">
              <a:spLocks noChangeArrowheads="1"/>
            </p:cNvSpPr>
            <p:nvPr/>
          </p:nvSpPr>
          <p:spPr bwMode="auto">
            <a:xfrm>
              <a:off x="940711" y="5444340"/>
              <a:ext cx="107012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preamble</a:t>
              </a:r>
            </a:p>
          </p:txBody>
        </p:sp>
        <p:sp>
          <p:nvSpPr>
            <p:cNvPr id="152595" name="Text Box 9"/>
            <p:cNvSpPr txBox="1">
              <a:spLocks noChangeArrowheads="1"/>
            </p:cNvSpPr>
            <p:nvPr/>
          </p:nvSpPr>
          <p:spPr bwMode="auto">
            <a:xfrm>
              <a:off x="3321504" y="4902593"/>
              <a:ext cx="77026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dirty="0">
                  <a:solidFill>
                    <a:srgbClr val="000000"/>
                  </a:solidFill>
                  <a:latin typeface="Arial" charset="0"/>
                </a:rPr>
                <a:t>type</a:t>
              </a: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12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47063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Ethernet: unreliable, connectionless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61350" cy="4648200"/>
          </a:xfrm>
        </p:spPr>
        <p:txBody>
          <a:bodyPr/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connectionless: </a:t>
            </a:r>
            <a:r>
              <a:rPr lang="en-US" dirty="0" smtClean="0">
                <a:latin typeface="Gill Sans MT" charset="0"/>
                <a:cs typeface="+mn-cs"/>
              </a:rPr>
              <a:t>no </a:t>
            </a:r>
            <a:r>
              <a:rPr lang="en-US" dirty="0">
                <a:latin typeface="Gill Sans MT" charset="0"/>
                <a:cs typeface="+mn-cs"/>
              </a:rPr>
              <a:t>handshaking between sending and receiving NICs 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unreliable: </a:t>
            </a:r>
            <a:r>
              <a:rPr lang="en-US" dirty="0">
                <a:latin typeface="Gill Sans MT" charset="0"/>
                <a:cs typeface="+mn-cs"/>
              </a:rPr>
              <a:t>receiving NIC </a:t>
            </a:r>
            <a:r>
              <a:rPr lang="en-US" dirty="0" smtClean="0">
                <a:latin typeface="Gill Sans MT" charset="0"/>
                <a:cs typeface="+mn-cs"/>
              </a:rPr>
              <a:t>doesn't </a:t>
            </a:r>
            <a:r>
              <a:rPr lang="en-US" dirty="0">
                <a:latin typeface="Gill Sans MT" charset="0"/>
                <a:cs typeface="+mn-cs"/>
              </a:rPr>
              <a:t>send acks or nacks to sending NIC</a:t>
            </a:r>
          </a:p>
          <a:p>
            <a:pPr lvl="1">
              <a:defRPr/>
            </a:pPr>
            <a:r>
              <a:rPr lang="en-US" sz="2800" dirty="0">
                <a:latin typeface="Gill Sans MT" charset="0"/>
              </a:rPr>
              <a:t>d</a:t>
            </a:r>
            <a:r>
              <a:rPr lang="en-US" sz="2800" dirty="0" smtClean="0">
                <a:latin typeface="Gill Sans MT" charset="0"/>
              </a:rPr>
              <a:t>ata in dropped frames recovered only if initial sender uses higher layer rdt (e.g., TCP), otherwise dropped data lost</a:t>
            </a:r>
          </a:p>
          <a:p>
            <a:pPr>
              <a:defRPr/>
            </a:pPr>
            <a:r>
              <a:rPr lang="en-US" dirty="0" smtClean="0">
                <a:latin typeface="Gill Sans MT" charset="0"/>
                <a:cs typeface="+mn-cs"/>
              </a:rPr>
              <a:t>Ethernet</a:t>
            </a:r>
            <a:r>
              <a:rPr lang="ja-JP" altLang="en-US" dirty="0" smtClean="0">
                <a:latin typeface="Gill Sans MT" charset="0"/>
                <a:cs typeface="+mn-cs"/>
              </a:rPr>
              <a:t>’</a:t>
            </a:r>
            <a:r>
              <a:rPr lang="en-US" dirty="0" smtClean="0">
                <a:latin typeface="Gill Sans MT" charset="0"/>
                <a:cs typeface="+mn-cs"/>
              </a:rPr>
              <a:t>s MAC protocol: unslotted </a:t>
            </a:r>
            <a:r>
              <a:rPr lang="en-US" i="1" dirty="0" smtClean="0">
                <a:solidFill>
                  <a:srgbClr val="CC0000"/>
                </a:solidFill>
                <a:latin typeface="Gill Sans MT" charset="0"/>
                <a:cs typeface="+mn-cs"/>
              </a:rPr>
              <a:t>CSMA/CD with binary backoff</a:t>
            </a:r>
            <a:endParaRPr lang="en-US" i="1" dirty="0">
              <a:solidFill>
                <a:srgbClr val="CC0000"/>
              </a:solidFill>
              <a:latin typeface="Gill Sans MT" charset="0"/>
              <a:cs typeface="+mn-cs"/>
            </a:endParaRPr>
          </a:p>
        </p:txBody>
      </p:sp>
      <p:pic>
        <p:nvPicPr>
          <p:cNvPr id="154629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101917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35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95250"/>
            <a:ext cx="8715375" cy="11430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latin typeface="Gill Sans MT" charset="0"/>
                <a:cs typeface="+mj-cs"/>
              </a:rPr>
              <a:t>802.3 Ethernet standards: link &amp; physical layers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3713" y="1292225"/>
            <a:ext cx="7772400" cy="21002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many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different Ethernet standards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Gill Sans MT" charset="0"/>
              </a:rPr>
              <a:t>common MAC protocol and frame format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Gill Sans MT" charset="0"/>
              </a:rPr>
              <a:t>different speeds: 2 Mbps, 10 Mbps, 100 Mbps, 1Gbps, </a:t>
            </a:r>
            <a:r>
              <a:rPr lang="en-US" dirty="0" smtClean="0">
                <a:latin typeface="Gill Sans MT" charset="0"/>
              </a:rPr>
              <a:t>10 Gbps, 40 Gbps</a:t>
            </a:r>
            <a:endParaRPr lang="en-US" dirty="0">
              <a:latin typeface="Gill Sans MT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Gill Sans MT" charset="0"/>
              </a:rPr>
              <a:t>different physical layer media: fiber, cable</a:t>
            </a:r>
          </a:p>
          <a:p>
            <a:pPr>
              <a:lnSpc>
                <a:spcPct val="90000"/>
              </a:lnSpc>
              <a:defRPr/>
            </a:pPr>
            <a:endParaRPr lang="en-US" sz="3200" dirty="0">
              <a:latin typeface="Gill Sans MT" charset="0"/>
              <a:cs typeface="+mn-cs"/>
            </a:endParaRPr>
          </a:p>
        </p:txBody>
      </p:sp>
      <p:sp>
        <p:nvSpPr>
          <p:cNvPr id="156677" name="Freeform 39"/>
          <p:cNvSpPr>
            <a:spLocks/>
          </p:cNvSpPr>
          <p:nvPr/>
        </p:nvSpPr>
        <p:spPr bwMode="auto">
          <a:xfrm>
            <a:off x="2873375" y="4075113"/>
            <a:ext cx="1393825" cy="1527175"/>
          </a:xfrm>
          <a:custGeom>
            <a:avLst/>
            <a:gdLst>
              <a:gd name="T0" fmla="*/ 2147483647 w 878"/>
              <a:gd name="T1" fmla="*/ 0 h 962"/>
              <a:gd name="T2" fmla="*/ 0 w 878"/>
              <a:gd name="T3" fmla="*/ 2147483647 h 962"/>
              <a:gd name="T4" fmla="*/ 2147483647 w 878"/>
              <a:gd name="T5" fmla="*/ 2147483647 h 962"/>
              <a:gd name="T6" fmla="*/ 2147483647 w 878"/>
              <a:gd name="T7" fmla="*/ 2147483647 h 962"/>
              <a:gd name="T8" fmla="*/ 2147483647 w 878"/>
              <a:gd name="T9" fmla="*/ 0 h 9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78" h="962">
                <a:moveTo>
                  <a:pt x="851" y="0"/>
                </a:moveTo>
                <a:lnTo>
                  <a:pt x="0" y="622"/>
                </a:lnTo>
                <a:lnTo>
                  <a:pt x="7" y="962"/>
                </a:lnTo>
                <a:lnTo>
                  <a:pt x="878" y="960"/>
                </a:lnTo>
                <a:lnTo>
                  <a:pt x="851" y="0"/>
                </a:lnTo>
                <a:close/>
              </a:path>
            </a:pathLst>
          </a:cu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0" scaled="1"/>
          </a:gradFill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156678" name="Group 40"/>
          <p:cNvGrpSpPr>
            <a:grpSpLocks/>
          </p:cNvGrpSpPr>
          <p:nvPr/>
        </p:nvGrpSpPr>
        <p:grpSpPr bwMode="auto">
          <a:xfrm>
            <a:off x="1577975" y="4189413"/>
            <a:ext cx="1300163" cy="1465262"/>
            <a:chOff x="921" y="785"/>
            <a:chExt cx="819" cy="923"/>
          </a:xfrm>
        </p:grpSpPr>
        <p:sp>
          <p:nvSpPr>
            <p:cNvPr id="59419" name="Rectangle 41"/>
            <p:cNvSpPr>
              <a:spLocks noChangeArrowheads="1"/>
            </p:cNvSpPr>
            <p:nvPr/>
          </p:nvSpPr>
          <p:spPr bwMode="auto">
            <a:xfrm>
              <a:off x="924" y="810"/>
              <a:ext cx="81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9420" name="Text Box 42"/>
            <p:cNvSpPr txBox="1">
              <a:spLocks noChangeArrowheads="1"/>
            </p:cNvSpPr>
            <p:nvPr/>
          </p:nvSpPr>
          <p:spPr bwMode="auto">
            <a:xfrm>
              <a:off x="922" y="785"/>
              <a:ext cx="804" cy="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i="0" dirty="0" smtClean="0">
                  <a:latin typeface="Arial" charset="0"/>
                  <a:cs typeface="+mn-cs"/>
                </a:rPr>
                <a:t>application</a:t>
              </a:r>
            </a:p>
            <a:p>
              <a:pPr algn="ctr" eaLnBrk="1" hangingPunct="1">
                <a:defRPr/>
              </a:pPr>
              <a:r>
                <a:rPr lang="en-US" i="0" dirty="0" smtClean="0">
                  <a:latin typeface="Arial" charset="0"/>
                  <a:cs typeface="+mn-cs"/>
                </a:rPr>
                <a:t>transport</a:t>
              </a:r>
            </a:p>
            <a:p>
              <a:pPr algn="ctr" eaLnBrk="1" hangingPunct="1">
                <a:defRPr/>
              </a:pPr>
              <a:r>
                <a:rPr lang="en-US" i="0" dirty="0" smtClean="0">
                  <a:latin typeface="Arial" charset="0"/>
                  <a:cs typeface="+mn-cs"/>
                </a:rPr>
                <a:t>network</a:t>
              </a:r>
            </a:p>
            <a:p>
              <a:pPr algn="ctr" eaLnBrk="1" hangingPunct="1">
                <a:defRPr/>
              </a:pPr>
              <a:r>
                <a:rPr lang="en-US" i="0" dirty="0" smtClean="0">
                  <a:latin typeface="Arial" charset="0"/>
                  <a:cs typeface="+mn-cs"/>
                </a:rPr>
                <a:t>link</a:t>
              </a:r>
            </a:p>
            <a:p>
              <a:pPr algn="ctr" eaLnBrk="1" hangingPunct="1">
                <a:defRPr/>
              </a:pPr>
              <a:r>
                <a:rPr lang="en-US" i="0" dirty="0" smtClean="0">
                  <a:latin typeface="Arial" charset="0"/>
                  <a:cs typeface="+mn-cs"/>
                </a:rPr>
                <a:t>physical</a:t>
              </a:r>
            </a:p>
          </p:txBody>
        </p:sp>
        <p:sp>
          <p:nvSpPr>
            <p:cNvPr id="59421" name="Line 43"/>
            <p:cNvSpPr>
              <a:spLocks noChangeShapeType="1"/>
            </p:cNvSpPr>
            <p:nvPr/>
          </p:nvSpPr>
          <p:spPr bwMode="auto">
            <a:xfrm>
              <a:off x="924" y="993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9422" name="Line 44"/>
            <p:cNvSpPr>
              <a:spLocks noChangeShapeType="1"/>
            </p:cNvSpPr>
            <p:nvPr/>
          </p:nvSpPr>
          <p:spPr bwMode="auto">
            <a:xfrm>
              <a:off x="924" y="1167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9423" name="Line 45"/>
            <p:cNvSpPr>
              <a:spLocks noChangeShapeType="1"/>
            </p:cNvSpPr>
            <p:nvPr/>
          </p:nvSpPr>
          <p:spPr bwMode="auto">
            <a:xfrm>
              <a:off x="921" y="134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9424" name="Line 46"/>
            <p:cNvSpPr>
              <a:spLocks noChangeShapeType="1"/>
            </p:cNvSpPr>
            <p:nvPr/>
          </p:nvSpPr>
          <p:spPr bwMode="auto">
            <a:xfrm>
              <a:off x="926" y="1501"/>
              <a:ext cx="808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9425" name="Line 47"/>
            <p:cNvSpPr>
              <a:spLocks noChangeShapeType="1"/>
            </p:cNvSpPr>
            <p:nvPr/>
          </p:nvSpPr>
          <p:spPr bwMode="auto">
            <a:xfrm>
              <a:off x="926" y="1552"/>
              <a:ext cx="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9426" name="Line 48"/>
            <p:cNvSpPr>
              <a:spLocks noChangeShapeType="1"/>
            </p:cNvSpPr>
            <p:nvPr/>
          </p:nvSpPr>
          <p:spPr bwMode="auto">
            <a:xfrm>
              <a:off x="1739" y="1541"/>
              <a:ext cx="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59400" name="Rectangle 49"/>
          <p:cNvSpPr>
            <a:spLocks noChangeArrowheads="1"/>
          </p:cNvSpPr>
          <p:nvPr/>
        </p:nvSpPr>
        <p:spPr bwMode="auto">
          <a:xfrm>
            <a:off x="4230688" y="4038600"/>
            <a:ext cx="4195762" cy="15684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9401" name="Line 50"/>
          <p:cNvSpPr>
            <a:spLocks noChangeShapeType="1"/>
          </p:cNvSpPr>
          <p:nvPr/>
        </p:nvSpPr>
        <p:spPr bwMode="auto">
          <a:xfrm flipV="1">
            <a:off x="4244975" y="4703763"/>
            <a:ext cx="4178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9402" name="Text Box 51"/>
          <p:cNvSpPr txBox="1">
            <a:spLocks noChangeArrowheads="1"/>
          </p:cNvSpPr>
          <p:nvPr/>
        </p:nvSpPr>
        <p:spPr bwMode="auto">
          <a:xfrm>
            <a:off x="5413375" y="4079875"/>
            <a:ext cx="17351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600" i="0" dirty="0" smtClean="0">
                <a:latin typeface="Arial" charset="0"/>
                <a:cs typeface="+mn-cs"/>
              </a:rPr>
              <a:t>MAC protocol</a:t>
            </a:r>
          </a:p>
          <a:p>
            <a:pPr algn="ctr" eaLnBrk="1" hangingPunct="1">
              <a:defRPr/>
            </a:pPr>
            <a:r>
              <a:rPr lang="en-US" sz="1600" i="0" dirty="0" smtClean="0">
                <a:latin typeface="Arial" charset="0"/>
                <a:cs typeface="+mn-cs"/>
              </a:rPr>
              <a:t>and frame format</a:t>
            </a:r>
          </a:p>
        </p:txBody>
      </p:sp>
      <p:sp>
        <p:nvSpPr>
          <p:cNvPr id="59403" name="Text Box 52"/>
          <p:cNvSpPr txBox="1">
            <a:spLocks noChangeArrowheads="1"/>
          </p:cNvSpPr>
          <p:nvPr/>
        </p:nvSpPr>
        <p:spPr bwMode="auto">
          <a:xfrm>
            <a:off x="4398963" y="4794250"/>
            <a:ext cx="125095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i="0" dirty="0" smtClean="0">
                <a:latin typeface="Arial" charset="0"/>
                <a:cs typeface="+mn-cs"/>
              </a:rPr>
              <a:t>100BASE-TX</a:t>
            </a:r>
          </a:p>
        </p:txBody>
      </p:sp>
      <p:sp>
        <p:nvSpPr>
          <p:cNvPr id="59404" name="Text Box 53"/>
          <p:cNvSpPr txBox="1">
            <a:spLocks noChangeArrowheads="1"/>
          </p:cNvSpPr>
          <p:nvPr/>
        </p:nvSpPr>
        <p:spPr bwMode="auto">
          <a:xfrm>
            <a:off x="4410075" y="5154613"/>
            <a:ext cx="1230313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i="0" dirty="0" smtClean="0">
                <a:latin typeface="Arial" charset="0"/>
                <a:cs typeface="+mn-cs"/>
              </a:rPr>
              <a:t>100BASE-T4</a:t>
            </a:r>
          </a:p>
        </p:txBody>
      </p:sp>
      <p:sp>
        <p:nvSpPr>
          <p:cNvPr id="59405" name="Text Box 54"/>
          <p:cNvSpPr txBox="1">
            <a:spLocks noChangeArrowheads="1"/>
          </p:cNvSpPr>
          <p:nvPr/>
        </p:nvSpPr>
        <p:spPr bwMode="auto">
          <a:xfrm>
            <a:off x="7081838" y="4789488"/>
            <a:ext cx="125095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i="0" dirty="0" smtClean="0">
                <a:latin typeface="Arial" charset="0"/>
                <a:cs typeface="+mn-cs"/>
              </a:rPr>
              <a:t>100BASE-FX</a:t>
            </a:r>
          </a:p>
        </p:txBody>
      </p:sp>
      <p:sp>
        <p:nvSpPr>
          <p:cNvPr id="156685" name="Freeform 55"/>
          <p:cNvSpPr>
            <a:spLocks/>
          </p:cNvSpPr>
          <p:nvPr/>
        </p:nvSpPr>
        <p:spPr bwMode="auto">
          <a:xfrm>
            <a:off x="2887663" y="4684713"/>
            <a:ext cx="1393825" cy="611187"/>
          </a:xfrm>
          <a:custGeom>
            <a:avLst/>
            <a:gdLst>
              <a:gd name="T0" fmla="*/ 0 w 878"/>
              <a:gd name="T1" fmla="*/ 2147483647 h 385"/>
              <a:gd name="T2" fmla="*/ 2147483647 w 878"/>
              <a:gd name="T3" fmla="*/ 0 h 38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78" h="385">
                <a:moveTo>
                  <a:pt x="0" y="385"/>
                </a:moveTo>
                <a:lnTo>
                  <a:pt x="878" y="0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9407" name="Text Box 56"/>
          <p:cNvSpPr txBox="1">
            <a:spLocks noChangeArrowheads="1"/>
          </p:cNvSpPr>
          <p:nvPr/>
        </p:nvSpPr>
        <p:spPr bwMode="auto">
          <a:xfrm>
            <a:off x="5741988" y="4787900"/>
            <a:ext cx="1230312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i="0" dirty="0" smtClean="0">
                <a:latin typeface="Arial" charset="0"/>
                <a:cs typeface="+mn-cs"/>
              </a:rPr>
              <a:t>100BASE-T2</a:t>
            </a:r>
          </a:p>
        </p:txBody>
      </p:sp>
      <p:sp>
        <p:nvSpPr>
          <p:cNvPr id="59408" name="Text Box 57"/>
          <p:cNvSpPr txBox="1">
            <a:spLocks noChangeArrowheads="1"/>
          </p:cNvSpPr>
          <p:nvPr/>
        </p:nvSpPr>
        <p:spPr bwMode="auto">
          <a:xfrm>
            <a:off x="5724525" y="5148263"/>
            <a:ext cx="1262063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i="0" dirty="0" smtClean="0">
                <a:latin typeface="Arial" charset="0"/>
                <a:cs typeface="+mn-cs"/>
              </a:rPr>
              <a:t>100BASE-SX</a:t>
            </a:r>
          </a:p>
        </p:txBody>
      </p:sp>
      <p:sp>
        <p:nvSpPr>
          <p:cNvPr id="59409" name="Text Box 58"/>
          <p:cNvSpPr txBox="1">
            <a:spLocks noChangeArrowheads="1"/>
          </p:cNvSpPr>
          <p:nvPr/>
        </p:nvSpPr>
        <p:spPr bwMode="auto">
          <a:xfrm>
            <a:off x="7088188" y="5143500"/>
            <a:ext cx="1262062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i="0" dirty="0" smtClean="0">
                <a:latin typeface="Arial" charset="0"/>
                <a:cs typeface="+mn-cs"/>
              </a:rPr>
              <a:t>100BASE-BX</a:t>
            </a:r>
          </a:p>
        </p:txBody>
      </p:sp>
      <p:grpSp>
        <p:nvGrpSpPr>
          <p:cNvPr id="412739" name="Group 67"/>
          <p:cNvGrpSpPr>
            <a:grpSpLocks/>
          </p:cNvGrpSpPr>
          <p:nvPr/>
        </p:nvGrpSpPr>
        <p:grpSpPr bwMode="auto">
          <a:xfrm>
            <a:off x="5681663" y="4743450"/>
            <a:ext cx="2768600" cy="1565275"/>
            <a:chOff x="3579" y="2988"/>
            <a:chExt cx="1744" cy="986"/>
          </a:xfrm>
        </p:grpSpPr>
        <p:sp>
          <p:nvSpPr>
            <p:cNvPr id="156695" name="Freeform 59"/>
            <p:cNvSpPr>
              <a:spLocks/>
            </p:cNvSpPr>
            <p:nvPr/>
          </p:nvSpPr>
          <p:spPr bwMode="auto">
            <a:xfrm>
              <a:off x="3579" y="2988"/>
              <a:ext cx="1709" cy="489"/>
            </a:xfrm>
            <a:custGeom>
              <a:avLst/>
              <a:gdLst>
                <a:gd name="T0" fmla="*/ 842 w 1709"/>
                <a:gd name="T1" fmla="*/ 0 h 489"/>
                <a:gd name="T2" fmla="*/ 843 w 1709"/>
                <a:gd name="T3" fmla="*/ 239 h 489"/>
                <a:gd name="T4" fmla="*/ 5 w 1709"/>
                <a:gd name="T5" fmla="*/ 239 h 489"/>
                <a:gd name="T6" fmla="*/ 0 w 1709"/>
                <a:gd name="T7" fmla="*/ 489 h 489"/>
                <a:gd name="T8" fmla="*/ 1709 w 1709"/>
                <a:gd name="T9" fmla="*/ 489 h 489"/>
                <a:gd name="T10" fmla="*/ 1704 w 1709"/>
                <a:gd name="T11" fmla="*/ 0 h 489"/>
                <a:gd name="T12" fmla="*/ 842 w 1709"/>
                <a:gd name="T13" fmla="*/ 0 h 4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09" h="489">
                  <a:moveTo>
                    <a:pt x="842" y="0"/>
                  </a:moveTo>
                  <a:lnTo>
                    <a:pt x="843" y="239"/>
                  </a:lnTo>
                  <a:lnTo>
                    <a:pt x="5" y="239"/>
                  </a:lnTo>
                  <a:lnTo>
                    <a:pt x="0" y="489"/>
                  </a:lnTo>
                  <a:lnTo>
                    <a:pt x="1709" y="489"/>
                  </a:lnTo>
                  <a:cubicBezTo>
                    <a:pt x="1707" y="330"/>
                    <a:pt x="1706" y="159"/>
                    <a:pt x="1704" y="0"/>
                  </a:cubicBezTo>
                  <a:lnTo>
                    <a:pt x="842" y="0"/>
                  </a:lnTo>
                  <a:close/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59417" name="Line 60"/>
            <p:cNvSpPr>
              <a:spLocks noChangeShapeType="1"/>
            </p:cNvSpPr>
            <p:nvPr/>
          </p:nvSpPr>
          <p:spPr bwMode="auto">
            <a:xfrm>
              <a:off x="4410" y="3494"/>
              <a:ext cx="227" cy="2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9418" name="Text Box 61"/>
            <p:cNvSpPr txBox="1">
              <a:spLocks noChangeArrowheads="1"/>
            </p:cNvSpPr>
            <p:nvPr/>
          </p:nvSpPr>
          <p:spPr bwMode="auto">
            <a:xfrm>
              <a:off x="4003" y="3741"/>
              <a:ext cx="132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CC0000"/>
                  </a:solidFill>
                  <a:latin typeface="Arial" charset="0"/>
                  <a:cs typeface="Arial" charset="0"/>
                </a:rPr>
                <a:t>fiber physical layer</a:t>
              </a:r>
            </a:p>
          </p:txBody>
        </p:sp>
      </p:grpSp>
      <p:grpSp>
        <p:nvGrpSpPr>
          <p:cNvPr id="412738" name="Group 66"/>
          <p:cNvGrpSpPr>
            <a:grpSpLocks/>
          </p:cNvGrpSpPr>
          <p:nvPr/>
        </p:nvGrpSpPr>
        <p:grpSpPr bwMode="auto">
          <a:xfrm>
            <a:off x="3689350" y="4733925"/>
            <a:ext cx="3303588" cy="1874838"/>
            <a:chOff x="2324" y="2982"/>
            <a:chExt cx="2081" cy="1181"/>
          </a:xfrm>
        </p:grpSpPr>
        <p:sp>
          <p:nvSpPr>
            <p:cNvPr id="156692" name="Freeform 62"/>
            <p:cNvSpPr>
              <a:spLocks/>
            </p:cNvSpPr>
            <p:nvPr/>
          </p:nvSpPr>
          <p:spPr bwMode="auto">
            <a:xfrm>
              <a:off x="2741" y="2982"/>
              <a:ext cx="1664" cy="495"/>
            </a:xfrm>
            <a:custGeom>
              <a:avLst/>
              <a:gdLst>
                <a:gd name="T0" fmla="*/ 1664 w 1664"/>
                <a:gd name="T1" fmla="*/ 0 h 495"/>
                <a:gd name="T2" fmla="*/ 1652 w 1664"/>
                <a:gd name="T3" fmla="*/ 233 h 495"/>
                <a:gd name="T4" fmla="*/ 820 w 1664"/>
                <a:gd name="T5" fmla="*/ 233 h 495"/>
                <a:gd name="T6" fmla="*/ 814 w 1664"/>
                <a:gd name="T7" fmla="*/ 495 h 495"/>
                <a:gd name="T8" fmla="*/ 0 w 1664"/>
                <a:gd name="T9" fmla="*/ 495 h 495"/>
                <a:gd name="T10" fmla="*/ 0 w 1664"/>
                <a:gd name="T11" fmla="*/ 0 h 495"/>
                <a:gd name="T12" fmla="*/ 1664 w 1664"/>
                <a:gd name="T13" fmla="*/ 0 h 49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64" h="495">
                  <a:moveTo>
                    <a:pt x="1664" y="0"/>
                  </a:moveTo>
                  <a:lnTo>
                    <a:pt x="1652" y="233"/>
                  </a:lnTo>
                  <a:lnTo>
                    <a:pt x="820" y="233"/>
                  </a:lnTo>
                  <a:lnTo>
                    <a:pt x="814" y="495"/>
                  </a:lnTo>
                  <a:lnTo>
                    <a:pt x="0" y="495"/>
                  </a:lnTo>
                  <a:lnTo>
                    <a:pt x="0" y="0"/>
                  </a:lnTo>
                  <a:lnTo>
                    <a:pt x="1664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59414" name="Line 63"/>
            <p:cNvSpPr>
              <a:spLocks noChangeShapeType="1"/>
            </p:cNvSpPr>
            <p:nvPr/>
          </p:nvSpPr>
          <p:spPr bwMode="auto">
            <a:xfrm flipH="1">
              <a:off x="2929" y="3503"/>
              <a:ext cx="227" cy="29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9415" name="Text Box 65"/>
            <p:cNvSpPr txBox="1">
              <a:spLocks noChangeArrowheads="1"/>
            </p:cNvSpPr>
            <p:nvPr/>
          </p:nvSpPr>
          <p:spPr bwMode="auto">
            <a:xfrm>
              <a:off x="2324" y="3756"/>
              <a:ext cx="132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99"/>
                  </a:solidFill>
                  <a:latin typeface="Arial" charset="0"/>
                  <a:cs typeface="Arial" charset="0"/>
                </a:rPr>
                <a:t>copper (twister</a:t>
              </a:r>
            </a:p>
            <a:p>
              <a:pPr>
                <a:defRPr/>
              </a:pPr>
              <a:r>
                <a:rPr lang="en-US" i="0" dirty="0" smtClean="0">
                  <a:solidFill>
                    <a:srgbClr val="000099"/>
                  </a:solidFill>
                  <a:latin typeface="Arial" charset="0"/>
                  <a:cs typeface="Arial" charset="0"/>
                </a:rPr>
                <a:t>pair) physical layer</a:t>
              </a:r>
            </a:p>
          </p:txBody>
        </p:sp>
      </p:grpSp>
      <p:pic>
        <p:nvPicPr>
          <p:cNvPr id="156691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5" y="862013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42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2425" y="1057275"/>
            <a:ext cx="8675688" cy="1081088"/>
          </a:xfrm>
        </p:spPr>
        <p:txBody>
          <a:bodyPr>
            <a:normAutofit fontScale="47500" lnSpcReduction="20000"/>
          </a:bodyPr>
          <a:lstStyle/>
          <a:p>
            <a:pPr marL="111125" indent="-111125">
              <a:buFont typeface="Wingdings" charset="0"/>
              <a:buNone/>
              <a:defRPr/>
            </a:pPr>
            <a:r>
              <a:rPr lang="en-US" sz="2400" dirty="0">
                <a:latin typeface="Gill Sans MT" charset="0"/>
                <a:cs typeface="+mn-cs"/>
              </a:rPr>
              <a:t>walkthrough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: send datagram from A to B via R</a:t>
            </a:r>
          </a:p>
          <a:p>
            <a:pPr marL="457200" lvl="1" indent="-225425">
              <a:buFont typeface="Wingdings" charset="2"/>
              <a:buChar char="§"/>
              <a:defRPr/>
            </a:pPr>
            <a:r>
              <a:rPr lang="en-US" dirty="0" smtClean="0"/>
              <a:t>focus </a:t>
            </a:r>
            <a:r>
              <a:rPr lang="en-US" dirty="0"/>
              <a:t>on addressing </a:t>
            </a:r>
            <a:r>
              <a:rPr lang="en-US" dirty="0" smtClean="0"/>
              <a:t>– </a:t>
            </a:r>
            <a:r>
              <a:rPr lang="en-US" dirty="0"/>
              <a:t>at </a:t>
            </a:r>
            <a:r>
              <a:rPr lang="en-US" dirty="0" smtClean="0"/>
              <a:t>IP </a:t>
            </a:r>
            <a:r>
              <a:rPr lang="en-US" dirty="0"/>
              <a:t>(datagram) and MAC layer (frame)</a:t>
            </a:r>
          </a:p>
          <a:p>
            <a:pPr marL="457200" lvl="1" indent="-225425">
              <a:buFont typeface="Wingdings" charset="2"/>
              <a:buChar char="§"/>
              <a:defRPr/>
            </a:pPr>
            <a:r>
              <a:rPr lang="en-US" dirty="0" smtClean="0"/>
              <a:t>assume </a:t>
            </a:r>
            <a:r>
              <a:rPr lang="en-US" dirty="0"/>
              <a:t>A knows B</a:t>
            </a:r>
            <a:r>
              <a:rPr lang="ja-JP" altLang="en-US" dirty="0"/>
              <a:t>’</a:t>
            </a:r>
            <a:r>
              <a:rPr lang="en-US" dirty="0"/>
              <a:t>s IP address</a:t>
            </a:r>
          </a:p>
          <a:p>
            <a:pPr marL="457200" lvl="1" indent="-225425">
              <a:buFont typeface="Wingdings" charset="2"/>
              <a:buChar char="§"/>
              <a:defRPr/>
            </a:pPr>
            <a:r>
              <a:rPr lang="en-US" dirty="0" smtClean="0"/>
              <a:t>assume </a:t>
            </a:r>
            <a:r>
              <a:rPr lang="en-US" dirty="0"/>
              <a:t>A knows IP address of first hop router, R (how?</a:t>
            </a:r>
            <a:r>
              <a:rPr lang="en-US" dirty="0" smtClean="0"/>
              <a:t>)</a:t>
            </a:r>
          </a:p>
          <a:p>
            <a:pPr marL="457200" lvl="1" indent="-225425">
              <a:buFont typeface="Wingdings" charset="2"/>
              <a:buChar char="§"/>
              <a:defRPr/>
            </a:pPr>
            <a:r>
              <a:rPr lang="en-US" dirty="0" smtClean="0"/>
              <a:t>assume </a:t>
            </a:r>
            <a:r>
              <a:rPr lang="en-US" dirty="0"/>
              <a:t>A knows R</a:t>
            </a:r>
            <a:r>
              <a:rPr lang="ja-JP" altLang="en-US" dirty="0"/>
              <a:t>’</a:t>
            </a:r>
            <a:r>
              <a:rPr lang="en-US" dirty="0"/>
              <a:t>s MAC address (how?)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00100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Addressing: routing to another LAN</a:t>
            </a:r>
          </a:p>
        </p:txBody>
      </p:sp>
      <p:grpSp>
        <p:nvGrpSpPr>
          <p:cNvPr id="132101" name="Group 4"/>
          <p:cNvGrpSpPr>
            <a:grpSpLocks/>
          </p:cNvGrpSpPr>
          <p:nvPr/>
        </p:nvGrpSpPr>
        <p:grpSpPr bwMode="auto">
          <a:xfrm>
            <a:off x="709613" y="3962400"/>
            <a:ext cx="8221662" cy="2349500"/>
            <a:chOff x="709613" y="3962400"/>
            <a:chExt cx="8221662" cy="2349500"/>
          </a:xfrm>
        </p:grpSpPr>
        <p:grpSp>
          <p:nvGrpSpPr>
            <p:cNvPr id="132103" name="Group 99"/>
            <p:cNvGrpSpPr>
              <a:grpSpLocks/>
            </p:cNvGrpSpPr>
            <p:nvPr/>
          </p:nvGrpSpPr>
          <p:grpSpPr bwMode="auto">
            <a:xfrm>
              <a:off x="6979920" y="5354320"/>
              <a:ext cx="711200" cy="601028"/>
              <a:chOff x="7179310" y="4033520"/>
              <a:chExt cx="1009650" cy="855028"/>
            </a:xfrm>
          </p:grpSpPr>
          <p:grpSp>
            <p:nvGrpSpPr>
              <p:cNvPr id="132162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32164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2165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102" name="Rectangle 43"/>
              <p:cNvSpPr>
                <a:spLocks noChangeArrowheads="1"/>
              </p:cNvSpPr>
              <p:nvPr/>
            </p:nvSpPr>
            <p:spPr bwMode="auto">
              <a:xfrm rot="16200000">
                <a:off x="7439930" y="4308572"/>
                <a:ext cx="126470" cy="196070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132104" name="Group 2"/>
            <p:cNvGrpSpPr>
              <a:grpSpLocks/>
            </p:cNvGrpSpPr>
            <p:nvPr/>
          </p:nvGrpSpPr>
          <p:grpSpPr bwMode="auto">
            <a:xfrm>
              <a:off x="1046480" y="3962400"/>
              <a:ext cx="1026163" cy="761428"/>
              <a:chOff x="1046480" y="3962400"/>
              <a:chExt cx="1026163" cy="761428"/>
            </a:xfrm>
          </p:grpSpPr>
          <p:sp>
            <p:nvSpPr>
              <p:cNvPr id="64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887" y="4300538"/>
                <a:ext cx="111125" cy="247650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  <p:grpSp>
            <p:nvGrpSpPr>
              <p:cNvPr id="132159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32160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2161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710660" name="Text Box 4"/>
            <p:cNvSpPr txBox="1">
              <a:spLocks noChangeArrowheads="1"/>
            </p:cNvSpPr>
            <p:nvPr/>
          </p:nvSpPr>
          <p:spPr bwMode="auto">
            <a:xfrm>
              <a:off x="4224338" y="4381500"/>
              <a:ext cx="376237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i="0" dirty="0">
                  <a:solidFill>
                    <a:srgbClr val="FF0000"/>
                  </a:solidFill>
                  <a:latin typeface="+mn-lt"/>
                  <a:ea typeface="+mn-ea"/>
                  <a:cs typeface="+mn-cs"/>
                </a:rPr>
                <a:t>R</a:t>
              </a:r>
              <a:endParaRPr lang="en-US" i="0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067" name="Text Box 21"/>
            <p:cNvSpPr txBox="1">
              <a:spLocks noChangeArrowheads="1"/>
            </p:cNvSpPr>
            <p:nvPr/>
          </p:nvSpPr>
          <p:spPr bwMode="auto">
            <a:xfrm>
              <a:off x="3868738" y="5378450"/>
              <a:ext cx="15430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1A-23-F9-CD-06-9B</a:t>
              </a:r>
            </a:p>
          </p:txBody>
        </p:sp>
        <p:sp>
          <p:nvSpPr>
            <p:cNvPr id="45068" name="Text Box 22"/>
            <p:cNvSpPr txBox="1">
              <a:spLocks noChangeArrowheads="1"/>
            </p:cNvSpPr>
            <p:nvPr/>
          </p:nvSpPr>
          <p:spPr bwMode="auto">
            <a:xfrm>
              <a:off x="4016375" y="5205413"/>
              <a:ext cx="13223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222.222.222.220</a:t>
              </a:r>
            </a:p>
          </p:txBody>
        </p:sp>
        <p:grpSp>
          <p:nvGrpSpPr>
            <p:cNvPr id="132108" name="Group 23"/>
            <p:cNvGrpSpPr>
              <a:grpSpLocks/>
            </p:cNvGrpSpPr>
            <p:nvPr/>
          </p:nvGrpSpPr>
          <p:grpSpPr bwMode="auto">
            <a:xfrm>
              <a:off x="3044825" y="5794375"/>
              <a:ext cx="1541463" cy="449263"/>
              <a:chOff x="1934" y="2405"/>
              <a:chExt cx="971" cy="283"/>
            </a:xfrm>
          </p:grpSpPr>
          <p:sp>
            <p:nvSpPr>
              <p:cNvPr id="45117" name="Text Box 24"/>
              <p:cNvSpPr txBox="1">
                <a:spLocks noChangeArrowheads="1"/>
              </p:cNvSpPr>
              <p:nvPr/>
            </p:nvSpPr>
            <p:spPr bwMode="auto">
              <a:xfrm>
                <a:off x="1934" y="2405"/>
                <a:ext cx="83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111.111.111.110</a:t>
                </a:r>
              </a:p>
            </p:txBody>
          </p:sp>
          <p:sp>
            <p:nvSpPr>
              <p:cNvPr id="45118" name="Text Box 25"/>
              <p:cNvSpPr txBox="1">
                <a:spLocks noChangeArrowheads="1"/>
              </p:cNvSpPr>
              <p:nvPr/>
            </p:nvSpPr>
            <p:spPr bwMode="auto">
              <a:xfrm>
                <a:off x="1938" y="2515"/>
                <a:ext cx="96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E6-E9-00-17-BB-4B</a:t>
                </a:r>
              </a:p>
            </p:txBody>
          </p:sp>
        </p:grpSp>
        <p:sp>
          <p:nvSpPr>
            <p:cNvPr id="45070" name="Text Box 26"/>
            <p:cNvSpPr txBox="1">
              <a:spLocks noChangeArrowheads="1"/>
            </p:cNvSpPr>
            <p:nvPr/>
          </p:nvSpPr>
          <p:spPr bwMode="auto">
            <a:xfrm>
              <a:off x="952500" y="6037263"/>
              <a:ext cx="16271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CC-49-DE-D0-AB-7D</a:t>
              </a:r>
            </a:p>
          </p:txBody>
        </p:sp>
        <p:sp>
          <p:nvSpPr>
            <p:cNvPr id="45071" name="Text Box 27"/>
            <p:cNvSpPr txBox="1">
              <a:spLocks noChangeArrowheads="1"/>
            </p:cNvSpPr>
            <p:nvPr/>
          </p:nvSpPr>
          <p:spPr bwMode="auto">
            <a:xfrm>
              <a:off x="942975" y="5854700"/>
              <a:ext cx="1322388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111.111.111.112</a:t>
              </a:r>
            </a:p>
          </p:txBody>
        </p:sp>
        <p:sp>
          <p:nvSpPr>
            <p:cNvPr id="45072" name="Text Box 30"/>
            <p:cNvSpPr txBox="1">
              <a:spLocks noChangeArrowheads="1"/>
            </p:cNvSpPr>
            <p:nvPr/>
          </p:nvSpPr>
          <p:spPr bwMode="auto">
            <a:xfrm>
              <a:off x="709613" y="4741863"/>
              <a:ext cx="1322387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111.111.111.111</a:t>
              </a:r>
            </a:p>
          </p:txBody>
        </p:sp>
        <p:sp>
          <p:nvSpPr>
            <p:cNvPr id="45073" name="Text Box 33"/>
            <p:cNvSpPr txBox="1">
              <a:spLocks noChangeArrowheads="1"/>
            </p:cNvSpPr>
            <p:nvPr/>
          </p:nvSpPr>
          <p:spPr bwMode="auto">
            <a:xfrm>
              <a:off x="730250" y="4927600"/>
              <a:ext cx="1509713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74-29-9C-E8-FF-55</a:t>
              </a:r>
            </a:p>
          </p:txBody>
        </p:sp>
        <p:sp>
          <p:nvSpPr>
            <p:cNvPr id="132113" name="Freeform 39"/>
            <p:cNvSpPr>
              <a:spLocks/>
            </p:cNvSpPr>
            <p:nvPr/>
          </p:nvSpPr>
          <p:spPr bwMode="auto">
            <a:xfrm>
              <a:off x="2365375" y="4437063"/>
              <a:ext cx="839788" cy="1069975"/>
            </a:xfrm>
            <a:custGeom>
              <a:avLst/>
              <a:gdLst>
                <a:gd name="T0" fmla="*/ 2147483647 w 1005"/>
                <a:gd name="T1" fmla="*/ 2147483647 h 996"/>
                <a:gd name="T2" fmla="*/ 2147483647 w 1005"/>
                <a:gd name="T3" fmla="*/ 2147483647 h 996"/>
                <a:gd name="T4" fmla="*/ 2147483647 w 1005"/>
                <a:gd name="T5" fmla="*/ 2147483647 h 996"/>
                <a:gd name="T6" fmla="*/ 2147483647 w 1005"/>
                <a:gd name="T7" fmla="*/ 2147483647 h 996"/>
                <a:gd name="T8" fmla="*/ 2147483647 w 1005"/>
                <a:gd name="T9" fmla="*/ 2147483647 h 996"/>
                <a:gd name="T10" fmla="*/ 2147483647 w 1005"/>
                <a:gd name="T11" fmla="*/ 2147483647 h 996"/>
                <a:gd name="T12" fmla="*/ 2147483647 w 1005"/>
                <a:gd name="T13" fmla="*/ 2147483647 h 996"/>
                <a:gd name="T14" fmla="*/ 2147483647 w 1005"/>
                <a:gd name="T15" fmla="*/ 2147483647 h 996"/>
                <a:gd name="T16" fmla="*/ 2147483647 w 1005"/>
                <a:gd name="T17" fmla="*/ 2147483647 h 996"/>
                <a:gd name="T18" fmla="*/ 2147483647 w 1005"/>
                <a:gd name="T19" fmla="*/ 2147483647 h 996"/>
                <a:gd name="T20" fmla="*/ 2147483647 w 1005"/>
                <a:gd name="T21" fmla="*/ 2147483647 h 996"/>
                <a:gd name="T22" fmla="*/ 2147483647 w 1005"/>
                <a:gd name="T23" fmla="*/ 2147483647 h 996"/>
                <a:gd name="T24" fmla="*/ 2147483647 w 1005"/>
                <a:gd name="T25" fmla="*/ 2147483647 h 9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05" h="996">
                  <a:moveTo>
                    <a:pt x="307" y="83"/>
                  </a:moveTo>
                  <a:cubicBezTo>
                    <a:pt x="218" y="117"/>
                    <a:pt x="182" y="156"/>
                    <a:pt x="134" y="227"/>
                  </a:cubicBezTo>
                  <a:cubicBezTo>
                    <a:pt x="86" y="298"/>
                    <a:pt x="38" y="426"/>
                    <a:pt x="19" y="507"/>
                  </a:cubicBezTo>
                  <a:cubicBezTo>
                    <a:pt x="0" y="588"/>
                    <a:pt x="8" y="648"/>
                    <a:pt x="19" y="716"/>
                  </a:cubicBezTo>
                  <a:cubicBezTo>
                    <a:pt x="30" y="784"/>
                    <a:pt x="54" y="873"/>
                    <a:pt x="84" y="918"/>
                  </a:cubicBezTo>
                  <a:cubicBezTo>
                    <a:pt x="114" y="963"/>
                    <a:pt x="148" y="984"/>
                    <a:pt x="199" y="990"/>
                  </a:cubicBezTo>
                  <a:cubicBezTo>
                    <a:pt x="250" y="996"/>
                    <a:pt x="310" y="961"/>
                    <a:pt x="393" y="954"/>
                  </a:cubicBezTo>
                  <a:cubicBezTo>
                    <a:pt x="476" y="947"/>
                    <a:pt x="614" y="967"/>
                    <a:pt x="696" y="947"/>
                  </a:cubicBezTo>
                  <a:cubicBezTo>
                    <a:pt x="778" y="927"/>
                    <a:pt x="833" y="898"/>
                    <a:pt x="883" y="831"/>
                  </a:cubicBezTo>
                  <a:cubicBezTo>
                    <a:pt x="933" y="764"/>
                    <a:pt x="991" y="644"/>
                    <a:pt x="998" y="543"/>
                  </a:cubicBezTo>
                  <a:cubicBezTo>
                    <a:pt x="1005" y="442"/>
                    <a:pt x="981" y="313"/>
                    <a:pt x="926" y="227"/>
                  </a:cubicBezTo>
                  <a:cubicBezTo>
                    <a:pt x="871" y="141"/>
                    <a:pt x="768" y="50"/>
                    <a:pt x="667" y="25"/>
                  </a:cubicBezTo>
                  <a:cubicBezTo>
                    <a:pt x="566" y="0"/>
                    <a:pt x="396" y="49"/>
                    <a:pt x="307" y="83"/>
                  </a:cubicBezTo>
                  <a:close/>
                </a:path>
              </a:pathLst>
            </a:custGeom>
            <a:solidFill>
              <a:srgbClr val="00CCFF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5075" name="Line 40"/>
            <p:cNvSpPr>
              <a:spLocks noChangeShapeType="1"/>
            </p:cNvSpPr>
            <p:nvPr/>
          </p:nvSpPr>
          <p:spPr bwMode="auto">
            <a:xfrm>
              <a:off x="2062163" y="4416425"/>
              <a:ext cx="438150" cy="230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5076" name="Line 41"/>
            <p:cNvSpPr>
              <a:spLocks noChangeShapeType="1"/>
            </p:cNvSpPr>
            <p:nvPr/>
          </p:nvSpPr>
          <p:spPr bwMode="auto">
            <a:xfrm flipV="1">
              <a:off x="2185988" y="5360988"/>
              <a:ext cx="231775" cy="255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5077" name="Line 42"/>
            <p:cNvSpPr>
              <a:spLocks noChangeShapeType="1"/>
            </p:cNvSpPr>
            <p:nvPr/>
          </p:nvSpPr>
          <p:spPr bwMode="auto">
            <a:xfrm>
              <a:off x="3184525" y="4954588"/>
              <a:ext cx="584200" cy="9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5078" name="Line 44"/>
            <p:cNvSpPr>
              <a:spLocks noChangeShapeType="1"/>
            </p:cNvSpPr>
            <p:nvPr/>
          </p:nvSpPr>
          <p:spPr bwMode="auto">
            <a:xfrm flipV="1">
              <a:off x="2101850" y="5711825"/>
              <a:ext cx="0" cy="1635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5079" name="Line 45"/>
            <p:cNvSpPr>
              <a:spLocks noChangeShapeType="1"/>
            </p:cNvSpPr>
            <p:nvPr/>
          </p:nvSpPr>
          <p:spPr bwMode="auto">
            <a:xfrm flipH="1" flipV="1">
              <a:off x="1976438" y="4489450"/>
              <a:ext cx="0" cy="398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5080" name="Line 46"/>
            <p:cNvSpPr>
              <a:spLocks noChangeShapeType="1"/>
            </p:cNvSpPr>
            <p:nvPr/>
          </p:nvSpPr>
          <p:spPr bwMode="auto">
            <a:xfrm>
              <a:off x="3854450" y="5021263"/>
              <a:ext cx="0" cy="7508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5081" name="Line 47"/>
            <p:cNvSpPr>
              <a:spLocks noChangeShapeType="1"/>
            </p:cNvSpPr>
            <p:nvPr/>
          </p:nvSpPr>
          <p:spPr bwMode="auto">
            <a:xfrm flipH="1" flipV="1">
              <a:off x="4935538" y="5011738"/>
              <a:ext cx="4762" cy="2206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710714" name="Text Box 58"/>
            <p:cNvSpPr txBox="1">
              <a:spLocks noChangeArrowheads="1"/>
            </p:cNvSpPr>
            <p:nvPr/>
          </p:nvSpPr>
          <p:spPr bwMode="auto">
            <a:xfrm>
              <a:off x="719138" y="4156075"/>
              <a:ext cx="390525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i="0" dirty="0">
                  <a:solidFill>
                    <a:srgbClr val="FF0000"/>
                  </a:solidFill>
                  <a:latin typeface="+mj-lt"/>
                  <a:ea typeface="+mn-ea"/>
                  <a:cs typeface="+mn-cs"/>
                </a:rPr>
                <a:t>A</a:t>
              </a:r>
            </a:p>
          </p:txBody>
        </p:sp>
        <p:sp>
          <p:nvSpPr>
            <p:cNvPr id="45083" name="Line 60"/>
            <p:cNvSpPr>
              <a:spLocks noChangeShapeType="1"/>
            </p:cNvSpPr>
            <p:nvPr/>
          </p:nvSpPr>
          <p:spPr bwMode="auto">
            <a:xfrm>
              <a:off x="5045075" y="4921250"/>
              <a:ext cx="11985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32123" name="Group 63"/>
            <p:cNvGrpSpPr>
              <a:grpSpLocks/>
            </p:cNvGrpSpPr>
            <p:nvPr/>
          </p:nvGrpSpPr>
          <p:grpSpPr bwMode="auto">
            <a:xfrm>
              <a:off x="7372350" y="4845050"/>
              <a:ext cx="1558925" cy="460375"/>
              <a:chOff x="4351" y="2786"/>
              <a:chExt cx="982" cy="290"/>
            </a:xfrm>
          </p:grpSpPr>
          <p:sp>
            <p:nvSpPr>
              <p:cNvPr id="45115" name="Text Box 64"/>
              <p:cNvSpPr txBox="1">
                <a:spLocks noChangeArrowheads="1"/>
              </p:cNvSpPr>
              <p:nvPr/>
            </p:nvSpPr>
            <p:spPr bwMode="auto">
              <a:xfrm>
                <a:off x="4352" y="2786"/>
                <a:ext cx="83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222.222.222.222</a:t>
                </a:r>
              </a:p>
            </p:txBody>
          </p:sp>
          <p:sp>
            <p:nvSpPr>
              <p:cNvPr id="45116" name="Text Box 65"/>
              <p:cNvSpPr txBox="1">
                <a:spLocks noChangeArrowheads="1"/>
              </p:cNvSpPr>
              <p:nvPr/>
            </p:nvSpPr>
            <p:spPr bwMode="auto">
              <a:xfrm>
                <a:off x="4351" y="2904"/>
                <a:ext cx="982" cy="1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49-BD-D2-C7-56-2A</a:t>
                </a:r>
              </a:p>
            </p:txBody>
          </p:sp>
        </p:grpSp>
        <p:sp>
          <p:nvSpPr>
            <p:cNvPr id="45085" name="Line 67"/>
            <p:cNvSpPr>
              <a:spLocks noChangeShapeType="1"/>
            </p:cNvSpPr>
            <p:nvPr/>
          </p:nvSpPr>
          <p:spPr bwMode="auto">
            <a:xfrm flipV="1">
              <a:off x="6943725" y="4416425"/>
              <a:ext cx="450850" cy="317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5086" name="Line 68"/>
            <p:cNvSpPr>
              <a:spLocks noChangeShapeType="1"/>
            </p:cNvSpPr>
            <p:nvPr/>
          </p:nvSpPr>
          <p:spPr bwMode="auto">
            <a:xfrm flipH="1" flipV="1">
              <a:off x="7469188" y="4492625"/>
              <a:ext cx="11112" cy="3889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5087" name="Text Box 71"/>
            <p:cNvSpPr txBox="1">
              <a:spLocks noChangeArrowheads="1"/>
            </p:cNvSpPr>
            <p:nvPr/>
          </p:nvSpPr>
          <p:spPr bwMode="auto">
            <a:xfrm>
              <a:off x="7073900" y="5811838"/>
              <a:ext cx="13223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222.222.222.221</a:t>
              </a:r>
            </a:p>
          </p:txBody>
        </p:sp>
        <p:sp>
          <p:nvSpPr>
            <p:cNvPr id="45088" name="Text Box 72"/>
            <p:cNvSpPr txBox="1">
              <a:spLocks noChangeArrowheads="1"/>
            </p:cNvSpPr>
            <p:nvPr/>
          </p:nvSpPr>
          <p:spPr bwMode="auto">
            <a:xfrm>
              <a:off x="7077075" y="5986463"/>
              <a:ext cx="150177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88-B2-2F-54-1A-0F</a:t>
              </a:r>
            </a:p>
          </p:txBody>
        </p:sp>
        <p:sp>
          <p:nvSpPr>
            <p:cNvPr id="45089" name="Line 73"/>
            <p:cNvSpPr>
              <a:spLocks noChangeShapeType="1"/>
            </p:cNvSpPr>
            <p:nvPr/>
          </p:nvSpPr>
          <p:spPr bwMode="auto">
            <a:xfrm flipH="1" flipV="1">
              <a:off x="6873875" y="5313363"/>
              <a:ext cx="254000" cy="250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5090" name="Line 74"/>
            <p:cNvSpPr>
              <a:spLocks noChangeShapeType="1"/>
            </p:cNvSpPr>
            <p:nvPr/>
          </p:nvSpPr>
          <p:spPr bwMode="auto">
            <a:xfrm flipH="1">
              <a:off x="7208838" y="5654675"/>
              <a:ext cx="4762" cy="2016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2130" name="Freeform 75"/>
            <p:cNvSpPr>
              <a:spLocks/>
            </p:cNvSpPr>
            <p:nvPr/>
          </p:nvSpPr>
          <p:spPr bwMode="auto">
            <a:xfrm>
              <a:off x="6203950" y="4440238"/>
              <a:ext cx="765175" cy="1081088"/>
            </a:xfrm>
            <a:custGeom>
              <a:avLst/>
              <a:gdLst>
                <a:gd name="T0" fmla="*/ 2147483647 w 1005"/>
                <a:gd name="T1" fmla="*/ 2147483647 h 996"/>
                <a:gd name="T2" fmla="*/ 2147483647 w 1005"/>
                <a:gd name="T3" fmla="*/ 2147483647 h 996"/>
                <a:gd name="T4" fmla="*/ 2147483647 w 1005"/>
                <a:gd name="T5" fmla="*/ 2147483647 h 996"/>
                <a:gd name="T6" fmla="*/ 2147483647 w 1005"/>
                <a:gd name="T7" fmla="*/ 2147483647 h 996"/>
                <a:gd name="T8" fmla="*/ 2147483647 w 1005"/>
                <a:gd name="T9" fmla="*/ 2147483647 h 996"/>
                <a:gd name="T10" fmla="*/ 2147483647 w 1005"/>
                <a:gd name="T11" fmla="*/ 2147483647 h 996"/>
                <a:gd name="T12" fmla="*/ 2147483647 w 1005"/>
                <a:gd name="T13" fmla="*/ 2147483647 h 996"/>
                <a:gd name="T14" fmla="*/ 2147483647 w 1005"/>
                <a:gd name="T15" fmla="*/ 2147483647 h 996"/>
                <a:gd name="T16" fmla="*/ 2147483647 w 1005"/>
                <a:gd name="T17" fmla="*/ 2147483647 h 996"/>
                <a:gd name="T18" fmla="*/ 2147483647 w 1005"/>
                <a:gd name="T19" fmla="*/ 2147483647 h 996"/>
                <a:gd name="T20" fmla="*/ 2147483647 w 1005"/>
                <a:gd name="T21" fmla="*/ 2147483647 h 996"/>
                <a:gd name="T22" fmla="*/ 2147483647 w 1005"/>
                <a:gd name="T23" fmla="*/ 2147483647 h 996"/>
                <a:gd name="T24" fmla="*/ 2147483647 w 1005"/>
                <a:gd name="T25" fmla="*/ 2147483647 h 9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05" h="996">
                  <a:moveTo>
                    <a:pt x="307" y="83"/>
                  </a:moveTo>
                  <a:cubicBezTo>
                    <a:pt x="218" y="117"/>
                    <a:pt x="182" y="156"/>
                    <a:pt x="134" y="227"/>
                  </a:cubicBezTo>
                  <a:cubicBezTo>
                    <a:pt x="86" y="298"/>
                    <a:pt x="38" y="426"/>
                    <a:pt x="19" y="507"/>
                  </a:cubicBezTo>
                  <a:cubicBezTo>
                    <a:pt x="0" y="588"/>
                    <a:pt x="8" y="648"/>
                    <a:pt x="19" y="716"/>
                  </a:cubicBezTo>
                  <a:cubicBezTo>
                    <a:pt x="30" y="784"/>
                    <a:pt x="54" y="873"/>
                    <a:pt x="84" y="918"/>
                  </a:cubicBezTo>
                  <a:cubicBezTo>
                    <a:pt x="114" y="963"/>
                    <a:pt x="148" y="984"/>
                    <a:pt x="199" y="990"/>
                  </a:cubicBezTo>
                  <a:cubicBezTo>
                    <a:pt x="250" y="996"/>
                    <a:pt x="310" y="961"/>
                    <a:pt x="393" y="954"/>
                  </a:cubicBezTo>
                  <a:cubicBezTo>
                    <a:pt x="476" y="947"/>
                    <a:pt x="614" y="967"/>
                    <a:pt x="696" y="947"/>
                  </a:cubicBezTo>
                  <a:cubicBezTo>
                    <a:pt x="778" y="927"/>
                    <a:pt x="833" y="898"/>
                    <a:pt x="883" y="831"/>
                  </a:cubicBezTo>
                  <a:cubicBezTo>
                    <a:pt x="933" y="764"/>
                    <a:pt x="991" y="644"/>
                    <a:pt x="998" y="543"/>
                  </a:cubicBezTo>
                  <a:cubicBezTo>
                    <a:pt x="1005" y="442"/>
                    <a:pt x="981" y="313"/>
                    <a:pt x="926" y="227"/>
                  </a:cubicBezTo>
                  <a:cubicBezTo>
                    <a:pt x="871" y="141"/>
                    <a:pt x="768" y="50"/>
                    <a:pt x="667" y="25"/>
                  </a:cubicBezTo>
                  <a:cubicBezTo>
                    <a:pt x="566" y="0"/>
                    <a:pt x="396" y="49"/>
                    <a:pt x="307" y="83"/>
                  </a:cubicBezTo>
                  <a:close/>
                </a:path>
              </a:pathLst>
            </a:custGeom>
            <a:solidFill>
              <a:srgbClr val="00CCFF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710732" name="Text Box 76"/>
            <p:cNvSpPr txBox="1">
              <a:spLocks noChangeArrowheads="1"/>
            </p:cNvSpPr>
            <p:nvPr/>
          </p:nvSpPr>
          <p:spPr bwMode="auto">
            <a:xfrm>
              <a:off x="8307388" y="4073525"/>
              <a:ext cx="357187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i="0" dirty="0">
                  <a:solidFill>
                    <a:srgbClr val="FF0000"/>
                  </a:solidFill>
                  <a:latin typeface="+mj-lt"/>
                  <a:ea typeface="+mn-ea"/>
                  <a:cs typeface="+mn-cs"/>
                </a:rPr>
                <a:t>B</a:t>
              </a:r>
            </a:p>
          </p:txBody>
        </p:sp>
        <p:grpSp>
          <p:nvGrpSpPr>
            <p:cNvPr id="132132" name="Group 3"/>
            <p:cNvGrpSpPr>
              <a:grpSpLocks/>
            </p:cNvGrpSpPr>
            <p:nvPr/>
          </p:nvGrpSpPr>
          <p:grpSpPr bwMode="auto">
            <a:xfrm>
              <a:off x="7179310" y="4033520"/>
              <a:ext cx="1009650" cy="855028"/>
              <a:chOff x="7179310" y="4033520"/>
              <a:chExt cx="1009650" cy="855028"/>
            </a:xfrm>
          </p:grpSpPr>
          <p:grpSp>
            <p:nvGrpSpPr>
              <p:cNvPr id="132150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32152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2153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90" name="Rectangle 43"/>
              <p:cNvSpPr>
                <a:spLocks noChangeArrowheads="1"/>
              </p:cNvSpPr>
              <p:nvPr/>
            </p:nvSpPr>
            <p:spPr bwMode="auto">
              <a:xfrm rot="16200000">
                <a:off x="7438232" y="4309268"/>
                <a:ext cx="127000" cy="195263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132133" name="Group 1"/>
            <p:cNvGrpSpPr>
              <a:grpSpLocks/>
            </p:cNvGrpSpPr>
            <p:nvPr/>
          </p:nvGrpSpPr>
          <p:grpSpPr bwMode="auto">
            <a:xfrm>
              <a:off x="3757931" y="4714240"/>
              <a:ext cx="1291589" cy="426719"/>
              <a:chOff x="4011931" y="3379152"/>
              <a:chExt cx="1262062" cy="390207"/>
            </a:xfrm>
          </p:grpSpPr>
          <p:sp>
            <p:nvSpPr>
              <p:cNvPr id="77" name="Rectangle 43"/>
              <p:cNvSpPr>
                <a:spLocks noChangeArrowheads="1"/>
              </p:cNvSpPr>
              <p:nvPr/>
            </p:nvSpPr>
            <p:spPr bwMode="auto">
              <a:xfrm rot="16200000">
                <a:off x="5112705" y="3476529"/>
                <a:ext cx="127747" cy="19545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  <p:grpSp>
            <p:nvGrpSpPr>
              <p:cNvPr id="132140" name="Group 1185"/>
              <p:cNvGrpSpPr>
                <a:grpSpLocks/>
              </p:cNvGrpSpPr>
              <p:nvPr/>
            </p:nvGrpSpPr>
            <p:grpSpPr bwMode="auto">
              <a:xfrm>
                <a:off x="4197985" y="3379152"/>
                <a:ext cx="892175" cy="390207"/>
                <a:chOff x="4650" y="1129"/>
                <a:chExt cx="246" cy="95"/>
              </a:xfrm>
            </p:grpSpPr>
            <p:sp>
              <p:nvSpPr>
                <p:cNvPr id="132142" name="Oval 407"/>
                <p:cNvSpPr>
                  <a:spLocks noChangeArrowheads="1"/>
                </p:cNvSpPr>
                <p:nvPr/>
              </p:nvSpPr>
              <p:spPr bwMode="auto">
                <a:xfrm>
                  <a:off x="4651" y="1171"/>
                  <a:ext cx="244" cy="5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i="0" dirty="0">
                    <a:latin typeface="Times New Roman" charset="0"/>
                    <a:cs typeface="Arial" charset="0"/>
                  </a:endParaRPr>
                </a:p>
              </p:txBody>
            </p:sp>
            <p:sp>
              <p:nvSpPr>
                <p:cNvPr id="132143" name="Rectangle 410"/>
                <p:cNvSpPr>
                  <a:spLocks noChangeArrowheads="1"/>
                </p:cNvSpPr>
                <p:nvPr/>
              </p:nvSpPr>
              <p:spPr bwMode="auto">
                <a:xfrm>
                  <a:off x="4651" y="1165"/>
                  <a:ext cx="245" cy="33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 i="0" dirty="0">
                    <a:latin typeface="Times New Roman" charset="0"/>
                    <a:cs typeface="Arial" charset="0"/>
                  </a:endParaRPr>
                </a:p>
              </p:txBody>
            </p:sp>
            <p:sp>
              <p:nvSpPr>
                <p:cNvPr id="132144" name="Oval 411"/>
                <p:cNvSpPr>
                  <a:spLocks noChangeArrowheads="1"/>
                </p:cNvSpPr>
                <p:nvPr/>
              </p:nvSpPr>
              <p:spPr bwMode="auto">
                <a:xfrm>
                  <a:off x="4650" y="1129"/>
                  <a:ext cx="244" cy="62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i="0" dirty="0">
                    <a:latin typeface="Times New Roman" charset="0"/>
                    <a:cs typeface="Arial" charset="0"/>
                  </a:endParaRPr>
                </a:p>
              </p:txBody>
            </p:sp>
            <p:grpSp>
              <p:nvGrpSpPr>
                <p:cNvPr id="132145" name="Group 1189"/>
                <p:cNvGrpSpPr>
                  <a:grpSpLocks/>
                </p:cNvGrpSpPr>
                <p:nvPr/>
              </p:nvGrpSpPr>
              <p:grpSpPr bwMode="auto">
                <a:xfrm>
                  <a:off x="4699" y="1145"/>
                  <a:ext cx="138" cy="29"/>
                  <a:chOff x="2468" y="1332"/>
                  <a:chExt cx="310" cy="60"/>
                </a:xfrm>
              </p:grpSpPr>
              <p:sp>
                <p:nvSpPr>
                  <p:cNvPr id="132148" name="Freeform 1190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2149" name="Freeform 1191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5107" name="Line 1192"/>
                <p:cNvSpPr>
                  <a:spLocks noChangeShapeType="1"/>
                </p:cNvSpPr>
                <p:nvPr/>
              </p:nvSpPr>
              <p:spPr bwMode="auto">
                <a:xfrm>
                  <a:off x="4651" y="1158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45108" name="Line 1193"/>
                <p:cNvSpPr>
                  <a:spLocks noChangeShapeType="1"/>
                </p:cNvSpPr>
                <p:nvPr/>
              </p:nvSpPr>
              <p:spPr bwMode="auto">
                <a:xfrm>
                  <a:off x="4894" y="1160"/>
                  <a:ext cx="0" cy="4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  <p:sp>
            <p:nvSpPr>
              <p:cNvPr id="91" name="Rectangle 43"/>
              <p:cNvSpPr>
                <a:spLocks noChangeArrowheads="1"/>
              </p:cNvSpPr>
              <p:nvPr/>
            </p:nvSpPr>
            <p:spPr bwMode="auto">
              <a:xfrm rot="16200000">
                <a:off x="4046200" y="3485965"/>
                <a:ext cx="126295" cy="19545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132134" name="Group 93"/>
            <p:cNvGrpSpPr>
              <a:grpSpLocks/>
            </p:cNvGrpSpPr>
            <p:nvPr/>
          </p:nvGrpSpPr>
          <p:grpSpPr bwMode="auto">
            <a:xfrm>
              <a:off x="1483360" y="5313680"/>
              <a:ext cx="701043" cy="517588"/>
              <a:chOff x="1046480" y="3962400"/>
              <a:chExt cx="1026163" cy="761428"/>
            </a:xfrm>
          </p:grpSpPr>
          <p:sp>
            <p:nvSpPr>
              <p:cNvPr id="95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438" y="4298853"/>
                <a:ext cx="109762" cy="248638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  <p:grpSp>
            <p:nvGrpSpPr>
              <p:cNvPr id="132136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32137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2138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</p:grpSp>
      <p:pic>
        <p:nvPicPr>
          <p:cNvPr id="132102" name="Picture 15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8" y="79456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07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Revisit CSMA</a:t>
            </a:r>
          </a:p>
          <a:p>
            <a:r>
              <a:rPr lang="en-US" dirty="0" smtClean="0"/>
              <a:t>Link layer addressing MAC and ARP</a:t>
            </a:r>
          </a:p>
          <a:p>
            <a:r>
              <a:rPr lang="en-US" dirty="0" smtClean="0"/>
              <a:t>Ethernet</a:t>
            </a:r>
            <a:endParaRPr lang="en-US" dirty="0"/>
          </a:p>
          <a:p>
            <a:r>
              <a:rPr lang="en-US" dirty="0" smtClean="0"/>
              <a:t>Switch</a:t>
            </a:r>
          </a:p>
          <a:p>
            <a:r>
              <a:rPr lang="en-US" dirty="0" smtClean="0"/>
              <a:t>VLAN</a:t>
            </a:r>
          </a:p>
          <a:p>
            <a:r>
              <a:rPr lang="en-US" dirty="0" smtClean="0"/>
              <a:t>H4 preview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0983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145" name="Group 94"/>
          <p:cNvGrpSpPr>
            <a:grpSpLocks/>
          </p:cNvGrpSpPr>
          <p:nvPr/>
        </p:nvGrpSpPr>
        <p:grpSpPr bwMode="auto">
          <a:xfrm>
            <a:off x="709613" y="3962400"/>
            <a:ext cx="8221662" cy="2349500"/>
            <a:chOff x="709613" y="3962400"/>
            <a:chExt cx="8221662" cy="2349500"/>
          </a:xfrm>
        </p:grpSpPr>
        <p:grpSp>
          <p:nvGrpSpPr>
            <p:cNvPr id="134183" name="Group 95"/>
            <p:cNvGrpSpPr>
              <a:grpSpLocks/>
            </p:cNvGrpSpPr>
            <p:nvPr/>
          </p:nvGrpSpPr>
          <p:grpSpPr bwMode="auto">
            <a:xfrm>
              <a:off x="6979920" y="5354320"/>
              <a:ext cx="711200" cy="601028"/>
              <a:chOff x="7179310" y="4033520"/>
              <a:chExt cx="1009650" cy="855028"/>
            </a:xfrm>
          </p:grpSpPr>
          <p:grpSp>
            <p:nvGrpSpPr>
              <p:cNvPr id="134242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34244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4245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156" name="Rectangle 43"/>
              <p:cNvSpPr>
                <a:spLocks noChangeArrowheads="1"/>
              </p:cNvSpPr>
              <p:nvPr/>
            </p:nvSpPr>
            <p:spPr bwMode="auto">
              <a:xfrm rot="16200000">
                <a:off x="7439930" y="4308572"/>
                <a:ext cx="126470" cy="196070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134184" name="Group 96"/>
            <p:cNvGrpSpPr>
              <a:grpSpLocks/>
            </p:cNvGrpSpPr>
            <p:nvPr/>
          </p:nvGrpSpPr>
          <p:grpSpPr bwMode="auto">
            <a:xfrm>
              <a:off x="1046480" y="3962400"/>
              <a:ext cx="1026163" cy="761428"/>
              <a:chOff x="1046480" y="3962400"/>
              <a:chExt cx="1026163" cy="761428"/>
            </a:xfrm>
          </p:grpSpPr>
          <p:sp>
            <p:nvSpPr>
              <p:cNvPr id="151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887" y="4300538"/>
                <a:ext cx="111125" cy="247650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  <p:grpSp>
            <p:nvGrpSpPr>
              <p:cNvPr id="134239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34240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4241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98" name="Text Box 4"/>
            <p:cNvSpPr txBox="1">
              <a:spLocks noChangeArrowheads="1"/>
            </p:cNvSpPr>
            <p:nvPr/>
          </p:nvSpPr>
          <p:spPr bwMode="auto">
            <a:xfrm>
              <a:off x="4224338" y="4381500"/>
              <a:ext cx="376237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i="0" dirty="0">
                  <a:solidFill>
                    <a:srgbClr val="FF0000"/>
                  </a:solidFill>
                  <a:latin typeface="+mn-lt"/>
                  <a:ea typeface="+mn-ea"/>
                  <a:cs typeface="+mn-cs"/>
                </a:rPr>
                <a:t>R</a:t>
              </a:r>
              <a:endParaRPr lang="en-US" i="0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6123" name="Text Box 21"/>
            <p:cNvSpPr txBox="1">
              <a:spLocks noChangeArrowheads="1"/>
            </p:cNvSpPr>
            <p:nvPr/>
          </p:nvSpPr>
          <p:spPr bwMode="auto">
            <a:xfrm>
              <a:off x="3868738" y="5378450"/>
              <a:ext cx="15430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1A-23-F9-CD-06-9B</a:t>
              </a:r>
            </a:p>
          </p:txBody>
        </p:sp>
        <p:sp>
          <p:nvSpPr>
            <p:cNvPr id="46124" name="Text Box 22"/>
            <p:cNvSpPr txBox="1">
              <a:spLocks noChangeArrowheads="1"/>
            </p:cNvSpPr>
            <p:nvPr/>
          </p:nvSpPr>
          <p:spPr bwMode="auto">
            <a:xfrm>
              <a:off x="4016375" y="5205413"/>
              <a:ext cx="13223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222.222.222.220</a:t>
              </a:r>
            </a:p>
          </p:txBody>
        </p:sp>
        <p:grpSp>
          <p:nvGrpSpPr>
            <p:cNvPr id="134188" name="Group 23"/>
            <p:cNvGrpSpPr>
              <a:grpSpLocks/>
            </p:cNvGrpSpPr>
            <p:nvPr/>
          </p:nvGrpSpPr>
          <p:grpSpPr bwMode="auto">
            <a:xfrm>
              <a:off x="3044825" y="5794375"/>
              <a:ext cx="1541463" cy="449263"/>
              <a:chOff x="1934" y="2405"/>
              <a:chExt cx="971" cy="283"/>
            </a:xfrm>
          </p:grpSpPr>
          <p:sp>
            <p:nvSpPr>
              <p:cNvPr id="46173" name="Text Box 24"/>
              <p:cNvSpPr txBox="1">
                <a:spLocks noChangeArrowheads="1"/>
              </p:cNvSpPr>
              <p:nvPr/>
            </p:nvSpPr>
            <p:spPr bwMode="auto">
              <a:xfrm>
                <a:off x="1934" y="2405"/>
                <a:ext cx="83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111.111.111.110</a:t>
                </a:r>
              </a:p>
            </p:txBody>
          </p:sp>
          <p:sp>
            <p:nvSpPr>
              <p:cNvPr id="46174" name="Text Box 25"/>
              <p:cNvSpPr txBox="1">
                <a:spLocks noChangeArrowheads="1"/>
              </p:cNvSpPr>
              <p:nvPr/>
            </p:nvSpPr>
            <p:spPr bwMode="auto">
              <a:xfrm>
                <a:off x="1938" y="2515"/>
                <a:ext cx="96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E6-E9-00-17-BB-4B</a:t>
                </a:r>
              </a:p>
            </p:txBody>
          </p:sp>
        </p:grpSp>
        <p:sp>
          <p:nvSpPr>
            <p:cNvPr id="46126" name="Text Box 26"/>
            <p:cNvSpPr txBox="1">
              <a:spLocks noChangeArrowheads="1"/>
            </p:cNvSpPr>
            <p:nvPr/>
          </p:nvSpPr>
          <p:spPr bwMode="auto">
            <a:xfrm>
              <a:off x="952500" y="6037263"/>
              <a:ext cx="16271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CC-49-DE-D0-AB-7D</a:t>
              </a:r>
            </a:p>
          </p:txBody>
        </p:sp>
        <p:sp>
          <p:nvSpPr>
            <p:cNvPr id="46127" name="Text Box 27"/>
            <p:cNvSpPr txBox="1">
              <a:spLocks noChangeArrowheads="1"/>
            </p:cNvSpPr>
            <p:nvPr/>
          </p:nvSpPr>
          <p:spPr bwMode="auto">
            <a:xfrm>
              <a:off x="942975" y="5854700"/>
              <a:ext cx="1322388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111.111.111.112</a:t>
              </a:r>
            </a:p>
          </p:txBody>
        </p:sp>
        <p:sp>
          <p:nvSpPr>
            <p:cNvPr id="46128" name="Text Box 30"/>
            <p:cNvSpPr txBox="1">
              <a:spLocks noChangeArrowheads="1"/>
            </p:cNvSpPr>
            <p:nvPr/>
          </p:nvSpPr>
          <p:spPr bwMode="auto">
            <a:xfrm>
              <a:off x="709613" y="4741863"/>
              <a:ext cx="1322387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111.111.111.111</a:t>
              </a:r>
            </a:p>
          </p:txBody>
        </p:sp>
        <p:sp>
          <p:nvSpPr>
            <p:cNvPr id="46129" name="Text Box 33"/>
            <p:cNvSpPr txBox="1">
              <a:spLocks noChangeArrowheads="1"/>
            </p:cNvSpPr>
            <p:nvPr/>
          </p:nvSpPr>
          <p:spPr bwMode="auto">
            <a:xfrm>
              <a:off x="730250" y="4927600"/>
              <a:ext cx="1509713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74-29-9C-E8-FF-55</a:t>
              </a:r>
            </a:p>
          </p:txBody>
        </p:sp>
        <p:sp>
          <p:nvSpPr>
            <p:cNvPr id="134193" name="Freeform 39"/>
            <p:cNvSpPr>
              <a:spLocks/>
            </p:cNvSpPr>
            <p:nvPr/>
          </p:nvSpPr>
          <p:spPr bwMode="auto">
            <a:xfrm>
              <a:off x="2365375" y="4437063"/>
              <a:ext cx="839788" cy="1069975"/>
            </a:xfrm>
            <a:custGeom>
              <a:avLst/>
              <a:gdLst>
                <a:gd name="T0" fmla="*/ 2147483647 w 1005"/>
                <a:gd name="T1" fmla="*/ 2147483647 h 996"/>
                <a:gd name="T2" fmla="*/ 2147483647 w 1005"/>
                <a:gd name="T3" fmla="*/ 2147483647 h 996"/>
                <a:gd name="T4" fmla="*/ 2147483647 w 1005"/>
                <a:gd name="T5" fmla="*/ 2147483647 h 996"/>
                <a:gd name="T6" fmla="*/ 2147483647 w 1005"/>
                <a:gd name="T7" fmla="*/ 2147483647 h 996"/>
                <a:gd name="T8" fmla="*/ 2147483647 w 1005"/>
                <a:gd name="T9" fmla="*/ 2147483647 h 996"/>
                <a:gd name="T10" fmla="*/ 2147483647 w 1005"/>
                <a:gd name="T11" fmla="*/ 2147483647 h 996"/>
                <a:gd name="T12" fmla="*/ 2147483647 w 1005"/>
                <a:gd name="T13" fmla="*/ 2147483647 h 996"/>
                <a:gd name="T14" fmla="*/ 2147483647 w 1005"/>
                <a:gd name="T15" fmla="*/ 2147483647 h 996"/>
                <a:gd name="T16" fmla="*/ 2147483647 w 1005"/>
                <a:gd name="T17" fmla="*/ 2147483647 h 996"/>
                <a:gd name="T18" fmla="*/ 2147483647 w 1005"/>
                <a:gd name="T19" fmla="*/ 2147483647 h 996"/>
                <a:gd name="T20" fmla="*/ 2147483647 w 1005"/>
                <a:gd name="T21" fmla="*/ 2147483647 h 996"/>
                <a:gd name="T22" fmla="*/ 2147483647 w 1005"/>
                <a:gd name="T23" fmla="*/ 2147483647 h 996"/>
                <a:gd name="T24" fmla="*/ 2147483647 w 1005"/>
                <a:gd name="T25" fmla="*/ 2147483647 h 9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05" h="996">
                  <a:moveTo>
                    <a:pt x="307" y="83"/>
                  </a:moveTo>
                  <a:cubicBezTo>
                    <a:pt x="218" y="117"/>
                    <a:pt x="182" y="156"/>
                    <a:pt x="134" y="227"/>
                  </a:cubicBezTo>
                  <a:cubicBezTo>
                    <a:pt x="86" y="298"/>
                    <a:pt x="38" y="426"/>
                    <a:pt x="19" y="507"/>
                  </a:cubicBezTo>
                  <a:cubicBezTo>
                    <a:pt x="0" y="588"/>
                    <a:pt x="8" y="648"/>
                    <a:pt x="19" y="716"/>
                  </a:cubicBezTo>
                  <a:cubicBezTo>
                    <a:pt x="30" y="784"/>
                    <a:pt x="54" y="873"/>
                    <a:pt x="84" y="918"/>
                  </a:cubicBezTo>
                  <a:cubicBezTo>
                    <a:pt x="114" y="963"/>
                    <a:pt x="148" y="984"/>
                    <a:pt x="199" y="990"/>
                  </a:cubicBezTo>
                  <a:cubicBezTo>
                    <a:pt x="250" y="996"/>
                    <a:pt x="310" y="961"/>
                    <a:pt x="393" y="954"/>
                  </a:cubicBezTo>
                  <a:cubicBezTo>
                    <a:pt x="476" y="947"/>
                    <a:pt x="614" y="967"/>
                    <a:pt x="696" y="947"/>
                  </a:cubicBezTo>
                  <a:cubicBezTo>
                    <a:pt x="778" y="927"/>
                    <a:pt x="833" y="898"/>
                    <a:pt x="883" y="831"/>
                  </a:cubicBezTo>
                  <a:cubicBezTo>
                    <a:pt x="933" y="764"/>
                    <a:pt x="991" y="644"/>
                    <a:pt x="998" y="543"/>
                  </a:cubicBezTo>
                  <a:cubicBezTo>
                    <a:pt x="1005" y="442"/>
                    <a:pt x="981" y="313"/>
                    <a:pt x="926" y="227"/>
                  </a:cubicBezTo>
                  <a:cubicBezTo>
                    <a:pt x="871" y="141"/>
                    <a:pt x="768" y="50"/>
                    <a:pt x="667" y="25"/>
                  </a:cubicBezTo>
                  <a:cubicBezTo>
                    <a:pt x="566" y="0"/>
                    <a:pt x="396" y="49"/>
                    <a:pt x="307" y="83"/>
                  </a:cubicBezTo>
                  <a:close/>
                </a:path>
              </a:pathLst>
            </a:custGeom>
            <a:solidFill>
              <a:srgbClr val="00CCFF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6131" name="Line 40"/>
            <p:cNvSpPr>
              <a:spLocks noChangeShapeType="1"/>
            </p:cNvSpPr>
            <p:nvPr/>
          </p:nvSpPr>
          <p:spPr bwMode="auto">
            <a:xfrm>
              <a:off x="2062163" y="4416425"/>
              <a:ext cx="438150" cy="230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6132" name="Line 41"/>
            <p:cNvSpPr>
              <a:spLocks noChangeShapeType="1"/>
            </p:cNvSpPr>
            <p:nvPr/>
          </p:nvSpPr>
          <p:spPr bwMode="auto">
            <a:xfrm flipV="1">
              <a:off x="2185988" y="5360988"/>
              <a:ext cx="231775" cy="255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6133" name="Line 42"/>
            <p:cNvSpPr>
              <a:spLocks noChangeShapeType="1"/>
            </p:cNvSpPr>
            <p:nvPr/>
          </p:nvSpPr>
          <p:spPr bwMode="auto">
            <a:xfrm>
              <a:off x="3184525" y="4954588"/>
              <a:ext cx="584200" cy="9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6134" name="Line 44"/>
            <p:cNvSpPr>
              <a:spLocks noChangeShapeType="1"/>
            </p:cNvSpPr>
            <p:nvPr/>
          </p:nvSpPr>
          <p:spPr bwMode="auto">
            <a:xfrm flipV="1">
              <a:off x="2101850" y="5711825"/>
              <a:ext cx="0" cy="1635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6135" name="Line 45"/>
            <p:cNvSpPr>
              <a:spLocks noChangeShapeType="1"/>
            </p:cNvSpPr>
            <p:nvPr/>
          </p:nvSpPr>
          <p:spPr bwMode="auto">
            <a:xfrm flipH="1" flipV="1">
              <a:off x="1976438" y="4489450"/>
              <a:ext cx="0" cy="398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6136" name="Line 46"/>
            <p:cNvSpPr>
              <a:spLocks noChangeShapeType="1"/>
            </p:cNvSpPr>
            <p:nvPr/>
          </p:nvSpPr>
          <p:spPr bwMode="auto">
            <a:xfrm>
              <a:off x="3854450" y="5021263"/>
              <a:ext cx="0" cy="7508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6137" name="Line 47"/>
            <p:cNvSpPr>
              <a:spLocks noChangeShapeType="1"/>
            </p:cNvSpPr>
            <p:nvPr/>
          </p:nvSpPr>
          <p:spPr bwMode="auto">
            <a:xfrm flipH="1" flipV="1">
              <a:off x="4935538" y="5011738"/>
              <a:ext cx="4762" cy="2206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14" name="Text Box 58"/>
            <p:cNvSpPr txBox="1">
              <a:spLocks noChangeArrowheads="1"/>
            </p:cNvSpPr>
            <p:nvPr/>
          </p:nvSpPr>
          <p:spPr bwMode="auto">
            <a:xfrm>
              <a:off x="719138" y="4156075"/>
              <a:ext cx="390525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i="0" dirty="0">
                  <a:solidFill>
                    <a:srgbClr val="FF0000"/>
                  </a:solidFill>
                  <a:latin typeface="+mj-lt"/>
                  <a:ea typeface="+mn-ea"/>
                  <a:cs typeface="+mn-cs"/>
                </a:rPr>
                <a:t>A</a:t>
              </a:r>
            </a:p>
          </p:txBody>
        </p:sp>
        <p:sp>
          <p:nvSpPr>
            <p:cNvPr id="46139" name="Line 60"/>
            <p:cNvSpPr>
              <a:spLocks noChangeShapeType="1"/>
            </p:cNvSpPr>
            <p:nvPr/>
          </p:nvSpPr>
          <p:spPr bwMode="auto">
            <a:xfrm>
              <a:off x="5045075" y="4921250"/>
              <a:ext cx="11985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34203" name="Group 63"/>
            <p:cNvGrpSpPr>
              <a:grpSpLocks/>
            </p:cNvGrpSpPr>
            <p:nvPr/>
          </p:nvGrpSpPr>
          <p:grpSpPr bwMode="auto">
            <a:xfrm>
              <a:off x="7372350" y="4845050"/>
              <a:ext cx="1558925" cy="460375"/>
              <a:chOff x="4351" y="2786"/>
              <a:chExt cx="982" cy="290"/>
            </a:xfrm>
          </p:grpSpPr>
          <p:sp>
            <p:nvSpPr>
              <p:cNvPr id="46171" name="Text Box 64"/>
              <p:cNvSpPr txBox="1">
                <a:spLocks noChangeArrowheads="1"/>
              </p:cNvSpPr>
              <p:nvPr/>
            </p:nvSpPr>
            <p:spPr bwMode="auto">
              <a:xfrm>
                <a:off x="4352" y="2786"/>
                <a:ext cx="83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222.222.222.222</a:t>
                </a:r>
              </a:p>
            </p:txBody>
          </p:sp>
          <p:sp>
            <p:nvSpPr>
              <p:cNvPr id="46172" name="Text Box 65"/>
              <p:cNvSpPr txBox="1">
                <a:spLocks noChangeArrowheads="1"/>
              </p:cNvSpPr>
              <p:nvPr/>
            </p:nvSpPr>
            <p:spPr bwMode="auto">
              <a:xfrm>
                <a:off x="4351" y="2904"/>
                <a:ext cx="982" cy="1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49-BD-D2-C7-56-2A</a:t>
                </a:r>
              </a:p>
            </p:txBody>
          </p:sp>
        </p:grpSp>
        <p:sp>
          <p:nvSpPr>
            <p:cNvPr id="46141" name="Line 67"/>
            <p:cNvSpPr>
              <a:spLocks noChangeShapeType="1"/>
            </p:cNvSpPr>
            <p:nvPr/>
          </p:nvSpPr>
          <p:spPr bwMode="auto">
            <a:xfrm flipV="1">
              <a:off x="6943725" y="4416425"/>
              <a:ext cx="450850" cy="317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6142" name="Line 68"/>
            <p:cNvSpPr>
              <a:spLocks noChangeShapeType="1"/>
            </p:cNvSpPr>
            <p:nvPr/>
          </p:nvSpPr>
          <p:spPr bwMode="auto">
            <a:xfrm flipH="1" flipV="1">
              <a:off x="7469188" y="4492625"/>
              <a:ext cx="11112" cy="3889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6143" name="Text Box 71"/>
            <p:cNvSpPr txBox="1">
              <a:spLocks noChangeArrowheads="1"/>
            </p:cNvSpPr>
            <p:nvPr/>
          </p:nvSpPr>
          <p:spPr bwMode="auto">
            <a:xfrm>
              <a:off x="7073900" y="5811838"/>
              <a:ext cx="13223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222.222.222.221</a:t>
              </a:r>
            </a:p>
          </p:txBody>
        </p:sp>
        <p:sp>
          <p:nvSpPr>
            <p:cNvPr id="46144" name="Text Box 72"/>
            <p:cNvSpPr txBox="1">
              <a:spLocks noChangeArrowheads="1"/>
            </p:cNvSpPr>
            <p:nvPr/>
          </p:nvSpPr>
          <p:spPr bwMode="auto">
            <a:xfrm>
              <a:off x="7077075" y="5986463"/>
              <a:ext cx="150177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88-B2-2F-54-1A-0F</a:t>
              </a:r>
            </a:p>
          </p:txBody>
        </p:sp>
        <p:sp>
          <p:nvSpPr>
            <p:cNvPr id="46145" name="Line 73"/>
            <p:cNvSpPr>
              <a:spLocks noChangeShapeType="1"/>
            </p:cNvSpPr>
            <p:nvPr/>
          </p:nvSpPr>
          <p:spPr bwMode="auto">
            <a:xfrm flipH="1" flipV="1">
              <a:off x="6873875" y="5313363"/>
              <a:ext cx="254000" cy="250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6146" name="Line 74"/>
            <p:cNvSpPr>
              <a:spLocks noChangeShapeType="1"/>
            </p:cNvSpPr>
            <p:nvPr/>
          </p:nvSpPr>
          <p:spPr bwMode="auto">
            <a:xfrm flipH="1">
              <a:off x="7208838" y="5654675"/>
              <a:ext cx="4762" cy="2016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4210" name="Freeform 75"/>
            <p:cNvSpPr>
              <a:spLocks/>
            </p:cNvSpPr>
            <p:nvPr/>
          </p:nvSpPr>
          <p:spPr bwMode="auto">
            <a:xfrm>
              <a:off x="6203950" y="4440238"/>
              <a:ext cx="765175" cy="1081088"/>
            </a:xfrm>
            <a:custGeom>
              <a:avLst/>
              <a:gdLst>
                <a:gd name="T0" fmla="*/ 2147483647 w 1005"/>
                <a:gd name="T1" fmla="*/ 2147483647 h 996"/>
                <a:gd name="T2" fmla="*/ 2147483647 w 1005"/>
                <a:gd name="T3" fmla="*/ 2147483647 h 996"/>
                <a:gd name="T4" fmla="*/ 2147483647 w 1005"/>
                <a:gd name="T5" fmla="*/ 2147483647 h 996"/>
                <a:gd name="T6" fmla="*/ 2147483647 w 1005"/>
                <a:gd name="T7" fmla="*/ 2147483647 h 996"/>
                <a:gd name="T8" fmla="*/ 2147483647 w 1005"/>
                <a:gd name="T9" fmla="*/ 2147483647 h 996"/>
                <a:gd name="T10" fmla="*/ 2147483647 w 1005"/>
                <a:gd name="T11" fmla="*/ 2147483647 h 996"/>
                <a:gd name="T12" fmla="*/ 2147483647 w 1005"/>
                <a:gd name="T13" fmla="*/ 2147483647 h 996"/>
                <a:gd name="T14" fmla="*/ 2147483647 w 1005"/>
                <a:gd name="T15" fmla="*/ 2147483647 h 996"/>
                <a:gd name="T16" fmla="*/ 2147483647 w 1005"/>
                <a:gd name="T17" fmla="*/ 2147483647 h 996"/>
                <a:gd name="T18" fmla="*/ 2147483647 w 1005"/>
                <a:gd name="T19" fmla="*/ 2147483647 h 996"/>
                <a:gd name="T20" fmla="*/ 2147483647 w 1005"/>
                <a:gd name="T21" fmla="*/ 2147483647 h 996"/>
                <a:gd name="T22" fmla="*/ 2147483647 w 1005"/>
                <a:gd name="T23" fmla="*/ 2147483647 h 996"/>
                <a:gd name="T24" fmla="*/ 2147483647 w 1005"/>
                <a:gd name="T25" fmla="*/ 2147483647 h 9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05" h="996">
                  <a:moveTo>
                    <a:pt x="307" y="83"/>
                  </a:moveTo>
                  <a:cubicBezTo>
                    <a:pt x="218" y="117"/>
                    <a:pt x="182" y="156"/>
                    <a:pt x="134" y="227"/>
                  </a:cubicBezTo>
                  <a:cubicBezTo>
                    <a:pt x="86" y="298"/>
                    <a:pt x="38" y="426"/>
                    <a:pt x="19" y="507"/>
                  </a:cubicBezTo>
                  <a:cubicBezTo>
                    <a:pt x="0" y="588"/>
                    <a:pt x="8" y="648"/>
                    <a:pt x="19" y="716"/>
                  </a:cubicBezTo>
                  <a:cubicBezTo>
                    <a:pt x="30" y="784"/>
                    <a:pt x="54" y="873"/>
                    <a:pt x="84" y="918"/>
                  </a:cubicBezTo>
                  <a:cubicBezTo>
                    <a:pt x="114" y="963"/>
                    <a:pt x="148" y="984"/>
                    <a:pt x="199" y="990"/>
                  </a:cubicBezTo>
                  <a:cubicBezTo>
                    <a:pt x="250" y="996"/>
                    <a:pt x="310" y="961"/>
                    <a:pt x="393" y="954"/>
                  </a:cubicBezTo>
                  <a:cubicBezTo>
                    <a:pt x="476" y="947"/>
                    <a:pt x="614" y="967"/>
                    <a:pt x="696" y="947"/>
                  </a:cubicBezTo>
                  <a:cubicBezTo>
                    <a:pt x="778" y="927"/>
                    <a:pt x="833" y="898"/>
                    <a:pt x="883" y="831"/>
                  </a:cubicBezTo>
                  <a:cubicBezTo>
                    <a:pt x="933" y="764"/>
                    <a:pt x="991" y="644"/>
                    <a:pt x="998" y="543"/>
                  </a:cubicBezTo>
                  <a:cubicBezTo>
                    <a:pt x="1005" y="442"/>
                    <a:pt x="981" y="313"/>
                    <a:pt x="926" y="227"/>
                  </a:cubicBezTo>
                  <a:cubicBezTo>
                    <a:pt x="871" y="141"/>
                    <a:pt x="768" y="50"/>
                    <a:pt x="667" y="25"/>
                  </a:cubicBezTo>
                  <a:cubicBezTo>
                    <a:pt x="566" y="0"/>
                    <a:pt x="396" y="49"/>
                    <a:pt x="307" y="83"/>
                  </a:cubicBezTo>
                  <a:close/>
                </a:path>
              </a:pathLst>
            </a:custGeom>
            <a:solidFill>
              <a:srgbClr val="00CCFF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24" name="Text Box 76"/>
            <p:cNvSpPr txBox="1">
              <a:spLocks noChangeArrowheads="1"/>
            </p:cNvSpPr>
            <p:nvPr/>
          </p:nvSpPr>
          <p:spPr bwMode="auto">
            <a:xfrm>
              <a:off x="8307388" y="4073525"/>
              <a:ext cx="357187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i="0" dirty="0">
                  <a:solidFill>
                    <a:srgbClr val="FF0000"/>
                  </a:solidFill>
                  <a:latin typeface="+mj-lt"/>
                  <a:ea typeface="+mn-ea"/>
                  <a:cs typeface="+mn-cs"/>
                </a:rPr>
                <a:t>B</a:t>
              </a:r>
            </a:p>
          </p:txBody>
        </p:sp>
        <p:grpSp>
          <p:nvGrpSpPr>
            <p:cNvPr id="134212" name="Group 124"/>
            <p:cNvGrpSpPr>
              <a:grpSpLocks/>
            </p:cNvGrpSpPr>
            <p:nvPr/>
          </p:nvGrpSpPr>
          <p:grpSpPr bwMode="auto">
            <a:xfrm>
              <a:off x="7179310" y="4033520"/>
              <a:ext cx="1009650" cy="855028"/>
              <a:chOff x="7179310" y="4033520"/>
              <a:chExt cx="1009650" cy="855028"/>
            </a:xfrm>
          </p:grpSpPr>
          <p:grpSp>
            <p:nvGrpSpPr>
              <p:cNvPr id="134230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34232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4233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144" name="Rectangle 43"/>
              <p:cNvSpPr>
                <a:spLocks noChangeArrowheads="1"/>
              </p:cNvSpPr>
              <p:nvPr/>
            </p:nvSpPr>
            <p:spPr bwMode="auto">
              <a:xfrm rot="16200000">
                <a:off x="7438232" y="4309268"/>
                <a:ext cx="127000" cy="195263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134213" name="Group 125"/>
            <p:cNvGrpSpPr>
              <a:grpSpLocks/>
            </p:cNvGrpSpPr>
            <p:nvPr/>
          </p:nvGrpSpPr>
          <p:grpSpPr bwMode="auto">
            <a:xfrm>
              <a:off x="3757931" y="4714240"/>
              <a:ext cx="1291589" cy="426719"/>
              <a:chOff x="4011931" y="3379152"/>
              <a:chExt cx="1262062" cy="390207"/>
            </a:xfrm>
          </p:grpSpPr>
          <p:sp>
            <p:nvSpPr>
              <p:cNvPr id="132" name="Rectangle 43"/>
              <p:cNvSpPr>
                <a:spLocks noChangeArrowheads="1"/>
              </p:cNvSpPr>
              <p:nvPr/>
            </p:nvSpPr>
            <p:spPr bwMode="auto">
              <a:xfrm rot="16200000">
                <a:off x="5112705" y="3476529"/>
                <a:ext cx="127747" cy="19545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  <p:grpSp>
            <p:nvGrpSpPr>
              <p:cNvPr id="134220" name="Group 1185"/>
              <p:cNvGrpSpPr>
                <a:grpSpLocks/>
              </p:cNvGrpSpPr>
              <p:nvPr/>
            </p:nvGrpSpPr>
            <p:grpSpPr bwMode="auto">
              <a:xfrm>
                <a:off x="4197985" y="3379152"/>
                <a:ext cx="892175" cy="390207"/>
                <a:chOff x="4650" y="1129"/>
                <a:chExt cx="246" cy="95"/>
              </a:xfrm>
            </p:grpSpPr>
            <p:sp>
              <p:nvSpPr>
                <p:cNvPr id="134222" name="Oval 407"/>
                <p:cNvSpPr>
                  <a:spLocks noChangeArrowheads="1"/>
                </p:cNvSpPr>
                <p:nvPr/>
              </p:nvSpPr>
              <p:spPr bwMode="auto">
                <a:xfrm>
                  <a:off x="4651" y="1171"/>
                  <a:ext cx="244" cy="5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i="0" dirty="0">
                    <a:latin typeface="Times New Roman" charset="0"/>
                    <a:cs typeface="Arial" charset="0"/>
                  </a:endParaRPr>
                </a:p>
              </p:txBody>
            </p:sp>
            <p:sp>
              <p:nvSpPr>
                <p:cNvPr id="134223" name="Rectangle 410"/>
                <p:cNvSpPr>
                  <a:spLocks noChangeArrowheads="1"/>
                </p:cNvSpPr>
                <p:nvPr/>
              </p:nvSpPr>
              <p:spPr bwMode="auto">
                <a:xfrm>
                  <a:off x="4651" y="1165"/>
                  <a:ext cx="245" cy="33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 i="0" dirty="0">
                    <a:latin typeface="Times New Roman" charset="0"/>
                    <a:cs typeface="Arial" charset="0"/>
                  </a:endParaRPr>
                </a:p>
              </p:txBody>
            </p:sp>
            <p:sp>
              <p:nvSpPr>
                <p:cNvPr id="134224" name="Oval 411"/>
                <p:cNvSpPr>
                  <a:spLocks noChangeArrowheads="1"/>
                </p:cNvSpPr>
                <p:nvPr/>
              </p:nvSpPr>
              <p:spPr bwMode="auto">
                <a:xfrm>
                  <a:off x="4650" y="1129"/>
                  <a:ext cx="244" cy="62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i="0" dirty="0">
                    <a:latin typeface="Times New Roman" charset="0"/>
                    <a:cs typeface="Arial" charset="0"/>
                  </a:endParaRPr>
                </a:p>
              </p:txBody>
            </p:sp>
            <p:grpSp>
              <p:nvGrpSpPr>
                <p:cNvPr id="134225" name="Group 1189"/>
                <p:cNvGrpSpPr>
                  <a:grpSpLocks/>
                </p:cNvGrpSpPr>
                <p:nvPr/>
              </p:nvGrpSpPr>
              <p:grpSpPr bwMode="auto">
                <a:xfrm>
                  <a:off x="4699" y="1145"/>
                  <a:ext cx="138" cy="29"/>
                  <a:chOff x="2468" y="1332"/>
                  <a:chExt cx="310" cy="60"/>
                </a:xfrm>
              </p:grpSpPr>
              <p:sp>
                <p:nvSpPr>
                  <p:cNvPr id="134228" name="Freeform 1190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4229" name="Freeform 1191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6163" name="Line 1192"/>
                <p:cNvSpPr>
                  <a:spLocks noChangeShapeType="1"/>
                </p:cNvSpPr>
                <p:nvPr/>
              </p:nvSpPr>
              <p:spPr bwMode="auto">
                <a:xfrm>
                  <a:off x="4651" y="1158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46164" name="Line 1193"/>
                <p:cNvSpPr>
                  <a:spLocks noChangeShapeType="1"/>
                </p:cNvSpPr>
                <p:nvPr/>
              </p:nvSpPr>
              <p:spPr bwMode="auto">
                <a:xfrm>
                  <a:off x="4894" y="1160"/>
                  <a:ext cx="0" cy="4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  <p:sp>
            <p:nvSpPr>
              <p:cNvPr id="134" name="Rectangle 43"/>
              <p:cNvSpPr>
                <a:spLocks noChangeArrowheads="1"/>
              </p:cNvSpPr>
              <p:nvPr/>
            </p:nvSpPr>
            <p:spPr bwMode="auto">
              <a:xfrm rot="16200000">
                <a:off x="4046200" y="3485965"/>
                <a:ext cx="126295" cy="19545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134214" name="Group 126"/>
            <p:cNvGrpSpPr>
              <a:grpSpLocks/>
            </p:cNvGrpSpPr>
            <p:nvPr/>
          </p:nvGrpSpPr>
          <p:grpSpPr bwMode="auto">
            <a:xfrm>
              <a:off x="1483360" y="5313680"/>
              <a:ext cx="701043" cy="517588"/>
              <a:chOff x="1046480" y="3962400"/>
              <a:chExt cx="1026163" cy="761428"/>
            </a:xfrm>
          </p:grpSpPr>
          <p:sp>
            <p:nvSpPr>
              <p:cNvPr id="128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438" y="4298853"/>
                <a:ext cx="109762" cy="248638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  <p:grpSp>
            <p:nvGrpSpPr>
              <p:cNvPr id="134216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34217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4218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712857" name="AutoShape 153"/>
          <p:cNvSpPr>
            <a:spLocks noChangeArrowheads="1"/>
          </p:cNvSpPr>
          <p:nvPr/>
        </p:nvSpPr>
        <p:spPr bwMode="auto">
          <a:xfrm>
            <a:off x="2387600" y="3086100"/>
            <a:ext cx="314325" cy="792163"/>
          </a:xfrm>
          <a:prstGeom prst="downArrow">
            <a:avLst>
              <a:gd name="adj1" fmla="val 50000"/>
              <a:gd name="adj2" fmla="val 63005"/>
            </a:avLst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00100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Addressing: routing to another LAN</a:t>
            </a:r>
          </a:p>
        </p:txBody>
      </p:sp>
      <p:grpSp>
        <p:nvGrpSpPr>
          <p:cNvPr id="712834" name="Group 130"/>
          <p:cNvGrpSpPr>
            <a:grpSpLocks/>
          </p:cNvGrpSpPr>
          <p:nvPr/>
        </p:nvGrpSpPr>
        <p:grpSpPr bwMode="auto">
          <a:xfrm>
            <a:off x="534988" y="2686050"/>
            <a:ext cx="976312" cy="1460500"/>
            <a:chOff x="337" y="1692"/>
            <a:chExt cx="615" cy="920"/>
          </a:xfrm>
        </p:grpSpPr>
        <p:sp>
          <p:nvSpPr>
            <p:cNvPr id="134176" name="Freeform 65"/>
            <p:cNvSpPr>
              <a:spLocks/>
            </p:cNvSpPr>
            <p:nvPr/>
          </p:nvSpPr>
          <p:spPr bwMode="auto">
            <a:xfrm>
              <a:off x="348" y="1709"/>
              <a:ext cx="604" cy="903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4" h="903">
                  <a:moveTo>
                    <a:pt x="496" y="0"/>
                  </a:moveTo>
                  <a:lnTo>
                    <a:pt x="604" y="903"/>
                  </a:lnTo>
                  <a:lnTo>
                    <a:pt x="0" y="788"/>
                  </a:lnTo>
                  <a:lnTo>
                    <a:pt x="456" y="750"/>
                  </a:lnTo>
                  <a:lnTo>
                    <a:pt x="49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6114" name="Rectangle 67"/>
            <p:cNvSpPr>
              <a:spLocks noChangeArrowheads="1"/>
            </p:cNvSpPr>
            <p:nvPr/>
          </p:nvSpPr>
          <p:spPr bwMode="auto">
            <a:xfrm>
              <a:off x="344" y="1711"/>
              <a:ext cx="493" cy="79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6115" name="Text Box 68"/>
            <p:cNvSpPr txBox="1">
              <a:spLocks noChangeArrowheads="1"/>
            </p:cNvSpPr>
            <p:nvPr/>
          </p:nvSpPr>
          <p:spPr bwMode="auto">
            <a:xfrm>
              <a:off x="413" y="1692"/>
              <a:ext cx="336" cy="8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endParaRPr lang="en-US" sz="1600" i="0" dirty="0" smtClean="0">
                <a:latin typeface="Arial" charset="0"/>
                <a:cs typeface="+mn-cs"/>
              </a:endParaRPr>
            </a:p>
            <a:p>
              <a:pPr algn="ctr">
                <a:defRPr/>
              </a:pPr>
              <a:endParaRPr lang="en-US" sz="1600" i="0" dirty="0" smtClean="0">
                <a:latin typeface="Arial" charset="0"/>
                <a:cs typeface="+mn-cs"/>
              </a:endParaRP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IP</a:t>
              </a: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Eth</a:t>
              </a: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Phy</a:t>
              </a:r>
            </a:p>
          </p:txBody>
        </p:sp>
        <p:sp>
          <p:nvSpPr>
            <p:cNvPr id="46116" name="Line 69"/>
            <p:cNvSpPr>
              <a:spLocks noChangeShapeType="1"/>
            </p:cNvSpPr>
            <p:nvPr/>
          </p:nvSpPr>
          <p:spPr bwMode="auto">
            <a:xfrm>
              <a:off x="346" y="1868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6117" name="Line 70"/>
            <p:cNvSpPr>
              <a:spLocks noChangeShapeType="1"/>
            </p:cNvSpPr>
            <p:nvPr/>
          </p:nvSpPr>
          <p:spPr bwMode="auto">
            <a:xfrm>
              <a:off x="343" y="2027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6118" name="Line 71"/>
            <p:cNvSpPr>
              <a:spLocks noChangeShapeType="1"/>
            </p:cNvSpPr>
            <p:nvPr/>
          </p:nvSpPr>
          <p:spPr bwMode="auto">
            <a:xfrm>
              <a:off x="340" y="2186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6119" name="Line 72"/>
            <p:cNvSpPr>
              <a:spLocks noChangeShapeType="1"/>
            </p:cNvSpPr>
            <p:nvPr/>
          </p:nvSpPr>
          <p:spPr bwMode="auto">
            <a:xfrm>
              <a:off x="337" y="2345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712855" name="Group 151"/>
          <p:cNvGrpSpPr>
            <a:grpSpLocks/>
          </p:cNvGrpSpPr>
          <p:nvPr/>
        </p:nvGrpSpPr>
        <p:grpSpPr bwMode="auto">
          <a:xfrm>
            <a:off x="1893888" y="2643188"/>
            <a:ext cx="2011362" cy="760412"/>
            <a:chOff x="1197" y="1665"/>
            <a:chExt cx="1267" cy="479"/>
          </a:xfrm>
        </p:grpSpPr>
        <p:grpSp>
          <p:nvGrpSpPr>
            <p:cNvPr id="134171" name="Group 150"/>
            <p:cNvGrpSpPr>
              <a:grpSpLocks/>
            </p:cNvGrpSpPr>
            <p:nvPr/>
          </p:nvGrpSpPr>
          <p:grpSpPr bwMode="auto">
            <a:xfrm>
              <a:off x="1231" y="1990"/>
              <a:ext cx="691" cy="154"/>
              <a:chOff x="1231" y="1990"/>
              <a:chExt cx="691" cy="154"/>
            </a:xfrm>
          </p:grpSpPr>
          <p:sp>
            <p:nvSpPr>
              <p:cNvPr id="46110" name="Rectangle 123"/>
              <p:cNvSpPr>
                <a:spLocks noChangeArrowheads="1"/>
              </p:cNvSpPr>
              <p:nvPr/>
            </p:nvSpPr>
            <p:spPr bwMode="auto">
              <a:xfrm>
                <a:off x="1231" y="1991"/>
                <a:ext cx="691" cy="15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6111" name="Line 124"/>
              <p:cNvSpPr>
                <a:spLocks noChangeShapeType="1"/>
              </p:cNvSpPr>
              <p:nvPr/>
            </p:nvSpPr>
            <p:spPr bwMode="auto">
              <a:xfrm>
                <a:off x="1337" y="1990"/>
                <a:ext cx="0" cy="152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6112" name="Line 125"/>
              <p:cNvSpPr>
                <a:spLocks noChangeShapeType="1"/>
              </p:cNvSpPr>
              <p:nvPr/>
            </p:nvSpPr>
            <p:spPr bwMode="auto">
              <a:xfrm>
                <a:off x="1427" y="1992"/>
                <a:ext cx="0" cy="152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46109" name="Text Box 126"/>
            <p:cNvSpPr txBox="1">
              <a:spLocks noChangeArrowheads="1"/>
            </p:cNvSpPr>
            <p:nvPr/>
          </p:nvSpPr>
          <p:spPr bwMode="auto">
            <a:xfrm>
              <a:off x="1197" y="1665"/>
              <a:ext cx="126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IP src: 111.111.111.111</a:t>
              </a:r>
            </a:p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   IP dest: 222.222.222.222</a:t>
              </a:r>
            </a:p>
          </p:txBody>
        </p:sp>
      </p:grpSp>
      <p:grpSp>
        <p:nvGrpSpPr>
          <p:cNvPr id="712845" name="Group 141"/>
          <p:cNvGrpSpPr>
            <a:grpSpLocks/>
          </p:cNvGrpSpPr>
          <p:nvPr/>
        </p:nvGrpSpPr>
        <p:grpSpPr bwMode="auto">
          <a:xfrm>
            <a:off x="2027238" y="2903538"/>
            <a:ext cx="146050" cy="385762"/>
            <a:chOff x="1272" y="1762"/>
            <a:chExt cx="92" cy="243"/>
          </a:xfrm>
        </p:grpSpPr>
        <p:sp>
          <p:nvSpPr>
            <p:cNvPr id="46106" name="Line 127"/>
            <p:cNvSpPr>
              <a:spLocks noChangeShapeType="1"/>
            </p:cNvSpPr>
            <p:nvPr/>
          </p:nvSpPr>
          <p:spPr bwMode="auto">
            <a:xfrm>
              <a:off x="1272" y="1762"/>
              <a:ext cx="0" cy="2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6107" name="Line 128"/>
            <p:cNvSpPr>
              <a:spLocks noChangeShapeType="1"/>
            </p:cNvSpPr>
            <p:nvPr/>
          </p:nvSpPr>
          <p:spPr bwMode="auto">
            <a:xfrm>
              <a:off x="1364" y="1878"/>
              <a:ext cx="0" cy="1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712847" name="Rectangle 143"/>
          <p:cNvSpPr>
            <a:spLocks noChangeArrowheads="1"/>
          </p:cNvSpPr>
          <p:nvPr/>
        </p:nvSpPr>
        <p:spPr bwMode="auto">
          <a:xfrm>
            <a:off x="706438" y="1084263"/>
            <a:ext cx="7772400" cy="55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i="0" dirty="0">
                <a:latin typeface="Gill Sans MT" charset="0"/>
                <a:cs typeface="+mn-cs"/>
              </a:rPr>
              <a:t>A creates IP datagram with IP source A, destination B </a:t>
            </a:r>
          </a:p>
        </p:txBody>
      </p:sp>
      <p:sp>
        <p:nvSpPr>
          <p:cNvPr id="712848" name="Rectangle 144"/>
          <p:cNvSpPr>
            <a:spLocks noChangeArrowheads="1"/>
          </p:cNvSpPr>
          <p:nvPr/>
        </p:nvSpPr>
        <p:spPr bwMode="auto">
          <a:xfrm>
            <a:off x="719138" y="1441450"/>
            <a:ext cx="7772400" cy="72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i="0" dirty="0">
                <a:latin typeface="Gill Sans MT" charset="0"/>
                <a:cs typeface="+mn-cs"/>
              </a:rPr>
              <a:t>A creates link-layer frame with R's MAC address as </a:t>
            </a:r>
            <a:r>
              <a:rPr lang="en-US" sz="2000" i="0" dirty="0" smtClean="0">
                <a:latin typeface="Gill Sans MT" charset="0"/>
                <a:cs typeface="+mn-cs"/>
              </a:rPr>
              <a:t>destination address, </a:t>
            </a:r>
            <a:r>
              <a:rPr lang="en-US" sz="2000" i="0" dirty="0">
                <a:latin typeface="Gill Sans MT" charset="0"/>
                <a:cs typeface="+mn-cs"/>
              </a:rPr>
              <a:t>frame contains A-to-B IP datagram</a:t>
            </a:r>
            <a:endParaRPr lang="en-US" sz="2800" i="0" dirty="0">
              <a:latin typeface="Gill Sans MT" charset="0"/>
              <a:cs typeface="+mn-cs"/>
            </a:endParaRPr>
          </a:p>
        </p:txBody>
      </p:sp>
      <p:grpSp>
        <p:nvGrpSpPr>
          <p:cNvPr id="712856" name="Group 152"/>
          <p:cNvGrpSpPr>
            <a:grpSpLocks/>
          </p:cNvGrpSpPr>
          <p:nvPr/>
        </p:nvGrpSpPr>
        <p:grpSpPr bwMode="auto">
          <a:xfrm>
            <a:off x="1477963" y="2244725"/>
            <a:ext cx="2443162" cy="1519238"/>
            <a:chOff x="931" y="1414"/>
            <a:chExt cx="1539" cy="957"/>
          </a:xfrm>
        </p:grpSpPr>
        <p:sp>
          <p:nvSpPr>
            <p:cNvPr id="46094" name="Text Box 135"/>
            <p:cNvSpPr txBox="1">
              <a:spLocks noChangeArrowheads="1"/>
            </p:cNvSpPr>
            <p:nvPr/>
          </p:nvSpPr>
          <p:spPr bwMode="auto">
            <a:xfrm>
              <a:off x="931" y="1414"/>
              <a:ext cx="153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MAC src: 74-29-9C-E8-FF-55</a:t>
              </a:r>
            </a:p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   MAC dest: </a:t>
              </a:r>
              <a:r>
                <a:rPr lang="en-US" sz="1200" i="0" dirty="0" smtClean="0">
                  <a:solidFill>
                    <a:srgbClr val="FF0000"/>
                  </a:solidFill>
                  <a:latin typeface="Arial" charset="0"/>
                  <a:cs typeface="+mn-cs"/>
                </a:rPr>
                <a:t>E6-E9-00-17-BB-4B</a:t>
              </a:r>
            </a:p>
          </p:txBody>
        </p:sp>
        <p:grpSp>
          <p:nvGrpSpPr>
            <p:cNvPr id="134158" name="Group 145"/>
            <p:cNvGrpSpPr>
              <a:grpSpLocks/>
            </p:cNvGrpSpPr>
            <p:nvPr/>
          </p:nvGrpSpPr>
          <p:grpSpPr bwMode="auto">
            <a:xfrm>
              <a:off x="981" y="2182"/>
              <a:ext cx="1049" cy="189"/>
              <a:chOff x="2829" y="2040"/>
              <a:chExt cx="1049" cy="189"/>
            </a:xfrm>
          </p:grpSpPr>
          <p:sp>
            <p:nvSpPr>
              <p:cNvPr id="46100" name="Rectangle 138"/>
              <p:cNvSpPr>
                <a:spLocks noChangeArrowheads="1"/>
              </p:cNvSpPr>
              <p:nvPr/>
            </p:nvSpPr>
            <p:spPr bwMode="auto">
              <a:xfrm>
                <a:off x="2829" y="2042"/>
                <a:ext cx="1049" cy="185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6101" name="Rectangle 132"/>
              <p:cNvSpPr>
                <a:spLocks noChangeArrowheads="1"/>
              </p:cNvSpPr>
              <p:nvPr/>
            </p:nvSpPr>
            <p:spPr bwMode="auto">
              <a:xfrm>
                <a:off x="3078" y="2060"/>
                <a:ext cx="691" cy="15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6102" name="Line 133"/>
              <p:cNvSpPr>
                <a:spLocks noChangeShapeType="1"/>
              </p:cNvSpPr>
              <p:nvPr/>
            </p:nvSpPr>
            <p:spPr bwMode="auto">
              <a:xfrm>
                <a:off x="3180" y="2063"/>
                <a:ext cx="0" cy="152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6103" name="Line 134"/>
              <p:cNvSpPr>
                <a:spLocks noChangeShapeType="1"/>
              </p:cNvSpPr>
              <p:nvPr/>
            </p:nvSpPr>
            <p:spPr bwMode="auto">
              <a:xfrm>
                <a:off x="3276" y="2063"/>
                <a:ext cx="0" cy="152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6104" name="Line 139"/>
              <p:cNvSpPr>
                <a:spLocks noChangeShapeType="1"/>
              </p:cNvSpPr>
              <p:nvPr/>
            </p:nvSpPr>
            <p:spPr bwMode="auto">
              <a:xfrm>
                <a:off x="2910" y="2040"/>
                <a:ext cx="0" cy="189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6105" name="Line 140"/>
              <p:cNvSpPr>
                <a:spLocks noChangeShapeType="1"/>
              </p:cNvSpPr>
              <p:nvPr/>
            </p:nvSpPr>
            <p:spPr bwMode="auto">
              <a:xfrm>
                <a:off x="3006" y="2040"/>
                <a:ext cx="0" cy="189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46096" name="Line 146"/>
            <p:cNvSpPr>
              <a:spLocks noChangeShapeType="1"/>
            </p:cNvSpPr>
            <p:nvPr/>
          </p:nvSpPr>
          <p:spPr bwMode="auto">
            <a:xfrm flipV="1">
              <a:off x="1018" y="1576"/>
              <a:ext cx="2" cy="7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6097" name="Line 147"/>
            <p:cNvSpPr>
              <a:spLocks noChangeShapeType="1"/>
            </p:cNvSpPr>
            <p:nvPr/>
          </p:nvSpPr>
          <p:spPr bwMode="auto">
            <a:xfrm flipV="1">
              <a:off x="1106" y="1680"/>
              <a:ext cx="0" cy="5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6098" name="Line 148"/>
            <p:cNvSpPr>
              <a:spLocks noChangeShapeType="1"/>
            </p:cNvSpPr>
            <p:nvPr/>
          </p:nvSpPr>
          <p:spPr bwMode="auto">
            <a:xfrm flipH="1" flipV="1">
              <a:off x="1276" y="1812"/>
              <a:ext cx="2" cy="4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6099" name="Line 149"/>
            <p:cNvSpPr>
              <a:spLocks noChangeShapeType="1"/>
            </p:cNvSpPr>
            <p:nvPr/>
          </p:nvSpPr>
          <p:spPr bwMode="auto">
            <a:xfrm>
              <a:off x="1368" y="1924"/>
              <a:ext cx="2" cy="3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pic>
        <p:nvPicPr>
          <p:cNvPr id="134156" name="Picture 15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8" y="79456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58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12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2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712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7128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12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2857" grpId="0" animBg="1"/>
      <p:bldP spid="712847" grpId="0"/>
      <p:bldP spid="71284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193" name="Group 163"/>
          <p:cNvGrpSpPr>
            <a:grpSpLocks/>
          </p:cNvGrpSpPr>
          <p:nvPr/>
        </p:nvGrpSpPr>
        <p:grpSpPr bwMode="auto">
          <a:xfrm>
            <a:off x="709613" y="3962400"/>
            <a:ext cx="8221662" cy="2349500"/>
            <a:chOff x="709613" y="3962400"/>
            <a:chExt cx="8221662" cy="2349500"/>
          </a:xfrm>
        </p:grpSpPr>
        <p:grpSp>
          <p:nvGrpSpPr>
            <p:cNvPr id="136236" name="Group 164"/>
            <p:cNvGrpSpPr>
              <a:grpSpLocks/>
            </p:cNvGrpSpPr>
            <p:nvPr/>
          </p:nvGrpSpPr>
          <p:grpSpPr bwMode="auto">
            <a:xfrm>
              <a:off x="6979920" y="5354320"/>
              <a:ext cx="711200" cy="601028"/>
              <a:chOff x="7179310" y="4033520"/>
              <a:chExt cx="1009650" cy="855028"/>
            </a:xfrm>
          </p:grpSpPr>
          <p:grpSp>
            <p:nvGrpSpPr>
              <p:cNvPr id="136295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36297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6298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225" name="Rectangle 43"/>
              <p:cNvSpPr>
                <a:spLocks noChangeArrowheads="1"/>
              </p:cNvSpPr>
              <p:nvPr/>
            </p:nvSpPr>
            <p:spPr bwMode="auto">
              <a:xfrm rot="16200000">
                <a:off x="7439930" y="4308572"/>
                <a:ext cx="126470" cy="196070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136237" name="Group 165"/>
            <p:cNvGrpSpPr>
              <a:grpSpLocks/>
            </p:cNvGrpSpPr>
            <p:nvPr/>
          </p:nvGrpSpPr>
          <p:grpSpPr bwMode="auto">
            <a:xfrm>
              <a:off x="1046480" y="3962400"/>
              <a:ext cx="1026163" cy="761428"/>
              <a:chOff x="1046480" y="3962400"/>
              <a:chExt cx="1026163" cy="761428"/>
            </a:xfrm>
          </p:grpSpPr>
          <p:sp>
            <p:nvSpPr>
              <p:cNvPr id="220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887" y="4300538"/>
                <a:ext cx="111125" cy="247650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  <p:grpSp>
            <p:nvGrpSpPr>
              <p:cNvPr id="136292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36293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6294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167" name="Text Box 4"/>
            <p:cNvSpPr txBox="1">
              <a:spLocks noChangeArrowheads="1"/>
            </p:cNvSpPr>
            <p:nvPr/>
          </p:nvSpPr>
          <p:spPr bwMode="auto">
            <a:xfrm>
              <a:off x="4224338" y="4381500"/>
              <a:ext cx="376237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i="0" dirty="0">
                  <a:solidFill>
                    <a:srgbClr val="FF0000"/>
                  </a:solidFill>
                  <a:latin typeface="+mn-lt"/>
                  <a:ea typeface="+mn-ea"/>
                  <a:cs typeface="+mn-cs"/>
                </a:rPr>
                <a:t>R</a:t>
              </a:r>
              <a:endParaRPr lang="en-US" i="0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7152" name="Text Box 21"/>
            <p:cNvSpPr txBox="1">
              <a:spLocks noChangeArrowheads="1"/>
            </p:cNvSpPr>
            <p:nvPr/>
          </p:nvSpPr>
          <p:spPr bwMode="auto">
            <a:xfrm>
              <a:off x="3868738" y="5378450"/>
              <a:ext cx="15430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1A-23-F9-CD-06-9B</a:t>
              </a:r>
            </a:p>
          </p:txBody>
        </p:sp>
        <p:sp>
          <p:nvSpPr>
            <p:cNvPr id="47153" name="Text Box 22"/>
            <p:cNvSpPr txBox="1">
              <a:spLocks noChangeArrowheads="1"/>
            </p:cNvSpPr>
            <p:nvPr/>
          </p:nvSpPr>
          <p:spPr bwMode="auto">
            <a:xfrm>
              <a:off x="4016375" y="5205413"/>
              <a:ext cx="13223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222.222.222.220</a:t>
              </a:r>
            </a:p>
          </p:txBody>
        </p:sp>
        <p:grpSp>
          <p:nvGrpSpPr>
            <p:cNvPr id="136241" name="Group 23"/>
            <p:cNvGrpSpPr>
              <a:grpSpLocks/>
            </p:cNvGrpSpPr>
            <p:nvPr/>
          </p:nvGrpSpPr>
          <p:grpSpPr bwMode="auto">
            <a:xfrm>
              <a:off x="3044825" y="5794375"/>
              <a:ext cx="1541463" cy="449263"/>
              <a:chOff x="1934" y="2405"/>
              <a:chExt cx="971" cy="283"/>
            </a:xfrm>
          </p:grpSpPr>
          <p:sp>
            <p:nvSpPr>
              <p:cNvPr id="47202" name="Text Box 24"/>
              <p:cNvSpPr txBox="1">
                <a:spLocks noChangeArrowheads="1"/>
              </p:cNvSpPr>
              <p:nvPr/>
            </p:nvSpPr>
            <p:spPr bwMode="auto">
              <a:xfrm>
                <a:off x="1934" y="2405"/>
                <a:ext cx="83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111.111.111.110</a:t>
                </a:r>
              </a:p>
            </p:txBody>
          </p:sp>
          <p:sp>
            <p:nvSpPr>
              <p:cNvPr id="47203" name="Text Box 25"/>
              <p:cNvSpPr txBox="1">
                <a:spLocks noChangeArrowheads="1"/>
              </p:cNvSpPr>
              <p:nvPr/>
            </p:nvSpPr>
            <p:spPr bwMode="auto">
              <a:xfrm>
                <a:off x="1938" y="2515"/>
                <a:ext cx="96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E6-E9-00-17-BB-4B</a:t>
                </a:r>
              </a:p>
            </p:txBody>
          </p:sp>
        </p:grpSp>
        <p:sp>
          <p:nvSpPr>
            <p:cNvPr id="47155" name="Text Box 26"/>
            <p:cNvSpPr txBox="1">
              <a:spLocks noChangeArrowheads="1"/>
            </p:cNvSpPr>
            <p:nvPr/>
          </p:nvSpPr>
          <p:spPr bwMode="auto">
            <a:xfrm>
              <a:off x="952500" y="6037263"/>
              <a:ext cx="16271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CC-49-DE-D0-AB-7D</a:t>
              </a:r>
            </a:p>
          </p:txBody>
        </p:sp>
        <p:sp>
          <p:nvSpPr>
            <p:cNvPr id="47156" name="Text Box 27"/>
            <p:cNvSpPr txBox="1">
              <a:spLocks noChangeArrowheads="1"/>
            </p:cNvSpPr>
            <p:nvPr/>
          </p:nvSpPr>
          <p:spPr bwMode="auto">
            <a:xfrm>
              <a:off x="942975" y="5854700"/>
              <a:ext cx="1322388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111.111.111.112</a:t>
              </a:r>
            </a:p>
          </p:txBody>
        </p:sp>
        <p:sp>
          <p:nvSpPr>
            <p:cNvPr id="47157" name="Text Box 30"/>
            <p:cNvSpPr txBox="1">
              <a:spLocks noChangeArrowheads="1"/>
            </p:cNvSpPr>
            <p:nvPr/>
          </p:nvSpPr>
          <p:spPr bwMode="auto">
            <a:xfrm>
              <a:off x="709613" y="4741863"/>
              <a:ext cx="1322387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111.111.111.111</a:t>
              </a:r>
            </a:p>
          </p:txBody>
        </p:sp>
        <p:sp>
          <p:nvSpPr>
            <p:cNvPr id="47158" name="Text Box 33"/>
            <p:cNvSpPr txBox="1">
              <a:spLocks noChangeArrowheads="1"/>
            </p:cNvSpPr>
            <p:nvPr/>
          </p:nvSpPr>
          <p:spPr bwMode="auto">
            <a:xfrm>
              <a:off x="730250" y="4927600"/>
              <a:ext cx="1509713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74-29-9C-E8-FF-55</a:t>
              </a:r>
            </a:p>
          </p:txBody>
        </p:sp>
        <p:sp>
          <p:nvSpPr>
            <p:cNvPr id="136246" name="Freeform 39"/>
            <p:cNvSpPr>
              <a:spLocks/>
            </p:cNvSpPr>
            <p:nvPr/>
          </p:nvSpPr>
          <p:spPr bwMode="auto">
            <a:xfrm>
              <a:off x="2365375" y="4437063"/>
              <a:ext cx="839788" cy="1069975"/>
            </a:xfrm>
            <a:custGeom>
              <a:avLst/>
              <a:gdLst>
                <a:gd name="T0" fmla="*/ 2147483647 w 1005"/>
                <a:gd name="T1" fmla="*/ 2147483647 h 996"/>
                <a:gd name="T2" fmla="*/ 2147483647 w 1005"/>
                <a:gd name="T3" fmla="*/ 2147483647 h 996"/>
                <a:gd name="T4" fmla="*/ 2147483647 w 1005"/>
                <a:gd name="T5" fmla="*/ 2147483647 h 996"/>
                <a:gd name="T6" fmla="*/ 2147483647 w 1005"/>
                <a:gd name="T7" fmla="*/ 2147483647 h 996"/>
                <a:gd name="T8" fmla="*/ 2147483647 w 1005"/>
                <a:gd name="T9" fmla="*/ 2147483647 h 996"/>
                <a:gd name="T10" fmla="*/ 2147483647 w 1005"/>
                <a:gd name="T11" fmla="*/ 2147483647 h 996"/>
                <a:gd name="T12" fmla="*/ 2147483647 w 1005"/>
                <a:gd name="T13" fmla="*/ 2147483647 h 996"/>
                <a:gd name="T14" fmla="*/ 2147483647 w 1005"/>
                <a:gd name="T15" fmla="*/ 2147483647 h 996"/>
                <a:gd name="T16" fmla="*/ 2147483647 w 1005"/>
                <a:gd name="T17" fmla="*/ 2147483647 h 996"/>
                <a:gd name="T18" fmla="*/ 2147483647 w 1005"/>
                <a:gd name="T19" fmla="*/ 2147483647 h 996"/>
                <a:gd name="T20" fmla="*/ 2147483647 w 1005"/>
                <a:gd name="T21" fmla="*/ 2147483647 h 996"/>
                <a:gd name="T22" fmla="*/ 2147483647 w 1005"/>
                <a:gd name="T23" fmla="*/ 2147483647 h 996"/>
                <a:gd name="T24" fmla="*/ 2147483647 w 1005"/>
                <a:gd name="T25" fmla="*/ 2147483647 h 9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05" h="996">
                  <a:moveTo>
                    <a:pt x="307" y="83"/>
                  </a:moveTo>
                  <a:cubicBezTo>
                    <a:pt x="218" y="117"/>
                    <a:pt x="182" y="156"/>
                    <a:pt x="134" y="227"/>
                  </a:cubicBezTo>
                  <a:cubicBezTo>
                    <a:pt x="86" y="298"/>
                    <a:pt x="38" y="426"/>
                    <a:pt x="19" y="507"/>
                  </a:cubicBezTo>
                  <a:cubicBezTo>
                    <a:pt x="0" y="588"/>
                    <a:pt x="8" y="648"/>
                    <a:pt x="19" y="716"/>
                  </a:cubicBezTo>
                  <a:cubicBezTo>
                    <a:pt x="30" y="784"/>
                    <a:pt x="54" y="873"/>
                    <a:pt x="84" y="918"/>
                  </a:cubicBezTo>
                  <a:cubicBezTo>
                    <a:pt x="114" y="963"/>
                    <a:pt x="148" y="984"/>
                    <a:pt x="199" y="990"/>
                  </a:cubicBezTo>
                  <a:cubicBezTo>
                    <a:pt x="250" y="996"/>
                    <a:pt x="310" y="961"/>
                    <a:pt x="393" y="954"/>
                  </a:cubicBezTo>
                  <a:cubicBezTo>
                    <a:pt x="476" y="947"/>
                    <a:pt x="614" y="967"/>
                    <a:pt x="696" y="947"/>
                  </a:cubicBezTo>
                  <a:cubicBezTo>
                    <a:pt x="778" y="927"/>
                    <a:pt x="833" y="898"/>
                    <a:pt x="883" y="831"/>
                  </a:cubicBezTo>
                  <a:cubicBezTo>
                    <a:pt x="933" y="764"/>
                    <a:pt x="991" y="644"/>
                    <a:pt x="998" y="543"/>
                  </a:cubicBezTo>
                  <a:cubicBezTo>
                    <a:pt x="1005" y="442"/>
                    <a:pt x="981" y="313"/>
                    <a:pt x="926" y="227"/>
                  </a:cubicBezTo>
                  <a:cubicBezTo>
                    <a:pt x="871" y="141"/>
                    <a:pt x="768" y="50"/>
                    <a:pt x="667" y="25"/>
                  </a:cubicBezTo>
                  <a:cubicBezTo>
                    <a:pt x="566" y="0"/>
                    <a:pt x="396" y="49"/>
                    <a:pt x="307" y="83"/>
                  </a:cubicBezTo>
                  <a:close/>
                </a:path>
              </a:pathLst>
            </a:custGeom>
            <a:solidFill>
              <a:srgbClr val="00CCFF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7160" name="Line 40"/>
            <p:cNvSpPr>
              <a:spLocks noChangeShapeType="1"/>
            </p:cNvSpPr>
            <p:nvPr/>
          </p:nvSpPr>
          <p:spPr bwMode="auto">
            <a:xfrm>
              <a:off x="2062163" y="4416425"/>
              <a:ext cx="438150" cy="230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61" name="Line 41"/>
            <p:cNvSpPr>
              <a:spLocks noChangeShapeType="1"/>
            </p:cNvSpPr>
            <p:nvPr/>
          </p:nvSpPr>
          <p:spPr bwMode="auto">
            <a:xfrm flipV="1">
              <a:off x="2185988" y="5360988"/>
              <a:ext cx="231775" cy="255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62" name="Line 42"/>
            <p:cNvSpPr>
              <a:spLocks noChangeShapeType="1"/>
            </p:cNvSpPr>
            <p:nvPr/>
          </p:nvSpPr>
          <p:spPr bwMode="auto">
            <a:xfrm>
              <a:off x="3184525" y="4954588"/>
              <a:ext cx="584200" cy="9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63" name="Line 44"/>
            <p:cNvSpPr>
              <a:spLocks noChangeShapeType="1"/>
            </p:cNvSpPr>
            <p:nvPr/>
          </p:nvSpPr>
          <p:spPr bwMode="auto">
            <a:xfrm flipV="1">
              <a:off x="2101850" y="5711825"/>
              <a:ext cx="0" cy="1635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64" name="Line 45"/>
            <p:cNvSpPr>
              <a:spLocks noChangeShapeType="1"/>
            </p:cNvSpPr>
            <p:nvPr/>
          </p:nvSpPr>
          <p:spPr bwMode="auto">
            <a:xfrm flipH="1" flipV="1">
              <a:off x="1976438" y="4489450"/>
              <a:ext cx="0" cy="398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65" name="Line 46"/>
            <p:cNvSpPr>
              <a:spLocks noChangeShapeType="1"/>
            </p:cNvSpPr>
            <p:nvPr/>
          </p:nvSpPr>
          <p:spPr bwMode="auto">
            <a:xfrm>
              <a:off x="3854450" y="5021263"/>
              <a:ext cx="0" cy="7508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66" name="Line 47"/>
            <p:cNvSpPr>
              <a:spLocks noChangeShapeType="1"/>
            </p:cNvSpPr>
            <p:nvPr/>
          </p:nvSpPr>
          <p:spPr bwMode="auto">
            <a:xfrm flipH="1" flipV="1">
              <a:off x="4935538" y="5011738"/>
              <a:ext cx="4762" cy="2206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83" name="Text Box 58"/>
            <p:cNvSpPr txBox="1">
              <a:spLocks noChangeArrowheads="1"/>
            </p:cNvSpPr>
            <p:nvPr/>
          </p:nvSpPr>
          <p:spPr bwMode="auto">
            <a:xfrm>
              <a:off x="719138" y="4156075"/>
              <a:ext cx="390525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i="0" dirty="0">
                  <a:solidFill>
                    <a:srgbClr val="FF0000"/>
                  </a:solidFill>
                  <a:latin typeface="+mj-lt"/>
                  <a:ea typeface="+mn-ea"/>
                  <a:cs typeface="+mn-cs"/>
                </a:rPr>
                <a:t>A</a:t>
              </a:r>
            </a:p>
          </p:txBody>
        </p:sp>
        <p:sp>
          <p:nvSpPr>
            <p:cNvPr id="47168" name="Line 60"/>
            <p:cNvSpPr>
              <a:spLocks noChangeShapeType="1"/>
            </p:cNvSpPr>
            <p:nvPr/>
          </p:nvSpPr>
          <p:spPr bwMode="auto">
            <a:xfrm>
              <a:off x="5045075" y="4921250"/>
              <a:ext cx="11985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36256" name="Group 63"/>
            <p:cNvGrpSpPr>
              <a:grpSpLocks/>
            </p:cNvGrpSpPr>
            <p:nvPr/>
          </p:nvGrpSpPr>
          <p:grpSpPr bwMode="auto">
            <a:xfrm>
              <a:off x="7372350" y="4845050"/>
              <a:ext cx="1558925" cy="460375"/>
              <a:chOff x="4351" y="2786"/>
              <a:chExt cx="982" cy="290"/>
            </a:xfrm>
          </p:grpSpPr>
          <p:sp>
            <p:nvSpPr>
              <p:cNvPr id="47200" name="Text Box 64"/>
              <p:cNvSpPr txBox="1">
                <a:spLocks noChangeArrowheads="1"/>
              </p:cNvSpPr>
              <p:nvPr/>
            </p:nvSpPr>
            <p:spPr bwMode="auto">
              <a:xfrm>
                <a:off x="4352" y="2786"/>
                <a:ext cx="83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222.222.222.222</a:t>
                </a:r>
              </a:p>
            </p:txBody>
          </p:sp>
          <p:sp>
            <p:nvSpPr>
              <p:cNvPr id="47201" name="Text Box 65"/>
              <p:cNvSpPr txBox="1">
                <a:spLocks noChangeArrowheads="1"/>
              </p:cNvSpPr>
              <p:nvPr/>
            </p:nvSpPr>
            <p:spPr bwMode="auto">
              <a:xfrm>
                <a:off x="4351" y="2904"/>
                <a:ext cx="982" cy="1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49-BD-D2-C7-56-2A</a:t>
                </a:r>
              </a:p>
            </p:txBody>
          </p:sp>
        </p:grpSp>
        <p:sp>
          <p:nvSpPr>
            <p:cNvPr id="47170" name="Line 67"/>
            <p:cNvSpPr>
              <a:spLocks noChangeShapeType="1"/>
            </p:cNvSpPr>
            <p:nvPr/>
          </p:nvSpPr>
          <p:spPr bwMode="auto">
            <a:xfrm flipV="1">
              <a:off x="6943725" y="4416425"/>
              <a:ext cx="450850" cy="317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71" name="Line 68"/>
            <p:cNvSpPr>
              <a:spLocks noChangeShapeType="1"/>
            </p:cNvSpPr>
            <p:nvPr/>
          </p:nvSpPr>
          <p:spPr bwMode="auto">
            <a:xfrm flipH="1" flipV="1">
              <a:off x="7469188" y="4492625"/>
              <a:ext cx="11112" cy="3889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72" name="Text Box 71"/>
            <p:cNvSpPr txBox="1">
              <a:spLocks noChangeArrowheads="1"/>
            </p:cNvSpPr>
            <p:nvPr/>
          </p:nvSpPr>
          <p:spPr bwMode="auto">
            <a:xfrm>
              <a:off x="7073900" y="5811838"/>
              <a:ext cx="13223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222.222.222.221</a:t>
              </a:r>
            </a:p>
          </p:txBody>
        </p:sp>
        <p:sp>
          <p:nvSpPr>
            <p:cNvPr id="47173" name="Text Box 72"/>
            <p:cNvSpPr txBox="1">
              <a:spLocks noChangeArrowheads="1"/>
            </p:cNvSpPr>
            <p:nvPr/>
          </p:nvSpPr>
          <p:spPr bwMode="auto">
            <a:xfrm>
              <a:off x="7077075" y="5986463"/>
              <a:ext cx="150177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88-B2-2F-54-1A-0F</a:t>
              </a:r>
            </a:p>
          </p:txBody>
        </p:sp>
        <p:sp>
          <p:nvSpPr>
            <p:cNvPr id="47174" name="Line 73"/>
            <p:cNvSpPr>
              <a:spLocks noChangeShapeType="1"/>
            </p:cNvSpPr>
            <p:nvPr/>
          </p:nvSpPr>
          <p:spPr bwMode="auto">
            <a:xfrm flipH="1" flipV="1">
              <a:off x="6873875" y="5313363"/>
              <a:ext cx="254000" cy="250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75" name="Line 74"/>
            <p:cNvSpPr>
              <a:spLocks noChangeShapeType="1"/>
            </p:cNvSpPr>
            <p:nvPr/>
          </p:nvSpPr>
          <p:spPr bwMode="auto">
            <a:xfrm flipH="1">
              <a:off x="7208838" y="5654675"/>
              <a:ext cx="4762" cy="2016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6263" name="Freeform 75"/>
            <p:cNvSpPr>
              <a:spLocks/>
            </p:cNvSpPr>
            <p:nvPr/>
          </p:nvSpPr>
          <p:spPr bwMode="auto">
            <a:xfrm>
              <a:off x="6203950" y="4440238"/>
              <a:ext cx="765175" cy="1081088"/>
            </a:xfrm>
            <a:custGeom>
              <a:avLst/>
              <a:gdLst>
                <a:gd name="T0" fmla="*/ 2147483647 w 1005"/>
                <a:gd name="T1" fmla="*/ 2147483647 h 996"/>
                <a:gd name="T2" fmla="*/ 2147483647 w 1005"/>
                <a:gd name="T3" fmla="*/ 2147483647 h 996"/>
                <a:gd name="T4" fmla="*/ 2147483647 w 1005"/>
                <a:gd name="T5" fmla="*/ 2147483647 h 996"/>
                <a:gd name="T6" fmla="*/ 2147483647 w 1005"/>
                <a:gd name="T7" fmla="*/ 2147483647 h 996"/>
                <a:gd name="T8" fmla="*/ 2147483647 w 1005"/>
                <a:gd name="T9" fmla="*/ 2147483647 h 996"/>
                <a:gd name="T10" fmla="*/ 2147483647 w 1005"/>
                <a:gd name="T11" fmla="*/ 2147483647 h 996"/>
                <a:gd name="T12" fmla="*/ 2147483647 w 1005"/>
                <a:gd name="T13" fmla="*/ 2147483647 h 996"/>
                <a:gd name="T14" fmla="*/ 2147483647 w 1005"/>
                <a:gd name="T15" fmla="*/ 2147483647 h 996"/>
                <a:gd name="T16" fmla="*/ 2147483647 w 1005"/>
                <a:gd name="T17" fmla="*/ 2147483647 h 996"/>
                <a:gd name="T18" fmla="*/ 2147483647 w 1005"/>
                <a:gd name="T19" fmla="*/ 2147483647 h 996"/>
                <a:gd name="T20" fmla="*/ 2147483647 w 1005"/>
                <a:gd name="T21" fmla="*/ 2147483647 h 996"/>
                <a:gd name="T22" fmla="*/ 2147483647 w 1005"/>
                <a:gd name="T23" fmla="*/ 2147483647 h 996"/>
                <a:gd name="T24" fmla="*/ 2147483647 w 1005"/>
                <a:gd name="T25" fmla="*/ 2147483647 h 9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05" h="996">
                  <a:moveTo>
                    <a:pt x="307" y="83"/>
                  </a:moveTo>
                  <a:cubicBezTo>
                    <a:pt x="218" y="117"/>
                    <a:pt x="182" y="156"/>
                    <a:pt x="134" y="227"/>
                  </a:cubicBezTo>
                  <a:cubicBezTo>
                    <a:pt x="86" y="298"/>
                    <a:pt x="38" y="426"/>
                    <a:pt x="19" y="507"/>
                  </a:cubicBezTo>
                  <a:cubicBezTo>
                    <a:pt x="0" y="588"/>
                    <a:pt x="8" y="648"/>
                    <a:pt x="19" y="716"/>
                  </a:cubicBezTo>
                  <a:cubicBezTo>
                    <a:pt x="30" y="784"/>
                    <a:pt x="54" y="873"/>
                    <a:pt x="84" y="918"/>
                  </a:cubicBezTo>
                  <a:cubicBezTo>
                    <a:pt x="114" y="963"/>
                    <a:pt x="148" y="984"/>
                    <a:pt x="199" y="990"/>
                  </a:cubicBezTo>
                  <a:cubicBezTo>
                    <a:pt x="250" y="996"/>
                    <a:pt x="310" y="961"/>
                    <a:pt x="393" y="954"/>
                  </a:cubicBezTo>
                  <a:cubicBezTo>
                    <a:pt x="476" y="947"/>
                    <a:pt x="614" y="967"/>
                    <a:pt x="696" y="947"/>
                  </a:cubicBezTo>
                  <a:cubicBezTo>
                    <a:pt x="778" y="927"/>
                    <a:pt x="833" y="898"/>
                    <a:pt x="883" y="831"/>
                  </a:cubicBezTo>
                  <a:cubicBezTo>
                    <a:pt x="933" y="764"/>
                    <a:pt x="991" y="644"/>
                    <a:pt x="998" y="543"/>
                  </a:cubicBezTo>
                  <a:cubicBezTo>
                    <a:pt x="1005" y="442"/>
                    <a:pt x="981" y="313"/>
                    <a:pt x="926" y="227"/>
                  </a:cubicBezTo>
                  <a:cubicBezTo>
                    <a:pt x="871" y="141"/>
                    <a:pt x="768" y="50"/>
                    <a:pt x="667" y="25"/>
                  </a:cubicBezTo>
                  <a:cubicBezTo>
                    <a:pt x="566" y="0"/>
                    <a:pt x="396" y="49"/>
                    <a:pt x="307" y="83"/>
                  </a:cubicBezTo>
                  <a:close/>
                </a:path>
              </a:pathLst>
            </a:custGeom>
            <a:solidFill>
              <a:srgbClr val="00CCFF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93" name="Text Box 76"/>
            <p:cNvSpPr txBox="1">
              <a:spLocks noChangeArrowheads="1"/>
            </p:cNvSpPr>
            <p:nvPr/>
          </p:nvSpPr>
          <p:spPr bwMode="auto">
            <a:xfrm>
              <a:off x="8307388" y="4073525"/>
              <a:ext cx="357187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i="0" dirty="0">
                  <a:solidFill>
                    <a:srgbClr val="FF0000"/>
                  </a:solidFill>
                  <a:latin typeface="+mj-lt"/>
                  <a:ea typeface="+mn-ea"/>
                  <a:cs typeface="+mn-cs"/>
                </a:rPr>
                <a:t>B</a:t>
              </a:r>
            </a:p>
          </p:txBody>
        </p:sp>
        <p:grpSp>
          <p:nvGrpSpPr>
            <p:cNvPr id="136265" name="Group 193"/>
            <p:cNvGrpSpPr>
              <a:grpSpLocks/>
            </p:cNvGrpSpPr>
            <p:nvPr/>
          </p:nvGrpSpPr>
          <p:grpSpPr bwMode="auto">
            <a:xfrm>
              <a:off x="7179310" y="4033520"/>
              <a:ext cx="1009650" cy="855028"/>
              <a:chOff x="7179310" y="4033520"/>
              <a:chExt cx="1009650" cy="855028"/>
            </a:xfrm>
          </p:grpSpPr>
          <p:grpSp>
            <p:nvGrpSpPr>
              <p:cNvPr id="136283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36285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6286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213" name="Rectangle 43"/>
              <p:cNvSpPr>
                <a:spLocks noChangeArrowheads="1"/>
              </p:cNvSpPr>
              <p:nvPr/>
            </p:nvSpPr>
            <p:spPr bwMode="auto">
              <a:xfrm rot="16200000">
                <a:off x="7438232" y="4309268"/>
                <a:ext cx="127000" cy="195263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136266" name="Group 194"/>
            <p:cNvGrpSpPr>
              <a:grpSpLocks/>
            </p:cNvGrpSpPr>
            <p:nvPr/>
          </p:nvGrpSpPr>
          <p:grpSpPr bwMode="auto">
            <a:xfrm>
              <a:off x="3757931" y="4714240"/>
              <a:ext cx="1291589" cy="426719"/>
              <a:chOff x="4011931" y="3379152"/>
              <a:chExt cx="1262062" cy="390207"/>
            </a:xfrm>
          </p:grpSpPr>
          <p:sp>
            <p:nvSpPr>
              <p:cNvPr id="201" name="Rectangle 43"/>
              <p:cNvSpPr>
                <a:spLocks noChangeArrowheads="1"/>
              </p:cNvSpPr>
              <p:nvPr/>
            </p:nvSpPr>
            <p:spPr bwMode="auto">
              <a:xfrm rot="16200000">
                <a:off x="5112705" y="3476529"/>
                <a:ext cx="127747" cy="19545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  <p:grpSp>
            <p:nvGrpSpPr>
              <p:cNvPr id="136273" name="Group 1185"/>
              <p:cNvGrpSpPr>
                <a:grpSpLocks/>
              </p:cNvGrpSpPr>
              <p:nvPr/>
            </p:nvGrpSpPr>
            <p:grpSpPr bwMode="auto">
              <a:xfrm>
                <a:off x="4197985" y="3379152"/>
                <a:ext cx="892175" cy="390207"/>
                <a:chOff x="4650" y="1129"/>
                <a:chExt cx="246" cy="95"/>
              </a:xfrm>
            </p:grpSpPr>
            <p:sp>
              <p:nvSpPr>
                <p:cNvPr id="136275" name="Oval 407"/>
                <p:cNvSpPr>
                  <a:spLocks noChangeArrowheads="1"/>
                </p:cNvSpPr>
                <p:nvPr/>
              </p:nvSpPr>
              <p:spPr bwMode="auto">
                <a:xfrm>
                  <a:off x="4651" y="1171"/>
                  <a:ext cx="244" cy="5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i="0" dirty="0">
                    <a:latin typeface="Times New Roman" charset="0"/>
                    <a:cs typeface="Arial" charset="0"/>
                  </a:endParaRPr>
                </a:p>
              </p:txBody>
            </p:sp>
            <p:sp>
              <p:nvSpPr>
                <p:cNvPr id="136276" name="Rectangle 410"/>
                <p:cNvSpPr>
                  <a:spLocks noChangeArrowheads="1"/>
                </p:cNvSpPr>
                <p:nvPr/>
              </p:nvSpPr>
              <p:spPr bwMode="auto">
                <a:xfrm>
                  <a:off x="4651" y="1165"/>
                  <a:ext cx="245" cy="33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 i="0" dirty="0">
                    <a:latin typeface="Times New Roman" charset="0"/>
                    <a:cs typeface="Arial" charset="0"/>
                  </a:endParaRPr>
                </a:p>
              </p:txBody>
            </p:sp>
            <p:sp>
              <p:nvSpPr>
                <p:cNvPr id="136277" name="Oval 411"/>
                <p:cNvSpPr>
                  <a:spLocks noChangeArrowheads="1"/>
                </p:cNvSpPr>
                <p:nvPr/>
              </p:nvSpPr>
              <p:spPr bwMode="auto">
                <a:xfrm>
                  <a:off x="4650" y="1129"/>
                  <a:ext cx="244" cy="62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i="0" dirty="0">
                    <a:latin typeface="Times New Roman" charset="0"/>
                    <a:cs typeface="Arial" charset="0"/>
                  </a:endParaRPr>
                </a:p>
              </p:txBody>
            </p:sp>
            <p:grpSp>
              <p:nvGrpSpPr>
                <p:cNvPr id="136278" name="Group 1189"/>
                <p:cNvGrpSpPr>
                  <a:grpSpLocks/>
                </p:cNvGrpSpPr>
                <p:nvPr/>
              </p:nvGrpSpPr>
              <p:grpSpPr bwMode="auto">
                <a:xfrm>
                  <a:off x="4699" y="1145"/>
                  <a:ext cx="138" cy="29"/>
                  <a:chOff x="2468" y="1332"/>
                  <a:chExt cx="310" cy="60"/>
                </a:xfrm>
              </p:grpSpPr>
              <p:sp>
                <p:nvSpPr>
                  <p:cNvPr id="136281" name="Freeform 1190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6282" name="Freeform 1191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7192" name="Line 1192"/>
                <p:cNvSpPr>
                  <a:spLocks noChangeShapeType="1"/>
                </p:cNvSpPr>
                <p:nvPr/>
              </p:nvSpPr>
              <p:spPr bwMode="auto">
                <a:xfrm>
                  <a:off x="4651" y="1158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47193" name="Line 1193"/>
                <p:cNvSpPr>
                  <a:spLocks noChangeShapeType="1"/>
                </p:cNvSpPr>
                <p:nvPr/>
              </p:nvSpPr>
              <p:spPr bwMode="auto">
                <a:xfrm>
                  <a:off x="4894" y="1160"/>
                  <a:ext cx="0" cy="4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  <p:sp>
            <p:nvSpPr>
              <p:cNvPr id="203" name="Rectangle 43"/>
              <p:cNvSpPr>
                <a:spLocks noChangeArrowheads="1"/>
              </p:cNvSpPr>
              <p:nvPr/>
            </p:nvSpPr>
            <p:spPr bwMode="auto">
              <a:xfrm rot="16200000">
                <a:off x="4046200" y="3485965"/>
                <a:ext cx="126295" cy="19545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136267" name="Group 195"/>
            <p:cNvGrpSpPr>
              <a:grpSpLocks/>
            </p:cNvGrpSpPr>
            <p:nvPr/>
          </p:nvGrpSpPr>
          <p:grpSpPr bwMode="auto">
            <a:xfrm>
              <a:off x="1483360" y="5313680"/>
              <a:ext cx="701043" cy="517588"/>
              <a:chOff x="1046480" y="3962400"/>
              <a:chExt cx="1026163" cy="761428"/>
            </a:xfrm>
          </p:grpSpPr>
          <p:sp>
            <p:nvSpPr>
              <p:cNvPr id="197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438" y="4298853"/>
                <a:ext cx="109762" cy="248638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  <p:grpSp>
            <p:nvGrpSpPr>
              <p:cNvPr id="136269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36270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6271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4710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00100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Addressing: routing to another LAN</a:t>
            </a:r>
          </a:p>
        </p:txBody>
      </p:sp>
      <p:grpSp>
        <p:nvGrpSpPr>
          <p:cNvPr id="714811" name="Group 59"/>
          <p:cNvGrpSpPr>
            <a:grpSpLocks/>
          </p:cNvGrpSpPr>
          <p:nvPr/>
        </p:nvGrpSpPr>
        <p:grpSpPr bwMode="auto">
          <a:xfrm>
            <a:off x="534988" y="2686050"/>
            <a:ext cx="976312" cy="1460500"/>
            <a:chOff x="337" y="1692"/>
            <a:chExt cx="615" cy="920"/>
          </a:xfrm>
        </p:grpSpPr>
        <p:sp>
          <p:nvSpPr>
            <p:cNvPr id="136229" name="Freeform 60"/>
            <p:cNvSpPr>
              <a:spLocks/>
            </p:cNvSpPr>
            <p:nvPr/>
          </p:nvSpPr>
          <p:spPr bwMode="auto">
            <a:xfrm>
              <a:off x="348" y="1709"/>
              <a:ext cx="604" cy="903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4" h="903">
                  <a:moveTo>
                    <a:pt x="496" y="0"/>
                  </a:moveTo>
                  <a:lnTo>
                    <a:pt x="604" y="903"/>
                  </a:lnTo>
                  <a:lnTo>
                    <a:pt x="0" y="788"/>
                  </a:lnTo>
                  <a:lnTo>
                    <a:pt x="456" y="750"/>
                  </a:lnTo>
                  <a:lnTo>
                    <a:pt x="49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7143" name="Rectangle 61"/>
            <p:cNvSpPr>
              <a:spLocks noChangeArrowheads="1"/>
            </p:cNvSpPr>
            <p:nvPr/>
          </p:nvSpPr>
          <p:spPr bwMode="auto">
            <a:xfrm>
              <a:off x="344" y="1711"/>
              <a:ext cx="493" cy="79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44" name="Text Box 62"/>
            <p:cNvSpPr txBox="1">
              <a:spLocks noChangeArrowheads="1"/>
            </p:cNvSpPr>
            <p:nvPr/>
          </p:nvSpPr>
          <p:spPr bwMode="auto">
            <a:xfrm>
              <a:off x="413" y="1692"/>
              <a:ext cx="336" cy="8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endParaRPr lang="en-US" sz="1600" i="0" dirty="0" smtClean="0">
                <a:latin typeface="Arial" charset="0"/>
                <a:cs typeface="+mn-cs"/>
              </a:endParaRPr>
            </a:p>
            <a:p>
              <a:pPr algn="ctr">
                <a:defRPr/>
              </a:pPr>
              <a:endParaRPr lang="en-US" sz="1600" i="0" dirty="0" smtClean="0">
                <a:latin typeface="Arial" charset="0"/>
                <a:cs typeface="+mn-cs"/>
              </a:endParaRP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IP</a:t>
              </a: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Eth</a:t>
              </a: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Phy</a:t>
              </a:r>
            </a:p>
          </p:txBody>
        </p:sp>
        <p:sp>
          <p:nvSpPr>
            <p:cNvPr id="47145" name="Line 63"/>
            <p:cNvSpPr>
              <a:spLocks noChangeShapeType="1"/>
            </p:cNvSpPr>
            <p:nvPr/>
          </p:nvSpPr>
          <p:spPr bwMode="auto">
            <a:xfrm>
              <a:off x="346" y="1868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46" name="Line 64"/>
            <p:cNvSpPr>
              <a:spLocks noChangeShapeType="1"/>
            </p:cNvSpPr>
            <p:nvPr/>
          </p:nvSpPr>
          <p:spPr bwMode="auto">
            <a:xfrm>
              <a:off x="343" y="2027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47" name="Line 65"/>
            <p:cNvSpPr>
              <a:spLocks noChangeShapeType="1"/>
            </p:cNvSpPr>
            <p:nvPr/>
          </p:nvSpPr>
          <p:spPr bwMode="auto">
            <a:xfrm>
              <a:off x="340" y="2186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48" name="Line 66"/>
            <p:cNvSpPr>
              <a:spLocks noChangeShapeType="1"/>
            </p:cNvSpPr>
            <p:nvPr/>
          </p:nvSpPr>
          <p:spPr bwMode="auto">
            <a:xfrm>
              <a:off x="337" y="2345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47111" name="Rectangle 76"/>
          <p:cNvSpPr>
            <a:spLocks noChangeArrowheads="1"/>
          </p:cNvSpPr>
          <p:nvPr/>
        </p:nvSpPr>
        <p:spPr bwMode="auto">
          <a:xfrm>
            <a:off x="706438" y="1084263"/>
            <a:ext cx="77724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i="0" dirty="0">
                <a:latin typeface="Gill Sans MT" charset="0"/>
                <a:cs typeface="+mn-cs"/>
              </a:rPr>
              <a:t>frame sent from A to R</a:t>
            </a:r>
          </a:p>
        </p:txBody>
      </p:sp>
      <p:grpSp>
        <p:nvGrpSpPr>
          <p:cNvPr id="714820" name="Group 68"/>
          <p:cNvGrpSpPr>
            <a:grpSpLocks/>
          </p:cNvGrpSpPr>
          <p:nvPr/>
        </p:nvGrpSpPr>
        <p:grpSpPr bwMode="auto">
          <a:xfrm>
            <a:off x="2713038" y="3265488"/>
            <a:ext cx="1096962" cy="244475"/>
            <a:chOff x="1231" y="1990"/>
            <a:chExt cx="691" cy="154"/>
          </a:xfrm>
        </p:grpSpPr>
        <p:sp>
          <p:nvSpPr>
            <p:cNvPr id="47139" name="Rectangle 69"/>
            <p:cNvSpPr>
              <a:spLocks noChangeArrowheads="1"/>
            </p:cNvSpPr>
            <p:nvPr/>
          </p:nvSpPr>
          <p:spPr bwMode="auto">
            <a:xfrm>
              <a:off x="1231" y="1991"/>
              <a:ext cx="691" cy="15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40" name="Line 70"/>
            <p:cNvSpPr>
              <a:spLocks noChangeShapeType="1"/>
            </p:cNvSpPr>
            <p:nvPr/>
          </p:nvSpPr>
          <p:spPr bwMode="auto">
            <a:xfrm>
              <a:off x="1337" y="1990"/>
              <a:ext cx="0" cy="152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41" name="Line 71"/>
            <p:cNvSpPr>
              <a:spLocks noChangeShapeType="1"/>
            </p:cNvSpPr>
            <p:nvPr/>
          </p:nvSpPr>
          <p:spPr bwMode="auto">
            <a:xfrm>
              <a:off x="1427" y="1992"/>
              <a:ext cx="0" cy="152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714852" name="Group 100"/>
          <p:cNvGrpSpPr>
            <a:grpSpLocks/>
          </p:cNvGrpSpPr>
          <p:nvPr/>
        </p:nvGrpSpPr>
        <p:grpSpPr bwMode="auto">
          <a:xfrm>
            <a:off x="3952875" y="2767013"/>
            <a:ext cx="895350" cy="2038350"/>
            <a:chOff x="2823" y="1545"/>
            <a:chExt cx="564" cy="1284"/>
          </a:xfrm>
        </p:grpSpPr>
        <p:sp>
          <p:nvSpPr>
            <p:cNvPr id="136221" name="Freeform 93"/>
            <p:cNvSpPr>
              <a:spLocks/>
            </p:cNvSpPr>
            <p:nvPr/>
          </p:nvSpPr>
          <p:spPr bwMode="auto">
            <a:xfrm>
              <a:off x="2823" y="2265"/>
              <a:ext cx="564" cy="564"/>
            </a:xfrm>
            <a:custGeom>
              <a:avLst/>
              <a:gdLst>
                <a:gd name="T0" fmla="*/ 564 w 564"/>
                <a:gd name="T1" fmla="*/ 0 h 564"/>
                <a:gd name="T2" fmla="*/ 287 w 564"/>
                <a:gd name="T3" fmla="*/ 564 h 564"/>
                <a:gd name="T4" fmla="*/ 0 w 564"/>
                <a:gd name="T5" fmla="*/ 0 h 564"/>
                <a:gd name="T6" fmla="*/ 564 w 564"/>
                <a:gd name="T7" fmla="*/ 0 h 5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64" h="564">
                  <a:moveTo>
                    <a:pt x="564" y="0"/>
                  </a:moveTo>
                  <a:lnTo>
                    <a:pt x="287" y="564"/>
                  </a:lnTo>
                  <a:lnTo>
                    <a:pt x="0" y="0"/>
                  </a:lnTo>
                  <a:lnTo>
                    <a:pt x="56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7135" name="Rectangle 94"/>
            <p:cNvSpPr>
              <a:spLocks noChangeArrowheads="1"/>
            </p:cNvSpPr>
            <p:nvPr/>
          </p:nvSpPr>
          <p:spPr bwMode="auto">
            <a:xfrm>
              <a:off x="2872" y="1877"/>
              <a:ext cx="493" cy="47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36" name="Text Box 95"/>
            <p:cNvSpPr txBox="1">
              <a:spLocks noChangeArrowheads="1"/>
            </p:cNvSpPr>
            <p:nvPr/>
          </p:nvSpPr>
          <p:spPr bwMode="auto">
            <a:xfrm>
              <a:off x="2941" y="1545"/>
              <a:ext cx="336" cy="8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endParaRPr lang="en-US" sz="1600" i="0" dirty="0" smtClean="0">
                <a:latin typeface="Arial" charset="0"/>
                <a:cs typeface="+mn-cs"/>
              </a:endParaRPr>
            </a:p>
            <a:p>
              <a:pPr algn="ctr">
                <a:defRPr/>
              </a:pPr>
              <a:endParaRPr lang="en-US" sz="1600" i="0" dirty="0" smtClean="0">
                <a:latin typeface="Arial" charset="0"/>
                <a:cs typeface="+mn-cs"/>
              </a:endParaRP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IP</a:t>
              </a: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Eth</a:t>
              </a: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Phy</a:t>
              </a:r>
            </a:p>
          </p:txBody>
        </p:sp>
        <p:sp>
          <p:nvSpPr>
            <p:cNvPr id="47137" name="Line 98"/>
            <p:cNvSpPr>
              <a:spLocks noChangeShapeType="1"/>
            </p:cNvSpPr>
            <p:nvPr/>
          </p:nvSpPr>
          <p:spPr bwMode="auto">
            <a:xfrm>
              <a:off x="2868" y="2039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38" name="Line 99"/>
            <p:cNvSpPr>
              <a:spLocks noChangeShapeType="1"/>
            </p:cNvSpPr>
            <p:nvPr/>
          </p:nvSpPr>
          <p:spPr bwMode="auto">
            <a:xfrm>
              <a:off x="2865" y="2198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714853" name="Rectangle 101"/>
          <p:cNvSpPr>
            <a:spLocks noChangeArrowheads="1"/>
          </p:cNvSpPr>
          <p:nvPr/>
        </p:nvSpPr>
        <p:spPr bwMode="auto">
          <a:xfrm>
            <a:off x="709613" y="1439863"/>
            <a:ext cx="77724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i="0" dirty="0">
                <a:latin typeface="Gill Sans MT" charset="0"/>
                <a:cs typeface="+mn-cs"/>
              </a:rPr>
              <a:t>frame received at R, datagram removed, passed up to IP</a:t>
            </a:r>
          </a:p>
        </p:txBody>
      </p:sp>
      <p:grpSp>
        <p:nvGrpSpPr>
          <p:cNvPr id="714883" name="Group 131"/>
          <p:cNvGrpSpPr>
            <a:grpSpLocks/>
          </p:cNvGrpSpPr>
          <p:nvPr/>
        </p:nvGrpSpPr>
        <p:grpSpPr bwMode="auto">
          <a:xfrm>
            <a:off x="1477963" y="2244725"/>
            <a:ext cx="2443162" cy="1519238"/>
            <a:chOff x="931" y="1414"/>
            <a:chExt cx="1539" cy="957"/>
          </a:xfrm>
        </p:grpSpPr>
        <p:sp>
          <p:nvSpPr>
            <p:cNvPr id="47121" name="Text Box 79"/>
            <p:cNvSpPr txBox="1">
              <a:spLocks noChangeArrowheads="1"/>
            </p:cNvSpPr>
            <p:nvPr/>
          </p:nvSpPr>
          <p:spPr bwMode="auto">
            <a:xfrm>
              <a:off x="931" y="1414"/>
              <a:ext cx="153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MAC src: 74-29-9C-E8-FF-55</a:t>
              </a:r>
            </a:p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   MAC dest: E6-E9-00-17-BB-4B</a:t>
              </a:r>
            </a:p>
          </p:txBody>
        </p:sp>
        <p:grpSp>
          <p:nvGrpSpPr>
            <p:cNvPr id="136209" name="Group 80"/>
            <p:cNvGrpSpPr>
              <a:grpSpLocks/>
            </p:cNvGrpSpPr>
            <p:nvPr/>
          </p:nvGrpSpPr>
          <p:grpSpPr bwMode="auto">
            <a:xfrm>
              <a:off x="981" y="2182"/>
              <a:ext cx="1049" cy="189"/>
              <a:chOff x="2829" y="2040"/>
              <a:chExt cx="1049" cy="189"/>
            </a:xfrm>
          </p:grpSpPr>
          <p:sp>
            <p:nvSpPr>
              <p:cNvPr id="47128" name="Rectangle 81"/>
              <p:cNvSpPr>
                <a:spLocks noChangeArrowheads="1"/>
              </p:cNvSpPr>
              <p:nvPr/>
            </p:nvSpPr>
            <p:spPr bwMode="auto">
              <a:xfrm>
                <a:off x="2829" y="2042"/>
                <a:ext cx="1049" cy="185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7129" name="Rectangle 82"/>
              <p:cNvSpPr>
                <a:spLocks noChangeArrowheads="1"/>
              </p:cNvSpPr>
              <p:nvPr/>
            </p:nvSpPr>
            <p:spPr bwMode="auto">
              <a:xfrm>
                <a:off x="3078" y="2060"/>
                <a:ext cx="691" cy="15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7130" name="Line 83"/>
              <p:cNvSpPr>
                <a:spLocks noChangeShapeType="1"/>
              </p:cNvSpPr>
              <p:nvPr/>
            </p:nvSpPr>
            <p:spPr bwMode="auto">
              <a:xfrm>
                <a:off x="3180" y="2063"/>
                <a:ext cx="0" cy="152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7131" name="Line 84"/>
              <p:cNvSpPr>
                <a:spLocks noChangeShapeType="1"/>
              </p:cNvSpPr>
              <p:nvPr/>
            </p:nvSpPr>
            <p:spPr bwMode="auto">
              <a:xfrm>
                <a:off x="3276" y="2063"/>
                <a:ext cx="0" cy="152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7132" name="Line 85"/>
              <p:cNvSpPr>
                <a:spLocks noChangeShapeType="1"/>
              </p:cNvSpPr>
              <p:nvPr/>
            </p:nvSpPr>
            <p:spPr bwMode="auto">
              <a:xfrm>
                <a:off x="2910" y="2040"/>
                <a:ext cx="0" cy="189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7133" name="Line 86"/>
              <p:cNvSpPr>
                <a:spLocks noChangeShapeType="1"/>
              </p:cNvSpPr>
              <p:nvPr/>
            </p:nvSpPr>
            <p:spPr bwMode="auto">
              <a:xfrm>
                <a:off x="3006" y="2040"/>
                <a:ext cx="0" cy="189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47123" name="Line 87"/>
            <p:cNvSpPr>
              <a:spLocks noChangeShapeType="1"/>
            </p:cNvSpPr>
            <p:nvPr/>
          </p:nvSpPr>
          <p:spPr bwMode="auto">
            <a:xfrm flipV="1">
              <a:off x="1018" y="1576"/>
              <a:ext cx="2" cy="7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24" name="Line 88"/>
            <p:cNvSpPr>
              <a:spLocks noChangeShapeType="1"/>
            </p:cNvSpPr>
            <p:nvPr/>
          </p:nvSpPr>
          <p:spPr bwMode="auto">
            <a:xfrm flipV="1">
              <a:off x="1106" y="1680"/>
              <a:ext cx="0" cy="5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25" name="Line 89"/>
            <p:cNvSpPr>
              <a:spLocks noChangeShapeType="1"/>
            </p:cNvSpPr>
            <p:nvPr/>
          </p:nvSpPr>
          <p:spPr bwMode="auto">
            <a:xfrm flipH="1" flipV="1">
              <a:off x="1276" y="1812"/>
              <a:ext cx="2" cy="4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26" name="Line 90"/>
            <p:cNvSpPr>
              <a:spLocks noChangeShapeType="1"/>
            </p:cNvSpPr>
            <p:nvPr/>
          </p:nvSpPr>
          <p:spPr bwMode="auto">
            <a:xfrm>
              <a:off x="1368" y="1924"/>
              <a:ext cx="2" cy="3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27" name="Text Box 130"/>
            <p:cNvSpPr txBox="1">
              <a:spLocks noChangeArrowheads="1"/>
            </p:cNvSpPr>
            <p:nvPr/>
          </p:nvSpPr>
          <p:spPr bwMode="auto">
            <a:xfrm>
              <a:off x="1193" y="1665"/>
              <a:ext cx="126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IP src: 111.111.111.111</a:t>
              </a:r>
            </a:p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   IP dest: 222.222.222.222</a:t>
              </a:r>
            </a:p>
          </p:txBody>
        </p:sp>
      </p:grpSp>
      <p:grpSp>
        <p:nvGrpSpPr>
          <p:cNvPr id="714898" name="Group 146"/>
          <p:cNvGrpSpPr>
            <a:grpSpLocks/>
          </p:cNvGrpSpPr>
          <p:nvPr/>
        </p:nvGrpSpPr>
        <p:grpSpPr bwMode="auto">
          <a:xfrm>
            <a:off x="2667000" y="2435225"/>
            <a:ext cx="2011363" cy="979488"/>
            <a:chOff x="4493" y="1480"/>
            <a:chExt cx="1267" cy="617"/>
          </a:xfrm>
        </p:grpSpPr>
        <p:sp>
          <p:nvSpPr>
            <p:cNvPr id="47118" name="Line 143"/>
            <p:cNvSpPr>
              <a:spLocks noChangeShapeType="1"/>
            </p:cNvSpPr>
            <p:nvPr/>
          </p:nvSpPr>
          <p:spPr bwMode="auto">
            <a:xfrm flipH="1" flipV="1">
              <a:off x="4576" y="1627"/>
              <a:ext cx="2" cy="4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19" name="Line 144"/>
            <p:cNvSpPr>
              <a:spLocks noChangeShapeType="1"/>
            </p:cNvSpPr>
            <p:nvPr/>
          </p:nvSpPr>
          <p:spPr bwMode="auto">
            <a:xfrm>
              <a:off x="4668" y="1739"/>
              <a:ext cx="2" cy="3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120" name="Text Box 145"/>
            <p:cNvSpPr txBox="1">
              <a:spLocks noChangeArrowheads="1"/>
            </p:cNvSpPr>
            <p:nvPr/>
          </p:nvSpPr>
          <p:spPr bwMode="auto">
            <a:xfrm>
              <a:off x="4493" y="1480"/>
              <a:ext cx="126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IP src: 111.111.111.111</a:t>
              </a:r>
            </a:p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   IP dest: 222.222.222.222</a:t>
              </a:r>
            </a:p>
          </p:txBody>
        </p:sp>
      </p:grpSp>
      <p:pic>
        <p:nvPicPr>
          <p:cNvPr id="136204" name="Picture 15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8" y="7635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512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14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96296E-6 L -8.33333E-7 0.13334 L 0.04045 0.16297 L 0.08629 0.16297 L 0.08524 0.01482 " pathEditMode="relative" rAng="0" ptsTypes="AAAAA">
                                      <p:cBhvr>
                                        <p:cTn id="11" dur="2000" fill="hold"/>
                                        <p:tgtEl>
                                          <p:spTgt spid="7148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6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7148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4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1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7148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4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14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485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241" name="Group 100"/>
          <p:cNvGrpSpPr>
            <a:grpSpLocks/>
          </p:cNvGrpSpPr>
          <p:nvPr/>
        </p:nvGrpSpPr>
        <p:grpSpPr bwMode="auto">
          <a:xfrm>
            <a:off x="709613" y="3962400"/>
            <a:ext cx="8221662" cy="2349500"/>
            <a:chOff x="709613" y="3962400"/>
            <a:chExt cx="8221662" cy="2349500"/>
          </a:xfrm>
        </p:grpSpPr>
        <p:grpSp>
          <p:nvGrpSpPr>
            <p:cNvPr id="138285" name="Group 101"/>
            <p:cNvGrpSpPr>
              <a:grpSpLocks/>
            </p:cNvGrpSpPr>
            <p:nvPr/>
          </p:nvGrpSpPr>
          <p:grpSpPr bwMode="auto">
            <a:xfrm>
              <a:off x="6979920" y="5354320"/>
              <a:ext cx="711200" cy="601028"/>
              <a:chOff x="7179310" y="4033520"/>
              <a:chExt cx="1009650" cy="855028"/>
            </a:xfrm>
          </p:grpSpPr>
          <p:grpSp>
            <p:nvGrpSpPr>
              <p:cNvPr id="138344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38346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8347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162" name="Rectangle 43"/>
              <p:cNvSpPr>
                <a:spLocks noChangeArrowheads="1"/>
              </p:cNvSpPr>
              <p:nvPr/>
            </p:nvSpPr>
            <p:spPr bwMode="auto">
              <a:xfrm rot="16200000">
                <a:off x="7439930" y="4308572"/>
                <a:ext cx="126470" cy="196070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138286" name="Group 102"/>
            <p:cNvGrpSpPr>
              <a:grpSpLocks/>
            </p:cNvGrpSpPr>
            <p:nvPr/>
          </p:nvGrpSpPr>
          <p:grpSpPr bwMode="auto">
            <a:xfrm>
              <a:off x="1046480" y="3962400"/>
              <a:ext cx="1026163" cy="761428"/>
              <a:chOff x="1046480" y="3962400"/>
              <a:chExt cx="1026163" cy="761428"/>
            </a:xfrm>
          </p:grpSpPr>
          <p:sp>
            <p:nvSpPr>
              <p:cNvPr id="157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887" y="4300538"/>
                <a:ext cx="111125" cy="247650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  <p:grpSp>
            <p:nvGrpSpPr>
              <p:cNvPr id="138341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38342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8343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104" name="Text Box 4"/>
            <p:cNvSpPr txBox="1">
              <a:spLocks noChangeArrowheads="1"/>
            </p:cNvSpPr>
            <p:nvPr/>
          </p:nvSpPr>
          <p:spPr bwMode="auto">
            <a:xfrm>
              <a:off x="4224338" y="4381500"/>
              <a:ext cx="376237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i="0" dirty="0">
                  <a:solidFill>
                    <a:srgbClr val="FF0000"/>
                  </a:solidFill>
                  <a:latin typeface="+mn-lt"/>
                  <a:ea typeface="+mn-ea"/>
                  <a:cs typeface="+mn-cs"/>
                </a:rPr>
                <a:t>R</a:t>
              </a:r>
              <a:endParaRPr lang="en-US" i="0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8177" name="Text Box 21"/>
            <p:cNvSpPr txBox="1">
              <a:spLocks noChangeArrowheads="1"/>
            </p:cNvSpPr>
            <p:nvPr/>
          </p:nvSpPr>
          <p:spPr bwMode="auto">
            <a:xfrm>
              <a:off x="3868738" y="5378450"/>
              <a:ext cx="15430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1A-23-F9-CD-06-9B</a:t>
              </a:r>
            </a:p>
          </p:txBody>
        </p:sp>
        <p:sp>
          <p:nvSpPr>
            <p:cNvPr id="48178" name="Text Box 22"/>
            <p:cNvSpPr txBox="1">
              <a:spLocks noChangeArrowheads="1"/>
            </p:cNvSpPr>
            <p:nvPr/>
          </p:nvSpPr>
          <p:spPr bwMode="auto">
            <a:xfrm>
              <a:off x="4016375" y="5205413"/>
              <a:ext cx="13223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222.222.222.220</a:t>
              </a:r>
            </a:p>
          </p:txBody>
        </p:sp>
        <p:grpSp>
          <p:nvGrpSpPr>
            <p:cNvPr id="138290" name="Group 23"/>
            <p:cNvGrpSpPr>
              <a:grpSpLocks/>
            </p:cNvGrpSpPr>
            <p:nvPr/>
          </p:nvGrpSpPr>
          <p:grpSpPr bwMode="auto">
            <a:xfrm>
              <a:off x="3044825" y="5794375"/>
              <a:ext cx="1541463" cy="449263"/>
              <a:chOff x="1934" y="2405"/>
              <a:chExt cx="971" cy="283"/>
            </a:xfrm>
          </p:grpSpPr>
          <p:sp>
            <p:nvSpPr>
              <p:cNvPr id="48227" name="Text Box 24"/>
              <p:cNvSpPr txBox="1">
                <a:spLocks noChangeArrowheads="1"/>
              </p:cNvSpPr>
              <p:nvPr/>
            </p:nvSpPr>
            <p:spPr bwMode="auto">
              <a:xfrm>
                <a:off x="1934" y="2405"/>
                <a:ext cx="83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111.111.111.110</a:t>
                </a:r>
              </a:p>
            </p:txBody>
          </p:sp>
          <p:sp>
            <p:nvSpPr>
              <p:cNvPr id="48228" name="Text Box 25"/>
              <p:cNvSpPr txBox="1">
                <a:spLocks noChangeArrowheads="1"/>
              </p:cNvSpPr>
              <p:nvPr/>
            </p:nvSpPr>
            <p:spPr bwMode="auto">
              <a:xfrm>
                <a:off x="1938" y="2515"/>
                <a:ext cx="96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E6-E9-00-17-BB-4B</a:t>
                </a:r>
              </a:p>
            </p:txBody>
          </p:sp>
        </p:grpSp>
        <p:sp>
          <p:nvSpPr>
            <p:cNvPr id="48180" name="Text Box 26"/>
            <p:cNvSpPr txBox="1">
              <a:spLocks noChangeArrowheads="1"/>
            </p:cNvSpPr>
            <p:nvPr/>
          </p:nvSpPr>
          <p:spPr bwMode="auto">
            <a:xfrm>
              <a:off x="952500" y="6037263"/>
              <a:ext cx="16271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CC-49-DE-D0-AB-7D</a:t>
              </a:r>
            </a:p>
          </p:txBody>
        </p:sp>
        <p:sp>
          <p:nvSpPr>
            <p:cNvPr id="48181" name="Text Box 27"/>
            <p:cNvSpPr txBox="1">
              <a:spLocks noChangeArrowheads="1"/>
            </p:cNvSpPr>
            <p:nvPr/>
          </p:nvSpPr>
          <p:spPr bwMode="auto">
            <a:xfrm>
              <a:off x="942975" y="5854700"/>
              <a:ext cx="1322388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111.111.111.112</a:t>
              </a:r>
            </a:p>
          </p:txBody>
        </p:sp>
        <p:sp>
          <p:nvSpPr>
            <p:cNvPr id="48182" name="Text Box 30"/>
            <p:cNvSpPr txBox="1">
              <a:spLocks noChangeArrowheads="1"/>
            </p:cNvSpPr>
            <p:nvPr/>
          </p:nvSpPr>
          <p:spPr bwMode="auto">
            <a:xfrm>
              <a:off x="709613" y="4741863"/>
              <a:ext cx="1322387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111.111.111.111</a:t>
              </a:r>
            </a:p>
          </p:txBody>
        </p:sp>
        <p:sp>
          <p:nvSpPr>
            <p:cNvPr id="48183" name="Text Box 33"/>
            <p:cNvSpPr txBox="1">
              <a:spLocks noChangeArrowheads="1"/>
            </p:cNvSpPr>
            <p:nvPr/>
          </p:nvSpPr>
          <p:spPr bwMode="auto">
            <a:xfrm>
              <a:off x="730250" y="4927600"/>
              <a:ext cx="1509713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74-29-9C-E8-FF-55</a:t>
              </a:r>
            </a:p>
          </p:txBody>
        </p:sp>
        <p:sp>
          <p:nvSpPr>
            <p:cNvPr id="138295" name="Freeform 39"/>
            <p:cNvSpPr>
              <a:spLocks/>
            </p:cNvSpPr>
            <p:nvPr/>
          </p:nvSpPr>
          <p:spPr bwMode="auto">
            <a:xfrm>
              <a:off x="2365375" y="4437063"/>
              <a:ext cx="839788" cy="1069975"/>
            </a:xfrm>
            <a:custGeom>
              <a:avLst/>
              <a:gdLst>
                <a:gd name="T0" fmla="*/ 2147483647 w 1005"/>
                <a:gd name="T1" fmla="*/ 2147483647 h 996"/>
                <a:gd name="T2" fmla="*/ 2147483647 w 1005"/>
                <a:gd name="T3" fmla="*/ 2147483647 h 996"/>
                <a:gd name="T4" fmla="*/ 2147483647 w 1005"/>
                <a:gd name="T5" fmla="*/ 2147483647 h 996"/>
                <a:gd name="T6" fmla="*/ 2147483647 w 1005"/>
                <a:gd name="T7" fmla="*/ 2147483647 h 996"/>
                <a:gd name="T8" fmla="*/ 2147483647 w 1005"/>
                <a:gd name="T9" fmla="*/ 2147483647 h 996"/>
                <a:gd name="T10" fmla="*/ 2147483647 w 1005"/>
                <a:gd name="T11" fmla="*/ 2147483647 h 996"/>
                <a:gd name="T12" fmla="*/ 2147483647 w 1005"/>
                <a:gd name="T13" fmla="*/ 2147483647 h 996"/>
                <a:gd name="T14" fmla="*/ 2147483647 w 1005"/>
                <a:gd name="T15" fmla="*/ 2147483647 h 996"/>
                <a:gd name="T16" fmla="*/ 2147483647 w 1005"/>
                <a:gd name="T17" fmla="*/ 2147483647 h 996"/>
                <a:gd name="T18" fmla="*/ 2147483647 w 1005"/>
                <a:gd name="T19" fmla="*/ 2147483647 h 996"/>
                <a:gd name="T20" fmla="*/ 2147483647 w 1005"/>
                <a:gd name="T21" fmla="*/ 2147483647 h 996"/>
                <a:gd name="T22" fmla="*/ 2147483647 w 1005"/>
                <a:gd name="T23" fmla="*/ 2147483647 h 996"/>
                <a:gd name="T24" fmla="*/ 2147483647 w 1005"/>
                <a:gd name="T25" fmla="*/ 2147483647 h 9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05" h="996">
                  <a:moveTo>
                    <a:pt x="307" y="83"/>
                  </a:moveTo>
                  <a:cubicBezTo>
                    <a:pt x="218" y="117"/>
                    <a:pt x="182" y="156"/>
                    <a:pt x="134" y="227"/>
                  </a:cubicBezTo>
                  <a:cubicBezTo>
                    <a:pt x="86" y="298"/>
                    <a:pt x="38" y="426"/>
                    <a:pt x="19" y="507"/>
                  </a:cubicBezTo>
                  <a:cubicBezTo>
                    <a:pt x="0" y="588"/>
                    <a:pt x="8" y="648"/>
                    <a:pt x="19" y="716"/>
                  </a:cubicBezTo>
                  <a:cubicBezTo>
                    <a:pt x="30" y="784"/>
                    <a:pt x="54" y="873"/>
                    <a:pt x="84" y="918"/>
                  </a:cubicBezTo>
                  <a:cubicBezTo>
                    <a:pt x="114" y="963"/>
                    <a:pt x="148" y="984"/>
                    <a:pt x="199" y="990"/>
                  </a:cubicBezTo>
                  <a:cubicBezTo>
                    <a:pt x="250" y="996"/>
                    <a:pt x="310" y="961"/>
                    <a:pt x="393" y="954"/>
                  </a:cubicBezTo>
                  <a:cubicBezTo>
                    <a:pt x="476" y="947"/>
                    <a:pt x="614" y="967"/>
                    <a:pt x="696" y="947"/>
                  </a:cubicBezTo>
                  <a:cubicBezTo>
                    <a:pt x="778" y="927"/>
                    <a:pt x="833" y="898"/>
                    <a:pt x="883" y="831"/>
                  </a:cubicBezTo>
                  <a:cubicBezTo>
                    <a:pt x="933" y="764"/>
                    <a:pt x="991" y="644"/>
                    <a:pt x="998" y="543"/>
                  </a:cubicBezTo>
                  <a:cubicBezTo>
                    <a:pt x="1005" y="442"/>
                    <a:pt x="981" y="313"/>
                    <a:pt x="926" y="227"/>
                  </a:cubicBezTo>
                  <a:cubicBezTo>
                    <a:pt x="871" y="141"/>
                    <a:pt x="768" y="50"/>
                    <a:pt x="667" y="25"/>
                  </a:cubicBezTo>
                  <a:cubicBezTo>
                    <a:pt x="566" y="0"/>
                    <a:pt x="396" y="49"/>
                    <a:pt x="307" y="83"/>
                  </a:cubicBezTo>
                  <a:close/>
                </a:path>
              </a:pathLst>
            </a:custGeom>
            <a:solidFill>
              <a:srgbClr val="00CCFF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8185" name="Line 40"/>
            <p:cNvSpPr>
              <a:spLocks noChangeShapeType="1"/>
            </p:cNvSpPr>
            <p:nvPr/>
          </p:nvSpPr>
          <p:spPr bwMode="auto">
            <a:xfrm>
              <a:off x="2062163" y="4416425"/>
              <a:ext cx="438150" cy="230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8186" name="Line 41"/>
            <p:cNvSpPr>
              <a:spLocks noChangeShapeType="1"/>
            </p:cNvSpPr>
            <p:nvPr/>
          </p:nvSpPr>
          <p:spPr bwMode="auto">
            <a:xfrm flipV="1">
              <a:off x="2185988" y="5360988"/>
              <a:ext cx="231775" cy="255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8187" name="Line 42"/>
            <p:cNvSpPr>
              <a:spLocks noChangeShapeType="1"/>
            </p:cNvSpPr>
            <p:nvPr/>
          </p:nvSpPr>
          <p:spPr bwMode="auto">
            <a:xfrm>
              <a:off x="3184525" y="4954588"/>
              <a:ext cx="584200" cy="9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8188" name="Line 44"/>
            <p:cNvSpPr>
              <a:spLocks noChangeShapeType="1"/>
            </p:cNvSpPr>
            <p:nvPr/>
          </p:nvSpPr>
          <p:spPr bwMode="auto">
            <a:xfrm flipV="1">
              <a:off x="2101850" y="5711825"/>
              <a:ext cx="0" cy="1635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8189" name="Line 45"/>
            <p:cNvSpPr>
              <a:spLocks noChangeShapeType="1"/>
            </p:cNvSpPr>
            <p:nvPr/>
          </p:nvSpPr>
          <p:spPr bwMode="auto">
            <a:xfrm flipH="1" flipV="1">
              <a:off x="1976438" y="4489450"/>
              <a:ext cx="0" cy="398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8190" name="Line 46"/>
            <p:cNvSpPr>
              <a:spLocks noChangeShapeType="1"/>
            </p:cNvSpPr>
            <p:nvPr/>
          </p:nvSpPr>
          <p:spPr bwMode="auto">
            <a:xfrm>
              <a:off x="3854450" y="5021263"/>
              <a:ext cx="0" cy="7508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8191" name="Line 47"/>
            <p:cNvSpPr>
              <a:spLocks noChangeShapeType="1"/>
            </p:cNvSpPr>
            <p:nvPr/>
          </p:nvSpPr>
          <p:spPr bwMode="auto">
            <a:xfrm flipH="1" flipV="1">
              <a:off x="4935538" y="5011738"/>
              <a:ext cx="4762" cy="2206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0" name="Text Box 58"/>
            <p:cNvSpPr txBox="1">
              <a:spLocks noChangeArrowheads="1"/>
            </p:cNvSpPr>
            <p:nvPr/>
          </p:nvSpPr>
          <p:spPr bwMode="auto">
            <a:xfrm>
              <a:off x="719138" y="4156075"/>
              <a:ext cx="390525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i="0" dirty="0">
                  <a:solidFill>
                    <a:srgbClr val="FF0000"/>
                  </a:solidFill>
                  <a:latin typeface="+mj-lt"/>
                  <a:ea typeface="+mn-ea"/>
                  <a:cs typeface="+mn-cs"/>
                </a:rPr>
                <a:t>A</a:t>
              </a:r>
            </a:p>
          </p:txBody>
        </p:sp>
        <p:sp>
          <p:nvSpPr>
            <p:cNvPr id="48193" name="Line 60"/>
            <p:cNvSpPr>
              <a:spLocks noChangeShapeType="1"/>
            </p:cNvSpPr>
            <p:nvPr/>
          </p:nvSpPr>
          <p:spPr bwMode="auto">
            <a:xfrm>
              <a:off x="5045075" y="4921250"/>
              <a:ext cx="11985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38305" name="Group 63"/>
            <p:cNvGrpSpPr>
              <a:grpSpLocks/>
            </p:cNvGrpSpPr>
            <p:nvPr/>
          </p:nvGrpSpPr>
          <p:grpSpPr bwMode="auto">
            <a:xfrm>
              <a:off x="7372350" y="4845050"/>
              <a:ext cx="1558925" cy="460375"/>
              <a:chOff x="4351" y="2786"/>
              <a:chExt cx="982" cy="290"/>
            </a:xfrm>
          </p:grpSpPr>
          <p:sp>
            <p:nvSpPr>
              <p:cNvPr id="48225" name="Text Box 64"/>
              <p:cNvSpPr txBox="1">
                <a:spLocks noChangeArrowheads="1"/>
              </p:cNvSpPr>
              <p:nvPr/>
            </p:nvSpPr>
            <p:spPr bwMode="auto">
              <a:xfrm>
                <a:off x="4352" y="2786"/>
                <a:ext cx="83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222.222.222.222</a:t>
                </a:r>
              </a:p>
            </p:txBody>
          </p:sp>
          <p:sp>
            <p:nvSpPr>
              <p:cNvPr id="48226" name="Text Box 65"/>
              <p:cNvSpPr txBox="1">
                <a:spLocks noChangeArrowheads="1"/>
              </p:cNvSpPr>
              <p:nvPr/>
            </p:nvSpPr>
            <p:spPr bwMode="auto">
              <a:xfrm>
                <a:off x="4351" y="2904"/>
                <a:ext cx="982" cy="1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49-BD-D2-C7-56-2A</a:t>
                </a:r>
              </a:p>
            </p:txBody>
          </p:sp>
        </p:grpSp>
        <p:sp>
          <p:nvSpPr>
            <p:cNvPr id="48195" name="Line 67"/>
            <p:cNvSpPr>
              <a:spLocks noChangeShapeType="1"/>
            </p:cNvSpPr>
            <p:nvPr/>
          </p:nvSpPr>
          <p:spPr bwMode="auto">
            <a:xfrm flipV="1">
              <a:off x="6943725" y="4416425"/>
              <a:ext cx="450850" cy="317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8196" name="Line 68"/>
            <p:cNvSpPr>
              <a:spLocks noChangeShapeType="1"/>
            </p:cNvSpPr>
            <p:nvPr/>
          </p:nvSpPr>
          <p:spPr bwMode="auto">
            <a:xfrm flipH="1" flipV="1">
              <a:off x="7469188" y="4492625"/>
              <a:ext cx="11112" cy="3889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8197" name="Text Box 71"/>
            <p:cNvSpPr txBox="1">
              <a:spLocks noChangeArrowheads="1"/>
            </p:cNvSpPr>
            <p:nvPr/>
          </p:nvSpPr>
          <p:spPr bwMode="auto">
            <a:xfrm>
              <a:off x="7073900" y="5811838"/>
              <a:ext cx="13223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222.222.222.221</a:t>
              </a:r>
            </a:p>
          </p:txBody>
        </p:sp>
        <p:sp>
          <p:nvSpPr>
            <p:cNvPr id="48198" name="Text Box 72"/>
            <p:cNvSpPr txBox="1">
              <a:spLocks noChangeArrowheads="1"/>
            </p:cNvSpPr>
            <p:nvPr/>
          </p:nvSpPr>
          <p:spPr bwMode="auto">
            <a:xfrm>
              <a:off x="7077075" y="5986463"/>
              <a:ext cx="150177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88-B2-2F-54-1A-0F</a:t>
              </a:r>
            </a:p>
          </p:txBody>
        </p:sp>
        <p:sp>
          <p:nvSpPr>
            <p:cNvPr id="48199" name="Line 73"/>
            <p:cNvSpPr>
              <a:spLocks noChangeShapeType="1"/>
            </p:cNvSpPr>
            <p:nvPr/>
          </p:nvSpPr>
          <p:spPr bwMode="auto">
            <a:xfrm flipH="1" flipV="1">
              <a:off x="6873875" y="5313363"/>
              <a:ext cx="254000" cy="250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8200" name="Line 74"/>
            <p:cNvSpPr>
              <a:spLocks noChangeShapeType="1"/>
            </p:cNvSpPr>
            <p:nvPr/>
          </p:nvSpPr>
          <p:spPr bwMode="auto">
            <a:xfrm flipH="1">
              <a:off x="7208838" y="5654675"/>
              <a:ext cx="4762" cy="2016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8312" name="Freeform 75"/>
            <p:cNvSpPr>
              <a:spLocks/>
            </p:cNvSpPr>
            <p:nvPr/>
          </p:nvSpPr>
          <p:spPr bwMode="auto">
            <a:xfrm>
              <a:off x="6203950" y="4440238"/>
              <a:ext cx="765175" cy="1081088"/>
            </a:xfrm>
            <a:custGeom>
              <a:avLst/>
              <a:gdLst>
                <a:gd name="T0" fmla="*/ 2147483647 w 1005"/>
                <a:gd name="T1" fmla="*/ 2147483647 h 996"/>
                <a:gd name="T2" fmla="*/ 2147483647 w 1005"/>
                <a:gd name="T3" fmla="*/ 2147483647 h 996"/>
                <a:gd name="T4" fmla="*/ 2147483647 w 1005"/>
                <a:gd name="T5" fmla="*/ 2147483647 h 996"/>
                <a:gd name="T6" fmla="*/ 2147483647 w 1005"/>
                <a:gd name="T7" fmla="*/ 2147483647 h 996"/>
                <a:gd name="T8" fmla="*/ 2147483647 w 1005"/>
                <a:gd name="T9" fmla="*/ 2147483647 h 996"/>
                <a:gd name="T10" fmla="*/ 2147483647 w 1005"/>
                <a:gd name="T11" fmla="*/ 2147483647 h 996"/>
                <a:gd name="T12" fmla="*/ 2147483647 w 1005"/>
                <a:gd name="T13" fmla="*/ 2147483647 h 996"/>
                <a:gd name="T14" fmla="*/ 2147483647 w 1005"/>
                <a:gd name="T15" fmla="*/ 2147483647 h 996"/>
                <a:gd name="T16" fmla="*/ 2147483647 w 1005"/>
                <a:gd name="T17" fmla="*/ 2147483647 h 996"/>
                <a:gd name="T18" fmla="*/ 2147483647 w 1005"/>
                <a:gd name="T19" fmla="*/ 2147483647 h 996"/>
                <a:gd name="T20" fmla="*/ 2147483647 w 1005"/>
                <a:gd name="T21" fmla="*/ 2147483647 h 996"/>
                <a:gd name="T22" fmla="*/ 2147483647 w 1005"/>
                <a:gd name="T23" fmla="*/ 2147483647 h 996"/>
                <a:gd name="T24" fmla="*/ 2147483647 w 1005"/>
                <a:gd name="T25" fmla="*/ 2147483647 h 9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05" h="996">
                  <a:moveTo>
                    <a:pt x="307" y="83"/>
                  </a:moveTo>
                  <a:cubicBezTo>
                    <a:pt x="218" y="117"/>
                    <a:pt x="182" y="156"/>
                    <a:pt x="134" y="227"/>
                  </a:cubicBezTo>
                  <a:cubicBezTo>
                    <a:pt x="86" y="298"/>
                    <a:pt x="38" y="426"/>
                    <a:pt x="19" y="507"/>
                  </a:cubicBezTo>
                  <a:cubicBezTo>
                    <a:pt x="0" y="588"/>
                    <a:pt x="8" y="648"/>
                    <a:pt x="19" y="716"/>
                  </a:cubicBezTo>
                  <a:cubicBezTo>
                    <a:pt x="30" y="784"/>
                    <a:pt x="54" y="873"/>
                    <a:pt x="84" y="918"/>
                  </a:cubicBezTo>
                  <a:cubicBezTo>
                    <a:pt x="114" y="963"/>
                    <a:pt x="148" y="984"/>
                    <a:pt x="199" y="990"/>
                  </a:cubicBezTo>
                  <a:cubicBezTo>
                    <a:pt x="250" y="996"/>
                    <a:pt x="310" y="961"/>
                    <a:pt x="393" y="954"/>
                  </a:cubicBezTo>
                  <a:cubicBezTo>
                    <a:pt x="476" y="947"/>
                    <a:pt x="614" y="967"/>
                    <a:pt x="696" y="947"/>
                  </a:cubicBezTo>
                  <a:cubicBezTo>
                    <a:pt x="778" y="927"/>
                    <a:pt x="833" y="898"/>
                    <a:pt x="883" y="831"/>
                  </a:cubicBezTo>
                  <a:cubicBezTo>
                    <a:pt x="933" y="764"/>
                    <a:pt x="991" y="644"/>
                    <a:pt x="998" y="543"/>
                  </a:cubicBezTo>
                  <a:cubicBezTo>
                    <a:pt x="1005" y="442"/>
                    <a:pt x="981" y="313"/>
                    <a:pt x="926" y="227"/>
                  </a:cubicBezTo>
                  <a:cubicBezTo>
                    <a:pt x="871" y="141"/>
                    <a:pt x="768" y="50"/>
                    <a:pt x="667" y="25"/>
                  </a:cubicBezTo>
                  <a:cubicBezTo>
                    <a:pt x="566" y="0"/>
                    <a:pt x="396" y="49"/>
                    <a:pt x="307" y="83"/>
                  </a:cubicBezTo>
                  <a:close/>
                </a:path>
              </a:pathLst>
            </a:custGeom>
            <a:solidFill>
              <a:srgbClr val="00CCFF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30" name="Text Box 76"/>
            <p:cNvSpPr txBox="1">
              <a:spLocks noChangeArrowheads="1"/>
            </p:cNvSpPr>
            <p:nvPr/>
          </p:nvSpPr>
          <p:spPr bwMode="auto">
            <a:xfrm>
              <a:off x="8307388" y="4073525"/>
              <a:ext cx="357187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i="0" dirty="0">
                  <a:solidFill>
                    <a:srgbClr val="FF0000"/>
                  </a:solidFill>
                  <a:latin typeface="+mj-lt"/>
                  <a:ea typeface="+mn-ea"/>
                  <a:cs typeface="+mn-cs"/>
                </a:rPr>
                <a:t>B</a:t>
              </a:r>
            </a:p>
          </p:txBody>
        </p:sp>
        <p:grpSp>
          <p:nvGrpSpPr>
            <p:cNvPr id="138314" name="Group 130"/>
            <p:cNvGrpSpPr>
              <a:grpSpLocks/>
            </p:cNvGrpSpPr>
            <p:nvPr/>
          </p:nvGrpSpPr>
          <p:grpSpPr bwMode="auto">
            <a:xfrm>
              <a:off x="7179310" y="4033520"/>
              <a:ext cx="1009650" cy="855028"/>
              <a:chOff x="7179310" y="4033520"/>
              <a:chExt cx="1009650" cy="855028"/>
            </a:xfrm>
          </p:grpSpPr>
          <p:grpSp>
            <p:nvGrpSpPr>
              <p:cNvPr id="138332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38334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8335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150" name="Rectangle 43"/>
              <p:cNvSpPr>
                <a:spLocks noChangeArrowheads="1"/>
              </p:cNvSpPr>
              <p:nvPr/>
            </p:nvSpPr>
            <p:spPr bwMode="auto">
              <a:xfrm rot="16200000">
                <a:off x="7438232" y="4309268"/>
                <a:ext cx="127000" cy="195263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138315" name="Group 131"/>
            <p:cNvGrpSpPr>
              <a:grpSpLocks/>
            </p:cNvGrpSpPr>
            <p:nvPr/>
          </p:nvGrpSpPr>
          <p:grpSpPr bwMode="auto">
            <a:xfrm>
              <a:off x="3757931" y="4714240"/>
              <a:ext cx="1291589" cy="426719"/>
              <a:chOff x="4011931" y="3379152"/>
              <a:chExt cx="1262062" cy="390207"/>
            </a:xfrm>
          </p:grpSpPr>
          <p:sp>
            <p:nvSpPr>
              <p:cNvPr id="138" name="Rectangle 43"/>
              <p:cNvSpPr>
                <a:spLocks noChangeArrowheads="1"/>
              </p:cNvSpPr>
              <p:nvPr/>
            </p:nvSpPr>
            <p:spPr bwMode="auto">
              <a:xfrm rot="16200000">
                <a:off x="5112705" y="3476529"/>
                <a:ext cx="127747" cy="19545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  <p:grpSp>
            <p:nvGrpSpPr>
              <p:cNvPr id="138322" name="Group 1185"/>
              <p:cNvGrpSpPr>
                <a:grpSpLocks/>
              </p:cNvGrpSpPr>
              <p:nvPr/>
            </p:nvGrpSpPr>
            <p:grpSpPr bwMode="auto">
              <a:xfrm>
                <a:off x="4197985" y="3379152"/>
                <a:ext cx="892175" cy="390207"/>
                <a:chOff x="4650" y="1129"/>
                <a:chExt cx="246" cy="95"/>
              </a:xfrm>
            </p:grpSpPr>
            <p:sp>
              <p:nvSpPr>
                <p:cNvPr id="138324" name="Oval 407"/>
                <p:cNvSpPr>
                  <a:spLocks noChangeArrowheads="1"/>
                </p:cNvSpPr>
                <p:nvPr/>
              </p:nvSpPr>
              <p:spPr bwMode="auto">
                <a:xfrm>
                  <a:off x="4651" y="1171"/>
                  <a:ext cx="244" cy="5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i="0" dirty="0">
                    <a:latin typeface="Times New Roman" charset="0"/>
                    <a:cs typeface="Arial" charset="0"/>
                  </a:endParaRPr>
                </a:p>
              </p:txBody>
            </p:sp>
            <p:sp>
              <p:nvSpPr>
                <p:cNvPr id="138325" name="Rectangle 410"/>
                <p:cNvSpPr>
                  <a:spLocks noChangeArrowheads="1"/>
                </p:cNvSpPr>
                <p:nvPr/>
              </p:nvSpPr>
              <p:spPr bwMode="auto">
                <a:xfrm>
                  <a:off x="4651" y="1165"/>
                  <a:ext cx="245" cy="33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 i="0" dirty="0">
                    <a:latin typeface="Times New Roman" charset="0"/>
                    <a:cs typeface="Arial" charset="0"/>
                  </a:endParaRPr>
                </a:p>
              </p:txBody>
            </p:sp>
            <p:sp>
              <p:nvSpPr>
                <p:cNvPr id="138326" name="Oval 411"/>
                <p:cNvSpPr>
                  <a:spLocks noChangeArrowheads="1"/>
                </p:cNvSpPr>
                <p:nvPr/>
              </p:nvSpPr>
              <p:spPr bwMode="auto">
                <a:xfrm>
                  <a:off x="4650" y="1129"/>
                  <a:ext cx="244" cy="62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i="0" dirty="0">
                    <a:latin typeface="Times New Roman" charset="0"/>
                    <a:cs typeface="Arial" charset="0"/>
                  </a:endParaRPr>
                </a:p>
              </p:txBody>
            </p:sp>
            <p:grpSp>
              <p:nvGrpSpPr>
                <p:cNvPr id="138327" name="Group 1189"/>
                <p:cNvGrpSpPr>
                  <a:grpSpLocks/>
                </p:cNvGrpSpPr>
                <p:nvPr/>
              </p:nvGrpSpPr>
              <p:grpSpPr bwMode="auto">
                <a:xfrm>
                  <a:off x="4699" y="1145"/>
                  <a:ext cx="138" cy="29"/>
                  <a:chOff x="2468" y="1332"/>
                  <a:chExt cx="310" cy="60"/>
                </a:xfrm>
              </p:grpSpPr>
              <p:sp>
                <p:nvSpPr>
                  <p:cNvPr id="138330" name="Freeform 1190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8331" name="Freeform 1191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8217" name="Line 1192"/>
                <p:cNvSpPr>
                  <a:spLocks noChangeShapeType="1"/>
                </p:cNvSpPr>
                <p:nvPr/>
              </p:nvSpPr>
              <p:spPr bwMode="auto">
                <a:xfrm>
                  <a:off x="4651" y="1158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48218" name="Line 1193"/>
                <p:cNvSpPr>
                  <a:spLocks noChangeShapeType="1"/>
                </p:cNvSpPr>
                <p:nvPr/>
              </p:nvSpPr>
              <p:spPr bwMode="auto">
                <a:xfrm>
                  <a:off x="4894" y="1160"/>
                  <a:ext cx="0" cy="4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  <p:sp>
            <p:nvSpPr>
              <p:cNvPr id="140" name="Rectangle 43"/>
              <p:cNvSpPr>
                <a:spLocks noChangeArrowheads="1"/>
              </p:cNvSpPr>
              <p:nvPr/>
            </p:nvSpPr>
            <p:spPr bwMode="auto">
              <a:xfrm rot="16200000">
                <a:off x="4046200" y="3485965"/>
                <a:ext cx="126295" cy="19545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138316" name="Group 132"/>
            <p:cNvGrpSpPr>
              <a:grpSpLocks/>
            </p:cNvGrpSpPr>
            <p:nvPr/>
          </p:nvGrpSpPr>
          <p:grpSpPr bwMode="auto">
            <a:xfrm>
              <a:off x="1483360" y="5313680"/>
              <a:ext cx="701043" cy="517588"/>
              <a:chOff x="1046480" y="3962400"/>
              <a:chExt cx="1026163" cy="761428"/>
            </a:xfrm>
          </p:grpSpPr>
          <p:sp>
            <p:nvSpPr>
              <p:cNvPr id="134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438" y="4298853"/>
                <a:ext cx="109762" cy="248638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  <p:grpSp>
            <p:nvGrpSpPr>
              <p:cNvPr id="138318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38319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8320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718850" name="AutoShape 2"/>
          <p:cNvSpPr>
            <a:spLocks noChangeArrowheads="1"/>
          </p:cNvSpPr>
          <p:nvPr/>
        </p:nvSpPr>
        <p:spPr bwMode="auto">
          <a:xfrm>
            <a:off x="5710238" y="3144838"/>
            <a:ext cx="314325" cy="792162"/>
          </a:xfrm>
          <a:prstGeom prst="downArrow">
            <a:avLst>
              <a:gd name="adj1" fmla="val 50000"/>
              <a:gd name="adj2" fmla="val 63005"/>
            </a:avLst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00100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Addressing: routing to another LAN</a:t>
            </a:r>
          </a:p>
        </p:txBody>
      </p:sp>
      <p:grpSp>
        <p:nvGrpSpPr>
          <p:cNvPr id="138246" name="Group 67"/>
          <p:cNvGrpSpPr>
            <a:grpSpLocks/>
          </p:cNvGrpSpPr>
          <p:nvPr/>
        </p:nvGrpSpPr>
        <p:grpSpPr bwMode="auto">
          <a:xfrm>
            <a:off x="5216525" y="2701925"/>
            <a:ext cx="2011363" cy="760413"/>
            <a:chOff x="1197" y="1665"/>
            <a:chExt cx="1267" cy="479"/>
          </a:xfrm>
        </p:grpSpPr>
        <p:grpSp>
          <p:nvGrpSpPr>
            <p:cNvPr id="138280" name="Group 68"/>
            <p:cNvGrpSpPr>
              <a:grpSpLocks/>
            </p:cNvGrpSpPr>
            <p:nvPr/>
          </p:nvGrpSpPr>
          <p:grpSpPr bwMode="auto">
            <a:xfrm>
              <a:off x="1231" y="1990"/>
              <a:ext cx="691" cy="154"/>
              <a:chOff x="1231" y="1990"/>
              <a:chExt cx="691" cy="154"/>
            </a:xfrm>
          </p:grpSpPr>
          <p:sp>
            <p:nvSpPr>
              <p:cNvPr id="48171" name="Rectangle 69"/>
              <p:cNvSpPr>
                <a:spLocks noChangeArrowheads="1"/>
              </p:cNvSpPr>
              <p:nvPr/>
            </p:nvSpPr>
            <p:spPr bwMode="auto">
              <a:xfrm>
                <a:off x="1231" y="1991"/>
                <a:ext cx="691" cy="15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8172" name="Line 70"/>
              <p:cNvSpPr>
                <a:spLocks noChangeShapeType="1"/>
              </p:cNvSpPr>
              <p:nvPr/>
            </p:nvSpPr>
            <p:spPr bwMode="auto">
              <a:xfrm>
                <a:off x="1337" y="1990"/>
                <a:ext cx="0" cy="152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8173" name="Line 71"/>
              <p:cNvSpPr>
                <a:spLocks noChangeShapeType="1"/>
              </p:cNvSpPr>
              <p:nvPr/>
            </p:nvSpPr>
            <p:spPr bwMode="auto">
              <a:xfrm>
                <a:off x="1427" y="1992"/>
                <a:ext cx="0" cy="152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48170" name="Text Box 72"/>
            <p:cNvSpPr txBox="1">
              <a:spLocks noChangeArrowheads="1"/>
            </p:cNvSpPr>
            <p:nvPr/>
          </p:nvSpPr>
          <p:spPr bwMode="auto">
            <a:xfrm>
              <a:off x="1197" y="1665"/>
              <a:ext cx="126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IP src: 111.111.111.111</a:t>
              </a:r>
            </a:p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   IP dest: 222.222.222.222</a:t>
              </a:r>
            </a:p>
          </p:txBody>
        </p:sp>
      </p:grpSp>
      <p:grpSp>
        <p:nvGrpSpPr>
          <p:cNvPr id="718921" name="Group 73"/>
          <p:cNvGrpSpPr>
            <a:grpSpLocks/>
          </p:cNvGrpSpPr>
          <p:nvPr/>
        </p:nvGrpSpPr>
        <p:grpSpPr bwMode="auto">
          <a:xfrm>
            <a:off x="5340350" y="2952750"/>
            <a:ext cx="146050" cy="385763"/>
            <a:chOff x="1272" y="1762"/>
            <a:chExt cx="92" cy="243"/>
          </a:xfrm>
        </p:grpSpPr>
        <p:sp>
          <p:nvSpPr>
            <p:cNvPr id="48167" name="Line 74"/>
            <p:cNvSpPr>
              <a:spLocks noChangeShapeType="1"/>
            </p:cNvSpPr>
            <p:nvPr/>
          </p:nvSpPr>
          <p:spPr bwMode="auto">
            <a:xfrm>
              <a:off x="1272" y="1762"/>
              <a:ext cx="0" cy="2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8168" name="Line 75"/>
            <p:cNvSpPr>
              <a:spLocks noChangeShapeType="1"/>
            </p:cNvSpPr>
            <p:nvPr/>
          </p:nvSpPr>
          <p:spPr bwMode="auto">
            <a:xfrm>
              <a:off x="1364" y="1878"/>
              <a:ext cx="0" cy="1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718924" name="Rectangle 76"/>
          <p:cNvSpPr>
            <a:spLocks noChangeArrowheads="1"/>
          </p:cNvSpPr>
          <p:nvPr/>
        </p:nvSpPr>
        <p:spPr bwMode="auto">
          <a:xfrm>
            <a:off x="706438" y="1084263"/>
            <a:ext cx="7772400" cy="55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i="0" dirty="0">
                <a:latin typeface="Gill Sans MT" charset="0"/>
                <a:cs typeface="+mn-cs"/>
              </a:rPr>
              <a:t>R forwards datagram with IP source A, destination B </a:t>
            </a:r>
          </a:p>
        </p:txBody>
      </p:sp>
      <p:sp>
        <p:nvSpPr>
          <p:cNvPr id="718925" name="Rectangle 77"/>
          <p:cNvSpPr>
            <a:spLocks noChangeArrowheads="1"/>
          </p:cNvSpPr>
          <p:nvPr/>
        </p:nvSpPr>
        <p:spPr bwMode="auto">
          <a:xfrm>
            <a:off x="719138" y="1441450"/>
            <a:ext cx="7772400" cy="72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i="0" dirty="0">
                <a:latin typeface="Gill Sans MT" charset="0"/>
                <a:cs typeface="+mn-cs"/>
              </a:rPr>
              <a:t>R creates link-layer frame with B's MAC address as </a:t>
            </a:r>
            <a:r>
              <a:rPr lang="en-US" sz="2000" i="0" dirty="0" smtClean="0">
                <a:latin typeface="Gill Sans MT" charset="0"/>
                <a:cs typeface="+mn-cs"/>
              </a:rPr>
              <a:t>destination address, </a:t>
            </a:r>
            <a:r>
              <a:rPr lang="en-US" sz="2000" i="0" dirty="0">
                <a:latin typeface="Gill Sans MT" charset="0"/>
                <a:cs typeface="+mn-cs"/>
              </a:rPr>
              <a:t>frame contains A-to-B IP datagram</a:t>
            </a:r>
            <a:endParaRPr lang="en-US" sz="2800" i="0" dirty="0">
              <a:latin typeface="Gill Sans MT" charset="0"/>
              <a:cs typeface="+mn-cs"/>
            </a:endParaRPr>
          </a:p>
        </p:txBody>
      </p:sp>
      <p:grpSp>
        <p:nvGrpSpPr>
          <p:cNvPr id="718926" name="Group 78"/>
          <p:cNvGrpSpPr>
            <a:grpSpLocks/>
          </p:cNvGrpSpPr>
          <p:nvPr/>
        </p:nvGrpSpPr>
        <p:grpSpPr bwMode="auto">
          <a:xfrm>
            <a:off x="4791075" y="2293938"/>
            <a:ext cx="2428876" cy="1519237"/>
            <a:chOff x="931" y="1414"/>
            <a:chExt cx="1530" cy="957"/>
          </a:xfrm>
        </p:grpSpPr>
        <p:sp>
          <p:nvSpPr>
            <p:cNvPr id="48155" name="Text Box 79"/>
            <p:cNvSpPr txBox="1">
              <a:spLocks noChangeArrowheads="1"/>
            </p:cNvSpPr>
            <p:nvPr/>
          </p:nvSpPr>
          <p:spPr bwMode="auto">
            <a:xfrm>
              <a:off x="931" y="1414"/>
              <a:ext cx="153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MAC src: </a:t>
              </a:r>
              <a:r>
                <a:rPr lang="en-US" sz="1200" i="0" dirty="0" smtClean="0">
                  <a:solidFill>
                    <a:srgbClr val="FF0000"/>
                  </a:solidFill>
                  <a:latin typeface="Arial" charset="0"/>
                  <a:cs typeface="+mn-cs"/>
                </a:rPr>
                <a:t>1A-23-F9-CD-06-9B</a:t>
              </a:r>
            </a:p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  MAC dest: </a:t>
              </a:r>
              <a:r>
                <a:rPr lang="en-US" sz="1200" i="0" dirty="0" smtClean="0">
                  <a:solidFill>
                    <a:srgbClr val="FF0000"/>
                  </a:solidFill>
                  <a:latin typeface="Arial" charset="0"/>
                  <a:cs typeface="+mn-cs"/>
                </a:rPr>
                <a:t>49-BD-D2-C7-56-2A</a:t>
              </a:r>
            </a:p>
            <a:p>
              <a:pPr>
                <a:defRPr/>
              </a:pPr>
              <a:endParaRPr lang="en-US" sz="1200" i="0" dirty="0" smtClean="0">
                <a:solidFill>
                  <a:srgbClr val="FF0000"/>
                </a:solidFill>
                <a:latin typeface="Arial" charset="0"/>
                <a:cs typeface="+mn-cs"/>
              </a:endParaRPr>
            </a:p>
          </p:txBody>
        </p:sp>
        <p:grpSp>
          <p:nvGrpSpPr>
            <p:cNvPr id="138267" name="Group 80"/>
            <p:cNvGrpSpPr>
              <a:grpSpLocks/>
            </p:cNvGrpSpPr>
            <p:nvPr/>
          </p:nvGrpSpPr>
          <p:grpSpPr bwMode="auto">
            <a:xfrm>
              <a:off x="981" y="2182"/>
              <a:ext cx="1049" cy="189"/>
              <a:chOff x="2829" y="2040"/>
              <a:chExt cx="1049" cy="189"/>
            </a:xfrm>
          </p:grpSpPr>
          <p:sp>
            <p:nvSpPr>
              <p:cNvPr id="48161" name="Rectangle 81"/>
              <p:cNvSpPr>
                <a:spLocks noChangeArrowheads="1"/>
              </p:cNvSpPr>
              <p:nvPr/>
            </p:nvSpPr>
            <p:spPr bwMode="auto">
              <a:xfrm>
                <a:off x="2829" y="2042"/>
                <a:ext cx="1049" cy="185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8162" name="Rectangle 82"/>
              <p:cNvSpPr>
                <a:spLocks noChangeArrowheads="1"/>
              </p:cNvSpPr>
              <p:nvPr/>
            </p:nvSpPr>
            <p:spPr bwMode="auto">
              <a:xfrm>
                <a:off x="3078" y="2060"/>
                <a:ext cx="691" cy="153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8163" name="Line 83"/>
              <p:cNvSpPr>
                <a:spLocks noChangeShapeType="1"/>
              </p:cNvSpPr>
              <p:nvPr/>
            </p:nvSpPr>
            <p:spPr bwMode="auto">
              <a:xfrm>
                <a:off x="3180" y="2063"/>
                <a:ext cx="0" cy="152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8164" name="Line 84"/>
              <p:cNvSpPr>
                <a:spLocks noChangeShapeType="1"/>
              </p:cNvSpPr>
              <p:nvPr/>
            </p:nvSpPr>
            <p:spPr bwMode="auto">
              <a:xfrm>
                <a:off x="3276" y="2063"/>
                <a:ext cx="0" cy="152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8165" name="Line 85"/>
              <p:cNvSpPr>
                <a:spLocks noChangeShapeType="1"/>
              </p:cNvSpPr>
              <p:nvPr/>
            </p:nvSpPr>
            <p:spPr bwMode="auto">
              <a:xfrm>
                <a:off x="2910" y="2040"/>
                <a:ext cx="0" cy="189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8166" name="Line 86"/>
              <p:cNvSpPr>
                <a:spLocks noChangeShapeType="1"/>
              </p:cNvSpPr>
              <p:nvPr/>
            </p:nvSpPr>
            <p:spPr bwMode="auto">
              <a:xfrm>
                <a:off x="3006" y="2040"/>
                <a:ext cx="0" cy="189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48157" name="Line 87"/>
            <p:cNvSpPr>
              <a:spLocks noChangeShapeType="1"/>
            </p:cNvSpPr>
            <p:nvPr/>
          </p:nvSpPr>
          <p:spPr bwMode="auto">
            <a:xfrm flipV="1">
              <a:off x="1018" y="1576"/>
              <a:ext cx="2" cy="7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8158" name="Line 88"/>
            <p:cNvSpPr>
              <a:spLocks noChangeShapeType="1"/>
            </p:cNvSpPr>
            <p:nvPr/>
          </p:nvSpPr>
          <p:spPr bwMode="auto">
            <a:xfrm flipV="1">
              <a:off x="1106" y="1680"/>
              <a:ext cx="0" cy="5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8159" name="Line 89"/>
            <p:cNvSpPr>
              <a:spLocks noChangeShapeType="1"/>
            </p:cNvSpPr>
            <p:nvPr/>
          </p:nvSpPr>
          <p:spPr bwMode="auto">
            <a:xfrm flipH="1" flipV="1">
              <a:off x="1276" y="1812"/>
              <a:ext cx="2" cy="4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8160" name="Line 90"/>
            <p:cNvSpPr>
              <a:spLocks noChangeShapeType="1"/>
            </p:cNvSpPr>
            <p:nvPr/>
          </p:nvSpPr>
          <p:spPr bwMode="auto">
            <a:xfrm>
              <a:off x="1368" y="1924"/>
              <a:ext cx="2" cy="3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138251" name="Group 91"/>
          <p:cNvGrpSpPr>
            <a:grpSpLocks/>
          </p:cNvGrpSpPr>
          <p:nvPr/>
        </p:nvGrpSpPr>
        <p:grpSpPr bwMode="auto">
          <a:xfrm>
            <a:off x="3952875" y="2767013"/>
            <a:ext cx="895350" cy="2038350"/>
            <a:chOff x="2823" y="1545"/>
            <a:chExt cx="564" cy="1284"/>
          </a:xfrm>
        </p:grpSpPr>
        <p:sp>
          <p:nvSpPr>
            <p:cNvPr id="138261" name="Freeform 92"/>
            <p:cNvSpPr>
              <a:spLocks/>
            </p:cNvSpPr>
            <p:nvPr/>
          </p:nvSpPr>
          <p:spPr bwMode="auto">
            <a:xfrm>
              <a:off x="2823" y="2265"/>
              <a:ext cx="564" cy="564"/>
            </a:xfrm>
            <a:custGeom>
              <a:avLst/>
              <a:gdLst>
                <a:gd name="T0" fmla="*/ 564 w 564"/>
                <a:gd name="T1" fmla="*/ 0 h 564"/>
                <a:gd name="T2" fmla="*/ 287 w 564"/>
                <a:gd name="T3" fmla="*/ 564 h 564"/>
                <a:gd name="T4" fmla="*/ 0 w 564"/>
                <a:gd name="T5" fmla="*/ 0 h 564"/>
                <a:gd name="T6" fmla="*/ 564 w 564"/>
                <a:gd name="T7" fmla="*/ 0 h 5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64" h="564">
                  <a:moveTo>
                    <a:pt x="564" y="0"/>
                  </a:moveTo>
                  <a:lnTo>
                    <a:pt x="287" y="564"/>
                  </a:lnTo>
                  <a:lnTo>
                    <a:pt x="0" y="0"/>
                  </a:lnTo>
                  <a:lnTo>
                    <a:pt x="56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8151" name="Rectangle 93"/>
            <p:cNvSpPr>
              <a:spLocks noChangeArrowheads="1"/>
            </p:cNvSpPr>
            <p:nvPr/>
          </p:nvSpPr>
          <p:spPr bwMode="auto">
            <a:xfrm>
              <a:off x="2872" y="1877"/>
              <a:ext cx="493" cy="47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8152" name="Text Box 94"/>
            <p:cNvSpPr txBox="1">
              <a:spLocks noChangeArrowheads="1"/>
            </p:cNvSpPr>
            <p:nvPr/>
          </p:nvSpPr>
          <p:spPr bwMode="auto">
            <a:xfrm>
              <a:off x="2941" y="1545"/>
              <a:ext cx="336" cy="8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endParaRPr lang="en-US" sz="1600" i="0" dirty="0" smtClean="0">
                <a:latin typeface="Arial" charset="0"/>
                <a:cs typeface="+mn-cs"/>
              </a:endParaRPr>
            </a:p>
            <a:p>
              <a:pPr algn="ctr">
                <a:defRPr/>
              </a:pPr>
              <a:endParaRPr lang="en-US" sz="1600" i="0" dirty="0" smtClean="0">
                <a:latin typeface="Arial" charset="0"/>
                <a:cs typeface="+mn-cs"/>
              </a:endParaRP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IP</a:t>
              </a: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Eth</a:t>
              </a: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Phy</a:t>
              </a:r>
            </a:p>
          </p:txBody>
        </p:sp>
        <p:sp>
          <p:nvSpPr>
            <p:cNvPr id="48153" name="Line 95"/>
            <p:cNvSpPr>
              <a:spLocks noChangeShapeType="1"/>
            </p:cNvSpPr>
            <p:nvPr/>
          </p:nvSpPr>
          <p:spPr bwMode="auto">
            <a:xfrm>
              <a:off x="2868" y="2039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8154" name="Line 96"/>
            <p:cNvSpPr>
              <a:spLocks noChangeShapeType="1"/>
            </p:cNvSpPr>
            <p:nvPr/>
          </p:nvSpPr>
          <p:spPr bwMode="auto">
            <a:xfrm>
              <a:off x="2865" y="2198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138252" name="Group 113"/>
          <p:cNvGrpSpPr>
            <a:grpSpLocks/>
          </p:cNvGrpSpPr>
          <p:nvPr/>
        </p:nvGrpSpPr>
        <p:grpSpPr bwMode="auto">
          <a:xfrm>
            <a:off x="8061325" y="2478088"/>
            <a:ext cx="928688" cy="1954212"/>
            <a:chOff x="250" y="1380"/>
            <a:chExt cx="585" cy="1231"/>
          </a:xfrm>
        </p:grpSpPr>
        <p:sp>
          <p:nvSpPr>
            <p:cNvPr id="138254" name="Freeform 106"/>
            <p:cNvSpPr>
              <a:spLocks/>
            </p:cNvSpPr>
            <p:nvPr/>
          </p:nvSpPr>
          <p:spPr bwMode="auto">
            <a:xfrm>
              <a:off x="250" y="1414"/>
              <a:ext cx="582" cy="1197"/>
            </a:xfrm>
            <a:custGeom>
              <a:avLst/>
              <a:gdLst>
                <a:gd name="T0" fmla="*/ 582 w 582"/>
                <a:gd name="T1" fmla="*/ 781 h 1197"/>
                <a:gd name="T2" fmla="*/ 0 w 582"/>
                <a:gd name="T3" fmla="*/ 1197 h 1197"/>
                <a:gd name="T4" fmla="*/ 83 w 582"/>
                <a:gd name="T5" fmla="*/ 0 h 1197"/>
                <a:gd name="T6" fmla="*/ 582 w 582"/>
                <a:gd name="T7" fmla="*/ 781 h 119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2" h="1197">
                  <a:moveTo>
                    <a:pt x="582" y="781"/>
                  </a:moveTo>
                  <a:lnTo>
                    <a:pt x="0" y="1197"/>
                  </a:lnTo>
                  <a:lnTo>
                    <a:pt x="83" y="0"/>
                  </a:lnTo>
                  <a:lnTo>
                    <a:pt x="582" y="781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8144" name="Rectangle 107"/>
            <p:cNvSpPr>
              <a:spLocks noChangeArrowheads="1"/>
            </p:cNvSpPr>
            <p:nvPr/>
          </p:nvSpPr>
          <p:spPr bwMode="auto">
            <a:xfrm>
              <a:off x="338" y="1399"/>
              <a:ext cx="493" cy="79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8145" name="Text Box 108"/>
            <p:cNvSpPr txBox="1">
              <a:spLocks noChangeArrowheads="1"/>
            </p:cNvSpPr>
            <p:nvPr/>
          </p:nvSpPr>
          <p:spPr bwMode="auto">
            <a:xfrm>
              <a:off x="413" y="1380"/>
              <a:ext cx="336" cy="8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endParaRPr lang="en-US" sz="1600" i="0" dirty="0" smtClean="0">
                <a:latin typeface="Arial" charset="0"/>
                <a:cs typeface="+mn-cs"/>
              </a:endParaRPr>
            </a:p>
            <a:p>
              <a:pPr algn="ctr">
                <a:defRPr/>
              </a:pPr>
              <a:endParaRPr lang="en-US" sz="1600" i="0" dirty="0" smtClean="0">
                <a:latin typeface="Arial" charset="0"/>
                <a:cs typeface="+mn-cs"/>
              </a:endParaRP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IP</a:t>
              </a: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Eth</a:t>
              </a: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Phy</a:t>
              </a:r>
            </a:p>
          </p:txBody>
        </p:sp>
        <p:sp>
          <p:nvSpPr>
            <p:cNvPr id="48146" name="Line 109"/>
            <p:cNvSpPr>
              <a:spLocks noChangeShapeType="1"/>
            </p:cNvSpPr>
            <p:nvPr/>
          </p:nvSpPr>
          <p:spPr bwMode="auto">
            <a:xfrm>
              <a:off x="346" y="1868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8147" name="Line 110"/>
            <p:cNvSpPr>
              <a:spLocks noChangeShapeType="1"/>
            </p:cNvSpPr>
            <p:nvPr/>
          </p:nvSpPr>
          <p:spPr bwMode="auto">
            <a:xfrm>
              <a:off x="343" y="2027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8148" name="Line 111"/>
            <p:cNvSpPr>
              <a:spLocks noChangeShapeType="1"/>
            </p:cNvSpPr>
            <p:nvPr/>
          </p:nvSpPr>
          <p:spPr bwMode="auto">
            <a:xfrm>
              <a:off x="340" y="2186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8149" name="Line 112"/>
            <p:cNvSpPr>
              <a:spLocks noChangeShapeType="1"/>
            </p:cNvSpPr>
            <p:nvPr/>
          </p:nvSpPr>
          <p:spPr bwMode="auto">
            <a:xfrm>
              <a:off x="330" y="1698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pic>
        <p:nvPicPr>
          <p:cNvPr id="138253" name="Picture 15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8" y="7635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284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1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7189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1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850" grpId="0" animBg="1"/>
      <p:bldP spid="718924" grpId="0"/>
      <p:bldP spid="7189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289" name="Group 101"/>
          <p:cNvGrpSpPr>
            <a:grpSpLocks/>
          </p:cNvGrpSpPr>
          <p:nvPr/>
        </p:nvGrpSpPr>
        <p:grpSpPr bwMode="auto">
          <a:xfrm>
            <a:off x="709613" y="3962400"/>
            <a:ext cx="8221662" cy="2349500"/>
            <a:chOff x="709613" y="3962400"/>
            <a:chExt cx="8221662" cy="2349500"/>
          </a:xfrm>
        </p:grpSpPr>
        <p:grpSp>
          <p:nvGrpSpPr>
            <p:cNvPr id="140334" name="Group 102"/>
            <p:cNvGrpSpPr>
              <a:grpSpLocks/>
            </p:cNvGrpSpPr>
            <p:nvPr/>
          </p:nvGrpSpPr>
          <p:grpSpPr bwMode="auto">
            <a:xfrm>
              <a:off x="6979920" y="5354320"/>
              <a:ext cx="711200" cy="601028"/>
              <a:chOff x="7179310" y="4033520"/>
              <a:chExt cx="1009650" cy="855028"/>
            </a:xfrm>
          </p:grpSpPr>
          <p:grpSp>
            <p:nvGrpSpPr>
              <p:cNvPr id="140393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40395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40396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163" name="Rectangle 43"/>
              <p:cNvSpPr>
                <a:spLocks noChangeArrowheads="1"/>
              </p:cNvSpPr>
              <p:nvPr/>
            </p:nvSpPr>
            <p:spPr bwMode="auto">
              <a:xfrm rot="16200000">
                <a:off x="7439930" y="4308572"/>
                <a:ext cx="126470" cy="196070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140335" name="Group 103"/>
            <p:cNvGrpSpPr>
              <a:grpSpLocks/>
            </p:cNvGrpSpPr>
            <p:nvPr/>
          </p:nvGrpSpPr>
          <p:grpSpPr bwMode="auto">
            <a:xfrm>
              <a:off x="1046480" y="3962400"/>
              <a:ext cx="1026163" cy="761428"/>
              <a:chOff x="1046480" y="3962400"/>
              <a:chExt cx="1026163" cy="761428"/>
            </a:xfrm>
          </p:grpSpPr>
          <p:sp>
            <p:nvSpPr>
              <p:cNvPr id="158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887" y="4300538"/>
                <a:ext cx="111125" cy="247650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  <p:grpSp>
            <p:nvGrpSpPr>
              <p:cNvPr id="140390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40391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40392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105" name="Text Box 4"/>
            <p:cNvSpPr txBox="1">
              <a:spLocks noChangeArrowheads="1"/>
            </p:cNvSpPr>
            <p:nvPr/>
          </p:nvSpPr>
          <p:spPr bwMode="auto">
            <a:xfrm>
              <a:off x="4224338" y="4381500"/>
              <a:ext cx="376237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i="0" dirty="0">
                  <a:solidFill>
                    <a:srgbClr val="FF0000"/>
                  </a:solidFill>
                  <a:latin typeface="+mn-lt"/>
                  <a:ea typeface="+mn-ea"/>
                  <a:cs typeface="+mn-cs"/>
                </a:rPr>
                <a:t>R</a:t>
              </a:r>
              <a:endParaRPr lang="en-US" i="0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9202" name="Text Box 21"/>
            <p:cNvSpPr txBox="1">
              <a:spLocks noChangeArrowheads="1"/>
            </p:cNvSpPr>
            <p:nvPr/>
          </p:nvSpPr>
          <p:spPr bwMode="auto">
            <a:xfrm>
              <a:off x="3868738" y="5378450"/>
              <a:ext cx="15430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1A-23-F9-CD-06-9B</a:t>
              </a:r>
            </a:p>
          </p:txBody>
        </p:sp>
        <p:sp>
          <p:nvSpPr>
            <p:cNvPr id="49203" name="Text Box 22"/>
            <p:cNvSpPr txBox="1">
              <a:spLocks noChangeArrowheads="1"/>
            </p:cNvSpPr>
            <p:nvPr/>
          </p:nvSpPr>
          <p:spPr bwMode="auto">
            <a:xfrm>
              <a:off x="4016375" y="5205413"/>
              <a:ext cx="13223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222.222.222.220</a:t>
              </a:r>
            </a:p>
          </p:txBody>
        </p:sp>
        <p:grpSp>
          <p:nvGrpSpPr>
            <p:cNvPr id="140339" name="Group 23"/>
            <p:cNvGrpSpPr>
              <a:grpSpLocks/>
            </p:cNvGrpSpPr>
            <p:nvPr/>
          </p:nvGrpSpPr>
          <p:grpSpPr bwMode="auto">
            <a:xfrm>
              <a:off x="3044825" y="5794375"/>
              <a:ext cx="1541463" cy="449263"/>
              <a:chOff x="1934" y="2405"/>
              <a:chExt cx="971" cy="283"/>
            </a:xfrm>
          </p:grpSpPr>
          <p:sp>
            <p:nvSpPr>
              <p:cNvPr id="49252" name="Text Box 24"/>
              <p:cNvSpPr txBox="1">
                <a:spLocks noChangeArrowheads="1"/>
              </p:cNvSpPr>
              <p:nvPr/>
            </p:nvSpPr>
            <p:spPr bwMode="auto">
              <a:xfrm>
                <a:off x="1934" y="2405"/>
                <a:ext cx="83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111.111.111.110</a:t>
                </a:r>
              </a:p>
            </p:txBody>
          </p:sp>
          <p:sp>
            <p:nvSpPr>
              <p:cNvPr id="49253" name="Text Box 25"/>
              <p:cNvSpPr txBox="1">
                <a:spLocks noChangeArrowheads="1"/>
              </p:cNvSpPr>
              <p:nvPr/>
            </p:nvSpPr>
            <p:spPr bwMode="auto">
              <a:xfrm>
                <a:off x="1938" y="2515"/>
                <a:ext cx="96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E6-E9-00-17-BB-4B</a:t>
                </a:r>
              </a:p>
            </p:txBody>
          </p:sp>
        </p:grpSp>
        <p:sp>
          <p:nvSpPr>
            <p:cNvPr id="49205" name="Text Box 26"/>
            <p:cNvSpPr txBox="1">
              <a:spLocks noChangeArrowheads="1"/>
            </p:cNvSpPr>
            <p:nvPr/>
          </p:nvSpPr>
          <p:spPr bwMode="auto">
            <a:xfrm>
              <a:off x="952500" y="6037263"/>
              <a:ext cx="16271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CC-49-DE-D0-AB-7D</a:t>
              </a:r>
            </a:p>
          </p:txBody>
        </p:sp>
        <p:sp>
          <p:nvSpPr>
            <p:cNvPr id="49206" name="Text Box 27"/>
            <p:cNvSpPr txBox="1">
              <a:spLocks noChangeArrowheads="1"/>
            </p:cNvSpPr>
            <p:nvPr/>
          </p:nvSpPr>
          <p:spPr bwMode="auto">
            <a:xfrm>
              <a:off x="942975" y="5854700"/>
              <a:ext cx="1322388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111.111.111.112</a:t>
              </a:r>
            </a:p>
          </p:txBody>
        </p:sp>
        <p:sp>
          <p:nvSpPr>
            <p:cNvPr id="49207" name="Text Box 30"/>
            <p:cNvSpPr txBox="1">
              <a:spLocks noChangeArrowheads="1"/>
            </p:cNvSpPr>
            <p:nvPr/>
          </p:nvSpPr>
          <p:spPr bwMode="auto">
            <a:xfrm>
              <a:off x="709613" y="4741863"/>
              <a:ext cx="1322387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111.111.111.111</a:t>
              </a:r>
            </a:p>
          </p:txBody>
        </p:sp>
        <p:sp>
          <p:nvSpPr>
            <p:cNvPr id="49208" name="Text Box 33"/>
            <p:cNvSpPr txBox="1">
              <a:spLocks noChangeArrowheads="1"/>
            </p:cNvSpPr>
            <p:nvPr/>
          </p:nvSpPr>
          <p:spPr bwMode="auto">
            <a:xfrm>
              <a:off x="730250" y="4927600"/>
              <a:ext cx="1509713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74-29-9C-E8-FF-55</a:t>
              </a:r>
            </a:p>
          </p:txBody>
        </p:sp>
        <p:sp>
          <p:nvSpPr>
            <p:cNvPr id="140344" name="Freeform 39"/>
            <p:cNvSpPr>
              <a:spLocks/>
            </p:cNvSpPr>
            <p:nvPr/>
          </p:nvSpPr>
          <p:spPr bwMode="auto">
            <a:xfrm>
              <a:off x="2365375" y="4437063"/>
              <a:ext cx="839788" cy="1069975"/>
            </a:xfrm>
            <a:custGeom>
              <a:avLst/>
              <a:gdLst>
                <a:gd name="T0" fmla="*/ 2147483647 w 1005"/>
                <a:gd name="T1" fmla="*/ 2147483647 h 996"/>
                <a:gd name="T2" fmla="*/ 2147483647 w 1005"/>
                <a:gd name="T3" fmla="*/ 2147483647 h 996"/>
                <a:gd name="T4" fmla="*/ 2147483647 w 1005"/>
                <a:gd name="T5" fmla="*/ 2147483647 h 996"/>
                <a:gd name="T6" fmla="*/ 2147483647 w 1005"/>
                <a:gd name="T7" fmla="*/ 2147483647 h 996"/>
                <a:gd name="T8" fmla="*/ 2147483647 w 1005"/>
                <a:gd name="T9" fmla="*/ 2147483647 h 996"/>
                <a:gd name="T10" fmla="*/ 2147483647 w 1005"/>
                <a:gd name="T11" fmla="*/ 2147483647 h 996"/>
                <a:gd name="T12" fmla="*/ 2147483647 w 1005"/>
                <a:gd name="T13" fmla="*/ 2147483647 h 996"/>
                <a:gd name="T14" fmla="*/ 2147483647 w 1005"/>
                <a:gd name="T15" fmla="*/ 2147483647 h 996"/>
                <a:gd name="T16" fmla="*/ 2147483647 w 1005"/>
                <a:gd name="T17" fmla="*/ 2147483647 h 996"/>
                <a:gd name="T18" fmla="*/ 2147483647 w 1005"/>
                <a:gd name="T19" fmla="*/ 2147483647 h 996"/>
                <a:gd name="T20" fmla="*/ 2147483647 w 1005"/>
                <a:gd name="T21" fmla="*/ 2147483647 h 996"/>
                <a:gd name="T22" fmla="*/ 2147483647 w 1005"/>
                <a:gd name="T23" fmla="*/ 2147483647 h 996"/>
                <a:gd name="T24" fmla="*/ 2147483647 w 1005"/>
                <a:gd name="T25" fmla="*/ 2147483647 h 9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05" h="996">
                  <a:moveTo>
                    <a:pt x="307" y="83"/>
                  </a:moveTo>
                  <a:cubicBezTo>
                    <a:pt x="218" y="117"/>
                    <a:pt x="182" y="156"/>
                    <a:pt x="134" y="227"/>
                  </a:cubicBezTo>
                  <a:cubicBezTo>
                    <a:pt x="86" y="298"/>
                    <a:pt x="38" y="426"/>
                    <a:pt x="19" y="507"/>
                  </a:cubicBezTo>
                  <a:cubicBezTo>
                    <a:pt x="0" y="588"/>
                    <a:pt x="8" y="648"/>
                    <a:pt x="19" y="716"/>
                  </a:cubicBezTo>
                  <a:cubicBezTo>
                    <a:pt x="30" y="784"/>
                    <a:pt x="54" y="873"/>
                    <a:pt x="84" y="918"/>
                  </a:cubicBezTo>
                  <a:cubicBezTo>
                    <a:pt x="114" y="963"/>
                    <a:pt x="148" y="984"/>
                    <a:pt x="199" y="990"/>
                  </a:cubicBezTo>
                  <a:cubicBezTo>
                    <a:pt x="250" y="996"/>
                    <a:pt x="310" y="961"/>
                    <a:pt x="393" y="954"/>
                  </a:cubicBezTo>
                  <a:cubicBezTo>
                    <a:pt x="476" y="947"/>
                    <a:pt x="614" y="967"/>
                    <a:pt x="696" y="947"/>
                  </a:cubicBezTo>
                  <a:cubicBezTo>
                    <a:pt x="778" y="927"/>
                    <a:pt x="833" y="898"/>
                    <a:pt x="883" y="831"/>
                  </a:cubicBezTo>
                  <a:cubicBezTo>
                    <a:pt x="933" y="764"/>
                    <a:pt x="991" y="644"/>
                    <a:pt x="998" y="543"/>
                  </a:cubicBezTo>
                  <a:cubicBezTo>
                    <a:pt x="1005" y="442"/>
                    <a:pt x="981" y="313"/>
                    <a:pt x="926" y="227"/>
                  </a:cubicBezTo>
                  <a:cubicBezTo>
                    <a:pt x="871" y="141"/>
                    <a:pt x="768" y="50"/>
                    <a:pt x="667" y="25"/>
                  </a:cubicBezTo>
                  <a:cubicBezTo>
                    <a:pt x="566" y="0"/>
                    <a:pt x="396" y="49"/>
                    <a:pt x="307" y="83"/>
                  </a:cubicBezTo>
                  <a:close/>
                </a:path>
              </a:pathLst>
            </a:custGeom>
            <a:solidFill>
              <a:srgbClr val="00CCFF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9210" name="Line 40"/>
            <p:cNvSpPr>
              <a:spLocks noChangeShapeType="1"/>
            </p:cNvSpPr>
            <p:nvPr/>
          </p:nvSpPr>
          <p:spPr bwMode="auto">
            <a:xfrm>
              <a:off x="2062163" y="4416425"/>
              <a:ext cx="438150" cy="230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9211" name="Line 41"/>
            <p:cNvSpPr>
              <a:spLocks noChangeShapeType="1"/>
            </p:cNvSpPr>
            <p:nvPr/>
          </p:nvSpPr>
          <p:spPr bwMode="auto">
            <a:xfrm flipV="1">
              <a:off x="2185988" y="5360988"/>
              <a:ext cx="231775" cy="255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9212" name="Line 42"/>
            <p:cNvSpPr>
              <a:spLocks noChangeShapeType="1"/>
            </p:cNvSpPr>
            <p:nvPr/>
          </p:nvSpPr>
          <p:spPr bwMode="auto">
            <a:xfrm>
              <a:off x="3184525" y="4954588"/>
              <a:ext cx="584200" cy="9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9213" name="Line 44"/>
            <p:cNvSpPr>
              <a:spLocks noChangeShapeType="1"/>
            </p:cNvSpPr>
            <p:nvPr/>
          </p:nvSpPr>
          <p:spPr bwMode="auto">
            <a:xfrm flipV="1">
              <a:off x="2101850" y="5711825"/>
              <a:ext cx="0" cy="1635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9214" name="Line 45"/>
            <p:cNvSpPr>
              <a:spLocks noChangeShapeType="1"/>
            </p:cNvSpPr>
            <p:nvPr/>
          </p:nvSpPr>
          <p:spPr bwMode="auto">
            <a:xfrm flipH="1" flipV="1">
              <a:off x="1976438" y="4489450"/>
              <a:ext cx="0" cy="398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9215" name="Line 46"/>
            <p:cNvSpPr>
              <a:spLocks noChangeShapeType="1"/>
            </p:cNvSpPr>
            <p:nvPr/>
          </p:nvSpPr>
          <p:spPr bwMode="auto">
            <a:xfrm>
              <a:off x="3854450" y="5021263"/>
              <a:ext cx="0" cy="7508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9216" name="Line 47"/>
            <p:cNvSpPr>
              <a:spLocks noChangeShapeType="1"/>
            </p:cNvSpPr>
            <p:nvPr/>
          </p:nvSpPr>
          <p:spPr bwMode="auto">
            <a:xfrm flipH="1" flipV="1">
              <a:off x="4935538" y="5011738"/>
              <a:ext cx="4762" cy="2206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1" name="Text Box 58"/>
            <p:cNvSpPr txBox="1">
              <a:spLocks noChangeArrowheads="1"/>
            </p:cNvSpPr>
            <p:nvPr/>
          </p:nvSpPr>
          <p:spPr bwMode="auto">
            <a:xfrm>
              <a:off x="719138" y="4156075"/>
              <a:ext cx="390525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i="0" dirty="0">
                  <a:solidFill>
                    <a:srgbClr val="FF0000"/>
                  </a:solidFill>
                  <a:latin typeface="+mj-lt"/>
                  <a:ea typeface="+mn-ea"/>
                  <a:cs typeface="+mn-cs"/>
                </a:rPr>
                <a:t>A</a:t>
              </a:r>
            </a:p>
          </p:txBody>
        </p:sp>
        <p:sp>
          <p:nvSpPr>
            <p:cNvPr id="49218" name="Line 60"/>
            <p:cNvSpPr>
              <a:spLocks noChangeShapeType="1"/>
            </p:cNvSpPr>
            <p:nvPr/>
          </p:nvSpPr>
          <p:spPr bwMode="auto">
            <a:xfrm>
              <a:off x="5045075" y="4921250"/>
              <a:ext cx="11985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40354" name="Group 63"/>
            <p:cNvGrpSpPr>
              <a:grpSpLocks/>
            </p:cNvGrpSpPr>
            <p:nvPr/>
          </p:nvGrpSpPr>
          <p:grpSpPr bwMode="auto">
            <a:xfrm>
              <a:off x="7372350" y="4845050"/>
              <a:ext cx="1558925" cy="460375"/>
              <a:chOff x="4351" y="2786"/>
              <a:chExt cx="982" cy="290"/>
            </a:xfrm>
          </p:grpSpPr>
          <p:sp>
            <p:nvSpPr>
              <p:cNvPr id="49250" name="Text Box 64"/>
              <p:cNvSpPr txBox="1">
                <a:spLocks noChangeArrowheads="1"/>
              </p:cNvSpPr>
              <p:nvPr/>
            </p:nvSpPr>
            <p:spPr bwMode="auto">
              <a:xfrm>
                <a:off x="4352" y="2786"/>
                <a:ext cx="83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222.222.222.222</a:t>
                </a:r>
              </a:p>
            </p:txBody>
          </p:sp>
          <p:sp>
            <p:nvSpPr>
              <p:cNvPr id="49251" name="Text Box 65"/>
              <p:cNvSpPr txBox="1">
                <a:spLocks noChangeArrowheads="1"/>
              </p:cNvSpPr>
              <p:nvPr/>
            </p:nvSpPr>
            <p:spPr bwMode="auto">
              <a:xfrm>
                <a:off x="4351" y="2904"/>
                <a:ext cx="982" cy="1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49-BD-D2-C7-56-2A</a:t>
                </a:r>
              </a:p>
            </p:txBody>
          </p:sp>
        </p:grpSp>
        <p:sp>
          <p:nvSpPr>
            <p:cNvPr id="49220" name="Line 67"/>
            <p:cNvSpPr>
              <a:spLocks noChangeShapeType="1"/>
            </p:cNvSpPr>
            <p:nvPr/>
          </p:nvSpPr>
          <p:spPr bwMode="auto">
            <a:xfrm flipV="1">
              <a:off x="6943725" y="4416425"/>
              <a:ext cx="450850" cy="317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9221" name="Line 68"/>
            <p:cNvSpPr>
              <a:spLocks noChangeShapeType="1"/>
            </p:cNvSpPr>
            <p:nvPr/>
          </p:nvSpPr>
          <p:spPr bwMode="auto">
            <a:xfrm flipH="1" flipV="1">
              <a:off x="7469188" y="4492625"/>
              <a:ext cx="11112" cy="3889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9222" name="Text Box 71"/>
            <p:cNvSpPr txBox="1">
              <a:spLocks noChangeArrowheads="1"/>
            </p:cNvSpPr>
            <p:nvPr/>
          </p:nvSpPr>
          <p:spPr bwMode="auto">
            <a:xfrm>
              <a:off x="7073900" y="5811838"/>
              <a:ext cx="13223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222.222.222.221</a:t>
              </a:r>
            </a:p>
          </p:txBody>
        </p:sp>
        <p:sp>
          <p:nvSpPr>
            <p:cNvPr id="49223" name="Text Box 72"/>
            <p:cNvSpPr txBox="1">
              <a:spLocks noChangeArrowheads="1"/>
            </p:cNvSpPr>
            <p:nvPr/>
          </p:nvSpPr>
          <p:spPr bwMode="auto">
            <a:xfrm>
              <a:off x="7077075" y="5986463"/>
              <a:ext cx="150177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0" dirty="0" smtClean="0">
                  <a:latin typeface="Arial" charset="0"/>
                  <a:cs typeface="+mn-cs"/>
                </a:rPr>
                <a:t>88-B2-2F-54-1A-0F</a:t>
              </a:r>
            </a:p>
          </p:txBody>
        </p:sp>
        <p:sp>
          <p:nvSpPr>
            <p:cNvPr id="49224" name="Line 73"/>
            <p:cNvSpPr>
              <a:spLocks noChangeShapeType="1"/>
            </p:cNvSpPr>
            <p:nvPr/>
          </p:nvSpPr>
          <p:spPr bwMode="auto">
            <a:xfrm flipH="1" flipV="1">
              <a:off x="6873875" y="5313363"/>
              <a:ext cx="254000" cy="250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9225" name="Line 74"/>
            <p:cNvSpPr>
              <a:spLocks noChangeShapeType="1"/>
            </p:cNvSpPr>
            <p:nvPr/>
          </p:nvSpPr>
          <p:spPr bwMode="auto">
            <a:xfrm flipH="1">
              <a:off x="7208838" y="5654675"/>
              <a:ext cx="4762" cy="2016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0361" name="Freeform 75"/>
            <p:cNvSpPr>
              <a:spLocks/>
            </p:cNvSpPr>
            <p:nvPr/>
          </p:nvSpPr>
          <p:spPr bwMode="auto">
            <a:xfrm>
              <a:off x="6203950" y="4440238"/>
              <a:ext cx="765175" cy="1081088"/>
            </a:xfrm>
            <a:custGeom>
              <a:avLst/>
              <a:gdLst>
                <a:gd name="T0" fmla="*/ 2147483647 w 1005"/>
                <a:gd name="T1" fmla="*/ 2147483647 h 996"/>
                <a:gd name="T2" fmla="*/ 2147483647 w 1005"/>
                <a:gd name="T3" fmla="*/ 2147483647 h 996"/>
                <a:gd name="T4" fmla="*/ 2147483647 w 1005"/>
                <a:gd name="T5" fmla="*/ 2147483647 h 996"/>
                <a:gd name="T6" fmla="*/ 2147483647 w 1005"/>
                <a:gd name="T7" fmla="*/ 2147483647 h 996"/>
                <a:gd name="T8" fmla="*/ 2147483647 w 1005"/>
                <a:gd name="T9" fmla="*/ 2147483647 h 996"/>
                <a:gd name="T10" fmla="*/ 2147483647 w 1005"/>
                <a:gd name="T11" fmla="*/ 2147483647 h 996"/>
                <a:gd name="T12" fmla="*/ 2147483647 w 1005"/>
                <a:gd name="T13" fmla="*/ 2147483647 h 996"/>
                <a:gd name="T14" fmla="*/ 2147483647 w 1005"/>
                <a:gd name="T15" fmla="*/ 2147483647 h 996"/>
                <a:gd name="T16" fmla="*/ 2147483647 w 1005"/>
                <a:gd name="T17" fmla="*/ 2147483647 h 996"/>
                <a:gd name="T18" fmla="*/ 2147483647 w 1005"/>
                <a:gd name="T19" fmla="*/ 2147483647 h 996"/>
                <a:gd name="T20" fmla="*/ 2147483647 w 1005"/>
                <a:gd name="T21" fmla="*/ 2147483647 h 996"/>
                <a:gd name="T22" fmla="*/ 2147483647 w 1005"/>
                <a:gd name="T23" fmla="*/ 2147483647 h 996"/>
                <a:gd name="T24" fmla="*/ 2147483647 w 1005"/>
                <a:gd name="T25" fmla="*/ 2147483647 h 9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05" h="996">
                  <a:moveTo>
                    <a:pt x="307" y="83"/>
                  </a:moveTo>
                  <a:cubicBezTo>
                    <a:pt x="218" y="117"/>
                    <a:pt x="182" y="156"/>
                    <a:pt x="134" y="227"/>
                  </a:cubicBezTo>
                  <a:cubicBezTo>
                    <a:pt x="86" y="298"/>
                    <a:pt x="38" y="426"/>
                    <a:pt x="19" y="507"/>
                  </a:cubicBezTo>
                  <a:cubicBezTo>
                    <a:pt x="0" y="588"/>
                    <a:pt x="8" y="648"/>
                    <a:pt x="19" y="716"/>
                  </a:cubicBezTo>
                  <a:cubicBezTo>
                    <a:pt x="30" y="784"/>
                    <a:pt x="54" y="873"/>
                    <a:pt x="84" y="918"/>
                  </a:cubicBezTo>
                  <a:cubicBezTo>
                    <a:pt x="114" y="963"/>
                    <a:pt x="148" y="984"/>
                    <a:pt x="199" y="990"/>
                  </a:cubicBezTo>
                  <a:cubicBezTo>
                    <a:pt x="250" y="996"/>
                    <a:pt x="310" y="961"/>
                    <a:pt x="393" y="954"/>
                  </a:cubicBezTo>
                  <a:cubicBezTo>
                    <a:pt x="476" y="947"/>
                    <a:pt x="614" y="967"/>
                    <a:pt x="696" y="947"/>
                  </a:cubicBezTo>
                  <a:cubicBezTo>
                    <a:pt x="778" y="927"/>
                    <a:pt x="833" y="898"/>
                    <a:pt x="883" y="831"/>
                  </a:cubicBezTo>
                  <a:cubicBezTo>
                    <a:pt x="933" y="764"/>
                    <a:pt x="991" y="644"/>
                    <a:pt x="998" y="543"/>
                  </a:cubicBezTo>
                  <a:cubicBezTo>
                    <a:pt x="1005" y="442"/>
                    <a:pt x="981" y="313"/>
                    <a:pt x="926" y="227"/>
                  </a:cubicBezTo>
                  <a:cubicBezTo>
                    <a:pt x="871" y="141"/>
                    <a:pt x="768" y="50"/>
                    <a:pt x="667" y="25"/>
                  </a:cubicBezTo>
                  <a:cubicBezTo>
                    <a:pt x="566" y="0"/>
                    <a:pt x="396" y="49"/>
                    <a:pt x="307" y="83"/>
                  </a:cubicBezTo>
                  <a:close/>
                </a:path>
              </a:pathLst>
            </a:custGeom>
            <a:solidFill>
              <a:srgbClr val="00CCFF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31" name="Text Box 76"/>
            <p:cNvSpPr txBox="1">
              <a:spLocks noChangeArrowheads="1"/>
            </p:cNvSpPr>
            <p:nvPr/>
          </p:nvSpPr>
          <p:spPr bwMode="auto">
            <a:xfrm>
              <a:off x="8307388" y="4073525"/>
              <a:ext cx="357187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i="0" dirty="0">
                  <a:solidFill>
                    <a:srgbClr val="FF0000"/>
                  </a:solidFill>
                  <a:latin typeface="+mj-lt"/>
                  <a:ea typeface="+mn-ea"/>
                  <a:cs typeface="+mn-cs"/>
                </a:rPr>
                <a:t>B</a:t>
              </a:r>
            </a:p>
          </p:txBody>
        </p:sp>
        <p:grpSp>
          <p:nvGrpSpPr>
            <p:cNvPr id="140363" name="Group 131"/>
            <p:cNvGrpSpPr>
              <a:grpSpLocks/>
            </p:cNvGrpSpPr>
            <p:nvPr/>
          </p:nvGrpSpPr>
          <p:grpSpPr bwMode="auto">
            <a:xfrm>
              <a:off x="7179310" y="4033520"/>
              <a:ext cx="1009650" cy="855028"/>
              <a:chOff x="7179310" y="4033520"/>
              <a:chExt cx="1009650" cy="855028"/>
            </a:xfrm>
          </p:grpSpPr>
          <p:grpSp>
            <p:nvGrpSpPr>
              <p:cNvPr id="140381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40383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40384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151" name="Rectangle 43"/>
              <p:cNvSpPr>
                <a:spLocks noChangeArrowheads="1"/>
              </p:cNvSpPr>
              <p:nvPr/>
            </p:nvSpPr>
            <p:spPr bwMode="auto">
              <a:xfrm rot="16200000">
                <a:off x="7438232" y="4309268"/>
                <a:ext cx="127000" cy="195263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140364" name="Group 132"/>
            <p:cNvGrpSpPr>
              <a:grpSpLocks/>
            </p:cNvGrpSpPr>
            <p:nvPr/>
          </p:nvGrpSpPr>
          <p:grpSpPr bwMode="auto">
            <a:xfrm>
              <a:off x="3757931" y="4714240"/>
              <a:ext cx="1291589" cy="426719"/>
              <a:chOff x="4011931" y="3379152"/>
              <a:chExt cx="1262062" cy="390207"/>
            </a:xfrm>
          </p:grpSpPr>
          <p:sp>
            <p:nvSpPr>
              <p:cNvPr id="139" name="Rectangle 43"/>
              <p:cNvSpPr>
                <a:spLocks noChangeArrowheads="1"/>
              </p:cNvSpPr>
              <p:nvPr/>
            </p:nvSpPr>
            <p:spPr bwMode="auto">
              <a:xfrm rot="16200000">
                <a:off x="5112705" y="3476529"/>
                <a:ext cx="127747" cy="19545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  <p:grpSp>
            <p:nvGrpSpPr>
              <p:cNvPr id="140371" name="Group 1185"/>
              <p:cNvGrpSpPr>
                <a:grpSpLocks/>
              </p:cNvGrpSpPr>
              <p:nvPr/>
            </p:nvGrpSpPr>
            <p:grpSpPr bwMode="auto">
              <a:xfrm>
                <a:off x="4197985" y="3379152"/>
                <a:ext cx="892175" cy="390207"/>
                <a:chOff x="4650" y="1129"/>
                <a:chExt cx="246" cy="95"/>
              </a:xfrm>
            </p:grpSpPr>
            <p:sp>
              <p:nvSpPr>
                <p:cNvPr id="140373" name="Oval 407"/>
                <p:cNvSpPr>
                  <a:spLocks noChangeArrowheads="1"/>
                </p:cNvSpPr>
                <p:nvPr/>
              </p:nvSpPr>
              <p:spPr bwMode="auto">
                <a:xfrm>
                  <a:off x="4651" y="1171"/>
                  <a:ext cx="244" cy="5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i="0" dirty="0">
                    <a:latin typeface="Times New Roman" charset="0"/>
                    <a:cs typeface="Arial" charset="0"/>
                  </a:endParaRPr>
                </a:p>
              </p:txBody>
            </p:sp>
            <p:sp>
              <p:nvSpPr>
                <p:cNvPr id="140374" name="Rectangle 410"/>
                <p:cNvSpPr>
                  <a:spLocks noChangeArrowheads="1"/>
                </p:cNvSpPr>
                <p:nvPr/>
              </p:nvSpPr>
              <p:spPr bwMode="auto">
                <a:xfrm>
                  <a:off x="4651" y="1165"/>
                  <a:ext cx="245" cy="33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 i="0" dirty="0">
                    <a:latin typeface="Times New Roman" charset="0"/>
                    <a:cs typeface="Arial" charset="0"/>
                  </a:endParaRPr>
                </a:p>
              </p:txBody>
            </p:sp>
            <p:sp>
              <p:nvSpPr>
                <p:cNvPr id="140375" name="Oval 411"/>
                <p:cNvSpPr>
                  <a:spLocks noChangeArrowheads="1"/>
                </p:cNvSpPr>
                <p:nvPr/>
              </p:nvSpPr>
              <p:spPr bwMode="auto">
                <a:xfrm>
                  <a:off x="4650" y="1129"/>
                  <a:ext cx="244" cy="62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i="0" dirty="0">
                    <a:latin typeface="Times New Roman" charset="0"/>
                    <a:cs typeface="Arial" charset="0"/>
                  </a:endParaRPr>
                </a:p>
              </p:txBody>
            </p:sp>
            <p:grpSp>
              <p:nvGrpSpPr>
                <p:cNvPr id="140376" name="Group 1189"/>
                <p:cNvGrpSpPr>
                  <a:grpSpLocks/>
                </p:cNvGrpSpPr>
                <p:nvPr/>
              </p:nvGrpSpPr>
              <p:grpSpPr bwMode="auto">
                <a:xfrm>
                  <a:off x="4699" y="1145"/>
                  <a:ext cx="138" cy="29"/>
                  <a:chOff x="2468" y="1332"/>
                  <a:chExt cx="310" cy="60"/>
                </a:xfrm>
              </p:grpSpPr>
              <p:sp>
                <p:nvSpPr>
                  <p:cNvPr id="140379" name="Freeform 1190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40380" name="Freeform 1191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9242" name="Line 1192"/>
                <p:cNvSpPr>
                  <a:spLocks noChangeShapeType="1"/>
                </p:cNvSpPr>
                <p:nvPr/>
              </p:nvSpPr>
              <p:spPr bwMode="auto">
                <a:xfrm>
                  <a:off x="4651" y="1158"/>
                  <a:ext cx="0" cy="4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49243" name="Line 1193"/>
                <p:cNvSpPr>
                  <a:spLocks noChangeShapeType="1"/>
                </p:cNvSpPr>
                <p:nvPr/>
              </p:nvSpPr>
              <p:spPr bwMode="auto">
                <a:xfrm>
                  <a:off x="4894" y="1160"/>
                  <a:ext cx="0" cy="4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  <p:sp>
            <p:nvSpPr>
              <p:cNvPr id="141" name="Rectangle 43"/>
              <p:cNvSpPr>
                <a:spLocks noChangeArrowheads="1"/>
              </p:cNvSpPr>
              <p:nvPr/>
            </p:nvSpPr>
            <p:spPr bwMode="auto">
              <a:xfrm rot="16200000">
                <a:off x="4046200" y="3485965"/>
                <a:ext cx="126295" cy="19545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140365" name="Group 133"/>
            <p:cNvGrpSpPr>
              <a:grpSpLocks/>
            </p:cNvGrpSpPr>
            <p:nvPr/>
          </p:nvGrpSpPr>
          <p:grpSpPr bwMode="auto">
            <a:xfrm>
              <a:off x="1483360" y="5313680"/>
              <a:ext cx="701043" cy="517588"/>
              <a:chOff x="1046480" y="3962400"/>
              <a:chExt cx="1026163" cy="761428"/>
            </a:xfrm>
          </p:grpSpPr>
          <p:sp>
            <p:nvSpPr>
              <p:cNvPr id="135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438" y="4298853"/>
                <a:ext cx="109762" cy="248638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Comic Sans MS" pitchFamily="66" charset="0"/>
                  <a:ea typeface="+mn-ea"/>
                  <a:cs typeface="+mn-cs"/>
                </a:endParaRPr>
              </a:p>
            </p:txBody>
          </p:sp>
          <p:grpSp>
            <p:nvGrpSpPr>
              <p:cNvPr id="140367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40368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40369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49157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00100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Addressing: routing to another LAN</a:t>
            </a:r>
          </a:p>
        </p:txBody>
      </p:sp>
      <p:sp>
        <p:nvSpPr>
          <p:cNvPr id="720966" name="Rectangle 70"/>
          <p:cNvSpPr>
            <a:spLocks noChangeArrowheads="1"/>
          </p:cNvSpPr>
          <p:nvPr/>
        </p:nvSpPr>
        <p:spPr bwMode="auto">
          <a:xfrm>
            <a:off x="706438" y="1084263"/>
            <a:ext cx="7772400" cy="55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i="0" dirty="0">
                <a:latin typeface="Gill Sans MT" charset="0"/>
                <a:cs typeface="+mn-cs"/>
              </a:rPr>
              <a:t>R forwards datagram with IP source A, destination B </a:t>
            </a:r>
          </a:p>
        </p:txBody>
      </p:sp>
      <p:sp>
        <p:nvSpPr>
          <p:cNvPr id="720967" name="Rectangle 71"/>
          <p:cNvSpPr>
            <a:spLocks noChangeArrowheads="1"/>
          </p:cNvSpPr>
          <p:nvPr/>
        </p:nvSpPr>
        <p:spPr bwMode="auto">
          <a:xfrm>
            <a:off x="719138" y="1441450"/>
            <a:ext cx="7772400" cy="72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i="0" dirty="0">
                <a:latin typeface="Gill Sans MT" charset="0"/>
                <a:cs typeface="+mn-cs"/>
              </a:rPr>
              <a:t>R creates link-layer frame with B's MAC address as </a:t>
            </a:r>
            <a:r>
              <a:rPr lang="en-US" sz="2000" i="0" dirty="0" smtClean="0">
                <a:latin typeface="Gill Sans MT" charset="0"/>
                <a:cs typeface="+mn-cs"/>
              </a:rPr>
              <a:t>destination address, </a:t>
            </a:r>
            <a:r>
              <a:rPr lang="en-US" sz="2000" i="0" dirty="0">
                <a:latin typeface="Gill Sans MT" charset="0"/>
                <a:cs typeface="+mn-cs"/>
              </a:rPr>
              <a:t>frame contains A-to-B IP datagram</a:t>
            </a:r>
            <a:endParaRPr lang="en-US" sz="2800" i="0" dirty="0">
              <a:latin typeface="Gill Sans MT" charset="0"/>
              <a:cs typeface="+mn-cs"/>
            </a:endParaRPr>
          </a:p>
        </p:txBody>
      </p:sp>
      <p:grpSp>
        <p:nvGrpSpPr>
          <p:cNvPr id="720995" name="Group 99"/>
          <p:cNvGrpSpPr>
            <a:grpSpLocks/>
          </p:cNvGrpSpPr>
          <p:nvPr/>
        </p:nvGrpSpPr>
        <p:grpSpPr bwMode="auto">
          <a:xfrm>
            <a:off x="4791075" y="2293938"/>
            <a:ext cx="2436813" cy="1643062"/>
            <a:chOff x="3018" y="1445"/>
            <a:chExt cx="1535" cy="1035"/>
          </a:xfrm>
        </p:grpSpPr>
        <p:sp>
          <p:nvSpPr>
            <p:cNvPr id="49176" name="AutoShape 2"/>
            <p:cNvSpPr>
              <a:spLocks noChangeArrowheads="1"/>
            </p:cNvSpPr>
            <p:nvPr/>
          </p:nvSpPr>
          <p:spPr bwMode="auto">
            <a:xfrm>
              <a:off x="3597" y="1981"/>
              <a:ext cx="198" cy="499"/>
            </a:xfrm>
            <a:prstGeom prst="downArrow">
              <a:avLst>
                <a:gd name="adj1" fmla="val 50000"/>
                <a:gd name="adj2" fmla="val 63005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54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40312" name="Group 61"/>
            <p:cNvGrpSpPr>
              <a:grpSpLocks/>
            </p:cNvGrpSpPr>
            <p:nvPr/>
          </p:nvGrpSpPr>
          <p:grpSpPr bwMode="auto">
            <a:xfrm>
              <a:off x="3286" y="1702"/>
              <a:ext cx="1267" cy="479"/>
              <a:chOff x="1197" y="1665"/>
              <a:chExt cx="1267" cy="479"/>
            </a:xfrm>
          </p:grpSpPr>
          <p:grpSp>
            <p:nvGrpSpPr>
              <p:cNvPr id="140329" name="Group 62"/>
              <p:cNvGrpSpPr>
                <a:grpSpLocks/>
              </p:cNvGrpSpPr>
              <p:nvPr/>
            </p:nvGrpSpPr>
            <p:grpSpPr bwMode="auto">
              <a:xfrm>
                <a:off x="1231" y="1990"/>
                <a:ext cx="691" cy="154"/>
                <a:chOff x="1231" y="1990"/>
                <a:chExt cx="691" cy="154"/>
              </a:xfrm>
            </p:grpSpPr>
            <p:sp>
              <p:nvSpPr>
                <p:cNvPr id="49196" name="Rectangle 63"/>
                <p:cNvSpPr>
                  <a:spLocks noChangeArrowheads="1"/>
                </p:cNvSpPr>
                <p:nvPr/>
              </p:nvSpPr>
              <p:spPr bwMode="auto">
                <a:xfrm>
                  <a:off x="1231" y="1991"/>
                  <a:ext cx="691" cy="15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49197" name="Line 64"/>
                <p:cNvSpPr>
                  <a:spLocks noChangeShapeType="1"/>
                </p:cNvSpPr>
                <p:nvPr/>
              </p:nvSpPr>
              <p:spPr bwMode="auto">
                <a:xfrm>
                  <a:off x="1337" y="1990"/>
                  <a:ext cx="0" cy="152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49198" name="Line 65"/>
                <p:cNvSpPr>
                  <a:spLocks noChangeShapeType="1"/>
                </p:cNvSpPr>
                <p:nvPr/>
              </p:nvSpPr>
              <p:spPr bwMode="auto">
                <a:xfrm>
                  <a:off x="1427" y="1992"/>
                  <a:ext cx="0" cy="152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  <p:sp>
            <p:nvSpPr>
              <p:cNvPr id="49195" name="Text Box 66"/>
              <p:cNvSpPr txBox="1">
                <a:spLocks noChangeArrowheads="1"/>
              </p:cNvSpPr>
              <p:nvPr/>
            </p:nvSpPr>
            <p:spPr bwMode="auto">
              <a:xfrm>
                <a:off x="1197" y="1665"/>
                <a:ext cx="126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IP src: 111.111.111.111</a:t>
                </a:r>
              </a:p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   IP dest: 222.222.222.222</a:t>
                </a:r>
              </a:p>
            </p:txBody>
          </p:sp>
        </p:grpSp>
        <p:grpSp>
          <p:nvGrpSpPr>
            <p:cNvPr id="140313" name="Group 67"/>
            <p:cNvGrpSpPr>
              <a:grpSpLocks/>
            </p:cNvGrpSpPr>
            <p:nvPr/>
          </p:nvGrpSpPr>
          <p:grpSpPr bwMode="auto">
            <a:xfrm>
              <a:off x="3364" y="1860"/>
              <a:ext cx="92" cy="243"/>
              <a:chOff x="1272" y="1762"/>
              <a:chExt cx="92" cy="243"/>
            </a:xfrm>
          </p:grpSpPr>
          <p:sp>
            <p:nvSpPr>
              <p:cNvPr id="49192" name="Line 68"/>
              <p:cNvSpPr>
                <a:spLocks noChangeShapeType="1"/>
              </p:cNvSpPr>
              <p:nvPr/>
            </p:nvSpPr>
            <p:spPr bwMode="auto">
              <a:xfrm>
                <a:off x="1272" y="1762"/>
                <a:ext cx="0" cy="24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9193" name="Line 69"/>
              <p:cNvSpPr>
                <a:spLocks noChangeShapeType="1"/>
              </p:cNvSpPr>
              <p:nvPr/>
            </p:nvSpPr>
            <p:spPr bwMode="auto">
              <a:xfrm>
                <a:off x="1364" y="1878"/>
                <a:ext cx="0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grpSp>
          <p:nvGrpSpPr>
            <p:cNvPr id="140314" name="Group 72"/>
            <p:cNvGrpSpPr>
              <a:grpSpLocks/>
            </p:cNvGrpSpPr>
            <p:nvPr/>
          </p:nvGrpSpPr>
          <p:grpSpPr bwMode="auto">
            <a:xfrm>
              <a:off x="3018" y="1445"/>
              <a:ext cx="1530" cy="957"/>
              <a:chOff x="931" y="1414"/>
              <a:chExt cx="1530" cy="957"/>
            </a:xfrm>
          </p:grpSpPr>
          <p:sp>
            <p:nvSpPr>
              <p:cNvPr id="49180" name="Text Box 73"/>
              <p:cNvSpPr txBox="1">
                <a:spLocks noChangeArrowheads="1"/>
              </p:cNvSpPr>
              <p:nvPr/>
            </p:nvSpPr>
            <p:spPr bwMode="auto">
              <a:xfrm>
                <a:off x="931" y="1414"/>
                <a:ext cx="1530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MAC src: </a:t>
                </a:r>
                <a:r>
                  <a:rPr lang="en-US" sz="1200" i="0" dirty="0" smtClean="0">
                    <a:solidFill>
                      <a:srgbClr val="FF0000"/>
                    </a:solidFill>
                    <a:latin typeface="Arial" charset="0"/>
                    <a:cs typeface="+mn-cs"/>
                  </a:rPr>
                  <a:t>1A-23-F9-CD-06-9B</a:t>
                </a:r>
              </a:p>
              <a:p>
                <a:pPr>
                  <a:defRPr/>
                </a:pPr>
                <a:r>
                  <a:rPr lang="en-US" sz="1200" i="0" dirty="0" smtClean="0">
                    <a:latin typeface="Arial" charset="0"/>
                    <a:cs typeface="+mn-cs"/>
                  </a:rPr>
                  <a:t>  MAC dest: </a:t>
                </a:r>
                <a:r>
                  <a:rPr lang="en-US" sz="1200" i="0" dirty="0" smtClean="0">
                    <a:solidFill>
                      <a:srgbClr val="FF0000"/>
                    </a:solidFill>
                    <a:latin typeface="Arial" charset="0"/>
                    <a:cs typeface="+mn-cs"/>
                  </a:rPr>
                  <a:t>49-BD-D2-C7-56-2A</a:t>
                </a:r>
              </a:p>
              <a:p>
                <a:pPr>
                  <a:defRPr/>
                </a:pPr>
                <a:endParaRPr lang="en-US" sz="1200" i="0" dirty="0" smtClean="0">
                  <a:solidFill>
                    <a:srgbClr val="FF0000"/>
                  </a:solidFill>
                  <a:latin typeface="Arial" charset="0"/>
                  <a:cs typeface="+mn-cs"/>
                </a:endParaRPr>
              </a:p>
            </p:txBody>
          </p:sp>
          <p:grpSp>
            <p:nvGrpSpPr>
              <p:cNvPr id="140316" name="Group 74"/>
              <p:cNvGrpSpPr>
                <a:grpSpLocks/>
              </p:cNvGrpSpPr>
              <p:nvPr/>
            </p:nvGrpSpPr>
            <p:grpSpPr bwMode="auto">
              <a:xfrm>
                <a:off x="981" y="2182"/>
                <a:ext cx="1049" cy="189"/>
                <a:chOff x="2829" y="2040"/>
                <a:chExt cx="1049" cy="189"/>
              </a:xfrm>
            </p:grpSpPr>
            <p:sp>
              <p:nvSpPr>
                <p:cNvPr id="49186" name="Rectangle 75"/>
                <p:cNvSpPr>
                  <a:spLocks noChangeArrowheads="1"/>
                </p:cNvSpPr>
                <p:nvPr/>
              </p:nvSpPr>
              <p:spPr bwMode="auto">
                <a:xfrm>
                  <a:off x="2829" y="2042"/>
                  <a:ext cx="1049" cy="185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49187" name="Rectangle 76"/>
                <p:cNvSpPr>
                  <a:spLocks noChangeArrowheads="1"/>
                </p:cNvSpPr>
                <p:nvPr/>
              </p:nvSpPr>
              <p:spPr bwMode="auto">
                <a:xfrm>
                  <a:off x="3078" y="2060"/>
                  <a:ext cx="691" cy="15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49188" name="Line 77"/>
                <p:cNvSpPr>
                  <a:spLocks noChangeShapeType="1"/>
                </p:cNvSpPr>
                <p:nvPr/>
              </p:nvSpPr>
              <p:spPr bwMode="auto">
                <a:xfrm>
                  <a:off x="3180" y="2063"/>
                  <a:ext cx="0" cy="152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49189" name="Line 78"/>
                <p:cNvSpPr>
                  <a:spLocks noChangeShapeType="1"/>
                </p:cNvSpPr>
                <p:nvPr/>
              </p:nvSpPr>
              <p:spPr bwMode="auto">
                <a:xfrm>
                  <a:off x="3276" y="2063"/>
                  <a:ext cx="0" cy="152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49190" name="Line 79"/>
                <p:cNvSpPr>
                  <a:spLocks noChangeShapeType="1"/>
                </p:cNvSpPr>
                <p:nvPr/>
              </p:nvSpPr>
              <p:spPr bwMode="auto">
                <a:xfrm>
                  <a:off x="2910" y="2040"/>
                  <a:ext cx="0" cy="189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49191" name="Line 80"/>
                <p:cNvSpPr>
                  <a:spLocks noChangeShapeType="1"/>
                </p:cNvSpPr>
                <p:nvPr/>
              </p:nvSpPr>
              <p:spPr bwMode="auto">
                <a:xfrm>
                  <a:off x="3006" y="2040"/>
                  <a:ext cx="0" cy="189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  <p:sp>
            <p:nvSpPr>
              <p:cNvPr id="49182" name="Line 81"/>
              <p:cNvSpPr>
                <a:spLocks noChangeShapeType="1"/>
              </p:cNvSpPr>
              <p:nvPr/>
            </p:nvSpPr>
            <p:spPr bwMode="auto">
              <a:xfrm flipV="1">
                <a:off x="1018" y="1576"/>
                <a:ext cx="2" cy="7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9183" name="Line 82"/>
              <p:cNvSpPr>
                <a:spLocks noChangeShapeType="1"/>
              </p:cNvSpPr>
              <p:nvPr/>
            </p:nvSpPr>
            <p:spPr bwMode="auto">
              <a:xfrm flipV="1">
                <a:off x="1106" y="1680"/>
                <a:ext cx="0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9184" name="Line 83"/>
              <p:cNvSpPr>
                <a:spLocks noChangeShapeType="1"/>
              </p:cNvSpPr>
              <p:nvPr/>
            </p:nvSpPr>
            <p:spPr bwMode="auto">
              <a:xfrm flipH="1" flipV="1">
                <a:off x="1276" y="1812"/>
                <a:ext cx="2" cy="47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49185" name="Line 84"/>
              <p:cNvSpPr>
                <a:spLocks noChangeShapeType="1"/>
              </p:cNvSpPr>
              <p:nvPr/>
            </p:nvSpPr>
            <p:spPr bwMode="auto">
              <a:xfrm>
                <a:off x="1368" y="1924"/>
                <a:ext cx="2" cy="35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</p:grpSp>
      <p:grpSp>
        <p:nvGrpSpPr>
          <p:cNvPr id="140296" name="Group 85"/>
          <p:cNvGrpSpPr>
            <a:grpSpLocks/>
          </p:cNvGrpSpPr>
          <p:nvPr/>
        </p:nvGrpSpPr>
        <p:grpSpPr bwMode="auto">
          <a:xfrm>
            <a:off x="3952875" y="2767013"/>
            <a:ext cx="895350" cy="2038350"/>
            <a:chOff x="2823" y="1545"/>
            <a:chExt cx="564" cy="1284"/>
          </a:xfrm>
        </p:grpSpPr>
        <p:sp>
          <p:nvSpPr>
            <p:cNvPr id="140306" name="Freeform 86"/>
            <p:cNvSpPr>
              <a:spLocks/>
            </p:cNvSpPr>
            <p:nvPr/>
          </p:nvSpPr>
          <p:spPr bwMode="auto">
            <a:xfrm>
              <a:off x="2823" y="2265"/>
              <a:ext cx="564" cy="564"/>
            </a:xfrm>
            <a:custGeom>
              <a:avLst/>
              <a:gdLst>
                <a:gd name="T0" fmla="*/ 564 w 564"/>
                <a:gd name="T1" fmla="*/ 0 h 564"/>
                <a:gd name="T2" fmla="*/ 287 w 564"/>
                <a:gd name="T3" fmla="*/ 564 h 564"/>
                <a:gd name="T4" fmla="*/ 0 w 564"/>
                <a:gd name="T5" fmla="*/ 0 h 564"/>
                <a:gd name="T6" fmla="*/ 564 w 564"/>
                <a:gd name="T7" fmla="*/ 0 h 5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64" h="564">
                  <a:moveTo>
                    <a:pt x="564" y="0"/>
                  </a:moveTo>
                  <a:lnTo>
                    <a:pt x="287" y="564"/>
                  </a:lnTo>
                  <a:lnTo>
                    <a:pt x="0" y="0"/>
                  </a:lnTo>
                  <a:lnTo>
                    <a:pt x="56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9172" name="Rectangle 87"/>
            <p:cNvSpPr>
              <a:spLocks noChangeArrowheads="1"/>
            </p:cNvSpPr>
            <p:nvPr/>
          </p:nvSpPr>
          <p:spPr bwMode="auto">
            <a:xfrm>
              <a:off x="2872" y="1877"/>
              <a:ext cx="493" cy="47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9173" name="Text Box 88"/>
            <p:cNvSpPr txBox="1">
              <a:spLocks noChangeArrowheads="1"/>
            </p:cNvSpPr>
            <p:nvPr/>
          </p:nvSpPr>
          <p:spPr bwMode="auto">
            <a:xfrm>
              <a:off x="2941" y="1545"/>
              <a:ext cx="336" cy="8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endParaRPr lang="en-US" sz="1600" i="0" dirty="0" smtClean="0">
                <a:latin typeface="Arial" charset="0"/>
                <a:cs typeface="+mn-cs"/>
              </a:endParaRPr>
            </a:p>
            <a:p>
              <a:pPr algn="ctr">
                <a:defRPr/>
              </a:pPr>
              <a:endParaRPr lang="en-US" sz="1600" i="0" dirty="0" smtClean="0">
                <a:latin typeface="Arial" charset="0"/>
                <a:cs typeface="+mn-cs"/>
              </a:endParaRP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IP</a:t>
              </a: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Eth</a:t>
              </a: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Phy</a:t>
              </a:r>
            </a:p>
          </p:txBody>
        </p:sp>
        <p:sp>
          <p:nvSpPr>
            <p:cNvPr id="49174" name="Line 89"/>
            <p:cNvSpPr>
              <a:spLocks noChangeShapeType="1"/>
            </p:cNvSpPr>
            <p:nvPr/>
          </p:nvSpPr>
          <p:spPr bwMode="auto">
            <a:xfrm>
              <a:off x="2868" y="2039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9175" name="Line 90"/>
            <p:cNvSpPr>
              <a:spLocks noChangeShapeType="1"/>
            </p:cNvSpPr>
            <p:nvPr/>
          </p:nvSpPr>
          <p:spPr bwMode="auto">
            <a:xfrm>
              <a:off x="2865" y="2198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720987" name="Group 91"/>
          <p:cNvGrpSpPr>
            <a:grpSpLocks/>
          </p:cNvGrpSpPr>
          <p:nvPr/>
        </p:nvGrpSpPr>
        <p:grpSpPr bwMode="auto">
          <a:xfrm>
            <a:off x="8061325" y="2478088"/>
            <a:ext cx="928688" cy="1954212"/>
            <a:chOff x="250" y="1380"/>
            <a:chExt cx="585" cy="1231"/>
          </a:xfrm>
        </p:grpSpPr>
        <p:sp>
          <p:nvSpPr>
            <p:cNvPr id="140299" name="Freeform 92"/>
            <p:cNvSpPr>
              <a:spLocks/>
            </p:cNvSpPr>
            <p:nvPr/>
          </p:nvSpPr>
          <p:spPr bwMode="auto">
            <a:xfrm>
              <a:off x="250" y="1414"/>
              <a:ext cx="582" cy="1197"/>
            </a:xfrm>
            <a:custGeom>
              <a:avLst/>
              <a:gdLst>
                <a:gd name="T0" fmla="*/ 582 w 582"/>
                <a:gd name="T1" fmla="*/ 781 h 1197"/>
                <a:gd name="T2" fmla="*/ 0 w 582"/>
                <a:gd name="T3" fmla="*/ 1197 h 1197"/>
                <a:gd name="T4" fmla="*/ 83 w 582"/>
                <a:gd name="T5" fmla="*/ 0 h 1197"/>
                <a:gd name="T6" fmla="*/ 582 w 582"/>
                <a:gd name="T7" fmla="*/ 781 h 119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2" h="1197">
                  <a:moveTo>
                    <a:pt x="582" y="781"/>
                  </a:moveTo>
                  <a:lnTo>
                    <a:pt x="0" y="1197"/>
                  </a:lnTo>
                  <a:lnTo>
                    <a:pt x="83" y="0"/>
                  </a:lnTo>
                  <a:lnTo>
                    <a:pt x="582" y="781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49165" name="Rectangle 93"/>
            <p:cNvSpPr>
              <a:spLocks noChangeArrowheads="1"/>
            </p:cNvSpPr>
            <p:nvPr/>
          </p:nvSpPr>
          <p:spPr bwMode="auto">
            <a:xfrm>
              <a:off x="338" y="1399"/>
              <a:ext cx="493" cy="79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9166" name="Text Box 94"/>
            <p:cNvSpPr txBox="1">
              <a:spLocks noChangeArrowheads="1"/>
            </p:cNvSpPr>
            <p:nvPr/>
          </p:nvSpPr>
          <p:spPr bwMode="auto">
            <a:xfrm>
              <a:off x="413" y="1380"/>
              <a:ext cx="336" cy="8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endParaRPr lang="en-US" sz="1600" i="0" dirty="0" smtClean="0">
                <a:latin typeface="Arial" charset="0"/>
                <a:cs typeface="+mn-cs"/>
              </a:endParaRPr>
            </a:p>
            <a:p>
              <a:pPr algn="ctr">
                <a:defRPr/>
              </a:pPr>
              <a:endParaRPr lang="en-US" sz="1600" i="0" dirty="0" smtClean="0">
                <a:latin typeface="Arial" charset="0"/>
                <a:cs typeface="+mn-cs"/>
              </a:endParaRP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IP</a:t>
              </a: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Eth</a:t>
              </a:r>
            </a:p>
            <a:p>
              <a:pPr algn="ctr">
                <a:defRPr/>
              </a:pPr>
              <a:r>
                <a:rPr lang="en-US" sz="1600" i="0" dirty="0" smtClean="0">
                  <a:latin typeface="Arial" charset="0"/>
                  <a:cs typeface="+mn-cs"/>
                </a:rPr>
                <a:t>Phy</a:t>
              </a:r>
            </a:p>
          </p:txBody>
        </p:sp>
        <p:sp>
          <p:nvSpPr>
            <p:cNvPr id="49167" name="Line 95"/>
            <p:cNvSpPr>
              <a:spLocks noChangeShapeType="1"/>
            </p:cNvSpPr>
            <p:nvPr/>
          </p:nvSpPr>
          <p:spPr bwMode="auto">
            <a:xfrm>
              <a:off x="346" y="1868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9168" name="Line 96"/>
            <p:cNvSpPr>
              <a:spLocks noChangeShapeType="1"/>
            </p:cNvSpPr>
            <p:nvPr/>
          </p:nvSpPr>
          <p:spPr bwMode="auto">
            <a:xfrm>
              <a:off x="343" y="2027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9169" name="Line 97"/>
            <p:cNvSpPr>
              <a:spLocks noChangeShapeType="1"/>
            </p:cNvSpPr>
            <p:nvPr/>
          </p:nvSpPr>
          <p:spPr bwMode="auto">
            <a:xfrm>
              <a:off x="340" y="2186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9170" name="Line 98"/>
            <p:cNvSpPr>
              <a:spLocks noChangeShapeType="1"/>
            </p:cNvSpPr>
            <p:nvPr/>
          </p:nvSpPr>
          <p:spPr bwMode="auto">
            <a:xfrm>
              <a:off x="330" y="1698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pic>
        <p:nvPicPr>
          <p:cNvPr id="140298" name="Picture 15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8" y="7635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811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72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33333E-6 L 1.94444E-6 0.19838 L 0.11007 0.1199 L 0.11007 -0.03565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7209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3" y="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966" grpId="0"/>
      <p:bldP spid="72096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5461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Ethernet switch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425" y="1071563"/>
            <a:ext cx="8001000" cy="464026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link-layer device: takes an </a:t>
            </a: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active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 role</a:t>
            </a:r>
          </a:p>
          <a:p>
            <a:pPr lvl="1">
              <a:defRPr/>
            </a:pPr>
            <a:r>
              <a:rPr lang="en-US" sz="2800" dirty="0">
                <a:latin typeface="Gill Sans MT" charset="0"/>
              </a:rPr>
              <a:t>store, forward Ethernet frames</a:t>
            </a:r>
          </a:p>
          <a:p>
            <a:pPr lvl="1">
              <a:defRPr/>
            </a:pPr>
            <a:r>
              <a:rPr lang="en-US" sz="2800" dirty="0">
                <a:latin typeface="Gill Sans MT" charset="0"/>
              </a:rPr>
              <a:t>examine incoming frame</a:t>
            </a:r>
            <a:r>
              <a:rPr lang="ja-JP" altLang="en-US" sz="2800">
                <a:latin typeface="Gill Sans MT" charset="0"/>
              </a:rPr>
              <a:t>’</a:t>
            </a:r>
            <a:r>
              <a:rPr lang="en-US" sz="2800" dirty="0">
                <a:latin typeface="Gill Sans MT" charset="0"/>
              </a:rPr>
              <a:t>s MAC address, </a:t>
            </a:r>
            <a:r>
              <a:rPr lang="en-US" sz="2800" dirty="0">
                <a:solidFill>
                  <a:srgbClr val="CC0000"/>
                </a:solidFill>
                <a:latin typeface="Gill Sans MT" charset="0"/>
              </a:rPr>
              <a:t>selectively</a:t>
            </a:r>
            <a:r>
              <a:rPr lang="en-US" sz="2800" dirty="0">
                <a:latin typeface="Gill Sans MT" charset="0"/>
              </a:rPr>
              <a:t> forward  frame to one-or-more outgoing links when frame is to be forwarded on segment, uses CSMA/CD to access segment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transparent</a:t>
            </a:r>
          </a:p>
          <a:p>
            <a:pPr lvl="1">
              <a:defRPr/>
            </a:pPr>
            <a:r>
              <a:rPr lang="en-US" sz="2800" dirty="0">
                <a:latin typeface="Gill Sans MT" charset="0"/>
              </a:rPr>
              <a:t>hosts are unaware of presence of switches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plug-and-play, self-learning</a:t>
            </a:r>
          </a:p>
          <a:p>
            <a:pPr lvl="1">
              <a:defRPr/>
            </a:pPr>
            <a:r>
              <a:rPr lang="en-US" sz="2800" dirty="0">
                <a:latin typeface="Gill Sans MT" charset="0"/>
              </a:rPr>
              <a:t>switches do not need to be configured</a:t>
            </a:r>
          </a:p>
          <a:p>
            <a:pPr>
              <a:defRPr/>
            </a:pPr>
            <a:endParaRPr lang="en-US" sz="2400" dirty="0">
              <a:latin typeface="Gill Sans MT" charset="0"/>
              <a:cs typeface="+mn-cs"/>
            </a:endParaRPr>
          </a:p>
        </p:txBody>
      </p:sp>
      <p:pic>
        <p:nvPicPr>
          <p:cNvPr id="160773" name="Picture 24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79375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13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>
          <a:xfrm>
            <a:off x="288925" y="136525"/>
            <a:ext cx="8469313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Switch: </a:t>
            </a:r>
            <a:r>
              <a:rPr lang="en-US" sz="3600" i="1" dirty="0">
                <a:latin typeface="Gill Sans MT" charset="0"/>
                <a:cs typeface="+mj-cs"/>
              </a:rPr>
              <a:t>multiple</a:t>
            </a:r>
            <a:r>
              <a:rPr lang="en-US" sz="3600" dirty="0">
                <a:latin typeface="Gill Sans MT" charset="0"/>
                <a:cs typeface="+mj-cs"/>
              </a:rPr>
              <a:t> simultaneous transmissions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113" y="1393825"/>
            <a:ext cx="4503737" cy="457676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Gill Sans MT" charset="0"/>
                <a:cs typeface="+mn-cs"/>
              </a:rPr>
              <a:t>hosts have dedicated, direct connection to switch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Gill Sans MT" charset="0"/>
                <a:cs typeface="+mn-cs"/>
              </a:rPr>
              <a:t>switches buffer packets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Gill Sans MT" charset="0"/>
                <a:cs typeface="+mn-cs"/>
              </a:rPr>
              <a:t>Ethernet protocol used on </a:t>
            </a:r>
            <a:r>
              <a:rPr lang="en-US" sz="2400" i="1" dirty="0">
                <a:latin typeface="Gill Sans MT" charset="0"/>
                <a:cs typeface="+mn-cs"/>
              </a:rPr>
              <a:t>each</a:t>
            </a:r>
            <a:r>
              <a:rPr lang="en-US" sz="2400" dirty="0">
                <a:latin typeface="Gill Sans MT" charset="0"/>
                <a:cs typeface="+mn-cs"/>
              </a:rPr>
              <a:t> incoming link, but no collisions; full duplex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each link is its own collision domain</a:t>
            </a:r>
          </a:p>
          <a:p>
            <a:pPr>
              <a:lnSpc>
                <a:spcPct val="90000"/>
              </a:lnSpc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switching: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2400" dirty="0">
                <a:latin typeface="Gill Sans MT" charset="0"/>
                <a:cs typeface="+mn-cs"/>
              </a:rPr>
              <a:t>A-to-A</a:t>
            </a:r>
            <a:r>
              <a:rPr lang="ja-JP" altLang="en-US" sz="2400" dirty="0">
                <a:latin typeface="Gill Sans MT" charset="0"/>
                <a:cs typeface="+mn-cs"/>
              </a:rPr>
              <a:t>’</a:t>
            </a:r>
            <a:r>
              <a:rPr lang="en-US" sz="2400" dirty="0">
                <a:latin typeface="Gill Sans MT" charset="0"/>
                <a:cs typeface="+mn-cs"/>
              </a:rPr>
              <a:t> and B-to-B</a:t>
            </a:r>
            <a:r>
              <a:rPr lang="ja-JP" altLang="en-US" sz="2400" dirty="0">
                <a:latin typeface="Gill Sans MT" charset="0"/>
                <a:cs typeface="+mn-cs"/>
              </a:rPr>
              <a:t>’</a:t>
            </a:r>
            <a:r>
              <a:rPr lang="en-US" sz="2400" dirty="0">
                <a:latin typeface="Gill Sans MT" charset="0"/>
                <a:cs typeface="+mn-cs"/>
              </a:rPr>
              <a:t> </a:t>
            </a:r>
            <a:r>
              <a:rPr lang="en-US" sz="2400" dirty="0" smtClean="0">
                <a:latin typeface="Gill Sans MT" charset="0"/>
                <a:cs typeface="+mn-cs"/>
              </a:rPr>
              <a:t>can transmit simultaneously</a:t>
            </a:r>
            <a:r>
              <a:rPr lang="en-US" sz="2400" dirty="0">
                <a:latin typeface="Gill Sans MT" charset="0"/>
                <a:cs typeface="+mn-cs"/>
              </a:rPr>
              <a:t>, without collisions </a:t>
            </a:r>
          </a:p>
        </p:txBody>
      </p:sp>
      <p:grpSp>
        <p:nvGrpSpPr>
          <p:cNvPr id="162821" name="Group 1"/>
          <p:cNvGrpSpPr>
            <a:grpSpLocks/>
          </p:cNvGrpSpPr>
          <p:nvPr/>
        </p:nvGrpSpPr>
        <p:grpSpPr bwMode="auto">
          <a:xfrm>
            <a:off x="5106988" y="1425575"/>
            <a:ext cx="3660775" cy="4283075"/>
            <a:chOff x="5106576" y="1425893"/>
            <a:chExt cx="3661504" cy="4282976"/>
          </a:xfrm>
        </p:grpSpPr>
        <p:sp>
          <p:nvSpPr>
            <p:cNvPr id="62472" name="Text Box 34"/>
            <p:cNvSpPr txBox="1">
              <a:spLocks noChangeArrowheads="1"/>
            </p:cNvSpPr>
            <p:nvPr/>
          </p:nvSpPr>
          <p:spPr bwMode="auto">
            <a:xfrm>
              <a:off x="5827445" y="5062772"/>
              <a:ext cx="2710402" cy="646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switch with six interfaces</a:t>
              </a:r>
            </a:p>
            <a:p>
              <a:pPr algn="ctr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(</a:t>
              </a:r>
              <a:r>
                <a:rPr lang="en-US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1,2,3,4,5,6</a:t>
              </a:r>
              <a:r>
                <a:rPr lang="en-US" dirty="0" smtClean="0">
                  <a:latin typeface="Arial" charset="0"/>
                  <a:cs typeface="Arial" charset="0"/>
                </a:rPr>
                <a:t>)</a:t>
              </a:r>
              <a:r>
                <a:rPr lang="en-US" i="0" dirty="0" smtClean="0">
                  <a:latin typeface="Arial" charset="0"/>
                  <a:cs typeface="Arial" charset="0"/>
                </a:rPr>
                <a:t>  </a:t>
              </a:r>
            </a:p>
          </p:txBody>
        </p:sp>
        <p:grpSp>
          <p:nvGrpSpPr>
            <p:cNvPr id="162824" name="Group 34"/>
            <p:cNvGrpSpPr>
              <a:grpSpLocks/>
            </p:cNvGrpSpPr>
            <p:nvPr/>
          </p:nvGrpSpPr>
          <p:grpSpPr bwMode="auto">
            <a:xfrm>
              <a:off x="5106576" y="1425893"/>
              <a:ext cx="3661504" cy="3600334"/>
              <a:chOff x="731524" y="1819788"/>
              <a:chExt cx="3661504" cy="3600334"/>
            </a:xfrm>
          </p:grpSpPr>
          <p:sp>
            <p:nvSpPr>
              <p:cNvPr id="62474" name="Text Box 23"/>
              <p:cNvSpPr txBox="1">
                <a:spLocks noChangeArrowheads="1"/>
              </p:cNvSpPr>
              <p:nvPr/>
            </p:nvSpPr>
            <p:spPr bwMode="auto">
              <a:xfrm>
                <a:off x="2655957" y="1819788"/>
                <a:ext cx="350907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62475" name="Text Box 24"/>
              <p:cNvSpPr txBox="1">
                <a:spLocks noChangeArrowheads="1"/>
              </p:cNvSpPr>
              <p:nvPr/>
            </p:nvSpPr>
            <p:spPr bwMode="auto">
              <a:xfrm>
                <a:off x="2371738" y="5050277"/>
                <a:ext cx="371549" cy="3698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latin typeface="Arial" charset="0"/>
                    <a:cs typeface="Arial" charset="0"/>
                  </a:rPr>
                  <a:t>A</a:t>
                </a:r>
                <a:r>
                  <a:rPr lang="ja-JP" altLang="en-US" i="0" smtClean="0">
                    <a:latin typeface="Arial" charset="0"/>
                    <a:cs typeface="Arial" charset="0"/>
                  </a:rPr>
                  <a:t>’</a:t>
                </a:r>
                <a:endParaRPr lang="en-US" i="0" dirty="0" smtClean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62476" name="Text Box 25"/>
              <p:cNvSpPr txBox="1">
                <a:spLocks noChangeArrowheads="1"/>
              </p:cNvSpPr>
              <p:nvPr/>
            </p:nvSpPr>
            <p:spPr bwMode="auto">
              <a:xfrm>
                <a:off x="3988134" y="2419849"/>
                <a:ext cx="338205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62477" name="Text Box 26"/>
              <p:cNvSpPr txBox="1">
                <a:spLocks noChangeArrowheads="1"/>
              </p:cNvSpPr>
              <p:nvPr/>
            </p:nvSpPr>
            <p:spPr bwMode="auto">
              <a:xfrm>
                <a:off x="995101" y="4188283"/>
                <a:ext cx="390603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latin typeface="Arial" charset="0"/>
                    <a:cs typeface="Arial" charset="0"/>
                  </a:rPr>
                  <a:t>B</a:t>
                </a:r>
                <a:r>
                  <a:rPr lang="ja-JP" altLang="en-US" i="0" smtClean="0">
                    <a:latin typeface="Arial" charset="0"/>
                    <a:cs typeface="Arial" charset="0"/>
                  </a:rPr>
                  <a:t>’</a:t>
                </a:r>
                <a:endParaRPr lang="en-US" i="0" dirty="0" smtClean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62478" name="Text Box 27"/>
              <p:cNvSpPr txBox="1">
                <a:spLocks noChangeArrowheads="1"/>
              </p:cNvSpPr>
              <p:nvPr/>
            </p:nvSpPr>
            <p:spPr bwMode="auto">
              <a:xfrm>
                <a:off x="3740435" y="4188283"/>
                <a:ext cx="350908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latin typeface="Arial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62479" name="Text Box 28"/>
              <p:cNvSpPr txBox="1">
                <a:spLocks noChangeArrowheads="1"/>
              </p:cNvSpPr>
              <p:nvPr/>
            </p:nvSpPr>
            <p:spPr bwMode="auto">
              <a:xfrm>
                <a:off x="1123714" y="2465886"/>
                <a:ext cx="403305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latin typeface="Arial" charset="0"/>
                    <a:cs typeface="Arial" charset="0"/>
                  </a:rPr>
                  <a:t>C</a:t>
                </a:r>
                <a:r>
                  <a:rPr lang="ja-JP" altLang="en-US" i="0" smtClean="0">
                    <a:latin typeface="Arial" charset="0"/>
                    <a:cs typeface="Arial" charset="0"/>
                  </a:rPr>
                  <a:t>’</a:t>
                </a:r>
                <a:endParaRPr lang="en-US" i="0" dirty="0" smtClean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62480" name="Line 17"/>
              <p:cNvSpPr>
                <a:spLocks noChangeShapeType="1"/>
              </p:cNvSpPr>
              <p:nvPr/>
            </p:nvSpPr>
            <p:spPr bwMode="auto">
              <a:xfrm>
                <a:off x="1687389" y="3165957"/>
                <a:ext cx="720869" cy="29844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2481" name="Line 18"/>
              <p:cNvSpPr>
                <a:spLocks noChangeShapeType="1"/>
              </p:cNvSpPr>
              <p:nvPr/>
            </p:nvSpPr>
            <p:spPr bwMode="auto">
              <a:xfrm>
                <a:off x="2673423" y="2872277"/>
                <a:ext cx="0" cy="504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2482" name="Line 19"/>
              <p:cNvSpPr>
                <a:spLocks noChangeShapeType="1"/>
              </p:cNvSpPr>
              <p:nvPr/>
            </p:nvSpPr>
            <p:spPr bwMode="auto">
              <a:xfrm flipH="1">
                <a:off x="2863961" y="2996099"/>
                <a:ext cx="892353" cy="484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2483" name="Line 20"/>
              <p:cNvSpPr>
                <a:spLocks noChangeShapeType="1"/>
              </p:cNvSpPr>
              <p:nvPr/>
            </p:nvSpPr>
            <p:spPr bwMode="auto">
              <a:xfrm flipV="1">
                <a:off x="2673423" y="3605685"/>
                <a:ext cx="12703" cy="709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grpSp>
            <p:nvGrpSpPr>
              <p:cNvPr id="162835" name="Group 45"/>
              <p:cNvGrpSpPr>
                <a:grpSpLocks/>
              </p:cNvGrpSpPr>
              <p:nvPr/>
            </p:nvGrpSpPr>
            <p:grpSpPr bwMode="auto">
              <a:xfrm>
                <a:off x="747936" y="2733042"/>
                <a:ext cx="914403" cy="690308"/>
                <a:chOff x="1046480" y="3962400"/>
                <a:chExt cx="1026163" cy="761428"/>
              </a:xfrm>
            </p:grpSpPr>
            <p:sp>
              <p:nvSpPr>
                <p:cNvPr id="80" name="Rectangle 48"/>
                <p:cNvSpPr>
                  <a:spLocks noChangeArrowheads="1"/>
                </p:cNvSpPr>
                <p:nvPr/>
              </p:nvSpPr>
              <p:spPr bwMode="auto">
                <a:xfrm rot="16200000">
                  <a:off x="1893247" y="4299441"/>
                  <a:ext cx="110313" cy="247682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  <p:grpSp>
              <p:nvGrpSpPr>
                <p:cNvPr id="162870" name="Group 49"/>
                <p:cNvGrpSpPr>
                  <a:grpSpLocks/>
                </p:cNvGrpSpPr>
                <p:nvPr/>
              </p:nvGrpSpPr>
              <p:grpSpPr bwMode="auto">
                <a:xfrm>
                  <a:off x="1046480" y="3962400"/>
                  <a:ext cx="936071" cy="761428"/>
                  <a:chOff x="-44" y="1473"/>
                  <a:chExt cx="981" cy="1105"/>
                </a:xfrm>
              </p:grpSpPr>
              <p:pic>
                <p:nvPicPr>
                  <p:cNvPr id="162871" name="Picture 50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2872" name="Freeform 51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62836" name="Group 46"/>
              <p:cNvGrpSpPr>
                <a:grpSpLocks/>
              </p:cNvGrpSpPr>
              <p:nvPr/>
            </p:nvGrpSpPr>
            <p:grpSpPr bwMode="auto">
              <a:xfrm>
                <a:off x="3539588" y="2669737"/>
                <a:ext cx="853440" cy="741680"/>
                <a:chOff x="7179310" y="4033520"/>
                <a:chExt cx="1009650" cy="855028"/>
              </a:xfrm>
            </p:grpSpPr>
            <p:grpSp>
              <p:nvGrpSpPr>
                <p:cNvPr id="162865" name="Group 44"/>
                <p:cNvGrpSpPr>
                  <a:grpSpLocks/>
                </p:cNvGrpSpPr>
                <p:nvPr/>
              </p:nvGrpSpPr>
              <p:grpSpPr bwMode="auto">
                <a:xfrm>
                  <a:off x="7179310" y="4033520"/>
                  <a:ext cx="1009650" cy="855028"/>
                  <a:chOff x="-44" y="1473"/>
                  <a:chExt cx="981" cy="1105"/>
                </a:xfrm>
              </p:grpSpPr>
              <p:pic>
                <p:nvPicPr>
                  <p:cNvPr id="162867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2868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77" name="Rectangle 43"/>
                <p:cNvSpPr>
                  <a:spLocks noChangeArrowheads="1"/>
                </p:cNvSpPr>
                <p:nvPr/>
              </p:nvSpPr>
              <p:spPr bwMode="auto">
                <a:xfrm rot="16200000">
                  <a:off x="7440190" y="4309334"/>
                  <a:ext cx="126274" cy="195358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</p:grpSp>
          <p:sp>
            <p:nvSpPr>
              <p:cNvPr id="48" name="Rectangle 43"/>
              <p:cNvSpPr>
                <a:spLocks noChangeArrowheads="1"/>
              </p:cNvSpPr>
              <p:nvPr/>
            </p:nvSpPr>
            <p:spPr bwMode="auto">
              <a:xfrm>
                <a:off x="2614674" y="2705593"/>
                <a:ext cx="109559" cy="165096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62838" name="Group 44"/>
              <p:cNvGrpSpPr>
                <a:grpSpLocks/>
              </p:cNvGrpSpPr>
              <p:nvPr/>
            </p:nvGrpSpPr>
            <p:grpSpPr bwMode="auto">
              <a:xfrm>
                <a:off x="2233637" y="2138292"/>
                <a:ext cx="853440" cy="741680"/>
                <a:chOff x="-44" y="1473"/>
                <a:chExt cx="981" cy="1105"/>
              </a:xfrm>
            </p:grpSpPr>
            <p:pic>
              <p:nvPicPr>
                <p:cNvPr id="162863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2864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162839" name="Group 49"/>
              <p:cNvGrpSpPr>
                <a:grpSpLocks/>
              </p:cNvGrpSpPr>
              <p:nvPr/>
            </p:nvGrpSpPr>
            <p:grpSpPr bwMode="auto">
              <a:xfrm>
                <a:off x="2060917" y="4279843"/>
                <a:ext cx="853440" cy="835329"/>
                <a:chOff x="8077200" y="3320111"/>
                <a:chExt cx="853440" cy="835329"/>
              </a:xfrm>
            </p:grpSpPr>
            <p:sp>
              <p:nvSpPr>
                <p:cNvPr id="70" name="Rectangle 43"/>
                <p:cNvSpPr>
                  <a:spLocks noChangeArrowheads="1"/>
                </p:cNvSpPr>
                <p:nvPr/>
              </p:nvSpPr>
              <p:spPr bwMode="auto">
                <a:xfrm>
                  <a:off x="8630957" y="3320624"/>
                  <a:ext cx="111147" cy="165096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  <p:grpSp>
              <p:nvGrpSpPr>
                <p:cNvPr id="162860" name="Group 44"/>
                <p:cNvGrpSpPr>
                  <a:grpSpLocks/>
                </p:cNvGrpSpPr>
                <p:nvPr/>
              </p:nvGrpSpPr>
              <p:grpSpPr bwMode="auto">
                <a:xfrm>
                  <a:off x="8077200" y="3413760"/>
                  <a:ext cx="853440" cy="741680"/>
                  <a:chOff x="-44" y="1473"/>
                  <a:chExt cx="981" cy="1105"/>
                </a:xfrm>
              </p:grpSpPr>
              <p:pic>
                <p:nvPicPr>
                  <p:cNvPr id="162861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2862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</p:grpSp>
          <p:pic>
            <p:nvPicPr>
              <p:cNvPr id="62489" name="Picture 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74913" y="3316766"/>
                <a:ext cx="603370" cy="3413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grpSp>
            <p:nvGrpSpPr>
              <p:cNvPr id="162841" name="Group 51"/>
              <p:cNvGrpSpPr>
                <a:grpSpLocks/>
              </p:cNvGrpSpPr>
              <p:nvPr/>
            </p:nvGrpSpPr>
            <p:grpSpPr bwMode="auto">
              <a:xfrm>
                <a:off x="731524" y="3616962"/>
                <a:ext cx="914403" cy="690308"/>
                <a:chOff x="1046480" y="3962400"/>
                <a:chExt cx="1026163" cy="761428"/>
              </a:xfrm>
            </p:grpSpPr>
            <p:sp>
              <p:nvSpPr>
                <p:cNvPr id="66" name="Rectangle 48"/>
                <p:cNvSpPr>
                  <a:spLocks noChangeArrowheads="1"/>
                </p:cNvSpPr>
                <p:nvPr/>
              </p:nvSpPr>
              <p:spPr bwMode="auto">
                <a:xfrm rot="16200000">
                  <a:off x="1893846" y="4299769"/>
                  <a:ext cx="110314" cy="247682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  <p:grpSp>
              <p:nvGrpSpPr>
                <p:cNvPr id="162856" name="Group 49"/>
                <p:cNvGrpSpPr>
                  <a:grpSpLocks/>
                </p:cNvGrpSpPr>
                <p:nvPr/>
              </p:nvGrpSpPr>
              <p:grpSpPr bwMode="auto">
                <a:xfrm>
                  <a:off x="1046480" y="3962400"/>
                  <a:ext cx="936071" cy="761428"/>
                  <a:chOff x="-44" y="1473"/>
                  <a:chExt cx="981" cy="1105"/>
                </a:xfrm>
              </p:grpSpPr>
              <p:pic>
                <p:nvPicPr>
                  <p:cNvPr id="162857" name="Picture 50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2858" name="Freeform 51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62842" name="Group 52"/>
              <p:cNvGrpSpPr>
                <a:grpSpLocks/>
              </p:cNvGrpSpPr>
              <p:nvPr/>
            </p:nvGrpSpPr>
            <p:grpSpPr bwMode="auto">
              <a:xfrm>
                <a:off x="3410634" y="3567725"/>
                <a:ext cx="853440" cy="741680"/>
                <a:chOff x="7179310" y="4033520"/>
                <a:chExt cx="1009650" cy="855028"/>
              </a:xfrm>
            </p:grpSpPr>
            <p:grpSp>
              <p:nvGrpSpPr>
                <p:cNvPr id="162851" name="Group 44"/>
                <p:cNvGrpSpPr>
                  <a:grpSpLocks/>
                </p:cNvGrpSpPr>
                <p:nvPr/>
              </p:nvGrpSpPr>
              <p:grpSpPr bwMode="auto">
                <a:xfrm>
                  <a:off x="7179310" y="4033520"/>
                  <a:ext cx="1009650" cy="855028"/>
                  <a:chOff x="-44" y="1473"/>
                  <a:chExt cx="981" cy="1105"/>
                </a:xfrm>
              </p:grpSpPr>
              <p:pic>
                <p:nvPicPr>
                  <p:cNvPr id="162853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2854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63" name="Rectangle 43"/>
                <p:cNvSpPr>
                  <a:spLocks noChangeArrowheads="1"/>
                </p:cNvSpPr>
                <p:nvPr/>
              </p:nvSpPr>
              <p:spPr bwMode="auto">
                <a:xfrm rot="16200000">
                  <a:off x="7438739" y="4308075"/>
                  <a:ext cx="128105" cy="197237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</p:grpSp>
          <p:sp>
            <p:nvSpPr>
              <p:cNvPr id="62492" name="Line 17"/>
              <p:cNvSpPr>
                <a:spLocks noChangeShapeType="1"/>
              </p:cNvSpPr>
              <p:nvPr/>
            </p:nvSpPr>
            <p:spPr bwMode="auto">
              <a:xfrm flipV="1">
                <a:off x="1660396" y="3600922"/>
                <a:ext cx="744686" cy="4508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2493" name="Line 19"/>
              <p:cNvSpPr>
                <a:spLocks noChangeShapeType="1"/>
              </p:cNvSpPr>
              <p:nvPr/>
            </p:nvSpPr>
            <p:spPr bwMode="auto">
              <a:xfrm flipH="1" flipV="1">
                <a:off x="2968756" y="3545361"/>
                <a:ext cx="646242" cy="3381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2494" name="Text Box 35"/>
              <p:cNvSpPr txBox="1">
                <a:spLocks noChangeArrowheads="1"/>
              </p:cNvSpPr>
              <p:nvPr/>
            </p:nvSpPr>
            <p:spPr bwMode="auto">
              <a:xfrm>
                <a:off x="2401907" y="3026260"/>
                <a:ext cx="312799" cy="369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62495" name="Text Box 36"/>
              <p:cNvSpPr txBox="1">
                <a:spLocks noChangeArrowheads="1"/>
              </p:cNvSpPr>
              <p:nvPr/>
            </p:nvSpPr>
            <p:spPr bwMode="auto">
              <a:xfrm>
                <a:off x="2903656" y="3051660"/>
                <a:ext cx="323914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2</a:t>
                </a:r>
              </a:p>
            </p:txBody>
          </p:sp>
          <p:sp>
            <p:nvSpPr>
              <p:cNvPr id="62496" name="Text Box 37"/>
              <p:cNvSpPr txBox="1">
                <a:spLocks noChangeArrowheads="1"/>
              </p:cNvSpPr>
              <p:nvPr/>
            </p:nvSpPr>
            <p:spPr bwMode="auto">
              <a:xfrm>
                <a:off x="3125951" y="3710457"/>
                <a:ext cx="322326" cy="3667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3</a:t>
                </a:r>
              </a:p>
            </p:txBody>
          </p:sp>
          <p:sp>
            <p:nvSpPr>
              <p:cNvPr id="62497" name="Text Box 38"/>
              <p:cNvSpPr txBox="1">
                <a:spLocks noChangeArrowheads="1"/>
              </p:cNvSpPr>
              <p:nvPr/>
            </p:nvSpPr>
            <p:spPr bwMode="auto">
              <a:xfrm>
                <a:off x="2640079" y="3654896"/>
                <a:ext cx="323914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4</a:t>
                </a:r>
              </a:p>
            </p:txBody>
          </p:sp>
          <p:sp>
            <p:nvSpPr>
              <p:cNvPr id="62498" name="Text Box 39"/>
              <p:cNvSpPr txBox="1">
                <a:spLocks noChangeArrowheads="1"/>
              </p:cNvSpPr>
              <p:nvPr/>
            </p:nvSpPr>
            <p:spPr bwMode="auto">
              <a:xfrm>
                <a:off x="2070052" y="3704108"/>
                <a:ext cx="323914" cy="3667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5</a:t>
                </a:r>
              </a:p>
            </p:txBody>
          </p:sp>
          <p:sp>
            <p:nvSpPr>
              <p:cNvPr id="62499" name="Text Box 40"/>
              <p:cNvSpPr txBox="1">
                <a:spLocks noChangeArrowheads="1"/>
              </p:cNvSpPr>
              <p:nvPr/>
            </p:nvSpPr>
            <p:spPr bwMode="auto">
              <a:xfrm>
                <a:off x="2039884" y="3080234"/>
                <a:ext cx="319151" cy="369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6</a:t>
                </a:r>
              </a:p>
            </p:txBody>
          </p:sp>
        </p:grpSp>
      </p:grpSp>
      <p:pic>
        <p:nvPicPr>
          <p:cNvPr id="162822" name="Picture 6" descr="underline_bas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62025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24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>
          <a:xfrm>
            <a:off x="441325" y="9048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Switch </a:t>
            </a:r>
            <a:r>
              <a:rPr lang="en-US" sz="3600" dirty="0" smtClean="0">
                <a:latin typeface="Gill Sans MT" charset="0"/>
                <a:cs typeface="+mj-cs"/>
              </a:rPr>
              <a:t>forwarding table</a:t>
            </a:r>
            <a:endParaRPr lang="en-US" sz="3600" dirty="0">
              <a:latin typeface="Gill Sans MT" charset="0"/>
              <a:cs typeface="+mj-cs"/>
            </a:endParaRP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663" y="1398588"/>
            <a:ext cx="4878387" cy="4805362"/>
          </a:xfrm>
        </p:spPr>
        <p:txBody>
          <a:bodyPr/>
          <a:lstStyle/>
          <a:p>
            <a:pPr marL="0" indent="0">
              <a:lnSpc>
                <a:spcPts val="3000"/>
              </a:lnSpc>
              <a:buFont typeface="Wingdings" charset="0"/>
              <a:buNone/>
              <a:defRPr/>
            </a:pPr>
            <a:r>
              <a:rPr lang="en-US" i="1" u="sng" dirty="0" smtClean="0">
                <a:solidFill>
                  <a:srgbClr val="CC0000"/>
                </a:solidFill>
                <a:latin typeface="Gill Sans MT" charset="0"/>
                <a:cs typeface="+mn-cs"/>
              </a:rPr>
              <a:t>Q:</a:t>
            </a:r>
            <a:r>
              <a:rPr lang="en-US" dirty="0" smtClean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 smtClean="0">
                <a:latin typeface="Gill Sans MT" charset="0"/>
                <a:cs typeface="+mn-cs"/>
              </a:rPr>
              <a:t>how does switch know A</a:t>
            </a:r>
            <a:r>
              <a:rPr lang="ja-JP" altLang="en-US" dirty="0" smtClean="0">
                <a:latin typeface="Gill Sans MT" charset="0"/>
                <a:cs typeface="+mn-cs"/>
              </a:rPr>
              <a:t>’</a:t>
            </a:r>
            <a:r>
              <a:rPr lang="en-US" dirty="0" smtClean="0">
                <a:latin typeface="Gill Sans MT" charset="0"/>
                <a:cs typeface="+mn-cs"/>
              </a:rPr>
              <a:t> reachable via interface 4, B</a:t>
            </a:r>
            <a:r>
              <a:rPr lang="ja-JP" altLang="en-US" dirty="0" smtClean="0">
                <a:latin typeface="Gill Sans MT" charset="0"/>
                <a:cs typeface="+mn-cs"/>
              </a:rPr>
              <a:t>’</a:t>
            </a:r>
            <a:r>
              <a:rPr lang="en-US" dirty="0" smtClean="0">
                <a:latin typeface="Gill Sans MT" charset="0"/>
                <a:cs typeface="+mn-cs"/>
              </a:rPr>
              <a:t> reachable via interface 5?</a:t>
            </a:r>
            <a:endParaRPr lang="en-US" dirty="0">
              <a:latin typeface="Gill Sans MT" charset="0"/>
              <a:cs typeface="+mn-cs"/>
            </a:endParaRPr>
          </a:p>
        </p:txBody>
      </p:sp>
      <p:grpSp>
        <p:nvGrpSpPr>
          <p:cNvPr id="164869" name="Group 34"/>
          <p:cNvGrpSpPr>
            <a:grpSpLocks/>
          </p:cNvGrpSpPr>
          <p:nvPr/>
        </p:nvGrpSpPr>
        <p:grpSpPr bwMode="auto">
          <a:xfrm>
            <a:off x="5106988" y="1425575"/>
            <a:ext cx="3660775" cy="4283075"/>
            <a:chOff x="5106576" y="1425893"/>
            <a:chExt cx="3661504" cy="4282976"/>
          </a:xfrm>
        </p:grpSpPr>
        <p:sp>
          <p:nvSpPr>
            <p:cNvPr id="63496" name="Text Box 34"/>
            <p:cNvSpPr txBox="1">
              <a:spLocks noChangeArrowheads="1"/>
            </p:cNvSpPr>
            <p:nvPr/>
          </p:nvSpPr>
          <p:spPr bwMode="auto">
            <a:xfrm>
              <a:off x="5827445" y="5062772"/>
              <a:ext cx="2710402" cy="646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switch with six interfaces</a:t>
              </a:r>
            </a:p>
            <a:p>
              <a:pPr algn="ctr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(</a:t>
              </a:r>
              <a:r>
                <a:rPr lang="en-US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1,2,3,4,5,6</a:t>
              </a:r>
              <a:r>
                <a:rPr lang="en-US" dirty="0" smtClean="0">
                  <a:latin typeface="Arial" charset="0"/>
                  <a:cs typeface="Arial" charset="0"/>
                </a:rPr>
                <a:t>)</a:t>
              </a:r>
              <a:r>
                <a:rPr lang="en-US" i="0" dirty="0" smtClean="0">
                  <a:latin typeface="Arial" charset="0"/>
                  <a:cs typeface="Arial" charset="0"/>
                </a:rPr>
                <a:t>  </a:t>
              </a:r>
            </a:p>
          </p:txBody>
        </p:sp>
        <p:grpSp>
          <p:nvGrpSpPr>
            <p:cNvPr id="164874" name="Group 36"/>
            <p:cNvGrpSpPr>
              <a:grpSpLocks/>
            </p:cNvGrpSpPr>
            <p:nvPr/>
          </p:nvGrpSpPr>
          <p:grpSpPr bwMode="auto">
            <a:xfrm>
              <a:off x="5106576" y="1425893"/>
              <a:ext cx="3661504" cy="3600334"/>
              <a:chOff x="731524" y="1819788"/>
              <a:chExt cx="3661504" cy="3600334"/>
            </a:xfrm>
          </p:grpSpPr>
          <p:sp>
            <p:nvSpPr>
              <p:cNvPr id="63498" name="Text Box 23"/>
              <p:cNvSpPr txBox="1">
                <a:spLocks noChangeArrowheads="1"/>
              </p:cNvSpPr>
              <p:nvPr/>
            </p:nvSpPr>
            <p:spPr bwMode="auto">
              <a:xfrm>
                <a:off x="2655957" y="1819788"/>
                <a:ext cx="350907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63499" name="Text Box 24"/>
              <p:cNvSpPr txBox="1">
                <a:spLocks noChangeArrowheads="1"/>
              </p:cNvSpPr>
              <p:nvPr/>
            </p:nvSpPr>
            <p:spPr bwMode="auto">
              <a:xfrm>
                <a:off x="2371738" y="5050277"/>
                <a:ext cx="371549" cy="3698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latin typeface="Arial" charset="0"/>
                    <a:cs typeface="Arial" charset="0"/>
                  </a:rPr>
                  <a:t>A</a:t>
                </a:r>
                <a:r>
                  <a:rPr lang="ja-JP" altLang="en-US" i="0" smtClean="0">
                    <a:latin typeface="Arial" charset="0"/>
                    <a:cs typeface="Arial" charset="0"/>
                  </a:rPr>
                  <a:t>’</a:t>
                </a:r>
                <a:endParaRPr lang="en-US" i="0" dirty="0" smtClean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63500" name="Text Box 25"/>
              <p:cNvSpPr txBox="1">
                <a:spLocks noChangeArrowheads="1"/>
              </p:cNvSpPr>
              <p:nvPr/>
            </p:nvSpPr>
            <p:spPr bwMode="auto">
              <a:xfrm>
                <a:off x="3988134" y="2419849"/>
                <a:ext cx="338205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63501" name="Text Box 26"/>
              <p:cNvSpPr txBox="1">
                <a:spLocks noChangeArrowheads="1"/>
              </p:cNvSpPr>
              <p:nvPr/>
            </p:nvSpPr>
            <p:spPr bwMode="auto">
              <a:xfrm>
                <a:off x="995101" y="4188283"/>
                <a:ext cx="390603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latin typeface="Arial" charset="0"/>
                    <a:cs typeface="Arial" charset="0"/>
                  </a:rPr>
                  <a:t>B</a:t>
                </a:r>
                <a:r>
                  <a:rPr lang="ja-JP" altLang="en-US" i="0" smtClean="0">
                    <a:latin typeface="Arial" charset="0"/>
                    <a:cs typeface="Arial" charset="0"/>
                  </a:rPr>
                  <a:t>’</a:t>
                </a:r>
                <a:endParaRPr lang="en-US" i="0" dirty="0" smtClean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63502" name="Text Box 27"/>
              <p:cNvSpPr txBox="1">
                <a:spLocks noChangeArrowheads="1"/>
              </p:cNvSpPr>
              <p:nvPr/>
            </p:nvSpPr>
            <p:spPr bwMode="auto">
              <a:xfrm>
                <a:off x="3740435" y="4188283"/>
                <a:ext cx="350908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latin typeface="Arial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63503" name="Text Box 28"/>
              <p:cNvSpPr txBox="1">
                <a:spLocks noChangeArrowheads="1"/>
              </p:cNvSpPr>
              <p:nvPr/>
            </p:nvSpPr>
            <p:spPr bwMode="auto">
              <a:xfrm>
                <a:off x="1123714" y="2465886"/>
                <a:ext cx="403305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latin typeface="Arial" charset="0"/>
                    <a:cs typeface="Arial" charset="0"/>
                  </a:rPr>
                  <a:t>C</a:t>
                </a:r>
                <a:r>
                  <a:rPr lang="ja-JP" altLang="en-US" i="0" smtClean="0">
                    <a:latin typeface="Arial" charset="0"/>
                    <a:cs typeface="Arial" charset="0"/>
                  </a:rPr>
                  <a:t>’</a:t>
                </a:r>
                <a:endParaRPr lang="en-US" i="0" dirty="0" smtClean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63504" name="Line 17"/>
              <p:cNvSpPr>
                <a:spLocks noChangeShapeType="1"/>
              </p:cNvSpPr>
              <p:nvPr/>
            </p:nvSpPr>
            <p:spPr bwMode="auto">
              <a:xfrm>
                <a:off x="1687389" y="3165957"/>
                <a:ext cx="720869" cy="29844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3505" name="Line 18"/>
              <p:cNvSpPr>
                <a:spLocks noChangeShapeType="1"/>
              </p:cNvSpPr>
              <p:nvPr/>
            </p:nvSpPr>
            <p:spPr bwMode="auto">
              <a:xfrm>
                <a:off x="2673423" y="2872277"/>
                <a:ext cx="0" cy="504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3506" name="Line 19"/>
              <p:cNvSpPr>
                <a:spLocks noChangeShapeType="1"/>
              </p:cNvSpPr>
              <p:nvPr/>
            </p:nvSpPr>
            <p:spPr bwMode="auto">
              <a:xfrm flipH="1">
                <a:off x="2863961" y="2996099"/>
                <a:ext cx="892353" cy="484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3507" name="Line 20"/>
              <p:cNvSpPr>
                <a:spLocks noChangeShapeType="1"/>
              </p:cNvSpPr>
              <p:nvPr/>
            </p:nvSpPr>
            <p:spPr bwMode="auto">
              <a:xfrm flipV="1">
                <a:off x="2673423" y="3605685"/>
                <a:ext cx="12703" cy="709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grpSp>
            <p:nvGrpSpPr>
              <p:cNvPr id="164885" name="Group 47"/>
              <p:cNvGrpSpPr>
                <a:grpSpLocks/>
              </p:cNvGrpSpPr>
              <p:nvPr/>
            </p:nvGrpSpPr>
            <p:grpSpPr bwMode="auto">
              <a:xfrm>
                <a:off x="747936" y="2733042"/>
                <a:ext cx="914403" cy="690308"/>
                <a:chOff x="1046480" y="3962400"/>
                <a:chExt cx="1026163" cy="761428"/>
              </a:xfrm>
            </p:grpSpPr>
            <p:sp>
              <p:nvSpPr>
                <p:cNvPr id="82" name="Rectangle 48"/>
                <p:cNvSpPr>
                  <a:spLocks noChangeArrowheads="1"/>
                </p:cNvSpPr>
                <p:nvPr/>
              </p:nvSpPr>
              <p:spPr bwMode="auto">
                <a:xfrm rot="16200000">
                  <a:off x="1893247" y="4299441"/>
                  <a:ext cx="110313" cy="247682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  <p:grpSp>
              <p:nvGrpSpPr>
                <p:cNvPr id="164920" name="Group 49"/>
                <p:cNvGrpSpPr>
                  <a:grpSpLocks/>
                </p:cNvGrpSpPr>
                <p:nvPr/>
              </p:nvGrpSpPr>
              <p:grpSpPr bwMode="auto">
                <a:xfrm>
                  <a:off x="1046480" y="3962400"/>
                  <a:ext cx="936071" cy="761428"/>
                  <a:chOff x="-44" y="1473"/>
                  <a:chExt cx="981" cy="1105"/>
                </a:xfrm>
              </p:grpSpPr>
              <p:pic>
                <p:nvPicPr>
                  <p:cNvPr id="164921" name="Picture 50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4922" name="Freeform 51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64886" name="Group 48"/>
              <p:cNvGrpSpPr>
                <a:grpSpLocks/>
              </p:cNvGrpSpPr>
              <p:nvPr/>
            </p:nvGrpSpPr>
            <p:grpSpPr bwMode="auto">
              <a:xfrm>
                <a:off x="3539588" y="2669737"/>
                <a:ext cx="853440" cy="741680"/>
                <a:chOff x="7179310" y="4033520"/>
                <a:chExt cx="1009650" cy="855028"/>
              </a:xfrm>
            </p:grpSpPr>
            <p:grpSp>
              <p:nvGrpSpPr>
                <p:cNvPr id="164915" name="Group 44"/>
                <p:cNvGrpSpPr>
                  <a:grpSpLocks/>
                </p:cNvGrpSpPr>
                <p:nvPr/>
              </p:nvGrpSpPr>
              <p:grpSpPr bwMode="auto">
                <a:xfrm>
                  <a:off x="7179310" y="4033520"/>
                  <a:ext cx="1009650" cy="855028"/>
                  <a:chOff x="-44" y="1473"/>
                  <a:chExt cx="981" cy="1105"/>
                </a:xfrm>
              </p:grpSpPr>
              <p:pic>
                <p:nvPicPr>
                  <p:cNvPr id="164917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4918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79" name="Rectangle 43"/>
                <p:cNvSpPr>
                  <a:spLocks noChangeArrowheads="1"/>
                </p:cNvSpPr>
                <p:nvPr/>
              </p:nvSpPr>
              <p:spPr bwMode="auto">
                <a:xfrm rot="16200000">
                  <a:off x="7440190" y="4309334"/>
                  <a:ext cx="126274" cy="195358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</p:grpSp>
          <p:sp>
            <p:nvSpPr>
              <p:cNvPr id="50" name="Rectangle 43"/>
              <p:cNvSpPr>
                <a:spLocks noChangeArrowheads="1"/>
              </p:cNvSpPr>
              <p:nvPr/>
            </p:nvSpPr>
            <p:spPr bwMode="auto">
              <a:xfrm>
                <a:off x="2614674" y="2705593"/>
                <a:ext cx="109559" cy="165096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64888" name="Group 44"/>
              <p:cNvGrpSpPr>
                <a:grpSpLocks/>
              </p:cNvGrpSpPr>
              <p:nvPr/>
            </p:nvGrpSpPr>
            <p:grpSpPr bwMode="auto">
              <a:xfrm>
                <a:off x="2233637" y="2138292"/>
                <a:ext cx="853440" cy="741680"/>
                <a:chOff x="-44" y="1473"/>
                <a:chExt cx="981" cy="1105"/>
              </a:xfrm>
            </p:grpSpPr>
            <p:pic>
              <p:nvPicPr>
                <p:cNvPr id="164913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4914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164889" name="Group 51"/>
              <p:cNvGrpSpPr>
                <a:grpSpLocks/>
              </p:cNvGrpSpPr>
              <p:nvPr/>
            </p:nvGrpSpPr>
            <p:grpSpPr bwMode="auto">
              <a:xfrm>
                <a:off x="2060917" y="4279843"/>
                <a:ext cx="853440" cy="835329"/>
                <a:chOff x="8077200" y="3320111"/>
                <a:chExt cx="853440" cy="835329"/>
              </a:xfrm>
            </p:grpSpPr>
            <p:sp>
              <p:nvSpPr>
                <p:cNvPr id="72" name="Rectangle 43"/>
                <p:cNvSpPr>
                  <a:spLocks noChangeArrowheads="1"/>
                </p:cNvSpPr>
                <p:nvPr/>
              </p:nvSpPr>
              <p:spPr bwMode="auto">
                <a:xfrm>
                  <a:off x="8630957" y="3320624"/>
                  <a:ext cx="111147" cy="165096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  <p:grpSp>
              <p:nvGrpSpPr>
                <p:cNvPr id="164910" name="Group 44"/>
                <p:cNvGrpSpPr>
                  <a:grpSpLocks/>
                </p:cNvGrpSpPr>
                <p:nvPr/>
              </p:nvGrpSpPr>
              <p:grpSpPr bwMode="auto">
                <a:xfrm>
                  <a:off x="8077200" y="3413760"/>
                  <a:ext cx="853440" cy="741680"/>
                  <a:chOff x="-44" y="1473"/>
                  <a:chExt cx="981" cy="1105"/>
                </a:xfrm>
              </p:grpSpPr>
              <p:pic>
                <p:nvPicPr>
                  <p:cNvPr id="164911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4912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</p:grpSp>
          <p:pic>
            <p:nvPicPr>
              <p:cNvPr id="63513" name="Picture 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74913" y="3316766"/>
                <a:ext cx="603370" cy="3413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grpSp>
            <p:nvGrpSpPr>
              <p:cNvPr id="164891" name="Group 53"/>
              <p:cNvGrpSpPr>
                <a:grpSpLocks/>
              </p:cNvGrpSpPr>
              <p:nvPr/>
            </p:nvGrpSpPr>
            <p:grpSpPr bwMode="auto">
              <a:xfrm>
                <a:off x="731524" y="3616962"/>
                <a:ext cx="914403" cy="690308"/>
                <a:chOff x="1046480" y="3962400"/>
                <a:chExt cx="1026163" cy="761428"/>
              </a:xfrm>
            </p:grpSpPr>
            <p:sp>
              <p:nvSpPr>
                <p:cNvPr id="68" name="Rectangle 48"/>
                <p:cNvSpPr>
                  <a:spLocks noChangeArrowheads="1"/>
                </p:cNvSpPr>
                <p:nvPr/>
              </p:nvSpPr>
              <p:spPr bwMode="auto">
                <a:xfrm rot="16200000">
                  <a:off x="1893846" y="4299769"/>
                  <a:ext cx="110314" cy="247682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  <p:grpSp>
              <p:nvGrpSpPr>
                <p:cNvPr id="164906" name="Group 49"/>
                <p:cNvGrpSpPr>
                  <a:grpSpLocks/>
                </p:cNvGrpSpPr>
                <p:nvPr/>
              </p:nvGrpSpPr>
              <p:grpSpPr bwMode="auto">
                <a:xfrm>
                  <a:off x="1046480" y="3962400"/>
                  <a:ext cx="936071" cy="761428"/>
                  <a:chOff x="-44" y="1473"/>
                  <a:chExt cx="981" cy="1105"/>
                </a:xfrm>
              </p:grpSpPr>
              <p:pic>
                <p:nvPicPr>
                  <p:cNvPr id="164907" name="Picture 50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4908" name="Freeform 51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64892" name="Group 54"/>
              <p:cNvGrpSpPr>
                <a:grpSpLocks/>
              </p:cNvGrpSpPr>
              <p:nvPr/>
            </p:nvGrpSpPr>
            <p:grpSpPr bwMode="auto">
              <a:xfrm>
                <a:off x="3410634" y="3567725"/>
                <a:ext cx="853440" cy="741680"/>
                <a:chOff x="7179310" y="4033520"/>
                <a:chExt cx="1009650" cy="855028"/>
              </a:xfrm>
            </p:grpSpPr>
            <p:grpSp>
              <p:nvGrpSpPr>
                <p:cNvPr id="164901" name="Group 44"/>
                <p:cNvGrpSpPr>
                  <a:grpSpLocks/>
                </p:cNvGrpSpPr>
                <p:nvPr/>
              </p:nvGrpSpPr>
              <p:grpSpPr bwMode="auto">
                <a:xfrm>
                  <a:off x="7179310" y="4033520"/>
                  <a:ext cx="1009650" cy="855028"/>
                  <a:chOff x="-44" y="1473"/>
                  <a:chExt cx="981" cy="1105"/>
                </a:xfrm>
              </p:grpSpPr>
              <p:pic>
                <p:nvPicPr>
                  <p:cNvPr id="164903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4904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65" name="Rectangle 43"/>
                <p:cNvSpPr>
                  <a:spLocks noChangeArrowheads="1"/>
                </p:cNvSpPr>
                <p:nvPr/>
              </p:nvSpPr>
              <p:spPr bwMode="auto">
                <a:xfrm rot="16200000">
                  <a:off x="7438739" y="4308075"/>
                  <a:ext cx="128105" cy="197237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</p:grpSp>
          <p:sp>
            <p:nvSpPr>
              <p:cNvPr id="63516" name="Line 17"/>
              <p:cNvSpPr>
                <a:spLocks noChangeShapeType="1"/>
              </p:cNvSpPr>
              <p:nvPr/>
            </p:nvSpPr>
            <p:spPr bwMode="auto">
              <a:xfrm flipV="1">
                <a:off x="1660396" y="3600922"/>
                <a:ext cx="744686" cy="4508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3517" name="Line 19"/>
              <p:cNvSpPr>
                <a:spLocks noChangeShapeType="1"/>
              </p:cNvSpPr>
              <p:nvPr/>
            </p:nvSpPr>
            <p:spPr bwMode="auto">
              <a:xfrm flipH="1" flipV="1">
                <a:off x="2968756" y="3545361"/>
                <a:ext cx="646242" cy="3381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3518" name="Text Box 35"/>
              <p:cNvSpPr txBox="1">
                <a:spLocks noChangeArrowheads="1"/>
              </p:cNvSpPr>
              <p:nvPr/>
            </p:nvSpPr>
            <p:spPr bwMode="auto">
              <a:xfrm>
                <a:off x="2401907" y="3026260"/>
                <a:ext cx="312799" cy="369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63519" name="Text Box 36"/>
              <p:cNvSpPr txBox="1">
                <a:spLocks noChangeArrowheads="1"/>
              </p:cNvSpPr>
              <p:nvPr/>
            </p:nvSpPr>
            <p:spPr bwMode="auto">
              <a:xfrm>
                <a:off x="2903656" y="3051660"/>
                <a:ext cx="323914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2</a:t>
                </a:r>
              </a:p>
            </p:txBody>
          </p:sp>
          <p:sp>
            <p:nvSpPr>
              <p:cNvPr id="63520" name="Text Box 37"/>
              <p:cNvSpPr txBox="1">
                <a:spLocks noChangeArrowheads="1"/>
              </p:cNvSpPr>
              <p:nvPr/>
            </p:nvSpPr>
            <p:spPr bwMode="auto">
              <a:xfrm>
                <a:off x="3125951" y="3710457"/>
                <a:ext cx="322326" cy="3667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3</a:t>
                </a:r>
              </a:p>
            </p:txBody>
          </p:sp>
          <p:sp>
            <p:nvSpPr>
              <p:cNvPr id="63521" name="Text Box 38"/>
              <p:cNvSpPr txBox="1">
                <a:spLocks noChangeArrowheads="1"/>
              </p:cNvSpPr>
              <p:nvPr/>
            </p:nvSpPr>
            <p:spPr bwMode="auto">
              <a:xfrm>
                <a:off x="2640079" y="3654896"/>
                <a:ext cx="323914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4</a:t>
                </a:r>
              </a:p>
            </p:txBody>
          </p:sp>
          <p:sp>
            <p:nvSpPr>
              <p:cNvPr id="63522" name="Text Box 39"/>
              <p:cNvSpPr txBox="1">
                <a:spLocks noChangeArrowheads="1"/>
              </p:cNvSpPr>
              <p:nvPr/>
            </p:nvSpPr>
            <p:spPr bwMode="auto">
              <a:xfrm>
                <a:off x="2070052" y="3704108"/>
                <a:ext cx="323914" cy="3667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5</a:t>
                </a:r>
              </a:p>
            </p:txBody>
          </p:sp>
          <p:sp>
            <p:nvSpPr>
              <p:cNvPr id="63523" name="Text Box 40"/>
              <p:cNvSpPr txBox="1">
                <a:spLocks noChangeArrowheads="1"/>
              </p:cNvSpPr>
              <p:nvPr/>
            </p:nvSpPr>
            <p:spPr bwMode="auto">
              <a:xfrm>
                <a:off x="2039884" y="3080234"/>
                <a:ext cx="319151" cy="369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6</a:t>
                </a:r>
              </a:p>
            </p:txBody>
          </p:sp>
        </p:grpSp>
      </p:grpSp>
      <p:sp>
        <p:nvSpPr>
          <p:cNvPr id="58" name="Rectangle 3"/>
          <p:cNvSpPr txBox="1">
            <a:spLocks noChangeArrowheads="1"/>
          </p:cNvSpPr>
          <p:nvPr/>
        </p:nvSpPr>
        <p:spPr bwMode="auto">
          <a:xfrm>
            <a:off x="477838" y="2566988"/>
            <a:ext cx="4878387" cy="213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>
              <a:lnSpc>
                <a:spcPts val="3000"/>
              </a:lnSpc>
              <a:buSzPct val="100000"/>
              <a:buFont typeface="Wingdings" charset="2"/>
              <a:buChar char="§"/>
              <a:defRPr/>
            </a:pPr>
            <a:r>
              <a:rPr lang="en-US" i="1" u="sng" dirty="0" smtClean="0">
                <a:solidFill>
                  <a:srgbClr val="CC0000"/>
                </a:solidFill>
                <a:latin typeface="Gill Sans MT" charset="0"/>
              </a:rPr>
              <a:t>A:</a:t>
            </a:r>
            <a:r>
              <a:rPr lang="en-US" i="1" dirty="0" smtClean="0">
                <a:solidFill>
                  <a:srgbClr val="CC0000"/>
                </a:solidFill>
                <a:latin typeface="Gill Sans MT" charset="0"/>
              </a:rPr>
              <a:t>  </a:t>
            </a:r>
            <a:r>
              <a:rPr lang="en-US" dirty="0" smtClean="0">
                <a:latin typeface="Gill Sans MT" charset="0"/>
              </a:rPr>
              <a:t>each switch has a </a:t>
            </a:r>
            <a:r>
              <a:rPr lang="en-US" dirty="0" smtClean="0">
                <a:solidFill>
                  <a:srgbClr val="CC0000"/>
                </a:solidFill>
                <a:latin typeface="Gill Sans MT" charset="0"/>
              </a:rPr>
              <a:t>switch table,</a:t>
            </a:r>
            <a:r>
              <a:rPr lang="en-US" dirty="0" smtClean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dirty="0" smtClean="0">
                <a:latin typeface="Gill Sans MT" charset="0"/>
              </a:rPr>
              <a:t>each entry:</a:t>
            </a:r>
          </a:p>
          <a:p>
            <a:pPr lvl="1">
              <a:lnSpc>
                <a:spcPct val="100000"/>
              </a:lnSpc>
              <a:defRPr/>
            </a:pPr>
            <a:r>
              <a:rPr lang="en-US" dirty="0" smtClean="0">
                <a:latin typeface="Gill Sans MT" charset="0"/>
                <a:cs typeface="+mn-cs"/>
              </a:rPr>
              <a:t>(MAC address of host, interface to reach host, time stamp)</a:t>
            </a:r>
          </a:p>
          <a:p>
            <a:pPr lvl="1">
              <a:lnSpc>
                <a:spcPct val="100000"/>
              </a:lnSpc>
              <a:defRPr/>
            </a:pPr>
            <a:r>
              <a:rPr lang="en-US" dirty="0" smtClean="0">
                <a:latin typeface="Gill Sans MT" charset="0"/>
                <a:cs typeface="+mn-cs"/>
              </a:rPr>
              <a:t>looks like a routing table!</a:t>
            </a:r>
          </a:p>
        </p:txBody>
      </p:sp>
      <p:pic>
        <p:nvPicPr>
          <p:cNvPr id="164871" name="Picture 22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89852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Rectangle 3"/>
          <p:cNvSpPr txBox="1">
            <a:spLocks noChangeArrowheads="1"/>
          </p:cNvSpPr>
          <p:nvPr/>
        </p:nvSpPr>
        <p:spPr bwMode="auto">
          <a:xfrm>
            <a:off x="536575" y="5043488"/>
            <a:ext cx="5040313" cy="147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indent="0">
              <a:lnSpc>
                <a:spcPct val="75000"/>
              </a:lnSpc>
              <a:buFont typeface="Wingdings" charset="0"/>
              <a:buNone/>
              <a:defRPr/>
            </a:pPr>
            <a:r>
              <a:rPr lang="en-US" u="sng" dirty="0" smtClean="0">
                <a:solidFill>
                  <a:srgbClr val="CC0000"/>
                </a:solidFill>
                <a:latin typeface="Gill Sans MT" charset="0"/>
              </a:rPr>
              <a:t>Q:</a:t>
            </a:r>
            <a:r>
              <a:rPr lang="en-US" dirty="0" smtClean="0">
                <a:solidFill>
                  <a:srgbClr val="CC0000"/>
                </a:solidFill>
                <a:latin typeface="Gill Sans MT" charset="0"/>
              </a:rPr>
              <a:t> </a:t>
            </a:r>
            <a:r>
              <a:rPr lang="en-US" dirty="0" smtClean="0">
                <a:latin typeface="Gill Sans MT" charset="0"/>
              </a:rPr>
              <a:t>how are entries created, maintained in switch table? </a:t>
            </a:r>
          </a:p>
          <a:p>
            <a:pPr lvl="1">
              <a:lnSpc>
                <a:spcPct val="75000"/>
              </a:lnSpc>
              <a:defRPr/>
            </a:pPr>
            <a:r>
              <a:rPr lang="en-US" dirty="0" smtClean="0">
                <a:latin typeface="Gill Sans MT" charset="0"/>
                <a:cs typeface="+mn-cs"/>
              </a:rPr>
              <a:t>something like a routing protocol?</a:t>
            </a:r>
            <a:endParaRPr lang="en-US" dirty="0">
              <a:latin typeface="Gill Sans MT" charset="0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74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913" name="Group 36"/>
          <p:cNvGrpSpPr>
            <a:grpSpLocks/>
          </p:cNvGrpSpPr>
          <p:nvPr/>
        </p:nvGrpSpPr>
        <p:grpSpPr bwMode="auto">
          <a:xfrm>
            <a:off x="4456113" y="1216025"/>
            <a:ext cx="3660775" cy="3600450"/>
            <a:chOff x="731524" y="1819788"/>
            <a:chExt cx="3661504" cy="3600334"/>
          </a:xfrm>
        </p:grpSpPr>
        <p:sp>
          <p:nvSpPr>
            <p:cNvPr id="65565" name="Text Box 23"/>
            <p:cNvSpPr txBox="1">
              <a:spLocks noChangeArrowheads="1"/>
            </p:cNvSpPr>
            <p:nvPr/>
          </p:nvSpPr>
          <p:spPr bwMode="auto">
            <a:xfrm>
              <a:off x="2655957" y="1819788"/>
              <a:ext cx="350907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5566" name="Text Box 24"/>
            <p:cNvSpPr txBox="1">
              <a:spLocks noChangeArrowheads="1"/>
            </p:cNvSpPr>
            <p:nvPr/>
          </p:nvSpPr>
          <p:spPr bwMode="auto">
            <a:xfrm>
              <a:off x="2371738" y="5050247"/>
              <a:ext cx="371549" cy="3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  <a:r>
                <a:rPr lang="ja-JP" alt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67" name="Text Box 25"/>
            <p:cNvSpPr txBox="1">
              <a:spLocks noChangeArrowheads="1"/>
            </p:cNvSpPr>
            <p:nvPr/>
          </p:nvSpPr>
          <p:spPr bwMode="auto">
            <a:xfrm>
              <a:off x="3988134" y="2419844"/>
              <a:ext cx="338205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65568" name="Text Box 26"/>
            <p:cNvSpPr txBox="1">
              <a:spLocks noChangeArrowheads="1"/>
            </p:cNvSpPr>
            <p:nvPr/>
          </p:nvSpPr>
          <p:spPr bwMode="auto">
            <a:xfrm>
              <a:off x="995101" y="4188262"/>
              <a:ext cx="390603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  <a:r>
                <a:rPr lang="ja-JP" alt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69" name="Text Box 27"/>
            <p:cNvSpPr txBox="1">
              <a:spLocks noChangeArrowheads="1"/>
            </p:cNvSpPr>
            <p:nvPr/>
          </p:nvSpPr>
          <p:spPr bwMode="auto">
            <a:xfrm>
              <a:off x="3740435" y="4188262"/>
              <a:ext cx="350908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65570" name="Text Box 28"/>
            <p:cNvSpPr txBox="1">
              <a:spLocks noChangeArrowheads="1"/>
            </p:cNvSpPr>
            <p:nvPr/>
          </p:nvSpPr>
          <p:spPr bwMode="auto">
            <a:xfrm>
              <a:off x="1123714" y="2465880"/>
              <a:ext cx="403305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  <a:r>
                <a:rPr lang="ja-JP" alt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71" name="Line 17"/>
            <p:cNvSpPr>
              <a:spLocks noChangeShapeType="1"/>
            </p:cNvSpPr>
            <p:nvPr/>
          </p:nvSpPr>
          <p:spPr bwMode="auto">
            <a:xfrm>
              <a:off x="1687389" y="3165945"/>
              <a:ext cx="720869" cy="298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72" name="Line 18"/>
            <p:cNvSpPr>
              <a:spLocks noChangeShapeType="1"/>
            </p:cNvSpPr>
            <p:nvPr/>
          </p:nvSpPr>
          <p:spPr bwMode="auto">
            <a:xfrm>
              <a:off x="2673423" y="2872267"/>
              <a:ext cx="0" cy="5048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73" name="Line 19"/>
            <p:cNvSpPr>
              <a:spLocks noChangeShapeType="1"/>
            </p:cNvSpPr>
            <p:nvPr/>
          </p:nvSpPr>
          <p:spPr bwMode="auto">
            <a:xfrm flipH="1">
              <a:off x="2863961" y="2996088"/>
              <a:ext cx="892353" cy="484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74" name="Line 20"/>
            <p:cNvSpPr>
              <a:spLocks noChangeShapeType="1"/>
            </p:cNvSpPr>
            <p:nvPr/>
          </p:nvSpPr>
          <p:spPr bwMode="auto">
            <a:xfrm flipV="1">
              <a:off x="2673423" y="3605668"/>
              <a:ext cx="12703" cy="7095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66950" name="Group 47"/>
            <p:cNvGrpSpPr>
              <a:grpSpLocks/>
            </p:cNvGrpSpPr>
            <p:nvPr/>
          </p:nvGrpSpPr>
          <p:grpSpPr bwMode="auto">
            <a:xfrm>
              <a:off x="747936" y="2733042"/>
              <a:ext cx="914403" cy="690308"/>
              <a:chOff x="1046480" y="3962400"/>
              <a:chExt cx="1026163" cy="761428"/>
            </a:xfrm>
          </p:grpSpPr>
          <p:sp>
            <p:nvSpPr>
              <p:cNvPr id="100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248" y="4299428"/>
                <a:ext cx="110312" cy="24768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66985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66986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6987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66951" name="Group 48"/>
            <p:cNvGrpSpPr>
              <a:grpSpLocks/>
            </p:cNvGrpSpPr>
            <p:nvPr/>
          </p:nvGrpSpPr>
          <p:grpSpPr bwMode="auto">
            <a:xfrm>
              <a:off x="3539588" y="2669737"/>
              <a:ext cx="853440" cy="741680"/>
              <a:chOff x="7179310" y="4033520"/>
              <a:chExt cx="1009650" cy="855028"/>
            </a:xfrm>
          </p:grpSpPr>
          <p:grpSp>
            <p:nvGrpSpPr>
              <p:cNvPr id="166980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66982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6983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97" name="Rectangle 43"/>
              <p:cNvSpPr>
                <a:spLocks noChangeArrowheads="1"/>
              </p:cNvSpPr>
              <p:nvPr/>
            </p:nvSpPr>
            <p:spPr bwMode="auto">
              <a:xfrm rot="16200000">
                <a:off x="7440190" y="4309323"/>
                <a:ext cx="126273" cy="195358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68" name="Rectangle 43"/>
            <p:cNvSpPr>
              <a:spLocks noChangeArrowheads="1"/>
            </p:cNvSpPr>
            <p:nvPr/>
          </p:nvSpPr>
          <p:spPr bwMode="auto">
            <a:xfrm>
              <a:off x="2614674" y="2705584"/>
              <a:ext cx="109559" cy="165095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grpSp>
          <p:nvGrpSpPr>
            <p:cNvPr id="166953" name="Group 44"/>
            <p:cNvGrpSpPr>
              <a:grpSpLocks/>
            </p:cNvGrpSpPr>
            <p:nvPr/>
          </p:nvGrpSpPr>
          <p:grpSpPr bwMode="auto">
            <a:xfrm>
              <a:off x="2233637" y="2138292"/>
              <a:ext cx="853440" cy="741680"/>
              <a:chOff x="-44" y="1473"/>
              <a:chExt cx="981" cy="1105"/>
            </a:xfrm>
          </p:grpSpPr>
          <p:pic>
            <p:nvPicPr>
              <p:cNvPr id="16697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697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66954" name="Group 51"/>
            <p:cNvGrpSpPr>
              <a:grpSpLocks/>
            </p:cNvGrpSpPr>
            <p:nvPr/>
          </p:nvGrpSpPr>
          <p:grpSpPr bwMode="auto">
            <a:xfrm>
              <a:off x="2060917" y="4279843"/>
              <a:ext cx="853440" cy="835329"/>
              <a:chOff x="8077200" y="3320111"/>
              <a:chExt cx="853440" cy="835329"/>
            </a:xfrm>
          </p:grpSpPr>
          <p:sp>
            <p:nvSpPr>
              <p:cNvPr id="90" name="Rectangle 43"/>
              <p:cNvSpPr>
                <a:spLocks noChangeArrowheads="1"/>
              </p:cNvSpPr>
              <p:nvPr/>
            </p:nvSpPr>
            <p:spPr bwMode="auto">
              <a:xfrm>
                <a:off x="8630957" y="3320602"/>
                <a:ext cx="111147" cy="165095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66975" name="Group 44"/>
              <p:cNvGrpSpPr>
                <a:grpSpLocks/>
              </p:cNvGrpSpPr>
              <p:nvPr/>
            </p:nvGrpSpPr>
            <p:grpSpPr bwMode="auto">
              <a:xfrm>
                <a:off x="8077200" y="3413760"/>
                <a:ext cx="853440" cy="741680"/>
                <a:chOff x="-44" y="1473"/>
                <a:chExt cx="981" cy="1105"/>
              </a:xfrm>
            </p:grpSpPr>
            <p:pic>
              <p:nvPicPr>
                <p:cNvPr id="166976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6977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pic>
          <p:nvPicPr>
            <p:cNvPr id="65580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4913" y="3316753"/>
              <a:ext cx="603370" cy="341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66956" name="Group 53"/>
            <p:cNvGrpSpPr>
              <a:grpSpLocks/>
            </p:cNvGrpSpPr>
            <p:nvPr/>
          </p:nvGrpSpPr>
          <p:grpSpPr bwMode="auto">
            <a:xfrm>
              <a:off x="731524" y="3616962"/>
              <a:ext cx="914403" cy="690308"/>
              <a:chOff x="1046480" y="3962400"/>
              <a:chExt cx="1026163" cy="761428"/>
            </a:xfrm>
          </p:grpSpPr>
          <p:sp>
            <p:nvSpPr>
              <p:cNvPr id="86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846" y="4299747"/>
                <a:ext cx="110313" cy="24768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66971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66972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6973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66957" name="Group 54"/>
            <p:cNvGrpSpPr>
              <a:grpSpLocks/>
            </p:cNvGrpSpPr>
            <p:nvPr/>
          </p:nvGrpSpPr>
          <p:grpSpPr bwMode="auto">
            <a:xfrm>
              <a:off x="3410634" y="3567725"/>
              <a:ext cx="853440" cy="741680"/>
              <a:chOff x="7179310" y="4033520"/>
              <a:chExt cx="1009650" cy="855028"/>
            </a:xfrm>
          </p:grpSpPr>
          <p:grpSp>
            <p:nvGrpSpPr>
              <p:cNvPr id="166966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66968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6969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83" name="Rectangle 43"/>
              <p:cNvSpPr>
                <a:spLocks noChangeArrowheads="1"/>
              </p:cNvSpPr>
              <p:nvPr/>
            </p:nvSpPr>
            <p:spPr bwMode="auto">
              <a:xfrm rot="16200000">
                <a:off x="7438739" y="4308053"/>
                <a:ext cx="128104" cy="197237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65583" name="Line 17"/>
            <p:cNvSpPr>
              <a:spLocks noChangeShapeType="1"/>
            </p:cNvSpPr>
            <p:nvPr/>
          </p:nvSpPr>
          <p:spPr bwMode="auto">
            <a:xfrm flipV="1">
              <a:off x="1660396" y="3600906"/>
              <a:ext cx="744686" cy="4508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84" name="Line 19"/>
            <p:cNvSpPr>
              <a:spLocks noChangeShapeType="1"/>
            </p:cNvSpPr>
            <p:nvPr/>
          </p:nvSpPr>
          <p:spPr bwMode="auto">
            <a:xfrm flipH="1" flipV="1">
              <a:off x="2968756" y="3545345"/>
              <a:ext cx="646242" cy="3381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85" name="Text Box 35"/>
            <p:cNvSpPr txBox="1">
              <a:spLocks noChangeArrowheads="1"/>
            </p:cNvSpPr>
            <p:nvPr/>
          </p:nvSpPr>
          <p:spPr bwMode="auto">
            <a:xfrm>
              <a:off x="2401907" y="3026249"/>
              <a:ext cx="312799" cy="36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5586" name="Text Box 36"/>
            <p:cNvSpPr txBox="1">
              <a:spLocks noChangeArrowheads="1"/>
            </p:cNvSpPr>
            <p:nvPr/>
          </p:nvSpPr>
          <p:spPr bwMode="auto">
            <a:xfrm>
              <a:off x="2903656" y="3051648"/>
              <a:ext cx="323914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65587" name="Text Box 37"/>
            <p:cNvSpPr txBox="1">
              <a:spLocks noChangeArrowheads="1"/>
            </p:cNvSpPr>
            <p:nvPr/>
          </p:nvSpPr>
          <p:spPr bwMode="auto">
            <a:xfrm>
              <a:off x="3125951" y="3710440"/>
              <a:ext cx="322326" cy="3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65588" name="Text Box 38"/>
            <p:cNvSpPr txBox="1">
              <a:spLocks noChangeArrowheads="1"/>
            </p:cNvSpPr>
            <p:nvPr/>
          </p:nvSpPr>
          <p:spPr bwMode="auto">
            <a:xfrm>
              <a:off x="2640079" y="3654879"/>
              <a:ext cx="323914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5589" name="Text Box 39"/>
            <p:cNvSpPr txBox="1">
              <a:spLocks noChangeArrowheads="1"/>
            </p:cNvSpPr>
            <p:nvPr/>
          </p:nvSpPr>
          <p:spPr bwMode="auto">
            <a:xfrm>
              <a:off x="2070052" y="3704090"/>
              <a:ext cx="323914" cy="3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65590" name="Text Box 40"/>
            <p:cNvSpPr txBox="1">
              <a:spLocks noChangeArrowheads="1"/>
            </p:cNvSpPr>
            <p:nvPr/>
          </p:nvSpPr>
          <p:spPr bwMode="auto">
            <a:xfrm>
              <a:off x="2039884" y="3080222"/>
              <a:ext cx="319151" cy="36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6</a:t>
              </a:r>
            </a:p>
          </p:txBody>
        </p:sp>
      </p:grp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Switch: self-learning</a:t>
            </a:r>
          </a:p>
        </p:txBody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339850"/>
            <a:ext cx="3935412" cy="4114800"/>
          </a:xfrm>
        </p:spPr>
        <p:txBody>
          <a:bodyPr>
            <a:normAutofit fontScale="92500" lnSpcReduction="10000"/>
          </a:bodyPr>
          <a:lstStyle/>
          <a:p>
            <a:pPr marL="231775" indent="-231775">
              <a:defRPr/>
            </a:pPr>
            <a:r>
              <a:rPr lang="en-US" sz="2400" dirty="0">
                <a:latin typeface="Gill Sans MT" charset="0"/>
                <a:cs typeface="+mn-cs"/>
              </a:rPr>
              <a:t>switch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  <a:cs typeface="+mn-cs"/>
              </a:rPr>
              <a:t>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learns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2400" dirty="0">
                <a:latin typeface="Gill Sans MT" charset="0"/>
                <a:cs typeface="+mn-cs"/>
              </a:rPr>
              <a:t>which hosts can be reached through which interfaces</a:t>
            </a:r>
          </a:p>
          <a:p>
            <a:pPr marL="681038" lvl="1" indent="-223838">
              <a:defRPr/>
            </a:pPr>
            <a:r>
              <a:rPr lang="en-US" dirty="0">
                <a:latin typeface="Gill Sans MT" charset="0"/>
              </a:rPr>
              <a:t>when frame received, switch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dirty="0">
                <a:latin typeface="Gill Sans MT" charset="0"/>
              </a:rPr>
              <a:t>learns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dirty="0">
                <a:latin typeface="Gill Sans MT" charset="0"/>
              </a:rPr>
              <a:t>  location of sender: incoming LAN segment</a:t>
            </a:r>
          </a:p>
          <a:p>
            <a:pPr marL="681038" lvl="1" indent="-223838">
              <a:defRPr/>
            </a:pPr>
            <a:r>
              <a:rPr lang="en-US" dirty="0">
                <a:latin typeface="Gill Sans MT" charset="0"/>
              </a:rPr>
              <a:t>records sender/location pair in switch table</a:t>
            </a:r>
          </a:p>
        </p:txBody>
      </p:sp>
      <p:grpSp>
        <p:nvGrpSpPr>
          <p:cNvPr id="420900" name="Group 36"/>
          <p:cNvGrpSpPr>
            <a:grpSpLocks/>
          </p:cNvGrpSpPr>
          <p:nvPr/>
        </p:nvGrpSpPr>
        <p:grpSpPr bwMode="auto">
          <a:xfrm>
            <a:off x="6778625" y="1223963"/>
            <a:ext cx="1428750" cy="369887"/>
            <a:chOff x="1750" y="3514"/>
            <a:chExt cx="900" cy="233"/>
          </a:xfrm>
        </p:grpSpPr>
        <p:sp>
          <p:nvSpPr>
            <p:cNvPr id="65561" name="Rectangle 32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62" name="Text Box 33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63" name="Line 34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64" name="Line 35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420905" name="Group 41"/>
          <p:cNvGrpSpPr>
            <a:grpSpLocks/>
          </p:cNvGrpSpPr>
          <p:nvPr/>
        </p:nvGrpSpPr>
        <p:grpSpPr bwMode="auto">
          <a:xfrm>
            <a:off x="6994525" y="525463"/>
            <a:ext cx="1450975" cy="714375"/>
            <a:chOff x="4406" y="331"/>
            <a:chExt cx="914" cy="450"/>
          </a:xfrm>
        </p:grpSpPr>
        <p:sp>
          <p:nvSpPr>
            <p:cNvPr id="65557" name="Line 37"/>
            <p:cNvSpPr>
              <a:spLocks noChangeShapeType="1"/>
            </p:cNvSpPr>
            <p:nvPr/>
          </p:nvSpPr>
          <p:spPr bwMode="auto">
            <a:xfrm flipV="1">
              <a:off x="4406" y="439"/>
              <a:ext cx="252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58" name="Line 38"/>
            <p:cNvSpPr>
              <a:spLocks noChangeShapeType="1"/>
            </p:cNvSpPr>
            <p:nvPr/>
          </p:nvSpPr>
          <p:spPr bwMode="auto">
            <a:xfrm flipV="1">
              <a:off x="4524" y="594"/>
              <a:ext cx="137" cy="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59" name="Text Box 39"/>
            <p:cNvSpPr txBox="1">
              <a:spLocks noChangeArrowheads="1"/>
            </p:cNvSpPr>
            <p:nvPr/>
          </p:nvSpPr>
          <p:spPr bwMode="auto">
            <a:xfrm>
              <a:off x="4643" y="331"/>
              <a:ext cx="67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Source: A</a:t>
              </a:r>
            </a:p>
          </p:txBody>
        </p:sp>
        <p:sp>
          <p:nvSpPr>
            <p:cNvPr id="65560" name="Text Box 40"/>
            <p:cNvSpPr txBox="1">
              <a:spLocks noChangeArrowheads="1"/>
            </p:cNvSpPr>
            <p:nvPr/>
          </p:nvSpPr>
          <p:spPr bwMode="auto">
            <a:xfrm>
              <a:off x="4660" y="492"/>
              <a:ext cx="59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Dest: A</a:t>
              </a:r>
              <a:r>
                <a:rPr lang="ja-JP" altLang="en-US" sz="16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sz="1600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420911" name="Group 47"/>
          <p:cNvGrpSpPr>
            <a:grpSpLocks/>
          </p:cNvGrpSpPr>
          <p:nvPr/>
        </p:nvGrpSpPr>
        <p:grpSpPr bwMode="auto">
          <a:xfrm>
            <a:off x="3336925" y="4937125"/>
            <a:ext cx="3017838" cy="1444625"/>
            <a:chOff x="3441" y="3154"/>
            <a:chExt cx="1901" cy="910"/>
          </a:xfrm>
        </p:grpSpPr>
        <p:sp>
          <p:nvSpPr>
            <p:cNvPr id="65552" name="Rectangle 43"/>
            <p:cNvSpPr>
              <a:spLocks noChangeArrowheads="1"/>
            </p:cNvSpPr>
            <p:nvPr/>
          </p:nvSpPr>
          <p:spPr bwMode="auto">
            <a:xfrm>
              <a:off x="3449" y="3154"/>
              <a:ext cx="1893" cy="9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53" name="Text Box 42"/>
            <p:cNvSpPr txBox="1">
              <a:spLocks noChangeArrowheads="1"/>
            </p:cNvSpPr>
            <p:nvPr/>
          </p:nvSpPr>
          <p:spPr bwMode="auto">
            <a:xfrm>
              <a:off x="3441" y="3175"/>
              <a:ext cx="186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MAC addr   interface    TTL</a:t>
              </a:r>
            </a:p>
          </p:txBody>
        </p:sp>
        <p:sp>
          <p:nvSpPr>
            <p:cNvPr id="65554" name="Line 44"/>
            <p:cNvSpPr>
              <a:spLocks noChangeShapeType="1"/>
            </p:cNvSpPr>
            <p:nvPr/>
          </p:nvSpPr>
          <p:spPr bwMode="auto">
            <a:xfrm>
              <a:off x="4226" y="3154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55" name="Line 45"/>
            <p:cNvSpPr>
              <a:spLocks noChangeShapeType="1"/>
            </p:cNvSpPr>
            <p:nvPr/>
          </p:nvSpPr>
          <p:spPr bwMode="auto">
            <a:xfrm>
              <a:off x="4963" y="315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56" name="Line 46"/>
            <p:cNvSpPr>
              <a:spLocks noChangeShapeType="1"/>
            </p:cNvSpPr>
            <p:nvPr/>
          </p:nvSpPr>
          <p:spPr bwMode="auto">
            <a:xfrm>
              <a:off x="3452" y="3397"/>
              <a:ext cx="18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420912" name="Text Box 48"/>
          <p:cNvSpPr txBox="1">
            <a:spLocks noChangeArrowheads="1"/>
          </p:cNvSpPr>
          <p:nvPr/>
        </p:nvSpPr>
        <p:spPr bwMode="auto">
          <a:xfrm>
            <a:off x="6464300" y="5326063"/>
            <a:ext cx="17240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Switch table </a:t>
            </a:r>
          </a:p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(initially empty)</a:t>
            </a:r>
          </a:p>
        </p:txBody>
      </p:sp>
      <p:grpSp>
        <p:nvGrpSpPr>
          <p:cNvPr id="420917" name="Group 53"/>
          <p:cNvGrpSpPr>
            <a:grpSpLocks/>
          </p:cNvGrpSpPr>
          <p:nvPr/>
        </p:nvGrpSpPr>
        <p:grpSpPr bwMode="auto">
          <a:xfrm>
            <a:off x="3771900" y="5370513"/>
            <a:ext cx="2471738" cy="376237"/>
            <a:chOff x="2376" y="3383"/>
            <a:chExt cx="1557" cy="237"/>
          </a:xfrm>
        </p:grpSpPr>
        <p:sp>
          <p:nvSpPr>
            <p:cNvPr id="65549" name="Text Box 49"/>
            <p:cNvSpPr txBox="1">
              <a:spLocks noChangeArrowheads="1"/>
            </p:cNvSpPr>
            <p:nvPr/>
          </p:nvSpPr>
          <p:spPr bwMode="auto">
            <a:xfrm>
              <a:off x="2376" y="3388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5550" name="Text Box 50"/>
            <p:cNvSpPr txBox="1">
              <a:spLocks noChangeArrowheads="1"/>
            </p:cNvSpPr>
            <p:nvPr/>
          </p:nvSpPr>
          <p:spPr bwMode="auto">
            <a:xfrm>
              <a:off x="3133" y="3387"/>
              <a:ext cx="19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5551" name="Text Box 51"/>
            <p:cNvSpPr txBox="1">
              <a:spLocks noChangeArrowheads="1"/>
            </p:cNvSpPr>
            <p:nvPr/>
          </p:nvSpPr>
          <p:spPr bwMode="auto">
            <a:xfrm>
              <a:off x="3655" y="3383"/>
              <a:ext cx="2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60</a:t>
              </a:r>
            </a:p>
          </p:txBody>
        </p:sp>
      </p:grpSp>
      <p:pic>
        <p:nvPicPr>
          <p:cNvPr id="166923" name="Picture 21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89852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72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2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2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0694 0.11482 L -0.10694 0.24329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4209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47" y="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2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9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009" name="Group 36"/>
          <p:cNvGrpSpPr>
            <a:grpSpLocks/>
          </p:cNvGrpSpPr>
          <p:nvPr/>
        </p:nvGrpSpPr>
        <p:grpSpPr bwMode="auto">
          <a:xfrm>
            <a:off x="4456113" y="1216025"/>
            <a:ext cx="3660775" cy="3600450"/>
            <a:chOff x="731524" y="1819788"/>
            <a:chExt cx="3661504" cy="3600334"/>
          </a:xfrm>
        </p:grpSpPr>
        <p:sp>
          <p:nvSpPr>
            <p:cNvPr id="67650" name="Text Box 23"/>
            <p:cNvSpPr txBox="1">
              <a:spLocks noChangeArrowheads="1"/>
            </p:cNvSpPr>
            <p:nvPr/>
          </p:nvSpPr>
          <p:spPr bwMode="auto">
            <a:xfrm>
              <a:off x="2655957" y="1819788"/>
              <a:ext cx="350907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7651" name="Text Box 24"/>
            <p:cNvSpPr txBox="1">
              <a:spLocks noChangeArrowheads="1"/>
            </p:cNvSpPr>
            <p:nvPr/>
          </p:nvSpPr>
          <p:spPr bwMode="auto">
            <a:xfrm>
              <a:off x="2371738" y="5050247"/>
              <a:ext cx="371549" cy="3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  <a:r>
                <a:rPr lang="ja-JP" alt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52" name="Text Box 25"/>
            <p:cNvSpPr txBox="1">
              <a:spLocks noChangeArrowheads="1"/>
            </p:cNvSpPr>
            <p:nvPr/>
          </p:nvSpPr>
          <p:spPr bwMode="auto">
            <a:xfrm>
              <a:off x="3988134" y="2419844"/>
              <a:ext cx="338205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67653" name="Text Box 26"/>
            <p:cNvSpPr txBox="1">
              <a:spLocks noChangeArrowheads="1"/>
            </p:cNvSpPr>
            <p:nvPr/>
          </p:nvSpPr>
          <p:spPr bwMode="auto">
            <a:xfrm>
              <a:off x="995101" y="4188262"/>
              <a:ext cx="390603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  <a:r>
                <a:rPr lang="ja-JP" alt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54" name="Text Box 27"/>
            <p:cNvSpPr txBox="1">
              <a:spLocks noChangeArrowheads="1"/>
            </p:cNvSpPr>
            <p:nvPr/>
          </p:nvSpPr>
          <p:spPr bwMode="auto">
            <a:xfrm>
              <a:off x="3740435" y="4188262"/>
              <a:ext cx="350908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67655" name="Text Box 28"/>
            <p:cNvSpPr txBox="1">
              <a:spLocks noChangeArrowheads="1"/>
            </p:cNvSpPr>
            <p:nvPr/>
          </p:nvSpPr>
          <p:spPr bwMode="auto">
            <a:xfrm>
              <a:off x="1123714" y="2465880"/>
              <a:ext cx="403305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  <a:r>
                <a:rPr lang="ja-JP" alt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56" name="Line 17"/>
            <p:cNvSpPr>
              <a:spLocks noChangeShapeType="1"/>
            </p:cNvSpPr>
            <p:nvPr/>
          </p:nvSpPr>
          <p:spPr bwMode="auto">
            <a:xfrm>
              <a:off x="1687389" y="3165945"/>
              <a:ext cx="720869" cy="298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57" name="Line 18"/>
            <p:cNvSpPr>
              <a:spLocks noChangeShapeType="1"/>
            </p:cNvSpPr>
            <p:nvPr/>
          </p:nvSpPr>
          <p:spPr bwMode="auto">
            <a:xfrm>
              <a:off x="2673423" y="2872267"/>
              <a:ext cx="0" cy="5048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58" name="Line 19"/>
            <p:cNvSpPr>
              <a:spLocks noChangeShapeType="1"/>
            </p:cNvSpPr>
            <p:nvPr/>
          </p:nvSpPr>
          <p:spPr bwMode="auto">
            <a:xfrm flipH="1">
              <a:off x="2863961" y="2996088"/>
              <a:ext cx="892353" cy="484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59" name="Line 20"/>
            <p:cNvSpPr>
              <a:spLocks noChangeShapeType="1"/>
            </p:cNvSpPr>
            <p:nvPr/>
          </p:nvSpPr>
          <p:spPr bwMode="auto">
            <a:xfrm flipV="1">
              <a:off x="2673423" y="3605668"/>
              <a:ext cx="12703" cy="7095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71083" name="Group 47"/>
            <p:cNvGrpSpPr>
              <a:grpSpLocks/>
            </p:cNvGrpSpPr>
            <p:nvPr/>
          </p:nvGrpSpPr>
          <p:grpSpPr bwMode="auto">
            <a:xfrm>
              <a:off x="747936" y="2733042"/>
              <a:ext cx="914403" cy="690308"/>
              <a:chOff x="1046480" y="3962400"/>
              <a:chExt cx="1026163" cy="761428"/>
            </a:xfrm>
          </p:grpSpPr>
          <p:sp>
            <p:nvSpPr>
              <p:cNvPr id="186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248" y="4299428"/>
                <a:ext cx="110312" cy="24768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71118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71119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1120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71084" name="Group 48"/>
            <p:cNvGrpSpPr>
              <a:grpSpLocks/>
            </p:cNvGrpSpPr>
            <p:nvPr/>
          </p:nvGrpSpPr>
          <p:grpSpPr bwMode="auto">
            <a:xfrm>
              <a:off x="3539588" y="2669737"/>
              <a:ext cx="853440" cy="741680"/>
              <a:chOff x="7179310" y="4033520"/>
              <a:chExt cx="1009650" cy="855028"/>
            </a:xfrm>
          </p:grpSpPr>
          <p:grpSp>
            <p:nvGrpSpPr>
              <p:cNvPr id="171113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71115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1116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183" name="Rectangle 43"/>
              <p:cNvSpPr>
                <a:spLocks noChangeArrowheads="1"/>
              </p:cNvSpPr>
              <p:nvPr/>
            </p:nvSpPr>
            <p:spPr bwMode="auto">
              <a:xfrm rot="16200000">
                <a:off x="7440190" y="4309323"/>
                <a:ext cx="126273" cy="195358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154" name="Rectangle 43"/>
            <p:cNvSpPr>
              <a:spLocks noChangeArrowheads="1"/>
            </p:cNvSpPr>
            <p:nvPr/>
          </p:nvSpPr>
          <p:spPr bwMode="auto">
            <a:xfrm>
              <a:off x="2614674" y="2705584"/>
              <a:ext cx="109559" cy="165095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grpSp>
          <p:nvGrpSpPr>
            <p:cNvPr id="171086" name="Group 44"/>
            <p:cNvGrpSpPr>
              <a:grpSpLocks/>
            </p:cNvGrpSpPr>
            <p:nvPr/>
          </p:nvGrpSpPr>
          <p:grpSpPr bwMode="auto">
            <a:xfrm>
              <a:off x="2233637" y="2138292"/>
              <a:ext cx="853440" cy="741680"/>
              <a:chOff x="-44" y="1473"/>
              <a:chExt cx="981" cy="1105"/>
            </a:xfrm>
          </p:grpSpPr>
          <p:pic>
            <p:nvPicPr>
              <p:cNvPr id="171111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1112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1087" name="Group 51"/>
            <p:cNvGrpSpPr>
              <a:grpSpLocks/>
            </p:cNvGrpSpPr>
            <p:nvPr/>
          </p:nvGrpSpPr>
          <p:grpSpPr bwMode="auto">
            <a:xfrm>
              <a:off x="2060917" y="4279843"/>
              <a:ext cx="853440" cy="835329"/>
              <a:chOff x="8077200" y="3320111"/>
              <a:chExt cx="853440" cy="835329"/>
            </a:xfrm>
          </p:grpSpPr>
          <p:sp>
            <p:nvSpPr>
              <p:cNvPr id="176" name="Rectangle 43"/>
              <p:cNvSpPr>
                <a:spLocks noChangeArrowheads="1"/>
              </p:cNvSpPr>
              <p:nvPr/>
            </p:nvSpPr>
            <p:spPr bwMode="auto">
              <a:xfrm>
                <a:off x="8630957" y="3320602"/>
                <a:ext cx="111147" cy="165095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71108" name="Group 44"/>
              <p:cNvGrpSpPr>
                <a:grpSpLocks/>
              </p:cNvGrpSpPr>
              <p:nvPr/>
            </p:nvGrpSpPr>
            <p:grpSpPr bwMode="auto">
              <a:xfrm>
                <a:off x="8077200" y="3413760"/>
                <a:ext cx="853440" cy="741680"/>
                <a:chOff x="-44" y="1473"/>
                <a:chExt cx="981" cy="1105"/>
              </a:xfrm>
            </p:grpSpPr>
            <p:pic>
              <p:nvPicPr>
                <p:cNvPr id="171109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1110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pic>
          <p:nvPicPr>
            <p:cNvPr id="67665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4913" y="3316753"/>
              <a:ext cx="603370" cy="341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71089" name="Group 53"/>
            <p:cNvGrpSpPr>
              <a:grpSpLocks/>
            </p:cNvGrpSpPr>
            <p:nvPr/>
          </p:nvGrpSpPr>
          <p:grpSpPr bwMode="auto">
            <a:xfrm>
              <a:off x="731524" y="3616962"/>
              <a:ext cx="914403" cy="690308"/>
              <a:chOff x="1046480" y="3962400"/>
              <a:chExt cx="1026163" cy="761428"/>
            </a:xfrm>
          </p:grpSpPr>
          <p:sp>
            <p:nvSpPr>
              <p:cNvPr id="172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846" y="4299747"/>
                <a:ext cx="110313" cy="24768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71104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71105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1106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71090" name="Group 54"/>
            <p:cNvGrpSpPr>
              <a:grpSpLocks/>
            </p:cNvGrpSpPr>
            <p:nvPr/>
          </p:nvGrpSpPr>
          <p:grpSpPr bwMode="auto">
            <a:xfrm>
              <a:off x="3410634" y="3567725"/>
              <a:ext cx="853440" cy="741680"/>
              <a:chOff x="7179310" y="4033520"/>
              <a:chExt cx="1009650" cy="855028"/>
            </a:xfrm>
          </p:grpSpPr>
          <p:grpSp>
            <p:nvGrpSpPr>
              <p:cNvPr id="171099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71101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1102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169" name="Rectangle 43"/>
              <p:cNvSpPr>
                <a:spLocks noChangeArrowheads="1"/>
              </p:cNvSpPr>
              <p:nvPr/>
            </p:nvSpPr>
            <p:spPr bwMode="auto">
              <a:xfrm rot="16200000">
                <a:off x="7438739" y="4308053"/>
                <a:ext cx="128104" cy="197237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67668" name="Line 17"/>
            <p:cNvSpPr>
              <a:spLocks noChangeShapeType="1"/>
            </p:cNvSpPr>
            <p:nvPr/>
          </p:nvSpPr>
          <p:spPr bwMode="auto">
            <a:xfrm flipV="1">
              <a:off x="1660396" y="3600906"/>
              <a:ext cx="744686" cy="4508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69" name="Line 19"/>
            <p:cNvSpPr>
              <a:spLocks noChangeShapeType="1"/>
            </p:cNvSpPr>
            <p:nvPr/>
          </p:nvSpPr>
          <p:spPr bwMode="auto">
            <a:xfrm flipH="1" flipV="1">
              <a:off x="2968756" y="3545345"/>
              <a:ext cx="646242" cy="3381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70" name="Text Box 35"/>
            <p:cNvSpPr txBox="1">
              <a:spLocks noChangeArrowheads="1"/>
            </p:cNvSpPr>
            <p:nvPr/>
          </p:nvSpPr>
          <p:spPr bwMode="auto">
            <a:xfrm>
              <a:off x="2401907" y="3026249"/>
              <a:ext cx="312799" cy="36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7671" name="Text Box 36"/>
            <p:cNvSpPr txBox="1">
              <a:spLocks noChangeArrowheads="1"/>
            </p:cNvSpPr>
            <p:nvPr/>
          </p:nvSpPr>
          <p:spPr bwMode="auto">
            <a:xfrm>
              <a:off x="2903656" y="3051648"/>
              <a:ext cx="323914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67672" name="Text Box 37"/>
            <p:cNvSpPr txBox="1">
              <a:spLocks noChangeArrowheads="1"/>
            </p:cNvSpPr>
            <p:nvPr/>
          </p:nvSpPr>
          <p:spPr bwMode="auto">
            <a:xfrm>
              <a:off x="3125951" y="3710440"/>
              <a:ext cx="322326" cy="3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67673" name="Text Box 38"/>
            <p:cNvSpPr txBox="1">
              <a:spLocks noChangeArrowheads="1"/>
            </p:cNvSpPr>
            <p:nvPr/>
          </p:nvSpPr>
          <p:spPr bwMode="auto">
            <a:xfrm>
              <a:off x="2640079" y="3654879"/>
              <a:ext cx="323914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7674" name="Text Box 39"/>
            <p:cNvSpPr txBox="1">
              <a:spLocks noChangeArrowheads="1"/>
            </p:cNvSpPr>
            <p:nvPr/>
          </p:nvSpPr>
          <p:spPr bwMode="auto">
            <a:xfrm>
              <a:off x="2070052" y="3704090"/>
              <a:ext cx="323914" cy="3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67675" name="Text Box 40"/>
            <p:cNvSpPr txBox="1">
              <a:spLocks noChangeArrowheads="1"/>
            </p:cNvSpPr>
            <p:nvPr/>
          </p:nvSpPr>
          <p:spPr bwMode="auto">
            <a:xfrm>
              <a:off x="2039884" y="3080222"/>
              <a:ext cx="319151" cy="36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6</a:t>
              </a:r>
            </a:p>
          </p:txBody>
        </p:sp>
      </p:grp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>
          <a:xfrm>
            <a:off x="187325" y="141288"/>
            <a:ext cx="7508875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Self-learning, forwarding: example</a:t>
            </a:r>
          </a:p>
        </p:txBody>
      </p:sp>
      <p:grpSp>
        <p:nvGrpSpPr>
          <p:cNvPr id="685088" name="Group 32"/>
          <p:cNvGrpSpPr>
            <a:grpSpLocks/>
          </p:cNvGrpSpPr>
          <p:nvPr/>
        </p:nvGrpSpPr>
        <p:grpSpPr bwMode="auto">
          <a:xfrm>
            <a:off x="6778625" y="1223963"/>
            <a:ext cx="1428750" cy="369887"/>
            <a:chOff x="1750" y="3514"/>
            <a:chExt cx="900" cy="233"/>
          </a:xfrm>
        </p:grpSpPr>
        <p:sp>
          <p:nvSpPr>
            <p:cNvPr id="67646" name="Rectangle 33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47" name="Text Box 34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48" name="Line 35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49" name="Line 36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685093" name="Group 37"/>
          <p:cNvGrpSpPr>
            <a:grpSpLocks/>
          </p:cNvGrpSpPr>
          <p:nvPr/>
        </p:nvGrpSpPr>
        <p:grpSpPr bwMode="auto">
          <a:xfrm>
            <a:off x="6994525" y="525463"/>
            <a:ext cx="1450975" cy="714375"/>
            <a:chOff x="4406" y="331"/>
            <a:chExt cx="914" cy="450"/>
          </a:xfrm>
        </p:grpSpPr>
        <p:sp>
          <p:nvSpPr>
            <p:cNvPr id="67642" name="Line 38"/>
            <p:cNvSpPr>
              <a:spLocks noChangeShapeType="1"/>
            </p:cNvSpPr>
            <p:nvPr/>
          </p:nvSpPr>
          <p:spPr bwMode="auto">
            <a:xfrm flipV="1">
              <a:off x="4406" y="439"/>
              <a:ext cx="252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43" name="Line 39"/>
            <p:cNvSpPr>
              <a:spLocks noChangeShapeType="1"/>
            </p:cNvSpPr>
            <p:nvPr/>
          </p:nvSpPr>
          <p:spPr bwMode="auto">
            <a:xfrm flipV="1">
              <a:off x="4524" y="594"/>
              <a:ext cx="137" cy="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44" name="Text Box 40"/>
            <p:cNvSpPr txBox="1">
              <a:spLocks noChangeArrowheads="1"/>
            </p:cNvSpPr>
            <p:nvPr/>
          </p:nvSpPr>
          <p:spPr bwMode="auto">
            <a:xfrm>
              <a:off x="4643" y="331"/>
              <a:ext cx="67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Source: A</a:t>
              </a:r>
            </a:p>
          </p:txBody>
        </p:sp>
        <p:sp>
          <p:nvSpPr>
            <p:cNvPr id="67645" name="Text Box 41"/>
            <p:cNvSpPr txBox="1">
              <a:spLocks noChangeArrowheads="1"/>
            </p:cNvSpPr>
            <p:nvPr/>
          </p:nvSpPr>
          <p:spPr bwMode="auto">
            <a:xfrm>
              <a:off x="4660" y="492"/>
              <a:ext cx="59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Dest: A</a:t>
              </a:r>
              <a:r>
                <a:rPr lang="ja-JP" altLang="en-US" sz="16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sz="1600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685098" name="Group 42"/>
          <p:cNvGrpSpPr>
            <a:grpSpLocks/>
          </p:cNvGrpSpPr>
          <p:nvPr/>
        </p:nvGrpSpPr>
        <p:grpSpPr bwMode="auto">
          <a:xfrm>
            <a:off x="3336925" y="4937125"/>
            <a:ext cx="3017838" cy="1444625"/>
            <a:chOff x="3441" y="3154"/>
            <a:chExt cx="1901" cy="910"/>
          </a:xfrm>
        </p:grpSpPr>
        <p:sp>
          <p:nvSpPr>
            <p:cNvPr id="67637" name="Rectangle 43"/>
            <p:cNvSpPr>
              <a:spLocks noChangeArrowheads="1"/>
            </p:cNvSpPr>
            <p:nvPr/>
          </p:nvSpPr>
          <p:spPr bwMode="auto">
            <a:xfrm>
              <a:off x="3449" y="3154"/>
              <a:ext cx="1893" cy="9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38" name="Text Box 44"/>
            <p:cNvSpPr txBox="1">
              <a:spLocks noChangeArrowheads="1"/>
            </p:cNvSpPr>
            <p:nvPr/>
          </p:nvSpPr>
          <p:spPr bwMode="auto">
            <a:xfrm>
              <a:off x="3441" y="3175"/>
              <a:ext cx="186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MAC addr   interface    TTL</a:t>
              </a:r>
            </a:p>
          </p:txBody>
        </p:sp>
        <p:sp>
          <p:nvSpPr>
            <p:cNvPr id="67639" name="Line 45"/>
            <p:cNvSpPr>
              <a:spLocks noChangeShapeType="1"/>
            </p:cNvSpPr>
            <p:nvPr/>
          </p:nvSpPr>
          <p:spPr bwMode="auto">
            <a:xfrm>
              <a:off x="4226" y="3154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40" name="Line 46"/>
            <p:cNvSpPr>
              <a:spLocks noChangeShapeType="1"/>
            </p:cNvSpPr>
            <p:nvPr/>
          </p:nvSpPr>
          <p:spPr bwMode="auto">
            <a:xfrm>
              <a:off x="4963" y="315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41" name="Line 47"/>
            <p:cNvSpPr>
              <a:spLocks noChangeShapeType="1"/>
            </p:cNvSpPr>
            <p:nvPr/>
          </p:nvSpPr>
          <p:spPr bwMode="auto">
            <a:xfrm>
              <a:off x="3452" y="3397"/>
              <a:ext cx="18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685104" name="Text Box 48"/>
          <p:cNvSpPr txBox="1">
            <a:spLocks noChangeArrowheads="1"/>
          </p:cNvSpPr>
          <p:nvPr/>
        </p:nvSpPr>
        <p:spPr bwMode="auto">
          <a:xfrm>
            <a:off x="6437313" y="5326063"/>
            <a:ext cx="17780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switch table </a:t>
            </a:r>
          </a:p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(initially empty)</a:t>
            </a:r>
          </a:p>
        </p:txBody>
      </p:sp>
      <p:grpSp>
        <p:nvGrpSpPr>
          <p:cNvPr id="685105" name="Group 49"/>
          <p:cNvGrpSpPr>
            <a:grpSpLocks/>
          </p:cNvGrpSpPr>
          <p:nvPr/>
        </p:nvGrpSpPr>
        <p:grpSpPr bwMode="auto">
          <a:xfrm>
            <a:off x="3771900" y="5370513"/>
            <a:ext cx="2471738" cy="376237"/>
            <a:chOff x="2376" y="3383"/>
            <a:chExt cx="1557" cy="237"/>
          </a:xfrm>
        </p:grpSpPr>
        <p:sp>
          <p:nvSpPr>
            <p:cNvPr id="67634" name="Text Box 50"/>
            <p:cNvSpPr txBox="1">
              <a:spLocks noChangeArrowheads="1"/>
            </p:cNvSpPr>
            <p:nvPr/>
          </p:nvSpPr>
          <p:spPr bwMode="auto">
            <a:xfrm>
              <a:off x="2376" y="3388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7635" name="Text Box 51"/>
            <p:cNvSpPr txBox="1">
              <a:spLocks noChangeArrowheads="1"/>
            </p:cNvSpPr>
            <p:nvPr/>
          </p:nvSpPr>
          <p:spPr bwMode="auto">
            <a:xfrm>
              <a:off x="3133" y="3387"/>
              <a:ext cx="19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7636" name="Text Box 52"/>
            <p:cNvSpPr txBox="1">
              <a:spLocks noChangeArrowheads="1"/>
            </p:cNvSpPr>
            <p:nvPr/>
          </p:nvSpPr>
          <p:spPr bwMode="auto">
            <a:xfrm>
              <a:off x="3655" y="3383"/>
              <a:ext cx="2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60</a:t>
              </a:r>
            </a:p>
          </p:txBody>
        </p:sp>
      </p:grpSp>
      <p:grpSp>
        <p:nvGrpSpPr>
          <p:cNvPr id="685115" name="Group 59"/>
          <p:cNvGrpSpPr>
            <a:grpSpLocks/>
          </p:cNvGrpSpPr>
          <p:nvPr/>
        </p:nvGrpSpPr>
        <p:grpSpPr bwMode="auto">
          <a:xfrm>
            <a:off x="5799138" y="2881313"/>
            <a:ext cx="1428750" cy="369887"/>
            <a:chOff x="1750" y="3514"/>
            <a:chExt cx="900" cy="233"/>
          </a:xfrm>
        </p:grpSpPr>
        <p:sp>
          <p:nvSpPr>
            <p:cNvPr id="67630" name="Rectangle 6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31" name="Text Box 61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32" name="Line 6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33" name="Line 6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685120" name="Group 64"/>
          <p:cNvGrpSpPr>
            <a:grpSpLocks/>
          </p:cNvGrpSpPr>
          <p:nvPr/>
        </p:nvGrpSpPr>
        <p:grpSpPr bwMode="auto">
          <a:xfrm>
            <a:off x="5799138" y="2879725"/>
            <a:ext cx="1428750" cy="369888"/>
            <a:chOff x="1750" y="3514"/>
            <a:chExt cx="900" cy="233"/>
          </a:xfrm>
        </p:grpSpPr>
        <p:sp>
          <p:nvSpPr>
            <p:cNvPr id="67626" name="Rectangle 65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27" name="Text Box 66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28" name="Line 67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29" name="Line 68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685125" name="Group 69"/>
          <p:cNvGrpSpPr>
            <a:grpSpLocks/>
          </p:cNvGrpSpPr>
          <p:nvPr/>
        </p:nvGrpSpPr>
        <p:grpSpPr bwMode="auto">
          <a:xfrm>
            <a:off x="5799138" y="2882900"/>
            <a:ext cx="1428750" cy="369888"/>
            <a:chOff x="1750" y="3514"/>
            <a:chExt cx="900" cy="233"/>
          </a:xfrm>
        </p:grpSpPr>
        <p:sp>
          <p:nvSpPr>
            <p:cNvPr id="67622" name="Rectangle 7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23" name="Text Box 71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24" name="Line 7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25" name="Line 7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685130" name="Group 74"/>
          <p:cNvGrpSpPr>
            <a:grpSpLocks/>
          </p:cNvGrpSpPr>
          <p:nvPr/>
        </p:nvGrpSpPr>
        <p:grpSpPr bwMode="auto">
          <a:xfrm>
            <a:off x="5799138" y="2882900"/>
            <a:ext cx="1428750" cy="369888"/>
            <a:chOff x="1750" y="3514"/>
            <a:chExt cx="900" cy="233"/>
          </a:xfrm>
        </p:grpSpPr>
        <p:sp>
          <p:nvSpPr>
            <p:cNvPr id="67618" name="Rectangle 75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19" name="Text Box 76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20" name="Line 77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21" name="Line 78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685135" name="Group 79"/>
          <p:cNvGrpSpPr>
            <a:grpSpLocks/>
          </p:cNvGrpSpPr>
          <p:nvPr/>
        </p:nvGrpSpPr>
        <p:grpSpPr bwMode="auto">
          <a:xfrm>
            <a:off x="5795963" y="2879725"/>
            <a:ext cx="1428750" cy="369888"/>
            <a:chOff x="1750" y="3514"/>
            <a:chExt cx="900" cy="233"/>
          </a:xfrm>
        </p:grpSpPr>
        <p:sp>
          <p:nvSpPr>
            <p:cNvPr id="67614" name="Rectangle 8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15" name="Text Box 81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16" name="Line 8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17" name="Line 8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685140" name="Rectangle 84"/>
          <p:cNvSpPr>
            <a:spLocks noGrp="1" noChangeArrowheads="1"/>
          </p:cNvSpPr>
          <p:nvPr>
            <p:ph type="body" idx="1"/>
          </p:nvPr>
        </p:nvSpPr>
        <p:spPr>
          <a:xfrm>
            <a:off x="285750" y="1508125"/>
            <a:ext cx="4044950" cy="9445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latin typeface="Gill Sans MT" charset="0"/>
                <a:cs typeface="+mn-cs"/>
              </a:rPr>
              <a:t>frame </a:t>
            </a:r>
            <a:r>
              <a:rPr lang="en-US" dirty="0" smtClean="0">
                <a:latin typeface="Gill Sans MT" charset="0"/>
                <a:cs typeface="+mn-cs"/>
              </a:rPr>
              <a:t>destination, A’, location unknown</a:t>
            </a:r>
            <a:r>
              <a:rPr lang="en-US" dirty="0">
                <a:latin typeface="Gill Sans MT" charset="0"/>
                <a:cs typeface="+mn-cs"/>
              </a:rPr>
              <a:t>:</a:t>
            </a:r>
            <a:endParaRPr lang="en-US" i="1" dirty="0">
              <a:latin typeface="Gill Sans MT" charset="0"/>
              <a:cs typeface="+mn-cs"/>
            </a:endParaRPr>
          </a:p>
        </p:txBody>
      </p:sp>
      <p:sp>
        <p:nvSpPr>
          <p:cNvPr id="685142" name="Text Box 86"/>
          <p:cNvSpPr txBox="1">
            <a:spLocks noChangeArrowheads="1"/>
          </p:cNvSpPr>
          <p:nvPr/>
        </p:nvSpPr>
        <p:spPr bwMode="auto">
          <a:xfrm>
            <a:off x="3349625" y="1847850"/>
            <a:ext cx="8382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flood</a:t>
            </a:r>
          </a:p>
        </p:txBody>
      </p:sp>
      <p:grpSp>
        <p:nvGrpSpPr>
          <p:cNvPr id="685148" name="Group 92"/>
          <p:cNvGrpSpPr>
            <a:grpSpLocks/>
          </p:cNvGrpSpPr>
          <p:nvPr/>
        </p:nvGrpSpPr>
        <p:grpSpPr bwMode="auto">
          <a:xfrm>
            <a:off x="6130925" y="3981450"/>
            <a:ext cx="1428750" cy="369888"/>
            <a:chOff x="730" y="2472"/>
            <a:chExt cx="900" cy="233"/>
          </a:xfrm>
        </p:grpSpPr>
        <p:sp>
          <p:nvSpPr>
            <p:cNvPr id="67610" name="Rectangle 88"/>
            <p:cNvSpPr>
              <a:spLocks noChangeArrowheads="1"/>
            </p:cNvSpPr>
            <p:nvPr/>
          </p:nvSpPr>
          <p:spPr bwMode="auto">
            <a:xfrm>
              <a:off x="751" y="2500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11" name="Text Box 89"/>
            <p:cNvSpPr txBox="1">
              <a:spLocks noChangeArrowheads="1"/>
            </p:cNvSpPr>
            <p:nvPr/>
          </p:nvSpPr>
          <p:spPr bwMode="auto">
            <a:xfrm>
              <a:off x="730" y="2472"/>
              <a:ext cx="35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</a:t>
              </a:r>
              <a:r>
                <a:rPr lang="ja-JP" altLang="en-US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 A</a:t>
              </a:r>
            </a:p>
          </p:txBody>
        </p:sp>
        <p:sp>
          <p:nvSpPr>
            <p:cNvPr id="67612" name="Line 90"/>
            <p:cNvSpPr>
              <a:spLocks noChangeShapeType="1"/>
            </p:cNvSpPr>
            <p:nvPr/>
          </p:nvSpPr>
          <p:spPr bwMode="auto">
            <a:xfrm>
              <a:off x="937" y="2493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13" name="Line 91"/>
            <p:cNvSpPr>
              <a:spLocks noChangeShapeType="1"/>
            </p:cNvSpPr>
            <p:nvPr/>
          </p:nvSpPr>
          <p:spPr bwMode="auto">
            <a:xfrm>
              <a:off x="1096" y="2498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685149" name="Rectangle 93"/>
          <p:cNvSpPr>
            <a:spLocks noChangeArrowheads="1"/>
          </p:cNvSpPr>
          <p:nvPr/>
        </p:nvSpPr>
        <p:spPr bwMode="auto">
          <a:xfrm>
            <a:off x="300038" y="2425700"/>
            <a:ext cx="404495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79400" indent="-279400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destination A location known:</a:t>
            </a:r>
            <a:endParaRPr lang="en-US" sz="2800" dirty="0">
              <a:solidFill>
                <a:srgbClr val="FF0000"/>
              </a:solidFill>
              <a:latin typeface="Gill Sans MT" charset="0"/>
              <a:cs typeface="+mn-cs"/>
            </a:endParaRPr>
          </a:p>
        </p:txBody>
      </p:sp>
      <p:grpSp>
        <p:nvGrpSpPr>
          <p:cNvPr id="685150" name="Group 94"/>
          <p:cNvGrpSpPr>
            <a:grpSpLocks/>
          </p:cNvGrpSpPr>
          <p:nvPr/>
        </p:nvGrpSpPr>
        <p:grpSpPr bwMode="auto">
          <a:xfrm>
            <a:off x="3768725" y="5656263"/>
            <a:ext cx="2471738" cy="374650"/>
            <a:chOff x="2376" y="3383"/>
            <a:chExt cx="1557" cy="236"/>
          </a:xfrm>
        </p:grpSpPr>
        <p:sp>
          <p:nvSpPr>
            <p:cNvPr id="67607" name="Text Box 95"/>
            <p:cNvSpPr txBox="1">
              <a:spLocks noChangeArrowheads="1"/>
            </p:cNvSpPr>
            <p:nvPr/>
          </p:nvSpPr>
          <p:spPr bwMode="auto">
            <a:xfrm>
              <a:off x="2376" y="3388"/>
              <a:ext cx="24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  <a:r>
                <a:rPr lang="ja-JP" altLang="en-US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08" name="Text Box 96"/>
            <p:cNvSpPr txBox="1">
              <a:spLocks noChangeArrowheads="1"/>
            </p:cNvSpPr>
            <p:nvPr/>
          </p:nvSpPr>
          <p:spPr bwMode="auto">
            <a:xfrm>
              <a:off x="3133" y="3387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7609" name="Text Box 97"/>
            <p:cNvSpPr txBox="1">
              <a:spLocks noChangeArrowheads="1"/>
            </p:cNvSpPr>
            <p:nvPr/>
          </p:nvSpPr>
          <p:spPr bwMode="auto">
            <a:xfrm>
              <a:off x="3655" y="3383"/>
              <a:ext cx="2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60</a:t>
              </a:r>
            </a:p>
          </p:txBody>
        </p:sp>
      </p:grpSp>
      <p:sp>
        <p:nvSpPr>
          <p:cNvPr id="685154" name="Rectangle 98"/>
          <p:cNvSpPr>
            <a:spLocks noChangeArrowheads="1"/>
          </p:cNvSpPr>
          <p:nvPr/>
        </p:nvSpPr>
        <p:spPr bwMode="auto">
          <a:xfrm>
            <a:off x="619121" y="2884488"/>
            <a:ext cx="3729037" cy="5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ts val="3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dirty="0">
                <a:solidFill>
                  <a:srgbClr val="CC0000"/>
                </a:solidFill>
                <a:latin typeface="Gill Sans MT" charset="0"/>
                <a:cs typeface="+mn-cs"/>
              </a:rPr>
              <a:t>            selectively send </a:t>
            </a:r>
          </a:p>
          <a:p>
            <a:pPr marL="342900" indent="-342900">
              <a:lnSpc>
                <a:spcPts val="3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dirty="0">
                <a:solidFill>
                  <a:srgbClr val="CC0000"/>
                </a:solidFill>
                <a:latin typeface="Gill Sans MT" charset="0"/>
                <a:cs typeface="+mn-cs"/>
              </a:rPr>
              <a:t>on just one link</a:t>
            </a:r>
          </a:p>
        </p:txBody>
      </p:sp>
      <p:pic>
        <p:nvPicPr>
          <p:cNvPr id="171029" name="Picture 18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919955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13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5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85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85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0694 0.11482 L -0.10694 0.24329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6850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47" y="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85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6.2963E-6 L -0.12118 -0.09814 " pathEditMode="relative" ptsTypes="AA">
                                      <p:cBhvr>
                                        <p:cTn id="42" dur="2000" fill="hold"/>
                                        <p:tgtEl>
                                          <p:spTgt spid="685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-0.09532 0.1435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85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74" y="7176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0.03489 0.1550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85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6" y="7755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0.16163 0.0666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685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3" y="333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0.11545 -0.1023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685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64" y="-5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68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509 L -0.03767 -0.1701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685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3" y="-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8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11 -0.1588 L -0.03472 -0.32871 " pathEditMode="relative" ptsTypes="AA">
                                      <p:cBhvr>
                                        <p:cTn id="95" dur="2000" fill="hold"/>
                                        <p:tgtEl>
                                          <p:spTgt spid="685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5104" grpId="0"/>
      <p:bldP spid="685140" grpId="0" build="p"/>
      <p:bldP spid="685142" grpId="0"/>
      <p:bldP spid="685149" grpId="0" build="p"/>
      <p:bldP spid="68515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5"/>
          <p:cNvSpPr>
            <a:spLocks noGrp="1" noChangeArrowheads="1"/>
          </p:cNvSpPr>
          <p:nvPr>
            <p:ph type="title"/>
          </p:nvPr>
        </p:nvSpPr>
        <p:spPr>
          <a:xfrm>
            <a:off x="5461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Interconnecting switches</a:t>
            </a:r>
          </a:p>
        </p:txBody>
      </p:sp>
      <p:sp>
        <p:nvSpPr>
          <p:cNvPr id="6861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8500" y="1320800"/>
            <a:ext cx="7881938" cy="682625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US" dirty="0" smtClean="0">
                <a:latin typeface="Gill Sans MT" charset="0"/>
                <a:cs typeface="+mn-cs"/>
              </a:rPr>
              <a:t>self-learning switches </a:t>
            </a:r>
            <a:r>
              <a:rPr lang="en-US" dirty="0">
                <a:latin typeface="Gill Sans MT" charset="0"/>
                <a:cs typeface="+mn-cs"/>
              </a:rPr>
              <a:t>can be connected </a:t>
            </a:r>
            <a:r>
              <a:rPr lang="en-US" dirty="0" smtClean="0">
                <a:latin typeface="Gill Sans MT" charset="0"/>
                <a:cs typeface="+mn-cs"/>
              </a:rPr>
              <a:t>together:</a:t>
            </a:r>
            <a:endParaRPr lang="en-US" dirty="0">
              <a:latin typeface="Gill Sans MT" charset="0"/>
              <a:cs typeface="+mn-cs"/>
            </a:endParaRPr>
          </a:p>
        </p:txBody>
      </p:sp>
      <p:sp>
        <p:nvSpPr>
          <p:cNvPr id="681030" name="Rectangle 70"/>
          <p:cNvSpPr>
            <a:spLocks noChangeArrowheads="1"/>
          </p:cNvSpPr>
          <p:nvPr/>
        </p:nvSpPr>
        <p:spPr bwMode="auto">
          <a:xfrm>
            <a:off x="690563" y="4535488"/>
            <a:ext cx="7881937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r>
              <a:rPr lang="en-US" sz="2800" i="1" u="sng" dirty="0">
                <a:solidFill>
                  <a:srgbClr val="CC0000"/>
                </a:solidFill>
                <a:latin typeface="Gill Sans MT" charset="0"/>
                <a:cs typeface="+mn-cs"/>
              </a:rPr>
              <a:t>Q: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  <a:cs typeface="+mn-cs"/>
              </a:rPr>
              <a:t> 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sending from A to G - how does S</a:t>
            </a:r>
            <a:r>
              <a:rPr lang="en-US" sz="2800" i="0" baseline="-25000" dirty="0">
                <a:solidFill>
                  <a:srgbClr val="000000"/>
                </a:solidFill>
                <a:latin typeface="Gill Sans MT" charset="0"/>
                <a:cs typeface="+mn-cs"/>
              </a:rPr>
              <a:t>1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 know to forward frame destined to G via S</a:t>
            </a:r>
            <a:r>
              <a:rPr lang="en-US" sz="2800" i="0" baseline="-25000" dirty="0">
                <a:solidFill>
                  <a:srgbClr val="000000"/>
                </a:solidFill>
                <a:latin typeface="Gill Sans MT" charset="0"/>
                <a:cs typeface="+mn-cs"/>
              </a:rPr>
              <a:t>4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 and S</a:t>
            </a:r>
            <a:r>
              <a:rPr lang="en-US" sz="2800" i="0" baseline="-25000" dirty="0">
                <a:solidFill>
                  <a:srgbClr val="000000"/>
                </a:solidFill>
                <a:latin typeface="Gill Sans MT" charset="0"/>
                <a:cs typeface="+mn-cs"/>
              </a:rPr>
              <a:t>3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?</a:t>
            </a:r>
          </a:p>
          <a:p>
            <a:pPr marL="457200" indent="-287338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i="1" u="sng" dirty="0">
                <a:solidFill>
                  <a:srgbClr val="CC0000"/>
                </a:solidFill>
                <a:latin typeface="Gill Sans MT" charset="0"/>
                <a:cs typeface="+mn-cs"/>
              </a:rPr>
              <a:t>A:</a:t>
            </a:r>
            <a:r>
              <a:rPr lang="en-US" sz="2800" i="1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self learning! (works 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  <a:cs typeface="+mn-cs"/>
              </a:rPr>
              <a:t>exactly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 the same as in single-switch case!)</a:t>
            </a:r>
          </a:p>
        </p:txBody>
      </p:sp>
      <p:grpSp>
        <p:nvGrpSpPr>
          <p:cNvPr id="173062" name="Group 1"/>
          <p:cNvGrpSpPr>
            <a:grpSpLocks/>
          </p:cNvGrpSpPr>
          <p:nvPr/>
        </p:nvGrpSpPr>
        <p:grpSpPr bwMode="auto">
          <a:xfrm>
            <a:off x="958850" y="2444750"/>
            <a:ext cx="2047875" cy="1358900"/>
            <a:chOff x="958850" y="2444750"/>
            <a:chExt cx="2048416" cy="1358710"/>
          </a:xfrm>
        </p:grpSpPr>
        <p:sp>
          <p:nvSpPr>
            <p:cNvPr id="68657" name="Line 20"/>
            <p:cNvSpPr>
              <a:spLocks noChangeShapeType="1"/>
            </p:cNvSpPr>
            <p:nvPr/>
          </p:nvSpPr>
          <p:spPr bwMode="auto">
            <a:xfrm flipH="1">
              <a:off x="1582903" y="3030456"/>
              <a:ext cx="5557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58" name="Line 21"/>
            <p:cNvSpPr>
              <a:spLocks noChangeShapeType="1"/>
            </p:cNvSpPr>
            <p:nvPr/>
          </p:nvSpPr>
          <p:spPr bwMode="auto">
            <a:xfrm flipH="1">
              <a:off x="1970355" y="3078074"/>
              <a:ext cx="271534" cy="3142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59" name="Line 22"/>
            <p:cNvSpPr>
              <a:spLocks noChangeShapeType="1"/>
            </p:cNvSpPr>
            <p:nvPr/>
          </p:nvSpPr>
          <p:spPr bwMode="auto">
            <a:xfrm>
              <a:off x="2389566" y="3106645"/>
              <a:ext cx="73044" cy="2952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60" name="Text Box 64"/>
            <p:cNvSpPr txBox="1">
              <a:spLocks noChangeArrowheads="1"/>
            </p:cNvSpPr>
            <p:nvPr/>
          </p:nvSpPr>
          <p:spPr bwMode="auto">
            <a:xfrm>
              <a:off x="958850" y="2844744"/>
              <a:ext cx="350931" cy="3666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8661" name="Text Box 65"/>
            <p:cNvSpPr txBox="1">
              <a:spLocks noChangeArrowheads="1"/>
            </p:cNvSpPr>
            <p:nvPr/>
          </p:nvSpPr>
          <p:spPr bwMode="auto">
            <a:xfrm>
              <a:off x="1408232" y="3306642"/>
              <a:ext cx="338226" cy="3698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68662" name="Text Box 73"/>
            <p:cNvSpPr txBox="1">
              <a:spLocks noChangeArrowheads="1"/>
            </p:cNvSpPr>
            <p:nvPr/>
          </p:nvSpPr>
          <p:spPr bwMode="auto">
            <a:xfrm>
              <a:off x="2181548" y="2444750"/>
              <a:ext cx="423975" cy="3698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8663" name="Text Box 66"/>
            <p:cNvSpPr txBox="1">
              <a:spLocks noChangeArrowheads="1"/>
            </p:cNvSpPr>
            <p:nvPr/>
          </p:nvSpPr>
          <p:spPr bwMode="auto">
            <a:xfrm>
              <a:off x="2656336" y="3298706"/>
              <a:ext cx="350930" cy="3698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</a:p>
          </p:txBody>
        </p:sp>
        <p:grpSp>
          <p:nvGrpSpPr>
            <p:cNvPr id="173111" name="Group 44"/>
            <p:cNvGrpSpPr>
              <a:grpSpLocks/>
            </p:cNvGrpSpPr>
            <p:nvPr/>
          </p:nvGrpSpPr>
          <p:grpSpPr bwMode="auto">
            <a:xfrm>
              <a:off x="1127760" y="2834640"/>
              <a:ext cx="568960" cy="481140"/>
              <a:chOff x="-44" y="1473"/>
              <a:chExt cx="981" cy="1105"/>
            </a:xfrm>
          </p:grpSpPr>
          <p:pic>
            <p:nvPicPr>
              <p:cNvPr id="173119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120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112" name="Group 44"/>
            <p:cNvGrpSpPr>
              <a:grpSpLocks/>
            </p:cNvGrpSpPr>
            <p:nvPr/>
          </p:nvGrpSpPr>
          <p:grpSpPr bwMode="auto">
            <a:xfrm>
              <a:off x="1534160" y="3291840"/>
              <a:ext cx="568960" cy="481140"/>
              <a:chOff x="-44" y="1473"/>
              <a:chExt cx="981" cy="1105"/>
            </a:xfrm>
          </p:grpSpPr>
          <p:pic>
            <p:nvPicPr>
              <p:cNvPr id="173117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118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113" name="Group 44"/>
            <p:cNvGrpSpPr>
              <a:grpSpLocks/>
            </p:cNvGrpSpPr>
            <p:nvPr/>
          </p:nvGrpSpPr>
          <p:grpSpPr bwMode="auto">
            <a:xfrm>
              <a:off x="2062480" y="3322320"/>
              <a:ext cx="568960" cy="481140"/>
              <a:chOff x="-44" y="1473"/>
              <a:chExt cx="981" cy="1105"/>
            </a:xfrm>
          </p:grpSpPr>
          <p:pic>
            <p:nvPicPr>
              <p:cNvPr id="173115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116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6866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4817" y="2879664"/>
              <a:ext cx="678041" cy="299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379663" y="1984375"/>
            <a:ext cx="4856162" cy="2044700"/>
            <a:chOff x="2379663" y="1984375"/>
            <a:chExt cx="4855711" cy="2044145"/>
          </a:xfrm>
        </p:grpSpPr>
        <p:sp>
          <p:nvSpPr>
            <p:cNvPr id="68618" name="Line 23"/>
            <p:cNvSpPr>
              <a:spLocks noChangeShapeType="1"/>
            </p:cNvSpPr>
            <p:nvPr/>
          </p:nvSpPr>
          <p:spPr bwMode="auto">
            <a:xfrm flipH="1">
              <a:off x="3635258" y="3068344"/>
              <a:ext cx="346043" cy="2158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19" name="Line 24"/>
            <p:cNvSpPr>
              <a:spLocks noChangeShapeType="1"/>
            </p:cNvSpPr>
            <p:nvPr/>
          </p:nvSpPr>
          <p:spPr bwMode="auto">
            <a:xfrm flipH="1">
              <a:off x="3949554" y="3087389"/>
              <a:ext cx="125401" cy="587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0" name="Line 25"/>
            <p:cNvSpPr>
              <a:spLocks noChangeShapeType="1"/>
            </p:cNvSpPr>
            <p:nvPr/>
          </p:nvSpPr>
          <p:spPr bwMode="auto">
            <a:xfrm>
              <a:off x="4254326" y="3030254"/>
              <a:ext cx="230167" cy="3618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1" name="Line 26"/>
            <p:cNvSpPr>
              <a:spLocks noChangeShapeType="1"/>
            </p:cNvSpPr>
            <p:nvPr/>
          </p:nvSpPr>
          <p:spPr bwMode="auto">
            <a:xfrm flipH="1">
              <a:off x="5532145" y="3106433"/>
              <a:ext cx="428585" cy="244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2" name="Line 27"/>
            <p:cNvSpPr>
              <a:spLocks noChangeShapeType="1"/>
            </p:cNvSpPr>
            <p:nvPr/>
          </p:nvSpPr>
          <p:spPr bwMode="auto">
            <a:xfrm flipH="1">
              <a:off x="6035335" y="3077866"/>
              <a:ext cx="9524" cy="4697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3" name="Line 35"/>
            <p:cNvSpPr>
              <a:spLocks noChangeShapeType="1"/>
            </p:cNvSpPr>
            <p:nvPr/>
          </p:nvSpPr>
          <p:spPr bwMode="auto">
            <a:xfrm flipH="1">
              <a:off x="2379663" y="2355749"/>
              <a:ext cx="1517509" cy="536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4" name="Line 36"/>
            <p:cNvSpPr>
              <a:spLocks noChangeShapeType="1"/>
            </p:cNvSpPr>
            <p:nvPr/>
          </p:nvSpPr>
          <p:spPr bwMode="auto">
            <a:xfrm>
              <a:off x="4200356" y="2322421"/>
              <a:ext cx="0" cy="599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5" name="Line 37"/>
            <p:cNvSpPr>
              <a:spLocks noChangeShapeType="1"/>
            </p:cNvSpPr>
            <p:nvPr/>
          </p:nvSpPr>
          <p:spPr bwMode="auto">
            <a:xfrm flipH="1" flipV="1">
              <a:off x="4449571" y="2306551"/>
              <a:ext cx="1406394" cy="6840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6" name="Line 63"/>
            <p:cNvSpPr>
              <a:spLocks noChangeShapeType="1"/>
            </p:cNvSpPr>
            <p:nvPr/>
          </p:nvSpPr>
          <p:spPr bwMode="auto">
            <a:xfrm>
              <a:off x="6411539" y="3131826"/>
              <a:ext cx="285723" cy="1587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7" name="Text Box 67"/>
            <p:cNvSpPr txBox="1">
              <a:spLocks noChangeArrowheads="1"/>
            </p:cNvSpPr>
            <p:nvPr/>
          </p:nvSpPr>
          <p:spPr bwMode="auto">
            <a:xfrm>
              <a:off x="3620973" y="3222289"/>
              <a:ext cx="349218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68628" name="Text Box 68"/>
            <p:cNvSpPr txBox="1">
              <a:spLocks noChangeArrowheads="1"/>
            </p:cNvSpPr>
            <p:nvPr/>
          </p:nvSpPr>
          <p:spPr bwMode="auto">
            <a:xfrm>
              <a:off x="4094004" y="3658733"/>
              <a:ext cx="338106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E</a:t>
              </a:r>
            </a:p>
          </p:txBody>
        </p:sp>
        <p:sp>
          <p:nvSpPr>
            <p:cNvPr id="68629" name="Text Box 69"/>
            <p:cNvSpPr txBox="1">
              <a:spLocks noChangeArrowheads="1"/>
            </p:cNvSpPr>
            <p:nvPr/>
          </p:nvSpPr>
          <p:spPr bwMode="auto">
            <a:xfrm>
              <a:off x="4567035" y="3057234"/>
              <a:ext cx="325407" cy="369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F</a:t>
              </a:r>
            </a:p>
          </p:txBody>
        </p:sp>
        <p:sp>
          <p:nvSpPr>
            <p:cNvPr id="68630" name="Text Box 74"/>
            <p:cNvSpPr txBox="1">
              <a:spLocks noChangeArrowheads="1"/>
            </p:cNvSpPr>
            <p:nvPr/>
          </p:nvSpPr>
          <p:spPr bwMode="auto">
            <a:xfrm>
              <a:off x="3408267" y="2768387"/>
              <a:ext cx="436521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68631" name="Text Box 75"/>
            <p:cNvSpPr txBox="1">
              <a:spLocks noChangeArrowheads="1"/>
            </p:cNvSpPr>
            <p:nvPr/>
          </p:nvSpPr>
          <p:spPr bwMode="auto">
            <a:xfrm>
              <a:off x="4635290" y="1984375"/>
              <a:ext cx="436522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8632" name="Text Box 76"/>
            <p:cNvSpPr txBox="1">
              <a:spLocks noChangeArrowheads="1"/>
            </p:cNvSpPr>
            <p:nvPr/>
          </p:nvSpPr>
          <p:spPr bwMode="auto">
            <a:xfrm>
              <a:off x="6009938" y="2570004"/>
              <a:ext cx="436522" cy="366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68633" name="Text Box 78"/>
            <p:cNvSpPr txBox="1">
              <a:spLocks noChangeArrowheads="1"/>
            </p:cNvSpPr>
            <p:nvPr/>
          </p:nvSpPr>
          <p:spPr bwMode="auto">
            <a:xfrm>
              <a:off x="6240104" y="3541290"/>
              <a:ext cx="360329" cy="366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H</a:t>
              </a:r>
            </a:p>
          </p:txBody>
        </p:sp>
        <p:sp>
          <p:nvSpPr>
            <p:cNvPr id="68634" name="Text Box 79"/>
            <p:cNvSpPr txBox="1">
              <a:spLocks noChangeArrowheads="1"/>
            </p:cNvSpPr>
            <p:nvPr/>
          </p:nvSpPr>
          <p:spPr bwMode="auto">
            <a:xfrm>
              <a:off x="6986160" y="3179439"/>
              <a:ext cx="249214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</a:t>
              </a:r>
            </a:p>
          </p:txBody>
        </p:sp>
        <p:sp>
          <p:nvSpPr>
            <p:cNvPr id="68635" name="Text Box 80"/>
            <p:cNvSpPr txBox="1">
              <a:spLocks noChangeArrowheads="1"/>
            </p:cNvSpPr>
            <p:nvPr/>
          </p:nvSpPr>
          <p:spPr bwMode="auto">
            <a:xfrm>
              <a:off x="5103560" y="3595251"/>
              <a:ext cx="365091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G</a:t>
              </a:r>
            </a:p>
          </p:txBody>
        </p:sp>
        <p:pic>
          <p:nvPicPr>
            <p:cNvPr id="68636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3899" y="2930268"/>
              <a:ext cx="677799" cy="2999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73084" name="Group 44"/>
            <p:cNvGrpSpPr>
              <a:grpSpLocks/>
            </p:cNvGrpSpPr>
            <p:nvPr/>
          </p:nvGrpSpPr>
          <p:grpSpPr bwMode="auto">
            <a:xfrm>
              <a:off x="3139440" y="3180080"/>
              <a:ext cx="568960" cy="481140"/>
              <a:chOff x="-44" y="1473"/>
              <a:chExt cx="981" cy="1105"/>
            </a:xfrm>
          </p:grpSpPr>
          <p:pic>
            <p:nvPicPr>
              <p:cNvPr id="17310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10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085" name="Group 44"/>
            <p:cNvGrpSpPr>
              <a:grpSpLocks/>
            </p:cNvGrpSpPr>
            <p:nvPr/>
          </p:nvGrpSpPr>
          <p:grpSpPr bwMode="auto">
            <a:xfrm>
              <a:off x="3576320" y="3525520"/>
              <a:ext cx="568960" cy="481140"/>
              <a:chOff x="-44" y="1473"/>
              <a:chExt cx="981" cy="1105"/>
            </a:xfrm>
          </p:grpSpPr>
          <p:pic>
            <p:nvPicPr>
              <p:cNvPr id="17310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10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086" name="Group 44"/>
            <p:cNvGrpSpPr>
              <a:grpSpLocks/>
            </p:cNvGrpSpPr>
            <p:nvPr/>
          </p:nvGrpSpPr>
          <p:grpSpPr bwMode="auto">
            <a:xfrm>
              <a:off x="4135120" y="3281680"/>
              <a:ext cx="568960" cy="481140"/>
              <a:chOff x="-44" y="1473"/>
              <a:chExt cx="981" cy="1105"/>
            </a:xfrm>
          </p:grpSpPr>
          <p:pic>
            <p:nvPicPr>
              <p:cNvPr id="17309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09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087" name="Group 44"/>
            <p:cNvGrpSpPr>
              <a:grpSpLocks/>
            </p:cNvGrpSpPr>
            <p:nvPr/>
          </p:nvGrpSpPr>
          <p:grpSpPr bwMode="auto">
            <a:xfrm>
              <a:off x="5049520" y="3261360"/>
              <a:ext cx="568960" cy="481140"/>
              <a:chOff x="-44" y="1473"/>
              <a:chExt cx="981" cy="1105"/>
            </a:xfrm>
          </p:grpSpPr>
          <p:pic>
            <p:nvPicPr>
              <p:cNvPr id="17309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09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088" name="Group 44"/>
            <p:cNvGrpSpPr>
              <a:grpSpLocks/>
            </p:cNvGrpSpPr>
            <p:nvPr/>
          </p:nvGrpSpPr>
          <p:grpSpPr bwMode="auto">
            <a:xfrm>
              <a:off x="5588000" y="3434080"/>
              <a:ext cx="568960" cy="481140"/>
              <a:chOff x="-44" y="1473"/>
              <a:chExt cx="981" cy="1105"/>
            </a:xfrm>
          </p:grpSpPr>
          <p:pic>
            <p:nvPicPr>
              <p:cNvPr id="17309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09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089" name="Group 44"/>
            <p:cNvGrpSpPr>
              <a:grpSpLocks/>
            </p:cNvGrpSpPr>
            <p:nvPr/>
          </p:nvGrpSpPr>
          <p:grpSpPr bwMode="auto">
            <a:xfrm>
              <a:off x="6380480" y="3149600"/>
              <a:ext cx="568960" cy="481140"/>
              <a:chOff x="-44" y="1473"/>
              <a:chExt cx="981" cy="1105"/>
            </a:xfrm>
          </p:grpSpPr>
          <p:pic>
            <p:nvPicPr>
              <p:cNvPr id="17309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09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68643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4313" y="2847741"/>
              <a:ext cx="677800" cy="301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68644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4949" y="2116102"/>
              <a:ext cx="676212" cy="301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pic>
        <p:nvPicPr>
          <p:cNvPr id="173064" name="Picture 20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79851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446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0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3" name="Picture 4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8" y="10048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228600"/>
            <a:ext cx="846455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CSMA (carrier sense multiple access)</a:t>
            </a:r>
            <a:endParaRPr lang="en-US" dirty="0">
              <a:latin typeface="Gill Sans MT" charset="0"/>
              <a:cs typeface="+mj-cs"/>
            </a:endParaRP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6525" y="1662113"/>
            <a:ext cx="6467475" cy="3246437"/>
          </a:xfrm>
        </p:spPr>
        <p:txBody>
          <a:bodyPr>
            <a:normAutofit fontScale="85000" lnSpcReduction="10000"/>
          </a:bodyPr>
          <a:lstStyle/>
          <a:p>
            <a:pPr>
              <a:buFont typeface="Wingdings" charset="0"/>
              <a:buNone/>
              <a:defRPr/>
            </a:pPr>
            <a:r>
              <a:rPr lang="en-US" sz="3600" i="1" dirty="0">
                <a:solidFill>
                  <a:srgbClr val="CC0000"/>
                </a:solidFill>
                <a:cs typeface="+mn-cs"/>
              </a:rPr>
              <a:t>CSMA</a:t>
            </a:r>
            <a:r>
              <a:rPr lang="en-US" sz="3600" dirty="0">
                <a:solidFill>
                  <a:srgbClr val="FF0000"/>
                </a:solidFill>
                <a:cs typeface="+mn-cs"/>
              </a:rPr>
              <a:t>:</a:t>
            </a:r>
            <a:r>
              <a:rPr lang="en-US" sz="3200" dirty="0">
                <a:cs typeface="+mn-cs"/>
              </a:rPr>
              <a:t> listen before transmit:</a:t>
            </a:r>
          </a:p>
          <a:p>
            <a:pPr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cs typeface="+mn-cs"/>
              </a:rPr>
              <a:t>if channel sensed idle:</a:t>
            </a:r>
            <a:r>
              <a:rPr lang="en-US" dirty="0">
                <a:cs typeface="+mn-cs"/>
              </a:rPr>
              <a:t> transmit entire frame</a:t>
            </a:r>
          </a:p>
          <a:p>
            <a:pPr>
              <a:defRPr/>
            </a:pPr>
            <a:r>
              <a:rPr lang="en-US" dirty="0">
                <a:solidFill>
                  <a:srgbClr val="000099"/>
                </a:solidFill>
                <a:cs typeface="+mn-cs"/>
              </a:rPr>
              <a:t>if channel sensed busy</a:t>
            </a:r>
            <a:r>
              <a:rPr lang="en-US" dirty="0">
                <a:cs typeface="+mn-cs"/>
              </a:rPr>
              <a:t>, defer transmission 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human analogy: don</a:t>
            </a:r>
            <a:r>
              <a:rPr lang="ja-JP" altLang="en-US" dirty="0">
                <a:cs typeface="+mn-cs"/>
              </a:rPr>
              <a:t>’</a:t>
            </a:r>
            <a:r>
              <a:rPr lang="en-US" dirty="0">
                <a:cs typeface="+mn-cs"/>
              </a:rPr>
              <a:t>t interrupt others!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848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Self-learning multi-switch example</a:t>
            </a:r>
            <a:endParaRPr lang="en-US" dirty="0">
              <a:latin typeface="Gill Sans MT" charset="0"/>
              <a:cs typeface="+mj-cs"/>
            </a:endParaRPr>
          </a:p>
        </p:txBody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863" y="1139825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400" dirty="0">
                <a:latin typeface="Gill Sans MT" charset="0"/>
                <a:cs typeface="+mn-cs"/>
              </a:rPr>
              <a:t>Suppose C sends frame to I, I responds to C</a:t>
            </a:r>
            <a:endParaRPr lang="en-US" dirty="0">
              <a:latin typeface="Gill Sans MT" charset="0"/>
              <a:cs typeface="+mn-cs"/>
            </a:endParaRPr>
          </a:p>
        </p:txBody>
      </p:sp>
      <p:sp>
        <p:nvSpPr>
          <p:cNvPr id="69638" name="Rectangle 5"/>
          <p:cNvSpPr>
            <a:spLocks noChangeArrowheads="1"/>
          </p:cNvSpPr>
          <p:nvPr/>
        </p:nvSpPr>
        <p:spPr bwMode="auto">
          <a:xfrm>
            <a:off x="714375" y="4664075"/>
            <a:ext cx="7772400" cy="184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u="sng" dirty="0">
                <a:solidFill>
                  <a:srgbClr val="CC0000"/>
                </a:solidFill>
                <a:latin typeface="Gill Sans MT" charset="0"/>
                <a:cs typeface="+mn-cs"/>
              </a:rPr>
              <a:t>Q:</a:t>
            </a:r>
            <a:r>
              <a:rPr lang="en-US" sz="2400" i="0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cs typeface="+mn-cs"/>
              </a:rPr>
              <a:t>show switch tables and packet forwarding in S</a:t>
            </a:r>
            <a:r>
              <a:rPr lang="en-US" sz="2400" i="0" baseline="-25000" dirty="0">
                <a:solidFill>
                  <a:srgbClr val="000000"/>
                </a:solidFill>
                <a:latin typeface="Gill Sans MT" charset="0"/>
                <a:cs typeface="+mn-cs"/>
              </a:rPr>
              <a:t>1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cs typeface="+mn-cs"/>
              </a:rPr>
              <a:t>, S</a:t>
            </a:r>
            <a:r>
              <a:rPr lang="en-US" sz="2400" i="0" baseline="-25000" dirty="0">
                <a:solidFill>
                  <a:srgbClr val="000000"/>
                </a:solidFill>
                <a:latin typeface="Gill Sans MT" charset="0"/>
                <a:cs typeface="+mn-cs"/>
              </a:rPr>
              <a:t>2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cs typeface="+mn-cs"/>
              </a:rPr>
              <a:t>, S</a:t>
            </a:r>
            <a:r>
              <a:rPr lang="en-US" sz="2400" i="0" baseline="-25000" dirty="0">
                <a:solidFill>
                  <a:srgbClr val="000000"/>
                </a:solidFill>
                <a:latin typeface="Gill Sans MT" charset="0"/>
                <a:cs typeface="+mn-cs"/>
              </a:rPr>
              <a:t>3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cs typeface="+mn-cs"/>
              </a:rPr>
              <a:t>, S</a:t>
            </a:r>
            <a:r>
              <a:rPr lang="en-US" sz="2400" i="0" baseline="-25000" dirty="0">
                <a:solidFill>
                  <a:srgbClr val="000000"/>
                </a:solidFill>
                <a:latin typeface="Gill Sans MT" charset="0"/>
                <a:cs typeface="+mn-cs"/>
              </a:rPr>
              <a:t>4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cs typeface="+mn-cs"/>
              </a:rPr>
              <a:t> </a:t>
            </a:r>
          </a:p>
        </p:txBody>
      </p:sp>
      <p:grpSp>
        <p:nvGrpSpPr>
          <p:cNvPr id="175110" name="Group 58"/>
          <p:cNvGrpSpPr>
            <a:grpSpLocks/>
          </p:cNvGrpSpPr>
          <p:nvPr/>
        </p:nvGrpSpPr>
        <p:grpSpPr bwMode="auto">
          <a:xfrm>
            <a:off x="958850" y="2444750"/>
            <a:ext cx="2047875" cy="1358900"/>
            <a:chOff x="958850" y="2444750"/>
            <a:chExt cx="2048416" cy="1358710"/>
          </a:xfrm>
        </p:grpSpPr>
        <p:sp>
          <p:nvSpPr>
            <p:cNvPr id="69681" name="Line 20"/>
            <p:cNvSpPr>
              <a:spLocks noChangeShapeType="1"/>
            </p:cNvSpPr>
            <p:nvPr/>
          </p:nvSpPr>
          <p:spPr bwMode="auto">
            <a:xfrm flipH="1">
              <a:off x="1582903" y="3030456"/>
              <a:ext cx="5557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82" name="Line 21"/>
            <p:cNvSpPr>
              <a:spLocks noChangeShapeType="1"/>
            </p:cNvSpPr>
            <p:nvPr/>
          </p:nvSpPr>
          <p:spPr bwMode="auto">
            <a:xfrm flipH="1">
              <a:off x="1970355" y="3078074"/>
              <a:ext cx="271534" cy="3142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83" name="Line 22"/>
            <p:cNvSpPr>
              <a:spLocks noChangeShapeType="1"/>
            </p:cNvSpPr>
            <p:nvPr/>
          </p:nvSpPr>
          <p:spPr bwMode="auto">
            <a:xfrm>
              <a:off x="2389566" y="3106645"/>
              <a:ext cx="73044" cy="2952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84" name="Text Box 64"/>
            <p:cNvSpPr txBox="1">
              <a:spLocks noChangeArrowheads="1"/>
            </p:cNvSpPr>
            <p:nvPr/>
          </p:nvSpPr>
          <p:spPr bwMode="auto">
            <a:xfrm>
              <a:off x="958850" y="2844744"/>
              <a:ext cx="350931" cy="3666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9685" name="Text Box 65"/>
            <p:cNvSpPr txBox="1">
              <a:spLocks noChangeArrowheads="1"/>
            </p:cNvSpPr>
            <p:nvPr/>
          </p:nvSpPr>
          <p:spPr bwMode="auto">
            <a:xfrm>
              <a:off x="1408232" y="3306642"/>
              <a:ext cx="338226" cy="3698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69686" name="Text Box 73"/>
            <p:cNvSpPr txBox="1">
              <a:spLocks noChangeArrowheads="1"/>
            </p:cNvSpPr>
            <p:nvPr/>
          </p:nvSpPr>
          <p:spPr bwMode="auto">
            <a:xfrm>
              <a:off x="2181548" y="2444750"/>
              <a:ext cx="423975" cy="3698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9687" name="Text Box 66"/>
            <p:cNvSpPr txBox="1">
              <a:spLocks noChangeArrowheads="1"/>
            </p:cNvSpPr>
            <p:nvPr/>
          </p:nvSpPr>
          <p:spPr bwMode="auto">
            <a:xfrm>
              <a:off x="2656336" y="3298706"/>
              <a:ext cx="350930" cy="3698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</a:p>
          </p:txBody>
        </p:sp>
        <p:grpSp>
          <p:nvGrpSpPr>
            <p:cNvPr id="175159" name="Group 44"/>
            <p:cNvGrpSpPr>
              <a:grpSpLocks/>
            </p:cNvGrpSpPr>
            <p:nvPr/>
          </p:nvGrpSpPr>
          <p:grpSpPr bwMode="auto">
            <a:xfrm>
              <a:off x="1127760" y="2834640"/>
              <a:ext cx="568960" cy="481140"/>
              <a:chOff x="-44" y="1473"/>
              <a:chExt cx="981" cy="1105"/>
            </a:xfrm>
          </p:grpSpPr>
          <p:pic>
            <p:nvPicPr>
              <p:cNvPr id="175167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68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60" name="Group 44"/>
            <p:cNvGrpSpPr>
              <a:grpSpLocks/>
            </p:cNvGrpSpPr>
            <p:nvPr/>
          </p:nvGrpSpPr>
          <p:grpSpPr bwMode="auto">
            <a:xfrm>
              <a:off x="1534160" y="3291840"/>
              <a:ext cx="568960" cy="481140"/>
              <a:chOff x="-44" y="1473"/>
              <a:chExt cx="981" cy="1105"/>
            </a:xfrm>
          </p:grpSpPr>
          <p:pic>
            <p:nvPicPr>
              <p:cNvPr id="175165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66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61" name="Group 44"/>
            <p:cNvGrpSpPr>
              <a:grpSpLocks/>
            </p:cNvGrpSpPr>
            <p:nvPr/>
          </p:nvGrpSpPr>
          <p:grpSpPr bwMode="auto">
            <a:xfrm>
              <a:off x="2062480" y="3322320"/>
              <a:ext cx="568960" cy="481140"/>
              <a:chOff x="-44" y="1473"/>
              <a:chExt cx="981" cy="1105"/>
            </a:xfrm>
          </p:grpSpPr>
          <p:pic>
            <p:nvPicPr>
              <p:cNvPr id="175163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64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6969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4817" y="2879664"/>
              <a:ext cx="678041" cy="299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grpSp>
        <p:nvGrpSpPr>
          <p:cNvPr id="175111" name="Group 76"/>
          <p:cNvGrpSpPr>
            <a:grpSpLocks/>
          </p:cNvGrpSpPr>
          <p:nvPr/>
        </p:nvGrpSpPr>
        <p:grpSpPr bwMode="auto">
          <a:xfrm>
            <a:off x="2379663" y="1984375"/>
            <a:ext cx="4856162" cy="2044700"/>
            <a:chOff x="2379663" y="1984375"/>
            <a:chExt cx="4855711" cy="2044145"/>
          </a:xfrm>
        </p:grpSpPr>
        <p:sp>
          <p:nvSpPr>
            <p:cNvPr id="69642" name="Line 23"/>
            <p:cNvSpPr>
              <a:spLocks noChangeShapeType="1"/>
            </p:cNvSpPr>
            <p:nvPr/>
          </p:nvSpPr>
          <p:spPr bwMode="auto">
            <a:xfrm flipH="1">
              <a:off x="3635258" y="3068344"/>
              <a:ext cx="346043" cy="2158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3" name="Line 24"/>
            <p:cNvSpPr>
              <a:spLocks noChangeShapeType="1"/>
            </p:cNvSpPr>
            <p:nvPr/>
          </p:nvSpPr>
          <p:spPr bwMode="auto">
            <a:xfrm flipH="1">
              <a:off x="3949554" y="3087389"/>
              <a:ext cx="125401" cy="587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4" name="Line 25"/>
            <p:cNvSpPr>
              <a:spLocks noChangeShapeType="1"/>
            </p:cNvSpPr>
            <p:nvPr/>
          </p:nvSpPr>
          <p:spPr bwMode="auto">
            <a:xfrm>
              <a:off x="4254326" y="3030254"/>
              <a:ext cx="230167" cy="3618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5" name="Line 26"/>
            <p:cNvSpPr>
              <a:spLocks noChangeShapeType="1"/>
            </p:cNvSpPr>
            <p:nvPr/>
          </p:nvSpPr>
          <p:spPr bwMode="auto">
            <a:xfrm flipH="1">
              <a:off x="5532145" y="3106433"/>
              <a:ext cx="428585" cy="244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6" name="Line 27"/>
            <p:cNvSpPr>
              <a:spLocks noChangeShapeType="1"/>
            </p:cNvSpPr>
            <p:nvPr/>
          </p:nvSpPr>
          <p:spPr bwMode="auto">
            <a:xfrm flipH="1">
              <a:off x="6035335" y="3077866"/>
              <a:ext cx="9524" cy="4697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7" name="Line 35"/>
            <p:cNvSpPr>
              <a:spLocks noChangeShapeType="1"/>
            </p:cNvSpPr>
            <p:nvPr/>
          </p:nvSpPr>
          <p:spPr bwMode="auto">
            <a:xfrm flipH="1">
              <a:off x="2379663" y="2355749"/>
              <a:ext cx="1517509" cy="536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8" name="Line 36"/>
            <p:cNvSpPr>
              <a:spLocks noChangeShapeType="1"/>
            </p:cNvSpPr>
            <p:nvPr/>
          </p:nvSpPr>
          <p:spPr bwMode="auto">
            <a:xfrm>
              <a:off x="4200356" y="2322421"/>
              <a:ext cx="0" cy="599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9" name="Line 37"/>
            <p:cNvSpPr>
              <a:spLocks noChangeShapeType="1"/>
            </p:cNvSpPr>
            <p:nvPr/>
          </p:nvSpPr>
          <p:spPr bwMode="auto">
            <a:xfrm flipH="1" flipV="1">
              <a:off x="4449571" y="2306551"/>
              <a:ext cx="1406394" cy="6840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50" name="Line 63"/>
            <p:cNvSpPr>
              <a:spLocks noChangeShapeType="1"/>
            </p:cNvSpPr>
            <p:nvPr/>
          </p:nvSpPr>
          <p:spPr bwMode="auto">
            <a:xfrm>
              <a:off x="6411539" y="3131826"/>
              <a:ext cx="285723" cy="1587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51" name="Text Box 67"/>
            <p:cNvSpPr txBox="1">
              <a:spLocks noChangeArrowheads="1"/>
            </p:cNvSpPr>
            <p:nvPr/>
          </p:nvSpPr>
          <p:spPr bwMode="auto">
            <a:xfrm>
              <a:off x="3620973" y="3222289"/>
              <a:ext cx="349218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69652" name="Text Box 68"/>
            <p:cNvSpPr txBox="1">
              <a:spLocks noChangeArrowheads="1"/>
            </p:cNvSpPr>
            <p:nvPr/>
          </p:nvSpPr>
          <p:spPr bwMode="auto">
            <a:xfrm>
              <a:off x="4094004" y="3658733"/>
              <a:ext cx="338106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E</a:t>
              </a:r>
            </a:p>
          </p:txBody>
        </p:sp>
        <p:sp>
          <p:nvSpPr>
            <p:cNvPr id="69653" name="Text Box 69"/>
            <p:cNvSpPr txBox="1">
              <a:spLocks noChangeArrowheads="1"/>
            </p:cNvSpPr>
            <p:nvPr/>
          </p:nvSpPr>
          <p:spPr bwMode="auto">
            <a:xfrm>
              <a:off x="4567035" y="3057234"/>
              <a:ext cx="325407" cy="369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F</a:t>
              </a:r>
            </a:p>
          </p:txBody>
        </p:sp>
        <p:sp>
          <p:nvSpPr>
            <p:cNvPr id="69654" name="Text Box 74"/>
            <p:cNvSpPr txBox="1">
              <a:spLocks noChangeArrowheads="1"/>
            </p:cNvSpPr>
            <p:nvPr/>
          </p:nvSpPr>
          <p:spPr bwMode="auto">
            <a:xfrm>
              <a:off x="3408267" y="2768387"/>
              <a:ext cx="436521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69655" name="Text Box 75"/>
            <p:cNvSpPr txBox="1">
              <a:spLocks noChangeArrowheads="1"/>
            </p:cNvSpPr>
            <p:nvPr/>
          </p:nvSpPr>
          <p:spPr bwMode="auto">
            <a:xfrm>
              <a:off x="4635290" y="1984375"/>
              <a:ext cx="436522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9656" name="Text Box 76"/>
            <p:cNvSpPr txBox="1">
              <a:spLocks noChangeArrowheads="1"/>
            </p:cNvSpPr>
            <p:nvPr/>
          </p:nvSpPr>
          <p:spPr bwMode="auto">
            <a:xfrm>
              <a:off x="6009938" y="2570004"/>
              <a:ext cx="436522" cy="366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69657" name="Text Box 78"/>
            <p:cNvSpPr txBox="1">
              <a:spLocks noChangeArrowheads="1"/>
            </p:cNvSpPr>
            <p:nvPr/>
          </p:nvSpPr>
          <p:spPr bwMode="auto">
            <a:xfrm>
              <a:off x="6240104" y="3541290"/>
              <a:ext cx="360329" cy="366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H</a:t>
              </a:r>
            </a:p>
          </p:txBody>
        </p:sp>
        <p:sp>
          <p:nvSpPr>
            <p:cNvPr id="69658" name="Text Box 79"/>
            <p:cNvSpPr txBox="1">
              <a:spLocks noChangeArrowheads="1"/>
            </p:cNvSpPr>
            <p:nvPr/>
          </p:nvSpPr>
          <p:spPr bwMode="auto">
            <a:xfrm>
              <a:off x="6986160" y="3179439"/>
              <a:ext cx="249214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</a:t>
              </a:r>
            </a:p>
          </p:txBody>
        </p:sp>
        <p:sp>
          <p:nvSpPr>
            <p:cNvPr id="69659" name="Text Box 80"/>
            <p:cNvSpPr txBox="1">
              <a:spLocks noChangeArrowheads="1"/>
            </p:cNvSpPr>
            <p:nvPr/>
          </p:nvSpPr>
          <p:spPr bwMode="auto">
            <a:xfrm>
              <a:off x="5103560" y="3595251"/>
              <a:ext cx="365091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G</a:t>
              </a:r>
            </a:p>
          </p:txBody>
        </p:sp>
        <p:pic>
          <p:nvPicPr>
            <p:cNvPr id="69660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3899" y="2930268"/>
              <a:ext cx="677799" cy="2999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75132" name="Group 44"/>
            <p:cNvGrpSpPr>
              <a:grpSpLocks/>
            </p:cNvGrpSpPr>
            <p:nvPr/>
          </p:nvGrpSpPr>
          <p:grpSpPr bwMode="auto">
            <a:xfrm>
              <a:off x="3139440" y="3180080"/>
              <a:ext cx="568960" cy="481140"/>
              <a:chOff x="-44" y="1473"/>
              <a:chExt cx="981" cy="1105"/>
            </a:xfrm>
          </p:grpSpPr>
          <p:pic>
            <p:nvPicPr>
              <p:cNvPr id="17515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5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33" name="Group 44"/>
            <p:cNvGrpSpPr>
              <a:grpSpLocks/>
            </p:cNvGrpSpPr>
            <p:nvPr/>
          </p:nvGrpSpPr>
          <p:grpSpPr bwMode="auto">
            <a:xfrm>
              <a:off x="3576320" y="3525520"/>
              <a:ext cx="568960" cy="481140"/>
              <a:chOff x="-44" y="1473"/>
              <a:chExt cx="981" cy="1105"/>
            </a:xfrm>
          </p:grpSpPr>
          <p:pic>
            <p:nvPicPr>
              <p:cNvPr id="17514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4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34" name="Group 44"/>
            <p:cNvGrpSpPr>
              <a:grpSpLocks/>
            </p:cNvGrpSpPr>
            <p:nvPr/>
          </p:nvGrpSpPr>
          <p:grpSpPr bwMode="auto">
            <a:xfrm>
              <a:off x="4135120" y="3281680"/>
              <a:ext cx="568960" cy="481140"/>
              <a:chOff x="-44" y="1473"/>
              <a:chExt cx="981" cy="1105"/>
            </a:xfrm>
          </p:grpSpPr>
          <p:pic>
            <p:nvPicPr>
              <p:cNvPr id="17514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4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35" name="Group 44"/>
            <p:cNvGrpSpPr>
              <a:grpSpLocks/>
            </p:cNvGrpSpPr>
            <p:nvPr/>
          </p:nvGrpSpPr>
          <p:grpSpPr bwMode="auto">
            <a:xfrm>
              <a:off x="5049520" y="3261360"/>
              <a:ext cx="568960" cy="481140"/>
              <a:chOff x="-44" y="1473"/>
              <a:chExt cx="981" cy="1105"/>
            </a:xfrm>
          </p:grpSpPr>
          <p:pic>
            <p:nvPicPr>
              <p:cNvPr id="17514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4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36" name="Group 44"/>
            <p:cNvGrpSpPr>
              <a:grpSpLocks/>
            </p:cNvGrpSpPr>
            <p:nvPr/>
          </p:nvGrpSpPr>
          <p:grpSpPr bwMode="auto">
            <a:xfrm>
              <a:off x="5588000" y="3434080"/>
              <a:ext cx="568960" cy="481140"/>
              <a:chOff x="-44" y="1473"/>
              <a:chExt cx="981" cy="1105"/>
            </a:xfrm>
          </p:grpSpPr>
          <p:pic>
            <p:nvPicPr>
              <p:cNvPr id="17514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4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37" name="Group 44"/>
            <p:cNvGrpSpPr>
              <a:grpSpLocks/>
            </p:cNvGrpSpPr>
            <p:nvPr/>
          </p:nvGrpSpPr>
          <p:grpSpPr bwMode="auto">
            <a:xfrm>
              <a:off x="6380480" y="3149600"/>
              <a:ext cx="568960" cy="481140"/>
              <a:chOff x="-44" y="1473"/>
              <a:chExt cx="981" cy="1105"/>
            </a:xfrm>
          </p:grpSpPr>
          <p:pic>
            <p:nvPicPr>
              <p:cNvPr id="17514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4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6966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4313" y="2847741"/>
              <a:ext cx="677800" cy="301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69668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4949" y="2116102"/>
              <a:ext cx="676212" cy="301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pic>
        <p:nvPicPr>
          <p:cNvPr id="175112" name="Picture 16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792163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81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39688"/>
            <a:ext cx="4560888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Switches vs. </a:t>
            </a:r>
            <a:r>
              <a:rPr lang="en-US" sz="3600" dirty="0" smtClean="0">
                <a:latin typeface="Gill Sans MT" charset="0"/>
                <a:cs typeface="+mj-cs"/>
              </a:rPr>
              <a:t>routers</a:t>
            </a:r>
            <a:endParaRPr lang="en-US" sz="3600" dirty="0">
              <a:latin typeface="Gill Sans MT" charset="0"/>
              <a:cs typeface="+mj-cs"/>
            </a:endParaRPr>
          </a:p>
        </p:txBody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341438"/>
            <a:ext cx="3967162" cy="4994275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400" dirty="0">
                <a:solidFill>
                  <a:srgbClr val="000099"/>
                </a:solidFill>
                <a:latin typeface="Gill Sans MT" charset="0"/>
                <a:cs typeface="+mn-cs"/>
              </a:rPr>
              <a:t>both </a:t>
            </a:r>
            <a:r>
              <a:rPr lang="en-US" sz="24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are store</a:t>
            </a:r>
            <a:r>
              <a:rPr lang="en-US" sz="2400" dirty="0">
                <a:solidFill>
                  <a:srgbClr val="000099"/>
                </a:solidFill>
                <a:latin typeface="Gill Sans MT" charset="0"/>
                <a:cs typeface="+mn-cs"/>
              </a:rPr>
              <a:t>-and-</a:t>
            </a:r>
            <a:r>
              <a:rPr lang="en-US" sz="24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forward: </a:t>
            </a:r>
          </a:p>
          <a:p>
            <a:pPr marL="231775" indent="-231775">
              <a:buSzPct val="100000"/>
              <a:buFont typeface="Wingdings" charset="2"/>
              <a:buChar char="§"/>
              <a:defRPr/>
            </a:pPr>
            <a:r>
              <a:rPr lang="en-US" sz="2400" i="1" dirty="0" smtClean="0">
                <a:solidFill>
                  <a:srgbClr val="CC0000"/>
                </a:solidFill>
                <a:latin typeface="Gill Sans MT" charset="0"/>
                <a:cs typeface="+mn-cs"/>
              </a:rPr>
              <a:t>routers: </a:t>
            </a:r>
            <a:r>
              <a:rPr lang="en-US" sz="2400" dirty="0" smtClean="0">
                <a:latin typeface="Gill Sans MT" charset="0"/>
                <a:cs typeface="+mn-cs"/>
              </a:rPr>
              <a:t>network-layer devices (examine network-layer headers)</a:t>
            </a:r>
          </a:p>
          <a:p>
            <a:pPr marL="231775" indent="-231775">
              <a:buSzPct val="100000"/>
              <a:buFont typeface="Wingdings" charset="2"/>
              <a:buChar char="§"/>
              <a:defRPr/>
            </a:pPr>
            <a:r>
              <a:rPr lang="en-US" sz="2400" i="1" dirty="0" smtClean="0">
                <a:solidFill>
                  <a:srgbClr val="CC0000"/>
                </a:solidFill>
                <a:latin typeface="Gill Sans MT" charset="0"/>
                <a:cs typeface="+mn-cs"/>
              </a:rPr>
              <a:t>switches</a:t>
            </a:r>
            <a:r>
              <a:rPr lang="en-US" sz="2400" i="1" dirty="0" smtClean="0">
                <a:latin typeface="Gill Sans MT" charset="0"/>
                <a:cs typeface="+mn-cs"/>
              </a:rPr>
              <a:t>: </a:t>
            </a:r>
            <a:r>
              <a:rPr lang="en-US" sz="2400" dirty="0" smtClean="0">
                <a:latin typeface="Gill Sans MT" charset="0"/>
                <a:cs typeface="+mn-cs"/>
              </a:rPr>
              <a:t>link</a:t>
            </a:r>
            <a:r>
              <a:rPr lang="en-US" sz="2400" dirty="0">
                <a:latin typeface="Gill Sans MT" charset="0"/>
                <a:cs typeface="+mn-cs"/>
              </a:rPr>
              <a:t>-layer devices (examine link-layer headers)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Wingdings" charset="0"/>
              <a:buNone/>
              <a:defRPr/>
            </a:pPr>
            <a:endParaRPr lang="en-US" sz="2400" i="1" dirty="0" smtClean="0">
              <a:solidFill>
                <a:srgbClr val="CC0000"/>
              </a:solidFill>
              <a:latin typeface="Gill Sans MT" charset="0"/>
              <a:cs typeface="+mn-cs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Wingdings" charset="0"/>
              <a:buNone/>
              <a:defRPr/>
            </a:pPr>
            <a:r>
              <a:rPr lang="en-US" sz="24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both have forwarding tables:</a:t>
            </a:r>
          </a:p>
          <a:p>
            <a:pPr marL="231775" indent="-231775">
              <a:lnSpc>
                <a:spcPct val="80000"/>
              </a:lnSpc>
              <a:buSzPct val="100000"/>
              <a:buFont typeface="Wingdings" charset="2"/>
              <a:buChar char="§"/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r</a:t>
            </a:r>
            <a:r>
              <a:rPr lang="en-US" sz="2400" i="1" dirty="0" smtClean="0">
                <a:solidFill>
                  <a:srgbClr val="CC0000"/>
                </a:solidFill>
                <a:latin typeface="Gill Sans MT" charset="0"/>
                <a:cs typeface="+mn-cs"/>
              </a:rPr>
              <a:t>outers: </a:t>
            </a:r>
            <a:r>
              <a:rPr lang="en-US" sz="2400" dirty="0" smtClean="0">
                <a:latin typeface="Gill Sans MT" charset="0"/>
                <a:cs typeface="+mn-cs"/>
              </a:rPr>
              <a:t>compute tables using routing algorithms, IP addresses</a:t>
            </a:r>
          </a:p>
          <a:p>
            <a:pPr marL="231775" indent="-231775">
              <a:lnSpc>
                <a:spcPct val="80000"/>
              </a:lnSpc>
              <a:buSzPct val="100000"/>
              <a:buFont typeface="Wingdings" charset="2"/>
              <a:buChar char="§"/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s</a:t>
            </a:r>
            <a:r>
              <a:rPr lang="en-US" sz="2400" i="1" dirty="0" smtClean="0">
                <a:solidFill>
                  <a:srgbClr val="CC0000"/>
                </a:solidFill>
                <a:latin typeface="Gill Sans MT" charset="0"/>
                <a:cs typeface="+mn-cs"/>
              </a:rPr>
              <a:t>witches: </a:t>
            </a:r>
            <a:r>
              <a:rPr lang="en-US" sz="2400" dirty="0" smtClean="0">
                <a:latin typeface="Gill Sans MT" charset="0"/>
                <a:cs typeface="+mn-cs"/>
              </a:rPr>
              <a:t>learn forwarding table using flooding, learning, MAC addresses </a:t>
            </a:r>
            <a:endParaRPr lang="en-US" sz="2400" dirty="0">
              <a:latin typeface="Gill Sans MT" charset="0"/>
              <a:cs typeface="+mn-cs"/>
            </a:endParaRPr>
          </a:p>
        </p:txBody>
      </p:sp>
      <p:sp>
        <p:nvSpPr>
          <p:cNvPr id="179205" name="Freeform 3"/>
          <p:cNvSpPr>
            <a:spLocks/>
          </p:cNvSpPr>
          <p:nvPr/>
        </p:nvSpPr>
        <p:spPr bwMode="auto">
          <a:xfrm flipH="1">
            <a:off x="6543675" y="2103438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79206" name="Freeform 10"/>
          <p:cNvSpPr>
            <a:spLocks/>
          </p:cNvSpPr>
          <p:nvPr/>
        </p:nvSpPr>
        <p:spPr bwMode="auto">
          <a:xfrm>
            <a:off x="6530975" y="844550"/>
            <a:ext cx="360363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79207" name="Rectangle 23"/>
          <p:cNvSpPr>
            <a:spLocks noChangeArrowheads="1"/>
          </p:cNvSpPr>
          <p:nvPr/>
        </p:nvSpPr>
        <p:spPr bwMode="auto">
          <a:xfrm>
            <a:off x="5307013" y="850900"/>
            <a:ext cx="1296987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i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9208" name="Rectangle 24"/>
          <p:cNvSpPr>
            <a:spLocks noChangeArrowheads="1"/>
          </p:cNvSpPr>
          <p:nvPr/>
        </p:nvSpPr>
        <p:spPr bwMode="auto">
          <a:xfrm>
            <a:off x="5259388" y="9223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 i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9209" name="Line 25"/>
          <p:cNvSpPr>
            <a:spLocks noChangeShapeType="1"/>
          </p:cNvSpPr>
          <p:nvPr/>
        </p:nvSpPr>
        <p:spPr bwMode="auto">
          <a:xfrm>
            <a:off x="5259388" y="12398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9210" name="Text Box 26"/>
          <p:cNvSpPr txBox="1">
            <a:spLocks noChangeArrowheads="1"/>
          </p:cNvSpPr>
          <p:nvPr/>
        </p:nvSpPr>
        <p:spPr bwMode="auto">
          <a:xfrm>
            <a:off x="5216525" y="8890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physical</a:t>
            </a:r>
          </a:p>
        </p:txBody>
      </p:sp>
      <p:sp>
        <p:nvSpPr>
          <p:cNvPr id="179211" name="Line 27"/>
          <p:cNvSpPr>
            <a:spLocks noChangeShapeType="1"/>
          </p:cNvSpPr>
          <p:nvPr/>
        </p:nvSpPr>
        <p:spPr bwMode="auto">
          <a:xfrm>
            <a:off x="5267325" y="15605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9212" name="Line 28"/>
          <p:cNvSpPr>
            <a:spLocks noChangeShapeType="1"/>
          </p:cNvSpPr>
          <p:nvPr/>
        </p:nvSpPr>
        <p:spPr bwMode="auto">
          <a:xfrm>
            <a:off x="5272088" y="18415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9213" name="Line 29"/>
          <p:cNvSpPr>
            <a:spLocks noChangeShapeType="1"/>
          </p:cNvSpPr>
          <p:nvPr/>
        </p:nvSpPr>
        <p:spPr bwMode="auto">
          <a:xfrm>
            <a:off x="5272088" y="21177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79214" name="Group 88"/>
          <p:cNvGrpSpPr>
            <a:grpSpLocks/>
          </p:cNvGrpSpPr>
          <p:nvPr/>
        </p:nvGrpSpPr>
        <p:grpSpPr bwMode="auto">
          <a:xfrm>
            <a:off x="6716713" y="3525838"/>
            <a:ext cx="1387475" cy="1035050"/>
            <a:chOff x="3601" y="168"/>
            <a:chExt cx="874" cy="652"/>
          </a:xfrm>
        </p:grpSpPr>
        <p:sp>
          <p:nvSpPr>
            <p:cNvPr id="179263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9264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9265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9266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network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physical</a:t>
              </a:r>
            </a:p>
          </p:txBody>
        </p:sp>
        <p:sp>
          <p:nvSpPr>
            <p:cNvPr id="179267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79215" name="Group 94"/>
          <p:cNvGrpSpPr>
            <a:grpSpLocks/>
          </p:cNvGrpSpPr>
          <p:nvPr/>
        </p:nvGrpSpPr>
        <p:grpSpPr bwMode="auto">
          <a:xfrm>
            <a:off x="7054850" y="2100263"/>
            <a:ext cx="1387475" cy="733425"/>
            <a:chOff x="4696" y="597"/>
            <a:chExt cx="874" cy="462"/>
          </a:xfrm>
        </p:grpSpPr>
        <p:sp>
          <p:nvSpPr>
            <p:cNvPr id="179259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9260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 i="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9261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9262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physical</a:t>
              </a:r>
            </a:p>
          </p:txBody>
        </p:sp>
      </p:grpSp>
      <p:sp>
        <p:nvSpPr>
          <p:cNvPr id="179216" name="Text Box 167"/>
          <p:cNvSpPr txBox="1">
            <a:spLocks noChangeArrowheads="1"/>
          </p:cNvSpPr>
          <p:nvPr/>
        </p:nvSpPr>
        <p:spPr bwMode="auto">
          <a:xfrm>
            <a:off x="5854700" y="3003550"/>
            <a:ext cx="903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i="0" dirty="0">
                <a:solidFill>
                  <a:srgbClr val="000000"/>
                </a:solidFill>
                <a:latin typeface="Arial" charset="0"/>
                <a:cs typeface="Arial" charset="0"/>
              </a:rPr>
              <a:t>switch</a:t>
            </a:r>
          </a:p>
        </p:txBody>
      </p:sp>
      <p:grpSp>
        <p:nvGrpSpPr>
          <p:cNvPr id="179217" name="Group 39"/>
          <p:cNvGrpSpPr>
            <a:grpSpLocks/>
          </p:cNvGrpSpPr>
          <p:nvPr/>
        </p:nvGrpSpPr>
        <p:grpSpPr bwMode="auto">
          <a:xfrm>
            <a:off x="4408488" y="1562100"/>
            <a:ext cx="962025" cy="304800"/>
            <a:chOff x="1070" y="918"/>
            <a:chExt cx="606" cy="192"/>
          </a:xfrm>
        </p:grpSpPr>
        <p:sp>
          <p:nvSpPr>
            <p:cNvPr id="71738" name="Rectangle 40"/>
            <p:cNvSpPr>
              <a:spLocks noChangeArrowheads="1"/>
            </p:cNvSpPr>
            <p:nvPr/>
          </p:nvSpPr>
          <p:spPr bwMode="auto">
            <a:xfrm>
              <a:off x="1082" y="939"/>
              <a:ext cx="576" cy="1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C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9258" name="Text Box 4"/>
            <p:cNvSpPr txBox="1">
              <a:spLocks noChangeArrowheads="1"/>
            </p:cNvSpPr>
            <p:nvPr/>
          </p:nvSpPr>
          <p:spPr bwMode="auto">
            <a:xfrm>
              <a:off x="1070" y="918"/>
              <a:ext cx="6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i="0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datagram</a:t>
              </a:r>
            </a:p>
          </p:txBody>
        </p:sp>
      </p:grpSp>
      <p:sp>
        <p:nvSpPr>
          <p:cNvPr id="179218" name="Rectangle 57"/>
          <p:cNvSpPr>
            <a:spLocks noChangeArrowheads="1"/>
          </p:cNvSpPr>
          <p:nvPr/>
        </p:nvSpPr>
        <p:spPr bwMode="auto">
          <a:xfrm>
            <a:off x="5208588" y="4594225"/>
            <a:ext cx="1296987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i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9219" name="Rectangle 58"/>
          <p:cNvSpPr>
            <a:spLocks noChangeArrowheads="1"/>
          </p:cNvSpPr>
          <p:nvPr/>
        </p:nvSpPr>
        <p:spPr bwMode="auto">
          <a:xfrm>
            <a:off x="5160963" y="4665663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 i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9220" name="Line 59"/>
          <p:cNvSpPr>
            <a:spLocks noChangeShapeType="1"/>
          </p:cNvSpPr>
          <p:nvPr/>
        </p:nvSpPr>
        <p:spPr bwMode="auto">
          <a:xfrm>
            <a:off x="5160963" y="498316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9221" name="Text Box 60"/>
          <p:cNvSpPr txBox="1">
            <a:spLocks noChangeArrowheads="1"/>
          </p:cNvSpPr>
          <p:nvPr/>
        </p:nvSpPr>
        <p:spPr bwMode="auto">
          <a:xfrm>
            <a:off x="5118100" y="4632325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physical</a:t>
            </a:r>
          </a:p>
        </p:txBody>
      </p:sp>
      <p:sp>
        <p:nvSpPr>
          <p:cNvPr id="179222" name="Line 61"/>
          <p:cNvSpPr>
            <a:spLocks noChangeShapeType="1"/>
          </p:cNvSpPr>
          <p:nvPr/>
        </p:nvSpPr>
        <p:spPr bwMode="auto">
          <a:xfrm>
            <a:off x="5168900" y="53038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9223" name="Line 62"/>
          <p:cNvSpPr>
            <a:spLocks noChangeShapeType="1"/>
          </p:cNvSpPr>
          <p:nvPr/>
        </p:nvSpPr>
        <p:spPr bwMode="auto">
          <a:xfrm>
            <a:off x="5173663" y="55848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9224" name="Line 63"/>
          <p:cNvSpPr>
            <a:spLocks noChangeShapeType="1"/>
          </p:cNvSpPr>
          <p:nvPr/>
        </p:nvSpPr>
        <p:spPr bwMode="auto">
          <a:xfrm>
            <a:off x="5173663" y="586105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9225" name="Freeform 49"/>
          <p:cNvSpPr>
            <a:spLocks/>
          </p:cNvSpPr>
          <p:nvPr/>
        </p:nvSpPr>
        <p:spPr bwMode="auto">
          <a:xfrm>
            <a:off x="6472238" y="4600575"/>
            <a:ext cx="381000" cy="1857375"/>
          </a:xfrm>
          <a:custGeom>
            <a:avLst/>
            <a:gdLst>
              <a:gd name="T0" fmla="*/ 0 w 240"/>
              <a:gd name="T1" fmla="*/ 2147483647 h 1170"/>
              <a:gd name="T2" fmla="*/ 2147483647 w 240"/>
              <a:gd name="T3" fmla="*/ 0 h 1170"/>
              <a:gd name="T4" fmla="*/ 2147483647 w 240"/>
              <a:gd name="T5" fmla="*/ 2147483647 h 1170"/>
              <a:gd name="T6" fmla="*/ 2147483647 w 240"/>
              <a:gd name="T7" fmla="*/ 2147483647 h 1170"/>
              <a:gd name="T8" fmla="*/ 0 w 240"/>
              <a:gd name="T9" fmla="*/ 2147483647 h 11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0" h="1170">
                <a:moveTo>
                  <a:pt x="0" y="960"/>
                </a:moveTo>
                <a:lnTo>
                  <a:pt x="6" y="0"/>
                </a:lnTo>
                <a:lnTo>
                  <a:pt x="240" y="1092"/>
                </a:lnTo>
                <a:lnTo>
                  <a:pt x="168" y="1170"/>
                </a:lnTo>
                <a:lnTo>
                  <a:pt x="0" y="960"/>
                </a:lnTo>
                <a:close/>
              </a:path>
            </a:pathLst>
          </a:custGeom>
          <a:gradFill rotWithShape="1">
            <a:gsLst>
              <a:gs pos="0">
                <a:srgbClr val="000099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  <p:grpSp>
        <p:nvGrpSpPr>
          <p:cNvPr id="179226" name="Group 50"/>
          <p:cNvGrpSpPr>
            <a:grpSpLocks/>
          </p:cNvGrpSpPr>
          <p:nvPr/>
        </p:nvGrpSpPr>
        <p:grpSpPr bwMode="auto">
          <a:xfrm>
            <a:off x="4294188" y="1814513"/>
            <a:ext cx="1095375" cy="338137"/>
            <a:chOff x="998" y="1077"/>
            <a:chExt cx="690" cy="213"/>
          </a:xfrm>
        </p:grpSpPr>
        <p:sp>
          <p:nvSpPr>
            <p:cNvPr id="71736" name="Rectangle 51"/>
            <p:cNvSpPr>
              <a:spLocks noChangeArrowheads="1"/>
            </p:cNvSpPr>
            <p:nvPr/>
          </p:nvSpPr>
          <p:spPr bwMode="auto">
            <a:xfrm>
              <a:off x="998" y="1113"/>
              <a:ext cx="690" cy="1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C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9256" name="Text Box 7"/>
            <p:cNvSpPr txBox="1">
              <a:spLocks noChangeArrowheads="1"/>
            </p:cNvSpPr>
            <p:nvPr/>
          </p:nvSpPr>
          <p:spPr bwMode="auto">
            <a:xfrm>
              <a:off x="1107" y="1077"/>
              <a:ext cx="44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i="0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frame</a:t>
              </a:r>
            </a:p>
          </p:txBody>
        </p:sp>
      </p:grpSp>
      <p:sp>
        <p:nvSpPr>
          <p:cNvPr id="179227" name="Freeform 53"/>
          <p:cNvSpPr>
            <a:spLocks/>
          </p:cNvSpPr>
          <p:nvPr/>
        </p:nvSpPr>
        <p:spPr bwMode="auto">
          <a:xfrm>
            <a:off x="5281613" y="723900"/>
            <a:ext cx="2924175" cy="5314950"/>
          </a:xfrm>
          <a:custGeom>
            <a:avLst/>
            <a:gdLst>
              <a:gd name="T0" fmla="*/ 2147483647 w 1842"/>
              <a:gd name="T1" fmla="*/ 0 h 3348"/>
              <a:gd name="T2" fmla="*/ 2147483647 w 1842"/>
              <a:gd name="T3" fmla="*/ 2147483647 h 3348"/>
              <a:gd name="T4" fmla="*/ 2147483647 w 1842"/>
              <a:gd name="T5" fmla="*/ 2147483647 h 3348"/>
              <a:gd name="T6" fmla="*/ 2147483647 w 1842"/>
              <a:gd name="T7" fmla="*/ 2147483647 h 3348"/>
              <a:gd name="T8" fmla="*/ 2147483647 w 1842"/>
              <a:gd name="T9" fmla="*/ 2147483647 h 3348"/>
              <a:gd name="T10" fmla="*/ 2147483647 w 1842"/>
              <a:gd name="T11" fmla="*/ 2147483647 h 3348"/>
              <a:gd name="T12" fmla="*/ 2147483647 w 1842"/>
              <a:gd name="T13" fmla="*/ 2147483647 h 3348"/>
              <a:gd name="T14" fmla="*/ 2147483647 w 1842"/>
              <a:gd name="T15" fmla="*/ 2147483647 h 3348"/>
              <a:gd name="T16" fmla="*/ 2147483647 w 1842"/>
              <a:gd name="T17" fmla="*/ 2147483647 h 3348"/>
              <a:gd name="T18" fmla="*/ 2147483647 w 1842"/>
              <a:gd name="T19" fmla="*/ 2147483647 h 3348"/>
              <a:gd name="T20" fmla="*/ 2147483647 w 1842"/>
              <a:gd name="T21" fmla="*/ 2147483647 h 3348"/>
              <a:gd name="T22" fmla="*/ 2147483647 w 1842"/>
              <a:gd name="T23" fmla="*/ 2147483647 h 3348"/>
              <a:gd name="T24" fmla="*/ 0 w 1842"/>
              <a:gd name="T25" fmla="*/ 2147483647 h 334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842" h="3348">
                <a:moveTo>
                  <a:pt x="132" y="0"/>
                </a:moveTo>
                <a:lnTo>
                  <a:pt x="138" y="1200"/>
                </a:lnTo>
                <a:lnTo>
                  <a:pt x="1326" y="1200"/>
                </a:lnTo>
                <a:lnTo>
                  <a:pt x="1326" y="948"/>
                </a:lnTo>
                <a:lnTo>
                  <a:pt x="1830" y="948"/>
                </a:lnTo>
                <a:lnTo>
                  <a:pt x="1842" y="2496"/>
                </a:lnTo>
                <a:lnTo>
                  <a:pt x="1656" y="2340"/>
                </a:lnTo>
                <a:lnTo>
                  <a:pt x="1644" y="1896"/>
                </a:lnTo>
                <a:lnTo>
                  <a:pt x="1248" y="1902"/>
                </a:lnTo>
                <a:lnTo>
                  <a:pt x="1230" y="2430"/>
                </a:lnTo>
                <a:lnTo>
                  <a:pt x="774" y="3348"/>
                </a:lnTo>
                <a:lnTo>
                  <a:pt x="6" y="3348"/>
                </a:lnTo>
                <a:lnTo>
                  <a:pt x="0" y="2226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  <p:grpSp>
        <p:nvGrpSpPr>
          <p:cNvPr id="179228" name="Group 54"/>
          <p:cNvGrpSpPr>
            <a:grpSpLocks/>
          </p:cNvGrpSpPr>
          <p:nvPr/>
        </p:nvGrpSpPr>
        <p:grpSpPr bwMode="auto">
          <a:xfrm>
            <a:off x="8066088" y="2166938"/>
            <a:ext cx="1095375" cy="338137"/>
            <a:chOff x="998" y="1077"/>
            <a:chExt cx="690" cy="213"/>
          </a:xfrm>
        </p:grpSpPr>
        <p:sp>
          <p:nvSpPr>
            <p:cNvPr id="71734" name="Rectangle 55"/>
            <p:cNvSpPr>
              <a:spLocks noChangeArrowheads="1"/>
            </p:cNvSpPr>
            <p:nvPr/>
          </p:nvSpPr>
          <p:spPr bwMode="auto">
            <a:xfrm>
              <a:off x="998" y="1113"/>
              <a:ext cx="690" cy="1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C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9254" name="Text Box 7"/>
            <p:cNvSpPr txBox="1">
              <a:spLocks noChangeArrowheads="1"/>
            </p:cNvSpPr>
            <p:nvPr/>
          </p:nvSpPr>
          <p:spPr bwMode="auto">
            <a:xfrm>
              <a:off x="1107" y="1077"/>
              <a:ext cx="44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i="0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frame</a:t>
              </a:r>
            </a:p>
          </p:txBody>
        </p:sp>
      </p:grpSp>
      <p:grpSp>
        <p:nvGrpSpPr>
          <p:cNvPr id="179229" name="Group 57"/>
          <p:cNvGrpSpPr>
            <a:grpSpLocks/>
          </p:cNvGrpSpPr>
          <p:nvPr/>
        </p:nvGrpSpPr>
        <p:grpSpPr bwMode="auto">
          <a:xfrm>
            <a:off x="7742238" y="3919538"/>
            <a:ext cx="1095375" cy="338137"/>
            <a:chOff x="998" y="1077"/>
            <a:chExt cx="690" cy="213"/>
          </a:xfrm>
        </p:grpSpPr>
        <p:sp>
          <p:nvSpPr>
            <p:cNvPr id="71732" name="Rectangle 58"/>
            <p:cNvSpPr>
              <a:spLocks noChangeArrowheads="1"/>
            </p:cNvSpPr>
            <p:nvPr/>
          </p:nvSpPr>
          <p:spPr bwMode="auto">
            <a:xfrm>
              <a:off x="998" y="1113"/>
              <a:ext cx="690" cy="1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C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9252" name="Text Box 7"/>
            <p:cNvSpPr txBox="1">
              <a:spLocks noChangeArrowheads="1"/>
            </p:cNvSpPr>
            <p:nvPr/>
          </p:nvSpPr>
          <p:spPr bwMode="auto">
            <a:xfrm>
              <a:off x="1107" y="1077"/>
              <a:ext cx="44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i="0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frame</a:t>
              </a:r>
            </a:p>
          </p:txBody>
        </p:sp>
      </p:grpSp>
      <p:grpSp>
        <p:nvGrpSpPr>
          <p:cNvPr id="179230" name="Group 60"/>
          <p:cNvGrpSpPr>
            <a:grpSpLocks/>
          </p:cNvGrpSpPr>
          <p:nvPr/>
        </p:nvGrpSpPr>
        <p:grpSpPr bwMode="auto">
          <a:xfrm>
            <a:off x="7808913" y="3638550"/>
            <a:ext cx="962025" cy="304800"/>
            <a:chOff x="1070" y="918"/>
            <a:chExt cx="606" cy="192"/>
          </a:xfrm>
        </p:grpSpPr>
        <p:sp>
          <p:nvSpPr>
            <p:cNvPr id="71730" name="Rectangle 61"/>
            <p:cNvSpPr>
              <a:spLocks noChangeArrowheads="1"/>
            </p:cNvSpPr>
            <p:nvPr/>
          </p:nvSpPr>
          <p:spPr bwMode="auto">
            <a:xfrm>
              <a:off x="1082" y="939"/>
              <a:ext cx="576" cy="1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C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9250" name="Text Box 4"/>
            <p:cNvSpPr txBox="1">
              <a:spLocks noChangeArrowheads="1"/>
            </p:cNvSpPr>
            <p:nvPr/>
          </p:nvSpPr>
          <p:spPr bwMode="auto">
            <a:xfrm>
              <a:off x="1070" y="918"/>
              <a:ext cx="6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i="0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datagram</a:t>
              </a:r>
            </a:p>
          </p:txBody>
        </p:sp>
      </p:grpSp>
      <p:sp>
        <p:nvSpPr>
          <p:cNvPr id="179231" name="Freeform 63"/>
          <p:cNvSpPr>
            <a:spLocks/>
          </p:cNvSpPr>
          <p:nvPr/>
        </p:nvSpPr>
        <p:spPr bwMode="auto">
          <a:xfrm>
            <a:off x="6424613" y="3533775"/>
            <a:ext cx="361950" cy="923925"/>
          </a:xfrm>
          <a:custGeom>
            <a:avLst/>
            <a:gdLst>
              <a:gd name="T0" fmla="*/ 2147483647 w 228"/>
              <a:gd name="T1" fmla="*/ 0 h 582"/>
              <a:gd name="T2" fmla="*/ 2147483647 w 228"/>
              <a:gd name="T3" fmla="*/ 2147483647 h 582"/>
              <a:gd name="T4" fmla="*/ 2147483647 w 228"/>
              <a:gd name="T5" fmla="*/ 2147483647 h 582"/>
              <a:gd name="T6" fmla="*/ 0 w 228"/>
              <a:gd name="T7" fmla="*/ 2147483647 h 582"/>
              <a:gd name="T8" fmla="*/ 2147483647 w 228"/>
              <a:gd name="T9" fmla="*/ 0 h 5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8" h="582">
                <a:moveTo>
                  <a:pt x="228" y="0"/>
                </a:moveTo>
                <a:lnTo>
                  <a:pt x="228" y="582"/>
                </a:lnTo>
                <a:lnTo>
                  <a:pt x="12" y="360"/>
                </a:lnTo>
                <a:lnTo>
                  <a:pt x="0" y="222"/>
                </a:lnTo>
                <a:lnTo>
                  <a:pt x="228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009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  <p:grpSp>
        <p:nvGrpSpPr>
          <p:cNvPr id="179232" name="Group 44"/>
          <p:cNvGrpSpPr>
            <a:grpSpLocks/>
          </p:cNvGrpSpPr>
          <p:nvPr/>
        </p:nvGrpSpPr>
        <p:grpSpPr bwMode="auto">
          <a:xfrm>
            <a:off x="6481763" y="1347788"/>
            <a:ext cx="762000" cy="693737"/>
            <a:chOff x="-44" y="1473"/>
            <a:chExt cx="981" cy="1105"/>
          </a:xfrm>
        </p:grpSpPr>
        <p:pic>
          <p:nvPicPr>
            <p:cNvPr id="17924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924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79233" name="Group 44"/>
          <p:cNvGrpSpPr>
            <a:grpSpLocks/>
          </p:cNvGrpSpPr>
          <p:nvPr/>
        </p:nvGrpSpPr>
        <p:grpSpPr bwMode="auto">
          <a:xfrm>
            <a:off x="6461125" y="6002338"/>
            <a:ext cx="762000" cy="693737"/>
            <a:chOff x="-44" y="1473"/>
            <a:chExt cx="981" cy="1105"/>
          </a:xfrm>
        </p:grpSpPr>
        <p:pic>
          <p:nvPicPr>
            <p:cNvPr id="17924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924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717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463" y="2671763"/>
            <a:ext cx="877887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79236" name="Picture 23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8477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" name="Group 347"/>
          <p:cNvGrpSpPr>
            <a:grpSpLocks/>
          </p:cNvGrpSpPr>
          <p:nvPr/>
        </p:nvGrpSpPr>
        <p:grpSpPr bwMode="auto">
          <a:xfrm>
            <a:off x="5807754" y="3834926"/>
            <a:ext cx="781085" cy="431171"/>
            <a:chOff x="1871277" y="1576300"/>
            <a:chExt cx="1128371" cy="437861"/>
          </a:xfrm>
        </p:grpSpPr>
        <p:sp>
          <p:nvSpPr>
            <p:cNvPr id="72" name="Oval 7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74" name="Oval 73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75" name="Freeform 74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76" name="Freeform 75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77" name="Freeform 7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78" name="Freeform 7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79" name="Straight Connector 78"/>
            <p:cNvCxnSpPr>
              <a:endCxn id="74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8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8" name="Freeform 81"/>
          <p:cNvSpPr>
            <a:spLocks/>
          </p:cNvSpPr>
          <p:nvPr/>
        </p:nvSpPr>
        <p:spPr bwMode="auto">
          <a:xfrm rot="5400000">
            <a:off x="1193801" y="808038"/>
            <a:ext cx="2789237" cy="4313238"/>
          </a:xfrm>
          <a:custGeom>
            <a:avLst/>
            <a:gdLst>
              <a:gd name="T0" fmla="*/ 2147483647 w 10000"/>
              <a:gd name="T1" fmla="*/ 2147483647 h 9831"/>
              <a:gd name="T2" fmla="*/ 2147483647 w 10000"/>
              <a:gd name="T3" fmla="*/ 2147483647 h 9831"/>
              <a:gd name="T4" fmla="*/ 2147483647 w 10000"/>
              <a:gd name="T5" fmla="*/ 2147483647 h 9831"/>
              <a:gd name="T6" fmla="*/ 2147483647 w 10000"/>
              <a:gd name="T7" fmla="*/ 2147483647 h 9831"/>
              <a:gd name="T8" fmla="*/ 2147483647 w 10000"/>
              <a:gd name="T9" fmla="*/ 2147483647 h 9831"/>
              <a:gd name="T10" fmla="*/ 2147483647 w 10000"/>
              <a:gd name="T11" fmla="*/ 2147483647 h 9831"/>
              <a:gd name="T12" fmla="*/ 2147483647 w 10000"/>
              <a:gd name="T13" fmla="*/ 2147483647 h 9831"/>
              <a:gd name="T14" fmla="*/ 2147483647 w 10000"/>
              <a:gd name="T15" fmla="*/ 2147483647 h 9831"/>
              <a:gd name="T16" fmla="*/ 2147483647 w 10000"/>
              <a:gd name="T17" fmla="*/ 2147483647 h 9831"/>
              <a:gd name="T18" fmla="*/ 2147483647 w 10000"/>
              <a:gd name="T19" fmla="*/ 2147483647 h 9831"/>
              <a:gd name="T20" fmla="*/ 2147483647 w 10000"/>
              <a:gd name="T21" fmla="*/ 2147483647 h 9831"/>
              <a:gd name="T22" fmla="*/ 2147483647 w 10000"/>
              <a:gd name="T23" fmla="*/ 2147483647 h 983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000" h="9831">
                <a:moveTo>
                  <a:pt x="3018" y="119"/>
                </a:moveTo>
                <a:cubicBezTo>
                  <a:pt x="2111" y="198"/>
                  <a:pt x="1047" y="-39"/>
                  <a:pt x="545" y="518"/>
                </a:cubicBezTo>
                <a:cubicBezTo>
                  <a:pt x="43" y="1076"/>
                  <a:pt x="40" y="2518"/>
                  <a:pt x="8" y="3464"/>
                </a:cubicBezTo>
                <a:cubicBezTo>
                  <a:pt x="-24" y="4411"/>
                  <a:pt x="32" y="5681"/>
                  <a:pt x="354" y="6198"/>
                </a:cubicBezTo>
                <a:cubicBezTo>
                  <a:pt x="677" y="6715"/>
                  <a:pt x="1127" y="6126"/>
                  <a:pt x="1947" y="6568"/>
                </a:cubicBezTo>
                <a:cubicBezTo>
                  <a:pt x="2769" y="7010"/>
                  <a:pt x="4247" y="8310"/>
                  <a:pt x="5285" y="8849"/>
                </a:cubicBezTo>
                <a:cubicBezTo>
                  <a:pt x="6321" y="9388"/>
                  <a:pt x="7408" y="9963"/>
                  <a:pt x="8172" y="9805"/>
                </a:cubicBezTo>
                <a:cubicBezTo>
                  <a:pt x="8934" y="9645"/>
                  <a:pt x="9588" y="8930"/>
                  <a:pt x="9864" y="7895"/>
                </a:cubicBezTo>
                <a:cubicBezTo>
                  <a:pt x="10140" y="6857"/>
                  <a:pt x="9927" y="4774"/>
                  <a:pt x="9830" y="3590"/>
                </a:cubicBezTo>
                <a:cubicBezTo>
                  <a:pt x="9733" y="2406"/>
                  <a:pt x="10004" y="1276"/>
                  <a:pt x="9282" y="788"/>
                </a:cubicBezTo>
                <a:cubicBezTo>
                  <a:pt x="8561" y="302"/>
                  <a:pt x="7028" y="160"/>
                  <a:pt x="5984" y="49"/>
                </a:cubicBezTo>
                <a:cubicBezTo>
                  <a:pt x="4940" y="-62"/>
                  <a:pt x="3924" y="41"/>
                  <a:pt x="3018" y="119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2717" name="Line 33"/>
          <p:cNvSpPr>
            <a:spLocks noChangeShapeType="1"/>
          </p:cNvSpPr>
          <p:nvPr/>
        </p:nvSpPr>
        <p:spPr bwMode="auto">
          <a:xfrm flipH="1">
            <a:off x="1325563" y="2581275"/>
            <a:ext cx="11811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18" name="Line 34"/>
          <p:cNvSpPr>
            <a:spLocks noChangeShapeType="1"/>
          </p:cNvSpPr>
          <p:nvPr/>
        </p:nvSpPr>
        <p:spPr bwMode="auto">
          <a:xfrm>
            <a:off x="2617788" y="2573338"/>
            <a:ext cx="0" cy="946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19" name="Line 35"/>
          <p:cNvSpPr>
            <a:spLocks noChangeShapeType="1"/>
          </p:cNvSpPr>
          <p:nvPr/>
        </p:nvSpPr>
        <p:spPr bwMode="auto">
          <a:xfrm flipH="1" flipV="1">
            <a:off x="2728913" y="2530475"/>
            <a:ext cx="1063625" cy="1047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20" name="Line 59"/>
          <p:cNvSpPr>
            <a:spLocks noChangeShapeType="1"/>
          </p:cNvSpPr>
          <p:nvPr/>
        </p:nvSpPr>
        <p:spPr bwMode="auto">
          <a:xfrm flipV="1">
            <a:off x="2789238" y="2132013"/>
            <a:ext cx="706437" cy="274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21" name="Line 60"/>
          <p:cNvSpPr>
            <a:spLocks noChangeShapeType="1"/>
          </p:cNvSpPr>
          <p:nvPr/>
        </p:nvSpPr>
        <p:spPr bwMode="auto">
          <a:xfrm flipV="1">
            <a:off x="2670175" y="1924050"/>
            <a:ext cx="385763" cy="490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22" name="Line 77"/>
          <p:cNvSpPr>
            <a:spLocks noChangeShapeType="1"/>
          </p:cNvSpPr>
          <p:nvPr/>
        </p:nvSpPr>
        <p:spPr bwMode="auto">
          <a:xfrm>
            <a:off x="2038350" y="2024063"/>
            <a:ext cx="498475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23" name="Line 78"/>
          <p:cNvSpPr>
            <a:spLocks noChangeShapeType="1"/>
          </p:cNvSpPr>
          <p:nvPr/>
        </p:nvSpPr>
        <p:spPr bwMode="auto">
          <a:xfrm flipH="1">
            <a:off x="1235075" y="1957388"/>
            <a:ext cx="490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24" name="Line 20"/>
          <p:cNvSpPr>
            <a:spLocks noChangeShapeType="1"/>
          </p:cNvSpPr>
          <p:nvPr/>
        </p:nvSpPr>
        <p:spPr bwMode="auto">
          <a:xfrm flipH="1">
            <a:off x="928688" y="3463925"/>
            <a:ext cx="320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25" name="Line 21"/>
          <p:cNvSpPr>
            <a:spLocks noChangeShapeType="1"/>
          </p:cNvSpPr>
          <p:nvPr/>
        </p:nvSpPr>
        <p:spPr bwMode="auto">
          <a:xfrm flipH="1">
            <a:off x="1152525" y="3494088"/>
            <a:ext cx="157163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26" name="Line 22"/>
          <p:cNvSpPr>
            <a:spLocks noChangeShapeType="1"/>
          </p:cNvSpPr>
          <p:nvPr/>
        </p:nvSpPr>
        <p:spPr bwMode="auto">
          <a:xfrm>
            <a:off x="1393825" y="3513138"/>
            <a:ext cx="42863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81269" name="Group 44"/>
          <p:cNvGrpSpPr>
            <a:grpSpLocks/>
          </p:cNvGrpSpPr>
          <p:nvPr/>
        </p:nvGrpSpPr>
        <p:grpSpPr bwMode="auto">
          <a:xfrm>
            <a:off x="666187" y="3337113"/>
            <a:ext cx="328359" cy="310623"/>
            <a:chOff x="-44" y="1473"/>
            <a:chExt cx="981" cy="1105"/>
          </a:xfrm>
        </p:grpSpPr>
        <p:pic>
          <p:nvPicPr>
            <p:cNvPr id="18139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9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1270" name="Group 44"/>
          <p:cNvGrpSpPr>
            <a:grpSpLocks/>
          </p:cNvGrpSpPr>
          <p:nvPr/>
        </p:nvGrpSpPr>
        <p:grpSpPr bwMode="auto">
          <a:xfrm>
            <a:off x="900729" y="3632280"/>
            <a:ext cx="328359" cy="310623"/>
            <a:chOff x="-44" y="1473"/>
            <a:chExt cx="981" cy="1105"/>
          </a:xfrm>
        </p:grpSpPr>
        <p:pic>
          <p:nvPicPr>
            <p:cNvPr id="18139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9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1271" name="Group 44"/>
          <p:cNvGrpSpPr>
            <a:grpSpLocks/>
          </p:cNvGrpSpPr>
          <p:nvPr/>
        </p:nvGrpSpPr>
        <p:grpSpPr bwMode="auto">
          <a:xfrm>
            <a:off x="1205633" y="3651958"/>
            <a:ext cx="328359" cy="310623"/>
            <a:chOff x="-44" y="1473"/>
            <a:chExt cx="981" cy="1105"/>
          </a:xfrm>
        </p:grpSpPr>
        <p:pic>
          <p:nvPicPr>
            <p:cNvPr id="18139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9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72730" name="Line 21"/>
          <p:cNvSpPr>
            <a:spLocks noChangeShapeType="1"/>
          </p:cNvSpPr>
          <p:nvPr/>
        </p:nvSpPr>
        <p:spPr bwMode="auto">
          <a:xfrm>
            <a:off x="1520825" y="3468688"/>
            <a:ext cx="219075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31" name="Line 22"/>
          <p:cNvSpPr>
            <a:spLocks noChangeShapeType="1"/>
          </p:cNvSpPr>
          <p:nvPr/>
        </p:nvSpPr>
        <p:spPr bwMode="auto">
          <a:xfrm flipH="1">
            <a:off x="1654175" y="3787775"/>
            <a:ext cx="69850" cy="188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32" name="Line 22"/>
          <p:cNvSpPr>
            <a:spLocks noChangeShapeType="1"/>
          </p:cNvSpPr>
          <p:nvPr/>
        </p:nvSpPr>
        <p:spPr bwMode="auto">
          <a:xfrm>
            <a:off x="1889125" y="3794125"/>
            <a:ext cx="41275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33" name="Line 20"/>
          <p:cNvSpPr>
            <a:spLocks noChangeShapeType="1"/>
          </p:cNvSpPr>
          <p:nvPr/>
        </p:nvSpPr>
        <p:spPr bwMode="auto">
          <a:xfrm flipH="1">
            <a:off x="1828800" y="3717925"/>
            <a:ext cx="320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81276" name="Group 44"/>
          <p:cNvGrpSpPr>
            <a:grpSpLocks/>
          </p:cNvGrpSpPr>
          <p:nvPr/>
        </p:nvGrpSpPr>
        <p:grpSpPr bwMode="auto">
          <a:xfrm>
            <a:off x="1439164" y="3892842"/>
            <a:ext cx="328359" cy="310623"/>
            <a:chOff x="-44" y="1473"/>
            <a:chExt cx="981" cy="1105"/>
          </a:xfrm>
        </p:grpSpPr>
        <p:pic>
          <p:nvPicPr>
            <p:cNvPr id="18139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9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1277" name="Group 44"/>
          <p:cNvGrpSpPr>
            <a:grpSpLocks/>
          </p:cNvGrpSpPr>
          <p:nvPr/>
        </p:nvGrpSpPr>
        <p:grpSpPr bwMode="auto">
          <a:xfrm>
            <a:off x="1703023" y="3936948"/>
            <a:ext cx="328359" cy="310623"/>
            <a:chOff x="-44" y="1473"/>
            <a:chExt cx="981" cy="1105"/>
          </a:xfrm>
        </p:grpSpPr>
        <p:pic>
          <p:nvPicPr>
            <p:cNvPr id="18138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9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7273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3365500"/>
            <a:ext cx="390525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7273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313" y="3633788"/>
            <a:ext cx="392112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81280" name="Group 44"/>
          <p:cNvGrpSpPr>
            <a:grpSpLocks/>
          </p:cNvGrpSpPr>
          <p:nvPr/>
        </p:nvGrpSpPr>
        <p:grpSpPr bwMode="auto">
          <a:xfrm>
            <a:off x="1948686" y="3587498"/>
            <a:ext cx="328359" cy="310623"/>
            <a:chOff x="-44" y="1473"/>
            <a:chExt cx="981" cy="1105"/>
          </a:xfrm>
        </p:grpSpPr>
        <p:pic>
          <p:nvPicPr>
            <p:cNvPr id="18138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8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72739" name="Line 20"/>
          <p:cNvSpPr>
            <a:spLocks noChangeShapeType="1"/>
          </p:cNvSpPr>
          <p:nvPr/>
        </p:nvSpPr>
        <p:spPr bwMode="auto">
          <a:xfrm flipH="1">
            <a:off x="3363913" y="3636963"/>
            <a:ext cx="320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40" name="Line 21"/>
          <p:cNvSpPr>
            <a:spLocks noChangeShapeType="1"/>
          </p:cNvSpPr>
          <p:nvPr/>
        </p:nvSpPr>
        <p:spPr bwMode="auto">
          <a:xfrm flipH="1">
            <a:off x="3587750" y="3667125"/>
            <a:ext cx="157163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41" name="Line 22"/>
          <p:cNvSpPr>
            <a:spLocks noChangeShapeType="1"/>
          </p:cNvSpPr>
          <p:nvPr/>
        </p:nvSpPr>
        <p:spPr bwMode="auto">
          <a:xfrm>
            <a:off x="3829050" y="3686175"/>
            <a:ext cx="42863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81284" name="Group 44"/>
          <p:cNvGrpSpPr>
            <a:grpSpLocks/>
          </p:cNvGrpSpPr>
          <p:nvPr/>
        </p:nvGrpSpPr>
        <p:grpSpPr bwMode="auto">
          <a:xfrm>
            <a:off x="3186502" y="3516927"/>
            <a:ext cx="328359" cy="310623"/>
            <a:chOff x="-44" y="1473"/>
            <a:chExt cx="981" cy="1105"/>
          </a:xfrm>
        </p:grpSpPr>
        <p:pic>
          <p:nvPicPr>
            <p:cNvPr id="18138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8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1285" name="Group 44"/>
          <p:cNvGrpSpPr>
            <a:grpSpLocks/>
          </p:cNvGrpSpPr>
          <p:nvPr/>
        </p:nvGrpSpPr>
        <p:grpSpPr bwMode="auto">
          <a:xfrm>
            <a:off x="3336123" y="3805310"/>
            <a:ext cx="328359" cy="310623"/>
            <a:chOff x="-44" y="1473"/>
            <a:chExt cx="981" cy="1105"/>
          </a:xfrm>
        </p:grpSpPr>
        <p:pic>
          <p:nvPicPr>
            <p:cNvPr id="18138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8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1286" name="Group 44"/>
          <p:cNvGrpSpPr>
            <a:grpSpLocks/>
          </p:cNvGrpSpPr>
          <p:nvPr/>
        </p:nvGrpSpPr>
        <p:grpSpPr bwMode="auto">
          <a:xfrm>
            <a:off x="3641028" y="3824987"/>
            <a:ext cx="328359" cy="310623"/>
            <a:chOff x="-44" y="1473"/>
            <a:chExt cx="981" cy="1105"/>
          </a:xfrm>
        </p:grpSpPr>
        <p:pic>
          <p:nvPicPr>
            <p:cNvPr id="18138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8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72745" name="Line 20"/>
          <p:cNvSpPr>
            <a:spLocks noChangeShapeType="1"/>
          </p:cNvSpPr>
          <p:nvPr/>
        </p:nvSpPr>
        <p:spPr bwMode="auto">
          <a:xfrm flipH="1" flipV="1">
            <a:off x="2773363" y="3667125"/>
            <a:ext cx="349250" cy="201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46" name="Line 21"/>
          <p:cNvSpPr>
            <a:spLocks noChangeShapeType="1"/>
          </p:cNvSpPr>
          <p:nvPr/>
        </p:nvSpPr>
        <p:spPr bwMode="auto">
          <a:xfrm flipH="1">
            <a:off x="2505075" y="3636963"/>
            <a:ext cx="157163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47" name="Line 22"/>
          <p:cNvSpPr>
            <a:spLocks noChangeShapeType="1"/>
          </p:cNvSpPr>
          <p:nvPr/>
        </p:nvSpPr>
        <p:spPr bwMode="auto">
          <a:xfrm>
            <a:off x="2746375" y="3656013"/>
            <a:ext cx="42863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81290" name="Group 44"/>
          <p:cNvGrpSpPr>
            <a:grpSpLocks/>
          </p:cNvGrpSpPr>
          <p:nvPr/>
        </p:nvGrpSpPr>
        <p:grpSpPr bwMode="auto">
          <a:xfrm>
            <a:off x="2855919" y="3771381"/>
            <a:ext cx="328359" cy="310623"/>
            <a:chOff x="-44" y="1473"/>
            <a:chExt cx="981" cy="1105"/>
          </a:xfrm>
        </p:grpSpPr>
        <p:pic>
          <p:nvPicPr>
            <p:cNvPr id="18137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8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1291" name="Group 44"/>
          <p:cNvGrpSpPr>
            <a:grpSpLocks/>
          </p:cNvGrpSpPr>
          <p:nvPr/>
        </p:nvGrpSpPr>
        <p:grpSpPr bwMode="auto">
          <a:xfrm>
            <a:off x="2253389" y="3774775"/>
            <a:ext cx="328359" cy="310623"/>
            <a:chOff x="-44" y="1473"/>
            <a:chExt cx="981" cy="1105"/>
          </a:xfrm>
        </p:grpSpPr>
        <p:pic>
          <p:nvPicPr>
            <p:cNvPr id="18137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7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1292" name="Group 44"/>
          <p:cNvGrpSpPr>
            <a:grpSpLocks/>
          </p:cNvGrpSpPr>
          <p:nvPr/>
        </p:nvGrpSpPr>
        <p:grpSpPr bwMode="auto">
          <a:xfrm>
            <a:off x="2558293" y="3794453"/>
            <a:ext cx="328359" cy="310623"/>
            <a:chOff x="-44" y="1473"/>
            <a:chExt cx="981" cy="1105"/>
          </a:xfrm>
        </p:grpSpPr>
        <p:pic>
          <p:nvPicPr>
            <p:cNvPr id="18137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7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727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475" y="3508375"/>
            <a:ext cx="392113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2752" name="Line 20"/>
          <p:cNvSpPr>
            <a:spLocks noChangeShapeType="1"/>
          </p:cNvSpPr>
          <p:nvPr/>
        </p:nvSpPr>
        <p:spPr bwMode="auto">
          <a:xfrm flipH="1">
            <a:off x="3846513" y="3687763"/>
            <a:ext cx="320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7275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150" y="3538538"/>
            <a:ext cx="392113" cy="19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81296" name="Group 44"/>
          <p:cNvGrpSpPr>
            <a:grpSpLocks/>
          </p:cNvGrpSpPr>
          <p:nvPr/>
        </p:nvGrpSpPr>
        <p:grpSpPr bwMode="auto">
          <a:xfrm>
            <a:off x="3941686" y="3547462"/>
            <a:ext cx="328359" cy="310623"/>
            <a:chOff x="-44" y="1473"/>
            <a:chExt cx="981" cy="1105"/>
          </a:xfrm>
        </p:grpSpPr>
        <p:pic>
          <p:nvPicPr>
            <p:cNvPr id="18137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7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7275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138" y="2371725"/>
            <a:ext cx="539750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81298" name="Group 906"/>
          <p:cNvGrpSpPr>
            <a:grpSpLocks/>
          </p:cNvGrpSpPr>
          <p:nvPr/>
        </p:nvGrpSpPr>
        <p:grpSpPr bwMode="auto">
          <a:xfrm>
            <a:off x="3049940" y="1757677"/>
            <a:ext cx="211953" cy="373659"/>
            <a:chOff x="4140" y="429"/>
            <a:chExt cx="1425" cy="2396"/>
          </a:xfrm>
        </p:grpSpPr>
        <p:sp>
          <p:nvSpPr>
            <p:cNvPr id="181341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00" name="Rectangle 908"/>
            <p:cNvSpPr>
              <a:spLocks noChangeArrowheads="1"/>
            </p:cNvSpPr>
            <p:nvPr/>
          </p:nvSpPr>
          <p:spPr bwMode="auto">
            <a:xfrm>
              <a:off x="4202" y="427"/>
              <a:ext cx="1057" cy="2290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1343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1344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03" name="Rectangle 911"/>
            <p:cNvSpPr>
              <a:spLocks noChangeArrowheads="1"/>
            </p:cNvSpPr>
            <p:nvPr/>
          </p:nvSpPr>
          <p:spPr bwMode="auto">
            <a:xfrm>
              <a:off x="4212" y="692"/>
              <a:ext cx="598" cy="5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1346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2829" name="AutoShape 913"/>
              <p:cNvSpPr>
                <a:spLocks noChangeArrowheads="1"/>
              </p:cNvSpPr>
              <p:nvPr/>
            </p:nvSpPr>
            <p:spPr bwMode="auto">
              <a:xfrm>
                <a:off x="610" y="2571"/>
                <a:ext cx="73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2830" name="AutoShape 914"/>
              <p:cNvSpPr>
                <a:spLocks noChangeArrowheads="1"/>
              </p:cNvSpPr>
              <p:nvPr/>
            </p:nvSpPr>
            <p:spPr bwMode="auto">
              <a:xfrm>
                <a:off x="624" y="2591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2805" name="Rectangle 915"/>
            <p:cNvSpPr>
              <a:spLocks noChangeArrowheads="1"/>
            </p:cNvSpPr>
            <p:nvPr/>
          </p:nvSpPr>
          <p:spPr bwMode="auto">
            <a:xfrm>
              <a:off x="4223" y="1017"/>
              <a:ext cx="598" cy="5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1348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2827" name="AutoShape 917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7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2828" name="AutoShape 918"/>
              <p:cNvSpPr>
                <a:spLocks noChangeArrowheads="1"/>
              </p:cNvSpPr>
              <p:nvPr/>
            </p:nvSpPr>
            <p:spPr bwMode="auto">
              <a:xfrm>
                <a:off x="626" y="2582"/>
                <a:ext cx="706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2807" name="Rectangle 919"/>
            <p:cNvSpPr>
              <a:spLocks noChangeArrowheads="1"/>
            </p:cNvSpPr>
            <p:nvPr/>
          </p:nvSpPr>
          <p:spPr bwMode="auto">
            <a:xfrm>
              <a:off x="4212" y="1363"/>
              <a:ext cx="598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808" name="Rectangle 920"/>
            <p:cNvSpPr>
              <a:spLocks noChangeArrowheads="1"/>
            </p:cNvSpPr>
            <p:nvPr/>
          </p:nvSpPr>
          <p:spPr bwMode="auto">
            <a:xfrm>
              <a:off x="4223" y="1659"/>
              <a:ext cx="598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1351" name="Group 92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2825" name="AutoShape 922"/>
              <p:cNvSpPr>
                <a:spLocks noChangeArrowheads="1"/>
              </p:cNvSpPr>
              <p:nvPr/>
            </p:nvSpPr>
            <p:spPr bwMode="auto">
              <a:xfrm>
                <a:off x="614" y="2569"/>
                <a:ext cx="731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2826" name="AutoShape 923"/>
              <p:cNvSpPr>
                <a:spLocks noChangeArrowheads="1"/>
              </p:cNvSpPr>
              <p:nvPr/>
            </p:nvSpPr>
            <p:spPr bwMode="auto">
              <a:xfrm>
                <a:off x="628" y="2588"/>
                <a:ext cx="74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81352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1353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2823" name="AutoShape 926"/>
              <p:cNvSpPr>
                <a:spLocks noChangeArrowheads="1"/>
              </p:cNvSpPr>
              <p:nvPr/>
            </p:nvSpPr>
            <p:spPr bwMode="auto">
              <a:xfrm>
                <a:off x="609" y="2564"/>
                <a:ext cx="731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2824" name="AutoShape 927"/>
              <p:cNvSpPr>
                <a:spLocks noChangeArrowheads="1"/>
              </p:cNvSpPr>
              <p:nvPr/>
            </p:nvSpPr>
            <p:spPr bwMode="auto">
              <a:xfrm>
                <a:off x="623" y="2584"/>
                <a:ext cx="705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2812" name="Rectangle 928"/>
            <p:cNvSpPr>
              <a:spLocks noChangeArrowheads="1"/>
            </p:cNvSpPr>
            <p:nvPr/>
          </p:nvSpPr>
          <p:spPr bwMode="auto">
            <a:xfrm>
              <a:off x="5248" y="427"/>
              <a:ext cx="75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1355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1356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15" name="Oval 931"/>
            <p:cNvSpPr>
              <a:spLocks noChangeArrowheads="1"/>
            </p:cNvSpPr>
            <p:nvPr/>
          </p:nvSpPr>
          <p:spPr bwMode="auto">
            <a:xfrm>
              <a:off x="5514" y="2616"/>
              <a:ext cx="53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1358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17" name="AutoShape 933"/>
            <p:cNvSpPr>
              <a:spLocks noChangeArrowheads="1"/>
            </p:cNvSpPr>
            <p:nvPr/>
          </p:nvSpPr>
          <p:spPr bwMode="auto">
            <a:xfrm>
              <a:off x="4138" y="2687"/>
              <a:ext cx="1206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818" name="AutoShape 934"/>
            <p:cNvSpPr>
              <a:spLocks noChangeArrowheads="1"/>
            </p:cNvSpPr>
            <p:nvPr/>
          </p:nvSpPr>
          <p:spPr bwMode="auto">
            <a:xfrm>
              <a:off x="4202" y="2717"/>
              <a:ext cx="1078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819" name="Oval 935"/>
            <p:cNvSpPr>
              <a:spLocks noChangeArrowheads="1"/>
            </p:cNvSpPr>
            <p:nvPr/>
          </p:nvSpPr>
          <p:spPr bwMode="auto">
            <a:xfrm>
              <a:off x="4308" y="2381"/>
              <a:ext cx="160" cy="15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820" name="Oval 936"/>
            <p:cNvSpPr>
              <a:spLocks noChangeArrowheads="1"/>
            </p:cNvSpPr>
            <p:nvPr/>
          </p:nvSpPr>
          <p:spPr bwMode="auto">
            <a:xfrm>
              <a:off x="4490" y="2392"/>
              <a:ext cx="160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i="0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821" name="Oval 937"/>
            <p:cNvSpPr>
              <a:spLocks noChangeArrowheads="1"/>
            </p:cNvSpPr>
            <p:nvPr/>
          </p:nvSpPr>
          <p:spPr bwMode="auto">
            <a:xfrm>
              <a:off x="4661" y="2381"/>
              <a:ext cx="160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822" name="Rectangle 938"/>
            <p:cNvSpPr>
              <a:spLocks noChangeArrowheads="1"/>
            </p:cNvSpPr>
            <p:nvPr/>
          </p:nvSpPr>
          <p:spPr bwMode="auto">
            <a:xfrm>
              <a:off x="5066" y="1832"/>
              <a:ext cx="85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81300" name="Group 906"/>
          <p:cNvGrpSpPr>
            <a:grpSpLocks/>
          </p:cNvGrpSpPr>
          <p:nvPr/>
        </p:nvGrpSpPr>
        <p:grpSpPr bwMode="auto">
          <a:xfrm>
            <a:off x="3398720" y="2086772"/>
            <a:ext cx="211953" cy="373659"/>
            <a:chOff x="4140" y="429"/>
            <a:chExt cx="1425" cy="2396"/>
          </a:xfrm>
        </p:grpSpPr>
        <p:sp>
          <p:nvSpPr>
            <p:cNvPr id="181301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60" name="Rectangle 908"/>
            <p:cNvSpPr>
              <a:spLocks noChangeArrowheads="1"/>
            </p:cNvSpPr>
            <p:nvPr/>
          </p:nvSpPr>
          <p:spPr bwMode="auto">
            <a:xfrm>
              <a:off x="4205" y="434"/>
              <a:ext cx="1046" cy="2280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1303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1304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63" name="Rectangle 911"/>
            <p:cNvSpPr>
              <a:spLocks noChangeArrowheads="1"/>
            </p:cNvSpPr>
            <p:nvPr/>
          </p:nvSpPr>
          <p:spPr bwMode="auto">
            <a:xfrm>
              <a:off x="4216" y="699"/>
              <a:ext cx="587" cy="5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1306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2789" name="AutoShape 91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19" cy="17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2790" name="AutoShape 914"/>
              <p:cNvSpPr>
                <a:spLocks noChangeArrowheads="1"/>
              </p:cNvSpPr>
              <p:nvPr/>
            </p:nvSpPr>
            <p:spPr bwMode="auto">
              <a:xfrm>
                <a:off x="628" y="2588"/>
                <a:ext cx="693" cy="13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2765" name="Rectangle 915"/>
            <p:cNvSpPr>
              <a:spLocks noChangeArrowheads="1"/>
            </p:cNvSpPr>
            <p:nvPr/>
          </p:nvSpPr>
          <p:spPr bwMode="auto">
            <a:xfrm>
              <a:off x="4226" y="1024"/>
              <a:ext cx="587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1308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2787" name="AutoShape 917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19" cy="18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2788" name="AutoShape 918"/>
              <p:cNvSpPr>
                <a:spLocks noChangeArrowheads="1"/>
              </p:cNvSpPr>
              <p:nvPr/>
            </p:nvSpPr>
            <p:spPr bwMode="auto">
              <a:xfrm>
                <a:off x="630" y="2589"/>
                <a:ext cx="693" cy="13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2767" name="Rectangle 919"/>
            <p:cNvSpPr>
              <a:spLocks noChangeArrowheads="1"/>
            </p:cNvSpPr>
            <p:nvPr/>
          </p:nvSpPr>
          <p:spPr bwMode="auto">
            <a:xfrm>
              <a:off x="4216" y="1360"/>
              <a:ext cx="598" cy="5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768" name="Rectangle 920"/>
            <p:cNvSpPr>
              <a:spLocks noChangeArrowheads="1"/>
            </p:cNvSpPr>
            <p:nvPr/>
          </p:nvSpPr>
          <p:spPr bwMode="auto">
            <a:xfrm>
              <a:off x="4226" y="1656"/>
              <a:ext cx="598" cy="5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1311" name="Group 92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2785" name="AutoShape 922"/>
              <p:cNvSpPr>
                <a:spLocks noChangeArrowheads="1"/>
              </p:cNvSpPr>
              <p:nvPr/>
            </p:nvSpPr>
            <p:spPr bwMode="auto">
              <a:xfrm>
                <a:off x="618" y="2604"/>
                <a:ext cx="718" cy="10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2786" name="AutoShape 923"/>
              <p:cNvSpPr>
                <a:spLocks noChangeArrowheads="1"/>
              </p:cNvSpPr>
              <p:nvPr/>
            </p:nvSpPr>
            <p:spPr bwMode="auto">
              <a:xfrm>
                <a:off x="632" y="2622"/>
                <a:ext cx="691" cy="6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81312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1313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2783" name="AutoShape 926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678" cy="17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2784" name="AutoShape 927"/>
              <p:cNvSpPr>
                <a:spLocks noChangeArrowheads="1"/>
              </p:cNvSpPr>
              <p:nvPr/>
            </p:nvSpPr>
            <p:spPr bwMode="auto">
              <a:xfrm>
                <a:off x="627" y="2591"/>
                <a:ext cx="651" cy="13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2772" name="Rectangle 928"/>
            <p:cNvSpPr>
              <a:spLocks noChangeArrowheads="1"/>
            </p:cNvSpPr>
            <p:nvPr/>
          </p:nvSpPr>
          <p:spPr bwMode="auto">
            <a:xfrm>
              <a:off x="5251" y="434"/>
              <a:ext cx="64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1315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1316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75" name="Oval 931"/>
            <p:cNvSpPr>
              <a:spLocks noChangeArrowheads="1"/>
            </p:cNvSpPr>
            <p:nvPr/>
          </p:nvSpPr>
          <p:spPr bwMode="auto">
            <a:xfrm>
              <a:off x="5518" y="2612"/>
              <a:ext cx="43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1318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77" name="AutoShape 933"/>
            <p:cNvSpPr>
              <a:spLocks noChangeArrowheads="1"/>
            </p:cNvSpPr>
            <p:nvPr/>
          </p:nvSpPr>
          <p:spPr bwMode="auto">
            <a:xfrm>
              <a:off x="4141" y="2684"/>
              <a:ext cx="1195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778" name="AutoShape 934"/>
            <p:cNvSpPr>
              <a:spLocks noChangeArrowheads="1"/>
            </p:cNvSpPr>
            <p:nvPr/>
          </p:nvSpPr>
          <p:spPr bwMode="auto">
            <a:xfrm>
              <a:off x="4205" y="2714"/>
              <a:ext cx="1067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779" name="Oval 935"/>
            <p:cNvSpPr>
              <a:spLocks noChangeArrowheads="1"/>
            </p:cNvSpPr>
            <p:nvPr/>
          </p:nvSpPr>
          <p:spPr bwMode="auto">
            <a:xfrm>
              <a:off x="4312" y="2389"/>
              <a:ext cx="14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780" name="Oval 936"/>
            <p:cNvSpPr>
              <a:spLocks noChangeArrowheads="1"/>
            </p:cNvSpPr>
            <p:nvPr/>
          </p:nvSpPr>
          <p:spPr bwMode="auto">
            <a:xfrm>
              <a:off x="4482" y="2389"/>
              <a:ext cx="160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i="0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781" name="Oval 937"/>
            <p:cNvSpPr>
              <a:spLocks noChangeArrowheads="1"/>
            </p:cNvSpPr>
            <p:nvPr/>
          </p:nvSpPr>
          <p:spPr bwMode="auto">
            <a:xfrm>
              <a:off x="4664" y="2378"/>
              <a:ext cx="14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782" name="Rectangle 938"/>
            <p:cNvSpPr>
              <a:spLocks noChangeArrowheads="1"/>
            </p:cNvSpPr>
            <p:nvPr/>
          </p:nvSpPr>
          <p:spPr bwMode="auto">
            <a:xfrm>
              <a:off x="5059" y="1839"/>
              <a:ext cx="85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8572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VLANs: motivation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8413" y="1365250"/>
            <a:ext cx="3911600" cy="3895725"/>
          </a:xfrm>
        </p:spPr>
        <p:txBody>
          <a:bodyPr>
            <a:normAutofit fontScale="85000" lnSpcReduction="20000"/>
          </a:bodyPr>
          <a:lstStyle/>
          <a:p>
            <a:pPr>
              <a:buFont typeface="Wingdings" charset="0"/>
              <a:buNone/>
              <a:defRPr/>
            </a:pPr>
            <a:r>
              <a:rPr lang="en-US" i="1" dirty="0" smtClean="0">
                <a:solidFill>
                  <a:srgbClr val="000099"/>
                </a:solidFill>
                <a:latin typeface="Gill Sans MT" charset="0"/>
                <a:cs typeface="+mn-cs"/>
              </a:rPr>
              <a:t>consider</a:t>
            </a:r>
            <a:r>
              <a:rPr lang="en-US" i="1" dirty="0" smtClean="0">
                <a:latin typeface="Gill Sans MT" charset="0"/>
                <a:cs typeface="+mn-cs"/>
              </a:rPr>
              <a:t>:</a:t>
            </a:r>
            <a:endParaRPr lang="en-US" i="1" dirty="0">
              <a:latin typeface="Gill Sans MT" charset="0"/>
              <a:cs typeface="+mn-cs"/>
            </a:endParaRPr>
          </a:p>
          <a:p>
            <a:pPr marL="231775" indent="-231775">
              <a:defRPr/>
            </a:pPr>
            <a:r>
              <a:rPr lang="en-US" sz="2400" dirty="0">
                <a:latin typeface="Gill Sans MT" charset="0"/>
                <a:cs typeface="+mn-cs"/>
              </a:rPr>
              <a:t>CS user moves office to EE, but wants connect to CS switch?</a:t>
            </a:r>
          </a:p>
          <a:p>
            <a:pPr marL="231775" indent="-231775">
              <a:defRPr/>
            </a:pPr>
            <a:r>
              <a:rPr lang="en-US" sz="2400" dirty="0">
                <a:latin typeface="Gill Sans MT" charset="0"/>
                <a:cs typeface="+mn-cs"/>
              </a:rPr>
              <a:t>single broadcast domain:</a:t>
            </a:r>
          </a:p>
          <a:p>
            <a:pPr marL="681038" lvl="1" indent="-223838">
              <a:defRPr/>
            </a:pPr>
            <a:r>
              <a:rPr lang="en-US" dirty="0">
                <a:latin typeface="Gill Sans MT" charset="0"/>
              </a:rPr>
              <a:t>all layer-2 broadcast traffic (ARP, </a:t>
            </a:r>
            <a:r>
              <a:rPr lang="en-US" dirty="0" smtClean="0">
                <a:latin typeface="Gill Sans MT" charset="0"/>
              </a:rPr>
              <a:t>DHCP, unknown location of destination MAC address) must cross </a:t>
            </a:r>
            <a:r>
              <a:rPr lang="en-US" dirty="0">
                <a:latin typeface="Gill Sans MT" charset="0"/>
              </a:rPr>
              <a:t>entire LAN </a:t>
            </a:r>
            <a:endParaRPr lang="en-US" dirty="0" smtClean="0">
              <a:latin typeface="Gill Sans MT" charset="0"/>
            </a:endParaRPr>
          </a:p>
          <a:p>
            <a:pPr marL="681038" lvl="1" indent="-223838">
              <a:defRPr/>
            </a:pPr>
            <a:r>
              <a:rPr lang="en-US" dirty="0" smtClean="0">
                <a:latin typeface="Gill Sans MT" charset="0"/>
              </a:rPr>
              <a:t>security</a:t>
            </a:r>
            <a:r>
              <a:rPr lang="en-US" dirty="0">
                <a:latin typeface="Gill Sans MT" charset="0"/>
              </a:rPr>
              <a:t>/privacy, efficiency </a:t>
            </a:r>
            <a:r>
              <a:rPr lang="en-US" dirty="0" smtClean="0">
                <a:latin typeface="Gill Sans MT" charset="0"/>
              </a:rPr>
              <a:t>issues</a:t>
            </a:r>
            <a:endParaRPr lang="en-US" dirty="0">
              <a:latin typeface="Gill Sans MT" charset="0"/>
            </a:endParaRPr>
          </a:p>
          <a:p>
            <a:pPr>
              <a:defRPr/>
            </a:pPr>
            <a:endParaRPr lang="en-US" sz="2400" dirty="0">
              <a:latin typeface="Gill Sans MT" charset="0"/>
              <a:cs typeface="+mn-cs"/>
            </a:endParaRPr>
          </a:p>
        </p:txBody>
      </p:sp>
      <p:sp>
        <p:nvSpPr>
          <p:cNvPr id="72711" name="Text Box 86"/>
          <p:cNvSpPr txBox="1">
            <a:spLocks noChangeArrowheads="1"/>
          </p:cNvSpPr>
          <p:nvPr/>
        </p:nvSpPr>
        <p:spPr bwMode="auto">
          <a:xfrm>
            <a:off x="346075" y="3976688"/>
            <a:ext cx="10191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Computer </a:t>
            </a:r>
          </a:p>
          <a:p>
            <a:pPr>
              <a:defRPr/>
            </a:pPr>
            <a:r>
              <a:rPr lang="en-US" sz="1400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Science</a:t>
            </a:r>
            <a:endParaRPr lang="en-US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2712" name="Text Box 87"/>
          <p:cNvSpPr txBox="1">
            <a:spLocks noChangeArrowheads="1"/>
          </p:cNvSpPr>
          <p:nvPr/>
        </p:nvSpPr>
        <p:spPr bwMode="auto">
          <a:xfrm>
            <a:off x="2009775" y="4227513"/>
            <a:ext cx="11414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Electrical</a:t>
            </a:r>
          </a:p>
          <a:p>
            <a:pPr>
              <a:defRPr/>
            </a:pPr>
            <a:r>
              <a:rPr lang="en-US" sz="1400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Engineering</a:t>
            </a:r>
            <a:endParaRPr lang="en-US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2713" name="Text Box 88"/>
          <p:cNvSpPr txBox="1">
            <a:spLocks noChangeArrowheads="1"/>
          </p:cNvSpPr>
          <p:nvPr/>
        </p:nvSpPr>
        <p:spPr bwMode="auto">
          <a:xfrm>
            <a:off x="3500438" y="4068763"/>
            <a:ext cx="11398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Computer</a:t>
            </a:r>
          </a:p>
          <a:p>
            <a:pPr>
              <a:defRPr/>
            </a:pPr>
            <a:r>
              <a:rPr lang="en-US" sz="1400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Engineering</a:t>
            </a:r>
            <a:endParaRPr lang="en-US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181257" name="Picture 23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906463"/>
            <a:ext cx="4113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4" name="Group 347"/>
          <p:cNvGrpSpPr>
            <a:grpSpLocks/>
          </p:cNvGrpSpPr>
          <p:nvPr/>
        </p:nvGrpSpPr>
        <p:grpSpPr bwMode="auto">
          <a:xfrm>
            <a:off x="1620192" y="1815942"/>
            <a:ext cx="518892" cy="300522"/>
            <a:chOff x="1871277" y="1576300"/>
            <a:chExt cx="1128371" cy="437861"/>
          </a:xfrm>
        </p:grpSpPr>
        <p:sp>
          <p:nvSpPr>
            <p:cNvPr id="155" name="Oval 154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57" name="Oval 156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58" name="Freeform 157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59" name="Freeform 158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60" name="Freeform 159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61" name="Freeform 160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62" name="Straight Connector 161"/>
            <p:cNvCxnSpPr>
              <a:endCxn id="157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409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213"/>
          <p:cNvSpPr>
            <a:spLocks noChangeArrowheads="1"/>
          </p:cNvSpPr>
          <p:nvPr/>
        </p:nvSpPr>
        <p:spPr bwMode="auto">
          <a:xfrm>
            <a:off x="7543800" y="2105025"/>
            <a:ext cx="2794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73736" name="Rectangle 212"/>
          <p:cNvSpPr>
            <a:spLocks noChangeArrowheads="1"/>
          </p:cNvSpPr>
          <p:nvPr/>
        </p:nvSpPr>
        <p:spPr bwMode="auto">
          <a:xfrm>
            <a:off x="5470525" y="1889125"/>
            <a:ext cx="273050" cy="19685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737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>
                <a:latin typeface="Gill Sans MT" charset="0"/>
                <a:cs typeface="+mj-cs"/>
              </a:rPr>
              <a:t>VLANs</a:t>
            </a:r>
          </a:p>
        </p:txBody>
      </p:sp>
      <p:sp>
        <p:nvSpPr>
          <p:cNvPr id="737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7338" y="355600"/>
            <a:ext cx="4926012" cy="16256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4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port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-based VLAN: </a:t>
            </a:r>
            <a:r>
              <a:rPr lang="en-US" sz="2400" dirty="0">
                <a:latin typeface="Gill Sans MT" charset="0"/>
                <a:cs typeface="+mn-cs"/>
              </a:rPr>
              <a:t>switch ports grouped (by switch management software) so that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single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2400" dirty="0">
                <a:latin typeface="Gill Sans MT" charset="0"/>
                <a:cs typeface="+mn-cs"/>
              </a:rPr>
              <a:t>physical switch ……</a:t>
            </a:r>
          </a:p>
          <a:p>
            <a:pPr>
              <a:defRPr/>
            </a:pPr>
            <a:endParaRPr lang="en-US" sz="2000" dirty="0">
              <a:latin typeface="Gill Sans MT" charset="0"/>
              <a:cs typeface="+mn-cs"/>
            </a:endParaRPr>
          </a:p>
        </p:txBody>
      </p:sp>
      <p:sp>
        <p:nvSpPr>
          <p:cNvPr id="73739" name="Text Box 85"/>
          <p:cNvSpPr txBox="1">
            <a:spLocks noChangeArrowheads="1"/>
          </p:cNvSpPr>
          <p:nvPr/>
        </p:nvSpPr>
        <p:spPr bwMode="auto">
          <a:xfrm>
            <a:off x="681038" y="2265363"/>
            <a:ext cx="2944812" cy="246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200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switch(es) supporting VLAN capabilities can be configured to define multiple </a:t>
            </a:r>
            <a:r>
              <a:rPr lang="en-US" sz="2200" b="1" u="sng" dirty="0" smtClean="0">
                <a:solidFill>
                  <a:srgbClr val="CC0000"/>
                </a:solidFill>
                <a:latin typeface="Arial" charset="0"/>
                <a:cs typeface="Arial" charset="0"/>
              </a:rPr>
              <a:t>virtual</a:t>
            </a:r>
            <a:r>
              <a:rPr lang="en-US" sz="2200" i="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200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LANS over single physical LAN infrastructure.</a:t>
            </a:r>
          </a:p>
        </p:txBody>
      </p:sp>
      <p:sp>
        <p:nvSpPr>
          <p:cNvPr id="73740" name="Rectangle 86"/>
          <p:cNvSpPr>
            <a:spLocks noChangeArrowheads="1"/>
          </p:cNvSpPr>
          <p:nvPr/>
        </p:nvSpPr>
        <p:spPr bwMode="auto">
          <a:xfrm>
            <a:off x="482600" y="1919288"/>
            <a:ext cx="3216275" cy="28130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3741" name="Text Box 87"/>
          <p:cNvSpPr txBox="1">
            <a:spLocks noChangeArrowheads="1"/>
          </p:cNvSpPr>
          <p:nvPr/>
        </p:nvSpPr>
        <p:spPr bwMode="auto">
          <a:xfrm>
            <a:off x="642938" y="1543050"/>
            <a:ext cx="1836737" cy="708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b="1" dirty="0" smtClean="0">
                <a:solidFill>
                  <a:srgbClr val="CC0000"/>
                </a:solidFill>
                <a:latin typeface="Arial" charset="0"/>
                <a:cs typeface="Arial" charset="0"/>
              </a:rPr>
              <a:t>Virtual Local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CC0000"/>
                </a:solidFill>
                <a:latin typeface="Arial" charset="0"/>
                <a:cs typeface="Arial" charset="0"/>
              </a:rPr>
              <a:t>Area Network</a:t>
            </a:r>
          </a:p>
        </p:txBody>
      </p:sp>
      <p:sp>
        <p:nvSpPr>
          <p:cNvPr id="182282" name="Rectangle 80"/>
          <p:cNvSpPr>
            <a:spLocks noChangeArrowheads="1"/>
          </p:cNvSpPr>
          <p:nvPr/>
        </p:nvSpPr>
        <p:spPr bwMode="auto">
          <a:xfrm>
            <a:off x="5462588" y="2098675"/>
            <a:ext cx="290512" cy="242888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283" name="Rectangle 77"/>
          <p:cNvSpPr>
            <a:spLocks noChangeArrowheads="1"/>
          </p:cNvSpPr>
          <p:nvPr/>
        </p:nvSpPr>
        <p:spPr bwMode="auto">
          <a:xfrm>
            <a:off x="7534275" y="1879600"/>
            <a:ext cx="290513" cy="209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284" name="Rectangle 76"/>
          <p:cNvSpPr>
            <a:spLocks noChangeArrowheads="1"/>
          </p:cNvSpPr>
          <p:nvPr/>
        </p:nvSpPr>
        <p:spPr bwMode="auto">
          <a:xfrm>
            <a:off x="6643688" y="1884363"/>
            <a:ext cx="890587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285" name="Rectangle 75"/>
          <p:cNvSpPr>
            <a:spLocks noChangeArrowheads="1"/>
          </p:cNvSpPr>
          <p:nvPr/>
        </p:nvSpPr>
        <p:spPr bwMode="auto">
          <a:xfrm>
            <a:off x="5748338" y="1884363"/>
            <a:ext cx="900112" cy="45243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286" name="Rectangle 2"/>
          <p:cNvSpPr>
            <a:spLocks noChangeArrowheads="1"/>
          </p:cNvSpPr>
          <p:nvPr/>
        </p:nvSpPr>
        <p:spPr bwMode="auto">
          <a:xfrm>
            <a:off x="5462588" y="1876425"/>
            <a:ext cx="2370137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287" name="Line 3"/>
          <p:cNvSpPr>
            <a:spLocks noChangeShapeType="1"/>
          </p:cNvSpPr>
          <p:nvPr/>
        </p:nvSpPr>
        <p:spPr bwMode="auto">
          <a:xfrm>
            <a:off x="5464175" y="2092325"/>
            <a:ext cx="2351088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288" name="Text Box 6"/>
          <p:cNvSpPr txBox="1">
            <a:spLocks noChangeArrowheads="1"/>
          </p:cNvSpPr>
          <p:nvPr/>
        </p:nvSpPr>
        <p:spPr bwMode="auto">
          <a:xfrm>
            <a:off x="5380038" y="183515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182289" name="Line 7"/>
          <p:cNvSpPr>
            <a:spLocks noChangeShapeType="1"/>
          </p:cNvSpPr>
          <p:nvPr/>
        </p:nvSpPr>
        <p:spPr bwMode="auto">
          <a:xfrm>
            <a:off x="6643688" y="188118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290" name="AutoShape 8"/>
          <p:cNvSpPr>
            <a:spLocks noChangeArrowheads="1"/>
          </p:cNvSpPr>
          <p:nvPr/>
        </p:nvSpPr>
        <p:spPr bwMode="auto">
          <a:xfrm>
            <a:off x="5434013" y="1617663"/>
            <a:ext cx="3176587" cy="261937"/>
          </a:xfrm>
          <a:prstGeom prst="parallelogram">
            <a:avLst>
              <a:gd name="adj" fmla="val 30318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291" name="Freeform 9"/>
          <p:cNvSpPr>
            <a:spLocks/>
          </p:cNvSpPr>
          <p:nvPr/>
        </p:nvSpPr>
        <p:spPr bwMode="auto">
          <a:xfrm>
            <a:off x="7837488" y="1620838"/>
            <a:ext cx="763587" cy="720725"/>
          </a:xfrm>
          <a:custGeom>
            <a:avLst/>
            <a:gdLst>
              <a:gd name="T0" fmla="*/ 0 w 232"/>
              <a:gd name="T1" fmla="*/ 2147483647 h 454"/>
              <a:gd name="T2" fmla="*/ 2147483647 w 232"/>
              <a:gd name="T3" fmla="*/ 2147483647 h 454"/>
              <a:gd name="T4" fmla="*/ 2147483647 w 232"/>
              <a:gd name="T5" fmla="*/ 0 h 454"/>
              <a:gd name="T6" fmla="*/ 0 60000 65536"/>
              <a:gd name="T7" fmla="*/ 0 60000 65536"/>
              <a:gd name="T8" fmla="*/ 0 60000 65536"/>
              <a:gd name="T9" fmla="*/ 0 w 232"/>
              <a:gd name="T10" fmla="*/ 0 h 454"/>
              <a:gd name="T11" fmla="*/ 232 w 232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" h="454">
                <a:moveTo>
                  <a:pt x="0" y="454"/>
                </a:moveTo>
                <a:lnTo>
                  <a:pt x="232" y="274"/>
                </a:lnTo>
                <a:lnTo>
                  <a:pt x="229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292" name="Freeform 10"/>
          <p:cNvSpPr>
            <a:spLocks/>
          </p:cNvSpPr>
          <p:nvPr/>
        </p:nvSpPr>
        <p:spPr bwMode="auto">
          <a:xfrm>
            <a:off x="5835650" y="1665288"/>
            <a:ext cx="2228850" cy="150812"/>
          </a:xfrm>
          <a:custGeom>
            <a:avLst/>
            <a:gdLst>
              <a:gd name="T0" fmla="*/ 0 w 678"/>
              <a:gd name="T1" fmla="*/ 2147483647 h 110"/>
              <a:gd name="T2" fmla="*/ 2147483647 w 678"/>
              <a:gd name="T3" fmla="*/ 2147483647 h 110"/>
              <a:gd name="T4" fmla="*/ 2147483647 w 678"/>
              <a:gd name="T5" fmla="*/ 0 h 110"/>
              <a:gd name="T6" fmla="*/ 2147483647 w 678"/>
              <a:gd name="T7" fmla="*/ 0 h 110"/>
              <a:gd name="T8" fmla="*/ 0 60000 65536"/>
              <a:gd name="T9" fmla="*/ 0 60000 65536"/>
              <a:gd name="T10" fmla="*/ 0 60000 65536"/>
              <a:gd name="T11" fmla="*/ 0 60000 65536"/>
              <a:gd name="T12" fmla="*/ 0 w 678"/>
              <a:gd name="T13" fmla="*/ 0 h 110"/>
              <a:gd name="T14" fmla="*/ 678 w 678"/>
              <a:gd name="T15" fmla="*/ 110 h 1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8" h="110">
                <a:moveTo>
                  <a:pt x="0" y="110"/>
                </a:moveTo>
                <a:lnTo>
                  <a:pt x="148" y="108"/>
                </a:lnTo>
                <a:lnTo>
                  <a:pt x="567" y="0"/>
                </a:lnTo>
                <a:lnTo>
                  <a:pt x="6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293" name="Freeform 11"/>
          <p:cNvSpPr>
            <a:spLocks/>
          </p:cNvSpPr>
          <p:nvPr/>
        </p:nvSpPr>
        <p:spPr bwMode="auto">
          <a:xfrm>
            <a:off x="6308725" y="1665288"/>
            <a:ext cx="1420813" cy="166687"/>
          </a:xfrm>
          <a:custGeom>
            <a:avLst/>
            <a:gdLst>
              <a:gd name="T0" fmla="*/ 0 w 432"/>
              <a:gd name="T1" fmla="*/ 0 h 105"/>
              <a:gd name="T2" fmla="*/ 2147483647 w 432"/>
              <a:gd name="T3" fmla="*/ 0 h 105"/>
              <a:gd name="T4" fmla="*/ 2147483647 w 432"/>
              <a:gd name="T5" fmla="*/ 2147483647 h 105"/>
              <a:gd name="T6" fmla="*/ 2147483647 w 432"/>
              <a:gd name="T7" fmla="*/ 2147483647 h 105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105"/>
              <a:gd name="T14" fmla="*/ 432 w 432"/>
              <a:gd name="T15" fmla="*/ 105 h 1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105">
                <a:moveTo>
                  <a:pt x="0" y="0"/>
                </a:moveTo>
                <a:lnTo>
                  <a:pt x="85" y="0"/>
                </a:lnTo>
                <a:lnTo>
                  <a:pt x="307" y="105"/>
                </a:lnTo>
                <a:lnTo>
                  <a:pt x="432" y="10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294" name="Line 17"/>
          <p:cNvSpPr>
            <a:spLocks noChangeShapeType="1"/>
          </p:cNvSpPr>
          <p:nvPr/>
        </p:nvSpPr>
        <p:spPr bwMode="auto">
          <a:xfrm>
            <a:off x="7243763" y="188595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295" name="Line 18"/>
          <p:cNvSpPr>
            <a:spLocks noChangeShapeType="1"/>
          </p:cNvSpPr>
          <p:nvPr/>
        </p:nvSpPr>
        <p:spPr bwMode="auto">
          <a:xfrm>
            <a:off x="6043613" y="188118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296" name="Line 21"/>
          <p:cNvSpPr>
            <a:spLocks noChangeShapeType="1"/>
          </p:cNvSpPr>
          <p:nvPr/>
        </p:nvSpPr>
        <p:spPr bwMode="auto">
          <a:xfrm>
            <a:off x="5753100" y="187801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297" name="Line 22"/>
          <p:cNvSpPr>
            <a:spLocks noChangeShapeType="1"/>
          </p:cNvSpPr>
          <p:nvPr/>
        </p:nvSpPr>
        <p:spPr bwMode="auto">
          <a:xfrm>
            <a:off x="5462588" y="189071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298" name="Line 23"/>
          <p:cNvSpPr>
            <a:spLocks noChangeShapeType="1"/>
          </p:cNvSpPr>
          <p:nvPr/>
        </p:nvSpPr>
        <p:spPr bwMode="auto">
          <a:xfrm>
            <a:off x="6324600" y="188595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299" name="Line 24"/>
          <p:cNvSpPr>
            <a:spLocks noChangeShapeType="1"/>
          </p:cNvSpPr>
          <p:nvPr/>
        </p:nvSpPr>
        <p:spPr bwMode="auto">
          <a:xfrm>
            <a:off x="6948488" y="188118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300" name="Line 25"/>
          <p:cNvSpPr>
            <a:spLocks noChangeShapeType="1"/>
          </p:cNvSpPr>
          <p:nvPr/>
        </p:nvSpPr>
        <p:spPr bwMode="auto">
          <a:xfrm>
            <a:off x="7539038" y="1876425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301" name="Text Box 26"/>
          <p:cNvSpPr txBox="1">
            <a:spLocks noChangeArrowheads="1"/>
          </p:cNvSpPr>
          <p:nvPr/>
        </p:nvSpPr>
        <p:spPr bwMode="auto">
          <a:xfrm>
            <a:off x="6261100" y="204470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182302" name="Text Box 27"/>
          <p:cNvSpPr txBox="1">
            <a:spLocks noChangeArrowheads="1"/>
          </p:cNvSpPr>
          <p:nvPr/>
        </p:nvSpPr>
        <p:spPr bwMode="auto">
          <a:xfrm>
            <a:off x="6580188" y="1830388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182303" name="Text Box 28"/>
          <p:cNvSpPr txBox="1">
            <a:spLocks noChangeArrowheads="1"/>
          </p:cNvSpPr>
          <p:nvPr/>
        </p:nvSpPr>
        <p:spPr bwMode="auto">
          <a:xfrm>
            <a:off x="7456488" y="2049463"/>
            <a:ext cx="2984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16</a:t>
            </a:r>
          </a:p>
        </p:txBody>
      </p:sp>
      <p:sp>
        <p:nvSpPr>
          <p:cNvPr id="182304" name="Text Box 29"/>
          <p:cNvSpPr txBox="1">
            <a:spLocks noChangeArrowheads="1"/>
          </p:cNvSpPr>
          <p:nvPr/>
        </p:nvSpPr>
        <p:spPr bwMode="auto">
          <a:xfrm>
            <a:off x="6561138" y="2049463"/>
            <a:ext cx="2984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10</a:t>
            </a:r>
          </a:p>
        </p:txBody>
      </p:sp>
      <p:sp>
        <p:nvSpPr>
          <p:cNvPr id="182305" name="Text Box 30"/>
          <p:cNvSpPr txBox="1">
            <a:spLocks noChangeArrowheads="1"/>
          </p:cNvSpPr>
          <p:nvPr/>
        </p:nvSpPr>
        <p:spPr bwMode="auto">
          <a:xfrm>
            <a:off x="5389563" y="2035175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82306" name="Text Box 57"/>
          <p:cNvSpPr txBox="1">
            <a:spLocks noChangeArrowheads="1"/>
          </p:cNvSpPr>
          <p:nvPr/>
        </p:nvSpPr>
        <p:spPr bwMode="auto">
          <a:xfrm>
            <a:off x="6256338" y="1830388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182307" name="Line 61"/>
          <p:cNvSpPr>
            <a:spLocks noChangeShapeType="1"/>
          </p:cNvSpPr>
          <p:nvPr/>
        </p:nvSpPr>
        <p:spPr bwMode="auto">
          <a:xfrm flipH="1">
            <a:off x="4702175" y="2211388"/>
            <a:ext cx="90170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308" name="Line 62"/>
          <p:cNvSpPr>
            <a:spLocks noChangeShapeType="1"/>
          </p:cNvSpPr>
          <p:nvPr/>
        </p:nvSpPr>
        <p:spPr bwMode="auto">
          <a:xfrm flipH="1">
            <a:off x="5087938" y="2211388"/>
            <a:ext cx="806450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309" name="Line 63"/>
          <p:cNvSpPr>
            <a:spLocks noChangeShapeType="1"/>
          </p:cNvSpPr>
          <p:nvPr/>
        </p:nvSpPr>
        <p:spPr bwMode="auto">
          <a:xfrm flipH="1">
            <a:off x="5807075" y="2227263"/>
            <a:ext cx="70961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310" name="Text Box 64"/>
          <p:cNvSpPr txBox="1">
            <a:spLocks noChangeArrowheads="1"/>
          </p:cNvSpPr>
          <p:nvPr/>
        </p:nvSpPr>
        <p:spPr bwMode="auto">
          <a:xfrm>
            <a:off x="7527925" y="2589213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0" dirty="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182311" name="Line 69"/>
          <p:cNvSpPr>
            <a:spLocks noChangeShapeType="1"/>
          </p:cNvSpPr>
          <p:nvPr/>
        </p:nvSpPr>
        <p:spPr bwMode="auto">
          <a:xfrm>
            <a:off x="6815138" y="2214563"/>
            <a:ext cx="101600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312" name="Line 70"/>
          <p:cNvSpPr>
            <a:spLocks noChangeShapeType="1"/>
          </p:cNvSpPr>
          <p:nvPr/>
        </p:nvSpPr>
        <p:spPr bwMode="auto">
          <a:xfrm>
            <a:off x="6805613" y="2012950"/>
            <a:ext cx="479425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313" name="Line 71"/>
          <p:cNvSpPr>
            <a:spLocks noChangeShapeType="1"/>
          </p:cNvSpPr>
          <p:nvPr/>
        </p:nvSpPr>
        <p:spPr bwMode="auto">
          <a:xfrm>
            <a:off x="7661275" y="1957388"/>
            <a:ext cx="514350" cy="484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314" name="Text Box 72"/>
          <p:cNvSpPr txBox="1">
            <a:spLocks noChangeArrowheads="1"/>
          </p:cNvSpPr>
          <p:nvPr/>
        </p:nvSpPr>
        <p:spPr bwMode="auto">
          <a:xfrm>
            <a:off x="4692650" y="3132138"/>
            <a:ext cx="165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Electrical Engineering</a:t>
            </a:r>
          </a:p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(VLAN ports 1-8)</a:t>
            </a:r>
          </a:p>
        </p:txBody>
      </p:sp>
      <p:sp>
        <p:nvSpPr>
          <p:cNvPr id="182315" name="Text Box 73"/>
          <p:cNvSpPr txBox="1">
            <a:spLocks noChangeArrowheads="1"/>
          </p:cNvSpPr>
          <p:nvPr/>
        </p:nvSpPr>
        <p:spPr bwMode="auto">
          <a:xfrm>
            <a:off x="6854825" y="3119438"/>
            <a:ext cx="1433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Computer Science</a:t>
            </a:r>
          </a:p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(VLAN ports 9-15)</a:t>
            </a:r>
          </a:p>
        </p:txBody>
      </p:sp>
      <p:sp>
        <p:nvSpPr>
          <p:cNvPr id="182316" name="Text Box 74"/>
          <p:cNvSpPr txBox="1">
            <a:spLocks noChangeArrowheads="1"/>
          </p:cNvSpPr>
          <p:nvPr/>
        </p:nvSpPr>
        <p:spPr bwMode="auto">
          <a:xfrm>
            <a:off x="7451725" y="1825625"/>
            <a:ext cx="2984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15</a:t>
            </a:r>
          </a:p>
        </p:txBody>
      </p:sp>
      <p:sp>
        <p:nvSpPr>
          <p:cNvPr id="182317" name="Oval 81"/>
          <p:cNvSpPr>
            <a:spLocks noChangeArrowheads="1"/>
          </p:cNvSpPr>
          <p:nvPr/>
        </p:nvSpPr>
        <p:spPr bwMode="auto">
          <a:xfrm>
            <a:off x="5578475" y="2190750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318" name="Oval 82"/>
          <p:cNvSpPr>
            <a:spLocks noChangeArrowheads="1"/>
          </p:cNvSpPr>
          <p:nvPr/>
        </p:nvSpPr>
        <p:spPr bwMode="auto">
          <a:xfrm>
            <a:off x="5870575" y="2187575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319" name="Oval 83"/>
          <p:cNvSpPr>
            <a:spLocks noChangeArrowheads="1"/>
          </p:cNvSpPr>
          <p:nvPr/>
        </p:nvSpPr>
        <p:spPr bwMode="auto">
          <a:xfrm>
            <a:off x="6457950" y="2192338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320" name="Oval 84"/>
          <p:cNvSpPr>
            <a:spLocks noChangeArrowheads="1"/>
          </p:cNvSpPr>
          <p:nvPr/>
        </p:nvSpPr>
        <p:spPr bwMode="auto">
          <a:xfrm>
            <a:off x="6789738" y="2189163"/>
            <a:ext cx="42862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321" name="Oval 85"/>
          <p:cNvSpPr>
            <a:spLocks noChangeArrowheads="1"/>
          </p:cNvSpPr>
          <p:nvPr/>
        </p:nvSpPr>
        <p:spPr bwMode="auto">
          <a:xfrm>
            <a:off x="6777038" y="1974850"/>
            <a:ext cx="42862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322" name="Oval 86"/>
          <p:cNvSpPr>
            <a:spLocks noChangeArrowheads="1"/>
          </p:cNvSpPr>
          <p:nvPr/>
        </p:nvSpPr>
        <p:spPr bwMode="auto">
          <a:xfrm>
            <a:off x="7651750" y="1971675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323" name="Text Box 45"/>
          <p:cNvSpPr txBox="1">
            <a:spLocks noChangeArrowheads="1"/>
          </p:cNvSpPr>
          <p:nvPr/>
        </p:nvSpPr>
        <p:spPr bwMode="auto">
          <a:xfrm>
            <a:off x="5241925" y="255587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0" dirty="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grpSp>
        <p:nvGrpSpPr>
          <p:cNvPr id="182324" name="Group 44"/>
          <p:cNvGrpSpPr>
            <a:grpSpLocks/>
          </p:cNvGrpSpPr>
          <p:nvPr/>
        </p:nvGrpSpPr>
        <p:grpSpPr bwMode="auto">
          <a:xfrm>
            <a:off x="4165600" y="2397125"/>
            <a:ext cx="609600" cy="558800"/>
            <a:chOff x="-44" y="1473"/>
            <a:chExt cx="981" cy="1105"/>
          </a:xfrm>
        </p:grpSpPr>
        <p:pic>
          <p:nvPicPr>
            <p:cNvPr id="182414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2415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2325" name="Group 44"/>
          <p:cNvGrpSpPr>
            <a:grpSpLocks/>
          </p:cNvGrpSpPr>
          <p:nvPr/>
        </p:nvGrpSpPr>
        <p:grpSpPr bwMode="auto">
          <a:xfrm>
            <a:off x="4694238" y="2489200"/>
            <a:ext cx="609600" cy="558800"/>
            <a:chOff x="-44" y="1473"/>
            <a:chExt cx="981" cy="1105"/>
          </a:xfrm>
        </p:grpSpPr>
        <p:pic>
          <p:nvPicPr>
            <p:cNvPr id="182412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2413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2326" name="Group 44"/>
          <p:cNvGrpSpPr>
            <a:grpSpLocks/>
          </p:cNvGrpSpPr>
          <p:nvPr/>
        </p:nvGrpSpPr>
        <p:grpSpPr bwMode="auto">
          <a:xfrm>
            <a:off x="5414963" y="2509838"/>
            <a:ext cx="609600" cy="558800"/>
            <a:chOff x="-44" y="1473"/>
            <a:chExt cx="981" cy="1105"/>
          </a:xfrm>
        </p:grpSpPr>
        <p:pic>
          <p:nvPicPr>
            <p:cNvPr id="182410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2411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2327" name="Group 44"/>
          <p:cNvGrpSpPr>
            <a:grpSpLocks/>
          </p:cNvGrpSpPr>
          <p:nvPr/>
        </p:nvGrpSpPr>
        <p:grpSpPr bwMode="auto">
          <a:xfrm>
            <a:off x="6430963" y="2530475"/>
            <a:ext cx="609600" cy="558800"/>
            <a:chOff x="-44" y="1473"/>
            <a:chExt cx="981" cy="1105"/>
          </a:xfrm>
        </p:grpSpPr>
        <p:pic>
          <p:nvPicPr>
            <p:cNvPr id="182408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2409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2328" name="Group 44"/>
          <p:cNvGrpSpPr>
            <a:grpSpLocks/>
          </p:cNvGrpSpPr>
          <p:nvPr/>
        </p:nvGrpSpPr>
        <p:grpSpPr bwMode="auto">
          <a:xfrm>
            <a:off x="6938963" y="2540000"/>
            <a:ext cx="609600" cy="558800"/>
            <a:chOff x="-44" y="1473"/>
            <a:chExt cx="981" cy="1105"/>
          </a:xfrm>
        </p:grpSpPr>
        <p:pic>
          <p:nvPicPr>
            <p:cNvPr id="182406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2407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2329" name="Group 44"/>
          <p:cNvGrpSpPr>
            <a:grpSpLocks/>
          </p:cNvGrpSpPr>
          <p:nvPr/>
        </p:nvGrpSpPr>
        <p:grpSpPr bwMode="auto">
          <a:xfrm>
            <a:off x="7802563" y="2357438"/>
            <a:ext cx="609600" cy="558800"/>
            <a:chOff x="-44" y="1473"/>
            <a:chExt cx="981" cy="1105"/>
          </a:xfrm>
        </p:grpSpPr>
        <p:pic>
          <p:nvPicPr>
            <p:cNvPr id="182404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2405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902075" y="3695700"/>
            <a:ext cx="5334000" cy="2593975"/>
            <a:chOff x="3902075" y="3695700"/>
            <a:chExt cx="5334289" cy="2593975"/>
          </a:xfrm>
        </p:grpSpPr>
        <p:sp>
          <p:nvSpPr>
            <p:cNvPr id="182332" name="Cloud"/>
            <p:cNvSpPr>
              <a:spLocks noChangeAspect="1" noEditPoints="1" noChangeArrowheads="1"/>
            </p:cNvSpPr>
            <p:nvPr/>
          </p:nvSpPr>
          <p:spPr bwMode="auto">
            <a:xfrm>
              <a:off x="4560888" y="4090988"/>
              <a:ext cx="4516437" cy="1214437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7 w 21600"/>
                <a:gd name="T13" fmla="*/ 3262 h 21600"/>
                <a:gd name="T14" fmla="*/ 17087 w 21600"/>
                <a:gd name="T15" fmla="*/ 1733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734" name="Rectangle 263"/>
            <p:cNvSpPr>
              <a:spLocks noChangeArrowheads="1"/>
            </p:cNvSpPr>
            <p:nvPr/>
          </p:nvSpPr>
          <p:spPr bwMode="auto">
            <a:xfrm>
              <a:off x="5135630" y="4583113"/>
              <a:ext cx="269890" cy="204787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cs typeface="+mn-cs"/>
              </a:endParaRPr>
            </a:p>
          </p:txBody>
        </p:sp>
        <p:sp>
          <p:nvSpPr>
            <p:cNvPr id="73735" name="Rectangle 262"/>
            <p:cNvSpPr>
              <a:spLocks noChangeArrowheads="1"/>
            </p:cNvSpPr>
            <p:nvPr/>
          </p:nvSpPr>
          <p:spPr bwMode="auto">
            <a:xfrm>
              <a:off x="8064726" y="4811713"/>
              <a:ext cx="279415" cy="23812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cs typeface="+mn-cs"/>
              </a:endParaRPr>
            </a:p>
          </p:txBody>
        </p:sp>
        <p:sp>
          <p:nvSpPr>
            <p:cNvPr id="182335" name="Line 61"/>
            <p:cNvSpPr>
              <a:spLocks noChangeShapeType="1"/>
            </p:cNvSpPr>
            <p:nvPr/>
          </p:nvSpPr>
          <p:spPr bwMode="auto">
            <a:xfrm flipH="1">
              <a:off x="4364038" y="4911725"/>
              <a:ext cx="901700" cy="279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2336" name="Line 62"/>
            <p:cNvSpPr>
              <a:spLocks noChangeShapeType="1"/>
            </p:cNvSpPr>
            <p:nvPr/>
          </p:nvSpPr>
          <p:spPr bwMode="auto">
            <a:xfrm flipH="1">
              <a:off x="4749800" y="4911725"/>
              <a:ext cx="806450" cy="419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2337" name="Line 63"/>
            <p:cNvSpPr>
              <a:spLocks noChangeShapeType="1"/>
            </p:cNvSpPr>
            <p:nvPr/>
          </p:nvSpPr>
          <p:spPr bwMode="auto">
            <a:xfrm flipH="1">
              <a:off x="5468938" y="4921250"/>
              <a:ext cx="684212" cy="3667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2338" name="Text Box 72"/>
            <p:cNvSpPr txBox="1">
              <a:spLocks noChangeArrowheads="1"/>
            </p:cNvSpPr>
            <p:nvPr/>
          </p:nvSpPr>
          <p:spPr bwMode="auto">
            <a:xfrm>
              <a:off x="4354513" y="5832475"/>
              <a:ext cx="165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 i="0" dirty="0">
                  <a:solidFill>
                    <a:srgbClr val="000000"/>
                  </a:solidFill>
                  <a:latin typeface="Arial" charset="0"/>
                </a:rPr>
                <a:t>Electrical Engineering</a:t>
              </a:r>
            </a:p>
            <a:p>
              <a:pPr algn="ctr" eaLnBrk="1" hangingPunct="1"/>
              <a:r>
                <a:rPr lang="en-US" sz="1200" i="0" dirty="0">
                  <a:solidFill>
                    <a:srgbClr val="000000"/>
                  </a:solidFill>
                  <a:latin typeface="Arial" charset="0"/>
                </a:rPr>
                <a:t>(VLAN ports 1-8)</a:t>
              </a:r>
            </a:p>
          </p:txBody>
        </p:sp>
        <p:sp>
          <p:nvSpPr>
            <p:cNvPr id="182339" name="Text Box 45"/>
            <p:cNvSpPr txBox="1">
              <a:spLocks noChangeArrowheads="1"/>
            </p:cNvSpPr>
            <p:nvPr/>
          </p:nvSpPr>
          <p:spPr bwMode="auto">
            <a:xfrm>
              <a:off x="4903788" y="5256213"/>
              <a:ext cx="4127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i="0" dirty="0">
                  <a:solidFill>
                    <a:srgbClr val="000000"/>
                  </a:solidFill>
                  <a:latin typeface="Arial" charset="0"/>
                </a:rPr>
                <a:t>…</a:t>
              </a:r>
            </a:p>
          </p:txBody>
        </p:sp>
        <p:grpSp>
          <p:nvGrpSpPr>
            <p:cNvPr id="182340" name="Group 186"/>
            <p:cNvGrpSpPr>
              <a:grpSpLocks/>
            </p:cNvGrpSpPr>
            <p:nvPr/>
          </p:nvGrpSpPr>
          <p:grpSpPr bwMode="auto">
            <a:xfrm>
              <a:off x="5041900" y="4316413"/>
              <a:ext cx="1684338" cy="738187"/>
              <a:chOff x="3479" y="2610"/>
              <a:chExt cx="1061" cy="465"/>
            </a:xfrm>
          </p:grpSpPr>
          <p:sp>
            <p:nvSpPr>
              <p:cNvPr id="182385" name="Rectangle 80"/>
              <p:cNvSpPr>
                <a:spLocks noChangeArrowheads="1"/>
              </p:cNvSpPr>
              <p:nvPr/>
            </p:nvSpPr>
            <p:spPr bwMode="auto">
              <a:xfrm>
                <a:off x="3531" y="2914"/>
                <a:ext cx="183" cy="153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2386" name="Rectangle 75"/>
              <p:cNvSpPr>
                <a:spLocks noChangeArrowheads="1"/>
              </p:cNvSpPr>
              <p:nvPr/>
            </p:nvSpPr>
            <p:spPr bwMode="auto">
              <a:xfrm>
                <a:off x="3711" y="2779"/>
                <a:ext cx="567" cy="285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2387" name="Rectangle 2"/>
              <p:cNvSpPr>
                <a:spLocks noChangeArrowheads="1"/>
              </p:cNvSpPr>
              <p:nvPr/>
            </p:nvSpPr>
            <p:spPr bwMode="auto">
              <a:xfrm>
                <a:off x="3531" y="2774"/>
                <a:ext cx="745" cy="29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2388" name="Line 3"/>
              <p:cNvSpPr>
                <a:spLocks noChangeShapeType="1"/>
              </p:cNvSpPr>
              <p:nvPr/>
            </p:nvSpPr>
            <p:spPr bwMode="auto">
              <a:xfrm>
                <a:off x="3532" y="2910"/>
                <a:ext cx="741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89" name="Text Box 6"/>
              <p:cNvSpPr txBox="1">
                <a:spLocks noChangeArrowheads="1"/>
              </p:cNvSpPr>
              <p:nvPr/>
            </p:nvSpPr>
            <p:spPr bwMode="auto">
              <a:xfrm>
                <a:off x="3479" y="2748"/>
                <a:ext cx="152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800" i="0" dirty="0">
                    <a:solidFill>
                      <a:srgbClr val="000000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182390" name="AutoShape 8"/>
              <p:cNvSpPr>
                <a:spLocks noChangeArrowheads="1"/>
              </p:cNvSpPr>
              <p:nvPr/>
            </p:nvSpPr>
            <p:spPr bwMode="auto">
              <a:xfrm>
                <a:off x="3513" y="2611"/>
                <a:ext cx="1027" cy="165"/>
              </a:xfrm>
              <a:prstGeom prst="parallelogram">
                <a:avLst>
                  <a:gd name="adj" fmla="val 155606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2391" name="Freeform 10"/>
              <p:cNvSpPr>
                <a:spLocks/>
              </p:cNvSpPr>
              <p:nvPr/>
            </p:nvSpPr>
            <p:spPr bwMode="auto">
              <a:xfrm>
                <a:off x="3628" y="2639"/>
                <a:ext cx="746" cy="105"/>
              </a:xfrm>
              <a:custGeom>
                <a:avLst/>
                <a:gdLst>
                  <a:gd name="T0" fmla="*/ 0 w 678"/>
                  <a:gd name="T1" fmla="*/ 83 h 110"/>
                  <a:gd name="T2" fmla="*/ 263 w 678"/>
                  <a:gd name="T3" fmla="*/ 82 h 110"/>
                  <a:gd name="T4" fmla="*/ 1007 w 678"/>
                  <a:gd name="T5" fmla="*/ 0 h 110"/>
                  <a:gd name="T6" fmla="*/ 1204 w 678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8"/>
                  <a:gd name="T13" fmla="*/ 0 h 110"/>
                  <a:gd name="T14" fmla="*/ 678 w 678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8" h="110">
                    <a:moveTo>
                      <a:pt x="0" y="110"/>
                    </a:moveTo>
                    <a:lnTo>
                      <a:pt x="148" y="108"/>
                    </a:lnTo>
                    <a:lnTo>
                      <a:pt x="567" y="0"/>
                    </a:lnTo>
                    <a:lnTo>
                      <a:pt x="678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92" name="Line 18"/>
              <p:cNvSpPr>
                <a:spLocks noChangeShapeType="1"/>
              </p:cNvSpPr>
              <p:nvPr/>
            </p:nvSpPr>
            <p:spPr bwMode="auto">
              <a:xfrm>
                <a:off x="3897" y="2777"/>
                <a:ext cx="0" cy="2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93" name="Line 21"/>
              <p:cNvSpPr>
                <a:spLocks noChangeShapeType="1"/>
              </p:cNvSpPr>
              <p:nvPr/>
            </p:nvSpPr>
            <p:spPr bwMode="auto">
              <a:xfrm>
                <a:off x="3714" y="2775"/>
                <a:ext cx="0" cy="2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94" name="Line 22"/>
              <p:cNvSpPr>
                <a:spLocks noChangeShapeType="1"/>
              </p:cNvSpPr>
              <p:nvPr/>
            </p:nvSpPr>
            <p:spPr bwMode="auto">
              <a:xfrm>
                <a:off x="3531" y="2783"/>
                <a:ext cx="0" cy="2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95" name="Line 23"/>
              <p:cNvSpPr>
                <a:spLocks noChangeShapeType="1"/>
              </p:cNvSpPr>
              <p:nvPr/>
            </p:nvSpPr>
            <p:spPr bwMode="auto">
              <a:xfrm>
                <a:off x="4074" y="2780"/>
                <a:ext cx="0" cy="2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96" name="Text Box 26"/>
              <p:cNvSpPr txBox="1">
                <a:spLocks noChangeArrowheads="1"/>
              </p:cNvSpPr>
              <p:nvPr/>
            </p:nvSpPr>
            <p:spPr bwMode="auto">
              <a:xfrm>
                <a:off x="4034" y="2880"/>
                <a:ext cx="152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800" i="0" dirty="0">
                    <a:solidFill>
                      <a:srgbClr val="000000"/>
                    </a:solidFill>
                    <a:latin typeface="Arial" charset="0"/>
                  </a:rPr>
                  <a:t>8</a:t>
                </a:r>
              </a:p>
            </p:txBody>
          </p:sp>
          <p:sp>
            <p:nvSpPr>
              <p:cNvPr id="182397" name="Text Box 30"/>
              <p:cNvSpPr txBox="1">
                <a:spLocks noChangeArrowheads="1"/>
              </p:cNvSpPr>
              <p:nvPr/>
            </p:nvSpPr>
            <p:spPr bwMode="auto">
              <a:xfrm>
                <a:off x="3485" y="2874"/>
                <a:ext cx="152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800" i="0" dirty="0">
                    <a:solidFill>
                      <a:srgbClr val="000000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182398" name="Text Box 57"/>
              <p:cNvSpPr txBox="1">
                <a:spLocks noChangeArrowheads="1"/>
              </p:cNvSpPr>
              <p:nvPr/>
            </p:nvSpPr>
            <p:spPr bwMode="auto">
              <a:xfrm>
                <a:off x="4031" y="2745"/>
                <a:ext cx="152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800" i="0" dirty="0">
                    <a:solidFill>
                      <a:srgbClr val="000000"/>
                    </a:solidFill>
                    <a:latin typeface="Arial" charset="0"/>
                  </a:rPr>
                  <a:t>7</a:t>
                </a:r>
              </a:p>
            </p:txBody>
          </p:sp>
          <p:sp>
            <p:nvSpPr>
              <p:cNvPr id="182399" name="Oval 81"/>
              <p:cNvSpPr>
                <a:spLocks noChangeArrowheads="1"/>
              </p:cNvSpPr>
              <p:nvPr/>
            </p:nvSpPr>
            <p:spPr bwMode="auto">
              <a:xfrm>
                <a:off x="3604" y="2972"/>
                <a:ext cx="27" cy="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2400" name="Oval 82"/>
              <p:cNvSpPr>
                <a:spLocks noChangeArrowheads="1"/>
              </p:cNvSpPr>
              <p:nvPr/>
            </p:nvSpPr>
            <p:spPr bwMode="auto">
              <a:xfrm>
                <a:off x="3788" y="2970"/>
                <a:ext cx="27" cy="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2401" name="Oval 83"/>
              <p:cNvSpPr>
                <a:spLocks noChangeArrowheads="1"/>
              </p:cNvSpPr>
              <p:nvPr/>
            </p:nvSpPr>
            <p:spPr bwMode="auto">
              <a:xfrm>
                <a:off x="4158" y="2973"/>
                <a:ext cx="27" cy="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2402" name="Freeform 10"/>
              <p:cNvSpPr>
                <a:spLocks/>
              </p:cNvSpPr>
              <p:nvPr/>
            </p:nvSpPr>
            <p:spPr bwMode="auto">
              <a:xfrm flipV="1">
                <a:off x="3754" y="2639"/>
                <a:ext cx="550" cy="105"/>
              </a:xfrm>
              <a:custGeom>
                <a:avLst/>
                <a:gdLst>
                  <a:gd name="T0" fmla="*/ 0 w 678"/>
                  <a:gd name="T1" fmla="*/ 83 h 110"/>
                  <a:gd name="T2" fmla="*/ 42 w 678"/>
                  <a:gd name="T3" fmla="*/ 82 h 110"/>
                  <a:gd name="T4" fmla="*/ 162 w 678"/>
                  <a:gd name="T5" fmla="*/ 0 h 110"/>
                  <a:gd name="T6" fmla="*/ 193 w 678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8"/>
                  <a:gd name="T13" fmla="*/ 0 h 110"/>
                  <a:gd name="T14" fmla="*/ 678 w 678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8" h="110">
                    <a:moveTo>
                      <a:pt x="0" y="110"/>
                    </a:moveTo>
                    <a:lnTo>
                      <a:pt x="148" y="108"/>
                    </a:lnTo>
                    <a:lnTo>
                      <a:pt x="567" y="0"/>
                    </a:lnTo>
                    <a:lnTo>
                      <a:pt x="678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/>
              <a:lstStyle/>
              <a:p>
                <a:endParaRPr lang="en-US" dirty="0"/>
              </a:p>
            </p:txBody>
          </p:sp>
          <p:sp>
            <p:nvSpPr>
              <p:cNvPr id="182403" name="Freeform 185"/>
              <p:cNvSpPr>
                <a:spLocks/>
              </p:cNvSpPr>
              <p:nvPr/>
            </p:nvSpPr>
            <p:spPr bwMode="auto">
              <a:xfrm>
                <a:off x="4274" y="2610"/>
                <a:ext cx="264" cy="456"/>
              </a:xfrm>
              <a:custGeom>
                <a:avLst/>
                <a:gdLst>
                  <a:gd name="T0" fmla="*/ 264 w 264"/>
                  <a:gd name="T1" fmla="*/ 0 h 456"/>
                  <a:gd name="T2" fmla="*/ 262 w 264"/>
                  <a:gd name="T3" fmla="*/ 248 h 456"/>
                  <a:gd name="T4" fmla="*/ 0 w 264"/>
                  <a:gd name="T5" fmla="*/ 456 h 45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4" h="456">
                    <a:moveTo>
                      <a:pt x="264" y="0"/>
                    </a:moveTo>
                    <a:lnTo>
                      <a:pt x="262" y="248"/>
                    </a:lnTo>
                    <a:lnTo>
                      <a:pt x="0" y="456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82341" name="Group 210"/>
            <p:cNvGrpSpPr>
              <a:grpSpLocks/>
            </p:cNvGrpSpPr>
            <p:nvPr/>
          </p:nvGrpSpPr>
          <p:grpSpPr bwMode="auto">
            <a:xfrm>
              <a:off x="7080250" y="4318000"/>
              <a:ext cx="1698625" cy="742950"/>
              <a:chOff x="1003" y="3585"/>
              <a:chExt cx="1070" cy="468"/>
            </a:xfrm>
          </p:grpSpPr>
          <p:grpSp>
            <p:nvGrpSpPr>
              <p:cNvPr id="182366" name="Group 207"/>
              <p:cNvGrpSpPr>
                <a:grpSpLocks/>
              </p:cNvGrpSpPr>
              <p:nvPr/>
            </p:nvGrpSpPr>
            <p:grpSpPr bwMode="auto">
              <a:xfrm>
                <a:off x="1003" y="3723"/>
                <a:ext cx="796" cy="330"/>
                <a:chOff x="2444" y="3759"/>
                <a:chExt cx="796" cy="330"/>
              </a:xfrm>
            </p:grpSpPr>
            <p:sp>
              <p:nvSpPr>
                <p:cNvPr id="182373" name="Rectangle 77"/>
                <p:cNvSpPr>
                  <a:spLocks noChangeArrowheads="1"/>
                </p:cNvSpPr>
                <p:nvPr/>
              </p:nvSpPr>
              <p:spPr bwMode="auto">
                <a:xfrm>
                  <a:off x="3057" y="3793"/>
                  <a:ext cx="183" cy="132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1" hangingPunct="1"/>
                  <a:endParaRPr lang="en-US" i="0" dirty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82374" name="Rectangle 76"/>
                <p:cNvSpPr>
                  <a:spLocks noChangeArrowheads="1"/>
                </p:cNvSpPr>
                <p:nvPr/>
              </p:nvSpPr>
              <p:spPr bwMode="auto">
                <a:xfrm>
                  <a:off x="2496" y="3796"/>
                  <a:ext cx="561" cy="28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1" hangingPunct="1"/>
                  <a:endParaRPr lang="en-US" i="0" dirty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82375" name="Line 17"/>
                <p:cNvSpPr>
                  <a:spLocks noChangeShapeType="1"/>
                </p:cNvSpPr>
                <p:nvPr/>
              </p:nvSpPr>
              <p:spPr bwMode="auto">
                <a:xfrm>
                  <a:off x="2874" y="3797"/>
                  <a:ext cx="0" cy="2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82376" name="Line 24"/>
                <p:cNvSpPr>
                  <a:spLocks noChangeShapeType="1"/>
                </p:cNvSpPr>
                <p:nvPr/>
              </p:nvSpPr>
              <p:spPr bwMode="auto">
                <a:xfrm>
                  <a:off x="2688" y="3794"/>
                  <a:ext cx="0" cy="2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82377" name="Line 25"/>
                <p:cNvSpPr>
                  <a:spLocks noChangeShapeType="1"/>
                </p:cNvSpPr>
                <p:nvPr/>
              </p:nvSpPr>
              <p:spPr bwMode="auto">
                <a:xfrm>
                  <a:off x="3060" y="3791"/>
                  <a:ext cx="0" cy="2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8237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456" y="3762"/>
                  <a:ext cx="152" cy="1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sz="800" i="0" dirty="0">
                      <a:solidFill>
                        <a:srgbClr val="000000"/>
                      </a:solidFill>
                      <a:latin typeface="Arial" charset="0"/>
                    </a:rPr>
                    <a:t>9</a:t>
                  </a:r>
                </a:p>
              </p:txBody>
            </p:sp>
            <p:sp>
              <p:nvSpPr>
                <p:cNvPr id="182379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3008" y="3900"/>
                  <a:ext cx="188" cy="1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sz="800" i="0" dirty="0">
                      <a:solidFill>
                        <a:srgbClr val="000000"/>
                      </a:solidFill>
                      <a:latin typeface="Arial" charset="0"/>
                    </a:rPr>
                    <a:t>16</a:t>
                  </a:r>
                </a:p>
              </p:txBody>
            </p:sp>
            <p:sp>
              <p:nvSpPr>
                <p:cNvPr id="182380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444" y="3900"/>
                  <a:ext cx="188" cy="1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sz="800" i="0" dirty="0">
                      <a:solidFill>
                        <a:srgbClr val="000000"/>
                      </a:solidFill>
                      <a:latin typeface="Arial" charset="0"/>
                    </a:rPr>
                    <a:t>10</a:t>
                  </a:r>
                </a:p>
              </p:txBody>
            </p:sp>
            <p:sp>
              <p:nvSpPr>
                <p:cNvPr id="182381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3005" y="3759"/>
                  <a:ext cx="188" cy="1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sz="800" i="0" dirty="0">
                      <a:solidFill>
                        <a:srgbClr val="000000"/>
                      </a:solidFill>
                      <a:latin typeface="Arial" charset="0"/>
                    </a:rPr>
                    <a:t>15</a:t>
                  </a:r>
                </a:p>
              </p:txBody>
            </p:sp>
            <p:sp>
              <p:nvSpPr>
                <p:cNvPr id="182382" name="Oval 84"/>
                <p:cNvSpPr>
                  <a:spLocks noChangeArrowheads="1"/>
                </p:cNvSpPr>
                <p:nvPr/>
              </p:nvSpPr>
              <p:spPr bwMode="auto">
                <a:xfrm>
                  <a:off x="2588" y="3988"/>
                  <a:ext cx="27" cy="3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1" hangingPunct="1"/>
                  <a:endParaRPr lang="en-US" i="0" dirty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82383" name="Oval 85"/>
                <p:cNvSpPr>
                  <a:spLocks noChangeArrowheads="1"/>
                </p:cNvSpPr>
                <p:nvPr/>
              </p:nvSpPr>
              <p:spPr bwMode="auto">
                <a:xfrm>
                  <a:off x="2580" y="3853"/>
                  <a:ext cx="27" cy="3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1" hangingPunct="1"/>
                  <a:endParaRPr lang="en-US" i="0" dirty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82384" name="Oval 86"/>
                <p:cNvSpPr>
                  <a:spLocks noChangeArrowheads="1"/>
                </p:cNvSpPr>
                <p:nvPr/>
              </p:nvSpPr>
              <p:spPr bwMode="auto">
                <a:xfrm>
                  <a:off x="3131" y="3851"/>
                  <a:ext cx="27" cy="3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1" hangingPunct="1"/>
                  <a:endParaRPr lang="en-US" i="0" dirty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  <p:sp>
            <p:nvSpPr>
              <p:cNvPr id="182367" name="AutoShape 8"/>
              <p:cNvSpPr>
                <a:spLocks noChangeArrowheads="1"/>
              </p:cNvSpPr>
              <p:nvPr/>
            </p:nvSpPr>
            <p:spPr bwMode="auto">
              <a:xfrm>
                <a:off x="1046" y="3586"/>
                <a:ext cx="1027" cy="165"/>
              </a:xfrm>
              <a:prstGeom prst="parallelogram">
                <a:avLst>
                  <a:gd name="adj" fmla="val 155606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2368" name="Freeform 10"/>
              <p:cNvSpPr>
                <a:spLocks/>
              </p:cNvSpPr>
              <p:nvPr/>
            </p:nvSpPr>
            <p:spPr bwMode="auto">
              <a:xfrm>
                <a:off x="1161" y="3614"/>
                <a:ext cx="746" cy="105"/>
              </a:xfrm>
              <a:custGeom>
                <a:avLst/>
                <a:gdLst>
                  <a:gd name="T0" fmla="*/ 0 w 678"/>
                  <a:gd name="T1" fmla="*/ 83 h 110"/>
                  <a:gd name="T2" fmla="*/ 263 w 678"/>
                  <a:gd name="T3" fmla="*/ 82 h 110"/>
                  <a:gd name="T4" fmla="*/ 1007 w 678"/>
                  <a:gd name="T5" fmla="*/ 0 h 110"/>
                  <a:gd name="T6" fmla="*/ 1204 w 678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8"/>
                  <a:gd name="T13" fmla="*/ 0 h 110"/>
                  <a:gd name="T14" fmla="*/ 678 w 678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8" h="110">
                    <a:moveTo>
                      <a:pt x="0" y="110"/>
                    </a:moveTo>
                    <a:lnTo>
                      <a:pt x="148" y="108"/>
                    </a:lnTo>
                    <a:lnTo>
                      <a:pt x="567" y="0"/>
                    </a:lnTo>
                    <a:lnTo>
                      <a:pt x="678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69" name="Freeform 10"/>
              <p:cNvSpPr>
                <a:spLocks/>
              </p:cNvSpPr>
              <p:nvPr/>
            </p:nvSpPr>
            <p:spPr bwMode="auto">
              <a:xfrm flipV="1">
                <a:off x="1287" y="3614"/>
                <a:ext cx="550" cy="105"/>
              </a:xfrm>
              <a:custGeom>
                <a:avLst/>
                <a:gdLst>
                  <a:gd name="T0" fmla="*/ 0 w 678"/>
                  <a:gd name="T1" fmla="*/ 83 h 110"/>
                  <a:gd name="T2" fmla="*/ 42 w 678"/>
                  <a:gd name="T3" fmla="*/ 82 h 110"/>
                  <a:gd name="T4" fmla="*/ 162 w 678"/>
                  <a:gd name="T5" fmla="*/ 0 h 110"/>
                  <a:gd name="T6" fmla="*/ 193 w 678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8"/>
                  <a:gd name="T13" fmla="*/ 0 h 110"/>
                  <a:gd name="T14" fmla="*/ 678 w 678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8" h="110">
                    <a:moveTo>
                      <a:pt x="0" y="110"/>
                    </a:moveTo>
                    <a:lnTo>
                      <a:pt x="148" y="108"/>
                    </a:lnTo>
                    <a:lnTo>
                      <a:pt x="567" y="0"/>
                    </a:lnTo>
                    <a:lnTo>
                      <a:pt x="678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/>
              <a:lstStyle/>
              <a:p>
                <a:endParaRPr lang="en-US" dirty="0"/>
              </a:p>
            </p:txBody>
          </p:sp>
          <p:sp>
            <p:nvSpPr>
              <p:cNvPr id="182370" name="Freeform 206"/>
              <p:cNvSpPr>
                <a:spLocks/>
              </p:cNvSpPr>
              <p:nvPr/>
            </p:nvSpPr>
            <p:spPr bwMode="auto">
              <a:xfrm>
                <a:off x="1807" y="3585"/>
                <a:ext cx="264" cy="456"/>
              </a:xfrm>
              <a:custGeom>
                <a:avLst/>
                <a:gdLst>
                  <a:gd name="T0" fmla="*/ 264 w 264"/>
                  <a:gd name="T1" fmla="*/ 0 h 456"/>
                  <a:gd name="T2" fmla="*/ 262 w 264"/>
                  <a:gd name="T3" fmla="*/ 248 h 456"/>
                  <a:gd name="T4" fmla="*/ 0 w 264"/>
                  <a:gd name="T5" fmla="*/ 456 h 45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4" h="456">
                    <a:moveTo>
                      <a:pt x="264" y="0"/>
                    </a:moveTo>
                    <a:lnTo>
                      <a:pt x="262" y="248"/>
                    </a:lnTo>
                    <a:lnTo>
                      <a:pt x="0" y="456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182371" name="Freeform 208"/>
              <p:cNvSpPr>
                <a:spLocks/>
              </p:cNvSpPr>
              <p:nvPr/>
            </p:nvSpPr>
            <p:spPr bwMode="auto">
              <a:xfrm>
                <a:off x="1044" y="3747"/>
                <a:ext cx="762" cy="303"/>
              </a:xfrm>
              <a:custGeom>
                <a:avLst/>
                <a:gdLst>
                  <a:gd name="T0" fmla="*/ 0 w 762"/>
                  <a:gd name="T1" fmla="*/ 3 h 303"/>
                  <a:gd name="T2" fmla="*/ 0 w 762"/>
                  <a:gd name="T3" fmla="*/ 303 h 303"/>
                  <a:gd name="T4" fmla="*/ 762 w 762"/>
                  <a:gd name="T5" fmla="*/ 303 h 303"/>
                  <a:gd name="T6" fmla="*/ 762 w 762"/>
                  <a:gd name="T7" fmla="*/ 0 h 30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62" h="303">
                    <a:moveTo>
                      <a:pt x="0" y="3"/>
                    </a:moveTo>
                    <a:lnTo>
                      <a:pt x="0" y="303"/>
                    </a:lnTo>
                    <a:lnTo>
                      <a:pt x="762" y="303"/>
                    </a:lnTo>
                    <a:lnTo>
                      <a:pt x="762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73840" name="Line 209"/>
              <p:cNvSpPr>
                <a:spLocks noChangeShapeType="1"/>
              </p:cNvSpPr>
              <p:nvPr/>
            </p:nvSpPr>
            <p:spPr bwMode="auto">
              <a:xfrm flipV="1">
                <a:off x="1044" y="3888"/>
                <a:ext cx="768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182342" name="Text Box 64"/>
            <p:cNvSpPr txBox="1">
              <a:spLocks noChangeArrowheads="1"/>
            </p:cNvSpPr>
            <p:nvPr/>
          </p:nvSpPr>
          <p:spPr bwMode="auto">
            <a:xfrm>
              <a:off x="8037513" y="5297488"/>
              <a:ext cx="4127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i="0" dirty="0">
                  <a:solidFill>
                    <a:srgbClr val="000000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182343" name="Line 69"/>
            <p:cNvSpPr>
              <a:spLocks noChangeShapeType="1"/>
            </p:cNvSpPr>
            <p:nvPr/>
          </p:nvSpPr>
          <p:spPr bwMode="auto">
            <a:xfrm>
              <a:off x="7324725" y="4922838"/>
              <a:ext cx="101600" cy="377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2344" name="Line 70"/>
            <p:cNvSpPr>
              <a:spLocks noChangeShapeType="1"/>
            </p:cNvSpPr>
            <p:nvPr/>
          </p:nvSpPr>
          <p:spPr bwMode="auto">
            <a:xfrm>
              <a:off x="7315200" y="4721225"/>
              <a:ext cx="479425" cy="603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2345" name="Line 71"/>
            <p:cNvSpPr>
              <a:spLocks noChangeShapeType="1"/>
            </p:cNvSpPr>
            <p:nvPr/>
          </p:nvSpPr>
          <p:spPr bwMode="auto">
            <a:xfrm>
              <a:off x="8170863" y="4665663"/>
              <a:ext cx="514350" cy="484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2346" name="Text Box 73"/>
            <p:cNvSpPr txBox="1">
              <a:spLocks noChangeArrowheads="1"/>
            </p:cNvSpPr>
            <p:nvPr/>
          </p:nvSpPr>
          <p:spPr bwMode="auto">
            <a:xfrm>
              <a:off x="7364413" y="5827713"/>
              <a:ext cx="1433512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 i="0" dirty="0">
                  <a:solidFill>
                    <a:srgbClr val="000000"/>
                  </a:solidFill>
                  <a:latin typeface="Arial" charset="0"/>
                </a:rPr>
                <a:t>Computer Science</a:t>
              </a:r>
            </a:p>
            <a:p>
              <a:pPr algn="ctr" eaLnBrk="1" hangingPunct="1"/>
              <a:r>
                <a:rPr lang="en-US" sz="1200" i="0" dirty="0">
                  <a:solidFill>
                    <a:srgbClr val="000000"/>
                  </a:solidFill>
                  <a:latin typeface="Arial" charset="0"/>
                </a:rPr>
                <a:t>(VLAN ports 9-16)</a:t>
              </a:r>
            </a:p>
          </p:txBody>
        </p:sp>
        <p:sp>
          <p:nvSpPr>
            <p:cNvPr id="73796" name="Rectangle 211"/>
            <p:cNvSpPr>
              <a:spLocks noChangeArrowheads="1"/>
            </p:cNvSpPr>
            <p:nvPr/>
          </p:nvSpPr>
          <p:spPr bwMode="auto">
            <a:xfrm>
              <a:off x="4095760" y="3695700"/>
              <a:ext cx="5140604" cy="5000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65000"/>
                <a:buFont typeface="Wingdings" charset="0"/>
                <a:buNone/>
                <a:defRPr/>
              </a:pPr>
              <a:r>
                <a:rPr lang="en-US" sz="2400" i="0" dirty="0">
                  <a:solidFill>
                    <a:srgbClr val="000000"/>
                  </a:solidFill>
                  <a:latin typeface="Gill Sans MT" charset="0"/>
                  <a:cs typeface="+mn-cs"/>
                </a:rPr>
                <a:t>… operates as </a:t>
              </a:r>
              <a:r>
                <a:rPr lang="en-US" sz="2400" dirty="0">
                  <a:solidFill>
                    <a:srgbClr val="CC0000"/>
                  </a:solidFill>
                  <a:latin typeface="Gill Sans MT" charset="0"/>
                  <a:cs typeface="+mn-cs"/>
                </a:rPr>
                <a:t>multiple</a:t>
              </a:r>
              <a:r>
                <a:rPr lang="en-US" sz="2400" i="0" dirty="0">
                  <a:solidFill>
                    <a:srgbClr val="CC0000"/>
                  </a:solidFill>
                  <a:latin typeface="Gill Sans MT" charset="0"/>
                  <a:cs typeface="+mn-cs"/>
                </a:rPr>
                <a:t> </a:t>
              </a:r>
              <a:r>
                <a:rPr lang="en-US" sz="2400" i="0" dirty="0">
                  <a:solidFill>
                    <a:srgbClr val="000000"/>
                  </a:solidFill>
                  <a:latin typeface="Gill Sans MT" charset="0"/>
                  <a:cs typeface="+mn-cs"/>
                </a:rPr>
                <a:t>virtual switches</a:t>
              </a:r>
            </a:p>
            <a:p>
              <a:pPr marL="342900" indent="-34290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65000"/>
                <a:buFont typeface="Wingdings" charset="0"/>
                <a:buChar char="v"/>
                <a:defRPr/>
              </a:pPr>
              <a:endParaRPr lang="en-US" sz="2000" i="0" dirty="0">
                <a:solidFill>
                  <a:srgbClr val="000000"/>
                </a:solidFill>
                <a:latin typeface="Gill Sans MT" charset="0"/>
                <a:cs typeface="+mn-cs"/>
              </a:endParaRPr>
            </a:p>
          </p:txBody>
        </p:sp>
        <p:grpSp>
          <p:nvGrpSpPr>
            <p:cNvPr id="182348" name="Group 44"/>
            <p:cNvGrpSpPr>
              <a:grpSpLocks/>
            </p:cNvGrpSpPr>
            <p:nvPr/>
          </p:nvGrpSpPr>
          <p:grpSpPr bwMode="auto">
            <a:xfrm>
              <a:off x="3902075" y="5110163"/>
              <a:ext cx="609600" cy="558800"/>
              <a:chOff x="-44" y="1473"/>
              <a:chExt cx="981" cy="1105"/>
            </a:xfrm>
          </p:grpSpPr>
          <p:pic>
            <p:nvPicPr>
              <p:cNvPr id="18236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6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82349" name="Group 44"/>
            <p:cNvGrpSpPr>
              <a:grpSpLocks/>
            </p:cNvGrpSpPr>
            <p:nvPr/>
          </p:nvGrpSpPr>
          <p:grpSpPr bwMode="auto">
            <a:xfrm>
              <a:off x="4429125" y="5202238"/>
              <a:ext cx="609600" cy="558800"/>
              <a:chOff x="-44" y="1473"/>
              <a:chExt cx="981" cy="1105"/>
            </a:xfrm>
          </p:grpSpPr>
          <p:pic>
            <p:nvPicPr>
              <p:cNvPr id="18236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6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82350" name="Group 44"/>
            <p:cNvGrpSpPr>
              <a:grpSpLocks/>
            </p:cNvGrpSpPr>
            <p:nvPr/>
          </p:nvGrpSpPr>
          <p:grpSpPr bwMode="auto">
            <a:xfrm>
              <a:off x="5151438" y="5222875"/>
              <a:ext cx="609600" cy="558800"/>
              <a:chOff x="-44" y="1473"/>
              <a:chExt cx="981" cy="1105"/>
            </a:xfrm>
          </p:grpSpPr>
          <p:pic>
            <p:nvPicPr>
              <p:cNvPr id="18236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6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82351" name="Group 44"/>
            <p:cNvGrpSpPr>
              <a:grpSpLocks/>
            </p:cNvGrpSpPr>
            <p:nvPr/>
          </p:nvGrpSpPr>
          <p:grpSpPr bwMode="auto">
            <a:xfrm>
              <a:off x="6969125" y="5253038"/>
              <a:ext cx="609600" cy="558800"/>
              <a:chOff x="-44" y="1473"/>
              <a:chExt cx="981" cy="1105"/>
            </a:xfrm>
          </p:grpSpPr>
          <p:pic>
            <p:nvPicPr>
              <p:cNvPr id="18235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5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82352" name="Group 44"/>
            <p:cNvGrpSpPr>
              <a:grpSpLocks/>
            </p:cNvGrpSpPr>
            <p:nvPr/>
          </p:nvGrpSpPr>
          <p:grpSpPr bwMode="auto">
            <a:xfrm>
              <a:off x="7477125" y="5262563"/>
              <a:ext cx="609600" cy="558800"/>
              <a:chOff x="-44" y="1473"/>
              <a:chExt cx="981" cy="1105"/>
            </a:xfrm>
          </p:grpSpPr>
          <p:pic>
            <p:nvPicPr>
              <p:cNvPr id="18235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5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82353" name="Group 44"/>
            <p:cNvGrpSpPr>
              <a:grpSpLocks/>
            </p:cNvGrpSpPr>
            <p:nvPr/>
          </p:nvGrpSpPr>
          <p:grpSpPr bwMode="auto">
            <a:xfrm>
              <a:off x="8340725" y="5080000"/>
              <a:ext cx="609600" cy="558800"/>
              <a:chOff x="-44" y="1473"/>
              <a:chExt cx="981" cy="1105"/>
            </a:xfrm>
          </p:grpSpPr>
          <p:pic>
            <p:nvPicPr>
              <p:cNvPr id="18235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5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pic>
        <p:nvPicPr>
          <p:cNvPr id="182331" name="Picture 24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1033463"/>
            <a:ext cx="165576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59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115"/>
          <p:cNvSpPr>
            <a:spLocks noChangeArrowheads="1"/>
          </p:cNvSpPr>
          <p:nvPr/>
        </p:nvSpPr>
        <p:spPr bwMode="auto">
          <a:xfrm>
            <a:off x="7731125" y="3063875"/>
            <a:ext cx="2794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74757" name="Rectangle 4"/>
          <p:cNvSpPr>
            <a:spLocks noChangeArrowheads="1"/>
          </p:cNvSpPr>
          <p:nvPr/>
        </p:nvSpPr>
        <p:spPr bwMode="auto">
          <a:xfrm>
            <a:off x="5657850" y="2847975"/>
            <a:ext cx="273050" cy="19685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7475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Port-based VLAN</a:t>
            </a:r>
          </a:p>
        </p:txBody>
      </p:sp>
      <p:sp>
        <p:nvSpPr>
          <p:cNvPr id="183302" name="Rectangle 80"/>
          <p:cNvSpPr>
            <a:spLocks noChangeArrowheads="1"/>
          </p:cNvSpPr>
          <p:nvPr/>
        </p:nvSpPr>
        <p:spPr bwMode="auto">
          <a:xfrm>
            <a:off x="5649913" y="3057525"/>
            <a:ext cx="290512" cy="242888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03" name="Rectangle 77"/>
          <p:cNvSpPr>
            <a:spLocks noChangeArrowheads="1"/>
          </p:cNvSpPr>
          <p:nvPr/>
        </p:nvSpPr>
        <p:spPr bwMode="auto">
          <a:xfrm>
            <a:off x="7721600" y="2838450"/>
            <a:ext cx="290513" cy="209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04" name="Rectangle 76"/>
          <p:cNvSpPr>
            <a:spLocks noChangeArrowheads="1"/>
          </p:cNvSpPr>
          <p:nvPr/>
        </p:nvSpPr>
        <p:spPr bwMode="auto">
          <a:xfrm>
            <a:off x="6831013" y="2843213"/>
            <a:ext cx="890587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05" name="Rectangle 75"/>
          <p:cNvSpPr>
            <a:spLocks noChangeArrowheads="1"/>
          </p:cNvSpPr>
          <p:nvPr/>
        </p:nvSpPr>
        <p:spPr bwMode="auto">
          <a:xfrm>
            <a:off x="5935663" y="2843213"/>
            <a:ext cx="900112" cy="45243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06" name="Rectangle 2"/>
          <p:cNvSpPr>
            <a:spLocks noChangeArrowheads="1"/>
          </p:cNvSpPr>
          <p:nvPr/>
        </p:nvSpPr>
        <p:spPr bwMode="auto">
          <a:xfrm>
            <a:off x="5649913" y="2835275"/>
            <a:ext cx="2370137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07" name="Line 3"/>
          <p:cNvSpPr>
            <a:spLocks noChangeShapeType="1"/>
          </p:cNvSpPr>
          <p:nvPr/>
        </p:nvSpPr>
        <p:spPr bwMode="auto">
          <a:xfrm>
            <a:off x="5651500" y="3051175"/>
            <a:ext cx="2351088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08" name="Text Box 6"/>
          <p:cNvSpPr txBox="1">
            <a:spLocks noChangeArrowheads="1"/>
          </p:cNvSpPr>
          <p:nvPr/>
        </p:nvSpPr>
        <p:spPr bwMode="auto">
          <a:xfrm>
            <a:off x="5567363" y="279400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183309" name="Line 7"/>
          <p:cNvSpPr>
            <a:spLocks noChangeShapeType="1"/>
          </p:cNvSpPr>
          <p:nvPr/>
        </p:nvSpPr>
        <p:spPr bwMode="auto">
          <a:xfrm>
            <a:off x="6831013" y="284003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10" name="AutoShape 8"/>
          <p:cNvSpPr>
            <a:spLocks noChangeArrowheads="1"/>
          </p:cNvSpPr>
          <p:nvPr/>
        </p:nvSpPr>
        <p:spPr bwMode="auto">
          <a:xfrm>
            <a:off x="5621338" y="2576513"/>
            <a:ext cx="3176587" cy="261937"/>
          </a:xfrm>
          <a:prstGeom prst="parallelogram">
            <a:avLst>
              <a:gd name="adj" fmla="val 30318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11" name="Freeform 9"/>
          <p:cNvSpPr>
            <a:spLocks/>
          </p:cNvSpPr>
          <p:nvPr/>
        </p:nvSpPr>
        <p:spPr bwMode="auto">
          <a:xfrm>
            <a:off x="8024813" y="2579688"/>
            <a:ext cx="763587" cy="720725"/>
          </a:xfrm>
          <a:custGeom>
            <a:avLst/>
            <a:gdLst>
              <a:gd name="T0" fmla="*/ 0 w 232"/>
              <a:gd name="T1" fmla="*/ 2147483647 h 454"/>
              <a:gd name="T2" fmla="*/ 2147483647 w 232"/>
              <a:gd name="T3" fmla="*/ 2147483647 h 454"/>
              <a:gd name="T4" fmla="*/ 2147483647 w 232"/>
              <a:gd name="T5" fmla="*/ 0 h 454"/>
              <a:gd name="T6" fmla="*/ 0 60000 65536"/>
              <a:gd name="T7" fmla="*/ 0 60000 65536"/>
              <a:gd name="T8" fmla="*/ 0 60000 65536"/>
              <a:gd name="T9" fmla="*/ 0 w 232"/>
              <a:gd name="T10" fmla="*/ 0 h 454"/>
              <a:gd name="T11" fmla="*/ 232 w 232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" h="454">
                <a:moveTo>
                  <a:pt x="0" y="454"/>
                </a:moveTo>
                <a:lnTo>
                  <a:pt x="232" y="274"/>
                </a:lnTo>
                <a:lnTo>
                  <a:pt x="229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12" name="Freeform 10"/>
          <p:cNvSpPr>
            <a:spLocks/>
          </p:cNvSpPr>
          <p:nvPr/>
        </p:nvSpPr>
        <p:spPr bwMode="auto">
          <a:xfrm>
            <a:off x="6022975" y="2624138"/>
            <a:ext cx="2228850" cy="150812"/>
          </a:xfrm>
          <a:custGeom>
            <a:avLst/>
            <a:gdLst>
              <a:gd name="T0" fmla="*/ 0 w 678"/>
              <a:gd name="T1" fmla="*/ 2147483647 h 110"/>
              <a:gd name="T2" fmla="*/ 2147483647 w 678"/>
              <a:gd name="T3" fmla="*/ 2147483647 h 110"/>
              <a:gd name="T4" fmla="*/ 2147483647 w 678"/>
              <a:gd name="T5" fmla="*/ 0 h 110"/>
              <a:gd name="T6" fmla="*/ 2147483647 w 678"/>
              <a:gd name="T7" fmla="*/ 0 h 110"/>
              <a:gd name="T8" fmla="*/ 0 60000 65536"/>
              <a:gd name="T9" fmla="*/ 0 60000 65536"/>
              <a:gd name="T10" fmla="*/ 0 60000 65536"/>
              <a:gd name="T11" fmla="*/ 0 60000 65536"/>
              <a:gd name="T12" fmla="*/ 0 w 678"/>
              <a:gd name="T13" fmla="*/ 0 h 110"/>
              <a:gd name="T14" fmla="*/ 678 w 678"/>
              <a:gd name="T15" fmla="*/ 110 h 1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8" h="110">
                <a:moveTo>
                  <a:pt x="0" y="110"/>
                </a:moveTo>
                <a:lnTo>
                  <a:pt x="148" y="108"/>
                </a:lnTo>
                <a:lnTo>
                  <a:pt x="567" y="0"/>
                </a:lnTo>
                <a:lnTo>
                  <a:pt x="6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13" name="Freeform 11"/>
          <p:cNvSpPr>
            <a:spLocks/>
          </p:cNvSpPr>
          <p:nvPr/>
        </p:nvSpPr>
        <p:spPr bwMode="auto">
          <a:xfrm>
            <a:off x="6496050" y="2624138"/>
            <a:ext cx="1420813" cy="166687"/>
          </a:xfrm>
          <a:custGeom>
            <a:avLst/>
            <a:gdLst>
              <a:gd name="T0" fmla="*/ 0 w 432"/>
              <a:gd name="T1" fmla="*/ 0 h 105"/>
              <a:gd name="T2" fmla="*/ 2147483647 w 432"/>
              <a:gd name="T3" fmla="*/ 0 h 105"/>
              <a:gd name="T4" fmla="*/ 2147483647 w 432"/>
              <a:gd name="T5" fmla="*/ 2147483647 h 105"/>
              <a:gd name="T6" fmla="*/ 2147483647 w 432"/>
              <a:gd name="T7" fmla="*/ 2147483647 h 105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105"/>
              <a:gd name="T14" fmla="*/ 432 w 432"/>
              <a:gd name="T15" fmla="*/ 105 h 1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105">
                <a:moveTo>
                  <a:pt x="0" y="0"/>
                </a:moveTo>
                <a:lnTo>
                  <a:pt x="85" y="0"/>
                </a:lnTo>
                <a:lnTo>
                  <a:pt x="307" y="105"/>
                </a:lnTo>
                <a:lnTo>
                  <a:pt x="432" y="10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14" name="Line 17"/>
          <p:cNvSpPr>
            <a:spLocks noChangeShapeType="1"/>
          </p:cNvSpPr>
          <p:nvPr/>
        </p:nvSpPr>
        <p:spPr bwMode="auto">
          <a:xfrm>
            <a:off x="7431088" y="284480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15" name="Line 18"/>
          <p:cNvSpPr>
            <a:spLocks noChangeShapeType="1"/>
          </p:cNvSpPr>
          <p:nvPr/>
        </p:nvSpPr>
        <p:spPr bwMode="auto">
          <a:xfrm>
            <a:off x="6230938" y="284003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16" name="Line 21"/>
          <p:cNvSpPr>
            <a:spLocks noChangeShapeType="1"/>
          </p:cNvSpPr>
          <p:nvPr/>
        </p:nvSpPr>
        <p:spPr bwMode="auto">
          <a:xfrm>
            <a:off x="5940425" y="283686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17" name="Line 22"/>
          <p:cNvSpPr>
            <a:spLocks noChangeShapeType="1"/>
          </p:cNvSpPr>
          <p:nvPr/>
        </p:nvSpPr>
        <p:spPr bwMode="auto">
          <a:xfrm>
            <a:off x="5649913" y="284956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18" name="Line 23"/>
          <p:cNvSpPr>
            <a:spLocks noChangeShapeType="1"/>
          </p:cNvSpPr>
          <p:nvPr/>
        </p:nvSpPr>
        <p:spPr bwMode="auto">
          <a:xfrm>
            <a:off x="6511925" y="284480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19" name="Line 24"/>
          <p:cNvSpPr>
            <a:spLocks noChangeShapeType="1"/>
          </p:cNvSpPr>
          <p:nvPr/>
        </p:nvSpPr>
        <p:spPr bwMode="auto">
          <a:xfrm>
            <a:off x="7135813" y="284003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20" name="Line 25"/>
          <p:cNvSpPr>
            <a:spLocks noChangeShapeType="1"/>
          </p:cNvSpPr>
          <p:nvPr/>
        </p:nvSpPr>
        <p:spPr bwMode="auto">
          <a:xfrm>
            <a:off x="7726363" y="2835275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21" name="Text Box 26"/>
          <p:cNvSpPr txBox="1">
            <a:spLocks noChangeArrowheads="1"/>
          </p:cNvSpPr>
          <p:nvPr/>
        </p:nvSpPr>
        <p:spPr bwMode="auto">
          <a:xfrm>
            <a:off x="6448425" y="300355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183322" name="Text Box 27"/>
          <p:cNvSpPr txBox="1">
            <a:spLocks noChangeArrowheads="1"/>
          </p:cNvSpPr>
          <p:nvPr/>
        </p:nvSpPr>
        <p:spPr bwMode="auto">
          <a:xfrm>
            <a:off x="6767513" y="2789238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183323" name="Text Box 28"/>
          <p:cNvSpPr txBox="1">
            <a:spLocks noChangeArrowheads="1"/>
          </p:cNvSpPr>
          <p:nvPr/>
        </p:nvSpPr>
        <p:spPr bwMode="auto">
          <a:xfrm>
            <a:off x="7643813" y="3008313"/>
            <a:ext cx="2984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16</a:t>
            </a:r>
          </a:p>
        </p:txBody>
      </p:sp>
      <p:sp>
        <p:nvSpPr>
          <p:cNvPr id="183324" name="Text Box 29"/>
          <p:cNvSpPr txBox="1">
            <a:spLocks noChangeArrowheads="1"/>
          </p:cNvSpPr>
          <p:nvPr/>
        </p:nvSpPr>
        <p:spPr bwMode="auto">
          <a:xfrm>
            <a:off x="6748463" y="3008313"/>
            <a:ext cx="2984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10</a:t>
            </a:r>
          </a:p>
        </p:txBody>
      </p:sp>
      <p:sp>
        <p:nvSpPr>
          <p:cNvPr id="183325" name="Text Box 30"/>
          <p:cNvSpPr txBox="1">
            <a:spLocks noChangeArrowheads="1"/>
          </p:cNvSpPr>
          <p:nvPr/>
        </p:nvSpPr>
        <p:spPr bwMode="auto">
          <a:xfrm>
            <a:off x="5576888" y="300355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83326" name="Text Box 57"/>
          <p:cNvSpPr txBox="1">
            <a:spLocks noChangeArrowheads="1"/>
          </p:cNvSpPr>
          <p:nvPr/>
        </p:nvSpPr>
        <p:spPr bwMode="auto">
          <a:xfrm>
            <a:off x="6443663" y="2789238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183327" name="Line 61"/>
          <p:cNvSpPr>
            <a:spLocks noChangeShapeType="1"/>
          </p:cNvSpPr>
          <p:nvPr/>
        </p:nvSpPr>
        <p:spPr bwMode="auto">
          <a:xfrm flipH="1">
            <a:off x="4889500" y="3179763"/>
            <a:ext cx="90170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28" name="Line 62"/>
          <p:cNvSpPr>
            <a:spLocks noChangeShapeType="1"/>
          </p:cNvSpPr>
          <p:nvPr/>
        </p:nvSpPr>
        <p:spPr bwMode="auto">
          <a:xfrm flipH="1">
            <a:off x="5275263" y="3170238"/>
            <a:ext cx="806450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29" name="Line 63"/>
          <p:cNvSpPr>
            <a:spLocks noChangeShapeType="1"/>
          </p:cNvSpPr>
          <p:nvPr/>
        </p:nvSpPr>
        <p:spPr bwMode="auto">
          <a:xfrm flipH="1">
            <a:off x="5994400" y="3186113"/>
            <a:ext cx="70961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30" name="Text Box 64"/>
          <p:cNvSpPr txBox="1">
            <a:spLocks noChangeArrowheads="1"/>
          </p:cNvSpPr>
          <p:nvPr/>
        </p:nvSpPr>
        <p:spPr bwMode="auto">
          <a:xfrm>
            <a:off x="7715250" y="3548063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0" dirty="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183331" name="Line 69"/>
          <p:cNvSpPr>
            <a:spLocks noChangeShapeType="1"/>
          </p:cNvSpPr>
          <p:nvPr/>
        </p:nvSpPr>
        <p:spPr bwMode="auto">
          <a:xfrm>
            <a:off x="7002463" y="3173413"/>
            <a:ext cx="101600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32" name="Line 70"/>
          <p:cNvSpPr>
            <a:spLocks noChangeShapeType="1"/>
          </p:cNvSpPr>
          <p:nvPr/>
        </p:nvSpPr>
        <p:spPr bwMode="auto">
          <a:xfrm>
            <a:off x="6992938" y="2971800"/>
            <a:ext cx="479425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33" name="Line 71"/>
          <p:cNvSpPr>
            <a:spLocks noChangeShapeType="1"/>
          </p:cNvSpPr>
          <p:nvPr/>
        </p:nvSpPr>
        <p:spPr bwMode="auto">
          <a:xfrm>
            <a:off x="7848600" y="2916238"/>
            <a:ext cx="514350" cy="484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34" name="Text Box 72"/>
          <p:cNvSpPr txBox="1">
            <a:spLocks noChangeArrowheads="1"/>
          </p:cNvSpPr>
          <p:nvPr/>
        </p:nvSpPr>
        <p:spPr bwMode="auto">
          <a:xfrm>
            <a:off x="4879975" y="4090988"/>
            <a:ext cx="165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Electrical Engineering</a:t>
            </a:r>
          </a:p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(VLAN ports 1-8)</a:t>
            </a:r>
          </a:p>
        </p:txBody>
      </p:sp>
      <p:sp>
        <p:nvSpPr>
          <p:cNvPr id="183335" name="Text Box 73"/>
          <p:cNvSpPr txBox="1">
            <a:spLocks noChangeArrowheads="1"/>
          </p:cNvSpPr>
          <p:nvPr/>
        </p:nvSpPr>
        <p:spPr bwMode="auto">
          <a:xfrm>
            <a:off x="7042150" y="4078288"/>
            <a:ext cx="1433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Computer Science</a:t>
            </a:r>
          </a:p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(VLAN ports 9-15)</a:t>
            </a:r>
          </a:p>
        </p:txBody>
      </p:sp>
      <p:sp>
        <p:nvSpPr>
          <p:cNvPr id="183336" name="Text Box 74"/>
          <p:cNvSpPr txBox="1">
            <a:spLocks noChangeArrowheads="1"/>
          </p:cNvSpPr>
          <p:nvPr/>
        </p:nvSpPr>
        <p:spPr bwMode="auto">
          <a:xfrm>
            <a:off x="7639050" y="2784475"/>
            <a:ext cx="2984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15</a:t>
            </a:r>
          </a:p>
        </p:txBody>
      </p:sp>
      <p:sp>
        <p:nvSpPr>
          <p:cNvPr id="183337" name="Oval 81"/>
          <p:cNvSpPr>
            <a:spLocks noChangeArrowheads="1"/>
          </p:cNvSpPr>
          <p:nvPr/>
        </p:nvSpPr>
        <p:spPr bwMode="auto">
          <a:xfrm>
            <a:off x="5765800" y="3159125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38" name="Oval 82"/>
          <p:cNvSpPr>
            <a:spLocks noChangeArrowheads="1"/>
          </p:cNvSpPr>
          <p:nvPr/>
        </p:nvSpPr>
        <p:spPr bwMode="auto">
          <a:xfrm>
            <a:off x="6057900" y="3146425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39" name="Oval 83"/>
          <p:cNvSpPr>
            <a:spLocks noChangeArrowheads="1"/>
          </p:cNvSpPr>
          <p:nvPr/>
        </p:nvSpPr>
        <p:spPr bwMode="auto">
          <a:xfrm>
            <a:off x="6645275" y="3151188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40" name="Oval 84"/>
          <p:cNvSpPr>
            <a:spLocks noChangeArrowheads="1"/>
          </p:cNvSpPr>
          <p:nvPr/>
        </p:nvSpPr>
        <p:spPr bwMode="auto">
          <a:xfrm>
            <a:off x="6977063" y="3148013"/>
            <a:ext cx="42862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41" name="Oval 85"/>
          <p:cNvSpPr>
            <a:spLocks noChangeArrowheads="1"/>
          </p:cNvSpPr>
          <p:nvPr/>
        </p:nvSpPr>
        <p:spPr bwMode="auto">
          <a:xfrm>
            <a:off x="6964363" y="2933700"/>
            <a:ext cx="42862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42" name="Oval 86"/>
          <p:cNvSpPr>
            <a:spLocks noChangeArrowheads="1"/>
          </p:cNvSpPr>
          <p:nvPr/>
        </p:nvSpPr>
        <p:spPr bwMode="auto">
          <a:xfrm>
            <a:off x="7839075" y="2930525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43" name="Text Box 45"/>
          <p:cNvSpPr txBox="1">
            <a:spLocks noChangeArrowheads="1"/>
          </p:cNvSpPr>
          <p:nvPr/>
        </p:nvSpPr>
        <p:spPr bwMode="auto">
          <a:xfrm>
            <a:off x="5429250" y="352425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0" dirty="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74801" name="Rectangle 116"/>
          <p:cNvSpPr>
            <a:spLocks noGrp="1" noChangeArrowheads="1"/>
          </p:cNvSpPr>
          <p:nvPr>
            <p:ph type="body" idx="1"/>
          </p:nvPr>
        </p:nvSpPr>
        <p:spPr>
          <a:xfrm>
            <a:off x="312738" y="1309688"/>
            <a:ext cx="4249737" cy="1763712"/>
          </a:xfrm>
        </p:spPr>
        <p:txBody>
          <a:bodyPr>
            <a:normAutofit fontScale="92500" lnSpcReduction="20000"/>
          </a:bodyPr>
          <a:lstStyle/>
          <a:p>
            <a:pPr marL="231775" indent="-231775"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traffic isolation: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2400" dirty="0">
                <a:latin typeface="Gill Sans MT" charset="0"/>
                <a:cs typeface="+mn-cs"/>
              </a:rPr>
              <a:t>frames to/from ports </a:t>
            </a:r>
            <a:r>
              <a:rPr lang="en-US" sz="2400" dirty="0">
                <a:latin typeface="Arial"/>
                <a:cs typeface="Arial"/>
              </a:rPr>
              <a:t>1</a:t>
            </a:r>
            <a:r>
              <a:rPr lang="en-US" sz="2400" dirty="0">
                <a:latin typeface="Gill Sans MT" charset="0"/>
                <a:cs typeface="+mn-cs"/>
              </a:rPr>
              <a:t>-8 can </a:t>
            </a:r>
            <a:r>
              <a:rPr lang="en-US" sz="2400" i="1" dirty="0">
                <a:latin typeface="Gill Sans MT" charset="0"/>
                <a:cs typeface="+mn-cs"/>
              </a:rPr>
              <a:t>only</a:t>
            </a:r>
            <a:r>
              <a:rPr lang="en-US" sz="2400" dirty="0">
                <a:latin typeface="Gill Sans MT" charset="0"/>
                <a:cs typeface="+mn-cs"/>
              </a:rPr>
              <a:t> reach ports </a:t>
            </a:r>
            <a:r>
              <a:rPr lang="en-US" sz="2400" dirty="0">
                <a:latin typeface="Arial"/>
                <a:cs typeface="Arial"/>
              </a:rPr>
              <a:t>1</a:t>
            </a:r>
            <a:r>
              <a:rPr lang="en-US" sz="2400" dirty="0">
                <a:latin typeface="Gill Sans MT" charset="0"/>
                <a:cs typeface="+mn-cs"/>
              </a:rPr>
              <a:t>-8</a:t>
            </a:r>
          </a:p>
          <a:p>
            <a:pPr marL="681038" lvl="1" indent="-223838">
              <a:defRPr/>
            </a:pPr>
            <a:r>
              <a:rPr lang="en-US" sz="2000" dirty="0">
                <a:latin typeface="Gill Sans MT" charset="0"/>
              </a:rPr>
              <a:t>can also define VLAN based on MAC addresses of endpoints, rather than switch port</a:t>
            </a:r>
          </a:p>
        </p:txBody>
      </p:sp>
      <p:sp>
        <p:nvSpPr>
          <p:cNvPr id="691317" name="Rectangle 117"/>
          <p:cNvSpPr>
            <a:spLocks noChangeArrowheads="1"/>
          </p:cNvSpPr>
          <p:nvPr/>
        </p:nvSpPr>
        <p:spPr bwMode="auto">
          <a:xfrm>
            <a:off x="285750" y="3286125"/>
            <a:ext cx="4060825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dynamic membership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  <a:cs typeface="+mn-cs"/>
              </a:rPr>
              <a:t>: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cs typeface="+mn-cs"/>
              </a:rPr>
              <a:t> ports can be dynamically assigned among VLANs</a:t>
            </a:r>
          </a:p>
        </p:txBody>
      </p:sp>
      <p:sp>
        <p:nvSpPr>
          <p:cNvPr id="691342" name="Text Box 142"/>
          <p:cNvSpPr txBox="1">
            <a:spLocks noChangeArrowheads="1"/>
          </p:cNvSpPr>
          <p:nvPr/>
        </p:nvSpPr>
        <p:spPr bwMode="auto">
          <a:xfrm>
            <a:off x="6656388" y="1162050"/>
            <a:ext cx="7874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router</a:t>
            </a:r>
          </a:p>
        </p:txBody>
      </p:sp>
      <p:grpSp>
        <p:nvGrpSpPr>
          <p:cNvPr id="691350" name="Group 150"/>
          <p:cNvGrpSpPr>
            <a:grpSpLocks/>
          </p:cNvGrpSpPr>
          <p:nvPr/>
        </p:nvGrpSpPr>
        <p:grpSpPr bwMode="auto">
          <a:xfrm>
            <a:off x="320675" y="1531938"/>
            <a:ext cx="7010400" cy="4608512"/>
            <a:chOff x="202" y="965"/>
            <a:chExt cx="4416" cy="2903"/>
          </a:xfrm>
        </p:grpSpPr>
        <p:sp>
          <p:nvSpPr>
            <p:cNvPr id="74832" name="Rectangle 124"/>
            <p:cNvSpPr>
              <a:spLocks noChangeArrowheads="1"/>
            </p:cNvSpPr>
            <p:nvPr/>
          </p:nvSpPr>
          <p:spPr bwMode="auto">
            <a:xfrm>
              <a:off x="202" y="2852"/>
              <a:ext cx="3148" cy="10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/>
              </a:pPr>
              <a:r>
                <a:rPr lang="en-US" sz="2400" dirty="0">
                  <a:solidFill>
                    <a:srgbClr val="CC0000"/>
                  </a:solidFill>
                  <a:latin typeface="Gill Sans MT" charset="0"/>
                  <a:cs typeface="+mn-cs"/>
                </a:rPr>
                <a:t>forwarding between VLANS:</a:t>
              </a:r>
              <a:r>
                <a:rPr lang="en-US" sz="2400" i="0" dirty="0">
                  <a:solidFill>
                    <a:srgbClr val="CC0000"/>
                  </a:solidFill>
                  <a:latin typeface="Gill Sans MT" charset="0"/>
                  <a:cs typeface="+mn-cs"/>
                </a:rPr>
                <a:t> </a:t>
              </a:r>
              <a:r>
                <a:rPr lang="en-US" sz="2400" i="0" dirty="0">
                  <a:solidFill>
                    <a:srgbClr val="000000"/>
                  </a:solidFill>
                  <a:latin typeface="Gill Sans MT" charset="0"/>
                  <a:cs typeface="+mn-cs"/>
                </a:rPr>
                <a:t>done via routing (just as with separate switches)</a:t>
              </a:r>
            </a:p>
            <a:p>
              <a:pPr marL="681038" lvl="1" indent="-223838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/>
                <a:buChar char="•"/>
                <a:defRPr/>
              </a:pPr>
              <a:r>
                <a:rPr lang="en-US" sz="2000" i="0" dirty="0">
                  <a:solidFill>
                    <a:srgbClr val="000000"/>
                  </a:solidFill>
                  <a:latin typeface="Gill Sans MT" charset="0"/>
                  <a:cs typeface="+mn-cs"/>
                </a:rPr>
                <a:t>in practice vendors sell combined switches plus routers</a:t>
              </a:r>
            </a:p>
          </p:txBody>
        </p:sp>
        <p:grpSp>
          <p:nvGrpSpPr>
            <p:cNvPr id="183376" name="Group 149"/>
            <p:cNvGrpSpPr>
              <a:grpSpLocks/>
            </p:cNvGrpSpPr>
            <p:nvPr/>
          </p:nvGrpSpPr>
          <p:grpSpPr bwMode="auto">
            <a:xfrm>
              <a:off x="3939" y="965"/>
              <a:ext cx="679" cy="910"/>
              <a:chOff x="3939" y="965"/>
              <a:chExt cx="679" cy="910"/>
            </a:xfrm>
          </p:grpSpPr>
          <p:grpSp>
            <p:nvGrpSpPr>
              <p:cNvPr id="183377" name="Group 126"/>
              <p:cNvGrpSpPr>
                <a:grpSpLocks/>
              </p:cNvGrpSpPr>
              <p:nvPr/>
            </p:nvGrpSpPr>
            <p:grpSpPr bwMode="auto">
              <a:xfrm>
                <a:off x="4259" y="965"/>
                <a:ext cx="359" cy="180"/>
                <a:chOff x="533" y="321"/>
                <a:chExt cx="359" cy="180"/>
              </a:xfrm>
            </p:grpSpPr>
            <p:grpSp>
              <p:nvGrpSpPr>
                <p:cNvPr id="183384" name="Group 127"/>
                <p:cNvGrpSpPr>
                  <a:grpSpLocks/>
                </p:cNvGrpSpPr>
                <p:nvPr/>
              </p:nvGrpSpPr>
              <p:grpSpPr bwMode="auto">
                <a:xfrm>
                  <a:off x="533" y="321"/>
                  <a:ext cx="359" cy="180"/>
                  <a:chOff x="1009" y="655"/>
                  <a:chExt cx="359" cy="180"/>
                </a:xfrm>
              </p:grpSpPr>
              <p:sp>
                <p:nvSpPr>
                  <p:cNvPr id="74843" name="Oval 128"/>
                  <p:cNvSpPr>
                    <a:spLocks noChangeArrowheads="1"/>
                  </p:cNvSpPr>
                  <p:nvPr/>
                </p:nvSpPr>
                <p:spPr bwMode="auto">
                  <a:xfrm>
                    <a:off x="1012" y="735"/>
                    <a:ext cx="356" cy="100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solidFill>
                        <a:srgbClr val="000000"/>
                      </a:solidFill>
                      <a:cs typeface="+mn-cs"/>
                    </a:endParaRPr>
                  </a:p>
                </p:txBody>
              </p:sp>
              <p:sp>
                <p:nvSpPr>
                  <p:cNvPr id="74844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1012" y="727"/>
                    <a:ext cx="0" cy="6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cs typeface="+mn-cs"/>
                    </a:endParaRPr>
                  </a:p>
                </p:txBody>
              </p:sp>
              <p:sp>
                <p:nvSpPr>
                  <p:cNvPr id="74845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1368" y="727"/>
                    <a:ext cx="0" cy="6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cs typeface="+mn-cs"/>
                    </a:endParaRPr>
                  </a:p>
                </p:txBody>
              </p:sp>
              <p:sp>
                <p:nvSpPr>
                  <p:cNvPr id="74846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1012" y="727"/>
                    <a:ext cx="353" cy="61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Times New Roman" charset="0"/>
                      <a:cs typeface="+mn-cs"/>
                    </a:endParaRPr>
                  </a:p>
                </p:txBody>
              </p:sp>
              <p:sp>
                <p:nvSpPr>
                  <p:cNvPr id="74847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1009" y="655"/>
                    <a:ext cx="356" cy="116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solidFill>
                        <a:srgbClr val="000000"/>
                      </a:solidFill>
                      <a:cs typeface="+mn-cs"/>
                    </a:endParaRPr>
                  </a:p>
                </p:txBody>
              </p:sp>
              <p:grpSp>
                <p:nvGrpSpPr>
                  <p:cNvPr id="183391" name="Group 133"/>
                  <p:cNvGrpSpPr>
                    <a:grpSpLocks/>
                  </p:cNvGrpSpPr>
                  <p:nvPr/>
                </p:nvGrpSpPr>
                <p:grpSpPr bwMode="auto">
                  <a:xfrm>
                    <a:off x="1095" y="681"/>
                    <a:ext cx="176" cy="68"/>
                    <a:chOff x="2848" y="848"/>
                    <a:chExt cx="140" cy="98"/>
                  </a:xfrm>
                </p:grpSpPr>
                <p:sp>
                  <p:nvSpPr>
                    <p:cNvPr id="74853" name="Line 13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48" y="848"/>
                      <a:ext cx="50" cy="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cs typeface="+mn-cs"/>
                      </a:endParaRPr>
                    </a:p>
                  </p:txBody>
                </p:sp>
                <p:sp>
                  <p:nvSpPr>
                    <p:cNvPr id="74854" name="Line 1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44" y="946"/>
                      <a:ext cx="44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cs typeface="+mn-cs"/>
                      </a:endParaRPr>
                    </a:p>
                  </p:txBody>
                </p:sp>
                <p:sp>
                  <p:nvSpPr>
                    <p:cNvPr id="74855" name="Line 1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94" y="849"/>
                      <a:ext cx="52" cy="97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83392" name="Group 137"/>
                  <p:cNvGrpSpPr>
                    <a:grpSpLocks/>
                  </p:cNvGrpSpPr>
                  <p:nvPr/>
                </p:nvGrpSpPr>
                <p:grpSpPr bwMode="auto">
                  <a:xfrm flipV="1">
                    <a:off x="1095" y="680"/>
                    <a:ext cx="176" cy="68"/>
                    <a:chOff x="2848" y="848"/>
                    <a:chExt cx="140" cy="98"/>
                  </a:xfrm>
                </p:grpSpPr>
                <p:sp>
                  <p:nvSpPr>
                    <p:cNvPr id="74850" name="Line 13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48" y="848"/>
                      <a:ext cx="50" cy="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cs typeface="+mn-cs"/>
                      </a:endParaRPr>
                    </a:p>
                  </p:txBody>
                </p:sp>
                <p:sp>
                  <p:nvSpPr>
                    <p:cNvPr id="74851" name="Line 1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44" y="946"/>
                      <a:ext cx="44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cs typeface="+mn-cs"/>
                      </a:endParaRPr>
                    </a:p>
                  </p:txBody>
                </p:sp>
                <p:sp>
                  <p:nvSpPr>
                    <p:cNvPr id="74852" name="Line 1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94" y="849"/>
                      <a:ext cx="52" cy="97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74842" name="Line 141"/>
                <p:cNvSpPr>
                  <a:spLocks noChangeShapeType="1"/>
                </p:cNvSpPr>
                <p:nvPr/>
              </p:nvSpPr>
              <p:spPr bwMode="auto">
                <a:xfrm>
                  <a:off x="535" y="368"/>
                  <a:ext cx="0" cy="6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  <p:sp>
            <p:nvSpPr>
              <p:cNvPr id="183378" name="Oval 85"/>
              <p:cNvSpPr>
                <a:spLocks noChangeArrowheads="1"/>
              </p:cNvSpPr>
              <p:nvPr/>
            </p:nvSpPr>
            <p:spPr bwMode="auto">
              <a:xfrm>
                <a:off x="4180" y="1845"/>
                <a:ext cx="27" cy="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3379" name="Oval 85"/>
              <p:cNvSpPr>
                <a:spLocks noChangeArrowheads="1"/>
              </p:cNvSpPr>
              <p:nvPr/>
            </p:nvSpPr>
            <p:spPr bwMode="auto">
              <a:xfrm>
                <a:off x="4567" y="1845"/>
                <a:ext cx="27" cy="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74837" name="Line 145"/>
              <p:cNvSpPr>
                <a:spLocks noChangeShapeType="1"/>
              </p:cNvSpPr>
              <p:nvPr/>
            </p:nvSpPr>
            <p:spPr bwMode="auto">
              <a:xfrm flipV="1">
                <a:off x="4188" y="1143"/>
                <a:ext cx="159" cy="7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74838" name="Line 146"/>
              <p:cNvSpPr>
                <a:spLocks noChangeShapeType="1"/>
              </p:cNvSpPr>
              <p:nvPr/>
            </p:nvSpPr>
            <p:spPr bwMode="auto">
              <a:xfrm flipH="1" flipV="1">
                <a:off x="4469" y="1148"/>
                <a:ext cx="112" cy="7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74839" name="Line 147"/>
              <p:cNvSpPr>
                <a:spLocks noChangeShapeType="1"/>
              </p:cNvSpPr>
              <p:nvPr/>
            </p:nvSpPr>
            <p:spPr bwMode="auto">
              <a:xfrm>
                <a:off x="4101" y="1062"/>
                <a:ext cx="1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74840" name="Line 148"/>
              <p:cNvSpPr>
                <a:spLocks noChangeShapeType="1"/>
              </p:cNvSpPr>
              <p:nvPr/>
            </p:nvSpPr>
            <p:spPr bwMode="auto">
              <a:xfrm>
                <a:off x="3939" y="1062"/>
                <a:ext cx="1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</p:grpSp>
      <p:grpSp>
        <p:nvGrpSpPr>
          <p:cNvPr id="183348" name="Group 44"/>
          <p:cNvGrpSpPr>
            <a:grpSpLocks/>
          </p:cNvGrpSpPr>
          <p:nvPr/>
        </p:nvGrpSpPr>
        <p:grpSpPr bwMode="auto">
          <a:xfrm>
            <a:off x="4276725" y="3343275"/>
            <a:ext cx="722313" cy="598488"/>
            <a:chOff x="-44" y="1473"/>
            <a:chExt cx="981" cy="1105"/>
          </a:xfrm>
        </p:grpSpPr>
        <p:pic>
          <p:nvPicPr>
            <p:cNvPr id="18337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337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3349" name="Group 44"/>
          <p:cNvGrpSpPr>
            <a:grpSpLocks/>
          </p:cNvGrpSpPr>
          <p:nvPr/>
        </p:nvGrpSpPr>
        <p:grpSpPr bwMode="auto">
          <a:xfrm>
            <a:off x="4724400" y="3495675"/>
            <a:ext cx="720725" cy="598488"/>
            <a:chOff x="-44" y="1473"/>
            <a:chExt cx="981" cy="1105"/>
          </a:xfrm>
        </p:grpSpPr>
        <p:pic>
          <p:nvPicPr>
            <p:cNvPr id="18337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337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3350" name="Group 44"/>
          <p:cNvGrpSpPr>
            <a:grpSpLocks/>
          </p:cNvGrpSpPr>
          <p:nvPr/>
        </p:nvGrpSpPr>
        <p:grpSpPr bwMode="auto">
          <a:xfrm>
            <a:off x="5486400" y="3454400"/>
            <a:ext cx="720725" cy="600075"/>
            <a:chOff x="-44" y="1473"/>
            <a:chExt cx="981" cy="1105"/>
          </a:xfrm>
        </p:grpSpPr>
        <p:pic>
          <p:nvPicPr>
            <p:cNvPr id="18336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337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3351" name="Group 44"/>
          <p:cNvGrpSpPr>
            <a:grpSpLocks/>
          </p:cNvGrpSpPr>
          <p:nvPr/>
        </p:nvGrpSpPr>
        <p:grpSpPr bwMode="auto">
          <a:xfrm>
            <a:off x="6492875" y="3444875"/>
            <a:ext cx="720725" cy="598488"/>
            <a:chOff x="-44" y="1473"/>
            <a:chExt cx="981" cy="1105"/>
          </a:xfrm>
        </p:grpSpPr>
        <p:pic>
          <p:nvPicPr>
            <p:cNvPr id="18336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336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3352" name="Group 44"/>
          <p:cNvGrpSpPr>
            <a:grpSpLocks/>
          </p:cNvGrpSpPr>
          <p:nvPr/>
        </p:nvGrpSpPr>
        <p:grpSpPr bwMode="auto">
          <a:xfrm>
            <a:off x="7061200" y="3454400"/>
            <a:ext cx="720725" cy="600075"/>
            <a:chOff x="-44" y="1473"/>
            <a:chExt cx="981" cy="1105"/>
          </a:xfrm>
        </p:grpSpPr>
        <p:pic>
          <p:nvPicPr>
            <p:cNvPr id="18336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336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3353" name="Group 44"/>
          <p:cNvGrpSpPr>
            <a:grpSpLocks/>
          </p:cNvGrpSpPr>
          <p:nvPr/>
        </p:nvGrpSpPr>
        <p:grpSpPr bwMode="auto">
          <a:xfrm>
            <a:off x="7915275" y="3302000"/>
            <a:ext cx="720725" cy="600075"/>
            <a:chOff x="-44" y="1473"/>
            <a:chExt cx="981" cy="1105"/>
          </a:xfrm>
        </p:grpSpPr>
        <p:pic>
          <p:nvPicPr>
            <p:cNvPr id="18336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336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664075" y="2549525"/>
            <a:ext cx="1550988" cy="600075"/>
            <a:chOff x="4907280" y="294640"/>
            <a:chExt cx="1551062" cy="599440"/>
          </a:xfrm>
        </p:grpSpPr>
        <p:sp>
          <p:nvSpPr>
            <p:cNvPr id="74814" name="Rectangle 118"/>
            <p:cNvSpPr>
              <a:spLocks noChangeArrowheads="1"/>
            </p:cNvSpPr>
            <p:nvPr/>
          </p:nvSpPr>
          <p:spPr bwMode="auto">
            <a:xfrm>
              <a:off x="6178929" y="589603"/>
              <a:ext cx="279413" cy="20615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cs typeface="+mn-cs"/>
              </a:endParaRPr>
            </a:p>
          </p:txBody>
        </p:sp>
        <p:sp>
          <p:nvSpPr>
            <p:cNvPr id="74815" name="Line 120"/>
            <p:cNvSpPr>
              <a:spLocks noChangeShapeType="1"/>
            </p:cNvSpPr>
            <p:nvPr/>
          </p:nvSpPr>
          <p:spPr bwMode="auto">
            <a:xfrm flipH="1" flipV="1">
              <a:off x="5507384" y="507140"/>
              <a:ext cx="793788" cy="2093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83359" name="Oval 82"/>
            <p:cNvSpPr>
              <a:spLocks noChangeArrowheads="1"/>
            </p:cNvSpPr>
            <p:nvPr/>
          </p:nvSpPr>
          <p:spPr bwMode="auto">
            <a:xfrm>
              <a:off x="6282127" y="684530"/>
              <a:ext cx="42863" cy="47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en-US" i="0" dirty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83360" name="Group 44"/>
            <p:cNvGrpSpPr>
              <a:grpSpLocks/>
            </p:cNvGrpSpPr>
            <p:nvPr/>
          </p:nvGrpSpPr>
          <p:grpSpPr bwMode="auto">
            <a:xfrm>
              <a:off x="4907280" y="294640"/>
              <a:ext cx="721360" cy="599440"/>
              <a:chOff x="-44" y="1473"/>
              <a:chExt cx="981" cy="1105"/>
            </a:xfrm>
          </p:grpSpPr>
          <p:pic>
            <p:nvPicPr>
              <p:cNvPr id="183361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3362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pic>
        <p:nvPicPr>
          <p:cNvPr id="183356" name="Picture 2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1036638"/>
            <a:ext cx="4113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6" name="Group 347"/>
          <p:cNvGrpSpPr>
            <a:grpSpLocks/>
          </p:cNvGrpSpPr>
          <p:nvPr/>
        </p:nvGrpSpPr>
        <p:grpSpPr bwMode="auto">
          <a:xfrm>
            <a:off x="6700819" y="1533219"/>
            <a:ext cx="681857" cy="351801"/>
            <a:chOff x="1871277" y="1576300"/>
            <a:chExt cx="1128371" cy="437861"/>
          </a:xfrm>
        </p:grpSpPr>
        <p:sp>
          <p:nvSpPr>
            <p:cNvPr id="107" name="Oval 106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9" name="Oval 108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10" name="Freeform 109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1" name="Freeform 110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2" name="Freeform 111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3" name="Freeform 112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14" name="Straight Connector 113"/>
            <p:cNvCxnSpPr>
              <a:endCxn id="109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284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1317" grpId="0"/>
      <p:bldP spid="69134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111"/>
          <p:cNvSpPr>
            <a:spLocks noChangeArrowheads="1"/>
          </p:cNvSpPr>
          <p:nvPr/>
        </p:nvSpPr>
        <p:spPr bwMode="auto">
          <a:xfrm>
            <a:off x="3414713" y="2103438"/>
            <a:ext cx="2794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84324" name="Rectangle 77"/>
          <p:cNvSpPr>
            <a:spLocks noChangeArrowheads="1"/>
          </p:cNvSpPr>
          <p:nvPr/>
        </p:nvSpPr>
        <p:spPr bwMode="auto">
          <a:xfrm>
            <a:off x="6591300" y="2108200"/>
            <a:ext cx="276225" cy="2333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25" name="Rectangle 77"/>
          <p:cNvSpPr>
            <a:spLocks noChangeArrowheads="1"/>
          </p:cNvSpPr>
          <p:nvPr/>
        </p:nvSpPr>
        <p:spPr bwMode="auto">
          <a:xfrm>
            <a:off x="6881813" y="2108200"/>
            <a:ext cx="276225" cy="2333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26" name="Rectangle 77"/>
          <p:cNvSpPr>
            <a:spLocks noChangeArrowheads="1"/>
          </p:cNvSpPr>
          <p:nvPr/>
        </p:nvSpPr>
        <p:spPr bwMode="auto">
          <a:xfrm>
            <a:off x="6300788" y="2112963"/>
            <a:ext cx="276225" cy="2333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784" name="Rectangle 157"/>
          <p:cNvSpPr>
            <a:spLocks noChangeArrowheads="1"/>
          </p:cNvSpPr>
          <p:nvPr/>
        </p:nvSpPr>
        <p:spPr bwMode="auto">
          <a:xfrm>
            <a:off x="6300788" y="1881188"/>
            <a:ext cx="280987" cy="214312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75785" name="Rectangle 156"/>
          <p:cNvSpPr>
            <a:spLocks noChangeArrowheads="1"/>
          </p:cNvSpPr>
          <p:nvPr/>
        </p:nvSpPr>
        <p:spPr bwMode="auto">
          <a:xfrm>
            <a:off x="5972175" y="2105025"/>
            <a:ext cx="309563" cy="233363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75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VLANS spanning multiple switches</a:t>
            </a:r>
          </a:p>
        </p:txBody>
      </p:sp>
      <p:sp>
        <p:nvSpPr>
          <p:cNvPr id="69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3971925"/>
            <a:ext cx="8296275" cy="2687638"/>
          </a:xfrm>
        </p:spPr>
        <p:txBody>
          <a:bodyPr/>
          <a:lstStyle/>
          <a:p>
            <a:pPr marL="231775" indent="-231775"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trunk port: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2400" dirty="0">
                <a:latin typeface="Gill Sans MT" charset="0"/>
                <a:cs typeface="+mn-cs"/>
              </a:rPr>
              <a:t>carries frames between VLANS defined over multiple physical switches</a:t>
            </a:r>
          </a:p>
          <a:p>
            <a:pPr marL="681038" lvl="1" indent="-223838">
              <a:defRPr/>
            </a:pPr>
            <a:r>
              <a:rPr lang="en-US" sz="2000" dirty="0">
                <a:latin typeface="Gill Sans MT" charset="0"/>
              </a:rPr>
              <a:t>frames forwarded within VLAN between switches can</a:t>
            </a:r>
            <a:r>
              <a:rPr lang="ja-JP" altLang="en-US" sz="2000" dirty="0">
                <a:latin typeface="Gill Sans MT" charset="0"/>
              </a:rPr>
              <a:t>’</a:t>
            </a:r>
            <a:r>
              <a:rPr lang="en-US" sz="2000" dirty="0">
                <a:latin typeface="Gill Sans MT" charset="0"/>
              </a:rPr>
              <a:t>t be vanilla 802.1 frames (must carry VLAN ID info)</a:t>
            </a:r>
          </a:p>
          <a:p>
            <a:pPr marL="681038" lvl="1" indent="-223838">
              <a:defRPr/>
            </a:pPr>
            <a:r>
              <a:rPr lang="en-US" sz="2000" dirty="0">
                <a:latin typeface="Gill Sans MT" charset="0"/>
              </a:rPr>
              <a:t>802.1q protocol adds/removed additional header fields for frames forwarded between trunk ports</a:t>
            </a:r>
          </a:p>
        </p:txBody>
      </p:sp>
      <p:sp>
        <p:nvSpPr>
          <p:cNvPr id="75788" name="Rectangle 62"/>
          <p:cNvSpPr>
            <a:spLocks noChangeArrowheads="1"/>
          </p:cNvSpPr>
          <p:nvPr/>
        </p:nvSpPr>
        <p:spPr bwMode="auto">
          <a:xfrm>
            <a:off x="1341438" y="1887538"/>
            <a:ext cx="273050" cy="19685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84332" name="Rectangle 80"/>
          <p:cNvSpPr>
            <a:spLocks noChangeArrowheads="1"/>
          </p:cNvSpPr>
          <p:nvPr/>
        </p:nvSpPr>
        <p:spPr bwMode="auto">
          <a:xfrm>
            <a:off x="1333500" y="2097088"/>
            <a:ext cx="290513" cy="24288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33" name="Rectangle 77"/>
          <p:cNvSpPr>
            <a:spLocks noChangeArrowheads="1"/>
          </p:cNvSpPr>
          <p:nvPr/>
        </p:nvSpPr>
        <p:spPr bwMode="auto">
          <a:xfrm>
            <a:off x="3405188" y="1878013"/>
            <a:ext cx="290512" cy="209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34" name="Rectangle 76"/>
          <p:cNvSpPr>
            <a:spLocks noChangeArrowheads="1"/>
          </p:cNvSpPr>
          <p:nvPr/>
        </p:nvSpPr>
        <p:spPr bwMode="auto">
          <a:xfrm>
            <a:off x="2514600" y="1882775"/>
            <a:ext cx="890588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35" name="Rectangle 75"/>
          <p:cNvSpPr>
            <a:spLocks noChangeArrowheads="1"/>
          </p:cNvSpPr>
          <p:nvPr/>
        </p:nvSpPr>
        <p:spPr bwMode="auto">
          <a:xfrm>
            <a:off x="1619250" y="1882775"/>
            <a:ext cx="900113" cy="452438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36" name="Rectangle 2"/>
          <p:cNvSpPr>
            <a:spLocks noChangeArrowheads="1"/>
          </p:cNvSpPr>
          <p:nvPr/>
        </p:nvSpPr>
        <p:spPr bwMode="auto">
          <a:xfrm>
            <a:off x="1333500" y="1874838"/>
            <a:ext cx="2370138" cy="468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37" name="Line 3"/>
          <p:cNvSpPr>
            <a:spLocks noChangeShapeType="1"/>
          </p:cNvSpPr>
          <p:nvPr/>
        </p:nvSpPr>
        <p:spPr bwMode="auto">
          <a:xfrm>
            <a:off x="1335088" y="2090738"/>
            <a:ext cx="2351087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38" name="Text Box 6"/>
          <p:cNvSpPr txBox="1">
            <a:spLocks noChangeArrowheads="1"/>
          </p:cNvSpPr>
          <p:nvPr/>
        </p:nvSpPr>
        <p:spPr bwMode="auto">
          <a:xfrm>
            <a:off x="1250950" y="1833563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184339" name="Line 7"/>
          <p:cNvSpPr>
            <a:spLocks noChangeShapeType="1"/>
          </p:cNvSpPr>
          <p:nvPr/>
        </p:nvSpPr>
        <p:spPr bwMode="auto">
          <a:xfrm>
            <a:off x="2514600" y="187960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40" name="AutoShape 8"/>
          <p:cNvSpPr>
            <a:spLocks noChangeArrowheads="1"/>
          </p:cNvSpPr>
          <p:nvPr/>
        </p:nvSpPr>
        <p:spPr bwMode="auto">
          <a:xfrm>
            <a:off x="1304925" y="1616075"/>
            <a:ext cx="3176588" cy="261938"/>
          </a:xfrm>
          <a:prstGeom prst="parallelogram">
            <a:avLst>
              <a:gd name="adj" fmla="val 3031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41" name="Freeform 9"/>
          <p:cNvSpPr>
            <a:spLocks/>
          </p:cNvSpPr>
          <p:nvPr/>
        </p:nvSpPr>
        <p:spPr bwMode="auto">
          <a:xfrm>
            <a:off x="3708400" y="1619250"/>
            <a:ext cx="763588" cy="720725"/>
          </a:xfrm>
          <a:custGeom>
            <a:avLst/>
            <a:gdLst>
              <a:gd name="T0" fmla="*/ 0 w 232"/>
              <a:gd name="T1" fmla="*/ 2147483647 h 454"/>
              <a:gd name="T2" fmla="*/ 2147483647 w 232"/>
              <a:gd name="T3" fmla="*/ 2147483647 h 454"/>
              <a:gd name="T4" fmla="*/ 2147483647 w 232"/>
              <a:gd name="T5" fmla="*/ 0 h 454"/>
              <a:gd name="T6" fmla="*/ 0 60000 65536"/>
              <a:gd name="T7" fmla="*/ 0 60000 65536"/>
              <a:gd name="T8" fmla="*/ 0 60000 65536"/>
              <a:gd name="T9" fmla="*/ 0 w 232"/>
              <a:gd name="T10" fmla="*/ 0 h 454"/>
              <a:gd name="T11" fmla="*/ 232 w 232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" h="454">
                <a:moveTo>
                  <a:pt x="0" y="454"/>
                </a:moveTo>
                <a:lnTo>
                  <a:pt x="232" y="274"/>
                </a:lnTo>
                <a:lnTo>
                  <a:pt x="229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42" name="Freeform 10"/>
          <p:cNvSpPr>
            <a:spLocks/>
          </p:cNvSpPr>
          <p:nvPr/>
        </p:nvSpPr>
        <p:spPr bwMode="auto">
          <a:xfrm>
            <a:off x="1706563" y="1663700"/>
            <a:ext cx="2228850" cy="150813"/>
          </a:xfrm>
          <a:custGeom>
            <a:avLst/>
            <a:gdLst>
              <a:gd name="T0" fmla="*/ 0 w 678"/>
              <a:gd name="T1" fmla="*/ 2147483647 h 110"/>
              <a:gd name="T2" fmla="*/ 2147483647 w 678"/>
              <a:gd name="T3" fmla="*/ 2147483647 h 110"/>
              <a:gd name="T4" fmla="*/ 2147483647 w 678"/>
              <a:gd name="T5" fmla="*/ 0 h 110"/>
              <a:gd name="T6" fmla="*/ 2147483647 w 678"/>
              <a:gd name="T7" fmla="*/ 0 h 110"/>
              <a:gd name="T8" fmla="*/ 0 60000 65536"/>
              <a:gd name="T9" fmla="*/ 0 60000 65536"/>
              <a:gd name="T10" fmla="*/ 0 60000 65536"/>
              <a:gd name="T11" fmla="*/ 0 60000 65536"/>
              <a:gd name="T12" fmla="*/ 0 w 678"/>
              <a:gd name="T13" fmla="*/ 0 h 110"/>
              <a:gd name="T14" fmla="*/ 678 w 678"/>
              <a:gd name="T15" fmla="*/ 110 h 1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8" h="110">
                <a:moveTo>
                  <a:pt x="0" y="110"/>
                </a:moveTo>
                <a:lnTo>
                  <a:pt x="148" y="108"/>
                </a:lnTo>
                <a:lnTo>
                  <a:pt x="567" y="0"/>
                </a:lnTo>
                <a:lnTo>
                  <a:pt x="6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43" name="Freeform 11"/>
          <p:cNvSpPr>
            <a:spLocks/>
          </p:cNvSpPr>
          <p:nvPr/>
        </p:nvSpPr>
        <p:spPr bwMode="auto">
          <a:xfrm>
            <a:off x="2179638" y="1663700"/>
            <a:ext cx="1420812" cy="166688"/>
          </a:xfrm>
          <a:custGeom>
            <a:avLst/>
            <a:gdLst>
              <a:gd name="T0" fmla="*/ 0 w 432"/>
              <a:gd name="T1" fmla="*/ 0 h 105"/>
              <a:gd name="T2" fmla="*/ 2147483647 w 432"/>
              <a:gd name="T3" fmla="*/ 0 h 105"/>
              <a:gd name="T4" fmla="*/ 2147483647 w 432"/>
              <a:gd name="T5" fmla="*/ 2147483647 h 105"/>
              <a:gd name="T6" fmla="*/ 2147483647 w 432"/>
              <a:gd name="T7" fmla="*/ 2147483647 h 105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105"/>
              <a:gd name="T14" fmla="*/ 432 w 432"/>
              <a:gd name="T15" fmla="*/ 105 h 1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105">
                <a:moveTo>
                  <a:pt x="0" y="0"/>
                </a:moveTo>
                <a:lnTo>
                  <a:pt x="85" y="0"/>
                </a:lnTo>
                <a:lnTo>
                  <a:pt x="307" y="105"/>
                </a:lnTo>
                <a:lnTo>
                  <a:pt x="432" y="10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44" name="Line 17"/>
          <p:cNvSpPr>
            <a:spLocks noChangeShapeType="1"/>
          </p:cNvSpPr>
          <p:nvPr/>
        </p:nvSpPr>
        <p:spPr bwMode="auto">
          <a:xfrm>
            <a:off x="3114675" y="188436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45" name="Line 18"/>
          <p:cNvSpPr>
            <a:spLocks noChangeShapeType="1"/>
          </p:cNvSpPr>
          <p:nvPr/>
        </p:nvSpPr>
        <p:spPr bwMode="auto">
          <a:xfrm>
            <a:off x="1914525" y="187960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46" name="Line 21"/>
          <p:cNvSpPr>
            <a:spLocks noChangeShapeType="1"/>
          </p:cNvSpPr>
          <p:nvPr/>
        </p:nvSpPr>
        <p:spPr bwMode="auto">
          <a:xfrm>
            <a:off x="1624013" y="1876425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47" name="Line 22"/>
          <p:cNvSpPr>
            <a:spLocks noChangeShapeType="1"/>
          </p:cNvSpPr>
          <p:nvPr/>
        </p:nvSpPr>
        <p:spPr bwMode="auto">
          <a:xfrm>
            <a:off x="1333500" y="1889125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48" name="Line 23"/>
          <p:cNvSpPr>
            <a:spLocks noChangeShapeType="1"/>
          </p:cNvSpPr>
          <p:nvPr/>
        </p:nvSpPr>
        <p:spPr bwMode="auto">
          <a:xfrm>
            <a:off x="2195513" y="188436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49" name="Line 24"/>
          <p:cNvSpPr>
            <a:spLocks noChangeShapeType="1"/>
          </p:cNvSpPr>
          <p:nvPr/>
        </p:nvSpPr>
        <p:spPr bwMode="auto">
          <a:xfrm>
            <a:off x="2819400" y="187960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50" name="Line 25"/>
          <p:cNvSpPr>
            <a:spLocks noChangeShapeType="1"/>
          </p:cNvSpPr>
          <p:nvPr/>
        </p:nvSpPr>
        <p:spPr bwMode="auto">
          <a:xfrm>
            <a:off x="3409950" y="187483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51" name="Text Box 26"/>
          <p:cNvSpPr txBox="1">
            <a:spLocks noChangeArrowheads="1"/>
          </p:cNvSpPr>
          <p:nvPr/>
        </p:nvSpPr>
        <p:spPr bwMode="auto">
          <a:xfrm>
            <a:off x="2132013" y="2043113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184352" name="Text Box 27"/>
          <p:cNvSpPr txBox="1">
            <a:spLocks noChangeArrowheads="1"/>
          </p:cNvSpPr>
          <p:nvPr/>
        </p:nvSpPr>
        <p:spPr bwMode="auto">
          <a:xfrm>
            <a:off x="2451100" y="182880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184353" name="Text Box 29"/>
          <p:cNvSpPr txBox="1">
            <a:spLocks noChangeArrowheads="1"/>
          </p:cNvSpPr>
          <p:nvPr/>
        </p:nvSpPr>
        <p:spPr bwMode="auto">
          <a:xfrm>
            <a:off x="2432050" y="2047875"/>
            <a:ext cx="2984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10</a:t>
            </a:r>
          </a:p>
        </p:txBody>
      </p:sp>
      <p:sp>
        <p:nvSpPr>
          <p:cNvPr id="184354" name="Text Box 30"/>
          <p:cNvSpPr txBox="1">
            <a:spLocks noChangeArrowheads="1"/>
          </p:cNvSpPr>
          <p:nvPr/>
        </p:nvSpPr>
        <p:spPr bwMode="auto">
          <a:xfrm>
            <a:off x="1260475" y="2033588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84355" name="Text Box 57"/>
          <p:cNvSpPr txBox="1">
            <a:spLocks noChangeArrowheads="1"/>
          </p:cNvSpPr>
          <p:nvPr/>
        </p:nvSpPr>
        <p:spPr bwMode="auto">
          <a:xfrm>
            <a:off x="2127250" y="182880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184356" name="Line 61"/>
          <p:cNvSpPr>
            <a:spLocks noChangeShapeType="1"/>
          </p:cNvSpPr>
          <p:nvPr/>
        </p:nvSpPr>
        <p:spPr bwMode="auto">
          <a:xfrm flipH="1">
            <a:off x="573088" y="2209800"/>
            <a:ext cx="90170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57" name="Line 62"/>
          <p:cNvSpPr>
            <a:spLocks noChangeShapeType="1"/>
          </p:cNvSpPr>
          <p:nvPr/>
        </p:nvSpPr>
        <p:spPr bwMode="auto">
          <a:xfrm flipH="1">
            <a:off x="958850" y="2209800"/>
            <a:ext cx="806450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58" name="Line 63"/>
          <p:cNvSpPr>
            <a:spLocks noChangeShapeType="1"/>
          </p:cNvSpPr>
          <p:nvPr/>
        </p:nvSpPr>
        <p:spPr bwMode="auto">
          <a:xfrm flipH="1">
            <a:off x="1677988" y="2225675"/>
            <a:ext cx="70961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59" name="Text Box 64"/>
          <p:cNvSpPr txBox="1">
            <a:spLocks noChangeArrowheads="1"/>
          </p:cNvSpPr>
          <p:nvPr/>
        </p:nvSpPr>
        <p:spPr bwMode="auto">
          <a:xfrm>
            <a:off x="3398838" y="258762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0" dirty="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184360" name="Line 69"/>
          <p:cNvSpPr>
            <a:spLocks noChangeShapeType="1"/>
          </p:cNvSpPr>
          <p:nvPr/>
        </p:nvSpPr>
        <p:spPr bwMode="auto">
          <a:xfrm>
            <a:off x="2686050" y="2212975"/>
            <a:ext cx="101600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61" name="Line 70"/>
          <p:cNvSpPr>
            <a:spLocks noChangeShapeType="1"/>
          </p:cNvSpPr>
          <p:nvPr/>
        </p:nvSpPr>
        <p:spPr bwMode="auto">
          <a:xfrm>
            <a:off x="2676525" y="2011363"/>
            <a:ext cx="479425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62" name="Line 71"/>
          <p:cNvSpPr>
            <a:spLocks noChangeShapeType="1"/>
          </p:cNvSpPr>
          <p:nvPr/>
        </p:nvSpPr>
        <p:spPr bwMode="auto">
          <a:xfrm>
            <a:off x="3532188" y="1955800"/>
            <a:ext cx="514350" cy="48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63" name="Text Box 72"/>
          <p:cNvSpPr txBox="1">
            <a:spLocks noChangeArrowheads="1"/>
          </p:cNvSpPr>
          <p:nvPr/>
        </p:nvSpPr>
        <p:spPr bwMode="auto">
          <a:xfrm>
            <a:off x="563563" y="3130550"/>
            <a:ext cx="165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Electrical Engineering</a:t>
            </a:r>
          </a:p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(VLAN ports 1-8)</a:t>
            </a:r>
          </a:p>
        </p:txBody>
      </p:sp>
      <p:sp>
        <p:nvSpPr>
          <p:cNvPr id="184364" name="Text Box 73"/>
          <p:cNvSpPr txBox="1">
            <a:spLocks noChangeArrowheads="1"/>
          </p:cNvSpPr>
          <p:nvPr/>
        </p:nvSpPr>
        <p:spPr bwMode="auto">
          <a:xfrm>
            <a:off x="2725738" y="3117850"/>
            <a:ext cx="1433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Computer Science</a:t>
            </a:r>
          </a:p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(VLAN ports 9-15)</a:t>
            </a:r>
          </a:p>
        </p:txBody>
      </p:sp>
      <p:sp>
        <p:nvSpPr>
          <p:cNvPr id="184365" name="Text Box 74"/>
          <p:cNvSpPr txBox="1">
            <a:spLocks noChangeArrowheads="1"/>
          </p:cNvSpPr>
          <p:nvPr/>
        </p:nvSpPr>
        <p:spPr bwMode="auto">
          <a:xfrm>
            <a:off x="3322638" y="1824038"/>
            <a:ext cx="2984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15</a:t>
            </a:r>
          </a:p>
        </p:txBody>
      </p:sp>
      <p:sp>
        <p:nvSpPr>
          <p:cNvPr id="184366" name="Oval 81"/>
          <p:cNvSpPr>
            <a:spLocks noChangeArrowheads="1"/>
          </p:cNvSpPr>
          <p:nvPr/>
        </p:nvSpPr>
        <p:spPr bwMode="auto">
          <a:xfrm>
            <a:off x="1449388" y="2189163"/>
            <a:ext cx="42862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67" name="Oval 82"/>
          <p:cNvSpPr>
            <a:spLocks noChangeArrowheads="1"/>
          </p:cNvSpPr>
          <p:nvPr/>
        </p:nvSpPr>
        <p:spPr bwMode="auto">
          <a:xfrm>
            <a:off x="1741488" y="2185988"/>
            <a:ext cx="42862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68" name="Oval 83"/>
          <p:cNvSpPr>
            <a:spLocks noChangeArrowheads="1"/>
          </p:cNvSpPr>
          <p:nvPr/>
        </p:nvSpPr>
        <p:spPr bwMode="auto">
          <a:xfrm>
            <a:off x="2328863" y="2190750"/>
            <a:ext cx="42862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69" name="Oval 84"/>
          <p:cNvSpPr>
            <a:spLocks noChangeArrowheads="1"/>
          </p:cNvSpPr>
          <p:nvPr/>
        </p:nvSpPr>
        <p:spPr bwMode="auto">
          <a:xfrm>
            <a:off x="2660650" y="2187575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70" name="Oval 85"/>
          <p:cNvSpPr>
            <a:spLocks noChangeArrowheads="1"/>
          </p:cNvSpPr>
          <p:nvPr/>
        </p:nvSpPr>
        <p:spPr bwMode="auto">
          <a:xfrm>
            <a:off x="2647950" y="1973263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71" name="Oval 86"/>
          <p:cNvSpPr>
            <a:spLocks noChangeArrowheads="1"/>
          </p:cNvSpPr>
          <p:nvPr/>
        </p:nvSpPr>
        <p:spPr bwMode="auto">
          <a:xfrm>
            <a:off x="3522663" y="1970088"/>
            <a:ext cx="42862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72" name="Text Box 45"/>
          <p:cNvSpPr txBox="1">
            <a:spLocks noChangeArrowheads="1"/>
          </p:cNvSpPr>
          <p:nvPr/>
        </p:nvSpPr>
        <p:spPr bwMode="auto">
          <a:xfrm>
            <a:off x="1112838" y="25542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0" dirty="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75830" name="Rectangle 113"/>
          <p:cNvSpPr>
            <a:spLocks noChangeArrowheads="1"/>
          </p:cNvSpPr>
          <p:nvPr/>
        </p:nvSpPr>
        <p:spPr bwMode="auto">
          <a:xfrm>
            <a:off x="6888163" y="2105025"/>
            <a:ext cx="2794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84374" name="Rectangle 77"/>
          <p:cNvSpPr>
            <a:spLocks noChangeArrowheads="1"/>
          </p:cNvSpPr>
          <p:nvPr/>
        </p:nvSpPr>
        <p:spPr bwMode="auto">
          <a:xfrm>
            <a:off x="6877050" y="1884363"/>
            <a:ext cx="290513" cy="209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75" name="Rectangle 76"/>
          <p:cNvSpPr>
            <a:spLocks noChangeArrowheads="1"/>
          </p:cNvSpPr>
          <p:nvPr/>
        </p:nvSpPr>
        <p:spPr bwMode="auto">
          <a:xfrm>
            <a:off x="5986463" y="1889125"/>
            <a:ext cx="8905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76" name="Line 17"/>
          <p:cNvSpPr>
            <a:spLocks noChangeShapeType="1"/>
          </p:cNvSpPr>
          <p:nvPr/>
        </p:nvSpPr>
        <p:spPr bwMode="auto">
          <a:xfrm>
            <a:off x="6586538" y="189071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77" name="Line 24"/>
          <p:cNvSpPr>
            <a:spLocks noChangeShapeType="1"/>
          </p:cNvSpPr>
          <p:nvPr/>
        </p:nvSpPr>
        <p:spPr bwMode="auto">
          <a:xfrm>
            <a:off x="6291263" y="188595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78" name="Line 25"/>
          <p:cNvSpPr>
            <a:spLocks noChangeShapeType="1"/>
          </p:cNvSpPr>
          <p:nvPr/>
        </p:nvSpPr>
        <p:spPr bwMode="auto">
          <a:xfrm>
            <a:off x="6881813" y="188118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79" name="Text Box 29"/>
          <p:cNvSpPr txBox="1">
            <a:spLocks noChangeArrowheads="1"/>
          </p:cNvSpPr>
          <p:nvPr/>
        </p:nvSpPr>
        <p:spPr bwMode="auto">
          <a:xfrm>
            <a:off x="5903913" y="2054225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84380" name="Text Box 74"/>
          <p:cNvSpPr txBox="1">
            <a:spLocks noChangeArrowheads="1"/>
          </p:cNvSpPr>
          <p:nvPr/>
        </p:nvSpPr>
        <p:spPr bwMode="auto">
          <a:xfrm>
            <a:off x="6794500" y="1830388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184381" name="Oval 84"/>
          <p:cNvSpPr>
            <a:spLocks noChangeArrowheads="1"/>
          </p:cNvSpPr>
          <p:nvPr/>
        </p:nvSpPr>
        <p:spPr bwMode="auto">
          <a:xfrm>
            <a:off x="6132513" y="2193925"/>
            <a:ext cx="42862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82" name="Oval 86"/>
          <p:cNvSpPr>
            <a:spLocks noChangeArrowheads="1"/>
          </p:cNvSpPr>
          <p:nvPr/>
        </p:nvSpPr>
        <p:spPr bwMode="auto">
          <a:xfrm>
            <a:off x="6994525" y="1976438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83" name="AutoShape 8"/>
          <p:cNvSpPr>
            <a:spLocks noChangeArrowheads="1"/>
          </p:cNvSpPr>
          <p:nvPr/>
        </p:nvSpPr>
        <p:spPr bwMode="auto">
          <a:xfrm>
            <a:off x="5972175" y="1612900"/>
            <a:ext cx="1630363" cy="261938"/>
          </a:xfrm>
          <a:prstGeom prst="parallelogram">
            <a:avLst>
              <a:gd name="adj" fmla="val 15560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84" name="Freeform 10"/>
          <p:cNvSpPr>
            <a:spLocks/>
          </p:cNvSpPr>
          <p:nvPr/>
        </p:nvSpPr>
        <p:spPr bwMode="auto">
          <a:xfrm>
            <a:off x="6154738" y="1657350"/>
            <a:ext cx="1184275" cy="166688"/>
          </a:xfrm>
          <a:custGeom>
            <a:avLst/>
            <a:gdLst>
              <a:gd name="T0" fmla="*/ 0 w 678"/>
              <a:gd name="T1" fmla="*/ 2147483647 h 110"/>
              <a:gd name="T2" fmla="*/ 2147483647 w 678"/>
              <a:gd name="T3" fmla="*/ 2147483647 h 110"/>
              <a:gd name="T4" fmla="*/ 2147483647 w 678"/>
              <a:gd name="T5" fmla="*/ 0 h 110"/>
              <a:gd name="T6" fmla="*/ 2147483647 w 678"/>
              <a:gd name="T7" fmla="*/ 0 h 110"/>
              <a:gd name="T8" fmla="*/ 0 60000 65536"/>
              <a:gd name="T9" fmla="*/ 0 60000 65536"/>
              <a:gd name="T10" fmla="*/ 0 60000 65536"/>
              <a:gd name="T11" fmla="*/ 0 60000 65536"/>
              <a:gd name="T12" fmla="*/ 0 w 678"/>
              <a:gd name="T13" fmla="*/ 0 h 110"/>
              <a:gd name="T14" fmla="*/ 678 w 678"/>
              <a:gd name="T15" fmla="*/ 110 h 1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8" h="110">
                <a:moveTo>
                  <a:pt x="0" y="110"/>
                </a:moveTo>
                <a:lnTo>
                  <a:pt x="148" y="108"/>
                </a:lnTo>
                <a:lnTo>
                  <a:pt x="567" y="0"/>
                </a:lnTo>
                <a:lnTo>
                  <a:pt x="6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85" name="Freeform 10"/>
          <p:cNvSpPr>
            <a:spLocks/>
          </p:cNvSpPr>
          <p:nvPr/>
        </p:nvSpPr>
        <p:spPr bwMode="auto">
          <a:xfrm flipV="1">
            <a:off x="6354763" y="1657350"/>
            <a:ext cx="873125" cy="166688"/>
          </a:xfrm>
          <a:custGeom>
            <a:avLst/>
            <a:gdLst>
              <a:gd name="T0" fmla="*/ 0 w 678"/>
              <a:gd name="T1" fmla="*/ 2147483647 h 110"/>
              <a:gd name="T2" fmla="*/ 2147483647 w 678"/>
              <a:gd name="T3" fmla="*/ 2147483647 h 110"/>
              <a:gd name="T4" fmla="*/ 2147483647 w 678"/>
              <a:gd name="T5" fmla="*/ 0 h 110"/>
              <a:gd name="T6" fmla="*/ 2147483647 w 678"/>
              <a:gd name="T7" fmla="*/ 0 h 110"/>
              <a:gd name="T8" fmla="*/ 0 60000 65536"/>
              <a:gd name="T9" fmla="*/ 0 60000 65536"/>
              <a:gd name="T10" fmla="*/ 0 60000 65536"/>
              <a:gd name="T11" fmla="*/ 0 60000 65536"/>
              <a:gd name="T12" fmla="*/ 0 w 678"/>
              <a:gd name="T13" fmla="*/ 0 h 110"/>
              <a:gd name="T14" fmla="*/ 678 w 678"/>
              <a:gd name="T15" fmla="*/ 110 h 1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8" h="110">
                <a:moveTo>
                  <a:pt x="0" y="110"/>
                </a:moveTo>
                <a:lnTo>
                  <a:pt x="148" y="108"/>
                </a:lnTo>
                <a:lnTo>
                  <a:pt x="567" y="0"/>
                </a:lnTo>
                <a:lnTo>
                  <a:pt x="6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/>
          <a:lstStyle/>
          <a:p>
            <a:endParaRPr lang="en-US" dirty="0"/>
          </a:p>
        </p:txBody>
      </p:sp>
      <p:sp>
        <p:nvSpPr>
          <p:cNvPr id="184386" name="Freeform 131"/>
          <p:cNvSpPr>
            <a:spLocks/>
          </p:cNvSpPr>
          <p:nvPr/>
        </p:nvSpPr>
        <p:spPr bwMode="auto">
          <a:xfrm>
            <a:off x="7180263" y="1611313"/>
            <a:ext cx="419100" cy="723900"/>
          </a:xfrm>
          <a:custGeom>
            <a:avLst/>
            <a:gdLst>
              <a:gd name="T0" fmla="*/ 2147483647 w 264"/>
              <a:gd name="T1" fmla="*/ 0 h 456"/>
              <a:gd name="T2" fmla="*/ 2147483647 w 264"/>
              <a:gd name="T3" fmla="*/ 2147483647 h 456"/>
              <a:gd name="T4" fmla="*/ 0 w 264"/>
              <a:gd name="T5" fmla="*/ 2147483647 h 4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64" h="456">
                <a:moveTo>
                  <a:pt x="264" y="0"/>
                </a:moveTo>
                <a:lnTo>
                  <a:pt x="262" y="248"/>
                </a:lnTo>
                <a:lnTo>
                  <a:pt x="0" y="45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184387" name="Freeform 132"/>
          <p:cNvSpPr>
            <a:spLocks/>
          </p:cNvSpPr>
          <p:nvPr/>
        </p:nvSpPr>
        <p:spPr bwMode="auto">
          <a:xfrm>
            <a:off x="5969000" y="1868488"/>
            <a:ext cx="1209675" cy="481012"/>
          </a:xfrm>
          <a:custGeom>
            <a:avLst/>
            <a:gdLst>
              <a:gd name="T0" fmla="*/ 0 w 762"/>
              <a:gd name="T1" fmla="*/ 2147483647 h 303"/>
              <a:gd name="T2" fmla="*/ 0 w 762"/>
              <a:gd name="T3" fmla="*/ 2147483647 h 303"/>
              <a:gd name="T4" fmla="*/ 2147483647 w 762"/>
              <a:gd name="T5" fmla="*/ 2147483647 h 303"/>
              <a:gd name="T6" fmla="*/ 2147483647 w 762"/>
              <a:gd name="T7" fmla="*/ 0 h 3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2" h="303">
                <a:moveTo>
                  <a:pt x="0" y="3"/>
                </a:moveTo>
                <a:lnTo>
                  <a:pt x="0" y="303"/>
                </a:lnTo>
                <a:lnTo>
                  <a:pt x="762" y="303"/>
                </a:lnTo>
                <a:lnTo>
                  <a:pt x="762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75845" name="Line 133"/>
          <p:cNvSpPr>
            <a:spLocks noChangeShapeType="1"/>
          </p:cNvSpPr>
          <p:nvPr/>
        </p:nvSpPr>
        <p:spPr bwMode="auto">
          <a:xfrm flipV="1">
            <a:off x="5969000" y="2092325"/>
            <a:ext cx="1219200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84389" name="Line 69"/>
          <p:cNvSpPr>
            <a:spLocks noChangeShapeType="1"/>
          </p:cNvSpPr>
          <p:nvPr/>
        </p:nvSpPr>
        <p:spPr bwMode="auto">
          <a:xfrm flipH="1">
            <a:off x="5983288" y="2216150"/>
            <a:ext cx="165100" cy="301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90" name="Line 70"/>
          <p:cNvSpPr>
            <a:spLocks noChangeShapeType="1"/>
          </p:cNvSpPr>
          <p:nvPr/>
        </p:nvSpPr>
        <p:spPr bwMode="auto">
          <a:xfrm>
            <a:off x="6438900" y="1990725"/>
            <a:ext cx="179388" cy="627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91" name="Line 71"/>
          <p:cNvSpPr>
            <a:spLocks noChangeShapeType="1"/>
          </p:cNvSpPr>
          <p:nvPr/>
        </p:nvSpPr>
        <p:spPr bwMode="auto">
          <a:xfrm>
            <a:off x="6999288" y="1987550"/>
            <a:ext cx="509587" cy="455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92" name="Oval 85"/>
          <p:cNvSpPr>
            <a:spLocks noChangeArrowheads="1"/>
          </p:cNvSpPr>
          <p:nvPr/>
        </p:nvSpPr>
        <p:spPr bwMode="auto">
          <a:xfrm>
            <a:off x="6424613" y="1970088"/>
            <a:ext cx="42862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93" name="Text Box 27"/>
          <p:cNvSpPr txBox="1">
            <a:spLocks noChangeArrowheads="1"/>
          </p:cNvSpPr>
          <p:nvPr/>
        </p:nvSpPr>
        <p:spPr bwMode="auto">
          <a:xfrm>
            <a:off x="6232525" y="183515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75851" name="Rectangle 158"/>
          <p:cNvSpPr>
            <a:spLocks noChangeArrowheads="1"/>
          </p:cNvSpPr>
          <p:nvPr/>
        </p:nvSpPr>
        <p:spPr bwMode="auto">
          <a:xfrm>
            <a:off x="6591300" y="1885950"/>
            <a:ext cx="280988" cy="204788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84395" name="Text Box 73"/>
          <p:cNvSpPr txBox="1">
            <a:spLocks noChangeArrowheads="1"/>
          </p:cNvSpPr>
          <p:nvPr/>
        </p:nvSpPr>
        <p:spPr bwMode="auto">
          <a:xfrm>
            <a:off x="5648325" y="3124200"/>
            <a:ext cx="2408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Ports 2,3,5 belong to EE VLAN</a:t>
            </a:r>
          </a:p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Ports 4,6,7,8 belong to CS VLAN</a:t>
            </a:r>
          </a:p>
        </p:txBody>
      </p:sp>
      <p:sp>
        <p:nvSpPr>
          <p:cNvPr id="184396" name="Text Box 27"/>
          <p:cNvSpPr txBox="1">
            <a:spLocks noChangeArrowheads="1"/>
          </p:cNvSpPr>
          <p:nvPr/>
        </p:nvSpPr>
        <p:spPr bwMode="auto">
          <a:xfrm>
            <a:off x="6513513" y="183515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184397" name="Text Box 27"/>
          <p:cNvSpPr txBox="1">
            <a:spLocks noChangeArrowheads="1"/>
          </p:cNvSpPr>
          <p:nvPr/>
        </p:nvSpPr>
        <p:spPr bwMode="auto">
          <a:xfrm>
            <a:off x="6237288" y="2049463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184398" name="Text Box 27"/>
          <p:cNvSpPr txBox="1">
            <a:spLocks noChangeArrowheads="1"/>
          </p:cNvSpPr>
          <p:nvPr/>
        </p:nvSpPr>
        <p:spPr bwMode="auto">
          <a:xfrm>
            <a:off x="6513513" y="2049463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184399" name="Text Box 27"/>
          <p:cNvSpPr txBox="1">
            <a:spLocks noChangeArrowheads="1"/>
          </p:cNvSpPr>
          <p:nvPr/>
        </p:nvSpPr>
        <p:spPr bwMode="auto">
          <a:xfrm>
            <a:off x="6813550" y="2054225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grpSp>
        <p:nvGrpSpPr>
          <p:cNvPr id="692394" name="Group 170"/>
          <p:cNvGrpSpPr>
            <a:grpSpLocks/>
          </p:cNvGrpSpPr>
          <p:nvPr/>
        </p:nvGrpSpPr>
        <p:grpSpPr bwMode="auto">
          <a:xfrm>
            <a:off x="3327400" y="1835150"/>
            <a:ext cx="2836863" cy="427038"/>
            <a:chOff x="2096" y="1156"/>
            <a:chExt cx="1787" cy="269"/>
          </a:xfrm>
        </p:grpSpPr>
        <p:sp>
          <p:nvSpPr>
            <p:cNvPr id="184429" name="Oval 85"/>
            <p:cNvSpPr>
              <a:spLocks noChangeArrowheads="1"/>
            </p:cNvSpPr>
            <p:nvPr/>
          </p:nvSpPr>
          <p:spPr bwMode="auto">
            <a:xfrm>
              <a:off x="2215" y="1381"/>
              <a:ext cx="27" cy="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en-US" i="0" dirty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84430" name="Group 169"/>
            <p:cNvGrpSpPr>
              <a:grpSpLocks/>
            </p:cNvGrpSpPr>
            <p:nvPr/>
          </p:nvGrpSpPr>
          <p:grpSpPr bwMode="auto">
            <a:xfrm>
              <a:off x="2096" y="1156"/>
              <a:ext cx="1787" cy="269"/>
              <a:chOff x="2096" y="1156"/>
              <a:chExt cx="1787" cy="269"/>
            </a:xfrm>
          </p:grpSpPr>
          <p:sp>
            <p:nvSpPr>
              <p:cNvPr id="184431" name="Text Box 28"/>
              <p:cNvSpPr txBox="1">
                <a:spLocks noChangeArrowheads="1"/>
              </p:cNvSpPr>
              <p:nvPr/>
            </p:nvSpPr>
            <p:spPr bwMode="auto">
              <a:xfrm>
                <a:off x="2096" y="1290"/>
                <a:ext cx="188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800" i="0" dirty="0">
                    <a:solidFill>
                      <a:srgbClr val="FF0000"/>
                    </a:solidFill>
                    <a:latin typeface="Arial" charset="0"/>
                  </a:rPr>
                  <a:t>16</a:t>
                </a:r>
              </a:p>
            </p:txBody>
          </p:sp>
          <p:sp>
            <p:nvSpPr>
              <p:cNvPr id="184432" name="Text Box 27"/>
              <p:cNvSpPr txBox="1">
                <a:spLocks noChangeArrowheads="1"/>
              </p:cNvSpPr>
              <p:nvPr/>
            </p:nvSpPr>
            <p:spPr bwMode="auto">
              <a:xfrm>
                <a:off x="3731" y="1156"/>
                <a:ext cx="152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800" i="0" dirty="0">
                    <a:solidFill>
                      <a:srgbClr val="FF0000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184433" name="Oval 85"/>
              <p:cNvSpPr>
                <a:spLocks noChangeArrowheads="1"/>
              </p:cNvSpPr>
              <p:nvPr/>
            </p:nvSpPr>
            <p:spPr bwMode="auto">
              <a:xfrm>
                <a:off x="3855" y="1247"/>
                <a:ext cx="27" cy="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4434" name="Freeform 168"/>
              <p:cNvSpPr>
                <a:spLocks/>
              </p:cNvSpPr>
              <p:nvPr/>
            </p:nvSpPr>
            <p:spPr bwMode="auto">
              <a:xfrm>
                <a:off x="2226" y="1260"/>
                <a:ext cx="1644" cy="135"/>
              </a:xfrm>
              <a:custGeom>
                <a:avLst/>
                <a:gdLst>
                  <a:gd name="T0" fmla="*/ 0 w 1644"/>
                  <a:gd name="T1" fmla="*/ 135 h 135"/>
                  <a:gd name="T2" fmla="*/ 852 w 1644"/>
                  <a:gd name="T3" fmla="*/ 132 h 135"/>
                  <a:gd name="T4" fmla="*/ 1050 w 1644"/>
                  <a:gd name="T5" fmla="*/ 0 h 135"/>
                  <a:gd name="T6" fmla="*/ 1644 w 1644"/>
                  <a:gd name="T7" fmla="*/ 0 h 13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44" h="135">
                    <a:moveTo>
                      <a:pt x="0" y="135"/>
                    </a:moveTo>
                    <a:lnTo>
                      <a:pt x="852" y="132"/>
                    </a:lnTo>
                    <a:lnTo>
                      <a:pt x="1050" y="0"/>
                    </a:lnTo>
                    <a:lnTo>
                      <a:pt x="1644" y="0"/>
                    </a:ln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84401" name="Group 44"/>
          <p:cNvGrpSpPr>
            <a:grpSpLocks/>
          </p:cNvGrpSpPr>
          <p:nvPr/>
        </p:nvGrpSpPr>
        <p:grpSpPr bwMode="auto">
          <a:xfrm>
            <a:off x="254000" y="2316163"/>
            <a:ext cx="538163" cy="558800"/>
            <a:chOff x="-44" y="1473"/>
            <a:chExt cx="981" cy="1105"/>
          </a:xfrm>
        </p:grpSpPr>
        <p:pic>
          <p:nvPicPr>
            <p:cNvPr id="18442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2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4402" name="Group 44"/>
          <p:cNvGrpSpPr>
            <a:grpSpLocks/>
          </p:cNvGrpSpPr>
          <p:nvPr/>
        </p:nvGrpSpPr>
        <p:grpSpPr bwMode="auto">
          <a:xfrm>
            <a:off x="619125" y="2519363"/>
            <a:ext cx="539750" cy="558800"/>
            <a:chOff x="-44" y="1473"/>
            <a:chExt cx="981" cy="1105"/>
          </a:xfrm>
        </p:grpSpPr>
        <p:pic>
          <p:nvPicPr>
            <p:cNvPr id="18442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2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4403" name="Group 44"/>
          <p:cNvGrpSpPr>
            <a:grpSpLocks/>
          </p:cNvGrpSpPr>
          <p:nvPr/>
        </p:nvGrpSpPr>
        <p:grpSpPr bwMode="auto">
          <a:xfrm>
            <a:off x="1290638" y="2479675"/>
            <a:ext cx="538162" cy="558800"/>
            <a:chOff x="-44" y="1473"/>
            <a:chExt cx="981" cy="1105"/>
          </a:xfrm>
        </p:grpSpPr>
        <p:pic>
          <p:nvPicPr>
            <p:cNvPr id="18442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2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4404" name="Group 44"/>
          <p:cNvGrpSpPr>
            <a:grpSpLocks/>
          </p:cNvGrpSpPr>
          <p:nvPr/>
        </p:nvGrpSpPr>
        <p:grpSpPr bwMode="auto">
          <a:xfrm>
            <a:off x="2417763" y="2498725"/>
            <a:ext cx="538162" cy="558800"/>
            <a:chOff x="-44" y="1473"/>
            <a:chExt cx="981" cy="1105"/>
          </a:xfrm>
        </p:grpSpPr>
        <p:pic>
          <p:nvPicPr>
            <p:cNvPr id="18442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2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4405" name="Group 44"/>
          <p:cNvGrpSpPr>
            <a:grpSpLocks/>
          </p:cNvGrpSpPr>
          <p:nvPr/>
        </p:nvGrpSpPr>
        <p:grpSpPr bwMode="auto">
          <a:xfrm>
            <a:off x="2854325" y="2479675"/>
            <a:ext cx="539750" cy="558800"/>
            <a:chOff x="-44" y="1473"/>
            <a:chExt cx="981" cy="1105"/>
          </a:xfrm>
        </p:grpSpPr>
        <p:pic>
          <p:nvPicPr>
            <p:cNvPr id="18441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2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4406" name="Group 44"/>
          <p:cNvGrpSpPr>
            <a:grpSpLocks/>
          </p:cNvGrpSpPr>
          <p:nvPr/>
        </p:nvGrpSpPr>
        <p:grpSpPr bwMode="auto">
          <a:xfrm>
            <a:off x="3708400" y="2327275"/>
            <a:ext cx="538163" cy="558800"/>
            <a:chOff x="-44" y="1473"/>
            <a:chExt cx="981" cy="1105"/>
          </a:xfrm>
        </p:grpSpPr>
        <p:pic>
          <p:nvPicPr>
            <p:cNvPr id="18441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1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4407" name="Group 44"/>
          <p:cNvGrpSpPr>
            <a:grpSpLocks/>
          </p:cNvGrpSpPr>
          <p:nvPr/>
        </p:nvGrpSpPr>
        <p:grpSpPr bwMode="auto">
          <a:xfrm>
            <a:off x="5557838" y="2428875"/>
            <a:ext cx="538162" cy="558800"/>
            <a:chOff x="-44" y="1473"/>
            <a:chExt cx="981" cy="1105"/>
          </a:xfrm>
        </p:grpSpPr>
        <p:pic>
          <p:nvPicPr>
            <p:cNvPr id="18441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1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4408" name="Group 44"/>
          <p:cNvGrpSpPr>
            <a:grpSpLocks/>
          </p:cNvGrpSpPr>
          <p:nvPr/>
        </p:nvGrpSpPr>
        <p:grpSpPr bwMode="auto">
          <a:xfrm>
            <a:off x="7183438" y="2357438"/>
            <a:ext cx="538162" cy="558800"/>
            <a:chOff x="-44" y="1473"/>
            <a:chExt cx="981" cy="1105"/>
          </a:xfrm>
        </p:grpSpPr>
        <p:pic>
          <p:nvPicPr>
            <p:cNvPr id="18441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1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4409" name="Group 44"/>
          <p:cNvGrpSpPr>
            <a:grpSpLocks/>
          </p:cNvGrpSpPr>
          <p:nvPr/>
        </p:nvGrpSpPr>
        <p:grpSpPr bwMode="auto">
          <a:xfrm>
            <a:off x="6257925" y="2438400"/>
            <a:ext cx="539750" cy="558800"/>
            <a:chOff x="-44" y="1473"/>
            <a:chExt cx="981" cy="1105"/>
          </a:xfrm>
        </p:grpSpPr>
        <p:pic>
          <p:nvPicPr>
            <p:cNvPr id="18441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1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184410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1030288"/>
            <a:ext cx="74152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36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222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Text Box 9"/>
          <p:cNvSpPr txBox="1">
            <a:spLocks noChangeArrowheads="1"/>
          </p:cNvSpPr>
          <p:nvPr/>
        </p:nvSpPr>
        <p:spPr bwMode="auto">
          <a:xfrm>
            <a:off x="3384550" y="1428750"/>
            <a:ext cx="4746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type</a:t>
            </a:r>
          </a:p>
        </p:txBody>
      </p:sp>
      <p:sp>
        <p:nvSpPr>
          <p:cNvPr id="185348" name="Line 10"/>
          <p:cNvSpPr>
            <a:spLocks noChangeShapeType="1"/>
          </p:cNvSpPr>
          <p:nvPr/>
        </p:nvSpPr>
        <p:spPr bwMode="auto">
          <a:xfrm>
            <a:off x="3559175" y="1636713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5349" name="Line 31"/>
          <p:cNvSpPr>
            <a:spLocks noChangeShapeType="1"/>
          </p:cNvSpPr>
          <p:nvPr/>
        </p:nvSpPr>
        <p:spPr bwMode="auto">
          <a:xfrm>
            <a:off x="1000125" y="2200275"/>
            <a:ext cx="0" cy="771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5350" name="Line 34"/>
          <p:cNvSpPr>
            <a:spLocks noChangeShapeType="1"/>
          </p:cNvSpPr>
          <p:nvPr/>
        </p:nvSpPr>
        <p:spPr bwMode="auto">
          <a:xfrm>
            <a:off x="3424238" y="2171700"/>
            <a:ext cx="0" cy="771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5351" name="Line 36"/>
          <p:cNvSpPr>
            <a:spLocks noChangeShapeType="1"/>
          </p:cNvSpPr>
          <p:nvPr/>
        </p:nvSpPr>
        <p:spPr bwMode="auto">
          <a:xfrm>
            <a:off x="3457575" y="2176463"/>
            <a:ext cx="742950" cy="809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5352" name="Line 37"/>
          <p:cNvSpPr>
            <a:spLocks noChangeShapeType="1"/>
          </p:cNvSpPr>
          <p:nvPr/>
        </p:nvSpPr>
        <p:spPr bwMode="auto">
          <a:xfrm>
            <a:off x="6167438" y="2185988"/>
            <a:ext cx="700087" cy="7953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5353" name="Line 40"/>
          <p:cNvSpPr>
            <a:spLocks noChangeShapeType="1"/>
          </p:cNvSpPr>
          <p:nvPr/>
        </p:nvSpPr>
        <p:spPr bwMode="auto">
          <a:xfrm>
            <a:off x="3600450" y="3328988"/>
            <a:ext cx="0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5354" name="Rectangle 41"/>
          <p:cNvSpPr>
            <a:spLocks noChangeArrowheads="1"/>
          </p:cNvSpPr>
          <p:nvPr/>
        </p:nvSpPr>
        <p:spPr bwMode="auto">
          <a:xfrm>
            <a:off x="3476625" y="4057650"/>
            <a:ext cx="25066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r>
              <a:rPr lang="en-US" altLang="ko-KR" sz="1400" i="0" dirty="0">
                <a:solidFill>
                  <a:srgbClr val="000000"/>
                </a:solidFill>
                <a:latin typeface="Arial" charset="0"/>
                <a:ea typeface="Gulim" charset="0"/>
                <a:cs typeface="Gulim" charset="0"/>
              </a:rPr>
              <a:t>2-byte Tag Protocol Identifier</a:t>
            </a:r>
          </a:p>
          <a:p>
            <a:pPr eaLnBrk="1" hangingPunct="1"/>
            <a:r>
              <a:rPr lang="en-US" altLang="ko-KR" sz="1400" i="0" dirty="0">
                <a:solidFill>
                  <a:srgbClr val="000000"/>
                </a:solidFill>
                <a:latin typeface="Arial" charset="0"/>
                <a:ea typeface="Gulim" charset="0"/>
                <a:cs typeface="Gulim" charset="0"/>
              </a:rPr>
              <a:t>                        (value: 81-00) </a:t>
            </a:r>
          </a:p>
        </p:txBody>
      </p:sp>
      <p:sp>
        <p:nvSpPr>
          <p:cNvPr id="185355" name="Rectangle 42"/>
          <p:cNvSpPr>
            <a:spLocks noChangeArrowheads="1"/>
          </p:cNvSpPr>
          <p:nvPr/>
        </p:nvSpPr>
        <p:spPr bwMode="auto">
          <a:xfrm>
            <a:off x="3814763" y="5203825"/>
            <a:ext cx="38242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r>
              <a:rPr lang="en-US" altLang="ko-KR" sz="1400" i="0" dirty="0">
                <a:solidFill>
                  <a:srgbClr val="000000"/>
                </a:solidFill>
                <a:latin typeface="Arial" charset="0"/>
                <a:ea typeface="Gulim" charset="0"/>
                <a:cs typeface="Gulim" charset="0"/>
              </a:rPr>
              <a:t>Tag Control Information (12 bit VLAN ID field, </a:t>
            </a:r>
          </a:p>
          <a:p>
            <a:pPr eaLnBrk="1" hangingPunct="1"/>
            <a:r>
              <a:rPr lang="en-US" altLang="ko-KR" sz="1400" i="0" dirty="0">
                <a:solidFill>
                  <a:srgbClr val="000000"/>
                </a:solidFill>
                <a:latin typeface="Arial" charset="0"/>
                <a:ea typeface="Gulim" charset="0"/>
                <a:cs typeface="Gulim" charset="0"/>
              </a:rPr>
              <a:t>                          3 bit priority field like IP TOS)</a:t>
            </a:r>
            <a:r>
              <a:rPr lang="en-US" altLang="ko-KR" i="0" dirty="0">
                <a:solidFill>
                  <a:srgbClr val="000000"/>
                </a:solidFill>
                <a:latin typeface="Arial" charset="0"/>
                <a:ea typeface="Gulim" charset="0"/>
                <a:cs typeface="Gulim" charset="0"/>
              </a:rPr>
              <a:t> </a:t>
            </a:r>
          </a:p>
        </p:txBody>
      </p:sp>
      <p:sp>
        <p:nvSpPr>
          <p:cNvPr id="185356" name="Line 43"/>
          <p:cNvSpPr>
            <a:spLocks noChangeShapeType="1"/>
          </p:cNvSpPr>
          <p:nvPr/>
        </p:nvSpPr>
        <p:spPr bwMode="auto">
          <a:xfrm>
            <a:off x="3963988" y="3419475"/>
            <a:ext cx="9525" cy="1741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5357" name="Line 44"/>
          <p:cNvSpPr>
            <a:spLocks noChangeShapeType="1"/>
          </p:cNvSpPr>
          <p:nvPr/>
        </p:nvSpPr>
        <p:spPr bwMode="auto">
          <a:xfrm>
            <a:off x="6562725" y="3319463"/>
            <a:ext cx="0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5358" name="Line 47"/>
          <p:cNvSpPr>
            <a:spLocks noChangeShapeType="1"/>
          </p:cNvSpPr>
          <p:nvPr/>
        </p:nvSpPr>
        <p:spPr bwMode="auto">
          <a:xfrm flipH="1">
            <a:off x="6767513" y="3076575"/>
            <a:ext cx="14287" cy="5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5359" name="Rectangle 48"/>
          <p:cNvSpPr>
            <a:spLocks noChangeArrowheads="1"/>
          </p:cNvSpPr>
          <p:nvPr/>
        </p:nvSpPr>
        <p:spPr bwMode="auto">
          <a:xfrm>
            <a:off x="6105525" y="4175125"/>
            <a:ext cx="123825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ko-KR" sz="1400" i="0" dirty="0">
                <a:solidFill>
                  <a:srgbClr val="000000"/>
                </a:solidFill>
                <a:latin typeface="Arial" charset="0"/>
                <a:ea typeface="Gulim" charset="0"/>
                <a:cs typeface="Gulim" charset="0"/>
              </a:rPr>
              <a:t>Recomputed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1400" i="0" dirty="0">
                <a:solidFill>
                  <a:srgbClr val="000000"/>
                </a:solidFill>
                <a:latin typeface="Arial" charset="0"/>
                <a:ea typeface="Gulim" charset="0"/>
                <a:cs typeface="Gulim" charset="0"/>
              </a:rPr>
              <a:t>CRC</a:t>
            </a:r>
            <a:r>
              <a:rPr lang="en-US" altLang="ko-KR" i="0" dirty="0">
                <a:solidFill>
                  <a:srgbClr val="000000"/>
                </a:solidFill>
                <a:latin typeface="Arial" charset="0"/>
                <a:ea typeface="Gulim" charset="0"/>
                <a:cs typeface="Gulim" charset="0"/>
              </a:rPr>
              <a:t> </a:t>
            </a:r>
          </a:p>
        </p:txBody>
      </p:sp>
      <p:sp>
        <p:nvSpPr>
          <p:cNvPr id="76817" name="Rectangle 27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4000" i="0" dirty="0">
                <a:solidFill>
                  <a:srgbClr val="000099"/>
                </a:solidFill>
                <a:latin typeface="Gill Sans MT" charset="0"/>
                <a:cs typeface="+mn-cs"/>
              </a:rPr>
              <a:t>802.1Q VLAN frame format</a:t>
            </a:r>
          </a:p>
        </p:txBody>
      </p:sp>
      <p:sp>
        <p:nvSpPr>
          <p:cNvPr id="76818" name="Text Box 28"/>
          <p:cNvSpPr txBox="1">
            <a:spLocks noChangeArrowheads="1"/>
          </p:cNvSpPr>
          <p:nvPr/>
        </p:nvSpPr>
        <p:spPr bwMode="auto">
          <a:xfrm>
            <a:off x="7100888" y="1801813"/>
            <a:ext cx="155098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802.1 frame</a:t>
            </a:r>
          </a:p>
        </p:txBody>
      </p:sp>
      <p:sp>
        <p:nvSpPr>
          <p:cNvPr id="76819" name="Text Box 29"/>
          <p:cNvSpPr txBox="1">
            <a:spLocks noChangeArrowheads="1"/>
          </p:cNvSpPr>
          <p:nvPr/>
        </p:nvSpPr>
        <p:spPr bwMode="auto">
          <a:xfrm>
            <a:off x="7104063" y="2967038"/>
            <a:ext cx="17494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802.1Q frame</a:t>
            </a:r>
          </a:p>
        </p:txBody>
      </p:sp>
      <p:pic>
        <p:nvPicPr>
          <p:cNvPr id="185363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1027113"/>
            <a:ext cx="5741987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364" name="Rectangle 1"/>
          <p:cNvSpPr>
            <a:spLocks noChangeArrowheads="1"/>
          </p:cNvSpPr>
          <p:nvPr/>
        </p:nvSpPr>
        <p:spPr bwMode="auto">
          <a:xfrm>
            <a:off x="965200" y="1709738"/>
            <a:ext cx="5140325" cy="406400"/>
          </a:xfrm>
          <a:prstGeom prst="rect">
            <a:avLst/>
          </a:prstGeom>
          <a:solidFill>
            <a:srgbClr val="006633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/>
          <a:lstStyle/>
          <a:p>
            <a:endParaRPr lang="en-US" dirty="0"/>
          </a:p>
        </p:txBody>
      </p:sp>
      <p:cxnSp>
        <p:nvCxnSpPr>
          <p:cNvPr id="76822" name="Straight Connector 3"/>
          <p:cNvCxnSpPr>
            <a:cxnSpLocks noChangeShapeType="1"/>
          </p:cNvCxnSpPr>
          <p:nvPr/>
        </p:nvCxnSpPr>
        <p:spPr bwMode="auto">
          <a:xfrm>
            <a:off x="1958975" y="1700213"/>
            <a:ext cx="0" cy="42862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823" name="Straight Connector 32"/>
          <p:cNvCxnSpPr>
            <a:cxnSpLocks noChangeShapeType="1"/>
          </p:cNvCxnSpPr>
          <p:nvPr/>
        </p:nvCxnSpPr>
        <p:spPr bwMode="auto">
          <a:xfrm>
            <a:off x="2689225" y="1703388"/>
            <a:ext cx="0" cy="42862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824" name="Straight Connector 33"/>
          <p:cNvCxnSpPr>
            <a:cxnSpLocks noChangeShapeType="1"/>
          </p:cNvCxnSpPr>
          <p:nvPr/>
        </p:nvCxnSpPr>
        <p:spPr bwMode="auto">
          <a:xfrm>
            <a:off x="3417888" y="1708150"/>
            <a:ext cx="0" cy="4270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825" name="Straight Connector 34"/>
          <p:cNvCxnSpPr>
            <a:cxnSpLocks noChangeShapeType="1"/>
          </p:cNvCxnSpPr>
          <p:nvPr/>
        </p:nvCxnSpPr>
        <p:spPr bwMode="auto">
          <a:xfrm>
            <a:off x="3671888" y="1703388"/>
            <a:ext cx="0" cy="42862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826" name="Straight Connector 35"/>
          <p:cNvCxnSpPr>
            <a:cxnSpLocks noChangeShapeType="1"/>
          </p:cNvCxnSpPr>
          <p:nvPr/>
        </p:nvCxnSpPr>
        <p:spPr bwMode="auto">
          <a:xfrm>
            <a:off x="5638800" y="1689100"/>
            <a:ext cx="0" cy="42862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5370" name="TextBox 5"/>
          <p:cNvSpPr txBox="1">
            <a:spLocks noChangeArrowheads="1"/>
          </p:cNvSpPr>
          <p:nvPr/>
        </p:nvSpPr>
        <p:spPr bwMode="auto">
          <a:xfrm>
            <a:off x="1937401" y="1722438"/>
            <a:ext cx="770225" cy="405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ts val="1200"/>
              </a:lnSpc>
            </a:pPr>
            <a:r>
              <a:rPr lang="en-US" sz="1200" dirty="0">
                <a:solidFill>
                  <a:schemeClr val="bg1"/>
                </a:solidFill>
                <a:latin typeface="Arial" charset="0"/>
                <a:cs typeface="Arial" charset="0"/>
              </a:rPr>
              <a:t>dest.</a:t>
            </a:r>
          </a:p>
          <a:p>
            <a:pPr algn="ctr">
              <a:lnSpc>
                <a:spcPts val="1200"/>
              </a:lnSpc>
            </a:pPr>
            <a:r>
              <a:rPr lang="en-US" sz="1200" dirty="0">
                <a:solidFill>
                  <a:schemeClr val="bg1"/>
                </a:solidFill>
                <a:latin typeface="Arial" charset="0"/>
                <a:cs typeface="Arial" charset="0"/>
              </a:rPr>
              <a:t>address</a:t>
            </a:r>
          </a:p>
        </p:txBody>
      </p:sp>
      <p:sp>
        <p:nvSpPr>
          <p:cNvPr id="185371" name="TextBox 37"/>
          <p:cNvSpPr txBox="1">
            <a:spLocks noChangeArrowheads="1"/>
          </p:cNvSpPr>
          <p:nvPr/>
        </p:nvSpPr>
        <p:spPr bwMode="auto">
          <a:xfrm>
            <a:off x="2697163" y="1719263"/>
            <a:ext cx="730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ts val="1200"/>
              </a:lnSpc>
            </a:pPr>
            <a:r>
              <a:rPr lang="en-US" sz="1200" dirty="0">
                <a:solidFill>
                  <a:schemeClr val="bg1"/>
                </a:solidFill>
                <a:latin typeface="Arial" charset="0"/>
                <a:cs typeface="Arial" charset="0"/>
              </a:rPr>
              <a:t>source</a:t>
            </a:r>
          </a:p>
          <a:p>
            <a:pPr algn="ctr">
              <a:lnSpc>
                <a:spcPts val="1200"/>
              </a:lnSpc>
            </a:pPr>
            <a:r>
              <a:rPr lang="en-US" sz="1200" dirty="0">
                <a:solidFill>
                  <a:schemeClr val="bg1"/>
                </a:solidFill>
                <a:latin typeface="Arial" charset="0"/>
                <a:cs typeface="Arial" charset="0"/>
              </a:rPr>
              <a:t>address</a:t>
            </a:r>
          </a:p>
        </p:txBody>
      </p:sp>
      <p:sp>
        <p:nvSpPr>
          <p:cNvPr id="185372" name="TextBox 38"/>
          <p:cNvSpPr txBox="1">
            <a:spLocks noChangeArrowheads="1"/>
          </p:cNvSpPr>
          <p:nvPr/>
        </p:nvSpPr>
        <p:spPr bwMode="auto">
          <a:xfrm>
            <a:off x="4041775" y="1790700"/>
            <a:ext cx="11906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ts val="1200"/>
              </a:lnSpc>
            </a:pPr>
            <a:r>
              <a:rPr lang="en-US" sz="1200" dirty="0">
                <a:solidFill>
                  <a:schemeClr val="bg1"/>
                </a:solidFill>
                <a:latin typeface="Arial" charset="0"/>
                <a:cs typeface="Arial" charset="0"/>
              </a:rPr>
              <a:t>data (payload)</a:t>
            </a:r>
          </a:p>
        </p:txBody>
      </p:sp>
      <p:sp>
        <p:nvSpPr>
          <p:cNvPr id="185373" name="TextBox 39"/>
          <p:cNvSpPr txBox="1">
            <a:spLocks noChangeArrowheads="1"/>
          </p:cNvSpPr>
          <p:nvPr/>
        </p:nvSpPr>
        <p:spPr bwMode="auto">
          <a:xfrm>
            <a:off x="5611813" y="1809750"/>
            <a:ext cx="5159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ts val="1200"/>
              </a:lnSpc>
            </a:pPr>
            <a:r>
              <a:rPr lang="en-US" sz="1200" dirty="0">
                <a:solidFill>
                  <a:schemeClr val="bg1"/>
                </a:solidFill>
                <a:latin typeface="Arial" charset="0"/>
                <a:cs typeface="Arial" charset="0"/>
              </a:rPr>
              <a:t>CRC</a:t>
            </a:r>
          </a:p>
        </p:txBody>
      </p:sp>
      <p:sp>
        <p:nvSpPr>
          <p:cNvPr id="185374" name="TextBox 40"/>
          <p:cNvSpPr txBox="1">
            <a:spLocks noChangeArrowheads="1"/>
          </p:cNvSpPr>
          <p:nvPr/>
        </p:nvSpPr>
        <p:spPr bwMode="auto">
          <a:xfrm>
            <a:off x="1047750" y="1787525"/>
            <a:ext cx="8223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ts val="1200"/>
              </a:lnSpc>
            </a:pPr>
            <a:r>
              <a:rPr lang="en-US" sz="1200" dirty="0">
                <a:solidFill>
                  <a:schemeClr val="bg1"/>
                </a:solidFill>
                <a:latin typeface="Arial" charset="0"/>
                <a:cs typeface="Arial" charset="0"/>
              </a:rPr>
              <a:t>preamble</a:t>
            </a:r>
          </a:p>
        </p:txBody>
      </p:sp>
      <p:grpSp>
        <p:nvGrpSpPr>
          <p:cNvPr id="173087" name="Group 6"/>
          <p:cNvGrpSpPr>
            <a:grpSpLocks/>
          </p:cNvGrpSpPr>
          <p:nvPr/>
        </p:nvGrpSpPr>
        <p:grpSpPr bwMode="auto">
          <a:xfrm>
            <a:off x="992826" y="2949575"/>
            <a:ext cx="2448769" cy="436563"/>
            <a:chOff x="340454" y="5667110"/>
            <a:chExt cx="2448560" cy="435435"/>
          </a:xfrm>
          <a:solidFill>
            <a:srgbClr val="006633"/>
          </a:solidFill>
        </p:grpSpPr>
        <p:sp>
          <p:nvSpPr>
            <p:cNvPr id="173097" name="Rectangle 42"/>
            <p:cNvSpPr>
              <a:spLocks noChangeArrowheads="1"/>
            </p:cNvSpPr>
            <p:nvPr/>
          </p:nvSpPr>
          <p:spPr bwMode="auto">
            <a:xfrm>
              <a:off x="340454" y="5676543"/>
              <a:ext cx="2448560" cy="406400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/>
            <a:lstStyle/>
            <a:p>
              <a:pPr>
                <a:defRPr/>
              </a:pPr>
              <a:endParaRPr lang="en-US" dirty="0"/>
            </a:p>
          </p:txBody>
        </p:sp>
        <p:cxnSp>
          <p:nvCxnSpPr>
            <p:cNvPr id="76843" name="Straight Connector 43"/>
            <p:cNvCxnSpPr>
              <a:cxnSpLocks noChangeShapeType="1"/>
            </p:cNvCxnSpPr>
            <p:nvPr/>
          </p:nvCxnSpPr>
          <p:spPr bwMode="auto">
            <a:xfrm>
              <a:off x="1314457" y="5667110"/>
              <a:ext cx="0" cy="427518"/>
            </a:xfrm>
            <a:prstGeom prst="line">
              <a:avLst/>
            </a:prstGeom>
            <a:grp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6844" name="Straight Connector 44"/>
            <p:cNvCxnSpPr>
              <a:cxnSpLocks noChangeShapeType="1"/>
            </p:cNvCxnSpPr>
            <p:nvPr/>
          </p:nvCxnSpPr>
          <p:spPr bwMode="auto">
            <a:xfrm>
              <a:off x="2044645" y="5670277"/>
              <a:ext cx="0" cy="429101"/>
            </a:xfrm>
            <a:prstGeom prst="line">
              <a:avLst/>
            </a:prstGeom>
            <a:grp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6845" name="Straight Connector 45"/>
            <p:cNvCxnSpPr>
              <a:cxnSpLocks noChangeShapeType="1"/>
            </p:cNvCxnSpPr>
            <p:nvPr/>
          </p:nvCxnSpPr>
          <p:spPr bwMode="auto">
            <a:xfrm>
              <a:off x="2773245" y="5675027"/>
              <a:ext cx="0" cy="427518"/>
            </a:xfrm>
            <a:prstGeom prst="line">
              <a:avLst/>
            </a:prstGeom>
            <a:grp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73101" name="TextBox 48"/>
            <p:cNvSpPr txBox="1">
              <a:spLocks noChangeArrowheads="1"/>
            </p:cNvSpPr>
            <p:nvPr/>
          </p:nvSpPr>
          <p:spPr bwMode="auto">
            <a:xfrm>
              <a:off x="1292617" y="5688880"/>
              <a:ext cx="770159" cy="4041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  <a:defRPr/>
              </a:pPr>
              <a:r>
                <a:rPr lang="en-US" sz="12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dest.</a:t>
              </a:r>
            </a:p>
            <a:p>
              <a:pPr algn="ctr">
                <a:lnSpc>
                  <a:spcPts val="1200"/>
                </a:lnSpc>
                <a:defRPr/>
              </a:pPr>
              <a:r>
                <a:rPr lang="en-US" sz="12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address</a:t>
              </a:r>
            </a:p>
          </p:txBody>
        </p:sp>
        <p:sp>
          <p:nvSpPr>
            <p:cNvPr id="173102" name="TextBox 49"/>
            <p:cNvSpPr txBox="1">
              <a:spLocks noChangeArrowheads="1"/>
            </p:cNvSpPr>
            <p:nvPr/>
          </p:nvSpPr>
          <p:spPr bwMode="auto">
            <a:xfrm>
              <a:off x="2053082" y="5685251"/>
              <a:ext cx="729687" cy="40011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  <a:defRPr/>
              </a:pPr>
              <a:r>
                <a:rPr lang="en-US" sz="12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source</a:t>
              </a:r>
            </a:p>
            <a:p>
              <a:pPr algn="ctr">
                <a:lnSpc>
                  <a:spcPts val="1200"/>
                </a:lnSpc>
                <a:defRPr/>
              </a:pPr>
              <a:r>
                <a:rPr lang="en-US" sz="12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address</a:t>
              </a:r>
            </a:p>
          </p:txBody>
        </p:sp>
        <p:sp>
          <p:nvSpPr>
            <p:cNvPr id="173103" name="TextBox 52"/>
            <p:cNvSpPr txBox="1">
              <a:spLocks noChangeArrowheads="1"/>
            </p:cNvSpPr>
            <p:nvPr/>
          </p:nvSpPr>
          <p:spPr bwMode="auto">
            <a:xfrm>
              <a:off x="402711" y="5754221"/>
              <a:ext cx="822661" cy="24622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  <a:defRPr/>
              </a:pPr>
              <a:r>
                <a:rPr lang="en-US" sz="12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preamble</a:t>
              </a:r>
            </a:p>
          </p:txBody>
        </p:sp>
      </p:grpSp>
      <p:sp>
        <p:nvSpPr>
          <p:cNvPr id="185376" name="Rectangle 56"/>
          <p:cNvSpPr>
            <a:spLocks noChangeArrowheads="1"/>
          </p:cNvSpPr>
          <p:nvPr/>
        </p:nvSpPr>
        <p:spPr bwMode="auto">
          <a:xfrm>
            <a:off x="4187825" y="2959100"/>
            <a:ext cx="2659063" cy="406400"/>
          </a:xfrm>
          <a:prstGeom prst="rect">
            <a:avLst/>
          </a:prstGeom>
          <a:solidFill>
            <a:srgbClr val="006633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/>
          <a:lstStyle/>
          <a:p>
            <a:endParaRPr lang="en-US" dirty="0"/>
          </a:p>
        </p:txBody>
      </p:sp>
      <p:cxnSp>
        <p:nvCxnSpPr>
          <p:cNvPr id="76834" name="Straight Connector 60"/>
          <p:cNvCxnSpPr>
            <a:cxnSpLocks noChangeShapeType="1"/>
          </p:cNvCxnSpPr>
          <p:nvPr/>
        </p:nvCxnSpPr>
        <p:spPr bwMode="auto">
          <a:xfrm>
            <a:off x="4411663" y="2954338"/>
            <a:ext cx="0" cy="427037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835" name="Straight Connector 61"/>
          <p:cNvCxnSpPr>
            <a:cxnSpLocks noChangeShapeType="1"/>
          </p:cNvCxnSpPr>
          <p:nvPr/>
        </p:nvCxnSpPr>
        <p:spPr bwMode="auto">
          <a:xfrm>
            <a:off x="6378575" y="2938463"/>
            <a:ext cx="0" cy="42862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5379" name="TextBox 64"/>
          <p:cNvSpPr txBox="1">
            <a:spLocks noChangeArrowheads="1"/>
          </p:cNvSpPr>
          <p:nvPr/>
        </p:nvSpPr>
        <p:spPr bwMode="auto">
          <a:xfrm>
            <a:off x="4783138" y="3040063"/>
            <a:ext cx="11890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ts val="1200"/>
              </a:lnSpc>
            </a:pPr>
            <a:r>
              <a:rPr lang="en-US" sz="1200" dirty="0">
                <a:solidFill>
                  <a:schemeClr val="bg1"/>
                </a:solidFill>
                <a:latin typeface="Arial" charset="0"/>
                <a:cs typeface="Arial" charset="0"/>
              </a:rPr>
              <a:t>data (payload)</a:t>
            </a:r>
          </a:p>
        </p:txBody>
      </p:sp>
      <p:sp>
        <p:nvSpPr>
          <p:cNvPr id="185380" name="TextBox 65"/>
          <p:cNvSpPr txBox="1">
            <a:spLocks noChangeArrowheads="1"/>
          </p:cNvSpPr>
          <p:nvPr/>
        </p:nvSpPr>
        <p:spPr bwMode="auto">
          <a:xfrm>
            <a:off x="6351588" y="3059113"/>
            <a:ext cx="5159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ts val="1200"/>
              </a:lnSpc>
            </a:pPr>
            <a:r>
              <a:rPr lang="en-US" sz="1200" dirty="0">
                <a:solidFill>
                  <a:schemeClr val="bg1"/>
                </a:solidFill>
                <a:latin typeface="Arial" charset="0"/>
                <a:cs typeface="Arial" charset="0"/>
              </a:rPr>
              <a:t>CRC</a:t>
            </a:r>
          </a:p>
        </p:txBody>
      </p:sp>
      <p:sp>
        <p:nvSpPr>
          <p:cNvPr id="185381" name="Text Box 9"/>
          <p:cNvSpPr txBox="1">
            <a:spLocks noChangeArrowheads="1"/>
          </p:cNvSpPr>
          <p:nvPr/>
        </p:nvSpPr>
        <p:spPr bwMode="auto">
          <a:xfrm>
            <a:off x="4095750" y="2659063"/>
            <a:ext cx="4746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type</a:t>
            </a:r>
          </a:p>
        </p:txBody>
      </p:sp>
      <p:sp>
        <p:nvSpPr>
          <p:cNvPr id="185382" name="Line 10"/>
          <p:cNvSpPr>
            <a:spLocks noChangeShapeType="1"/>
          </p:cNvSpPr>
          <p:nvPr/>
        </p:nvSpPr>
        <p:spPr bwMode="auto">
          <a:xfrm>
            <a:off x="4300538" y="2887663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5383" name="Rectangle 67"/>
          <p:cNvSpPr>
            <a:spLocks noChangeArrowheads="1"/>
          </p:cNvSpPr>
          <p:nvPr/>
        </p:nvSpPr>
        <p:spPr bwMode="auto">
          <a:xfrm>
            <a:off x="3429000" y="2963863"/>
            <a:ext cx="735013" cy="406400"/>
          </a:xfrm>
          <a:prstGeom prst="rect">
            <a:avLst/>
          </a:prstGeom>
          <a:solidFill>
            <a:srgbClr val="006633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/>
          <a:lstStyle/>
          <a:p>
            <a:endParaRPr lang="en-US" dirty="0"/>
          </a:p>
        </p:txBody>
      </p:sp>
      <p:cxnSp>
        <p:nvCxnSpPr>
          <p:cNvPr id="76841" name="Straight Connector 68"/>
          <p:cNvCxnSpPr>
            <a:cxnSpLocks noChangeShapeType="1"/>
          </p:cNvCxnSpPr>
          <p:nvPr/>
        </p:nvCxnSpPr>
        <p:spPr bwMode="auto">
          <a:xfrm>
            <a:off x="3797300" y="2962275"/>
            <a:ext cx="0" cy="4270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85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Multiple Access Protocol – CSMA/CD</a:t>
            </a:r>
          </a:p>
          <a:p>
            <a:r>
              <a:rPr lang="en-US" dirty="0" smtClean="0"/>
              <a:t>Ethernet as one CSMA/CD</a:t>
            </a:r>
          </a:p>
          <a:p>
            <a:r>
              <a:rPr lang="en-US" dirty="0" smtClean="0"/>
              <a:t>MAC address (compared to IP address)</a:t>
            </a:r>
          </a:p>
          <a:p>
            <a:r>
              <a:rPr lang="en-US" dirty="0" smtClean="0"/>
              <a:t>ARP protocol (compared to DNS)</a:t>
            </a:r>
          </a:p>
          <a:p>
            <a:r>
              <a:rPr lang="en-US" dirty="0" smtClean="0"/>
              <a:t>Ethernet Switch (compared to hub and router)</a:t>
            </a:r>
          </a:p>
          <a:p>
            <a:r>
              <a:rPr lang="en-US" dirty="0" smtClean="0"/>
              <a:t>VLANs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46270"/>
      </p:ext>
    </p:extLst>
  </p:cSld>
  <p:clrMapOvr>
    <a:masterClrMapping/>
  </p:clrMapOvr>
  <p:transition xmlns:p14="http://schemas.microsoft.com/office/powerpoint/2010/main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Last Slide</a:t>
            </a:r>
            <a:endParaRPr lang="en-US" dirty="0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H4 preview</a:t>
            </a:r>
          </a:p>
          <a:p>
            <a:r>
              <a:rPr lang="en-US" dirty="0" smtClean="0"/>
              <a:t>Muddiest points and feedback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167633"/>
      </p:ext>
    </p:extLst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CSMA collisions</a:t>
            </a:r>
          </a:p>
        </p:txBody>
      </p:sp>
      <p:sp>
        <p:nvSpPr>
          <p:cNvPr id="30725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597275" cy="46482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collisions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can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 still occur: </a:t>
            </a:r>
            <a:r>
              <a:rPr lang="en-US" sz="2400" dirty="0">
                <a:latin typeface="Gill Sans MT" charset="0"/>
                <a:cs typeface="+mn-cs"/>
              </a:rPr>
              <a:t>propagation delay means  two nodes may not hear each other</a:t>
            </a:r>
            <a:r>
              <a:rPr lang="ja-JP" altLang="en-US" sz="2400" dirty="0">
                <a:latin typeface="Gill Sans MT" charset="0"/>
                <a:cs typeface="+mn-cs"/>
              </a:rPr>
              <a:t>’</a:t>
            </a:r>
            <a:r>
              <a:rPr lang="en-US" sz="2400" dirty="0">
                <a:latin typeface="Gill Sans MT" charset="0"/>
                <a:cs typeface="+mn-cs"/>
              </a:rPr>
              <a:t>s transmission</a:t>
            </a:r>
          </a:p>
          <a:p>
            <a:pPr>
              <a:defRPr/>
            </a:pP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collision: </a:t>
            </a:r>
            <a:r>
              <a:rPr lang="en-US" sz="2400" dirty="0">
                <a:latin typeface="Gill Sans MT" charset="0"/>
                <a:cs typeface="+mn-cs"/>
              </a:rPr>
              <a:t>entire packet transmission time wasted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distance &amp; propagation delay play role in in determining collision probability</a:t>
            </a:r>
          </a:p>
          <a:p>
            <a:pPr lvl="1">
              <a:defRPr/>
            </a:pPr>
            <a:endParaRPr lang="en-US" sz="2000" dirty="0">
              <a:latin typeface="Gill Sans MT" charset="0"/>
            </a:endParaRPr>
          </a:p>
        </p:txBody>
      </p:sp>
      <p:sp>
        <p:nvSpPr>
          <p:cNvPr id="30726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defRPr/>
            </a:pPr>
            <a:endParaRPr lang="en-US" sz="2400" dirty="0">
              <a:latin typeface="Gill Sans MT" charset="0"/>
              <a:cs typeface="+mn-cs"/>
            </a:endParaRPr>
          </a:p>
        </p:txBody>
      </p:sp>
      <p:pic>
        <p:nvPicPr>
          <p:cNvPr id="99334" name="Picture 3" descr="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413" y="1322388"/>
            <a:ext cx="4287837" cy="504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5521325" y="884238"/>
            <a:ext cx="2568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i="0" dirty="0">
                <a:latin typeface="Arial" charset="0"/>
                <a:cs typeface="+mn-cs"/>
              </a:rPr>
              <a:t>spatial layout of nodes </a:t>
            </a:r>
            <a:endParaRPr lang="en-US" sz="2000" i="0" dirty="0">
              <a:latin typeface="Arial" charset="0"/>
              <a:cs typeface="+mn-cs"/>
            </a:endParaRPr>
          </a:p>
        </p:txBody>
      </p:sp>
      <p:pic>
        <p:nvPicPr>
          <p:cNvPr id="99336" name="Picture 8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1012825"/>
            <a:ext cx="3943350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0311" name="Rectangle 87"/>
          <p:cNvSpPr>
            <a:spLocks noChangeArrowheads="1"/>
          </p:cNvSpPr>
          <p:nvPr/>
        </p:nvSpPr>
        <p:spPr bwMode="auto">
          <a:xfrm>
            <a:off x="4827588" y="2552700"/>
            <a:ext cx="3736975" cy="257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80312" name="Rectangle 88"/>
          <p:cNvSpPr>
            <a:spLocks noChangeArrowheads="1"/>
          </p:cNvSpPr>
          <p:nvPr/>
        </p:nvSpPr>
        <p:spPr bwMode="auto">
          <a:xfrm>
            <a:off x="4835525" y="2809875"/>
            <a:ext cx="3725863" cy="257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80314" name="Rectangle 90"/>
          <p:cNvSpPr>
            <a:spLocks noChangeArrowheads="1"/>
          </p:cNvSpPr>
          <p:nvPr/>
        </p:nvSpPr>
        <p:spPr bwMode="auto">
          <a:xfrm>
            <a:off x="4797425" y="3062288"/>
            <a:ext cx="3763963" cy="16240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80315" name="Rectangle 91"/>
          <p:cNvSpPr>
            <a:spLocks noChangeArrowheads="1"/>
          </p:cNvSpPr>
          <p:nvPr/>
        </p:nvSpPr>
        <p:spPr bwMode="auto">
          <a:xfrm>
            <a:off x="4770438" y="4670425"/>
            <a:ext cx="3789362" cy="1635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0734" name="Rectangle 92"/>
          <p:cNvSpPr>
            <a:spLocks noChangeArrowheads="1"/>
          </p:cNvSpPr>
          <p:nvPr/>
        </p:nvSpPr>
        <p:spPr bwMode="auto">
          <a:xfrm>
            <a:off x="4764088" y="1254125"/>
            <a:ext cx="4040187" cy="13017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99342" name="Group 98"/>
          <p:cNvGrpSpPr>
            <a:grpSpLocks/>
          </p:cNvGrpSpPr>
          <p:nvPr/>
        </p:nvGrpSpPr>
        <p:grpSpPr bwMode="auto">
          <a:xfrm>
            <a:off x="4948238" y="1252538"/>
            <a:ext cx="3513137" cy="628650"/>
            <a:chOff x="3117" y="180"/>
            <a:chExt cx="2213" cy="396"/>
          </a:xfrm>
        </p:grpSpPr>
        <p:grpSp>
          <p:nvGrpSpPr>
            <p:cNvPr id="99343" name="Group 67"/>
            <p:cNvGrpSpPr>
              <a:grpSpLocks/>
            </p:cNvGrpSpPr>
            <p:nvPr/>
          </p:nvGrpSpPr>
          <p:grpSpPr bwMode="auto">
            <a:xfrm flipH="1">
              <a:off x="3117" y="245"/>
              <a:ext cx="316" cy="323"/>
              <a:chOff x="2839" y="3501"/>
              <a:chExt cx="755" cy="803"/>
            </a:xfrm>
          </p:grpSpPr>
          <p:pic>
            <p:nvPicPr>
              <p:cNvPr id="99358" name="Picture 6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9359" name="Freeform 69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9344" name="Group 70"/>
            <p:cNvGrpSpPr>
              <a:grpSpLocks/>
            </p:cNvGrpSpPr>
            <p:nvPr/>
          </p:nvGrpSpPr>
          <p:grpSpPr bwMode="auto">
            <a:xfrm flipH="1">
              <a:off x="3747" y="253"/>
              <a:ext cx="316" cy="323"/>
              <a:chOff x="2839" y="3501"/>
              <a:chExt cx="755" cy="803"/>
            </a:xfrm>
          </p:grpSpPr>
          <p:pic>
            <p:nvPicPr>
              <p:cNvPr id="99356" name="Picture 7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9357" name="Freeform 72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9345" name="Group 73"/>
            <p:cNvGrpSpPr>
              <a:grpSpLocks/>
            </p:cNvGrpSpPr>
            <p:nvPr/>
          </p:nvGrpSpPr>
          <p:grpSpPr bwMode="auto">
            <a:xfrm flipH="1">
              <a:off x="4356" y="247"/>
              <a:ext cx="316" cy="323"/>
              <a:chOff x="2839" y="3501"/>
              <a:chExt cx="755" cy="803"/>
            </a:xfrm>
          </p:grpSpPr>
          <p:pic>
            <p:nvPicPr>
              <p:cNvPr id="99354" name="Picture 7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9355" name="Freeform 75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9346" name="Group 76"/>
            <p:cNvGrpSpPr>
              <a:grpSpLocks/>
            </p:cNvGrpSpPr>
            <p:nvPr/>
          </p:nvGrpSpPr>
          <p:grpSpPr bwMode="auto">
            <a:xfrm flipH="1">
              <a:off x="5014" y="249"/>
              <a:ext cx="316" cy="323"/>
              <a:chOff x="2839" y="3501"/>
              <a:chExt cx="755" cy="803"/>
            </a:xfrm>
          </p:grpSpPr>
          <p:pic>
            <p:nvPicPr>
              <p:cNvPr id="99352" name="Picture 7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9353" name="Freeform 78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sp>
          <p:nvSpPr>
            <p:cNvPr id="30740" name="Line 93"/>
            <p:cNvSpPr>
              <a:spLocks noChangeShapeType="1"/>
            </p:cNvSpPr>
            <p:nvPr/>
          </p:nvSpPr>
          <p:spPr bwMode="auto">
            <a:xfrm>
              <a:off x="3309" y="181"/>
              <a:ext cx="19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0741" name="Line 94"/>
            <p:cNvSpPr>
              <a:spLocks noChangeShapeType="1"/>
            </p:cNvSpPr>
            <p:nvPr/>
          </p:nvSpPr>
          <p:spPr bwMode="auto">
            <a:xfrm>
              <a:off x="3309" y="180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0742" name="Line 95"/>
            <p:cNvSpPr>
              <a:spLocks noChangeShapeType="1"/>
            </p:cNvSpPr>
            <p:nvPr/>
          </p:nvSpPr>
          <p:spPr bwMode="auto">
            <a:xfrm>
              <a:off x="3975" y="183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0743" name="Line 96"/>
            <p:cNvSpPr>
              <a:spLocks noChangeShapeType="1"/>
            </p:cNvSpPr>
            <p:nvPr/>
          </p:nvSpPr>
          <p:spPr bwMode="auto">
            <a:xfrm>
              <a:off x="4578" y="183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0744" name="Line 97"/>
            <p:cNvSpPr>
              <a:spLocks noChangeShapeType="1"/>
            </p:cNvSpPr>
            <p:nvPr/>
          </p:nvSpPr>
          <p:spPr bwMode="auto">
            <a:xfrm>
              <a:off x="5289" y="180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827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180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180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80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1" dur="500"/>
                                        <p:tgtEl>
                                          <p:spTgt spid="180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311" grpId="0" animBg="1"/>
      <p:bldP spid="180312" grpId="0" animBg="1"/>
      <p:bldP spid="180314" grpId="0" animBg="1"/>
      <p:bldP spid="1803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9" name="Picture 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016000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52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CSMA/CD </a:t>
            </a:r>
            <a:r>
              <a:rPr lang="en-US" sz="4000" dirty="0">
                <a:latin typeface="Gill Sans MT" charset="0"/>
                <a:cs typeface="+mj-cs"/>
              </a:rPr>
              <a:t>(collision detection)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433513"/>
            <a:ext cx="8264525" cy="4648200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  <a:defRPr/>
            </a:pPr>
            <a:r>
              <a:rPr lang="en-US" sz="3200" i="1" dirty="0">
                <a:solidFill>
                  <a:srgbClr val="CC0000"/>
                </a:solidFill>
                <a:latin typeface="Gill Sans MT" charset="0"/>
                <a:cs typeface="+mn-cs"/>
              </a:rPr>
              <a:t>CSMA/CD:</a:t>
            </a:r>
            <a:r>
              <a:rPr lang="en-US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carrier sensing, deferral as in CSMA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collisions </a:t>
            </a:r>
            <a:r>
              <a:rPr lang="en-US" i="1" dirty="0">
                <a:latin typeface="Gill Sans MT" charset="0"/>
              </a:rPr>
              <a:t>detected</a:t>
            </a:r>
            <a:r>
              <a:rPr lang="en-US" dirty="0">
                <a:latin typeface="Gill Sans MT" charset="0"/>
              </a:rPr>
              <a:t> within short time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colliding transmissions aborted, reducing channel wastage 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collision detection:</a:t>
            </a:r>
            <a:r>
              <a:rPr lang="en-US" sz="2400" dirty="0">
                <a:latin typeface="Gill Sans MT" charset="0"/>
                <a:cs typeface="+mn-cs"/>
              </a:rPr>
              <a:t> 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easy in wired LANs: measure signal strengths, compare transmitted, received signals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difficult in wireless LANs: received signal strength overwhelmed by local transmission strength 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human analogy: the polite conversationalist 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371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7" name="Picture 3" descr="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788" y="1531938"/>
            <a:ext cx="4433887" cy="387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28" name="Picture 7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016000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Rectangle 8"/>
          <p:cNvSpPr>
            <a:spLocks noGrp="1" noChangeArrowheads="1"/>
          </p:cNvSpPr>
          <p:nvPr>
            <p:ph type="title"/>
          </p:nvPr>
        </p:nvSpPr>
        <p:spPr>
          <a:xfrm>
            <a:off x="533400" y="1952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CSMA/CD </a:t>
            </a:r>
            <a:r>
              <a:rPr lang="en-US" sz="4000" dirty="0">
                <a:latin typeface="Gill Sans MT" charset="0"/>
                <a:cs typeface="+mj-cs"/>
              </a:rPr>
              <a:t>(collision detection)</a:t>
            </a:r>
          </a:p>
        </p:txBody>
      </p:sp>
      <p:sp>
        <p:nvSpPr>
          <p:cNvPr id="32775" name="Rectangle 29"/>
          <p:cNvSpPr>
            <a:spLocks noChangeArrowheads="1"/>
          </p:cNvSpPr>
          <p:nvPr/>
        </p:nvSpPr>
        <p:spPr bwMode="auto">
          <a:xfrm>
            <a:off x="2041525" y="1446213"/>
            <a:ext cx="4135438" cy="12112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2776" name="Rectangle 9"/>
          <p:cNvSpPr>
            <a:spLocks noChangeArrowheads="1"/>
          </p:cNvSpPr>
          <p:nvPr/>
        </p:nvSpPr>
        <p:spPr bwMode="auto">
          <a:xfrm>
            <a:off x="2778125" y="1595438"/>
            <a:ext cx="2568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i="0" dirty="0">
                <a:latin typeface="Arial" charset="0"/>
                <a:cs typeface="+mn-cs"/>
              </a:rPr>
              <a:t>spatial layout of nodes </a:t>
            </a:r>
            <a:endParaRPr lang="en-US" sz="2000" i="0" dirty="0">
              <a:latin typeface="Arial" charset="0"/>
              <a:cs typeface="+mn-cs"/>
            </a:endParaRPr>
          </a:p>
        </p:txBody>
      </p:sp>
      <p:grpSp>
        <p:nvGrpSpPr>
          <p:cNvPr id="103432" name="Group 30"/>
          <p:cNvGrpSpPr>
            <a:grpSpLocks/>
          </p:cNvGrpSpPr>
          <p:nvPr/>
        </p:nvGrpSpPr>
        <p:grpSpPr bwMode="auto">
          <a:xfrm>
            <a:off x="2541588" y="1985963"/>
            <a:ext cx="3263900" cy="195262"/>
            <a:chOff x="4220" y="1231"/>
            <a:chExt cx="1989" cy="90"/>
          </a:xfrm>
        </p:grpSpPr>
        <p:sp>
          <p:nvSpPr>
            <p:cNvPr id="32790" name="Line 23"/>
            <p:cNvSpPr>
              <a:spLocks noChangeShapeType="1"/>
            </p:cNvSpPr>
            <p:nvPr/>
          </p:nvSpPr>
          <p:spPr bwMode="auto">
            <a:xfrm>
              <a:off x="4220" y="1232"/>
              <a:ext cx="19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2791" name="Line 24"/>
            <p:cNvSpPr>
              <a:spLocks noChangeShapeType="1"/>
            </p:cNvSpPr>
            <p:nvPr/>
          </p:nvSpPr>
          <p:spPr bwMode="auto">
            <a:xfrm>
              <a:off x="4220" y="1231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2792" name="Line 25"/>
            <p:cNvSpPr>
              <a:spLocks noChangeShapeType="1"/>
            </p:cNvSpPr>
            <p:nvPr/>
          </p:nvSpPr>
          <p:spPr bwMode="auto">
            <a:xfrm>
              <a:off x="4886" y="1234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2793" name="Line 26"/>
            <p:cNvSpPr>
              <a:spLocks noChangeShapeType="1"/>
            </p:cNvSpPr>
            <p:nvPr/>
          </p:nvSpPr>
          <p:spPr bwMode="auto">
            <a:xfrm>
              <a:off x="5489" y="1234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2794" name="Line 27"/>
            <p:cNvSpPr>
              <a:spLocks noChangeShapeType="1"/>
            </p:cNvSpPr>
            <p:nvPr/>
          </p:nvSpPr>
          <p:spPr bwMode="auto">
            <a:xfrm>
              <a:off x="6200" y="1231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103433" name="Group 11"/>
          <p:cNvGrpSpPr>
            <a:grpSpLocks/>
          </p:cNvGrpSpPr>
          <p:nvPr/>
        </p:nvGrpSpPr>
        <p:grpSpPr bwMode="auto">
          <a:xfrm flipH="1">
            <a:off x="2187575" y="2119313"/>
            <a:ext cx="501650" cy="512762"/>
            <a:chOff x="2839" y="3501"/>
            <a:chExt cx="755" cy="803"/>
          </a:xfrm>
        </p:grpSpPr>
        <p:pic>
          <p:nvPicPr>
            <p:cNvPr id="103443" name="Picture 12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444" name="Freeform 13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03434" name="Group 14"/>
          <p:cNvGrpSpPr>
            <a:grpSpLocks/>
          </p:cNvGrpSpPr>
          <p:nvPr/>
        </p:nvGrpSpPr>
        <p:grpSpPr bwMode="auto">
          <a:xfrm flipH="1">
            <a:off x="3279775" y="2101850"/>
            <a:ext cx="501650" cy="512763"/>
            <a:chOff x="2839" y="3501"/>
            <a:chExt cx="755" cy="803"/>
          </a:xfrm>
        </p:grpSpPr>
        <p:pic>
          <p:nvPicPr>
            <p:cNvPr id="103441" name="Picture 15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442" name="Freeform 16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03435" name="Group 17"/>
          <p:cNvGrpSpPr>
            <a:grpSpLocks/>
          </p:cNvGrpSpPr>
          <p:nvPr/>
        </p:nvGrpSpPr>
        <p:grpSpPr bwMode="auto">
          <a:xfrm flipH="1">
            <a:off x="4278313" y="2092325"/>
            <a:ext cx="501650" cy="512763"/>
            <a:chOff x="2839" y="3501"/>
            <a:chExt cx="755" cy="803"/>
          </a:xfrm>
        </p:grpSpPr>
        <p:pic>
          <p:nvPicPr>
            <p:cNvPr id="103439" name="Picture 18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440" name="Freeform 19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03436" name="Group 20"/>
          <p:cNvGrpSpPr>
            <a:grpSpLocks/>
          </p:cNvGrpSpPr>
          <p:nvPr/>
        </p:nvGrpSpPr>
        <p:grpSpPr bwMode="auto">
          <a:xfrm flipH="1">
            <a:off x="5397500" y="2106613"/>
            <a:ext cx="501650" cy="512762"/>
            <a:chOff x="2839" y="3501"/>
            <a:chExt cx="755" cy="803"/>
          </a:xfrm>
        </p:grpSpPr>
        <p:pic>
          <p:nvPicPr>
            <p:cNvPr id="103437" name="Picture 21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438" name="Freeform 22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688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41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Ethernet CSMA/CD algorithm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3075" y="1500188"/>
            <a:ext cx="4041775" cy="4648200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  <a:defRPr/>
            </a:pPr>
            <a:r>
              <a:rPr lang="en-US" sz="2600" dirty="0">
                <a:solidFill>
                  <a:srgbClr val="000099"/>
                </a:solidFill>
                <a:latin typeface="Gill Sans MT" charset="0"/>
                <a:cs typeface="+mn-cs"/>
              </a:rPr>
              <a:t>1. </a:t>
            </a:r>
            <a:r>
              <a:rPr lang="en-US" sz="2600" dirty="0">
                <a:latin typeface="Gill Sans MT" charset="0"/>
                <a:cs typeface="+mn-cs"/>
              </a:rPr>
              <a:t>NIC receives datagram from network layer, creates frame</a:t>
            </a:r>
          </a:p>
          <a:p>
            <a:pPr>
              <a:buFont typeface="Wingdings" charset="0"/>
              <a:buNone/>
              <a:defRPr/>
            </a:pPr>
            <a:r>
              <a:rPr lang="en-US" sz="2600" dirty="0">
                <a:solidFill>
                  <a:srgbClr val="000099"/>
                </a:solidFill>
                <a:latin typeface="Gill Sans MT" charset="0"/>
                <a:cs typeface="+mn-cs"/>
              </a:rPr>
              <a:t>2. </a:t>
            </a:r>
            <a:r>
              <a:rPr lang="en-US" sz="2600" dirty="0">
                <a:latin typeface="Gill Sans MT" charset="0"/>
                <a:cs typeface="+mn-cs"/>
              </a:rPr>
              <a:t>If NIC senses channel idle, starts frame </a:t>
            </a:r>
            <a:r>
              <a:rPr lang="en-US" sz="2600" dirty="0" smtClean="0">
                <a:latin typeface="Gill Sans MT" charset="0"/>
                <a:cs typeface="+mn-cs"/>
              </a:rPr>
              <a:t>transmission. </a:t>
            </a:r>
            <a:r>
              <a:rPr lang="en-US" sz="2600" dirty="0">
                <a:latin typeface="Gill Sans MT" charset="0"/>
                <a:cs typeface="+mn-cs"/>
              </a:rPr>
              <a:t>If NIC senses channel busy, waits until channel idle, then </a:t>
            </a:r>
            <a:r>
              <a:rPr lang="en-US" sz="2600" dirty="0" smtClean="0">
                <a:latin typeface="Gill Sans MT" charset="0"/>
                <a:cs typeface="+mn-cs"/>
              </a:rPr>
              <a:t>transmits.</a:t>
            </a:r>
            <a:endParaRPr lang="en-US" sz="2600" dirty="0">
              <a:latin typeface="Gill Sans MT" charset="0"/>
              <a:cs typeface="+mn-cs"/>
            </a:endParaRPr>
          </a:p>
          <a:p>
            <a:pPr>
              <a:buFont typeface="Wingdings" charset="0"/>
              <a:buNone/>
              <a:defRPr/>
            </a:pPr>
            <a:r>
              <a:rPr lang="en-US" sz="2600" dirty="0">
                <a:solidFill>
                  <a:srgbClr val="000099"/>
                </a:solidFill>
                <a:latin typeface="Gill Sans MT" charset="0"/>
                <a:cs typeface="+mn-cs"/>
              </a:rPr>
              <a:t>3. </a:t>
            </a:r>
            <a:r>
              <a:rPr lang="en-US" sz="2600" dirty="0">
                <a:latin typeface="Gill Sans MT" charset="0"/>
                <a:cs typeface="+mn-cs"/>
              </a:rPr>
              <a:t>If NIC transmits entire frame without detecting another transmission, NIC is done with frame !</a:t>
            </a:r>
          </a:p>
        </p:txBody>
      </p:sp>
      <p:sp>
        <p:nvSpPr>
          <p:cNvPr id="5735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27563" y="1543050"/>
            <a:ext cx="3965575" cy="4648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charset="0"/>
              <a:buNone/>
              <a:defRPr/>
            </a:pPr>
            <a:r>
              <a:rPr lang="en-US" sz="2600" dirty="0">
                <a:solidFill>
                  <a:srgbClr val="000099"/>
                </a:solidFill>
                <a:latin typeface="Gill Sans MT" charset="0"/>
                <a:cs typeface="+mn-cs"/>
              </a:rPr>
              <a:t>4. </a:t>
            </a:r>
            <a:r>
              <a:rPr lang="en-US" sz="2600" dirty="0">
                <a:latin typeface="Gill Sans MT" charset="0"/>
                <a:cs typeface="+mn-cs"/>
              </a:rPr>
              <a:t>If NIC detects another transmission while transmitting,  aborts and sends jam signal</a:t>
            </a:r>
          </a:p>
          <a:p>
            <a:pPr>
              <a:buFont typeface="Wingdings" charset="0"/>
              <a:buNone/>
              <a:defRPr/>
            </a:pPr>
            <a:r>
              <a:rPr lang="en-US" sz="2600" dirty="0">
                <a:solidFill>
                  <a:srgbClr val="000099"/>
                </a:solidFill>
                <a:latin typeface="Gill Sans MT" charset="0"/>
                <a:cs typeface="+mn-cs"/>
              </a:rPr>
              <a:t>5. </a:t>
            </a:r>
            <a:r>
              <a:rPr lang="en-US" sz="2600" dirty="0">
                <a:latin typeface="Gill Sans MT" charset="0"/>
                <a:cs typeface="+mn-cs"/>
              </a:rPr>
              <a:t>After aborting, NIC enters </a:t>
            </a:r>
            <a:r>
              <a:rPr lang="en-US" sz="2600" i="1" dirty="0" smtClean="0">
                <a:solidFill>
                  <a:srgbClr val="CC0000"/>
                </a:solidFill>
                <a:latin typeface="Gill Sans MT" charset="0"/>
                <a:cs typeface="+mn-cs"/>
              </a:rPr>
              <a:t>binary (exponential) </a:t>
            </a:r>
            <a:r>
              <a:rPr lang="en-US" sz="2600" i="1" dirty="0">
                <a:solidFill>
                  <a:srgbClr val="CC0000"/>
                </a:solidFill>
                <a:latin typeface="Gill Sans MT" charset="0"/>
                <a:cs typeface="+mn-cs"/>
              </a:rPr>
              <a:t>backoff: </a:t>
            </a:r>
            <a:endParaRPr lang="en-US" sz="2600" i="1" dirty="0" smtClean="0">
              <a:solidFill>
                <a:srgbClr val="CC0000"/>
              </a:solidFill>
              <a:latin typeface="Gill Sans MT" charset="0"/>
              <a:cs typeface="+mn-cs"/>
            </a:endParaRPr>
          </a:p>
          <a:p>
            <a:pPr lvl="1">
              <a:defRPr/>
            </a:pPr>
            <a:r>
              <a:rPr lang="en-US" dirty="0" smtClean="0">
                <a:latin typeface="Gill Sans MT" charset="0"/>
              </a:rPr>
              <a:t>after </a:t>
            </a:r>
            <a:r>
              <a:rPr lang="en-US" i="1" dirty="0">
                <a:latin typeface="Gill Sans MT" charset="0"/>
              </a:rPr>
              <a:t>m</a:t>
            </a:r>
            <a:r>
              <a:rPr lang="en-US" dirty="0">
                <a:latin typeface="Gill Sans MT" charset="0"/>
              </a:rPr>
              <a:t>th collision, NIC chooses </a:t>
            </a:r>
            <a:r>
              <a:rPr lang="en-US" i="1" dirty="0">
                <a:latin typeface="Gill Sans MT" charset="0"/>
              </a:rPr>
              <a:t>K </a:t>
            </a:r>
            <a:r>
              <a:rPr lang="en-US" dirty="0">
                <a:latin typeface="Gill Sans MT" charset="0"/>
              </a:rPr>
              <a:t>at random from </a:t>
            </a:r>
            <a:r>
              <a:rPr lang="en-US" i="1" dirty="0" smtClean="0">
                <a:latin typeface="Gill Sans MT" charset="0"/>
              </a:rPr>
              <a:t>{</a:t>
            </a:r>
            <a:r>
              <a:rPr lang="en-US" i="1" dirty="0">
                <a:latin typeface="Gill Sans MT" charset="0"/>
              </a:rPr>
              <a:t>0,1,2</a:t>
            </a:r>
            <a:r>
              <a:rPr lang="en-US" i="1" dirty="0" smtClean="0">
                <a:latin typeface="Gill Sans MT" charset="0"/>
              </a:rPr>
              <a:t>, …, 2</a:t>
            </a:r>
            <a:r>
              <a:rPr lang="en-US" b="1" i="1" baseline="30000" dirty="0" smtClean="0">
                <a:latin typeface="Gill Sans MT" charset="0"/>
              </a:rPr>
              <a:t>m</a:t>
            </a:r>
            <a:r>
              <a:rPr lang="en-US" i="1" dirty="0">
                <a:latin typeface="Gill Sans MT" charset="0"/>
              </a:rPr>
              <a:t>-1}</a:t>
            </a:r>
            <a:r>
              <a:rPr lang="en-US" dirty="0">
                <a:latin typeface="Gill Sans MT" charset="0"/>
              </a:rPr>
              <a:t>. NIC waits K</a:t>
            </a:r>
            <a:r>
              <a:rPr lang="el-GR" dirty="0">
                <a:latin typeface="Gill Sans MT" charset="0"/>
              </a:rPr>
              <a:t>·</a:t>
            </a:r>
            <a:r>
              <a:rPr lang="en-US" dirty="0">
                <a:latin typeface="Gill Sans MT" charset="0"/>
              </a:rPr>
              <a:t>512 </a:t>
            </a:r>
            <a:r>
              <a:rPr lang="en-US" dirty="0" smtClean="0">
                <a:latin typeface="Gill Sans MT" charset="0"/>
              </a:rPr>
              <a:t>bit times</a:t>
            </a:r>
            <a:r>
              <a:rPr lang="en-US" dirty="0">
                <a:latin typeface="Gill Sans MT" charset="0"/>
              </a:rPr>
              <a:t>, returns to Step </a:t>
            </a:r>
            <a:r>
              <a:rPr lang="en-US" dirty="0" smtClean="0">
                <a:latin typeface="Gill Sans MT" charset="0"/>
              </a:rPr>
              <a:t>2</a:t>
            </a:r>
          </a:p>
          <a:p>
            <a:pPr lvl="1">
              <a:defRPr/>
            </a:pPr>
            <a:r>
              <a:rPr lang="en-US" dirty="0" smtClean="0">
                <a:latin typeface="Gill Sans MT" charset="0"/>
              </a:rPr>
              <a:t>longer backoff interval with more collisions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  <a:defRPr/>
            </a:pPr>
            <a:r>
              <a:rPr lang="en-US" sz="2600" dirty="0">
                <a:latin typeface="Gill Sans MT" charset="0"/>
                <a:cs typeface="+mn-cs"/>
              </a:rPr>
              <a:t>  </a:t>
            </a:r>
          </a:p>
        </p:txBody>
      </p:sp>
      <p:pic>
        <p:nvPicPr>
          <p:cNvPr id="105478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906463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38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CSMA/CD efficiency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1684338"/>
          </a:xfrm>
        </p:spPr>
        <p:txBody>
          <a:bodyPr>
            <a:normAutofit fontScale="40000" lnSpcReduction="20000"/>
          </a:bodyPr>
          <a:lstStyle/>
          <a:p>
            <a:pPr marL="238125" indent="-238125">
              <a:defRPr/>
            </a:pPr>
            <a:r>
              <a:rPr lang="en-US" sz="2400" dirty="0">
                <a:latin typeface="Gill Sans MT" charset="0"/>
                <a:cs typeface="+mn-cs"/>
              </a:rPr>
              <a:t>T</a:t>
            </a:r>
            <a:r>
              <a:rPr lang="en-US" sz="2400" baseline="-25000" dirty="0">
                <a:latin typeface="Gill Sans MT" charset="0"/>
                <a:cs typeface="+mn-cs"/>
              </a:rPr>
              <a:t>prop</a:t>
            </a:r>
            <a:r>
              <a:rPr lang="en-US" sz="2400" dirty="0">
                <a:latin typeface="Gill Sans MT" charset="0"/>
                <a:cs typeface="+mn-cs"/>
              </a:rPr>
              <a:t> = max prop delay between 2 nodes in LAN</a:t>
            </a:r>
          </a:p>
          <a:p>
            <a:pPr marL="238125" indent="-238125">
              <a:defRPr/>
            </a:pPr>
            <a:r>
              <a:rPr lang="en-US" sz="2400" dirty="0">
                <a:latin typeface="Gill Sans MT" charset="0"/>
                <a:cs typeface="+mn-cs"/>
              </a:rPr>
              <a:t>t</a:t>
            </a:r>
            <a:r>
              <a:rPr lang="en-US" sz="2400" baseline="-25000" dirty="0">
                <a:latin typeface="Gill Sans MT" charset="0"/>
                <a:cs typeface="+mn-cs"/>
              </a:rPr>
              <a:t>trans</a:t>
            </a:r>
            <a:r>
              <a:rPr lang="en-US" sz="2400" dirty="0">
                <a:latin typeface="Gill Sans MT" charset="0"/>
                <a:cs typeface="+mn-cs"/>
              </a:rPr>
              <a:t> = time to transmit max-size frame</a:t>
            </a:r>
            <a:endParaRPr lang="en-US" dirty="0">
              <a:latin typeface="Gill Sans MT" charset="0"/>
              <a:cs typeface="+mn-cs"/>
            </a:endParaRPr>
          </a:p>
          <a:p>
            <a:pPr>
              <a:defRPr/>
            </a:pPr>
            <a:endParaRPr lang="en-US" dirty="0">
              <a:latin typeface="Gill Sans MT" charset="0"/>
              <a:cs typeface="+mn-cs"/>
            </a:endParaRPr>
          </a:p>
          <a:p>
            <a:pPr>
              <a:defRPr/>
            </a:pPr>
            <a:endParaRPr lang="en-US" dirty="0">
              <a:latin typeface="Gill Sans MT" charset="0"/>
              <a:cs typeface="+mn-cs"/>
            </a:endParaRPr>
          </a:p>
          <a:p>
            <a:pPr>
              <a:defRPr/>
            </a:pPr>
            <a:endParaRPr lang="en-US" dirty="0">
              <a:latin typeface="Gill Sans MT" charset="0"/>
              <a:cs typeface="+mn-cs"/>
            </a:endParaRPr>
          </a:p>
          <a:p>
            <a:pPr marL="277813" indent="-277813">
              <a:defRPr/>
            </a:pPr>
            <a:r>
              <a:rPr lang="en-US" sz="2400" dirty="0">
                <a:latin typeface="Gill Sans MT" charset="0"/>
                <a:cs typeface="+mn-cs"/>
              </a:rPr>
              <a:t>efficiency goes to 1 </a:t>
            </a:r>
          </a:p>
          <a:p>
            <a:pPr marL="695325" lvl="1" indent="-238125">
              <a:defRPr/>
            </a:pPr>
            <a:r>
              <a:rPr lang="en-US" dirty="0">
                <a:latin typeface="Gill Sans MT" charset="0"/>
              </a:rPr>
              <a:t>as </a:t>
            </a:r>
            <a:r>
              <a:rPr lang="en-US" i="1" dirty="0">
                <a:latin typeface="Gill Sans MT" charset="0"/>
              </a:rPr>
              <a:t>t</a:t>
            </a:r>
            <a:r>
              <a:rPr lang="en-US" i="1" baseline="-25000" dirty="0">
                <a:latin typeface="Gill Sans MT" charset="0"/>
              </a:rPr>
              <a:t>prop</a:t>
            </a:r>
            <a:r>
              <a:rPr lang="en-US" dirty="0">
                <a:latin typeface="Gill Sans MT" charset="0"/>
              </a:rPr>
              <a:t> goes to 0</a:t>
            </a:r>
          </a:p>
          <a:p>
            <a:pPr marL="695325" lvl="1" indent="-238125">
              <a:defRPr/>
            </a:pPr>
            <a:r>
              <a:rPr lang="en-US" dirty="0">
                <a:latin typeface="Gill Sans MT" charset="0"/>
              </a:rPr>
              <a:t>as </a:t>
            </a:r>
            <a:r>
              <a:rPr lang="en-US" i="1" dirty="0">
                <a:latin typeface="Gill Sans MT" charset="0"/>
              </a:rPr>
              <a:t>t</a:t>
            </a:r>
            <a:r>
              <a:rPr lang="en-US" i="1" baseline="-25000" dirty="0">
                <a:latin typeface="Gill Sans MT" charset="0"/>
              </a:rPr>
              <a:t>trans</a:t>
            </a:r>
            <a:r>
              <a:rPr lang="en-US" dirty="0">
                <a:latin typeface="Gill Sans MT" charset="0"/>
              </a:rPr>
              <a:t> goes to infinity</a:t>
            </a:r>
          </a:p>
          <a:p>
            <a:pPr marL="277813" indent="-277813">
              <a:defRPr/>
            </a:pPr>
            <a:r>
              <a:rPr lang="en-US" sz="2400" dirty="0">
                <a:latin typeface="Gill Sans MT" charset="0"/>
                <a:cs typeface="+mn-cs"/>
              </a:rPr>
              <a:t>better performance than ALOHA: and simple, cheap, decentralized</a:t>
            </a:r>
            <a:r>
              <a:rPr lang="en-US" dirty="0">
                <a:latin typeface="Gill Sans MT" charset="0"/>
                <a:cs typeface="+mn-cs"/>
              </a:rPr>
              <a:t>!</a:t>
            </a:r>
          </a:p>
        </p:txBody>
      </p:sp>
      <p:graphicFrame>
        <p:nvGraphicFramePr>
          <p:cNvPr id="107525" name="Object 4"/>
          <p:cNvGraphicFramePr>
            <a:graphicFrameLocks noChangeAspect="1"/>
          </p:cNvGraphicFramePr>
          <p:nvPr/>
        </p:nvGraphicFramePr>
        <p:xfrm>
          <a:off x="2795588" y="2859088"/>
          <a:ext cx="3570287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1422400" imgH="393700" progId="Equation.3">
                  <p:embed/>
                </p:oleObj>
              </mc:Choice>
              <mc:Fallback>
                <p:oleObj name="Equation" r:id="rId4" imgW="14224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5588" y="2859088"/>
                        <a:ext cx="3570287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7526" name="Picture 22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" y="103346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2155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Link Layer and LANs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116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MAC</a:t>
            </a:r>
            <a:r>
              <a:rPr lang="en-US" dirty="0">
                <a:latin typeface="Gill Sans MT" charset="0"/>
                <a:cs typeface="+mj-cs"/>
              </a:rPr>
              <a:t> addresses and </a:t>
            </a:r>
            <a:r>
              <a:rPr lang="en-US" sz="4000" dirty="0">
                <a:latin typeface="Gill Sans MT" charset="0"/>
                <a:cs typeface="+mj-cs"/>
              </a:rPr>
              <a:t>ARP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47063" cy="464820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32-bit IP address: </a:t>
            </a:r>
          </a:p>
          <a:p>
            <a:pPr lvl="1">
              <a:defRPr/>
            </a:pPr>
            <a:r>
              <a:rPr lang="en-US" i="1" dirty="0">
                <a:latin typeface="Gill Sans MT" charset="0"/>
              </a:rPr>
              <a:t>network-layer</a:t>
            </a:r>
            <a:r>
              <a:rPr lang="en-US" dirty="0">
                <a:latin typeface="Gill Sans MT" charset="0"/>
              </a:rPr>
              <a:t> </a:t>
            </a:r>
            <a:r>
              <a:rPr lang="en-US" dirty="0" smtClean="0">
                <a:latin typeface="Gill Sans MT" charset="0"/>
              </a:rPr>
              <a:t>address for interface</a:t>
            </a:r>
            <a:endParaRPr lang="en-US" dirty="0">
              <a:latin typeface="Gill Sans MT" charset="0"/>
            </a:endParaRPr>
          </a:p>
          <a:p>
            <a:pPr lvl="1">
              <a:defRPr/>
            </a:pPr>
            <a:r>
              <a:rPr lang="en-US" dirty="0">
                <a:latin typeface="Gill Sans MT" charset="0"/>
              </a:rPr>
              <a:t>u</a:t>
            </a:r>
            <a:r>
              <a:rPr lang="en-US" dirty="0" smtClean="0">
                <a:latin typeface="Gill Sans MT" charset="0"/>
              </a:rPr>
              <a:t>sed for layer 3 (network layer) forwarding</a:t>
            </a:r>
            <a:endParaRPr lang="en-US" dirty="0">
              <a:latin typeface="Gill Sans MT" charset="0"/>
            </a:endParaRP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MAC (or LAN or physical or Ethernet) address:</a:t>
            </a:r>
            <a:r>
              <a:rPr lang="en-US" dirty="0">
                <a:solidFill>
                  <a:srgbClr val="FF0000"/>
                </a:solidFill>
                <a:latin typeface="Gill Sans MT" charset="0"/>
                <a:cs typeface="+mn-cs"/>
              </a:rPr>
              <a:t> 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function:</a:t>
            </a:r>
            <a:r>
              <a:rPr lang="en-US" dirty="0">
                <a:solidFill>
                  <a:schemeClr val="accent2"/>
                </a:solidFill>
                <a:latin typeface="Gill Sans MT" charset="0"/>
              </a:rPr>
              <a:t> </a:t>
            </a:r>
            <a:r>
              <a:rPr lang="en-US" i="1" dirty="0" smtClean="0">
                <a:solidFill>
                  <a:srgbClr val="CC0000"/>
                </a:solidFill>
                <a:latin typeface="Gill Sans MT" charset="0"/>
              </a:rPr>
              <a:t>used ‘locally” to get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frame from one interface to another physically-connected interface (same network, in IP-addressing sense)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Gill Sans MT" charset="0"/>
              </a:rPr>
              <a:t>48 bit MAC address (for most LANs) burned in NIC ROM, also sometimes software settable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Gill Sans MT" charset="0"/>
              </a:rPr>
              <a:t>e.g.: 1A-2F-BB-76-09-AD</a:t>
            </a:r>
          </a:p>
          <a:p>
            <a:pPr lvl="1">
              <a:lnSpc>
                <a:spcPct val="90000"/>
              </a:lnSpc>
              <a:defRPr/>
            </a:pPr>
            <a:endParaRPr lang="en-US" dirty="0">
              <a:latin typeface="Gill Sans MT" charset="0"/>
            </a:endParaRPr>
          </a:p>
        </p:txBody>
      </p:sp>
      <p:pic>
        <p:nvPicPr>
          <p:cNvPr id="121861" name="Picture 4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1028700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3" name="Text Box 6"/>
          <p:cNvSpPr txBox="1">
            <a:spLocks noChangeArrowheads="1"/>
          </p:cNvSpPr>
          <p:nvPr/>
        </p:nvSpPr>
        <p:spPr bwMode="auto">
          <a:xfrm>
            <a:off x="5035816" y="5656263"/>
            <a:ext cx="374464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i="0" dirty="0" smtClean="0">
                <a:solidFill>
                  <a:srgbClr val="000099"/>
                </a:solidFill>
                <a:latin typeface="Arial" charset="0"/>
                <a:cs typeface="+mn-cs"/>
              </a:rPr>
              <a:t>hexadecimal (base 16) notation</a:t>
            </a:r>
          </a:p>
          <a:p>
            <a:pPr algn="ctr">
              <a:defRPr/>
            </a:pPr>
            <a:r>
              <a:rPr lang="en-US" i="0" dirty="0" smtClean="0">
                <a:solidFill>
                  <a:srgbClr val="000099"/>
                </a:solidFill>
                <a:latin typeface="Arial" charset="0"/>
                <a:cs typeface="+mn-cs"/>
              </a:rPr>
              <a:t>(each </a:t>
            </a:r>
            <a:r>
              <a:rPr lang="ja-JP" altLang="en-US" i="0" dirty="0" smtClean="0">
                <a:solidFill>
                  <a:srgbClr val="000099"/>
                </a:solidFill>
                <a:latin typeface="Arial" charset="0"/>
                <a:cs typeface="+mn-cs"/>
              </a:rPr>
              <a:t>“</a:t>
            </a:r>
            <a:r>
              <a:rPr lang="en-US" i="0" dirty="0" smtClean="0">
                <a:solidFill>
                  <a:srgbClr val="000099"/>
                </a:solidFill>
                <a:latin typeface="Arial" charset="0"/>
                <a:cs typeface="+mn-cs"/>
              </a:rPr>
              <a:t>numeral</a:t>
            </a:r>
            <a:r>
              <a:rPr lang="ja-JP" altLang="en-US" i="0" dirty="0" smtClean="0">
                <a:solidFill>
                  <a:srgbClr val="000099"/>
                </a:solidFill>
                <a:latin typeface="Arial" charset="0"/>
                <a:cs typeface="+mn-cs"/>
              </a:rPr>
              <a:t>”</a:t>
            </a:r>
            <a:r>
              <a:rPr lang="en-US" i="0" dirty="0" smtClean="0">
                <a:solidFill>
                  <a:srgbClr val="000099"/>
                </a:solidFill>
                <a:latin typeface="Arial" charset="0"/>
                <a:cs typeface="+mn-cs"/>
              </a:rPr>
              <a:t> represents 4 bits)</a:t>
            </a:r>
          </a:p>
        </p:txBody>
      </p:sp>
      <p:sp>
        <p:nvSpPr>
          <p:cNvPr id="39944" name="Line 7"/>
          <p:cNvSpPr>
            <a:spLocks noChangeShapeType="1"/>
          </p:cNvSpPr>
          <p:nvPr/>
        </p:nvSpPr>
        <p:spPr bwMode="auto">
          <a:xfrm>
            <a:off x="4846043" y="5933807"/>
            <a:ext cx="37954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Link Layer and 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297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</TotalTime>
  <Words>3186</Words>
  <Application>Microsoft Macintosh PowerPoint</Application>
  <PresentationFormat>On-screen Show (4:3)</PresentationFormat>
  <Paragraphs>689</Paragraphs>
  <Slides>38</Slides>
  <Notes>30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Office Theme</vt:lpstr>
      <vt:lpstr>Equation</vt:lpstr>
      <vt:lpstr>Ethernet</vt:lpstr>
      <vt:lpstr>Goals for Today</vt:lpstr>
      <vt:lpstr>CSMA (carrier sense multiple access)</vt:lpstr>
      <vt:lpstr>CSMA collisions</vt:lpstr>
      <vt:lpstr>CSMA/CD (collision detection)</vt:lpstr>
      <vt:lpstr>CSMA/CD (collision detection)</vt:lpstr>
      <vt:lpstr>Ethernet CSMA/CD algorithm</vt:lpstr>
      <vt:lpstr>CSMA/CD efficiency</vt:lpstr>
      <vt:lpstr>MAC addresses and ARP</vt:lpstr>
      <vt:lpstr>LAN addresses and ARP</vt:lpstr>
      <vt:lpstr>LAN addresses (more)</vt:lpstr>
      <vt:lpstr>ARP protocol: same LAN</vt:lpstr>
      <vt:lpstr>Ethernet</vt:lpstr>
      <vt:lpstr>Ethernet: physical topology</vt:lpstr>
      <vt:lpstr>Ethernet frame structure</vt:lpstr>
      <vt:lpstr>Ethernet frame structure (more)</vt:lpstr>
      <vt:lpstr>Ethernet: unreliable, connectionless</vt:lpstr>
      <vt:lpstr>802.3 Ethernet standards: link &amp; physical layers</vt:lpstr>
      <vt:lpstr>Addressing: routing to another LAN</vt:lpstr>
      <vt:lpstr>Addressing: routing to another LAN</vt:lpstr>
      <vt:lpstr>Addressing: routing to another LAN</vt:lpstr>
      <vt:lpstr>Addressing: routing to another LAN</vt:lpstr>
      <vt:lpstr>Addressing: routing to another LAN</vt:lpstr>
      <vt:lpstr>Ethernet switch</vt:lpstr>
      <vt:lpstr>Switch: multiple simultaneous transmissions</vt:lpstr>
      <vt:lpstr>Switch forwarding table</vt:lpstr>
      <vt:lpstr>Switch: self-learning</vt:lpstr>
      <vt:lpstr>Self-learning, forwarding: example</vt:lpstr>
      <vt:lpstr>Interconnecting switches</vt:lpstr>
      <vt:lpstr>Self-learning multi-switch example</vt:lpstr>
      <vt:lpstr>Switches vs. routers</vt:lpstr>
      <vt:lpstr>VLANs: motivation</vt:lpstr>
      <vt:lpstr>VLANs</vt:lpstr>
      <vt:lpstr>Port-based VLAN</vt:lpstr>
      <vt:lpstr>VLANS spanning multiple switches</vt:lpstr>
      <vt:lpstr>PowerPoint Presentation</vt:lpstr>
      <vt:lpstr>Summary</vt:lpstr>
      <vt:lpstr>Last Slide</vt:lpstr>
    </vt:vector>
  </TitlesOfParts>
  <Company>University of Maryland - College Park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Ethernet</dc:title>
  <dc:creator>Rashmi Sankepally</dc:creator>
  <cp:lastModifiedBy>Rashmi Sankepally</cp:lastModifiedBy>
  <cp:revision>13</cp:revision>
  <dcterms:created xsi:type="dcterms:W3CDTF">2017-10-17T18:39:36Z</dcterms:created>
  <dcterms:modified xsi:type="dcterms:W3CDTF">2017-10-19T03:42:11Z</dcterms:modified>
</cp:coreProperties>
</file>