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9" r:id="rId3"/>
    <p:sldMasterId id="2147483681" r:id="rId4"/>
    <p:sldMasterId id="2147483683" r:id="rId5"/>
  </p:sldMasterIdLst>
  <p:notesMasterIdLst>
    <p:notesMasterId r:id="rId42"/>
  </p:notesMasterIdLst>
  <p:handoutMasterIdLst>
    <p:handoutMasterId r:id="rId43"/>
  </p:handoutMasterIdLst>
  <p:sldIdLst>
    <p:sldId id="285" r:id="rId6"/>
    <p:sldId id="669" r:id="rId7"/>
    <p:sldId id="452" r:id="rId8"/>
    <p:sldId id="685" r:id="rId9"/>
    <p:sldId id="686" r:id="rId10"/>
    <p:sldId id="687" r:id="rId11"/>
    <p:sldId id="688" r:id="rId12"/>
    <p:sldId id="689" r:id="rId13"/>
    <p:sldId id="690" r:id="rId14"/>
    <p:sldId id="698" r:id="rId15"/>
    <p:sldId id="752" r:id="rId16"/>
    <p:sldId id="674" r:id="rId17"/>
    <p:sldId id="719" r:id="rId18"/>
    <p:sldId id="682" r:id="rId19"/>
    <p:sldId id="753" r:id="rId20"/>
    <p:sldId id="683" r:id="rId21"/>
    <p:sldId id="692" r:id="rId22"/>
    <p:sldId id="695" r:id="rId23"/>
    <p:sldId id="693" r:id="rId24"/>
    <p:sldId id="754" r:id="rId25"/>
    <p:sldId id="735" r:id="rId26"/>
    <p:sldId id="699" r:id="rId27"/>
    <p:sldId id="700" r:id="rId28"/>
    <p:sldId id="704" r:id="rId29"/>
    <p:sldId id="710" r:id="rId30"/>
    <p:sldId id="711" r:id="rId31"/>
    <p:sldId id="712" r:id="rId32"/>
    <p:sldId id="713" r:id="rId33"/>
    <p:sldId id="714" r:id="rId34"/>
    <p:sldId id="715" r:id="rId35"/>
    <p:sldId id="717" r:id="rId36"/>
    <p:sldId id="718" r:id="rId37"/>
    <p:sldId id="736" r:id="rId38"/>
    <p:sldId id="751" r:id="rId39"/>
    <p:sldId id="672" r:id="rId40"/>
    <p:sldId id="67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799" autoAdjust="0"/>
  </p:normalViewPr>
  <p:slideViewPr>
    <p:cSldViewPr>
      <p:cViewPr varScale="1">
        <p:scale>
          <a:sx n="110" d="100"/>
          <a:sy n="110" d="100"/>
        </p:scale>
        <p:origin x="1158" y="108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A69A1-F44B-5B42-8A5A-0113EB6C3382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BF1A-F635-624A-96DB-F05BDBB91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9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A2E4E-2CCB-47AC-81A9-5ABAF65C1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7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C4C89-6E04-41E4-B9E2-439558A5CB73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5B26A8-CC0E-46DB-A596-66EBDE442FEF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84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D46D49-957F-40B6-8235-E2AB5D61EADF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40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1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8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8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67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53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67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800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5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5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87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27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42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93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73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14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093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42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2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0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9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42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05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0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5B26A8-CC0E-46DB-A596-66EBDE442FEF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81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82E5-93D4-4BD3-A257-16E3D4AB0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97AE6-2E7D-48F9-8B7B-F7D7FB20A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376-4F2C-4D5E-98D6-8D289B4D3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B5478-28A3-43F0-B860-7BA2D5A0D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40247F0B-87E5-42AF-8E2E-B15D53CC73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7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40247F0B-87E5-42AF-8E2E-B15D53CC73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6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1-</a:t>
            </a:r>
            <a:fld id="{40247F0B-87E5-42AF-8E2E-B15D53CC73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2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Link Layer and LANs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5-</a:t>
            </a:r>
            <a:fld id="{9AB7E571-4613-BD47-B8AF-E4769FE4BBE2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3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Link Layer and LANs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5-</a:t>
            </a:r>
            <a:fld id="{D0626857-DD43-9D46-91D4-DEBFBA1258D1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36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Link Layer and LANs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5-</a:t>
            </a:r>
            <a:fld id="{B3616EB6-F471-2047-976B-63D7811A01EC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5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Link Layer and LANs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4-</a:t>
            </a:r>
            <a:fld id="{7EFC9773-7379-5049-A6C9-0C8EEEC5C544}" type="slidenum"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4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E58A-7BDD-4FCC-A619-769A5C9F5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7C85-6131-45EB-98E7-43CE5F007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BCB8-27AA-4929-BF26-24FFD899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9C30-335B-42F3-9A51-62529C85F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FAD1-9568-4EE8-AE81-D2E862FB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5E3-013F-47F8-998F-F110E5A4E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D8A6-7165-4AF8-943A-F32FA24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29FD0-07A4-4A22-87C0-04244896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Link Layer and LANs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B6DFA-FD88-4884-A624-4CEE97817B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2-</a:t>
            </a:r>
            <a:fld id="{6025572E-D5A9-42B9-9EA8-9EC8235211B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9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2-</a:t>
            </a:r>
            <a:fld id="{6025572E-D5A9-42B9-9EA8-9EC8235211B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7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smtClean="0">
                <a:solidFill>
                  <a:srgbClr val="000000"/>
                </a:solidFill>
              </a:rPr>
              <a:t>Link Layer and LANs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2-</a:t>
            </a:r>
            <a:fld id="{6025572E-D5A9-42B9-9EA8-9EC8235211BB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26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SzPct val="10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0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7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27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mtClean="0"/>
              <a:t>Point-to-Point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86800" cy="1752600"/>
          </a:xfrm>
          <a:noFill/>
          <a:ln/>
        </p:spPr>
        <p:txBody>
          <a:bodyPr lIns="90488" tIns="44450" rIns="90488" bIns="44450"/>
          <a:lstStyle/>
          <a:p>
            <a:pPr marL="342900" indent="-342900"/>
            <a:r>
              <a:rPr lang="en-US" dirty="0"/>
              <a:t>Session </a:t>
            </a:r>
            <a:r>
              <a:rPr lang="en-US" dirty="0" smtClean="0"/>
              <a:t>15</a:t>
            </a:r>
            <a:endParaRPr lang="en-US" dirty="0"/>
          </a:p>
          <a:p>
            <a:pPr marL="342900" indent="-342900"/>
            <a:r>
              <a:rPr lang="en-US" dirty="0"/>
              <a:t>INST 346</a:t>
            </a:r>
          </a:p>
          <a:p>
            <a:pPr marL="342900" indent="-342900"/>
            <a:r>
              <a:rPr lang="en-US" dirty="0"/>
              <a:t>Technologies, Infrastructure and Architecture</a:t>
            </a:r>
          </a:p>
        </p:txBody>
      </p:sp>
      <p:pic>
        <p:nvPicPr>
          <p:cNvPr id="54276" name="Picture 4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Links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Internet backbone</a:t>
            </a:r>
            <a:endParaRPr lang="en-US" sz="2000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ADSL</a:t>
            </a:r>
            <a:endParaRPr lang="en-US" sz="2000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broadcast (shared </a:t>
            </a:r>
            <a:r>
              <a:rPr lang="en-US" dirty="0" smtClean="0">
                <a:latin typeface="Gill Sans MT" charset="0"/>
                <a:cs typeface="+mn-cs"/>
              </a:rPr>
              <a:t>“</a:t>
            </a:r>
            <a:r>
              <a:rPr lang="en-US" dirty="0" smtClean="0">
                <a:latin typeface="Gill Sans MT" charset="0"/>
                <a:cs typeface="+mn-cs"/>
              </a:rPr>
              <a:t>medium”)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Ethernet (wired)</a:t>
            </a:r>
            <a:endParaRPr lang="en-US" sz="2000" dirty="0">
              <a:latin typeface="Gill Sans MT" charset="0"/>
            </a:endParaRPr>
          </a:p>
          <a:p>
            <a:pPr lvl="1">
              <a:defRPr/>
            </a:pPr>
            <a:r>
              <a:rPr lang="en-US" sz="2000" dirty="0" smtClean="0">
                <a:latin typeface="Gill Sans MT" charset="0"/>
              </a:rPr>
              <a:t>802.11 “wireless LAN”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</a:rPr>
              <a:t>shared wire (e.g., 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5000"/>
              </a:lnSpc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</a:rPr>
              <a:t> (e.g., 802.11 WiFi)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8538" y="4649788"/>
            <a:ext cx="1273175" cy="1495425"/>
            <a:chOff x="4808538" y="4649788"/>
            <a:chExt cx="1273175" cy="1495425"/>
          </a:xfrm>
        </p:grpSpPr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5070475" y="5691188"/>
              <a:ext cx="1011238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</a:rPr>
                <a:t>shared RF</a:t>
              </a: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</a:rPr>
                <a:t>(satellite) </a:t>
              </a:r>
            </a:p>
          </p:txBody>
        </p:sp>
        <p:grpSp>
          <p:nvGrpSpPr>
            <p:cNvPr id="72718" name="Group 382"/>
            <p:cNvGrpSpPr>
              <a:grpSpLocks/>
            </p:cNvGrpSpPr>
            <p:nvPr/>
          </p:nvGrpSpPr>
          <p:grpSpPr bwMode="auto">
            <a:xfrm>
              <a:off x="4808538" y="5362575"/>
              <a:ext cx="288925" cy="220663"/>
              <a:chOff x="2274" y="2821"/>
              <a:chExt cx="215" cy="238"/>
            </a:xfrm>
          </p:grpSpPr>
          <p:sp>
            <p:nvSpPr>
              <p:cNvPr id="72903" name="Freeform 383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4" name="Line 384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5" name="Freeform 385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6" name="Line 386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7" name="Freeform 387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8" name="Line 388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9" name="Freeform 389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0" name="Freeform 390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1" name="Rectangle 391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2" name="Freeform 392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3" name="Line 393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4" name="Line 394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5" name="Line 395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16" name="Freeform 396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2719" name="Group 398"/>
            <p:cNvGrpSpPr>
              <a:grpSpLocks/>
            </p:cNvGrpSpPr>
            <p:nvPr/>
          </p:nvGrpSpPr>
          <p:grpSpPr bwMode="auto">
            <a:xfrm>
              <a:off x="5314950" y="5343525"/>
              <a:ext cx="223838" cy="254000"/>
              <a:chOff x="2274" y="2821"/>
              <a:chExt cx="215" cy="238"/>
            </a:xfrm>
          </p:grpSpPr>
          <p:sp>
            <p:nvSpPr>
              <p:cNvPr id="72889" name="Freeform 399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0" name="Line 400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1" name="Freeform 401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2" name="Line 402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3" name="Freeform 403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4" name="Line 404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5" name="Freeform 405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6" name="Freeform 406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7" name="Rectangle 407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8" name="Freeform 408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99" name="Line 409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0" name="Line 410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1" name="Line 411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02" name="Freeform 412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2720" name="Group 413"/>
            <p:cNvGrpSpPr>
              <a:grpSpLocks/>
            </p:cNvGrpSpPr>
            <p:nvPr/>
          </p:nvGrpSpPr>
          <p:grpSpPr bwMode="auto">
            <a:xfrm flipH="1">
              <a:off x="5694363" y="5372100"/>
              <a:ext cx="298450" cy="211138"/>
              <a:chOff x="2274" y="2821"/>
              <a:chExt cx="215" cy="238"/>
            </a:xfrm>
          </p:grpSpPr>
          <p:sp>
            <p:nvSpPr>
              <p:cNvPr id="72875" name="Freeform 414"/>
              <p:cNvSpPr>
                <a:spLocks noEditPoints="1"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6 w 430"/>
                  <a:gd name="T19" fmla="*/ 1 h 50"/>
                  <a:gd name="T20" fmla="*/ 1 w 430"/>
                  <a:gd name="T21" fmla="*/ 1 h 50"/>
                  <a:gd name="T22" fmla="*/ 6 w 430"/>
                  <a:gd name="T23" fmla="*/ 1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  <a:close/>
                    <a:moveTo>
                      <a:pt x="376" y="18"/>
                    </a:moveTo>
                    <a:lnTo>
                      <a:pt x="33" y="18"/>
                    </a:lnTo>
                    <a:lnTo>
                      <a:pt x="376" y="18"/>
                    </a:lnTo>
                    <a:close/>
                  </a:path>
                </a:pathLst>
              </a:cu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6" name="Line 415"/>
              <p:cNvSpPr>
                <a:spLocks noChangeShapeType="1"/>
              </p:cNvSpPr>
              <p:nvPr/>
            </p:nvSpPr>
            <p:spPr bwMode="auto">
              <a:xfrm>
                <a:off x="2317" y="2951"/>
                <a:ext cx="3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7" name="Freeform 416"/>
              <p:cNvSpPr>
                <a:spLocks/>
              </p:cNvSpPr>
              <p:nvPr/>
            </p:nvSpPr>
            <p:spPr bwMode="auto">
              <a:xfrm>
                <a:off x="2317" y="2923"/>
                <a:ext cx="44" cy="109"/>
              </a:xfrm>
              <a:custGeom>
                <a:avLst/>
                <a:gdLst>
                  <a:gd name="T0" fmla="*/ 2 w 87"/>
                  <a:gd name="T1" fmla="*/ 3 h 219"/>
                  <a:gd name="T2" fmla="*/ 0 w 87"/>
                  <a:gd name="T3" fmla="*/ 0 h 219"/>
                  <a:gd name="T4" fmla="*/ 1 w 87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219">
                    <a:moveTo>
                      <a:pt x="87" y="219"/>
                    </a:moveTo>
                    <a:lnTo>
                      <a:pt x="0" y="55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8" name="Line 417"/>
              <p:cNvSpPr>
                <a:spLocks noChangeShapeType="1"/>
              </p:cNvSpPr>
              <p:nvPr/>
            </p:nvSpPr>
            <p:spPr bwMode="auto">
              <a:xfrm flipV="1">
                <a:off x="2300" y="2951"/>
                <a:ext cx="47" cy="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9" name="Freeform 418"/>
              <p:cNvSpPr>
                <a:spLocks/>
              </p:cNvSpPr>
              <p:nvPr/>
            </p:nvSpPr>
            <p:spPr bwMode="auto">
              <a:xfrm>
                <a:off x="2317" y="3005"/>
                <a:ext cx="86" cy="27"/>
              </a:xfrm>
              <a:custGeom>
                <a:avLst/>
                <a:gdLst>
                  <a:gd name="T0" fmla="*/ 1 w 172"/>
                  <a:gd name="T1" fmla="*/ 0 h 55"/>
                  <a:gd name="T2" fmla="*/ 0 w 172"/>
                  <a:gd name="T3" fmla="*/ 0 h 55"/>
                  <a:gd name="T4" fmla="*/ 3 w 172"/>
                  <a:gd name="T5" fmla="*/ 0 h 55"/>
                  <a:gd name="T6" fmla="*/ 3 w 17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2" h="55">
                    <a:moveTo>
                      <a:pt x="28" y="55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46" y="55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0" name="Line 419"/>
              <p:cNvSpPr>
                <a:spLocks noChangeShapeType="1"/>
              </p:cNvSpPr>
              <p:nvPr/>
            </p:nvSpPr>
            <p:spPr bwMode="auto">
              <a:xfrm flipH="1" flipV="1">
                <a:off x="2375" y="2960"/>
                <a:ext cx="46" cy="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1" name="Freeform 420"/>
              <p:cNvSpPr>
                <a:spLocks/>
              </p:cNvSpPr>
              <p:nvPr/>
            </p:nvSpPr>
            <p:spPr bwMode="auto">
              <a:xfrm>
                <a:off x="2274" y="3034"/>
                <a:ext cx="215" cy="25"/>
              </a:xfrm>
              <a:custGeom>
                <a:avLst/>
                <a:gdLst>
                  <a:gd name="T0" fmla="*/ 1 w 430"/>
                  <a:gd name="T1" fmla="*/ 1 h 50"/>
                  <a:gd name="T2" fmla="*/ 0 w 430"/>
                  <a:gd name="T3" fmla="*/ 1 h 50"/>
                  <a:gd name="T4" fmla="*/ 0 w 430"/>
                  <a:gd name="T5" fmla="*/ 1 h 50"/>
                  <a:gd name="T6" fmla="*/ 7 w 430"/>
                  <a:gd name="T7" fmla="*/ 1 h 50"/>
                  <a:gd name="T8" fmla="*/ 7 w 430"/>
                  <a:gd name="T9" fmla="*/ 1 h 50"/>
                  <a:gd name="T10" fmla="*/ 6 w 430"/>
                  <a:gd name="T11" fmla="*/ 1 h 50"/>
                  <a:gd name="T12" fmla="*/ 6 w 430"/>
                  <a:gd name="T13" fmla="*/ 0 h 50"/>
                  <a:gd name="T14" fmla="*/ 1 w 430"/>
                  <a:gd name="T15" fmla="*/ 0 h 50"/>
                  <a:gd name="T16" fmla="*/ 1 w 430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0" h="50">
                    <a:moveTo>
                      <a:pt x="26" y="18"/>
                    </a:moveTo>
                    <a:lnTo>
                      <a:pt x="0" y="18"/>
                    </a:lnTo>
                    <a:lnTo>
                      <a:pt x="0" y="50"/>
                    </a:lnTo>
                    <a:lnTo>
                      <a:pt x="430" y="50"/>
                    </a:lnTo>
                    <a:lnTo>
                      <a:pt x="430" y="18"/>
                    </a:lnTo>
                    <a:lnTo>
                      <a:pt x="376" y="18"/>
                    </a:lnTo>
                    <a:lnTo>
                      <a:pt x="376" y="0"/>
                    </a:lnTo>
                    <a:lnTo>
                      <a:pt x="26" y="0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2" name="Freeform 421"/>
              <p:cNvSpPr>
                <a:spLocks/>
              </p:cNvSpPr>
              <p:nvPr/>
            </p:nvSpPr>
            <p:spPr bwMode="auto">
              <a:xfrm>
                <a:off x="2290" y="3043"/>
                <a:ext cx="171" cy="1"/>
              </a:xfrm>
              <a:custGeom>
                <a:avLst/>
                <a:gdLst>
                  <a:gd name="T0" fmla="*/ 5 w 343"/>
                  <a:gd name="T1" fmla="*/ 0 h 1"/>
                  <a:gd name="T2" fmla="*/ 0 w 343"/>
                  <a:gd name="T3" fmla="*/ 0 h 1"/>
                  <a:gd name="T4" fmla="*/ 5 w 34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3" h="1">
                    <a:moveTo>
                      <a:pt x="343" y="0"/>
                    </a:moveTo>
                    <a:lnTo>
                      <a:pt x="0" y="0"/>
                    </a:lnTo>
                    <a:lnTo>
                      <a:pt x="343" y="0"/>
                    </a:lnTo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3" name="Rectangle 422"/>
              <p:cNvSpPr>
                <a:spLocks noChangeArrowheads="1"/>
              </p:cNvSpPr>
              <p:nvPr/>
            </p:nvSpPr>
            <p:spPr bwMode="auto">
              <a:xfrm>
                <a:off x="2347" y="2951"/>
                <a:ext cx="27" cy="83"/>
              </a:xfrm>
              <a:prstGeom prst="rect">
                <a:avLst/>
              </a:prstGeom>
              <a:solidFill>
                <a:srgbClr val="3333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4" name="Freeform 423"/>
              <p:cNvSpPr>
                <a:spLocks noEditPoints="1"/>
              </p:cNvSpPr>
              <p:nvPr/>
            </p:nvSpPr>
            <p:spPr bwMode="auto">
              <a:xfrm>
                <a:off x="2281" y="2821"/>
                <a:ext cx="208" cy="175"/>
              </a:xfrm>
              <a:custGeom>
                <a:avLst/>
                <a:gdLst>
                  <a:gd name="T0" fmla="*/ 1 w 415"/>
                  <a:gd name="T1" fmla="*/ 1 h 350"/>
                  <a:gd name="T2" fmla="*/ 1 w 415"/>
                  <a:gd name="T3" fmla="*/ 2 h 350"/>
                  <a:gd name="T4" fmla="*/ 1 w 415"/>
                  <a:gd name="T5" fmla="*/ 3 h 350"/>
                  <a:gd name="T6" fmla="*/ 1 w 415"/>
                  <a:gd name="T7" fmla="*/ 3 h 350"/>
                  <a:gd name="T8" fmla="*/ 2 w 415"/>
                  <a:gd name="T9" fmla="*/ 4 h 350"/>
                  <a:gd name="T10" fmla="*/ 3 w 415"/>
                  <a:gd name="T11" fmla="*/ 5 h 350"/>
                  <a:gd name="T12" fmla="*/ 4 w 415"/>
                  <a:gd name="T13" fmla="*/ 5 h 350"/>
                  <a:gd name="T14" fmla="*/ 5 w 415"/>
                  <a:gd name="T15" fmla="*/ 6 h 350"/>
                  <a:gd name="T16" fmla="*/ 6 w 415"/>
                  <a:gd name="T17" fmla="*/ 6 h 350"/>
                  <a:gd name="T18" fmla="*/ 6 w 415"/>
                  <a:gd name="T19" fmla="*/ 6 h 350"/>
                  <a:gd name="T20" fmla="*/ 7 w 415"/>
                  <a:gd name="T21" fmla="*/ 5 h 350"/>
                  <a:gd name="T22" fmla="*/ 7 w 415"/>
                  <a:gd name="T23" fmla="*/ 5 h 350"/>
                  <a:gd name="T24" fmla="*/ 6 w 415"/>
                  <a:gd name="T25" fmla="*/ 5 h 350"/>
                  <a:gd name="T26" fmla="*/ 6 w 415"/>
                  <a:gd name="T27" fmla="*/ 5 h 350"/>
                  <a:gd name="T28" fmla="*/ 5 w 415"/>
                  <a:gd name="T29" fmla="*/ 5 h 350"/>
                  <a:gd name="T30" fmla="*/ 4 w 415"/>
                  <a:gd name="T31" fmla="*/ 5 h 350"/>
                  <a:gd name="T32" fmla="*/ 3 w 415"/>
                  <a:gd name="T33" fmla="*/ 4 h 350"/>
                  <a:gd name="T34" fmla="*/ 2 w 415"/>
                  <a:gd name="T35" fmla="*/ 3 h 350"/>
                  <a:gd name="T36" fmla="*/ 2 w 415"/>
                  <a:gd name="T37" fmla="*/ 3 h 350"/>
                  <a:gd name="T38" fmla="*/ 1 w 415"/>
                  <a:gd name="T39" fmla="*/ 2 h 350"/>
                  <a:gd name="T40" fmla="*/ 1 w 415"/>
                  <a:gd name="T41" fmla="*/ 1 h 350"/>
                  <a:gd name="T42" fmla="*/ 1 w 415"/>
                  <a:gd name="T43" fmla="*/ 1 h 350"/>
                  <a:gd name="T44" fmla="*/ 1 w 415"/>
                  <a:gd name="T45" fmla="*/ 1 h 350"/>
                  <a:gd name="T46" fmla="*/ 1 w 415"/>
                  <a:gd name="T47" fmla="*/ 0 h 350"/>
                  <a:gd name="T48" fmla="*/ 1 w 415"/>
                  <a:gd name="T49" fmla="*/ 1 h 350"/>
                  <a:gd name="T50" fmla="*/ 2 w 415"/>
                  <a:gd name="T51" fmla="*/ 1 h 350"/>
                  <a:gd name="T52" fmla="*/ 3 w 415"/>
                  <a:gd name="T53" fmla="*/ 1 h 350"/>
                  <a:gd name="T54" fmla="*/ 4 w 415"/>
                  <a:gd name="T55" fmla="*/ 2 h 350"/>
                  <a:gd name="T56" fmla="*/ 5 w 415"/>
                  <a:gd name="T57" fmla="*/ 2 h 350"/>
                  <a:gd name="T58" fmla="*/ 6 w 415"/>
                  <a:gd name="T59" fmla="*/ 3 h 350"/>
                  <a:gd name="T60" fmla="*/ 6 w 415"/>
                  <a:gd name="T61" fmla="*/ 4 h 350"/>
                  <a:gd name="T62" fmla="*/ 7 w 415"/>
                  <a:gd name="T63" fmla="*/ 4 h 350"/>
                  <a:gd name="T64" fmla="*/ 7 w 415"/>
                  <a:gd name="T65" fmla="*/ 5 h 350"/>
                  <a:gd name="T66" fmla="*/ 7 w 415"/>
                  <a:gd name="T67" fmla="*/ 5 h 350"/>
                  <a:gd name="T68" fmla="*/ 7 w 415"/>
                  <a:gd name="T69" fmla="*/ 5 h 350"/>
                  <a:gd name="T70" fmla="*/ 6 w 415"/>
                  <a:gd name="T71" fmla="*/ 5 h 350"/>
                  <a:gd name="T72" fmla="*/ 6 w 415"/>
                  <a:gd name="T73" fmla="*/ 5 h 350"/>
                  <a:gd name="T74" fmla="*/ 5 w 415"/>
                  <a:gd name="T75" fmla="*/ 5 h 350"/>
                  <a:gd name="T76" fmla="*/ 4 w 415"/>
                  <a:gd name="T77" fmla="*/ 4 h 350"/>
                  <a:gd name="T78" fmla="*/ 3 w 415"/>
                  <a:gd name="T79" fmla="*/ 4 h 350"/>
                  <a:gd name="T80" fmla="*/ 2 w 415"/>
                  <a:gd name="T81" fmla="*/ 3 h 350"/>
                  <a:gd name="T82" fmla="*/ 1 w 415"/>
                  <a:gd name="T83" fmla="*/ 2 h 350"/>
                  <a:gd name="T84" fmla="*/ 1 w 415"/>
                  <a:gd name="T85" fmla="*/ 2 h 350"/>
                  <a:gd name="T86" fmla="*/ 1 w 415"/>
                  <a:gd name="T87" fmla="*/ 1 h 350"/>
                  <a:gd name="T88" fmla="*/ 1 w 415"/>
                  <a:gd name="T89" fmla="*/ 1 h 3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5" h="350">
                    <a:moveTo>
                      <a:pt x="8" y="12"/>
                    </a:moveTo>
                    <a:lnTo>
                      <a:pt x="1" y="32"/>
                    </a:lnTo>
                    <a:lnTo>
                      <a:pt x="0" y="53"/>
                    </a:lnTo>
                    <a:lnTo>
                      <a:pt x="3" y="78"/>
                    </a:lnTo>
                    <a:lnTo>
                      <a:pt x="8" y="103"/>
                    </a:lnTo>
                    <a:lnTo>
                      <a:pt x="18" y="130"/>
                    </a:lnTo>
                    <a:lnTo>
                      <a:pt x="34" y="158"/>
                    </a:lnTo>
                    <a:lnTo>
                      <a:pt x="51" y="185"/>
                    </a:lnTo>
                    <a:lnTo>
                      <a:pt x="73" y="211"/>
                    </a:lnTo>
                    <a:lnTo>
                      <a:pt x="97" y="236"/>
                    </a:lnTo>
                    <a:lnTo>
                      <a:pt x="124" y="261"/>
                    </a:lnTo>
                    <a:lnTo>
                      <a:pt x="151" y="282"/>
                    </a:lnTo>
                    <a:lnTo>
                      <a:pt x="182" y="302"/>
                    </a:lnTo>
                    <a:lnTo>
                      <a:pt x="212" y="318"/>
                    </a:lnTo>
                    <a:lnTo>
                      <a:pt x="242" y="332"/>
                    </a:lnTo>
                    <a:lnTo>
                      <a:pt x="270" y="341"/>
                    </a:lnTo>
                    <a:lnTo>
                      <a:pt x="299" y="346"/>
                    </a:lnTo>
                    <a:lnTo>
                      <a:pt x="325" y="350"/>
                    </a:lnTo>
                    <a:lnTo>
                      <a:pt x="349" y="346"/>
                    </a:lnTo>
                    <a:lnTo>
                      <a:pt x="371" y="341"/>
                    </a:lnTo>
                    <a:lnTo>
                      <a:pt x="388" y="332"/>
                    </a:lnTo>
                    <a:lnTo>
                      <a:pt x="402" y="318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  <a:moveTo>
                      <a:pt x="8" y="12"/>
                    </a:moveTo>
                    <a:lnTo>
                      <a:pt x="14" y="5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77" y="7"/>
                    </a:lnTo>
                    <a:lnTo>
                      <a:pt x="100" y="16"/>
                    </a:lnTo>
                    <a:lnTo>
                      <a:pt x="126" y="26"/>
                    </a:lnTo>
                    <a:lnTo>
                      <a:pt x="153" y="41"/>
                    </a:lnTo>
                    <a:lnTo>
                      <a:pt x="182" y="57"/>
                    </a:lnTo>
                    <a:lnTo>
                      <a:pt x="210" y="74"/>
                    </a:lnTo>
                    <a:lnTo>
                      <a:pt x="239" y="94"/>
                    </a:lnTo>
                    <a:lnTo>
                      <a:pt x="268" y="115"/>
                    </a:lnTo>
                    <a:lnTo>
                      <a:pt x="295" y="138"/>
                    </a:lnTo>
                    <a:lnTo>
                      <a:pt x="321" y="160"/>
                    </a:lnTo>
                    <a:lnTo>
                      <a:pt x="345" y="183"/>
                    </a:lnTo>
                    <a:lnTo>
                      <a:pt x="365" y="204"/>
                    </a:lnTo>
                    <a:lnTo>
                      <a:pt x="382" y="226"/>
                    </a:lnTo>
                    <a:lnTo>
                      <a:pt x="396" y="245"/>
                    </a:lnTo>
                    <a:lnTo>
                      <a:pt x="406" y="263"/>
                    </a:lnTo>
                    <a:lnTo>
                      <a:pt x="412" y="279"/>
                    </a:lnTo>
                    <a:lnTo>
                      <a:pt x="415" y="291"/>
                    </a:lnTo>
                    <a:lnTo>
                      <a:pt x="412" y="302"/>
                    </a:lnTo>
                    <a:lnTo>
                      <a:pt x="406" y="309"/>
                    </a:lnTo>
                    <a:lnTo>
                      <a:pt x="396" y="314"/>
                    </a:lnTo>
                    <a:lnTo>
                      <a:pt x="382" y="316"/>
                    </a:lnTo>
                    <a:lnTo>
                      <a:pt x="365" y="313"/>
                    </a:lnTo>
                    <a:lnTo>
                      <a:pt x="343" y="307"/>
                    </a:lnTo>
                    <a:lnTo>
                      <a:pt x="321" y="300"/>
                    </a:lnTo>
                    <a:lnTo>
                      <a:pt x="295" y="288"/>
                    </a:lnTo>
                    <a:lnTo>
                      <a:pt x="268" y="275"/>
                    </a:lnTo>
                    <a:lnTo>
                      <a:pt x="239" y="259"/>
                    </a:lnTo>
                    <a:lnTo>
                      <a:pt x="210" y="240"/>
                    </a:lnTo>
                    <a:lnTo>
                      <a:pt x="182" y="220"/>
                    </a:lnTo>
                    <a:lnTo>
                      <a:pt x="153" y="199"/>
                    </a:lnTo>
                    <a:lnTo>
                      <a:pt x="126" y="178"/>
                    </a:lnTo>
                    <a:lnTo>
                      <a:pt x="100" y="154"/>
                    </a:lnTo>
                    <a:lnTo>
                      <a:pt x="76" y="131"/>
                    </a:lnTo>
                    <a:lnTo>
                      <a:pt x="56" y="110"/>
                    </a:lnTo>
                    <a:lnTo>
                      <a:pt x="38" y="89"/>
                    </a:lnTo>
                    <a:lnTo>
                      <a:pt x="24" y="69"/>
                    </a:lnTo>
                    <a:lnTo>
                      <a:pt x="14" y="51"/>
                    </a:lnTo>
                    <a:lnTo>
                      <a:pt x="8" y="35"/>
                    </a:lnTo>
                    <a:lnTo>
                      <a:pt x="5" y="2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5" name="Line 424"/>
              <p:cNvSpPr>
                <a:spLocks noChangeShapeType="1"/>
              </p:cNvSpPr>
              <p:nvPr/>
            </p:nvSpPr>
            <p:spPr bwMode="auto">
              <a:xfrm flipH="1" flipV="1">
                <a:off x="2285" y="2824"/>
                <a:ext cx="136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6" name="Line 425"/>
              <p:cNvSpPr>
                <a:spLocks noChangeShapeType="1"/>
              </p:cNvSpPr>
              <p:nvPr/>
            </p:nvSpPr>
            <p:spPr bwMode="auto">
              <a:xfrm flipH="1">
                <a:off x="2372" y="2826"/>
                <a:ext cx="49" cy="10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7" name="Line 426"/>
              <p:cNvSpPr>
                <a:spLocks noChangeShapeType="1"/>
              </p:cNvSpPr>
              <p:nvPr/>
            </p:nvSpPr>
            <p:spPr bwMode="auto">
              <a:xfrm>
                <a:off x="2421" y="2826"/>
                <a:ext cx="67" cy="14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88" name="Freeform 427"/>
              <p:cNvSpPr>
                <a:spLocks/>
              </p:cNvSpPr>
              <p:nvPr/>
            </p:nvSpPr>
            <p:spPr bwMode="auto">
              <a:xfrm>
                <a:off x="2349" y="2902"/>
                <a:ext cx="51" cy="40"/>
              </a:xfrm>
              <a:custGeom>
                <a:avLst/>
                <a:gdLst>
                  <a:gd name="T0" fmla="*/ 0 w 101"/>
                  <a:gd name="T1" fmla="*/ 1 h 80"/>
                  <a:gd name="T2" fmla="*/ 1 w 101"/>
                  <a:gd name="T3" fmla="*/ 0 h 80"/>
                  <a:gd name="T4" fmla="*/ 1 w 101"/>
                  <a:gd name="T5" fmla="*/ 1 h 80"/>
                  <a:gd name="T6" fmla="*/ 1 w 101"/>
                  <a:gd name="T7" fmla="*/ 1 h 80"/>
                  <a:gd name="T8" fmla="*/ 1 w 101"/>
                  <a:gd name="T9" fmla="*/ 1 h 80"/>
                  <a:gd name="T10" fmla="*/ 1 w 101"/>
                  <a:gd name="T11" fmla="*/ 1 h 80"/>
                  <a:gd name="T12" fmla="*/ 2 w 101"/>
                  <a:gd name="T13" fmla="*/ 1 h 80"/>
                  <a:gd name="T14" fmla="*/ 2 w 101"/>
                  <a:gd name="T15" fmla="*/ 1 h 80"/>
                  <a:gd name="T16" fmla="*/ 2 w 101"/>
                  <a:gd name="T17" fmla="*/ 1 h 80"/>
                  <a:gd name="T18" fmla="*/ 2 w 101"/>
                  <a:gd name="T19" fmla="*/ 1 h 80"/>
                  <a:gd name="T20" fmla="*/ 2 w 101"/>
                  <a:gd name="T21" fmla="*/ 2 h 80"/>
                  <a:gd name="T22" fmla="*/ 2 w 101"/>
                  <a:gd name="T23" fmla="*/ 2 h 80"/>
                  <a:gd name="T24" fmla="*/ 2 w 101"/>
                  <a:gd name="T25" fmla="*/ 2 h 80"/>
                  <a:gd name="T26" fmla="*/ 2 w 101"/>
                  <a:gd name="T27" fmla="*/ 2 h 80"/>
                  <a:gd name="T28" fmla="*/ 2 w 101"/>
                  <a:gd name="T29" fmla="*/ 2 h 80"/>
                  <a:gd name="T30" fmla="*/ 2 w 101"/>
                  <a:gd name="T31" fmla="*/ 2 h 80"/>
                  <a:gd name="T32" fmla="*/ 1 w 101"/>
                  <a:gd name="T33" fmla="*/ 1 h 80"/>
                  <a:gd name="T34" fmla="*/ 1 w 101"/>
                  <a:gd name="T35" fmla="*/ 1 h 80"/>
                  <a:gd name="T36" fmla="*/ 1 w 101"/>
                  <a:gd name="T37" fmla="*/ 1 h 80"/>
                  <a:gd name="T38" fmla="*/ 1 w 101"/>
                  <a:gd name="T39" fmla="*/ 1 h 80"/>
                  <a:gd name="T40" fmla="*/ 1 w 101"/>
                  <a:gd name="T41" fmla="*/ 1 h 80"/>
                  <a:gd name="T42" fmla="*/ 0 w 101"/>
                  <a:gd name="T43" fmla="*/ 1 h 80"/>
                  <a:gd name="T44" fmla="*/ 0 w 101"/>
                  <a:gd name="T45" fmla="*/ 1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1" h="80">
                    <a:moveTo>
                      <a:pt x="0" y="3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24" y="3"/>
                    </a:lnTo>
                    <a:lnTo>
                      <a:pt x="37" y="10"/>
                    </a:lnTo>
                    <a:lnTo>
                      <a:pt x="51" y="19"/>
                    </a:lnTo>
                    <a:lnTo>
                      <a:pt x="66" y="30"/>
                    </a:lnTo>
                    <a:lnTo>
                      <a:pt x="79" y="40"/>
                    </a:lnTo>
                    <a:lnTo>
                      <a:pt x="90" y="51"/>
                    </a:lnTo>
                    <a:lnTo>
                      <a:pt x="97" y="62"/>
                    </a:lnTo>
                    <a:lnTo>
                      <a:pt x="101" y="71"/>
                    </a:lnTo>
                    <a:lnTo>
                      <a:pt x="101" y="76"/>
                    </a:lnTo>
                    <a:lnTo>
                      <a:pt x="97" y="80"/>
                    </a:lnTo>
                    <a:lnTo>
                      <a:pt x="90" y="78"/>
                    </a:lnTo>
                    <a:lnTo>
                      <a:pt x="79" y="74"/>
                    </a:lnTo>
                    <a:lnTo>
                      <a:pt x="66" y="69"/>
                    </a:lnTo>
                    <a:lnTo>
                      <a:pt x="51" y="60"/>
                    </a:lnTo>
                    <a:lnTo>
                      <a:pt x="37" y="49"/>
                    </a:lnTo>
                    <a:lnTo>
                      <a:pt x="23" y="39"/>
                    </a:lnTo>
                    <a:lnTo>
                      <a:pt x="13" y="28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721" name="Picture 429" descr="MMj03957750000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4649788"/>
              <a:ext cx="5619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Physical media</a:t>
            </a:r>
            <a:r>
              <a:rPr lang="en-US" altLang="en-US" sz="3600" smtClean="0">
                <a:ea typeface="ＭＳ Ｐゴシック" panose="020B0600070205080204" pitchFamily="34" charset="-128"/>
              </a:rPr>
              <a:t>: </a:t>
            </a:r>
            <a:r>
              <a:rPr lang="en-US" altLang="en-US" sz="3600" smtClean="0">
                <a:ea typeface="ＭＳ Ｐゴシック" panose="020B0600070205080204" pitchFamily="34" charset="-128"/>
              </a:rPr>
              <a:t>wired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658938"/>
            <a:ext cx="3962400" cy="43275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coaxial cable:</a:t>
            </a:r>
            <a:endParaRPr lang="en-US" sz="2400" i="1" dirty="0">
              <a:solidFill>
                <a:srgbClr val="CC0000"/>
              </a:solidFill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/>
              <a:t>two concentric copper conductors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/>
              <a:t>broadband</a:t>
            </a:r>
            <a:r>
              <a:rPr lang="en-US" sz="2400" dirty="0"/>
              <a:t>: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sz="2000" dirty="0" smtClean="0"/>
              <a:t>Used to send multiple </a:t>
            </a:r>
            <a:r>
              <a:rPr lang="en-US" sz="2000" dirty="0"/>
              <a:t>channels on </a:t>
            </a:r>
            <a:r>
              <a:rPr lang="en-US" sz="2000" dirty="0" smtClean="0"/>
              <a:t>cable TV</a:t>
            </a:r>
            <a:endParaRPr lang="en-US" sz="2000" dirty="0"/>
          </a:p>
        </p:txBody>
      </p:sp>
      <p:pic>
        <p:nvPicPr>
          <p:cNvPr id="51206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151313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79438" y="1736725"/>
            <a:ext cx="38100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2400" i="1" kern="0" dirty="0" smtClean="0">
                <a:solidFill>
                  <a:srgbClr val="CC0000"/>
                </a:solidFill>
              </a:rPr>
              <a:t>twisted “pair” (TP</a:t>
            </a:r>
            <a:r>
              <a:rPr lang="en-US" sz="2400" i="1" kern="0" dirty="0" smtClean="0">
                <a:solidFill>
                  <a:srgbClr val="FF0000"/>
                </a:solidFill>
              </a:rPr>
              <a:t>)</a:t>
            </a:r>
            <a:endParaRPr lang="en-US" sz="2400" i="1" kern="0" dirty="0" smtClean="0"/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kern="0" dirty="0" smtClean="0"/>
              <a:t>two (or more) insulated copper wires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kern="0" dirty="0" smtClean="0"/>
              <a:t>Category 5: 100 Mbps, 1 </a:t>
            </a:r>
            <a:r>
              <a:rPr lang="en-US" sz="2000" kern="0" dirty="0" err="1" smtClean="0"/>
              <a:t>Gbps</a:t>
            </a:r>
            <a:r>
              <a:rPr lang="en-US" sz="2000" kern="0" dirty="0" smtClean="0"/>
              <a:t> Ethernet</a:t>
            </a:r>
          </a:p>
          <a:p>
            <a:pPr marL="682625" lvl="1" indent="-231775" eaLnBrk="1" hangingPunct="1">
              <a:buSzPct val="100000"/>
              <a:buFont typeface="Arial"/>
              <a:buChar char="•"/>
              <a:defRPr/>
            </a:pPr>
            <a:r>
              <a:rPr lang="en-US" sz="2000" kern="0" dirty="0" smtClean="0"/>
              <a:t>Category 6: 10Gbps</a:t>
            </a:r>
            <a:endParaRPr lang="en-US" sz="2000" kern="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3813175"/>
            <a:ext cx="22764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1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5143500" y="2905125"/>
            <a:chExt cx="2178050" cy="1147763"/>
          </a:xfrm>
        </p:grpSpPr>
        <p:grpSp>
          <p:nvGrpSpPr>
            <p:cNvPr id="39992" name="Group 128"/>
            <p:cNvGrpSpPr>
              <a:grpSpLocks/>
            </p:cNvGrpSpPr>
            <p:nvPr/>
          </p:nvGrpSpPr>
          <p:grpSpPr bwMode="auto">
            <a:xfrm>
              <a:off x="5143500" y="2905125"/>
              <a:ext cx="2178050" cy="1147763"/>
              <a:chOff x="3240" y="1830"/>
              <a:chExt cx="1372" cy="723"/>
            </a:xfrm>
          </p:grpSpPr>
          <p:sp>
            <p:nvSpPr>
              <p:cNvPr id="40033" name="Freeform 129"/>
              <p:cNvSpPr>
                <a:spLocks/>
              </p:cNvSpPr>
              <p:nvPr/>
            </p:nvSpPr>
            <p:spPr bwMode="auto">
              <a:xfrm>
                <a:off x="3240" y="1830"/>
                <a:ext cx="1372" cy="723"/>
              </a:xfrm>
              <a:custGeom>
                <a:avLst/>
                <a:gdLst>
                  <a:gd name="T0" fmla="*/ 1509012 w 765"/>
                  <a:gd name="T1" fmla="*/ 5729 h 459"/>
                  <a:gd name="T2" fmla="*/ 1027025 w 765"/>
                  <a:gd name="T3" fmla="*/ 40395 h 459"/>
                  <a:gd name="T4" fmla="*/ 340902 w 765"/>
                  <a:gd name="T5" fmla="*/ 58024 h 459"/>
                  <a:gd name="T6" fmla="*/ 49874 w 765"/>
                  <a:gd name="T7" fmla="*/ 194383 h 459"/>
                  <a:gd name="T8" fmla="*/ 640932 w 765"/>
                  <a:gd name="T9" fmla="*/ 256788 h 459"/>
                  <a:gd name="T10" fmla="*/ 1233656 w 765"/>
                  <a:gd name="T11" fmla="*/ 246677 h 459"/>
                  <a:gd name="T12" fmla="*/ 2079640 w 765"/>
                  <a:gd name="T13" fmla="*/ 256788 h 459"/>
                  <a:gd name="T14" fmla="*/ 2485867 w 765"/>
                  <a:gd name="T15" fmla="*/ 251149 h 459"/>
                  <a:gd name="T16" fmla="*/ 2678580 w 765"/>
                  <a:gd name="T17" fmla="*/ 215337 h 459"/>
                  <a:gd name="T18" fmla="*/ 2671282 w 765"/>
                  <a:gd name="T19" fmla="*/ 91397 h 459"/>
                  <a:gd name="T20" fmla="*/ 2357408 w 765"/>
                  <a:gd name="T21" fmla="*/ 19830 h 459"/>
                  <a:gd name="T22" fmla="*/ 1509012 w 765"/>
                  <a:gd name="T23" fmla="*/ 5729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4" name="Line 130"/>
              <p:cNvSpPr>
                <a:spLocks noChangeShapeType="1"/>
              </p:cNvSpPr>
              <p:nvPr/>
            </p:nvSpPr>
            <p:spPr bwMode="auto">
              <a:xfrm flipV="1">
                <a:off x="3763" y="2053"/>
                <a:ext cx="106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5" name="Line 131"/>
              <p:cNvSpPr>
                <a:spLocks noChangeShapeType="1"/>
              </p:cNvSpPr>
              <p:nvPr/>
            </p:nvSpPr>
            <p:spPr bwMode="auto">
              <a:xfrm>
                <a:off x="3616" y="220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6" name="Line 132"/>
              <p:cNvSpPr>
                <a:spLocks noChangeShapeType="1"/>
              </p:cNvSpPr>
              <p:nvPr/>
            </p:nvSpPr>
            <p:spPr bwMode="auto">
              <a:xfrm flipV="1">
                <a:off x="3763" y="2114"/>
                <a:ext cx="226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7" name="Line 133"/>
              <p:cNvSpPr>
                <a:spLocks noChangeShapeType="1"/>
              </p:cNvSpPr>
              <p:nvPr/>
            </p:nvSpPr>
            <p:spPr bwMode="auto">
              <a:xfrm>
                <a:off x="4076" y="2113"/>
                <a:ext cx="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8" name="Line 134"/>
              <p:cNvSpPr>
                <a:spLocks noChangeShapeType="1"/>
              </p:cNvSpPr>
              <p:nvPr/>
            </p:nvSpPr>
            <p:spPr bwMode="auto">
              <a:xfrm>
                <a:off x="3779" y="2380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39" name="Line 135"/>
              <p:cNvSpPr>
                <a:spLocks noChangeShapeType="1"/>
              </p:cNvSpPr>
              <p:nvPr/>
            </p:nvSpPr>
            <p:spPr bwMode="auto">
              <a:xfrm>
                <a:off x="4255" y="237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0040" name="Group 136"/>
              <p:cNvGrpSpPr>
                <a:grpSpLocks/>
              </p:cNvGrpSpPr>
              <p:nvPr/>
            </p:nvGrpSpPr>
            <p:grpSpPr bwMode="auto">
              <a:xfrm>
                <a:off x="3860" y="1969"/>
                <a:ext cx="335" cy="148"/>
                <a:chOff x="4650" y="1129"/>
                <a:chExt cx="246" cy="95"/>
              </a:xfrm>
            </p:grpSpPr>
            <p:sp>
              <p:nvSpPr>
                <p:cNvPr id="40070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7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72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073" name="Group 140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76" name="Freeform 141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077" name="Freeform 142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0074" name="Line 143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0075" name="Line 144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40041" name="Group 145"/>
              <p:cNvGrpSpPr>
                <a:grpSpLocks/>
              </p:cNvGrpSpPr>
              <p:nvPr/>
            </p:nvGrpSpPr>
            <p:grpSpPr bwMode="auto">
              <a:xfrm>
                <a:off x="3922" y="2284"/>
                <a:ext cx="336" cy="154"/>
                <a:chOff x="4650" y="1129"/>
                <a:chExt cx="246" cy="95"/>
              </a:xfrm>
            </p:grpSpPr>
            <p:sp>
              <p:nvSpPr>
                <p:cNvPr id="4006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6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6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065" name="Group 14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8" name="Freeform 15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069" name="Freeform 15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0066" name="Line 15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0067" name="Line 15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40042" name="Group 154"/>
              <p:cNvGrpSpPr>
                <a:grpSpLocks/>
              </p:cNvGrpSpPr>
              <p:nvPr/>
            </p:nvGrpSpPr>
            <p:grpSpPr bwMode="auto">
              <a:xfrm>
                <a:off x="3443" y="2054"/>
                <a:ext cx="335" cy="149"/>
                <a:chOff x="4650" y="1129"/>
                <a:chExt cx="246" cy="95"/>
              </a:xfrm>
            </p:grpSpPr>
            <p:sp>
              <p:nvSpPr>
                <p:cNvPr id="400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057" name="Group 158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60" name="Freeform 1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061" name="Freeform 1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0058" name="Line 161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0059" name="Line 162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40043" name="Group 163"/>
              <p:cNvGrpSpPr>
                <a:grpSpLocks/>
              </p:cNvGrpSpPr>
              <p:nvPr/>
            </p:nvGrpSpPr>
            <p:grpSpPr bwMode="auto">
              <a:xfrm>
                <a:off x="3452" y="2284"/>
                <a:ext cx="336" cy="148"/>
                <a:chOff x="4650" y="1129"/>
                <a:chExt cx="246" cy="95"/>
              </a:xfrm>
            </p:grpSpPr>
            <p:sp>
              <p:nvSpPr>
                <p:cNvPr id="40046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4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048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0" hangingPunct="0"/>
                  <a:endParaRPr lang="en-US" altLang="en-US" smtClean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049" name="Group 167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40052" name="Freeform 1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053" name="Freeform 1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0050" name="Line 170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0051" name="Line 171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mtClean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40044" name="Line 172"/>
              <p:cNvSpPr>
                <a:spLocks noChangeShapeType="1"/>
              </p:cNvSpPr>
              <p:nvPr/>
            </p:nvSpPr>
            <p:spPr bwMode="auto">
              <a:xfrm>
                <a:off x="4422" y="2370"/>
                <a:ext cx="153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045" name="Text Box 580"/>
              <p:cNvSpPr txBox="1">
                <a:spLocks noChangeArrowheads="1"/>
              </p:cNvSpPr>
              <p:nvPr/>
            </p:nvSpPr>
            <p:spPr bwMode="auto">
              <a:xfrm>
                <a:off x="4231" y="198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0" hangingPunct="0"/>
                <a:r>
                  <a:rPr lang="en-US" altLang="en-US" sz="1800" smtClean="0">
                    <a:solidFill>
                      <a:srgbClr val="000000"/>
                    </a:solidFill>
                  </a:rPr>
                  <a:t>ISP</a:t>
                </a:r>
              </a:p>
            </p:txBody>
          </p:sp>
        </p:grpSp>
        <p:grpSp>
          <p:nvGrpSpPr>
            <p:cNvPr id="39993" name="Group 347"/>
            <p:cNvGrpSpPr>
              <a:grpSpLocks/>
            </p:cNvGrpSpPr>
            <p:nvPr/>
          </p:nvGrpSpPr>
          <p:grpSpPr bwMode="auto">
            <a:xfrm>
              <a:off x="5450519" y="3250491"/>
              <a:ext cx="569188" cy="269566"/>
              <a:chOff x="1871277" y="1576300"/>
              <a:chExt cx="1128371" cy="437861"/>
            </a:xfrm>
          </p:grpSpPr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42" name="Straight Connector 141"/>
              <p:cNvCxnSpPr>
                <a:cxnSpLocks noChangeShapeType="1"/>
                <a:endCxn id="13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Connector 142"/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94" name="Group 347"/>
            <p:cNvGrpSpPr>
              <a:grpSpLocks/>
            </p:cNvGrpSpPr>
            <p:nvPr/>
          </p:nvGrpSpPr>
          <p:grpSpPr bwMode="auto">
            <a:xfrm>
              <a:off x="5463219" y="3606091"/>
              <a:ext cx="569188" cy="269566"/>
              <a:chOff x="1871277" y="1576300"/>
              <a:chExt cx="1128371" cy="437861"/>
            </a:xfrm>
          </p:grpSpPr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33" name="Straight Connector 132"/>
              <p:cNvCxnSpPr>
                <a:cxnSpLocks noChangeShapeType="1"/>
                <a:endCxn id="12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Connector 133"/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95" name="Group 347"/>
            <p:cNvGrpSpPr>
              <a:grpSpLocks/>
            </p:cNvGrpSpPr>
            <p:nvPr/>
          </p:nvGrpSpPr>
          <p:grpSpPr bwMode="auto">
            <a:xfrm>
              <a:off x="6107744" y="3120316"/>
              <a:ext cx="569188" cy="269566"/>
              <a:chOff x="1871277" y="1576300"/>
              <a:chExt cx="1128371" cy="437861"/>
            </a:xfrm>
          </p:grpSpPr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870026" y="1739905"/>
                <a:ext cx="1129806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159559" y="1672861"/>
                <a:ext cx="547595" cy="162451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24" name="Straight Connector 123"/>
              <p:cNvCxnSpPr>
                <a:cxnSpLocks noChangeShapeType="1"/>
                <a:endCxn id="11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Connector 124"/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9996" name="Group 347"/>
            <p:cNvGrpSpPr>
              <a:grpSpLocks/>
            </p:cNvGrpSpPr>
            <p:nvPr/>
          </p:nvGrpSpPr>
          <p:grpSpPr bwMode="auto">
            <a:xfrm>
              <a:off x="6207410" y="3622646"/>
              <a:ext cx="569188" cy="269566"/>
              <a:chOff x="1871277" y="1576300"/>
              <a:chExt cx="1128371" cy="437861"/>
            </a:xfrm>
          </p:grpSpPr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70712" y="1738800"/>
                <a:ext cx="1129808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60245" y="1674334"/>
                <a:ext cx="547595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2 w 3723451"/>
                  <a:gd name="T3" fmla="*/ 321 h 932950"/>
                  <a:gd name="T4" fmla="*/ 330164 w 3723451"/>
                  <a:gd name="T5" fmla="*/ 62070 h 932950"/>
                  <a:gd name="T6" fmla="*/ 533943 w 3723451"/>
                  <a:gd name="T7" fmla="*/ 0 h 932950"/>
                  <a:gd name="T8" fmla="*/ 662444 w 3723451"/>
                  <a:gd name="T9" fmla="*/ 24700 h 932950"/>
                  <a:gd name="T10" fmla="*/ 566839 w 3723451"/>
                  <a:gd name="T11" fmla="*/ 55072 h 932950"/>
                  <a:gd name="T12" fmla="*/ 536059 w 3723451"/>
                  <a:gd name="T13" fmla="*/ 46883 h 932950"/>
                  <a:gd name="T14" fmla="*/ 333917 w 3723451"/>
                  <a:gd name="T15" fmla="*/ 111241 h 932950"/>
                  <a:gd name="T16" fmla="*/ 126604 w 3723451"/>
                  <a:gd name="T17" fmla="*/ 49251 h 932950"/>
                  <a:gd name="T18" fmla="*/ 93086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7 w 1366596"/>
                  <a:gd name="T3" fmla="*/ 74985 h 809868"/>
                  <a:gd name="T4" fmla="*/ 154487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15" name="Straight Connector 114"/>
              <p:cNvCxnSpPr>
                <a:cxnSpLocks noChangeShapeType="1"/>
                <a:endCxn id="11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115"/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993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60425"/>
            <a:ext cx="83486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8567738" cy="8350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igital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subscriber line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(DSL)</a:t>
            </a:r>
          </a:p>
        </p:txBody>
      </p:sp>
      <p:sp>
        <p:nvSpPr>
          <p:cNvPr id="39941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2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4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5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6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7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altLang="en-US" sz="1600" smtClean="0">
                <a:solidFill>
                  <a:srgbClr val="000000"/>
                </a:solidFill>
              </a:rPr>
              <a:t>central office</a:t>
            </a: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</a:pPr>
            <a:r>
              <a:rPr lang="en-US" altLang="en-US" sz="1600" smtClean="0">
                <a:solidFill>
                  <a:srgbClr val="000000"/>
                </a:solidFill>
              </a:rPr>
              <a:t>telephone</a:t>
            </a:r>
          </a:p>
          <a:p>
            <a:pPr eaLnBrk="0" hangingPunct="0">
              <a:lnSpc>
                <a:spcPct val="85000"/>
              </a:lnSpc>
            </a:pPr>
            <a:r>
              <a:rPr lang="en-US" altLang="en-US" sz="1600" smtClean="0">
                <a:solidFill>
                  <a:srgbClr val="000000"/>
                </a:solidFill>
              </a:rPr>
              <a:t>network</a:t>
            </a:r>
          </a:p>
        </p:txBody>
      </p:sp>
      <p:grpSp>
        <p:nvGrpSpPr>
          <p:cNvPr id="39950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39986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87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88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89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90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91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9951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smtClean="0">
                <a:solidFill>
                  <a:srgbClr val="000000"/>
                </a:solidFill>
              </a:rPr>
              <a:t>DSLAM</a:t>
            </a:r>
          </a:p>
        </p:txBody>
      </p:sp>
      <p:grpSp>
        <p:nvGrpSpPr>
          <p:cNvPr id="39952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39984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85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953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54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55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39982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000000"/>
                  </a:solidFill>
                </a:rPr>
                <a:t>voice, data transmitted</a:t>
              </a:r>
            </a:p>
            <a:p>
              <a:pPr algn="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000000"/>
                  </a:solidFill>
                </a:rPr>
                <a:t>at different frequencies over</a:t>
              </a:r>
            </a:p>
            <a:p>
              <a:pPr algn="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CC0000"/>
                  </a:solidFill>
                </a:rPr>
                <a:t>dedicated </a:t>
              </a:r>
              <a:r>
                <a:rPr lang="en-US" altLang="en-US" sz="1600" i="1" smtClean="0">
                  <a:solidFill>
                    <a:srgbClr val="000000"/>
                  </a:solidFill>
                </a:rPr>
                <a:t>line to central office</a:t>
              </a:r>
            </a:p>
          </p:txBody>
        </p:sp>
        <p:sp>
          <p:nvSpPr>
            <p:cNvPr id="39983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3995738"/>
            <a:ext cx="9118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8188" indent="-2809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7763" indent="-233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use </a:t>
            </a:r>
            <a:r>
              <a:rPr lang="en-US" altLang="en-US" i="1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existing</a:t>
            </a: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telephone line to central office </a:t>
            </a: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DSL access multiplexer</a:t>
            </a:r>
            <a:endParaRPr lang="en-US" altLang="en-US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lvl="2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data over DSL phone line goes to Internet</a:t>
            </a:r>
          </a:p>
          <a:p>
            <a:pPr lvl="2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voice over DSL phone line goes to telephone net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&lt; 2.5 Mbps upstream transmission rate (typically &lt; 1 Mbps)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&lt; 24 Mbps downstream transmission rate (typically &lt; 10 Mbps)</a:t>
            </a:r>
          </a:p>
        </p:txBody>
      </p:sp>
      <p:sp>
        <p:nvSpPr>
          <p:cNvPr id="39958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59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DSL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modem</a:t>
            </a:r>
          </a:p>
        </p:txBody>
      </p:sp>
      <p:sp>
        <p:nvSpPr>
          <p:cNvPr id="39961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altLang="en-US" sz="1400" smtClean="0">
                <a:solidFill>
                  <a:srgbClr val="000000"/>
                </a:solidFill>
              </a:rPr>
              <a:t>splitter</a:t>
            </a:r>
          </a:p>
        </p:txBody>
      </p:sp>
      <p:grpSp>
        <p:nvGrpSpPr>
          <p:cNvPr id="39962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39976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77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78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79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80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hangingPunct="0"/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981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9963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64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9965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9966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4" imgW="681706" imgH="480401" progId="MS_ClipArt_Gallery.2">
                  <p:embed/>
                </p:oleObj>
              </mc:Choice>
              <mc:Fallback>
                <p:oleObj name="Clip" r:id="rId4" imgW="681706" imgH="48040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68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39974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75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000000"/>
                  </a:solidFill>
                </a:rPr>
                <a:t>DSL access </a:t>
              </a:r>
            </a:p>
            <a:p>
              <a:pPr algn="r" eaLnBrk="0" hangingPunct="0">
                <a:lnSpc>
                  <a:spcPct val="85000"/>
                </a:lnSpc>
              </a:pPr>
              <a:r>
                <a:rPr lang="en-US" altLang="en-US" sz="1600" i="1" smtClean="0">
                  <a:solidFill>
                    <a:srgbClr val="000000"/>
                  </a:solidFill>
                </a:rPr>
                <a:t>multiplexer</a:t>
              </a:r>
            </a:p>
          </p:txBody>
        </p:sp>
      </p:grpSp>
      <p:grpSp>
        <p:nvGrpSpPr>
          <p:cNvPr id="39970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39972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3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0" hangingPunct="0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 eaLnBrk="0" hangingPunct="0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multiple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40Mbps downstream (broadcast) channels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single CMTS transmits into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multiple</a:t>
            </a:r>
            <a:r>
              <a:rPr lang="en-US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30 Mbps upstream channels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multiple access: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all users contend for certain upstream channel time slots (others assigned)</a:t>
            </a:r>
            <a:endParaRPr lang="en-US" sz="20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18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18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18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18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18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0" hangingPunct="0">
                <a:defRPr/>
              </a:pPr>
              <a:r>
                <a:rPr lang="en-US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f-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3717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12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Physical media: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Fiber optics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533400" y="1460500"/>
            <a:ext cx="42306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2625" indent="-2254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800" i="1" dirty="0" smtClean="0">
                <a:solidFill>
                  <a:srgbClr val="CC0000"/>
                </a:solidFill>
                <a:latin typeface="Gill Sans MT" panose="020B0502020104020203" pitchFamily="34" charset="0"/>
              </a:rPr>
              <a:t>fiber optic cable:</a:t>
            </a:r>
            <a:endParaRPr lang="en-US" altLang="en-US" i="1" dirty="0" smtClean="0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glass fiber carrying light pulses, each pulse a bit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high-speed operation: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high-speed point-to-point transmission (e.g., 10</a:t>
            </a:r>
            <a:r>
              <a:rPr lang="ja-JP" alt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s-100</a:t>
            </a:r>
            <a:r>
              <a:rPr lang="ja-JP" alt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 </a:t>
            </a:r>
            <a:r>
              <a:rPr lang="en-US" altLang="ja-JP" sz="2000" dirty="0" err="1" smtClean="0">
                <a:solidFill>
                  <a:srgbClr val="000000"/>
                </a:solidFill>
                <a:latin typeface="Gill Sans MT" panose="020B0502020104020203" pitchFamily="34" charset="0"/>
              </a:rPr>
              <a:t>Gbps</a:t>
            </a:r>
            <a:r>
              <a:rPr lang="en-US" altLang="ja-JP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transmission rate)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low error rate: 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repeaters spaced far apart 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immune to electromagnetic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66"/>
          <a:stretch/>
        </p:blipFill>
        <p:spPr>
          <a:xfrm>
            <a:off x="1" y="1895007"/>
            <a:ext cx="9144000" cy="4590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304800"/>
            <a:ext cx="7772400" cy="1143000"/>
          </a:xfrm>
        </p:spPr>
        <p:txBody>
          <a:bodyPr/>
          <a:lstStyle/>
          <a:p>
            <a:r>
              <a:rPr lang="en-US" dirty="0" smtClean="0"/>
              <a:t>“Submarine” Fiber Optic Cables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2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001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Physical media: radio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marL="287338" indent="-287338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signal carried in electromagnetic spectrum</a:t>
            </a:r>
          </a:p>
          <a:p>
            <a:pPr marL="287338" indent="-287338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no physical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wire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287338" indent="-287338"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propagation environment effects:</a:t>
            </a:r>
          </a:p>
          <a:p>
            <a:pPr marL="682625" lvl="1" indent="-225425" eaLnBrk="1" hangingPunct="1"/>
            <a:r>
              <a:rPr lang="en-US" altLang="en-US" dirty="0" smtClean="0">
                <a:ea typeface="Arial" panose="020B0604020202020204" pitchFamily="34" charset="0"/>
              </a:rPr>
              <a:t>reflection </a:t>
            </a:r>
          </a:p>
          <a:p>
            <a:pPr marL="682625" lvl="1" indent="-225425" eaLnBrk="1" hangingPunct="1"/>
            <a:r>
              <a:rPr lang="en-US" altLang="en-US" dirty="0" smtClean="0">
                <a:ea typeface="Arial" panose="020B0604020202020204" pitchFamily="34" charset="0"/>
              </a:rPr>
              <a:t>obstruction by objects</a:t>
            </a:r>
          </a:p>
          <a:p>
            <a:pPr marL="682625" lvl="1" indent="-225425" eaLnBrk="1" hangingPunct="1"/>
            <a:r>
              <a:rPr lang="en-US" altLang="en-US" dirty="0" smtClean="0">
                <a:ea typeface="Arial" panose="020B0604020202020204" pitchFamily="34" charset="0"/>
              </a:rPr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radio link types:</a:t>
            </a:r>
            <a:endParaRPr lang="en-US" i="1" dirty="0">
              <a:solidFill>
                <a:srgbClr val="CC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287338" indent="-28733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terrestrial  microwave</a:t>
            </a:r>
          </a:p>
          <a:p>
            <a:pPr marL="682625" lvl="1" indent="-22542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e.g. up to 45 Mbps channels</a:t>
            </a:r>
          </a:p>
          <a:p>
            <a:pPr marL="287338" indent="-28733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LAN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(e.g., WiFi)</a:t>
            </a:r>
          </a:p>
          <a:p>
            <a:pPr marL="682625" lvl="1" indent="-22542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54 Mbps</a:t>
            </a:r>
          </a:p>
          <a:p>
            <a:pPr marL="287338" indent="-28733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wide-area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(e.g., cellular)</a:t>
            </a:r>
          </a:p>
          <a:p>
            <a:pPr marL="682625" lvl="1" indent="-22542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4G cellular: ~ 10 Mbps</a:t>
            </a:r>
          </a:p>
          <a:p>
            <a:pPr marL="287338" indent="-287338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satellite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Up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to 45Mbps 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channels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(or multiple smaller channels)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Two types</a:t>
            </a:r>
          </a:p>
          <a:p>
            <a:pPr marL="1257300" lvl="2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270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msec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end-end </a:t>
            </a: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delay for geosynchronous</a:t>
            </a:r>
          </a:p>
          <a:p>
            <a:pPr marL="1257300" lvl="2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Low-earth orbit</a:t>
            </a:r>
            <a:endParaRPr lang="en-US" sz="2000" dirty="0">
              <a:solidFill>
                <a:srgbClr val="000000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382"/>
          <p:cNvGrpSpPr>
            <a:grpSpLocks/>
          </p:cNvGrpSpPr>
          <p:nvPr/>
        </p:nvGrpSpPr>
        <p:grpSpPr bwMode="auto">
          <a:xfrm>
            <a:off x="7727950" y="6199187"/>
            <a:ext cx="288925" cy="220663"/>
            <a:chOff x="2274" y="2821"/>
            <a:chExt cx="215" cy="238"/>
          </a:xfrm>
        </p:grpSpPr>
        <p:sp>
          <p:nvSpPr>
            <p:cNvPr id="4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398"/>
          <p:cNvGrpSpPr>
            <a:grpSpLocks/>
          </p:cNvGrpSpPr>
          <p:nvPr/>
        </p:nvGrpSpPr>
        <p:grpSpPr bwMode="auto">
          <a:xfrm>
            <a:off x="8234362" y="6180137"/>
            <a:ext cx="223838" cy="254000"/>
            <a:chOff x="2274" y="2821"/>
            <a:chExt cx="215" cy="238"/>
          </a:xfrm>
        </p:grpSpPr>
        <p:sp>
          <p:nvSpPr>
            <p:cNvPr id="2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" name="Group 413"/>
          <p:cNvGrpSpPr>
            <a:grpSpLocks/>
          </p:cNvGrpSpPr>
          <p:nvPr/>
        </p:nvGrpSpPr>
        <p:grpSpPr bwMode="auto">
          <a:xfrm flipH="1">
            <a:off x="8613775" y="6208712"/>
            <a:ext cx="298450" cy="211138"/>
            <a:chOff x="2274" y="2821"/>
            <a:chExt cx="215" cy="238"/>
          </a:xfrm>
        </p:grpSpPr>
        <p:sp>
          <p:nvSpPr>
            <p:cNvPr id="1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617" y="2438400"/>
            <a:ext cx="880630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820" y="312585"/>
            <a:ext cx="1057275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652" y="2819401"/>
            <a:ext cx="894777" cy="134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EDC= Error Detection and Correction bits (redundancy)</a:t>
            </a:r>
          </a:p>
          <a:p>
            <a:pPr eaLnBrk="0" hangingPunct="0"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D    = Data protected by error checking, may include header fields </a:t>
            </a:r>
            <a:br>
              <a:rPr lang="en-US" sz="2000" i="0" dirty="0" smtClean="0">
                <a:solidFill>
                  <a:srgbClr val="000000"/>
                </a:solidFill>
                <a:latin typeface="Arial" charset="0"/>
              </a:rPr>
            </a:br>
            <a:endParaRPr lang="en-US" sz="2000" i="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 Error detection not 100% reliable!</a:t>
            </a:r>
          </a:p>
          <a:p>
            <a:pPr lvl="1" eaLnBrk="0" hangingPunct="0">
              <a:buFontTx/>
              <a:buChar char="•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 protocol may miss some errors, but rarely</a:t>
            </a:r>
          </a:p>
          <a:p>
            <a:pPr lvl="1" eaLnBrk="0" hangingPunct="0">
              <a:buFontTx/>
              <a:buChar char="•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</a:t>
            </a:r>
            <a:r>
              <a:rPr lang="en-US" sz="2400" dirty="0" err="1" smtClean="0">
                <a:latin typeface="Gill Sans MT" charset="0"/>
                <a:cs typeface="+mn-cs"/>
              </a:rPr>
              <a:t>WiFi</a:t>
            </a:r>
            <a:r>
              <a:rPr lang="en-US" sz="2400" dirty="0" smtClean="0">
                <a:latin typeface="Gill Sans MT" charset="0"/>
                <a:cs typeface="+mn-cs"/>
              </a:rPr>
              <a:t>)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0"/>
          <a:stretch/>
        </p:blipFill>
        <p:spPr bwMode="auto">
          <a:xfrm>
            <a:off x="1504950" y="4743450"/>
            <a:ext cx="57388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single bit parity:</a:t>
            </a:r>
            <a:r>
              <a:rPr lang="en-US" b="1" dirty="0" smtClean="0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 marL="342900" indent="-342900" eaLnBrk="0" hangingPunct="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two-dimensional bit parity:</a:t>
            </a:r>
          </a:p>
          <a:p>
            <a:pPr marL="342900" indent="-342900" eaLnBrk="0" hangingPunct="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i="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600" i="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</a:rPr>
              <a:t>* Check </a:t>
            </a:r>
            <a:r>
              <a:rPr lang="en-US" sz="1400" dirty="0">
                <a:solidFill>
                  <a:srgbClr val="000000"/>
                </a:solidFill>
              </a:rPr>
              <a:t>out the online interactive exercises for more </a:t>
            </a:r>
            <a:r>
              <a:rPr lang="en-US" sz="1400" dirty="0" smtClean="0">
                <a:solidFill>
                  <a:srgbClr val="000000"/>
                </a:solidFill>
              </a:rPr>
              <a:t>examples: h</a:t>
            </a:r>
            <a:r>
              <a:rPr lang="en-US" sz="1200" dirty="0" smtClean="0">
                <a:solidFill>
                  <a:srgbClr val="000000"/>
                </a:solidFill>
              </a:rPr>
              <a:t>ttp</a:t>
            </a:r>
            <a:r>
              <a:rPr lang="en-US" sz="1200" dirty="0">
                <a:solidFill>
                  <a:srgbClr val="000000"/>
                </a:solidFill>
              </a:rPr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 thread together three types of tasks </a:t>
            </a:r>
          </a:p>
          <a:p>
            <a:pPr lvl="1"/>
            <a:r>
              <a:rPr lang="en-US" dirty="0" smtClean="0"/>
              <a:t>Open a TCP connection</a:t>
            </a:r>
          </a:p>
          <a:p>
            <a:pPr lvl="1"/>
            <a:r>
              <a:rPr lang="en-US" dirty="0" smtClean="0"/>
              <a:t>Send HTTP messages over the TCP connection</a:t>
            </a:r>
          </a:p>
          <a:p>
            <a:pPr lvl="1"/>
            <a:r>
              <a:rPr lang="en-US" dirty="0" smtClean="0"/>
              <a:t>Close the TCP connection</a:t>
            </a:r>
          </a:p>
          <a:p>
            <a:pPr lvl="1"/>
            <a:endParaRPr lang="en-US" dirty="0"/>
          </a:p>
          <a:p>
            <a:r>
              <a:rPr lang="en-US" dirty="0" smtClean="0"/>
              <a:t>2: Get the details right</a:t>
            </a:r>
          </a:p>
          <a:p>
            <a:pPr lvl="1"/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Sequence numbers (for message and for 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3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9139"/>
            <a:ext cx="8763000" cy="838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Turbo Codes: Forward Error Correction</a:t>
            </a:r>
            <a:endParaRPr lang="en-US" sz="4000" dirty="0">
              <a:latin typeface="Gill Sans MT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166" t="11481" r="20833" b="12963"/>
          <a:stretch/>
        </p:blipFill>
        <p:spPr>
          <a:xfrm>
            <a:off x="914400" y="1295400"/>
            <a:ext cx="6858000" cy="52993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705600" y="3480375"/>
            <a:ext cx="1181100" cy="9392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616018" y="289560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Fraction of bits </a:t>
            </a:r>
          </a:p>
          <a:p>
            <a:r>
              <a:rPr lang="en-US" sz="1600" dirty="0" smtClean="0"/>
              <a:t>carrying content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7417" y="1109663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Every bit</a:t>
            </a:r>
          </a:p>
          <a:p>
            <a:r>
              <a:rPr lang="en-US" sz="1600" dirty="0" smtClean="0"/>
              <a:t>is wrong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 flipV="1">
            <a:off x="961906" y="1402050"/>
            <a:ext cx="46011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-2345" y="2225963"/>
            <a:ext cx="114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bit in 100</a:t>
            </a:r>
          </a:p>
          <a:p>
            <a:r>
              <a:rPr lang="en-US" sz="1600" dirty="0" smtClean="0"/>
              <a:t>is wrong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961906" y="2514600"/>
            <a:ext cx="333494" cy="3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771501" y="1379726"/>
            <a:ext cx="1651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About 25% more </a:t>
            </a:r>
          </a:p>
          <a:p>
            <a:r>
              <a:rPr lang="en-US" sz="1600" dirty="0" smtClean="0"/>
              <a:t>signal than noise</a:t>
            </a:r>
          </a:p>
          <a:p>
            <a:r>
              <a:rPr lang="en-US" sz="1600" dirty="0" smtClean="0"/>
              <a:t>(per bit)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48200" y="2057400"/>
            <a:ext cx="0" cy="551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8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Metcalfe</a:t>
            </a:r>
            <a:r>
              <a:rPr lang="ja-JP" altLang="en-US" sz="1800" dirty="0" smtClean="0">
                <a:solidFill>
                  <a:srgbClr val="000000"/>
                </a:solidFill>
                <a:latin typeface="Arial"/>
                <a:cs typeface="Arial"/>
              </a:rPr>
              <a:t>’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spatial layout of nodes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spatial layout of nodes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Goals for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 smtClean="0"/>
              <a:t>Link Layer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Physical Layer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 access channels</a:t>
            </a:r>
          </a:p>
          <a:p>
            <a:endParaRPr lang="en-US" dirty="0"/>
          </a:p>
          <a:p>
            <a:r>
              <a:rPr lang="en-US" dirty="0" smtClean="0"/>
              <a:t>H4 preview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55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</a:t>
            </a:r>
            <a:r>
              <a:rPr lang="en-US" dirty="0" smtClean="0">
                <a:latin typeface="Gill Sans MT" charset="0"/>
              </a:rPr>
              <a:t>infinity</a:t>
            </a:r>
          </a:p>
          <a:p>
            <a:pPr marL="695325" lvl="1" indent="-238125">
              <a:defRPr/>
            </a:pPr>
            <a:endParaRPr lang="en-US" dirty="0">
              <a:latin typeface="Gill Sans MT" charset="0"/>
            </a:endParaRPr>
          </a:p>
          <a:p>
            <a:pPr marL="295275" indent="-238125">
              <a:defRPr/>
            </a:pPr>
            <a:r>
              <a:rPr lang="en-US" dirty="0">
                <a:latin typeface="Gill Sans MT" charset="0"/>
              </a:rPr>
              <a:t>t</a:t>
            </a:r>
            <a:r>
              <a:rPr lang="en-US" dirty="0" smtClean="0">
                <a:latin typeface="Gill Sans MT" charset="0"/>
              </a:rPr>
              <a:t>his typically works out to about 35%</a:t>
            </a:r>
            <a:endParaRPr lang="en-US" dirty="0">
              <a:latin typeface="Gill Sans MT" charset="0"/>
            </a:endParaRP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600" i="0" dirty="0" smtClean="0">
                  <a:solidFill>
                    <a:srgbClr val="FFFFFF"/>
                  </a:solidFill>
                  <a:latin typeface="Arial" charset="0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600" i="0" dirty="0" smtClean="0">
                  <a:solidFill>
                    <a:srgbClr val="FFFFFF"/>
                  </a:solidFill>
                  <a:latin typeface="Arial" charset="0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600" i="0" dirty="0" smtClean="0">
                  <a:solidFill>
                    <a:srgbClr val="FFFFFF"/>
                  </a:solidFill>
                  <a:latin typeface="Arial" charset="0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token</a:t>
            </a:r>
            <a:r>
              <a:rPr lang="en-US" b="1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passed from one node to next sequentially.</a:t>
            </a:r>
          </a:p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token message</a:t>
            </a:r>
          </a:p>
          <a:p>
            <a:pPr marL="231775" indent="-231775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concerns: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token overhead 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latency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single point of failure (token)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800" i="0" dirty="0" smtClean="0">
                <a:solidFill>
                  <a:srgbClr val="000000"/>
                </a:solidFill>
                <a:latin typeface="Arial" charset="0"/>
              </a:rPr>
              <a:t>(nothing</a:t>
            </a:r>
          </a:p>
          <a:p>
            <a:pPr eaLnBrk="0" hangingPunct="0">
              <a:defRPr/>
            </a:pPr>
            <a:r>
              <a:rPr lang="en-US" sz="1800" i="0" dirty="0" smtClean="0">
                <a:solidFill>
                  <a:srgbClr val="000000"/>
                </a:solidFill>
                <a:latin typeface="Arial" charset="0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sz="18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CC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H4</a:t>
            </a:r>
            <a:r>
              <a:rPr lang="en-US" dirty="0" smtClean="0"/>
              <a:t> </a:t>
            </a:r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You Go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On a sheet of paper, answer the following (ungraded) question (no names, please):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4000" dirty="0" smtClean="0"/>
              <a:t>What was the muddiest point in today’s class?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34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data-link layer</a:t>
            </a:r>
            <a:r>
              <a:rPr lang="en-US" i="0" dirty="0" smtClean="0">
                <a:solidFill>
                  <a:srgbClr val="000000"/>
                </a:solidFill>
                <a:latin typeface="Gill Sans MT" charset="0"/>
              </a:rPr>
              <a:t> has responsibility of 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i="0" dirty="0" smtClean="0">
                <a:solidFill>
                  <a:srgbClr val="000000"/>
                </a:solidFill>
                <a:latin typeface="Gill Sans MT" charset="0"/>
              </a:rPr>
              <a:t>transferring datagram from one node 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i="0" dirty="0" smtClean="0">
                <a:solidFill>
                  <a:srgbClr val="000000"/>
                </a:solidFill>
                <a:latin typeface="Gill Sans MT" charset="0"/>
              </a:rPr>
              <a:t>to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physically adjacent</a:t>
            </a:r>
            <a:r>
              <a:rPr lang="en-US" i="0" dirty="0" smtClean="0">
                <a:solidFill>
                  <a:srgbClr val="000000"/>
                </a:solidFill>
                <a:latin typeface="Gill Sans MT" charset="0"/>
              </a:rPr>
              <a:t> node over a link</a:t>
            </a:r>
            <a:endParaRPr lang="en-US" sz="1800" i="0" dirty="0" smtClean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dirty="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eaLnBrk="0" hangingPunct="0"/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host </a:t>
            </a:r>
          </a:p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bus </a:t>
            </a:r>
          </a:p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network adapter</a:t>
            </a:r>
          </a:p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transport</a:t>
              </a:r>
            </a:p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network</a:t>
              </a:r>
            </a:p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200" i="0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200" i="0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endParaRPr lang="en-US" sz="1200" i="0" dirty="0" smtClean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  <a:p>
              <a:pPr algn="ctr">
                <a:defRPr/>
              </a:pPr>
              <a:r>
                <a:rPr lang="en-US" sz="1200" i="0" dirty="0" smtClean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1853</Words>
  <Application>Microsoft Office PowerPoint</Application>
  <PresentationFormat>On-screen Show (4:3)</PresentationFormat>
  <Paragraphs>409</Paragraphs>
  <Slides>36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ＭＳ Ｐゴシック</vt:lpstr>
      <vt:lpstr>Arial</vt:lpstr>
      <vt:lpstr>Comic Sans MS</vt:lpstr>
      <vt:lpstr>Courier New</vt:lpstr>
      <vt:lpstr>Gill Sans MT</vt:lpstr>
      <vt:lpstr>MS Mincho</vt:lpstr>
      <vt:lpstr>Tahoma</vt:lpstr>
      <vt:lpstr>Times New Roman</vt:lpstr>
      <vt:lpstr>Wingdings</vt:lpstr>
      <vt:lpstr>Default Design</vt:lpstr>
      <vt:lpstr>13_Default Design</vt:lpstr>
      <vt:lpstr>21_Default Design</vt:lpstr>
      <vt:lpstr>22_Default Design</vt:lpstr>
      <vt:lpstr>1_Default Design</vt:lpstr>
      <vt:lpstr>Microsoft Clip Gallery</vt:lpstr>
      <vt:lpstr>Equation</vt:lpstr>
      <vt:lpstr>Point-to-Point</vt:lpstr>
      <vt:lpstr>H3 Results</vt:lpstr>
      <vt:lpstr>Goals for Today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Links</vt:lpstr>
      <vt:lpstr>Physical media: wired</vt:lpstr>
      <vt:lpstr>Digital subscriber line (DSL)</vt:lpstr>
      <vt:lpstr>PowerPoint Presentation</vt:lpstr>
      <vt:lpstr>Physical media: Fiber optics</vt:lpstr>
      <vt:lpstr>“Submarine” Fiber Optic Cables</vt:lpstr>
      <vt:lpstr>Physical media: radio</vt:lpstr>
      <vt:lpstr>Error detection</vt:lpstr>
      <vt:lpstr>Cyclic redundancy check</vt:lpstr>
      <vt:lpstr>Parity checking</vt:lpstr>
      <vt:lpstr>Turbo Codes: Forward Error Correction</vt:lpstr>
      <vt:lpstr>Ethernet</vt:lpstr>
      <vt:lpstr>Multiple access protocols</vt:lpstr>
      <vt:lpstr>An ideal multiple access protocol</vt:lpstr>
      <vt:lpstr>Random access protocols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Ethernet: physical topology</vt:lpstr>
      <vt:lpstr>Switches vs. routers</vt:lpstr>
      <vt:lpstr>H4 Preview</vt:lpstr>
      <vt:lpstr>Before You Go</vt:lpstr>
    </vt:vector>
  </TitlesOfParts>
  <Company>UMIACS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and Internet</dc:title>
  <dc:creator>DAQING HE</dc:creator>
  <cp:lastModifiedBy>gg</cp:lastModifiedBy>
  <cp:revision>205</cp:revision>
  <dcterms:created xsi:type="dcterms:W3CDTF">2003-09-05T02:55:05Z</dcterms:created>
  <dcterms:modified xsi:type="dcterms:W3CDTF">2017-10-17T03:27:53Z</dcterms:modified>
</cp:coreProperties>
</file>