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933" r:id="rId2"/>
    <p:sldMasterId id="2147483938" r:id="rId3"/>
  </p:sldMasterIdLst>
  <p:notesMasterIdLst>
    <p:notesMasterId r:id="rId44"/>
  </p:notesMasterIdLst>
  <p:handoutMasterIdLst>
    <p:handoutMasterId r:id="rId45"/>
  </p:handoutMasterIdLst>
  <p:sldIdLst>
    <p:sldId id="285" r:id="rId4"/>
    <p:sldId id="452" r:id="rId5"/>
    <p:sldId id="646" r:id="rId6"/>
    <p:sldId id="647" r:id="rId7"/>
    <p:sldId id="649" r:id="rId8"/>
    <p:sldId id="650" r:id="rId9"/>
    <p:sldId id="638" r:id="rId10"/>
    <p:sldId id="639" r:id="rId11"/>
    <p:sldId id="640" r:id="rId12"/>
    <p:sldId id="641" r:id="rId13"/>
    <p:sldId id="614" r:id="rId14"/>
    <p:sldId id="652" r:id="rId15"/>
    <p:sldId id="653" r:id="rId16"/>
    <p:sldId id="668" r:id="rId17"/>
    <p:sldId id="648" r:id="rId18"/>
    <p:sldId id="655" r:id="rId19"/>
    <p:sldId id="656" r:id="rId20"/>
    <p:sldId id="657" r:id="rId21"/>
    <p:sldId id="658" r:id="rId22"/>
    <p:sldId id="659" r:id="rId23"/>
    <p:sldId id="660" r:id="rId24"/>
    <p:sldId id="666" r:id="rId25"/>
    <p:sldId id="667" r:id="rId26"/>
    <p:sldId id="664" r:id="rId27"/>
    <p:sldId id="665" r:id="rId28"/>
    <p:sldId id="670" r:id="rId29"/>
    <p:sldId id="669" r:id="rId30"/>
    <p:sldId id="671" r:id="rId31"/>
    <p:sldId id="643" r:id="rId32"/>
    <p:sldId id="630" r:id="rId33"/>
    <p:sldId id="631" r:id="rId34"/>
    <p:sldId id="632" r:id="rId35"/>
    <p:sldId id="633" r:id="rId36"/>
    <p:sldId id="634" r:id="rId37"/>
    <p:sldId id="635" r:id="rId38"/>
    <p:sldId id="636" r:id="rId39"/>
    <p:sldId id="644" r:id="rId40"/>
    <p:sldId id="661" r:id="rId41"/>
    <p:sldId id="662" r:id="rId42"/>
    <p:sldId id="663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799" autoAdjust="0"/>
  </p:normalViewPr>
  <p:slideViewPr>
    <p:cSldViewPr>
      <p:cViewPr varScale="1">
        <p:scale>
          <a:sx n="120" d="100"/>
          <a:sy n="120" d="100"/>
        </p:scale>
        <p:origin x="102" y="126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Relationship Id="rId9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1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05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D5E27-021E-054B-84DE-C100B224ED6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53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F735F25A-B97A-024B-B408-E1A4C1DF4143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232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D498B073-F070-8F40-A264-45FE158B6770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115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7EFC9773-7379-5049-A6C9-0C8EEEC5C544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096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0DCF9BDD-CFA9-4940-A134-4E3EBF4AC9F4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866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F735F25A-B97A-024B-B408-E1A4C1DF4143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54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0DCF9BDD-CFA9-4940-A134-4E3EBF4AC9F4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73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7EFC9773-7379-5049-A6C9-0C8EEEC5C544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79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D498B073-F070-8F40-A264-45FE158B6770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74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89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75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14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852488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Dijkstra</a:t>
            </a:r>
            <a:r>
              <a:rPr lang="ja-JP" altLang="en-US" sz="4000" dirty="0">
                <a:latin typeface="Gill Sans MT" charset="0"/>
              </a:rPr>
              <a:t>’</a:t>
            </a:r>
            <a:r>
              <a:rPr lang="en-US" altLang="ja-JP" sz="4000" dirty="0">
                <a:latin typeface="Gill Sans MT" charset="0"/>
              </a:rPr>
              <a:t>s algorithm: </a:t>
            </a:r>
            <a:r>
              <a:rPr lang="en-US" altLang="ja-JP" sz="4000" dirty="0" smtClean="0">
                <a:latin typeface="Gill Sans MT" charset="0"/>
              </a:rPr>
              <a:t>solution</a:t>
            </a:r>
            <a:r>
              <a:rPr lang="en-US" altLang="ja-JP" sz="4000" dirty="0" smtClean="0">
                <a:latin typeface="Gill Sans MT" charset="0"/>
              </a:rPr>
              <a:t> </a:t>
            </a:r>
            <a:endParaRPr lang="en-US" sz="4000" dirty="0">
              <a:latin typeface="Gill Sans MT" charset="0"/>
            </a:endParaRPr>
          </a:p>
        </p:txBody>
      </p:sp>
      <p:grpSp>
        <p:nvGrpSpPr>
          <p:cNvPr id="129028" name="Group 3"/>
          <p:cNvGrpSpPr>
            <a:grpSpLocks/>
          </p:cNvGrpSpPr>
          <p:nvPr/>
        </p:nvGrpSpPr>
        <p:grpSpPr bwMode="auto">
          <a:xfrm>
            <a:off x="2198688" y="2036763"/>
            <a:ext cx="3244850" cy="1500187"/>
            <a:chOff x="1385" y="1283"/>
            <a:chExt cx="2044" cy="945"/>
          </a:xfrm>
        </p:grpSpPr>
        <p:sp>
          <p:nvSpPr>
            <p:cNvPr id="129047" name="Freeform 4"/>
            <p:cNvSpPr>
              <a:spLocks/>
            </p:cNvSpPr>
            <p:nvPr/>
          </p:nvSpPr>
          <p:spPr bwMode="auto">
            <a:xfrm>
              <a:off x="1648" y="1465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48" name="Oval 5"/>
            <p:cNvSpPr>
              <a:spLocks noChangeArrowheads="1"/>
            </p:cNvSpPr>
            <p:nvPr/>
          </p:nvSpPr>
          <p:spPr bwMode="auto">
            <a:xfrm>
              <a:off x="1388" y="170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49" name="Line 6"/>
            <p:cNvSpPr>
              <a:spLocks noChangeShapeType="1"/>
            </p:cNvSpPr>
            <p:nvPr/>
          </p:nvSpPr>
          <p:spPr bwMode="auto">
            <a:xfrm>
              <a:off x="1388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0" name="Line 7"/>
            <p:cNvSpPr>
              <a:spLocks noChangeShapeType="1"/>
            </p:cNvSpPr>
            <p:nvPr/>
          </p:nvSpPr>
          <p:spPr bwMode="auto">
            <a:xfrm>
              <a:off x="1701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1" name="Rectangle 8"/>
            <p:cNvSpPr>
              <a:spLocks noChangeArrowheads="1"/>
            </p:cNvSpPr>
            <p:nvPr/>
          </p:nvSpPr>
          <p:spPr bwMode="auto">
            <a:xfrm>
              <a:off x="1388" y="1700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2" name="Oval 9"/>
            <p:cNvSpPr>
              <a:spLocks noChangeArrowheads="1"/>
            </p:cNvSpPr>
            <p:nvPr/>
          </p:nvSpPr>
          <p:spPr bwMode="auto">
            <a:xfrm>
              <a:off x="1385" y="164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3" name="Oval 10"/>
            <p:cNvSpPr>
              <a:spLocks noChangeArrowheads="1"/>
            </p:cNvSpPr>
            <p:nvPr/>
          </p:nvSpPr>
          <p:spPr bwMode="auto">
            <a:xfrm>
              <a:off x="1862" y="209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4" name="Line 11"/>
            <p:cNvSpPr>
              <a:spLocks noChangeShapeType="1"/>
            </p:cNvSpPr>
            <p:nvPr/>
          </p:nvSpPr>
          <p:spPr bwMode="auto">
            <a:xfrm>
              <a:off x="1862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5" name="Line 12"/>
            <p:cNvSpPr>
              <a:spLocks noChangeShapeType="1"/>
            </p:cNvSpPr>
            <p:nvPr/>
          </p:nvSpPr>
          <p:spPr bwMode="auto">
            <a:xfrm>
              <a:off x="2175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6" name="Rectangle 13"/>
            <p:cNvSpPr>
              <a:spLocks noChangeArrowheads="1"/>
            </p:cNvSpPr>
            <p:nvPr/>
          </p:nvSpPr>
          <p:spPr bwMode="auto">
            <a:xfrm>
              <a:off x="1862" y="208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7" name="Oval 14"/>
            <p:cNvSpPr>
              <a:spLocks noChangeArrowheads="1"/>
            </p:cNvSpPr>
            <p:nvPr/>
          </p:nvSpPr>
          <p:spPr bwMode="auto">
            <a:xfrm>
              <a:off x="1859" y="202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8" name="Oval 15"/>
            <p:cNvSpPr>
              <a:spLocks noChangeArrowheads="1"/>
            </p:cNvSpPr>
            <p:nvPr/>
          </p:nvSpPr>
          <p:spPr bwMode="auto">
            <a:xfrm>
              <a:off x="1858" y="140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9" name="Line 16"/>
            <p:cNvSpPr>
              <a:spLocks noChangeShapeType="1"/>
            </p:cNvSpPr>
            <p:nvPr/>
          </p:nvSpPr>
          <p:spPr bwMode="auto">
            <a:xfrm>
              <a:off x="1858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0" name="Line 17"/>
            <p:cNvSpPr>
              <a:spLocks noChangeShapeType="1"/>
            </p:cNvSpPr>
            <p:nvPr/>
          </p:nvSpPr>
          <p:spPr bwMode="auto">
            <a:xfrm>
              <a:off x="2171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1" name="Rectangle 18"/>
            <p:cNvSpPr>
              <a:spLocks noChangeArrowheads="1"/>
            </p:cNvSpPr>
            <p:nvPr/>
          </p:nvSpPr>
          <p:spPr bwMode="auto">
            <a:xfrm>
              <a:off x="1858" y="139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2" name="Oval 19"/>
            <p:cNvSpPr>
              <a:spLocks noChangeArrowheads="1"/>
            </p:cNvSpPr>
            <p:nvPr/>
          </p:nvSpPr>
          <p:spPr bwMode="auto">
            <a:xfrm>
              <a:off x="1855" y="133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3" name="Oval 20"/>
            <p:cNvSpPr>
              <a:spLocks noChangeArrowheads="1"/>
            </p:cNvSpPr>
            <p:nvPr/>
          </p:nvSpPr>
          <p:spPr bwMode="auto">
            <a:xfrm>
              <a:off x="2541" y="1400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4" name="Line 21"/>
            <p:cNvSpPr>
              <a:spLocks noChangeShapeType="1"/>
            </p:cNvSpPr>
            <p:nvPr/>
          </p:nvSpPr>
          <p:spPr bwMode="auto">
            <a:xfrm>
              <a:off x="2541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5" name="Line 22"/>
            <p:cNvSpPr>
              <a:spLocks noChangeShapeType="1"/>
            </p:cNvSpPr>
            <p:nvPr/>
          </p:nvSpPr>
          <p:spPr bwMode="auto">
            <a:xfrm>
              <a:off x="2853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6" name="Rectangle 23"/>
            <p:cNvSpPr>
              <a:spLocks noChangeArrowheads="1"/>
            </p:cNvSpPr>
            <p:nvPr/>
          </p:nvSpPr>
          <p:spPr bwMode="auto">
            <a:xfrm>
              <a:off x="2541" y="1393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7" name="Oval 24"/>
            <p:cNvSpPr>
              <a:spLocks noChangeArrowheads="1"/>
            </p:cNvSpPr>
            <p:nvPr/>
          </p:nvSpPr>
          <p:spPr bwMode="auto">
            <a:xfrm>
              <a:off x="2544" y="1337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8" name="Oval 25"/>
            <p:cNvSpPr>
              <a:spLocks noChangeArrowheads="1"/>
            </p:cNvSpPr>
            <p:nvPr/>
          </p:nvSpPr>
          <p:spPr bwMode="auto">
            <a:xfrm>
              <a:off x="2551" y="209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9" name="Line 26"/>
            <p:cNvSpPr>
              <a:spLocks noChangeShapeType="1"/>
            </p:cNvSpPr>
            <p:nvPr/>
          </p:nvSpPr>
          <p:spPr bwMode="auto">
            <a:xfrm>
              <a:off x="2551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0" name="Line 27"/>
            <p:cNvSpPr>
              <a:spLocks noChangeShapeType="1"/>
            </p:cNvSpPr>
            <p:nvPr/>
          </p:nvSpPr>
          <p:spPr bwMode="auto">
            <a:xfrm>
              <a:off x="2864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1" name="Rectangle 28"/>
            <p:cNvSpPr>
              <a:spLocks noChangeArrowheads="1"/>
            </p:cNvSpPr>
            <p:nvPr/>
          </p:nvSpPr>
          <p:spPr bwMode="auto">
            <a:xfrm>
              <a:off x="2551" y="208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2" name="Oval 29"/>
            <p:cNvSpPr>
              <a:spLocks noChangeArrowheads="1"/>
            </p:cNvSpPr>
            <p:nvPr/>
          </p:nvSpPr>
          <p:spPr bwMode="auto">
            <a:xfrm>
              <a:off x="2548" y="202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3" name="Oval 30"/>
            <p:cNvSpPr>
              <a:spLocks noChangeArrowheads="1"/>
            </p:cNvSpPr>
            <p:nvPr/>
          </p:nvSpPr>
          <p:spPr bwMode="auto">
            <a:xfrm>
              <a:off x="3116" y="175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4" name="Line 31"/>
            <p:cNvSpPr>
              <a:spLocks noChangeShapeType="1"/>
            </p:cNvSpPr>
            <p:nvPr/>
          </p:nvSpPr>
          <p:spPr bwMode="auto">
            <a:xfrm>
              <a:off x="3116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5" name="Line 32"/>
            <p:cNvSpPr>
              <a:spLocks noChangeShapeType="1"/>
            </p:cNvSpPr>
            <p:nvPr/>
          </p:nvSpPr>
          <p:spPr bwMode="auto">
            <a:xfrm>
              <a:off x="3429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6" name="Rectangle 33"/>
            <p:cNvSpPr>
              <a:spLocks noChangeArrowheads="1"/>
            </p:cNvSpPr>
            <p:nvPr/>
          </p:nvSpPr>
          <p:spPr bwMode="auto">
            <a:xfrm>
              <a:off x="3116" y="174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7" name="Oval 34"/>
            <p:cNvSpPr>
              <a:spLocks noChangeArrowheads="1"/>
            </p:cNvSpPr>
            <p:nvPr/>
          </p:nvSpPr>
          <p:spPr bwMode="auto">
            <a:xfrm>
              <a:off x="3113" y="168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8" name="Freeform 35"/>
            <p:cNvSpPr>
              <a:spLocks/>
            </p:cNvSpPr>
            <p:nvPr/>
          </p:nvSpPr>
          <p:spPr bwMode="auto">
            <a:xfrm>
              <a:off x="2707" y="1492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9" name="Freeform 36"/>
            <p:cNvSpPr>
              <a:spLocks/>
            </p:cNvSpPr>
            <p:nvPr/>
          </p:nvSpPr>
          <p:spPr bwMode="auto">
            <a:xfrm>
              <a:off x="2866" y="1831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80" name="Freeform 37"/>
            <p:cNvSpPr>
              <a:spLocks/>
            </p:cNvSpPr>
            <p:nvPr/>
          </p:nvSpPr>
          <p:spPr bwMode="auto">
            <a:xfrm>
              <a:off x="2185" y="2113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81" name="Freeform 38"/>
            <p:cNvSpPr>
              <a:spLocks/>
            </p:cNvSpPr>
            <p:nvPr/>
          </p:nvSpPr>
          <p:spPr bwMode="auto">
            <a:xfrm>
              <a:off x="1594" y="1789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9082" name="Group 39"/>
            <p:cNvGrpSpPr>
              <a:grpSpLocks/>
            </p:cNvGrpSpPr>
            <p:nvPr/>
          </p:nvGrpSpPr>
          <p:grpSpPr bwMode="auto">
            <a:xfrm>
              <a:off x="1437" y="1589"/>
              <a:ext cx="205" cy="250"/>
              <a:chOff x="2954" y="2425"/>
              <a:chExt cx="208" cy="250"/>
            </a:xfrm>
          </p:grpSpPr>
          <p:sp>
            <p:nvSpPr>
              <p:cNvPr id="129098" name="Rectangle 4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9" name="Text Box 41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9083" name="Group 42"/>
            <p:cNvGrpSpPr>
              <a:grpSpLocks/>
            </p:cNvGrpSpPr>
            <p:nvPr/>
          </p:nvGrpSpPr>
          <p:grpSpPr bwMode="auto">
            <a:xfrm>
              <a:off x="2611" y="1973"/>
              <a:ext cx="196" cy="250"/>
              <a:chOff x="2958" y="2425"/>
              <a:chExt cx="199" cy="250"/>
            </a:xfrm>
          </p:grpSpPr>
          <p:sp>
            <p:nvSpPr>
              <p:cNvPr id="129096" name="Rectangle 4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7" name="Text Box 44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y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9084" name="Group 45"/>
            <p:cNvGrpSpPr>
              <a:grpSpLocks/>
            </p:cNvGrpSpPr>
            <p:nvPr/>
          </p:nvGrpSpPr>
          <p:grpSpPr bwMode="auto">
            <a:xfrm>
              <a:off x="1922" y="1940"/>
              <a:ext cx="212" cy="288"/>
              <a:chOff x="2951" y="2395"/>
              <a:chExt cx="213" cy="288"/>
            </a:xfrm>
          </p:grpSpPr>
          <p:sp>
            <p:nvSpPr>
              <p:cNvPr id="129094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5" name="Text Box 47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x</a:t>
                </a:r>
              </a:p>
            </p:txBody>
          </p:sp>
        </p:grpSp>
        <p:grpSp>
          <p:nvGrpSpPr>
            <p:cNvPr id="129085" name="Group 48"/>
            <p:cNvGrpSpPr>
              <a:grpSpLocks/>
            </p:cNvGrpSpPr>
            <p:nvPr/>
          </p:nvGrpSpPr>
          <p:grpSpPr bwMode="auto">
            <a:xfrm>
              <a:off x="2588" y="1283"/>
              <a:ext cx="232" cy="250"/>
              <a:chOff x="2941" y="2425"/>
              <a:chExt cx="235" cy="250"/>
            </a:xfrm>
          </p:grpSpPr>
          <p:sp>
            <p:nvSpPr>
              <p:cNvPr id="129092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3" name="Text Box 50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w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9086" name="Group 51"/>
            <p:cNvGrpSpPr>
              <a:grpSpLocks/>
            </p:cNvGrpSpPr>
            <p:nvPr/>
          </p:nvGrpSpPr>
          <p:grpSpPr bwMode="auto">
            <a:xfrm>
              <a:off x="1921" y="1283"/>
              <a:ext cx="196" cy="250"/>
              <a:chOff x="2958" y="2425"/>
              <a:chExt cx="199" cy="250"/>
            </a:xfrm>
          </p:grpSpPr>
          <p:sp>
            <p:nvSpPr>
              <p:cNvPr id="129090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1" name="Text Box 5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v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9087" name="Group 54"/>
            <p:cNvGrpSpPr>
              <a:grpSpLocks/>
            </p:cNvGrpSpPr>
            <p:nvPr/>
          </p:nvGrpSpPr>
          <p:grpSpPr bwMode="auto">
            <a:xfrm>
              <a:off x="3175" y="1601"/>
              <a:ext cx="212" cy="288"/>
              <a:chOff x="2949" y="2395"/>
              <a:chExt cx="214" cy="288"/>
            </a:xfrm>
          </p:grpSpPr>
          <p:sp>
            <p:nvSpPr>
              <p:cNvPr id="129088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89" name="Text Box 56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z</a:t>
                </a:r>
              </a:p>
            </p:txBody>
          </p:sp>
        </p:grpSp>
      </p:grpSp>
      <p:sp>
        <p:nvSpPr>
          <p:cNvPr id="129029" name="Text Box 57"/>
          <p:cNvSpPr txBox="1">
            <a:spLocks noChangeArrowheads="1"/>
          </p:cNvSpPr>
          <p:nvPr/>
        </p:nvSpPr>
        <p:spPr bwMode="auto">
          <a:xfrm>
            <a:off x="577850" y="1220788"/>
            <a:ext cx="456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>
                <a:solidFill>
                  <a:srgbClr val="000000"/>
                </a:solidFill>
                <a:latin typeface="Gill Sans MT" charset="0"/>
              </a:rPr>
              <a:t>resulting shortest-path tree from u:</a:t>
            </a:r>
          </a:p>
        </p:txBody>
      </p:sp>
      <p:grpSp>
        <p:nvGrpSpPr>
          <p:cNvPr id="129030" name="Group 58"/>
          <p:cNvGrpSpPr>
            <a:grpSpLocks/>
          </p:cNvGrpSpPr>
          <p:nvPr/>
        </p:nvGrpSpPr>
        <p:grpSpPr bwMode="auto">
          <a:xfrm>
            <a:off x="2268538" y="4224338"/>
            <a:ext cx="2319337" cy="2276475"/>
            <a:chOff x="259" y="2768"/>
            <a:chExt cx="1461" cy="1434"/>
          </a:xfrm>
        </p:grpSpPr>
        <p:sp>
          <p:nvSpPr>
            <p:cNvPr id="129033" name="Line 59"/>
            <p:cNvSpPr>
              <a:spLocks noChangeShapeType="1"/>
            </p:cNvSpPr>
            <p:nvPr/>
          </p:nvSpPr>
          <p:spPr bwMode="auto">
            <a:xfrm>
              <a:off x="1152" y="2880"/>
              <a:ext cx="8" cy="1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34" name="Line 60"/>
            <p:cNvSpPr>
              <a:spLocks noChangeShapeType="1"/>
            </p:cNvSpPr>
            <p:nvPr/>
          </p:nvSpPr>
          <p:spPr bwMode="auto">
            <a:xfrm>
              <a:off x="357" y="3058"/>
              <a:ext cx="1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35" name="Text Box 61"/>
            <p:cNvSpPr txBox="1">
              <a:spLocks noChangeArrowheads="1"/>
            </p:cNvSpPr>
            <p:nvPr/>
          </p:nvSpPr>
          <p:spPr bwMode="auto">
            <a:xfrm>
              <a:off x="883" y="3060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v</a:t>
              </a:r>
            </a:p>
          </p:txBody>
        </p:sp>
        <p:sp>
          <p:nvSpPr>
            <p:cNvPr id="129036" name="Text Box 62"/>
            <p:cNvSpPr txBox="1">
              <a:spLocks noChangeArrowheads="1"/>
            </p:cNvSpPr>
            <p:nvPr/>
          </p:nvSpPr>
          <p:spPr bwMode="auto">
            <a:xfrm>
              <a:off x="876" y="3247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29037" name="Text Box 63"/>
            <p:cNvSpPr txBox="1">
              <a:spLocks noChangeArrowheads="1"/>
            </p:cNvSpPr>
            <p:nvPr/>
          </p:nvSpPr>
          <p:spPr bwMode="auto">
            <a:xfrm>
              <a:off x="890" y="3482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129038" name="Text Box 64"/>
            <p:cNvSpPr txBox="1">
              <a:spLocks noChangeArrowheads="1"/>
            </p:cNvSpPr>
            <p:nvPr/>
          </p:nvSpPr>
          <p:spPr bwMode="auto">
            <a:xfrm>
              <a:off x="875" y="3717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w</a:t>
              </a:r>
            </a:p>
          </p:txBody>
        </p:sp>
        <p:sp>
          <p:nvSpPr>
            <p:cNvPr id="129039" name="Text Box 65"/>
            <p:cNvSpPr txBox="1">
              <a:spLocks noChangeArrowheads="1"/>
            </p:cNvSpPr>
            <p:nvPr/>
          </p:nvSpPr>
          <p:spPr bwMode="auto">
            <a:xfrm>
              <a:off x="884" y="394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z</a:t>
              </a:r>
            </a:p>
          </p:txBody>
        </p:sp>
        <p:sp>
          <p:nvSpPr>
            <p:cNvPr id="129040" name="Text Box 66"/>
            <p:cNvSpPr txBox="1">
              <a:spLocks noChangeArrowheads="1"/>
            </p:cNvSpPr>
            <p:nvPr/>
          </p:nvSpPr>
          <p:spPr bwMode="auto">
            <a:xfrm>
              <a:off x="1248" y="304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(u,v)</a:t>
              </a:r>
            </a:p>
          </p:txBody>
        </p:sp>
        <p:sp>
          <p:nvSpPr>
            <p:cNvPr id="129041" name="Text Box 67"/>
            <p:cNvSpPr txBox="1">
              <a:spLocks noChangeArrowheads="1"/>
            </p:cNvSpPr>
            <p:nvPr/>
          </p:nvSpPr>
          <p:spPr bwMode="auto">
            <a:xfrm>
              <a:off x="1249" y="3246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(u,x)</a:t>
              </a:r>
            </a:p>
          </p:txBody>
        </p:sp>
        <p:sp>
          <p:nvSpPr>
            <p:cNvPr id="129042" name="Text Box 68"/>
            <p:cNvSpPr txBox="1">
              <a:spLocks noChangeArrowheads="1"/>
            </p:cNvSpPr>
            <p:nvPr/>
          </p:nvSpPr>
          <p:spPr bwMode="auto">
            <a:xfrm>
              <a:off x="1248" y="3497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(u,x)</a:t>
              </a:r>
            </a:p>
          </p:txBody>
        </p:sp>
        <p:sp>
          <p:nvSpPr>
            <p:cNvPr id="129043" name="Text Box 69"/>
            <p:cNvSpPr txBox="1">
              <a:spLocks noChangeArrowheads="1"/>
            </p:cNvSpPr>
            <p:nvPr/>
          </p:nvSpPr>
          <p:spPr bwMode="auto">
            <a:xfrm>
              <a:off x="1264" y="3715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(u,x)</a:t>
              </a:r>
            </a:p>
          </p:txBody>
        </p:sp>
        <p:sp>
          <p:nvSpPr>
            <p:cNvPr id="129044" name="Text Box 70"/>
            <p:cNvSpPr txBox="1">
              <a:spLocks noChangeArrowheads="1"/>
            </p:cNvSpPr>
            <p:nvPr/>
          </p:nvSpPr>
          <p:spPr bwMode="auto">
            <a:xfrm>
              <a:off x="1254" y="3949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(u,x)</a:t>
              </a:r>
            </a:p>
          </p:txBody>
        </p:sp>
        <p:sp>
          <p:nvSpPr>
            <p:cNvPr id="129045" name="Text Box 71"/>
            <p:cNvSpPr txBox="1">
              <a:spLocks noChangeArrowheads="1"/>
            </p:cNvSpPr>
            <p:nvPr/>
          </p:nvSpPr>
          <p:spPr bwMode="auto">
            <a:xfrm>
              <a:off x="259" y="2768"/>
              <a:ext cx="8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destination</a:t>
              </a:r>
            </a:p>
          </p:txBody>
        </p:sp>
        <p:sp>
          <p:nvSpPr>
            <p:cNvPr id="129046" name="Text Box 72"/>
            <p:cNvSpPr txBox="1">
              <a:spLocks noChangeArrowheads="1"/>
            </p:cNvSpPr>
            <p:nvPr/>
          </p:nvSpPr>
          <p:spPr bwMode="auto">
            <a:xfrm>
              <a:off x="1232" y="2791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link</a:t>
              </a:r>
            </a:p>
          </p:txBody>
        </p:sp>
      </p:grpSp>
      <p:sp>
        <p:nvSpPr>
          <p:cNvPr id="129031" name="Text Box 73"/>
          <p:cNvSpPr txBox="1">
            <a:spLocks noChangeArrowheads="1"/>
          </p:cNvSpPr>
          <p:nvPr/>
        </p:nvSpPr>
        <p:spPr bwMode="auto">
          <a:xfrm>
            <a:off x="525463" y="3743325"/>
            <a:ext cx="394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>
                <a:solidFill>
                  <a:srgbClr val="000000"/>
                </a:solidFill>
                <a:latin typeface="Gill Sans MT" charset="0"/>
              </a:rPr>
              <a:t>resulting forwarding table in u:</a:t>
            </a:r>
          </a:p>
        </p:txBody>
      </p:sp>
      <p:pic>
        <p:nvPicPr>
          <p:cNvPr id="129032" name="Picture 7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8604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62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453484" y="2021024"/>
            <a:ext cx="6027737" cy="1440135"/>
            <a:chOff x="1492879" y="2061336"/>
            <a:chExt cx="6027737" cy="1440135"/>
          </a:xfrm>
        </p:grpSpPr>
        <p:sp>
          <p:nvSpPr>
            <p:cNvPr id="388" name="Rectangle 387"/>
            <p:cNvSpPr/>
            <p:nvPr/>
          </p:nvSpPr>
          <p:spPr bwMode="auto">
            <a:xfrm>
              <a:off x="1929251" y="2064703"/>
              <a:ext cx="5043488" cy="10175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96" name="Freeform 395"/>
            <p:cNvSpPr/>
            <p:nvPr/>
          </p:nvSpPr>
          <p:spPr bwMode="auto">
            <a:xfrm>
              <a:off x="1739747" y="2067585"/>
              <a:ext cx="198437" cy="1385888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855" h="1385496">
                  <a:moveTo>
                    <a:pt x="0" y="745656"/>
                  </a:moveTo>
                  <a:lnTo>
                    <a:pt x="193920" y="0"/>
                  </a:lnTo>
                  <a:cubicBezTo>
                    <a:pt x="195898" y="342623"/>
                    <a:pt x="197877" y="685246"/>
                    <a:pt x="199855" y="1027869"/>
                  </a:cubicBezTo>
                  <a:lnTo>
                    <a:pt x="4471" y="1385496"/>
                  </a:lnTo>
                  <a:cubicBezTo>
                    <a:pt x="2981" y="1172216"/>
                    <a:pt x="1490" y="958936"/>
                    <a:pt x="0" y="745656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98" name="Freeform 397"/>
            <p:cNvSpPr/>
            <p:nvPr/>
          </p:nvSpPr>
          <p:spPr bwMode="auto">
            <a:xfrm flipH="1">
              <a:off x="6969078" y="2061336"/>
              <a:ext cx="220427" cy="1370587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  <a:gd name="connsiteX0" fmla="*/ 0 w 219519"/>
                <a:gd name="connsiteY0" fmla="*/ 730359 h 1370199"/>
                <a:gd name="connsiteX1" fmla="*/ 219401 w 219519"/>
                <a:gd name="connsiteY1" fmla="*/ 0 h 1370199"/>
                <a:gd name="connsiteX2" fmla="*/ 199855 w 219519"/>
                <a:gd name="connsiteY2" fmla="*/ 1012572 h 1370199"/>
                <a:gd name="connsiteX3" fmla="*/ 4471 w 219519"/>
                <a:gd name="connsiteY3" fmla="*/ 1370199 h 1370199"/>
                <a:gd name="connsiteX4" fmla="*/ 0 w 219519"/>
                <a:gd name="connsiteY4" fmla="*/ 730359 h 1370199"/>
                <a:gd name="connsiteX0" fmla="*/ 0 w 219602"/>
                <a:gd name="connsiteY0" fmla="*/ 730359 h 1370199"/>
                <a:gd name="connsiteX1" fmla="*/ 219401 w 219602"/>
                <a:gd name="connsiteY1" fmla="*/ 0 h 1370199"/>
                <a:gd name="connsiteX2" fmla="*/ 210047 w 219602"/>
                <a:gd name="connsiteY2" fmla="*/ 1007473 h 1370199"/>
                <a:gd name="connsiteX3" fmla="*/ 4471 w 219602"/>
                <a:gd name="connsiteY3" fmla="*/ 1370199 h 1370199"/>
                <a:gd name="connsiteX4" fmla="*/ 0 w 219602"/>
                <a:gd name="connsiteY4" fmla="*/ 730359 h 1370199"/>
                <a:gd name="connsiteX0" fmla="*/ 0 w 220239"/>
                <a:gd name="connsiteY0" fmla="*/ 730359 h 1370199"/>
                <a:gd name="connsiteX1" fmla="*/ 219401 w 220239"/>
                <a:gd name="connsiteY1" fmla="*/ 0 h 1370199"/>
                <a:gd name="connsiteX2" fmla="*/ 220239 w 220239"/>
                <a:gd name="connsiteY2" fmla="*/ 1007473 h 1370199"/>
                <a:gd name="connsiteX3" fmla="*/ 4471 w 220239"/>
                <a:gd name="connsiteY3" fmla="*/ 1370199 h 1370199"/>
                <a:gd name="connsiteX4" fmla="*/ 0 w 220239"/>
                <a:gd name="connsiteY4" fmla="*/ 730359 h 137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239" h="1370199">
                  <a:moveTo>
                    <a:pt x="0" y="730359"/>
                  </a:moveTo>
                  <a:cubicBezTo>
                    <a:pt x="64640" y="481807"/>
                    <a:pt x="154761" y="248552"/>
                    <a:pt x="219401" y="0"/>
                  </a:cubicBezTo>
                  <a:cubicBezTo>
                    <a:pt x="221379" y="342623"/>
                    <a:pt x="218261" y="664850"/>
                    <a:pt x="220239" y="1007473"/>
                  </a:cubicBezTo>
                  <a:lnTo>
                    <a:pt x="4471" y="1370199"/>
                  </a:lnTo>
                  <a:cubicBezTo>
                    <a:pt x="2981" y="1156919"/>
                    <a:pt x="1490" y="943639"/>
                    <a:pt x="0" y="730359"/>
                  </a:cubicBezTo>
                  <a:close/>
                </a:path>
              </a:pathLst>
            </a:cu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108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grpSp>
          <p:nvGrpSpPr>
            <p:cNvPr id="48316" name="Group 950"/>
            <p:cNvGrpSpPr>
              <a:grpSpLocks/>
            </p:cNvGrpSpPr>
            <p:nvPr/>
          </p:nvGrpSpPr>
          <p:grpSpPr bwMode="auto">
            <a:xfrm>
              <a:off x="1492879" y="2820676"/>
              <a:ext cx="338137" cy="653816"/>
              <a:chOff x="4140" y="429"/>
              <a:chExt cx="1425" cy="2396"/>
            </a:xfrm>
          </p:grpSpPr>
          <p:sp>
            <p:nvSpPr>
              <p:cNvPr id="48350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51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52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53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54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55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380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81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56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57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378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79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58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59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60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376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77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61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62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374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75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63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4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5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6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7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8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9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70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71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80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72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73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8317" name="Group 950"/>
            <p:cNvGrpSpPr>
              <a:grpSpLocks/>
            </p:cNvGrpSpPr>
            <p:nvPr/>
          </p:nvGrpSpPr>
          <p:grpSpPr bwMode="auto">
            <a:xfrm>
              <a:off x="7182479" y="2847655"/>
              <a:ext cx="338137" cy="653816"/>
              <a:chOff x="4140" y="429"/>
              <a:chExt cx="1425" cy="2396"/>
            </a:xfrm>
          </p:grpSpPr>
          <p:sp>
            <p:nvSpPr>
              <p:cNvPr id="48318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19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20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21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22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23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348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49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24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25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346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47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26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27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28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344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45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29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30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342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43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31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2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3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4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5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6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7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8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9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80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40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41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48129" name="Freeform 2"/>
          <p:cNvSpPr>
            <a:spLocks/>
          </p:cNvSpPr>
          <p:nvPr/>
        </p:nvSpPr>
        <p:spPr bwMode="auto">
          <a:xfrm>
            <a:off x="2592388" y="5749925"/>
            <a:ext cx="4027487" cy="939800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0001" h="10125">
                <a:moveTo>
                  <a:pt x="4" y="4039"/>
                </a:moveTo>
                <a:cubicBezTo>
                  <a:pt x="-29" y="2271"/>
                  <a:pt x="194" y="2100"/>
                  <a:pt x="715" y="1595"/>
                </a:cubicBezTo>
                <a:cubicBezTo>
                  <a:pt x="1236" y="1089"/>
                  <a:pt x="2417" y="1272"/>
                  <a:pt x="3130" y="1006"/>
                </a:cubicBezTo>
                <a:cubicBezTo>
                  <a:pt x="3843" y="740"/>
                  <a:pt x="4397" y="0"/>
                  <a:pt x="4995" y="0"/>
                </a:cubicBezTo>
                <a:cubicBezTo>
                  <a:pt x="5593" y="1"/>
                  <a:pt x="6206" y="926"/>
                  <a:pt x="6720" y="1009"/>
                </a:cubicBezTo>
                <a:cubicBezTo>
                  <a:pt x="7234" y="1092"/>
                  <a:pt x="7536" y="241"/>
                  <a:pt x="8082" y="497"/>
                </a:cubicBezTo>
                <a:cubicBezTo>
                  <a:pt x="8628" y="756"/>
                  <a:pt x="9854" y="442"/>
                  <a:pt x="9989" y="2989"/>
                </a:cubicBezTo>
                <a:cubicBezTo>
                  <a:pt x="10124" y="5536"/>
                  <a:pt x="9098" y="5742"/>
                  <a:pt x="8599" y="6797"/>
                </a:cubicBezTo>
                <a:cubicBezTo>
                  <a:pt x="8100" y="7852"/>
                  <a:pt x="7544" y="8981"/>
                  <a:pt x="6995" y="9322"/>
                </a:cubicBezTo>
                <a:cubicBezTo>
                  <a:pt x="6446" y="9663"/>
                  <a:pt x="5793" y="8957"/>
                  <a:pt x="5307" y="8843"/>
                </a:cubicBezTo>
                <a:cubicBezTo>
                  <a:pt x="4819" y="8726"/>
                  <a:pt x="4628" y="10048"/>
                  <a:pt x="4371" y="9912"/>
                </a:cubicBezTo>
                <a:cubicBezTo>
                  <a:pt x="4114" y="9775"/>
                  <a:pt x="3505" y="10355"/>
                  <a:pt x="3140" y="10019"/>
                </a:cubicBezTo>
                <a:cubicBezTo>
                  <a:pt x="2774" y="9683"/>
                  <a:pt x="2820" y="8138"/>
                  <a:pt x="2179" y="7895"/>
                </a:cubicBezTo>
                <a:cubicBezTo>
                  <a:pt x="1586" y="6800"/>
                  <a:pt x="1549" y="8137"/>
                  <a:pt x="1187" y="7495"/>
                </a:cubicBezTo>
                <a:cubicBezTo>
                  <a:pt x="825" y="6852"/>
                  <a:pt x="-7" y="6157"/>
                  <a:pt x="4" y="403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148" name="Straight Connector 147"/>
          <p:cNvCxnSpPr/>
          <p:nvPr/>
        </p:nvCxnSpPr>
        <p:spPr>
          <a:xfrm flipV="1">
            <a:off x="3262941" y="5900738"/>
            <a:ext cx="1316038" cy="1317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151816" y="6088063"/>
            <a:ext cx="2259013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164516" y="6192838"/>
            <a:ext cx="714375" cy="2762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4182104" y="6386513"/>
            <a:ext cx="1247775" cy="825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4842504" y="5934075"/>
            <a:ext cx="1057275" cy="1238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126541" y="6088063"/>
            <a:ext cx="1790700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5453691" y="6116638"/>
            <a:ext cx="588963" cy="26987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4596441" y="5900738"/>
            <a:ext cx="814388" cy="40163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8261" name="Group 48260"/>
          <p:cNvGrpSpPr/>
          <p:nvPr/>
        </p:nvGrpSpPr>
        <p:grpSpPr>
          <a:xfrm>
            <a:off x="1526216" y="3003498"/>
            <a:ext cx="6978041" cy="1096962"/>
            <a:chOff x="1526216" y="3003498"/>
            <a:chExt cx="6978041" cy="1096962"/>
          </a:xfrm>
        </p:grpSpPr>
        <p:sp>
          <p:nvSpPr>
            <p:cNvPr id="48156" name="TextBox 399"/>
            <p:cNvSpPr txBox="1">
              <a:spLocks noChangeArrowheads="1"/>
            </p:cNvSpPr>
            <p:nvPr/>
          </p:nvSpPr>
          <p:spPr bwMode="auto">
            <a:xfrm>
              <a:off x="7714291" y="3628973"/>
              <a:ext cx="595313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>
                <a:lnSpc>
                  <a:spcPts val="1463"/>
                </a:lnSpc>
              </a:pPr>
              <a:r>
                <a:rPr lang="en-US" sz="1400">
                  <a:solidFill>
                    <a:srgbClr val="000000"/>
                  </a:solidFill>
                </a:rPr>
                <a:t>data</a:t>
              </a:r>
            </a:p>
            <a:p>
              <a:pPr algn="ctr" eaLnBrk="0" hangingPunct="0">
                <a:lnSpc>
                  <a:spcPts val="1463"/>
                </a:lnSpc>
              </a:pPr>
              <a:r>
                <a:rPr lang="en-US" sz="1400">
                  <a:solidFill>
                    <a:srgbClr val="000000"/>
                  </a:solidFill>
                </a:rPr>
                <a:t>plane</a:t>
              </a:r>
            </a:p>
          </p:txBody>
        </p:sp>
        <p:sp>
          <p:nvSpPr>
            <p:cNvPr id="48157" name="TextBox 400"/>
            <p:cNvSpPr txBox="1">
              <a:spLocks noChangeArrowheads="1"/>
            </p:cNvSpPr>
            <p:nvPr/>
          </p:nvSpPr>
          <p:spPr bwMode="auto">
            <a:xfrm>
              <a:off x="7728579" y="3003498"/>
              <a:ext cx="709612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>
                <a:lnSpc>
                  <a:spcPts val="1463"/>
                </a:lnSpc>
              </a:pPr>
              <a:r>
                <a:rPr lang="en-US" sz="1400">
                  <a:solidFill>
                    <a:srgbClr val="000000"/>
                  </a:solidFill>
                </a:rPr>
                <a:t>control</a:t>
              </a:r>
            </a:p>
            <a:p>
              <a:pPr algn="ctr" eaLnBrk="0" hangingPunct="0">
                <a:lnSpc>
                  <a:spcPts val="1463"/>
                </a:lnSpc>
              </a:pPr>
              <a:r>
                <a:rPr lang="en-US" sz="1400">
                  <a:solidFill>
                    <a:srgbClr val="000000"/>
                  </a:solidFill>
                </a:rPr>
                <a:t>plane</a:t>
              </a:r>
            </a:p>
          </p:txBody>
        </p:sp>
        <p:cxnSp>
          <p:nvCxnSpPr>
            <p:cNvPr id="302" name="Straight Connector 301"/>
            <p:cNvCxnSpPr/>
            <p:nvPr/>
          </p:nvCxnSpPr>
          <p:spPr bwMode="auto">
            <a:xfrm flipV="1">
              <a:off x="1526216" y="3579342"/>
              <a:ext cx="6978041" cy="1215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2436115" y="2735108"/>
            <a:ext cx="4296530" cy="320561"/>
            <a:chOff x="2433511" y="2792111"/>
            <a:chExt cx="4296530" cy="320561"/>
          </a:xfrm>
        </p:grpSpPr>
        <p:grpSp>
          <p:nvGrpSpPr>
            <p:cNvPr id="48311" name="Group 401"/>
            <p:cNvGrpSpPr>
              <a:grpSpLocks/>
            </p:cNvGrpSpPr>
            <p:nvPr/>
          </p:nvGrpSpPr>
          <p:grpSpPr bwMode="auto">
            <a:xfrm>
              <a:off x="2433511" y="2794083"/>
              <a:ext cx="349250" cy="317387"/>
              <a:chOff x="2931664" y="3912603"/>
              <a:chExt cx="430450" cy="329314"/>
            </a:xfrm>
          </p:grpSpPr>
          <p:sp>
            <p:nvSpPr>
              <p:cNvPr id="403" name="Rectangle 402"/>
              <p:cNvSpPr/>
              <p:nvPr/>
            </p:nvSpPr>
            <p:spPr>
              <a:xfrm>
                <a:off x="2937534" y="3912858"/>
                <a:ext cx="424580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04" name="Straight Connector 403"/>
              <p:cNvCxnSpPr/>
              <p:nvPr/>
            </p:nvCxnSpPr>
            <p:spPr>
              <a:xfrm>
                <a:off x="2931664" y="4005099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>
                <a:off x="2931664" y="4067691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>
                <a:stCxn id="403" idx="2"/>
              </p:cNvCxnSpPr>
              <p:nvPr/>
            </p:nvCxnSpPr>
            <p:spPr>
              <a:xfrm flipH="1" flipV="1">
                <a:off x="3148846" y="4005099"/>
                <a:ext cx="0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2" name="Group 406"/>
            <p:cNvGrpSpPr>
              <a:grpSpLocks/>
            </p:cNvGrpSpPr>
            <p:nvPr/>
          </p:nvGrpSpPr>
          <p:grpSpPr bwMode="auto">
            <a:xfrm>
              <a:off x="3348666" y="2792111"/>
              <a:ext cx="350838" cy="317387"/>
              <a:chOff x="2931664" y="3912603"/>
              <a:chExt cx="430450" cy="329314"/>
            </a:xfrm>
          </p:grpSpPr>
          <p:sp>
            <p:nvSpPr>
              <p:cNvPr id="408" name="Rectangle 407"/>
              <p:cNvSpPr/>
              <p:nvPr/>
            </p:nvSpPr>
            <p:spPr>
              <a:xfrm>
                <a:off x="2937508" y="3912861"/>
                <a:ext cx="424606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09" name="Straight Connector 408"/>
              <p:cNvCxnSpPr/>
              <p:nvPr/>
            </p:nvCxnSpPr>
            <p:spPr>
              <a:xfrm>
                <a:off x="2931664" y="4005102"/>
                <a:ext cx="42460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>
                <a:off x="2931664" y="4067694"/>
                <a:ext cx="42460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>
                <a:stCxn id="408" idx="2"/>
              </p:cNvCxnSpPr>
              <p:nvPr/>
            </p:nvCxnSpPr>
            <p:spPr>
              <a:xfrm flipH="1" flipV="1">
                <a:off x="3147863" y="4005102"/>
                <a:ext cx="1947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3" name="Group 411"/>
            <p:cNvGrpSpPr>
              <a:grpSpLocks/>
            </p:cNvGrpSpPr>
            <p:nvPr/>
          </p:nvGrpSpPr>
          <p:grpSpPr bwMode="auto">
            <a:xfrm>
              <a:off x="4182104" y="2792111"/>
              <a:ext cx="350837" cy="317387"/>
              <a:chOff x="2931664" y="3912603"/>
              <a:chExt cx="430450" cy="329314"/>
            </a:xfrm>
          </p:grpSpPr>
          <p:sp>
            <p:nvSpPr>
              <p:cNvPr id="413" name="Rectangle 412"/>
              <p:cNvSpPr/>
              <p:nvPr/>
            </p:nvSpPr>
            <p:spPr>
              <a:xfrm>
                <a:off x="2937507" y="3912861"/>
                <a:ext cx="424607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14" name="Straight Connector 413"/>
              <p:cNvCxnSpPr/>
              <p:nvPr/>
            </p:nvCxnSpPr>
            <p:spPr>
              <a:xfrm>
                <a:off x="2931664" y="4005102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Straight Connector 414"/>
              <p:cNvCxnSpPr/>
              <p:nvPr/>
            </p:nvCxnSpPr>
            <p:spPr>
              <a:xfrm>
                <a:off x="2931664" y="4067694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>
                <a:stCxn id="413" idx="2"/>
              </p:cNvCxnSpPr>
              <p:nvPr/>
            </p:nvCxnSpPr>
            <p:spPr>
              <a:xfrm flipH="1" flipV="1">
                <a:off x="3147863" y="4005102"/>
                <a:ext cx="1948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4" name="Group 416"/>
            <p:cNvGrpSpPr>
              <a:grpSpLocks/>
            </p:cNvGrpSpPr>
            <p:nvPr/>
          </p:nvGrpSpPr>
          <p:grpSpPr bwMode="auto">
            <a:xfrm>
              <a:off x="5374316" y="2795285"/>
              <a:ext cx="349250" cy="317387"/>
              <a:chOff x="2931664" y="3912603"/>
              <a:chExt cx="430450" cy="329314"/>
            </a:xfrm>
          </p:grpSpPr>
          <p:sp>
            <p:nvSpPr>
              <p:cNvPr id="418" name="Rectangle 417"/>
              <p:cNvSpPr/>
              <p:nvPr/>
            </p:nvSpPr>
            <p:spPr>
              <a:xfrm>
                <a:off x="2937534" y="3912862"/>
                <a:ext cx="424580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>
                <a:off x="2931664" y="4005103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>
                <a:off x="2931664" y="4067695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>
                <a:stCxn id="418" idx="2"/>
              </p:cNvCxnSpPr>
              <p:nvPr/>
            </p:nvCxnSpPr>
            <p:spPr>
              <a:xfrm flipH="1" flipV="1">
                <a:off x="3148846" y="4005103"/>
                <a:ext cx="0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5" name="Group 421"/>
            <p:cNvGrpSpPr>
              <a:grpSpLocks/>
            </p:cNvGrpSpPr>
            <p:nvPr/>
          </p:nvGrpSpPr>
          <p:grpSpPr bwMode="auto">
            <a:xfrm>
              <a:off x="6379204" y="2792111"/>
              <a:ext cx="350837" cy="317387"/>
              <a:chOff x="2931664" y="3912603"/>
              <a:chExt cx="430450" cy="329314"/>
            </a:xfrm>
          </p:grpSpPr>
          <p:sp>
            <p:nvSpPr>
              <p:cNvPr id="423" name="Rectangle 422"/>
              <p:cNvSpPr/>
              <p:nvPr/>
            </p:nvSpPr>
            <p:spPr>
              <a:xfrm>
                <a:off x="2937507" y="3912861"/>
                <a:ext cx="424607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24" name="Straight Connector 423"/>
              <p:cNvCxnSpPr/>
              <p:nvPr/>
            </p:nvCxnSpPr>
            <p:spPr>
              <a:xfrm>
                <a:off x="2931664" y="4005102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Straight Connector 424"/>
              <p:cNvCxnSpPr/>
              <p:nvPr/>
            </p:nvCxnSpPr>
            <p:spPr>
              <a:xfrm>
                <a:off x="2931664" y="4067694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>
                <a:stCxn id="423" idx="2"/>
              </p:cNvCxnSpPr>
              <p:nvPr/>
            </p:nvCxnSpPr>
            <p:spPr>
              <a:xfrm flipH="1" flipV="1">
                <a:off x="3147863" y="4005102"/>
                <a:ext cx="1948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260" name="Group 48259"/>
          <p:cNvGrpSpPr/>
          <p:nvPr/>
        </p:nvGrpSpPr>
        <p:grpSpPr>
          <a:xfrm>
            <a:off x="1856416" y="3709935"/>
            <a:ext cx="5211763" cy="2739614"/>
            <a:chOff x="1856416" y="3709935"/>
            <a:chExt cx="5211763" cy="2739614"/>
          </a:xfrm>
        </p:grpSpPr>
        <p:sp>
          <p:nvSpPr>
            <p:cNvPr id="268" name="Freeform 267"/>
            <p:cNvSpPr/>
            <p:nvPr/>
          </p:nvSpPr>
          <p:spPr>
            <a:xfrm>
              <a:off x="1876731" y="5330139"/>
              <a:ext cx="1280789" cy="75908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325315"/>
                <a:gd name="connsiteY0" fmla="*/ 1160935 h 1160935"/>
                <a:gd name="connsiteX1" fmla="*/ 0 w 1325315"/>
                <a:gd name="connsiteY1" fmla="*/ 0 h 1160935"/>
                <a:gd name="connsiteX2" fmla="*/ 1040633 w 1325315"/>
                <a:gd name="connsiteY2" fmla="*/ 16785 h 1160935"/>
                <a:gd name="connsiteX3" fmla="*/ 1214315 w 1325315"/>
                <a:gd name="connsiteY3" fmla="*/ 1064597 h 1160935"/>
                <a:gd name="connsiteX4" fmla="*/ 448507 w 1325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0499" h="759828">
                  <a:moveTo>
                    <a:pt x="965179" y="759828"/>
                  </a:moveTo>
                  <a:cubicBezTo>
                    <a:pt x="301565" y="231725"/>
                    <a:pt x="628999" y="498939"/>
                    <a:pt x="0" y="0"/>
                  </a:cubicBezTo>
                  <a:lnTo>
                    <a:pt x="999231" y="13701"/>
                  </a:lnTo>
                  <a:cubicBezTo>
                    <a:pt x="1112985" y="379881"/>
                    <a:pt x="1055867" y="236107"/>
                    <a:pt x="1280499" y="723135"/>
                  </a:cubicBezTo>
                  <a:cubicBezTo>
                    <a:pt x="1186079" y="728668"/>
                    <a:pt x="1127207" y="701414"/>
                    <a:pt x="965179" y="75982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6202668" y="5429198"/>
              <a:ext cx="865511" cy="553828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3004 w 954755"/>
                <a:gd name="connsiteY0" fmla="*/ 943771 h 976186"/>
                <a:gd name="connsiteX1" fmla="*/ 455145 w 954755"/>
                <a:gd name="connsiteY1" fmla="*/ 11688 h 976186"/>
                <a:gd name="connsiteX2" fmla="*/ 954755 w 954755"/>
                <a:gd name="connsiteY2" fmla="*/ 0 h 976186"/>
                <a:gd name="connsiteX3" fmla="*/ 728484 w 954755"/>
                <a:gd name="connsiteY3" fmla="*/ 976186 h 976186"/>
                <a:gd name="connsiteX4" fmla="*/ 23004 w 954755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56363"/>
                <a:gd name="connsiteY0" fmla="*/ 932083 h 954654"/>
                <a:gd name="connsiteX1" fmla="*/ 432141 w 956363"/>
                <a:gd name="connsiteY1" fmla="*/ 0 h 954654"/>
                <a:gd name="connsiteX2" fmla="*/ 956363 w 956363"/>
                <a:gd name="connsiteY2" fmla="*/ 12924 h 954654"/>
                <a:gd name="connsiteX3" fmla="*/ 183705 w 956363"/>
                <a:gd name="connsiteY3" fmla="*/ 954654 h 954654"/>
                <a:gd name="connsiteX4" fmla="*/ 0 w 956363"/>
                <a:gd name="connsiteY4" fmla="*/ 932083 h 954654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1011379"/>
                <a:gd name="connsiteY0" fmla="*/ 605727 h 758185"/>
                <a:gd name="connsiteX1" fmla="*/ 490915 w 1011379"/>
                <a:gd name="connsiteY1" fmla="*/ 13939 h 758185"/>
                <a:gd name="connsiteX2" fmla="*/ 1011379 w 1011379"/>
                <a:gd name="connsiteY2" fmla="*/ 563 h 758185"/>
                <a:gd name="connsiteX3" fmla="*/ 268780 w 1011379"/>
                <a:gd name="connsiteY3" fmla="*/ 758185 h 758185"/>
                <a:gd name="connsiteX4" fmla="*/ 0 w 1011379"/>
                <a:gd name="connsiteY4" fmla="*/ 605727 h 758185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05727"/>
                <a:gd name="connsiteX1" fmla="*/ 490915 w 1011379"/>
                <a:gd name="connsiteY1" fmla="*/ 13939 h 605727"/>
                <a:gd name="connsiteX2" fmla="*/ 1011379 w 1011379"/>
                <a:gd name="connsiteY2" fmla="*/ 563 h 605727"/>
                <a:gd name="connsiteX3" fmla="*/ 318823 w 1011379"/>
                <a:gd name="connsiteY3" fmla="*/ 553361 h 605727"/>
                <a:gd name="connsiteX4" fmla="*/ 0 w 1011379"/>
                <a:gd name="connsiteY4" fmla="*/ 605727 h 605727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251" h="553361">
                  <a:moveTo>
                    <a:pt x="0" y="540783"/>
                  </a:moveTo>
                  <a:cubicBezTo>
                    <a:pt x="274887" y="134762"/>
                    <a:pt x="159176" y="337938"/>
                    <a:pt x="345787" y="13939"/>
                  </a:cubicBezTo>
                  <a:cubicBezTo>
                    <a:pt x="520528" y="18247"/>
                    <a:pt x="691510" y="-3745"/>
                    <a:pt x="866251" y="563"/>
                  </a:cubicBezTo>
                  <a:cubicBezTo>
                    <a:pt x="252709" y="502795"/>
                    <a:pt x="640047" y="209256"/>
                    <a:pt x="173695" y="553361"/>
                  </a:cubicBezTo>
                  <a:cubicBezTo>
                    <a:pt x="39410" y="524725"/>
                    <a:pt x="196198" y="539317"/>
                    <a:pt x="0" y="54078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5378281" y="5449835"/>
              <a:ext cx="675485" cy="89677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7977 w 802211"/>
                <a:gd name="connsiteY0" fmla="*/ 815791 h 976186"/>
                <a:gd name="connsiteX1" fmla="*/ 302601 w 802211"/>
                <a:gd name="connsiteY1" fmla="*/ 11688 h 976186"/>
                <a:gd name="connsiteX2" fmla="*/ 802211 w 802211"/>
                <a:gd name="connsiteY2" fmla="*/ 0 h 976186"/>
                <a:gd name="connsiteX3" fmla="*/ 575940 w 802211"/>
                <a:gd name="connsiteY3" fmla="*/ 976186 h 976186"/>
                <a:gd name="connsiteX4" fmla="*/ 27977 w 802211"/>
                <a:gd name="connsiteY4" fmla="*/ 815791 h 976186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28714 h 828714"/>
                <a:gd name="connsiteX1" fmla="*/ 302601 w 802211"/>
                <a:gd name="connsiteY1" fmla="*/ 0 h 828714"/>
                <a:gd name="connsiteX2" fmla="*/ 802211 w 802211"/>
                <a:gd name="connsiteY2" fmla="*/ 12923 h 828714"/>
                <a:gd name="connsiteX3" fmla="*/ 236294 w 802211"/>
                <a:gd name="connsiteY3" fmla="*/ 821751 h 828714"/>
                <a:gd name="connsiteX4" fmla="*/ 27977 w 802211"/>
                <a:gd name="connsiteY4" fmla="*/ 828714 h 828714"/>
                <a:gd name="connsiteX0" fmla="*/ 56213 w 830447"/>
                <a:gd name="connsiteY0" fmla="*/ 828714 h 828714"/>
                <a:gd name="connsiteX1" fmla="*/ 330837 w 830447"/>
                <a:gd name="connsiteY1" fmla="*/ 0 h 828714"/>
                <a:gd name="connsiteX2" fmla="*/ 830447 w 830447"/>
                <a:gd name="connsiteY2" fmla="*/ 12923 h 828714"/>
                <a:gd name="connsiteX3" fmla="*/ 264530 w 830447"/>
                <a:gd name="connsiteY3" fmla="*/ 821751 h 828714"/>
                <a:gd name="connsiteX4" fmla="*/ 56213 w 830447"/>
                <a:gd name="connsiteY4" fmla="*/ 828714 h 828714"/>
                <a:gd name="connsiteX0" fmla="*/ 64130 w 789139"/>
                <a:gd name="connsiteY0" fmla="*/ 794258 h 821751"/>
                <a:gd name="connsiteX1" fmla="*/ 289529 w 789139"/>
                <a:gd name="connsiteY1" fmla="*/ 0 h 821751"/>
                <a:gd name="connsiteX2" fmla="*/ 789139 w 789139"/>
                <a:gd name="connsiteY2" fmla="*/ 12923 h 821751"/>
                <a:gd name="connsiteX3" fmla="*/ 223222 w 789139"/>
                <a:gd name="connsiteY3" fmla="*/ 821751 h 821751"/>
                <a:gd name="connsiteX4" fmla="*/ 64130 w 789139"/>
                <a:gd name="connsiteY4" fmla="*/ 794258 h 821751"/>
                <a:gd name="connsiteX0" fmla="*/ 0 w 725009"/>
                <a:gd name="connsiteY0" fmla="*/ 794258 h 821751"/>
                <a:gd name="connsiteX1" fmla="*/ 225399 w 725009"/>
                <a:gd name="connsiteY1" fmla="*/ 0 h 821751"/>
                <a:gd name="connsiteX2" fmla="*/ 725009 w 725009"/>
                <a:gd name="connsiteY2" fmla="*/ 12923 h 821751"/>
                <a:gd name="connsiteX3" fmla="*/ 159092 w 725009"/>
                <a:gd name="connsiteY3" fmla="*/ 821751 h 821751"/>
                <a:gd name="connsiteX4" fmla="*/ 0 w 725009"/>
                <a:gd name="connsiteY4" fmla="*/ 794258 h 82175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422433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497"/>
                <a:gd name="connsiteY0" fmla="*/ 1279028 h 1306521"/>
                <a:gd name="connsiteX1" fmla="*/ 225399 w 725497"/>
                <a:gd name="connsiteY1" fmla="*/ 75260 h 1306521"/>
                <a:gd name="connsiteX2" fmla="*/ 396193 w 725497"/>
                <a:gd name="connsiteY2" fmla="*/ 156799 h 1306521"/>
                <a:gd name="connsiteX3" fmla="*/ 725009 w 725497"/>
                <a:gd name="connsiteY3" fmla="*/ 205042 h 1306521"/>
                <a:gd name="connsiteX4" fmla="*/ 159092 w 725497"/>
                <a:gd name="connsiteY4" fmla="*/ 1306521 h 1306521"/>
                <a:gd name="connsiteX5" fmla="*/ 0 w 725497"/>
                <a:gd name="connsiteY5" fmla="*/ 1279028 h 1306521"/>
                <a:gd name="connsiteX0" fmla="*/ 0 w 725239"/>
                <a:gd name="connsiteY0" fmla="*/ 1295668 h 1323161"/>
                <a:gd name="connsiteX1" fmla="*/ 225399 w 725239"/>
                <a:gd name="connsiteY1" fmla="*/ 91900 h 1323161"/>
                <a:gd name="connsiteX2" fmla="*/ 725009 w 725239"/>
                <a:gd name="connsiteY2" fmla="*/ 221682 h 1323161"/>
                <a:gd name="connsiteX3" fmla="*/ 159092 w 725239"/>
                <a:gd name="connsiteY3" fmla="*/ 1323161 h 1323161"/>
                <a:gd name="connsiteX4" fmla="*/ 0 w 725239"/>
                <a:gd name="connsiteY4" fmla="*/ 1295668 h 1323161"/>
                <a:gd name="connsiteX0" fmla="*/ 0 w 725221"/>
                <a:gd name="connsiteY0" fmla="*/ 1210552 h 1238045"/>
                <a:gd name="connsiteX1" fmla="*/ 191583 w 725221"/>
                <a:gd name="connsiteY1" fmla="*/ 153319 h 1238045"/>
                <a:gd name="connsiteX2" fmla="*/ 725009 w 725221"/>
                <a:gd name="connsiteY2" fmla="*/ 136566 h 1238045"/>
                <a:gd name="connsiteX3" fmla="*/ 159092 w 725221"/>
                <a:gd name="connsiteY3" fmla="*/ 1238045 h 1238045"/>
                <a:gd name="connsiteX4" fmla="*/ 0 w 725221"/>
                <a:gd name="connsiteY4" fmla="*/ 1210552 h 1238045"/>
                <a:gd name="connsiteX0" fmla="*/ 0 w 725305"/>
                <a:gd name="connsiteY0" fmla="*/ 1158512 h 1186005"/>
                <a:gd name="connsiteX1" fmla="*/ 191583 w 725305"/>
                <a:gd name="connsiteY1" fmla="*/ 101279 h 1186005"/>
                <a:gd name="connsiteX2" fmla="*/ 725009 w 725305"/>
                <a:gd name="connsiteY2" fmla="*/ 84526 h 1186005"/>
                <a:gd name="connsiteX3" fmla="*/ 159092 w 725305"/>
                <a:gd name="connsiteY3" fmla="*/ 1186005 h 1186005"/>
                <a:gd name="connsiteX4" fmla="*/ 0 w 725305"/>
                <a:gd name="connsiteY4" fmla="*/ 1158512 h 1186005"/>
                <a:gd name="connsiteX0" fmla="*/ 0 w 725009"/>
                <a:gd name="connsiteY0" fmla="*/ 1073986 h 1101479"/>
                <a:gd name="connsiteX1" fmla="*/ 191583 w 725009"/>
                <a:gd name="connsiteY1" fmla="*/ 16753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675040"/>
                <a:gd name="connsiteY0" fmla="*/ 894029 h 896577"/>
                <a:gd name="connsiteX1" fmla="*/ 15664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  <a:gd name="connsiteX0" fmla="*/ 0 w 675040"/>
                <a:gd name="connsiteY0" fmla="*/ 894029 h 896577"/>
                <a:gd name="connsiteX1" fmla="*/ 18662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5040" h="896577">
                  <a:moveTo>
                    <a:pt x="0" y="894029"/>
                  </a:moveTo>
                  <a:cubicBezTo>
                    <a:pt x="95638" y="409857"/>
                    <a:pt x="76811" y="618448"/>
                    <a:pt x="186623" y="1724"/>
                  </a:cubicBezTo>
                  <a:cubicBezTo>
                    <a:pt x="431451" y="14348"/>
                    <a:pt x="449377" y="35256"/>
                    <a:pt x="675040" y="0"/>
                  </a:cubicBezTo>
                  <a:cubicBezTo>
                    <a:pt x="276172" y="749497"/>
                    <a:pt x="462801" y="344746"/>
                    <a:pt x="179079" y="886531"/>
                  </a:cubicBezTo>
                  <a:cubicBezTo>
                    <a:pt x="44794" y="857895"/>
                    <a:pt x="92525" y="908114"/>
                    <a:pt x="0" y="89402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4340854" y="5470471"/>
              <a:ext cx="514350" cy="401843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503138"/>
                <a:gd name="connsiteY0" fmla="*/ 961687 h 964568"/>
                <a:gd name="connsiteX1" fmla="*/ 0 w 503138"/>
                <a:gd name="connsiteY1" fmla="*/ 70 h 964568"/>
                <a:gd name="connsiteX2" fmla="*/ 503138 w 503138"/>
                <a:gd name="connsiteY2" fmla="*/ 154187 h 964568"/>
                <a:gd name="connsiteX3" fmla="*/ 273339 w 503138"/>
                <a:gd name="connsiteY3" fmla="*/ 964568 h 964568"/>
                <a:gd name="connsiteX4" fmla="*/ 197928 w 503138"/>
                <a:gd name="connsiteY4" fmla="*/ 961687 h 964568"/>
                <a:gd name="connsiteX0" fmla="*/ 201456 w 506666"/>
                <a:gd name="connsiteY0" fmla="*/ 807500 h 810381"/>
                <a:gd name="connsiteX1" fmla="*/ 0 w 506666"/>
                <a:gd name="connsiteY1" fmla="*/ 15216 h 810381"/>
                <a:gd name="connsiteX2" fmla="*/ 506666 w 506666"/>
                <a:gd name="connsiteY2" fmla="*/ 0 h 810381"/>
                <a:gd name="connsiteX3" fmla="*/ 276867 w 506666"/>
                <a:gd name="connsiteY3" fmla="*/ 810381 h 810381"/>
                <a:gd name="connsiteX4" fmla="*/ 201456 w 506666"/>
                <a:gd name="connsiteY4" fmla="*/ 807500 h 810381"/>
                <a:gd name="connsiteX0" fmla="*/ 201456 w 506666"/>
                <a:gd name="connsiteY0" fmla="*/ 807500 h 811593"/>
                <a:gd name="connsiteX1" fmla="*/ 0 w 506666"/>
                <a:gd name="connsiteY1" fmla="*/ 15216 h 811593"/>
                <a:gd name="connsiteX2" fmla="*/ 506666 w 506666"/>
                <a:gd name="connsiteY2" fmla="*/ 0 h 811593"/>
                <a:gd name="connsiteX3" fmla="*/ 276867 w 506666"/>
                <a:gd name="connsiteY3" fmla="*/ 810381 h 811593"/>
                <a:gd name="connsiteX4" fmla="*/ 201456 w 506666"/>
                <a:gd name="connsiteY4" fmla="*/ 807500 h 811593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276867 w 506666"/>
                <a:gd name="connsiteY3" fmla="*/ 81038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45472 w 559302"/>
                <a:gd name="connsiteY0" fmla="*/ 807500 h 807500"/>
                <a:gd name="connsiteX1" fmla="*/ 52636 w 559302"/>
                <a:gd name="connsiteY1" fmla="*/ 7896 h 807500"/>
                <a:gd name="connsiteX2" fmla="*/ 559302 w 559302"/>
                <a:gd name="connsiteY2" fmla="*/ 0 h 807500"/>
                <a:gd name="connsiteX3" fmla="*/ 384402 w 559302"/>
                <a:gd name="connsiteY3" fmla="*/ 803061 h 807500"/>
                <a:gd name="connsiteX4" fmla="*/ 45472 w 559302"/>
                <a:gd name="connsiteY4" fmla="*/ 807500 h 807500"/>
                <a:gd name="connsiteX0" fmla="*/ 21974 w 535804"/>
                <a:gd name="connsiteY0" fmla="*/ 807500 h 807500"/>
                <a:gd name="connsiteX1" fmla="*/ 29138 w 535804"/>
                <a:gd name="connsiteY1" fmla="*/ 7896 h 807500"/>
                <a:gd name="connsiteX2" fmla="*/ 535804 w 535804"/>
                <a:gd name="connsiteY2" fmla="*/ 0 h 807500"/>
                <a:gd name="connsiteX3" fmla="*/ 360904 w 535804"/>
                <a:gd name="connsiteY3" fmla="*/ 803061 h 807500"/>
                <a:gd name="connsiteX4" fmla="*/ 21974 w 535804"/>
                <a:gd name="connsiteY4" fmla="*/ 807500 h 807500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7341"/>
                <a:gd name="connsiteX1" fmla="*/ 0 w 514180"/>
                <a:gd name="connsiteY1" fmla="*/ 0 h 577341"/>
                <a:gd name="connsiteX2" fmla="*/ 514180 w 514180"/>
                <a:gd name="connsiteY2" fmla="*/ 10891 h 577341"/>
                <a:gd name="connsiteX3" fmla="*/ 404259 w 514180"/>
                <a:gd name="connsiteY3" fmla="*/ 386400 h 577341"/>
                <a:gd name="connsiteX4" fmla="*/ 135770 w 514180"/>
                <a:gd name="connsiteY4" fmla="*/ 577341 h 577341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02193 h 402193"/>
                <a:gd name="connsiteX1" fmla="*/ 0 w 514180"/>
                <a:gd name="connsiteY1" fmla="*/ 0 h 402193"/>
                <a:gd name="connsiteX2" fmla="*/ 514180 w 514180"/>
                <a:gd name="connsiteY2" fmla="*/ 10891 h 402193"/>
                <a:gd name="connsiteX3" fmla="*/ 404259 w 514180"/>
                <a:gd name="connsiteY3" fmla="*/ 386400 h 402193"/>
                <a:gd name="connsiteX4" fmla="*/ 100781 w 514180"/>
                <a:gd name="connsiteY4" fmla="*/ 402193 h 402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4180" h="402193">
                  <a:moveTo>
                    <a:pt x="100781" y="402193"/>
                  </a:moveTo>
                  <a:cubicBezTo>
                    <a:pt x="60584" y="194221"/>
                    <a:pt x="96631" y="442038"/>
                    <a:pt x="0" y="0"/>
                  </a:cubicBezTo>
                  <a:lnTo>
                    <a:pt x="514180" y="10891"/>
                  </a:lnTo>
                  <a:cubicBezTo>
                    <a:pt x="417353" y="348331"/>
                    <a:pt x="491637" y="89943"/>
                    <a:pt x="404259" y="386400"/>
                  </a:cubicBezTo>
                  <a:cubicBezTo>
                    <a:pt x="357814" y="390704"/>
                    <a:pt x="168880" y="400727"/>
                    <a:pt x="100781" y="40219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3561391" y="5433960"/>
              <a:ext cx="573725" cy="1015589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621064"/>
                <a:gd name="connsiteY0" fmla="*/ 973305 h 973305"/>
                <a:gd name="connsiteX1" fmla="*/ 0 w 621064"/>
                <a:gd name="connsiteY1" fmla="*/ 11688 h 973305"/>
                <a:gd name="connsiteX2" fmla="*/ 499610 w 621064"/>
                <a:gd name="connsiteY2" fmla="*/ 0 h 973305"/>
                <a:gd name="connsiteX3" fmla="*/ 558839 w 621064"/>
                <a:gd name="connsiteY3" fmla="*/ 754682 h 973305"/>
                <a:gd name="connsiteX4" fmla="*/ 197928 w 621064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1315828 h 1315828"/>
                <a:gd name="connsiteX1" fmla="*/ 0 w 558839"/>
                <a:gd name="connsiteY1" fmla="*/ 531414 h 1315828"/>
                <a:gd name="connsiteX2" fmla="*/ 506930 w 558839"/>
                <a:gd name="connsiteY2" fmla="*/ 0 h 1315828"/>
                <a:gd name="connsiteX3" fmla="*/ 558839 w 558839"/>
                <a:gd name="connsiteY3" fmla="*/ 1274408 h 1315828"/>
                <a:gd name="connsiteX4" fmla="*/ 370213 w 558839"/>
                <a:gd name="connsiteY4" fmla="*/ 1315828 h 1315828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94113"/>
                <a:gd name="connsiteY0" fmla="*/ 1097905 h 1179971"/>
                <a:gd name="connsiteX1" fmla="*/ 0 w 594113"/>
                <a:gd name="connsiteY1" fmla="*/ 4757 h 1179971"/>
                <a:gd name="connsiteX2" fmla="*/ 502783 w 594113"/>
                <a:gd name="connsiteY2" fmla="*/ 0 h 1179971"/>
                <a:gd name="connsiteX3" fmla="*/ 594113 w 594113"/>
                <a:gd name="connsiteY3" fmla="*/ 1179818 h 1179971"/>
                <a:gd name="connsiteX4" fmla="*/ 366066 w 594113"/>
                <a:gd name="connsiteY4" fmla="*/ 1097905 h 1179971"/>
                <a:gd name="connsiteX0" fmla="*/ 403236 w 594113"/>
                <a:gd name="connsiteY0" fmla="*/ 1215612 h 1215612"/>
                <a:gd name="connsiteX1" fmla="*/ 0 w 594113"/>
                <a:gd name="connsiteY1" fmla="*/ 4757 h 1215612"/>
                <a:gd name="connsiteX2" fmla="*/ 502783 w 594113"/>
                <a:gd name="connsiteY2" fmla="*/ 0 h 1215612"/>
                <a:gd name="connsiteX3" fmla="*/ 594113 w 594113"/>
                <a:gd name="connsiteY3" fmla="*/ 1179818 h 1215612"/>
                <a:gd name="connsiteX4" fmla="*/ 403236 w 594113"/>
                <a:gd name="connsiteY4" fmla="*/ 1215612 h 1215612"/>
                <a:gd name="connsiteX0" fmla="*/ 403236 w 574100"/>
                <a:gd name="connsiteY0" fmla="*/ 1215612 h 1215612"/>
                <a:gd name="connsiteX1" fmla="*/ 0 w 574100"/>
                <a:gd name="connsiteY1" fmla="*/ 4757 h 1215612"/>
                <a:gd name="connsiteX2" fmla="*/ 502783 w 574100"/>
                <a:gd name="connsiteY2" fmla="*/ 0 h 1215612"/>
                <a:gd name="connsiteX3" fmla="*/ 574100 w 574100"/>
                <a:gd name="connsiteY3" fmla="*/ 1014877 h 1215612"/>
                <a:gd name="connsiteX4" fmla="*/ 403236 w 574100"/>
                <a:gd name="connsiteY4" fmla="*/ 1215612 h 1215612"/>
                <a:gd name="connsiteX0" fmla="*/ 333190 w 574100"/>
                <a:gd name="connsiteY0" fmla="*/ 985695 h 1015244"/>
                <a:gd name="connsiteX1" fmla="*/ 0 w 574100"/>
                <a:gd name="connsiteY1" fmla="*/ 4757 h 1015244"/>
                <a:gd name="connsiteX2" fmla="*/ 502783 w 574100"/>
                <a:gd name="connsiteY2" fmla="*/ 0 h 1015244"/>
                <a:gd name="connsiteX3" fmla="*/ 574100 w 574100"/>
                <a:gd name="connsiteY3" fmla="*/ 1014877 h 1015244"/>
                <a:gd name="connsiteX4" fmla="*/ 333190 w 574100"/>
                <a:gd name="connsiteY4" fmla="*/ 985695 h 101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4100" h="1015244">
                  <a:moveTo>
                    <a:pt x="333190" y="985695"/>
                  </a:moveTo>
                  <a:cubicBezTo>
                    <a:pt x="153901" y="433090"/>
                    <a:pt x="295574" y="908506"/>
                    <a:pt x="0" y="4757"/>
                  </a:cubicBezTo>
                  <a:cubicBezTo>
                    <a:pt x="166537" y="861"/>
                    <a:pt x="336246" y="3896"/>
                    <a:pt x="502783" y="0"/>
                  </a:cubicBezTo>
                  <a:cubicBezTo>
                    <a:pt x="555943" y="995541"/>
                    <a:pt x="537473" y="350120"/>
                    <a:pt x="574100" y="1014877"/>
                  </a:cubicBezTo>
                  <a:cubicBezTo>
                    <a:pt x="476415" y="1019182"/>
                    <a:pt x="529388" y="984229"/>
                    <a:pt x="333190" y="985695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856416" y="3709935"/>
              <a:ext cx="1049338" cy="1739900"/>
              <a:chOff x="1856416" y="3709935"/>
              <a:chExt cx="1049338" cy="1739900"/>
            </a:xfrm>
          </p:grpSpPr>
          <p:sp>
            <p:nvSpPr>
              <p:cNvPr id="496" name="Rectangle 495"/>
              <p:cNvSpPr/>
              <p:nvPr/>
            </p:nvSpPr>
            <p:spPr bwMode="auto">
              <a:xfrm rot="10800000">
                <a:off x="1867529" y="3957585"/>
                <a:ext cx="1027112" cy="61109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48285" name="Group 498"/>
              <p:cNvGrpSpPr>
                <a:grpSpLocks/>
              </p:cNvGrpSpPr>
              <p:nvPr/>
            </p:nvGrpSpPr>
            <p:grpSpPr bwMode="auto">
              <a:xfrm>
                <a:off x="1858805" y="5088863"/>
                <a:ext cx="1035373" cy="360972"/>
                <a:chOff x="4128636" y="3606589"/>
                <a:chExt cx="568145" cy="338667"/>
              </a:xfrm>
            </p:grpSpPr>
            <p:sp>
              <p:nvSpPr>
                <p:cNvPr id="515" name="Oval 514"/>
                <p:cNvSpPr/>
                <p:nvPr/>
              </p:nvSpPr>
              <p:spPr>
                <a:xfrm>
                  <a:off x="4129067" y="3720356"/>
                  <a:ext cx="567968" cy="2249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6" name="Rectangle 515"/>
                <p:cNvSpPr/>
                <p:nvPr/>
              </p:nvSpPr>
              <p:spPr>
                <a:xfrm>
                  <a:off x="4129067" y="3720356"/>
                  <a:ext cx="567968" cy="111705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" name="Oval 516"/>
                <p:cNvSpPr/>
                <p:nvPr/>
              </p:nvSpPr>
              <p:spPr>
                <a:xfrm>
                  <a:off x="4129067" y="3607161"/>
                  <a:ext cx="567968" cy="2249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18" name="Straight Connector 517"/>
                <p:cNvCxnSpPr/>
                <p:nvPr/>
              </p:nvCxnSpPr>
              <p:spPr>
                <a:xfrm>
                  <a:off x="4697035" y="3720356"/>
                  <a:ext cx="0" cy="111705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9" name="Straight Connector 518"/>
                <p:cNvCxnSpPr/>
                <p:nvPr/>
              </p:nvCxnSpPr>
              <p:spPr>
                <a:xfrm>
                  <a:off x="4129067" y="3720356"/>
                  <a:ext cx="0" cy="111705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0" name="Rectangle 499"/>
              <p:cNvSpPr/>
              <p:nvPr/>
            </p:nvSpPr>
            <p:spPr bwMode="auto">
              <a:xfrm>
                <a:off x="1877054" y="4704509"/>
                <a:ext cx="1028700" cy="52307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  <a:alpha val="62000"/>
                    </a:schemeClr>
                  </a:gs>
                  <a:gs pos="54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02" name="Straight Connector 501"/>
              <p:cNvCxnSpPr/>
              <p:nvPr/>
            </p:nvCxnSpPr>
            <p:spPr bwMode="auto">
              <a:xfrm>
                <a:off x="1861179" y="3981398"/>
                <a:ext cx="17462" cy="13017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Straight Connector 502"/>
              <p:cNvCxnSpPr/>
              <p:nvPr/>
            </p:nvCxnSpPr>
            <p:spPr bwMode="auto">
              <a:xfrm flipH="1">
                <a:off x="2894641" y="3971873"/>
                <a:ext cx="6350" cy="127000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90" name="Group 504"/>
              <p:cNvGrpSpPr>
                <a:grpSpLocks/>
              </p:cNvGrpSpPr>
              <p:nvPr/>
            </p:nvGrpSpPr>
            <p:grpSpPr bwMode="auto">
              <a:xfrm>
                <a:off x="1856416" y="3709935"/>
                <a:ext cx="1044712" cy="399063"/>
                <a:chOff x="2183302" y="1574638"/>
                <a:chExt cx="1200154" cy="430218"/>
              </a:xfrm>
            </p:grpSpPr>
            <p:sp>
              <p:nvSpPr>
                <p:cNvPr id="506" name="Oval 505"/>
                <p:cNvSpPr/>
                <p:nvPr/>
              </p:nvSpPr>
              <p:spPr bwMode="auto">
                <a:xfrm flipV="1">
                  <a:off x="2185126" y="1689305"/>
                  <a:ext cx="1196349" cy="31490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07" name="Rectangle 506"/>
                <p:cNvSpPr/>
                <p:nvPr/>
              </p:nvSpPr>
              <p:spPr bwMode="auto">
                <a:xfrm>
                  <a:off x="2183302" y="1735513"/>
                  <a:ext cx="1198173" cy="11295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08" name="Oval 507"/>
                <p:cNvSpPr/>
                <p:nvPr/>
              </p:nvSpPr>
              <p:spPr bwMode="auto">
                <a:xfrm flipV="1">
                  <a:off x="2183302" y="1574638"/>
                  <a:ext cx="1196349" cy="314904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09" name="Freeform 508"/>
                <p:cNvSpPr/>
                <p:nvPr/>
              </p:nvSpPr>
              <p:spPr bwMode="auto">
                <a:xfrm>
                  <a:off x="2489684" y="1670478"/>
                  <a:ext cx="581762" cy="157452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0" name="Freeform 509"/>
                <p:cNvSpPr/>
                <p:nvPr/>
              </p:nvSpPr>
              <p:spPr bwMode="auto">
                <a:xfrm>
                  <a:off x="2429502" y="1629404"/>
                  <a:ext cx="703949" cy="11124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1" name="Freeform 510"/>
                <p:cNvSpPr/>
                <p:nvPr/>
              </p:nvSpPr>
              <p:spPr bwMode="auto">
                <a:xfrm>
                  <a:off x="2892723" y="1723534"/>
                  <a:ext cx="257142" cy="95840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2" name="Freeform 511"/>
                <p:cNvSpPr/>
                <p:nvPr/>
              </p:nvSpPr>
              <p:spPr bwMode="auto">
                <a:xfrm>
                  <a:off x="2416736" y="1725244"/>
                  <a:ext cx="255318" cy="94130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13" name="Straight Connector 512"/>
                <p:cNvCxnSpPr>
                  <a:endCxn id="508" idx="2"/>
                </p:cNvCxnSpPr>
                <p:nvPr/>
              </p:nvCxnSpPr>
              <p:spPr bwMode="auto">
                <a:xfrm flipH="1" flipV="1">
                  <a:off x="2183302" y="1732090"/>
                  <a:ext cx="1824" cy="12151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4" name="Straight Connector 513"/>
                <p:cNvCxnSpPr/>
                <p:nvPr/>
              </p:nvCxnSpPr>
              <p:spPr bwMode="auto">
                <a:xfrm flipH="1" flipV="1">
                  <a:off x="3381475" y="1728667"/>
                  <a:ext cx="1823" cy="12151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" name="Group 29"/>
            <p:cNvGrpSpPr/>
            <p:nvPr/>
          </p:nvGrpSpPr>
          <p:grpSpPr>
            <a:xfrm>
              <a:off x="3566154" y="3862335"/>
              <a:ext cx="514350" cy="1670050"/>
              <a:chOff x="3566154" y="3862335"/>
              <a:chExt cx="514350" cy="1670050"/>
            </a:xfrm>
          </p:grpSpPr>
          <p:sp>
            <p:nvSpPr>
              <p:cNvPr id="549" name="Rectangle 548"/>
              <p:cNvSpPr/>
              <p:nvPr/>
            </p:nvSpPr>
            <p:spPr bwMode="auto">
              <a:xfrm rot="10800000">
                <a:off x="3569201" y="39460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50" name="Straight Connector 549"/>
              <p:cNvCxnSpPr/>
              <p:nvPr/>
            </p:nvCxnSpPr>
            <p:spPr bwMode="auto">
              <a:xfrm flipH="1">
                <a:off x="4078916" y="4019498"/>
                <a:ext cx="1588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71" name="Group 552"/>
              <p:cNvGrpSpPr>
                <a:grpSpLocks/>
              </p:cNvGrpSpPr>
              <p:nvPr/>
            </p:nvGrpSpPr>
            <p:grpSpPr bwMode="auto">
              <a:xfrm>
                <a:off x="3571302" y="5310688"/>
                <a:ext cx="507588" cy="221697"/>
                <a:chOff x="4128636" y="3606589"/>
                <a:chExt cx="568145" cy="338667"/>
              </a:xfrm>
            </p:grpSpPr>
            <p:sp>
              <p:nvSpPr>
                <p:cNvPr id="562" name="Oval 561"/>
                <p:cNvSpPr/>
                <p:nvPr/>
              </p:nvSpPr>
              <p:spPr>
                <a:xfrm>
                  <a:off x="4128204" y="371972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63" name="Rectangle 562"/>
                <p:cNvSpPr/>
                <p:nvPr/>
              </p:nvSpPr>
              <p:spPr>
                <a:xfrm>
                  <a:off x="4128204" y="3719724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64" name="Oval 563"/>
                <p:cNvSpPr/>
                <p:nvPr/>
              </p:nvSpPr>
              <p:spPr>
                <a:xfrm>
                  <a:off x="4128204" y="3605744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65" name="Straight Connector 564"/>
                <p:cNvCxnSpPr/>
                <p:nvPr/>
              </p:nvCxnSpPr>
              <p:spPr>
                <a:xfrm>
                  <a:off x="4696810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6" name="Straight Connector 565"/>
                <p:cNvCxnSpPr/>
                <p:nvPr/>
              </p:nvCxnSpPr>
              <p:spPr>
                <a:xfrm>
                  <a:off x="4128204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4" name="Rectangle 553"/>
              <p:cNvSpPr/>
              <p:nvPr/>
            </p:nvSpPr>
            <p:spPr bwMode="auto">
              <a:xfrm>
                <a:off x="3572504" y="4575123"/>
                <a:ext cx="496887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57" name="Straight Connector 556"/>
              <p:cNvCxnSpPr/>
              <p:nvPr/>
            </p:nvCxnSpPr>
            <p:spPr bwMode="auto">
              <a:xfrm flipH="1">
                <a:off x="3566154" y="4027435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57" name="Group 538"/>
              <p:cNvGrpSpPr>
                <a:grpSpLocks/>
              </p:cNvGrpSpPr>
              <p:nvPr/>
            </p:nvGrpSpPr>
            <p:grpSpPr bwMode="auto">
              <a:xfrm>
                <a:off x="3568667" y="38623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40" name="Oval 539"/>
                <p:cNvSpPr/>
                <p:nvPr/>
              </p:nvSpPr>
              <p:spPr bwMode="auto">
                <a:xfrm flipV="1">
                  <a:off x="2188659" y="1691250"/>
                  <a:ext cx="1194966" cy="31254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1" name="Rectangle 540"/>
                <p:cNvSpPr/>
                <p:nvPr/>
              </p:nvSpPr>
              <p:spPr bwMode="auto">
                <a:xfrm>
                  <a:off x="2184879" y="1736302"/>
                  <a:ext cx="1198746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" name="Oval 541"/>
                <p:cNvSpPr/>
                <p:nvPr/>
              </p:nvSpPr>
              <p:spPr bwMode="auto">
                <a:xfrm flipV="1">
                  <a:off x="2184879" y="1564542"/>
                  <a:ext cx="1194966" cy="31254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" name="Freeform 542"/>
                <p:cNvSpPr/>
                <p:nvPr/>
              </p:nvSpPr>
              <p:spPr bwMode="auto">
                <a:xfrm>
                  <a:off x="2491182" y="1671539"/>
                  <a:ext cx="582357" cy="1548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4" name="Freeform 543"/>
                <p:cNvSpPr/>
                <p:nvPr/>
              </p:nvSpPr>
              <p:spPr bwMode="auto">
                <a:xfrm>
                  <a:off x="2430678" y="1629304"/>
                  <a:ext cx="703366" cy="10981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5" name="Freeform 544"/>
                <p:cNvSpPr/>
                <p:nvPr/>
              </p:nvSpPr>
              <p:spPr bwMode="auto">
                <a:xfrm>
                  <a:off x="2892025" y="1722222"/>
                  <a:ext cx="260927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6" name="Freeform 545"/>
                <p:cNvSpPr/>
                <p:nvPr/>
              </p:nvSpPr>
              <p:spPr bwMode="auto">
                <a:xfrm>
                  <a:off x="2419334" y="1725039"/>
                  <a:ext cx="253362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47" name="Straight Connector 546"/>
                <p:cNvCxnSpPr>
                  <a:endCxn id="542" idx="2"/>
                </p:cNvCxnSpPr>
                <p:nvPr/>
              </p:nvCxnSpPr>
              <p:spPr bwMode="auto">
                <a:xfrm flipH="1" flipV="1">
                  <a:off x="2184879" y="1722222"/>
                  <a:ext cx="3780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8" name="Straight Connector 547"/>
                <p:cNvCxnSpPr/>
                <p:nvPr/>
              </p:nvCxnSpPr>
              <p:spPr bwMode="auto">
                <a:xfrm flipH="1" flipV="1">
                  <a:off x="3379845" y="1727853"/>
                  <a:ext cx="3780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" name="Group 30"/>
            <p:cNvGrpSpPr/>
            <p:nvPr/>
          </p:nvGrpSpPr>
          <p:grpSpPr>
            <a:xfrm>
              <a:off x="4348791" y="3867098"/>
              <a:ext cx="514350" cy="1670050"/>
              <a:chOff x="4348791" y="3867098"/>
              <a:chExt cx="514350" cy="1670050"/>
            </a:xfrm>
          </p:grpSpPr>
          <p:sp>
            <p:nvSpPr>
              <p:cNvPr id="579" name="Rectangle 578"/>
              <p:cNvSpPr/>
              <p:nvPr/>
            </p:nvSpPr>
            <p:spPr bwMode="auto">
              <a:xfrm rot="10800000">
                <a:off x="4351838" y="3950855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80" name="Straight Connector 579"/>
              <p:cNvCxnSpPr/>
              <p:nvPr/>
            </p:nvCxnSpPr>
            <p:spPr bwMode="auto">
              <a:xfrm flipH="1">
                <a:off x="4861554" y="4024260"/>
                <a:ext cx="1587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43" name="Group 580"/>
              <p:cNvGrpSpPr>
                <a:grpSpLocks/>
              </p:cNvGrpSpPr>
              <p:nvPr/>
            </p:nvGrpSpPr>
            <p:grpSpPr bwMode="auto">
              <a:xfrm>
                <a:off x="4353939" y="5315451"/>
                <a:ext cx="507588" cy="221697"/>
                <a:chOff x="4128636" y="3606589"/>
                <a:chExt cx="568145" cy="338667"/>
              </a:xfrm>
            </p:grpSpPr>
            <p:sp>
              <p:nvSpPr>
                <p:cNvPr id="589" name="Oval 588"/>
                <p:cNvSpPr/>
                <p:nvPr/>
              </p:nvSpPr>
              <p:spPr>
                <a:xfrm>
                  <a:off x="4128205" y="3719722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0" name="Rectangle 589"/>
                <p:cNvSpPr/>
                <p:nvPr/>
              </p:nvSpPr>
              <p:spPr>
                <a:xfrm>
                  <a:off x="4128205" y="3719722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1" name="Oval 590"/>
                <p:cNvSpPr/>
                <p:nvPr/>
              </p:nvSpPr>
              <p:spPr>
                <a:xfrm>
                  <a:off x="4128205" y="360574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92" name="Straight Connector 591"/>
                <p:cNvCxnSpPr/>
                <p:nvPr/>
              </p:nvCxnSpPr>
              <p:spPr>
                <a:xfrm>
                  <a:off x="4696811" y="3719722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3" name="Straight Connector 592"/>
                <p:cNvCxnSpPr/>
                <p:nvPr/>
              </p:nvCxnSpPr>
              <p:spPr>
                <a:xfrm>
                  <a:off x="4128205" y="3719722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2" name="Rectangle 581"/>
              <p:cNvSpPr/>
              <p:nvPr/>
            </p:nvSpPr>
            <p:spPr bwMode="auto">
              <a:xfrm>
                <a:off x="4355141" y="4579885"/>
                <a:ext cx="496888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84" name="Straight Connector 583"/>
              <p:cNvCxnSpPr/>
              <p:nvPr/>
            </p:nvCxnSpPr>
            <p:spPr bwMode="auto">
              <a:xfrm flipH="1">
                <a:off x="4348791" y="4032198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29" name="Group 568"/>
              <p:cNvGrpSpPr>
                <a:grpSpLocks/>
              </p:cNvGrpSpPr>
              <p:nvPr/>
            </p:nvGrpSpPr>
            <p:grpSpPr bwMode="auto">
              <a:xfrm>
                <a:off x="4351304" y="3867098"/>
                <a:ext cx="503828" cy="248249"/>
                <a:chOff x="2183302" y="1564542"/>
                <a:chExt cx="1200154" cy="440314"/>
              </a:xfrm>
            </p:grpSpPr>
            <p:sp>
              <p:nvSpPr>
                <p:cNvPr id="570" name="Oval 569"/>
                <p:cNvSpPr/>
                <p:nvPr/>
              </p:nvSpPr>
              <p:spPr bwMode="auto">
                <a:xfrm flipV="1">
                  <a:off x="2188662" y="1691248"/>
                  <a:ext cx="1194966" cy="31254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1" name="Rectangle 570"/>
                <p:cNvSpPr/>
                <p:nvPr/>
              </p:nvSpPr>
              <p:spPr bwMode="auto">
                <a:xfrm>
                  <a:off x="2184879" y="1736300"/>
                  <a:ext cx="1198749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2" name="Oval 571"/>
                <p:cNvSpPr/>
                <p:nvPr/>
              </p:nvSpPr>
              <p:spPr bwMode="auto">
                <a:xfrm flipV="1">
                  <a:off x="2184879" y="1564542"/>
                  <a:ext cx="1194966" cy="312543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3" name="Freeform 572"/>
                <p:cNvSpPr/>
                <p:nvPr/>
              </p:nvSpPr>
              <p:spPr bwMode="auto">
                <a:xfrm>
                  <a:off x="2491185" y="1671539"/>
                  <a:ext cx="582357" cy="154863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4" name="Freeform 573"/>
                <p:cNvSpPr/>
                <p:nvPr/>
              </p:nvSpPr>
              <p:spPr bwMode="auto">
                <a:xfrm>
                  <a:off x="2430680" y="1629303"/>
                  <a:ext cx="703366" cy="10981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5" name="Freeform 574"/>
                <p:cNvSpPr/>
                <p:nvPr/>
              </p:nvSpPr>
              <p:spPr bwMode="auto">
                <a:xfrm>
                  <a:off x="2892028" y="1722222"/>
                  <a:ext cx="260925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6" name="Freeform 575"/>
                <p:cNvSpPr/>
                <p:nvPr/>
              </p:nvSpPr>
              <p:spPr bwMode="auto">
                <a:xfrm>
                  <a:off x="2419334" y="1725037"/>
                  <a:ext cx="253364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77" name="Straight Connector 576"/>
                <p:cNvCxnSpPr>
                  <a:endCxn id="572" idx="2"/>
                </p:cNvCxnSpPr>
                <p:nvPr/>
              </p:nvCxnSpPr>
              <p:spPr bwMode="auto">
                <a:xfrm flipH="1" flipV="1">
                  <a:off x="2184879" y="1722222"/>
                  <a:ext cx="3783" cy="121075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8" name="Straight Connector 577"/>
                <p:cNvCxnSpPr/>
                <p:nvPr/>
              </p:nvCxnSpPr>
              <p:spPr bwMode="auto">
                <a:xfrm flipH="1" flipV="1">
                  <a:off x="3379845" y="1727853"/>
                  <a:ext cx="3783" cy="121075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258" name="Group 48257"/>
            <p:cNvGrpSpPr/>
            <p:nvPr/>
          </p:nvGrpSpPr>
          <p:grpSpPr>
            <a:xfrm>
              <a:off x="5552116" y="3849635"/>
              <a:ext cx="514350" cy="1670050"/>
              <a:chOff x="5552116" y="3849635"/>
              <a:chExt cx="514350" cy="1670050"/>
            </a:xfrm>
          </p:grpSpPr>
          <p:sp>
            <p:nvSpPr>
              <p:cNvPr id="606" name="Rectangle 605"/>
              <p:cNvSpPr/>
              <p:nvPr/>
            </p:nvSpPr>
            <p:spPr bwMode="auto">
              <a:xfrm rot="10800000">
                <a:off x="5555163" y="39333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07" name="Straight Connector 606"/>
              <p:cNvCxnSpPr/>
              <p:nvPr/>
            </p:nvCxnSpPr>
            <p:spPr bwMode="auto">
              <a:xfrm flipH="1">
                <a:off x="6064879" y="4006798"/>
                <a:ext cx="1587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15" name="Group 607"/>
              <p:cNvGrpSpPr>
                <a:grpSpLocks/>
              </p:cNvGrpSpPr>
              <p:nvPr/>
            </p:nvGrpSpPr>
            <p:grpSpPr bwMode="auto">
              <a:xfrm>
                <a:off x="5557264" y="5297988"/>
                <a:ext cx="507588" cy="221697"/>
                <a:chOff x="4128636" y="3606589"/>
                <a:chExt cx="568145" cy="338667"/>
              </a:xfrm>
            </p:grpSpPr>
            <p:sp>
              <p:nvSpPr>
                <p:cNvPr id="616" name="Oval 615"/>
                <p:cNvSpPr/>
                <p:nvPr/>
              </p:nvSpPr>
              <p:spPr>
                <a:xfrm>
                  <a:off x="4128205" y="371972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7" name="Rectangle 616"/>
                <p:cNvSpPr/>
                <p:nvPr/>
              </p:nvSpPr>
              <p:spPr>
                <a:xfrm>
                  <a:off x="4128205" y="3719724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8" name="Oval 617"/>
                <p:cNvSpPr/>
                <p:nvPr/>
              </p:nvSpPr>
              <p:spPr>
                <a:xfrm>
                  <a:off x="4128205" y="3605744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619" name="Straight Connector 618"/>
                <p:cNvCxnSpPr/>
                <p:nvPr/>
              </p:nvCxnSpPr>
              <p:spPr>
                <a:xfrm>
                  <a:off x="4696811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0" name="Straight Connector 619"/>
                <p:cNvCxnSpPr/>
                <p:nvPr/>
              </p:nvCxnSpPr>
              <p:spPr>
                <a:xfrm>
                  <a:off x="4128205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9" name="Rectangle 608"/>
              <p:cNvSpPr/>
              <p:nvPr/>
            </p:nvSpPr>
            <p:spPr bwMode="auto">
              <a:xfrm>
                <a:off x="5558466" y="4562423"/>
                <a:ext cx="496888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11" name="Straight Connector 610"/>
              <p:cNvCxnSpPr/>
              <p:nvPr/>
            </p:nvCxnSpPr>
            <p:spPr bwMode="auto">
              <a:xfrm flipH="1">
                <a:off x="5552116" y="4014735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01" name="Group 595"/>
              <p:cNvGrpSpPr>
                <a:grpSpLocks/>
              </p:cNvGrpSpPr>
              <p:nvPr/>
            </p:nvGrpSpPr>
            <p:grpSpPr bwMode="auto">
              <a:xfrm>
                <a:off x="5554629" y="38496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97" name="Oval 596"/>
                <p:cNvSpPr/>
                <p:nvPr/>
              </p:nvSpPr>
              <p:spPr bwMode="auto">
                <a:xfrm flipV="1">
                  <a:off x="2188662" y="1691250"/>
                  <a:ext cx="1194966" cy="31254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8" name="Rectangle 597"/>
                <p:cNvSpPr/>
                <p:nvPr/>
              </p:nvSpPr>
              <p:spPr bwMode="auto">
                <a:xfrm>
                  <a:off x="2184879" y="1736302"/>
                  <a:ext cx="1198749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9" name="Oval 598"/>
                <p:cNvSpPr/>
                <p:nvPr/>
              </p:nvSpPr>
              <p:spPr bwMode="auto">
                <a:xfrm flipV="1">
                  <a:off x="2184879" y="1564542"/>
                  <a:ext cx="1194966" cy="31254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0" name="Freeform 599"/>
                <p:cNvSpPr/>
                <p:nvPr/>
              </p:nvSpPr>
              <p:spPr bwMode="auto">
                <a:xfrm>
                  <a:off x="2491185" y="1671539"/>
                  <a:ext cx="582357" cy="1548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1" name="Freeform 600"/>
                <p:cNvSpPr/>
                <p:nvPr/>
              </p:nvSpPr>
              <p:spPr bwMode="auto">
                <a:xfrm>
                  <a:off x="2430680" y="1629304"/>
                  <a:ext cx="703366" cy="10981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2" name="Freeform 601"/>
                <p:cNvSpPr/>
                <p:nvPr/>
              </p:nvSpPr>
              <p:spPr bwMode="auto">
                <a:xfrm>
                  <a:off x="2892028" y="1722222"/>
                  <a:ext cx="260925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3" name="Freeform 602"/>
                <p:cNvSpPr/>
                <p:nvPr/>
              </p:nvSpPr>
              <p:spPr bwMode="auto">
                <a:xfrm>
                  <a:off x="2419334" y="1725039"/>
                  <a:ext cx="253364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604" name="Straight Connector 603"/>
                <p:cNvCxnSpPr>
                  <a:endCxn id="599" idx="2"/>
                </p:cNvCxnSpPr>
                <p:nvPr/>
              </p:nvCxnSpPr>
              <p:spPr bwMode="auto">
                <a:xfrm flipH="1" flipV="1">
                  <a:off x="2184879" y="1722222"/>
                  <a:ext cx="3783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5" name="Straight Connector 604"/>
                <p:cNvCxnSpPr/>
                <p:nvPr/>
              </p:nvCxnSpPr>
              <p:spPr bwMode="auto">
                <a:xfrm flipH="1" flipV="1">
                  <a:off x="3379845" y="1727853"/>
                  <a:ext cx="3783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259" name="Group 48258"/>
            <p:cNvGrpSpPr/>
            <p:nvPr/>
          </p:nvGrpSpPr>
          <p:grpSpPr>
            <a:xfrm>
              <a:off x="6547479" y="3836935"/>
              <a:ext cx="514350" cy="1671638"/>
              <a:chOff x="6547479" y="3836935"/>
              <a:chExt cx="514350" cy="1671638"/>
            </a:xfrm>
          </p:grpSpPr>
          <p:sp>
            <p:nvSpPr>
              <p:cNvPr id="633" name="Rectangle 632"/>
              <p:cNvSpPr/>
              <p:nvPr/>
            </p:nvSpPr>
            <p:spPr bwMode="auto">
              <a:xfrm rot="10800000">
                <a:off x="6550526" y="3920772"/>
                <a:ext cx="498084" cy="629245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34" name="Straight Connector 633"/>
              <p:cNvCxnSpPr/>
              <p:nvPr/>
            </p:nvCxnSpPr>
            <p:spPr bwMode="auto">
              <a:xfrm flipH="1">
                <a:off x="7060241" y="3994098"/>
                <a:ext cx="1588" cy="136683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187" name="Group 634"/>
              <p:cNvGrpSpPr>
                <a:grpSpLocks/>
              </p:cNvGrpSpPr>
              <p:nvPr/>
            </p:nvGrpSpPr>
            <p:grpSpPr bwMode="auto">
              <a:xfrm>
                <a:off x="6552627" y="5286665"/>
                <a:ext cx="507588" cy="221908"/>
                <a:chOff x="4128636" y="3606589"/>
                <a:chExt cx="568145" cy="338667"/>
              </a:xfrm>
            </p:grpSpPr>
            <p:sp>
              <p:nvSpPr>
                <p:cNvPr id="643" name="Oval 642"/>
                <p:cNvSpPr/>
                <p:nvPr/>
              </p:nvSpPr>
              <p:spPr>
                <a:xfrm>
                  <a:off x="4128204" y="3719937"/>
                  <a:ext cx="568606" cy="225319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44" name="Rectangle 643"/>
                <p:cNvSpPr/>
                <p:nvPr/>
              </p:nvSpPr>
              <p:spPr>
                <a:xfrm>
                  <a:off x="4128204" y="3719937"/>
                  <a:ext cx="568606" cy="11144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45" name="Oval 644"/>
                <p:cNvSpPr/>
                <p:nvPr/>
              </p:nvSpPr>
              <p:spPr>
                <a:xfrm>
                  <a:off x="4128204" y="3606067"/>
                  <a:ext cx="568606" cy="22531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646" name="Straight Connector 645"/>
                <p:cNvCxnSpPr/>
                <p:nvPr/>
              </p:nvCxnSpPr>
              <p:spPr>
                <a:xfrm>
                  <a:off x="4696810" y="3719937"/>
                  <a:ext cx="0" cy="11144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7" name="Straight Connector 646"/>
                <p:cNvCxnSpPr/>
                <p:nvPr/>
              </p:nvCxnSpPr>
              <p:spPr>
                <a:xfrm>
                  <a:off x="4128204" y="3719937"/>
                  <a:ext cx="0" cy="11144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6" name="Rectangle 635"/>
              <p:cNvSpPr/>
              <p:nvPr/>
            </p:nvSpPr>
            <p:spPr bwMode="auto">
              <a:xfrm>
                <a:off x="6553829" y="4551310"/>
                <a:ext cx="496887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38" name="Straight Connector 637"/>
              <p:cNvCxnSpPr/>
              <p:nvPr/>
            </p:nvCxnSpPr>
            <p:spPr bwMode="auto">
              <a:xfrm flipH="1">
                <a:off x="6547479" y="4002035"/>
                <a:ext cx="3175" cy="1452563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173" name="Group 622"/>
              <p:cNvGrpSpPr>
                <a:grpSpLocks/>
              </p:cNvGrpSpPr>
              <p:nvPr/>
            </p:nvGrpSpPr>
            <p:grpSpPr bwMode="auto">
              <a:xfrm>
                <a:off x="6549992" y="3836935"/>
                <a:ext cx="503828" cy="248485"/>
                <a:chOff x="2183302" y="1564542"/>
                <a:chExt cx="1200154" cy="440314"/>
              </a:xfrm>
            </p:grpSpPr>
            <p:sp>
              <p:nvSpPr>
                <p:cNvPr id="624" name="Oval 623"/>
                <p:cNvSpPr/>
                <p:nvPr/>
              </p:nvSpPr>
              <p:spPr bwMode="auto">
                <a:xfrm flipV="1">
                  <a:off x="2188659" y="1691130"/>
                  <a:ext cx="1194966" cy="31506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5" name="Rectangle 624"/>
                <p:cNvSpPr/>
                <p:nvPr/>
              </p:nvSpPr>
              <p:spPr bwMode="auto">
                <a:xfrm>
                  <a:off x="2184879" y="1736138"/>
                  <a:ext cx="1198746" cy="112522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6" name="Oval 625"/>
                <p:cNvSpPr/>
                <p:nvPr/>
              </p:nvSpPr>
              <p:spPr bwMode="auto">
                <a:xfrm flipV="1">
                  <a:off x="2184879" y="1564542"/>
                  <a:ext cx="1194966" cy="31506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7" name="Freeform 626"/>
                <p:cNvSpPr/>
                <p:nvPr/>
              </p:nvSpPr>
              <p:spPr bwMode="auto">
                <a:xfrm>
                  <a:off x="2491182" y="1671438"/>
                  <a:ext cx="582357" cy="15753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8" name="Freeform 627"/>
                <p:cNvSpPr/>
                <p:nvPr/>
              </p:nvSpPr>
              <p:spPr bwMode="auto">
                <a:xfrm>
                  <a:off x="2430678" y="1629243"/>
                  <a:ext cx="703366" cy="11252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9" name="Freeform 628"/>
                <p:cNvSpPr/>
                <p:nvPr/>
              </p:nvSpPr>
              <p:spPr bwMode="auto">
                <a:xfrm>
                  <a:off x="2892025" y="1724886"/>
                  <a:ext cx="260927" cy="95643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30" name="Freeform 629"/>
                <p:cNvSpPr/>
                <p:nvPr/>
              </p:nvSpPr>
              <p:spPr bwMode="auto">
                <a:xfrm>
                  <a:off x="2419334" y="1727698"/>
                  <a:ext cx="253362" cy="92831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631" name="Straight Connector 630"/>
                <p:cNvCxnSpPr>
                  <a:endCxn id="626" idx="2"/>
                </p:cNvCxnSpPr>
                <p:nvPr/>
              </p:nvCxnSpPr>
              <p:spPr bwMode="auto">
                <a:xfrm flipH="1" flipV="1">
                  <a:off x="2184879" y="1722072"/>
                  <a:ext cx="3780" cy="12096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2" name="Straight Connector 631"/>
                <p:cNvCxnSpPr/>
                <p:nvPr/>
              </p:nvCxnSpPr>
              <p:spPr bwMode="auto">
                <a:xfrm flipH="1" flipV="1">
                  <a:off x="3379845" y="1730512"/>
                  <a:ext cx="3780" cy="12096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8" name="Group 27"/>
          <p:cNvGrpSpPr/>
          <p:nvPr/>
        </p:nvGrpSpPr>
        <p:grpSpPr>
          <a:xfrm>
            <a:off x="2381956" y="2475925"/>
            <a:ext cx="4415330" cy="2315048"/>
            <a:chOff x="2381956" y="2435173"/>
            <a:chExt cx="4415330" cy="2315048"/>
          </a:xfrm>
        </p:grpSpPr>
        <p:sp>
          <p:nvSpPr>
            <p:cNvPr id="391" name="Freeform 390"/>
            <p:cNvSpPr/>
            <p:nvPr/>
          </p:nvSpPr>
          <p:spPr>
            <a:xfrm>
              <a:off x="2381956" y="2439629"/>
              <a:ext cx="297540" cy="1743187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015941"/>
                <a:gd name="connsiteX1" fmla="*/ 0 w 307275"/>
                <a:gd name="connsiteY1" fmla="*/ 0 h 2015941"/>
                <a:gd name="connsiteX2" fmla="*/ 0 w 307275"/>
                <a:gd name="connsiteY2" fmla="*/ 2015941 h 2015941"/>
                <a:gd name="connsiteX0" fmla="*/ 228538 w 228538"/>
                <a:gd name="connsiteY0" fmla="*/ 0 h 2022548"/>
                <a:gd name="connsiteX1" fmla="*/ 0 w 228538"/>
                <a:gd name="connsiteY1" fmla="*/ 6607 h 2022548"/>
                <a:gd name="connsiteX2" fmla="*/ 0 w 228538"/>
                <a:gd name="connsiteY2" fmla="*/ 2022548 h 202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538" h="2022548">
                  <a:moveTo>
                    <a:pt x="228538" y="0"/>
                  </a:moveTo>
                  <a:lnTo>
                    <a:pt x="0" y="6607"/>
                  </a:lnTo>
                  <a:lnTo>
                    <a:pt x="0" y="2022548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CC0000"/>
                </a:solidFill>
              </a:endParaRPr>
            </a:p>
          </p:txBody>
        </p:sp>
        <p:sp>
          <p:nvSpPr>
            <p:cNvPr id="392" name="Freeform 391"/>
            <p:cNvSpPr/>
            <p:nvPr/>
          </p:nvSpPr>
          <p:spPr>
            <a:xfrm flipH="1">
              <a:off x="6411524" y="2435173"/>
              <a:ext cx="385762" cy="2300562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117725"/>
                <a:gd name="connsiteX1" fmla="*/ 0 w 307275"/>
                <a:gd name="connsiteY1" fmla="*/ 0 h 2117725"/>
                <a:gd name="connsiteX2" fmla="*/ 0 w 307275"/>
                <a:gd name="connsiteY2" fmla="*/ 2117725 h 2117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7275" h="2117725">
                  <a:moveTo>
                    <a:pt x="307275" y="0"/>
                  </a:moveTo>
                  <a:lnTo>
                    <a:pt x="0" y="0"/>
                  </a:lnTo>
                  <a:lnTo>
                    <a:pt x="0" y="2117725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cxnSp>
          <p:nvCxnSpPr>
            <p:cNvPr id="393" name="Straight Arrow Connector 392"/>
            <p:cNvCxnSpPr/>
            <p:nvPr/>
          </p:nvCxnSpPr>
          <p:spPr>
            <a:xfrm flipV="1">
              <a:off x="5791457" y="2687586"/>
              <a:ext cx="8309" cy="2062635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Arrow Connector 393"/>
            <p:cNvCxnSpPr/>
            <p:nvPr/>
          </p:nvCxnSpPr>
          <p:spPr>
            <a:xfrm flipV="1">
              <a:off x="4598735" y="2708225"/>
              <a:ext cx="18344" cy="2037167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Arrow Connector 394"/>
            <p:cNvCxnSpPr/>
            <p:nvPr/>
          </p:nvCxnSpPr>
          <p:spPr>
            <a:xfrm flipH="1" flipV="1">
              <a:off x="3807455" y="2762199"/>
              <a:ext cx="9009" cy="1983193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69" name="Text Box 167"/>
          <p:cNvSpPr txBox="1">
            <a:spLocks noChangeArrowheads="1"/>
          </p:cNvSpPr>
          <p:nvPr/>
        </p:nvSpPr>
        <p:spPr bwMode="auto">
          <a:xfrm>
            <a:off x="542925" y="236538"/>
            <a:ext cx="65370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L</a:t>
            </a:r>
            <a:r>
              <a:rPr lang="en-US" sz="3600" dirty="0" smtClean="0">
                <a:solidFill>
                  <a:srgbClr val="000099"/>
                </a:solidFill>
                <a:latin typeface="Gill Sans MT" charset="0"/>
              </a:rPr>
              <a:t>ogically </a:t>
            </a:r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centralized </a:t>
            </a:r>
            <a:r>
              <a:rPr lang="en-US" sz="3600" dirty="0" smtClean="0">
                <a:solidFill>
                  <a:srgbClr val="000099"/>
                </a:solidFill>
                <a:latin typeface="Gill Sans MT" charset="0"/>
              </a:rPr>
              <a:t>control plane</a:t>
            </a:r>
            <a:endParaRPr lang="en-US" sz="3600" dirty="0">
              <a:solidFill>
                <a:srgbClr val="000099"/>
              </a:solidFill>
              <a:latin typeface="Gill Sans MT" charset="0"/>
            </a:endParaRPr>
          </a:p>
        </p:txBody>
      </p:sp>
      <p:pic>
        <p:nvPicPr>
          <p:cNvPr id="48170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776288"/>
            <a:ext cx="6422481" cy="20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71" name="TextBox 335"/>
          <p:cNvSpPr txBox="1">
            <a:spLocks noChangeArrowheads="1"/>
          </p:cNvSpPr>
          <p:nvPr/>
        </p:nvSpPr>
        <p:spPr bwMode="auto">
          <a:xfrm>
            <a:off x="394448" y="1039914"/>
            <a:ext cx="84566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 smtClean="0">
                <a:solidFill>
                  <a:srgbClr val="000000"/>
                </a:solidFill>
              </a:rPr>
              <a:t>A distinct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(typically remote) controller </a:t>
            </a:r>
            <a:r>
              <a:rPr lang="en-US" dirty="0">
                <a:solidFill>
                  <a:srgbClr val="000000"/>
                </a:solidFill>
              </a:rPr>
              <a:t>interacts with local control agents (</a:t>
            </a:r>
            <a:r>
              <a:rPr lang="en-US" dirty="0" smtClean="0">
                <a:solidFill>
                  <a:srgbClr val="000000"/>
                </a:solidFill>
              </a:rPr>
              <a:t>CAs) in routers to compute forwarding tables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055910" y="4687854"/>
            <a:ext cx="4956877" cy="694339"/>
            <a:chOff x="2055070" y="4690247"/>
            <a:chExt cx="4956877" cy="694339"/>
          </a:xfrm>
        </p:grpSpPr>
        <p:grpSp>
          <p:nvGrpSpPr>
            <p:cNvPr id="48273" name="Group 554"/>
            <p:cNvGrpSpPr>
              <a:grpSpLocks/>
            </p:cNvGrpSpPr>
            <p:nvPr/>
          </p:nvGrpSpPr>
          <p:grpSpPr bwMode="auto">
            <a:xfrm>
              <a:off x="3605320" y="5055434"/>
              <a:ext cx="430131" cy="329152"/>
              <a:chOff x="2931664" y="3912603"/>
              <a:chExt cx="430450" cy="329314"/>
            </a:xfrm>
          </p:grpSpPr>
          <p:sp>
            <p:nvSpPr>
              <p:cNvPr id="558" name="Rectangle 557"/>
              <p:cNvSpPr/>
              <p:nvPr/>
            </p:nvSpPr>
            <p:spPr>
              <a:xfrm>
                <a:off x="2936952" y="3913304"/>
                <a:ext cx="425766" cy="32877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59" name="Straight Connector 558"/>
              <p:cNvCxnSpPr/>
              <p:nvPr/>
            </p:nvCxnSpPr>
            <p:spPr>
              <a:xfrm>
                <a:off x="2932185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559"/>
              <p:cNvCxnSpPr/>
              <p:nvPr/>
            </p:nvCxnSpPr>
            <p:spPr>
              <a:xfrm>
                <a:off x="2932185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Straight Connector 560"/>
              <p:cNvCxnSpPr>
                <a:stCxn id="558" idx="2"/>
              </p:cNvCxnSpPr>
              <p:nvPr/>
            </p:nvCxnSpPr>
            <p:spPr>
              <a:xfrm flipH="1" flipV="1">
                <a:off x="3148246" y="4005425"/>
                <a:ext cx="1589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45" name="Group 582"/>
            <p:cNvGrpSpPr>
              <a:grpSpLocks/>
            </p:cNvGrpSpPr>
            <p:nvPr/>
          </p:nvGrpSpPr>
          <p:grpSpPr bwMode="auto">
            <a:xfrm>
              <a:off x="4387957" y="5055368"/>
              <a:ext cx="430131" cy="329152"/>
              <a:chOff x="2931664" y="3912603"/>
              <a:chExt cx="430450" cy="329314"/>
            </a:xfrm>
          </p:grpSpPr>
          <p:sp>
            <p:nvSpPr>
              <p:cNvPr id="585" name="Rectangle 584"/>
              <p:cNvSpPr/>
              <p:nvPr/>
            </p:nvSpPr>
            <p:spPr>
              <a:xfrm>
                <a:off x="2936952" y="3913304"/>
                <a:ext cx="425766" cy="32877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86" name="Straight Connector 585"/>
              <p:cNvCxnSpPr/>
              <p:nvPr/>
            </p:nvCxnSpPr>
            <p:spPr>
              <a:xfrm>
                <a:off x="2932186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Straight Connector 586"/>
              <p:cNvCxnSpPr/>
              <p:nvPr/>
            </p:nvCxnSpPr>
            <p:spPr>
              <a:xfrm>
                <a:off x="2932186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Straight Connector 587"/>
              <p:cNvCxnSpPr>
                <a:stCxn id="585" idx="2"/>
              </p:cNvCxnSpPr>
              <p:nvPr/>
            </p:nvCxnSpPr>
            <p:spPr>
              <a:xfrm flipH="1" flipV="1">
                <a:off x="3148247" y="4005425"/>
                <a:ext cx="1588" cy="236653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17" name="Group 609"/>
            <p:cNvGrpSpPr>
              <a:grpSpLocks/>
            </p:cNvGrpSpPr>
            <p:nvPr/>
          </p:nvGrpSpPr>
          <p:grpSpPr bwMode="auto">
            <a:xfrm>
              <a:off x="5591804" y="5053093"/>
              <a:ext cx="430212" cy="328614"/>
              <a:chOff x="2932186" y="3913304"/>
              <a:chExt cx="430531" cy="328775"/>
            </a:xfrm>
          </p:grpSpPr>
          <p:sp>
            <p:nvSpPr>
              <p:cNvPr id="612" name="Rectangle 611"/>
              <p:cNvSpPr/>
              <p:nvPr/>
            </p:nvSpPr>
            <p:spPr>
              <a:xfrm>
                <a:off x="2936952" y="3913304"/>
                <a:ext cx="425765" cy="32877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13" name="Straight Connector 612"/>
              <p:cNvCxnSpPr/>
              <p:nvPr/>
            </p:nvCxnSpPr>
            <p:spPr>
              <a:xfrm>
                <a:off x="2932186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4" name="Straight Connector 613"/>
              <p:cNvCxnSpPr/>
              <p:nvPr/>
            </p:nvCxnSpPr>
            <p:spPr>
              <a:xfrm>
                <a:off x="2932186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Straight Connector 614"/>
              <p:cNvCxnSpPr>
                <a:stCxn id="612" idx="2"/>
              </p:cNvCxnSpPr>
              <p:nvPr/>
            </p:nvCxnSpPr>
            <p:spPr>
              <a:xfrm flipH="1" flipV="1">
                <a:off x="3148247" y="4005425"/>
                <a:ext cx="1588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189" name="Group 636"/>
            <p:cNvGrpSpPr>
              <a:grpSpLocks/>
            </p:cNvGrpSpPr>
            <p:nvPr/>
          </p:nvGrpSpPr>
          <p:grpSpPr bwMode="auto">
            <a:xfrm>
              <a:off x="6581816" y="5045656"/>
              <a:ext cx="430131" cy="329465"/>
              <a:chOff x="2931664" y="3912603"/>
              <a:chExt cx="430450" cy="329314"/>
            </a:xfrm>
          </p:grpSpPr>
          <p:sp>
            <p:nvSpPr>
              <p:cNvPr id="639" name="Rectangle 638"/>
              <p:cNvSpPr/>
              <p:nvPr/>
            </p:nvSpPr>
            <p:spPr>
              <a:xfrm>
                <a:off x="2936952" y="3912169"/>
                <a:ext cx="425766" cy="33004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40" name="Straight Connector 639"/>
              <p:cNvCxnSpPr/>
              <p:nvPr/>
            </p:nvCxnSpPr>
            <p:spPr>
              <a:xfrm>
                <a:off x="2932185" y="4004202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Straight Connector 640"/>
              <p:cNvCxnSpPr/>
              <p:nvPr/>
            </p:nvCxnSpPr>
            <p:spPr>
              <a:xfrm>
                <a:off x="2932185" y="4067673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2" name="Straight Connector 641"/>
              <p:cNvCxnSpPr>
                <a:stCxn id="639" idx="2"/>
              </p:cNvCxnSpPr>
              <p:nvPr/>
            </p:nvCxnSpPr>
            <p:spPr>
              <a:xfrm flipH="1" flipV="1">
                <a:off x="3148246" y="4004202"/>
                <a:ext cx="1589" cy="238016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Group 554"/>
            <p:cNvGrpSpPr>
              <a:grpSpLocks/>
            </p:cNvGrpSpPr>
            <p:nvPr/>
          </p:nvGrpSpPr>
          <p:grpSpPr bwMode="auto">
            <a:xfrm>
              <a:off x="2055070" y="4690247"/>
              <a:ext cx="675320" cy="521222"/>
              <a:chOff x="2931664" y="3912603"/>
              <a:chExt cx="430450" cy="329314"/>
            </a:xfrm>
          </p:grpSpPr>
          <p:sp>
            <p:nvSpPr>
              <p:cNvPr id="358" name="Rectangle 357"/>
              <p:cNvSpPr/>
              <p:nvPr/>
            </p:nvSpPr>
            <p:spPr>
              <a:xfrm>
                <a:off x="2936952" y="3913304"/>
                <a:ext cx="425766" cy="32877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59" name="Straight Connector 358"/>
              <p:cNvCxnSpPr/>
              <p:nvPr/>
            </p:nvCxnSpPr>
            <p:spPr>
              <a:xfrm>
                <a:off x="2932185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>
                <a:off x="2932185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>
                <a:stCxn id="358" idx="2"/>
              </p:cNvCxnSpPr>
              <p:nvPr/>
            </p:nvCxnSpPr>
            <p:spPr>
              <a:xfrm flipH="1" flipV="1">
                <a:off x="3148246" y="4005425"/>
                <a:ext cx="1589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2" name="Group 347"/>
          <p:cNvGrpSpPr>
            <a:grpSpLocks/>
          </p:cNvGrpSpPr>
          <p:nvPr/>
        </p:nvGrpSpPr>
        <p:grpSpPr bwMode="auto">
          <a:xfrm>
            <a:off x="5856401" y="5944266"/>
            <a:ext cx="588970" cy="242608"/>
            <a:chOff x="1871277" y="1576300"/>
            <a:chExt cx="1128371" cy="437861"/>
          </a:xfrm>
        </p:grpSpPr>
        <p:sp>
          <p:nvSpPr>
            <p:cNvPr id="363" name="Oval 36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65" name="Oval 36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66" name="Freeform 36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67" name="Freeform 36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68" name="Freeform 367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69" name="Freeform 368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370" name="Straight Connector 369"/>
            <p:cNvCxnSpPr>
              <a:endCxn id="36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2" name="Group 347"/>
          <p:cNvGrpSpPr>
            <a:grpSpLocks/>
          </p:cNvGrpSpPr>
          <p:nvPr/>
        </p:nvGrpSpPr>
        <p:grpSpPr bwMode="auto">
          <a:xfrm>
            <a:off x="4375328" y="5802169"/>
            <a:ext cx="588970" cy="242608"/>
            <a:chOff x="1871277" y="1576300"/>
            <a:chExt cx="1128371" cy="437861"/>
          </a:xfrm>
        </p:grpSpPr>
        <p:sp>
          <p:nvSpPr>
            <p:cNvPr id="373" name="Oval 37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75" name="Oval 37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76" name="Freeform 37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77" name="Freeform 37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78" name="Freeform 377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79" name="Freeform 378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380" name="Straight Connector 379"/>
            <p:cNvCxnSpPr>
              <a:endCxn id="37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oup 347"/>
          <p:cNvGrpSpPr>
            <a:grpSpLocks/>
          </p:cNvGrpSpPr>
          <p:nvPr/>
        </p:nvGrpSpPr>
        <p:grpSpPr bwMode="auto">
          <a:xfrm>
            <a:off x="2848241" y="5995982"/>
            <a:ext cx="588970" cy="242608"/>
            <a:chOff x="1871277" y="1576300"/>
            <a:chExt cx="1128371" cy="437861"/>
          </a:xfrm>
        </p:grpSpPr>
        <p:sp>
          <p:nvSpPr>
            <p:cNvPr id="383" name="Oval 38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85" name="Oval 38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86" name="Freeform 38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87" name="Freeform 38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90" name="Freeform 389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97" name="Freeform 39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399" name="Straight Connector 398"/>
            <p:cNvCxnSpPr>
              <a:endCxn id="38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1" name="Group 347"/>
          <p:cNvGrpSpPr>
            <a:grpSpLocks/>
          </p:cNvGrpSpPr>
          <p:nvPr/>
        </p:nvGrpSpPr>
        <p:grpSpPr bwMode="auto">
          <a:xfrm>
            <a:off x="5166757" y="6262321"/>
            <a:ext cx="588970" cy="242608"/>
            <a:chOff x="1871277" y="1576300"/>
            <a:chExt cx="1128371" cy="437861"/>
          </a:xfrm>
        </p:grpSpPr>
        <p:sp>
          <p:nvSpPr>
            <p:cNvPr id="402" name="Oval 40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12" name="Oval 411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17" name="Freeform 41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22" name="Freeform 421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27" name="Freeform 42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28" name="Freeform 42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429" name="Straight Connector 428"/>
            <p:cNvCxnSpPr>
              <a:endCxn id="412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1" name="Group 347"/>
          <p:cNvGrpSpPr>
            <a:grpSpLocks/>
          </p:cNvGrpSpPr>
          <p:nvPr/>
        </p:nvGrpSpPr>
        <p:grpSpPr bwMode="auto">
          <a:xfrm>
            <a:off x="3704088" y="6354901"/>
            <a:ext cx="588970" cy="242608"/>
            <a:chOff x="1871277" y="1576300"/>
            <a:chExt cx="1128371" cy="437861"/>
          </a:xfrm>
        </p:grpSpPr>
        <p:sp>
          <p:nvSpPr>
            <p:cNvPr id="432" name="Oval 43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34" name="Oval 43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35" name="Freeform 43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36" name="Freeform 43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37" name="Freeform 43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38" name="Freeform 43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439" name="Straight Connector 438"/>
            <p:cNvCxnSpPr>
              <a:endCxn id="43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925875" y="2220187"/>
            <a:ext cx="5095391" cy="2833288"/>
            <a:chOff x="1925876" y="2212958"/>
            <a:chExt cx="5095391" cy="2833288"/>
          </a:xfrm>
        </p:grpSpPr>
        <p:grpSp>
          <p:nvGrpSpPr>
            <p:cNvPr id="12" name="Group 11"/>
            <p:cNvGrpSpPr/>
            <p:nvPr/>
          </p:nvGrpSpPr>
          <p:grpSpPr>
            <a:xfrm>
              <a:off x="2745416" y="2212958"/>
              <a:ext cx="3597533" cy="493677"/>
              <a:chOff x="2705100" y="2011398"/>
              <a:chExt cx="3597533" cy="493677"/>
            </a:xfrm>
          </p:grpSpPr>
          <p:sp>
            <p:nvSpPr>
              <p:cNvPr id="342" name="Oval 341"/>
              <p:cNvSpPr/>
              <p:nvPr/>
            </p:nvSpPr>
            <p:spPr bwMode="auto">
              <a:xfrm>
                <a:off x="2722820" y="2011398"/>
                <a:ext cx="3579813" cy="492125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89" name="Oval 388"/>
              <p:cNvSpPr/>
              <p:nvPr/>
            </p:nvSpPr>
            <p:spPr bwMode="auto">
              <a:xfrm>
                <a:off x="2705100" y="2012950"/>
                <a:ext cx="3579813" cy="492125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8308" name="TextBox 389"/>
              <p:cNvSpPr txBox="1">
                <a:spLocks noChangeArrowheads="1"/>
              </p:cNvSpPr>
              <p:nvPr/>
            </p:nvSpPr>
            <p:spPr bwMode="auto">
              <a:xfrm>
                <a:off x="3452664" y="2127167"/>
                <a:ext cx="2057700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800" dirty="0">
                    <a:solidFill>
                      <a:srgbClr val="FFFFFF"/>
                    </a:solidFill>
                  </a:rPr>
                  <a:t>Remote Controller</a:t>
                </a:r>
              </a:p>
            </p:txBody>
          </p:sp>
        </p:grpSp>
        <p:grpSp>
          <p:nvGrpSpPr>
            <p:cNvPr id="442" name="Group 441"/>
            <p:cNvGrpSpPr/>
            <p:nvPr/>
          </p:nvGrpSpPr>
          <p:grpSpPr>
            <a:xfrm>
              <a:off x="1925876" y="4223509"/>
              <a:ext cx="923540" cy="405953"/>
              <a:chOff x="2705100" y="2011398"/>
              <a:chExt cx="3597533" cy="493677"/>
            </a:xfrm>
          </p:grpSpPr>
          <p:sp>
            <p:nvSpPr>
              <p:cNvPr id="443" name="Oval 442"/>
              <p:cNvSpPr/>
              <p:nvPr/>
            </p:nvSpPr>
            <p:spPr bwMode="auto">
              <a:xfrm>
                <a:off x="2722820" y="2011398"/>
                <a:ext cx="3579813" cy="492125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44" name="Oval 443"/>
              <p:cNvSpPr/>
              <p:nvPr/>
            </p:nvSpPr>
            <p:spPr bwMode="auto">
              <a:xfrm>
                <a:off x="2705100" y="2012950"/>
                <a:ext cx="3579813" cy="492125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45" name="TextBox 389"/>
              <p:cNvSpPr txBox="1">
                <a:spLocks noChangeArrowheads="1"/>
              </p:cNvSpPr>
              <p:nvPr/>
            </p:nvSpPr>
            <p:spPr bwMode="auto">
              <a:xfrm>
                <a:off x="3901810" y="2127167"/>
                <a:ext cx="1159411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800" dirty="0" smtClean="0">
                    <a:solidFill>
                      <a:srgbClr val="FFFFFF"/>
                    </a:solidFill>
                  </a:rPr>
                  <a:t>CA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589508" y="4760377"/>
              <a:ext cx="463568" cy="285869"/>
              <a:chOff x="3558850" y="4573304"/>
              <a:chExt cx="463568" cy="28586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47" name="Oval 446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48" name="Oval 447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49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rgbClr val="FFFFFF"/>
                    </a:solidFill>
                  </a:rPr>
                  <a:t>CA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>
              <a:off x="4369656" y="4758258"/>
              <a:ext cx="463568" cy="285869"/>
              <a:chOff x="3558850" y="4573304"/>
              <a:chExt cx="463568" cy="285869"/>
            </a:xfrm>
          </p:grpSpPr>
          <p:grpSp>
            <p:nvGrpSpPr>
              <p:cNvPr id="452" name="Group 451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4" name="Oval 453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55" name="Oval 454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53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rgbClr val="FFFFFF"/>
                    </a:solidFill>
                  </a:rPr>
                  <a:t>CA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56" name="Group 455"/>
            <p:cNvGrpSpPr/>
            <p:nvPr/>
          </p:nvGrpSpPr>
          <p:grpSpPr>
            <a:xfrm>
              <a:off x="5569912" y="4756140"/>
              <a:ext cx="463568" cy="285869"/>
              <a:chOff x="3558850" y="4573304"/>
              <a:chExt cx="463568" cy="285869"/>
            </a:xfrm>
          </p:grpSpPr>
          <p:grpSp>
            <p:nvGrpSpPr>
              <p:cNvPr id="457" name="Group 456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9" name="Oval 458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60" name="Oval 459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58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rgbClr val="FFFFFF"/>
                    </a:solidFill>
                  </a:rPr>
                  <a:t>CA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61" name="Group 460"/>
            <p:cNvGrpSpPr/>
            <p:nvPr/>
          </p:nvGrpSpPr>
          <p:grpSpPr>
            <a:xfrm>
              <a:off x="6557699" y="4754022"/>
              <a:ext cx="463568" cy="285869"/>
              <a:chOff x="3558850" y="4573304"/>
              <a:chExt cx="463568" cy="285869"/>
            </a:xfrm>
          </p:grpSpPr>
          <p:grpSp>
            <p:nvGrpSpPr>
              <p:cNvPr id="462" name="Group 461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64" name="Oval 463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65" name="Oval 464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63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rgbClr val="FFFFFF"/>
                    </a:solidFill>
                  </a:rPr>
                  <a:t>CA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2651760" y="3017520"/>
            <a:ext cx="3972560" cy="2032000"/>
            <a:chOff x="2651760" y="3017520"/>
            <a:chExt cx="3972560" cy="2032000"/>
          </a:xfrm>
        </p:grpSpPr>
        <p:cxnSp>
          <p:nvCxnSpPr>
            <p:cNvPr id="338" name="Straight Arrow Connector 337"/>
            <p:cNvCxnSpPr/>
            <p:nvPr/>
          </p:nvCxnSpPr>
          <p:spPr bwMode="auto">
            <a:xfrm>
              <a:off x="2651760" y="3017520"/>
              <a:ext cx="0" cy="166624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Arrow Connector 342"/>
            <p:cNvCxnSpPr/>
            <p:nvPr/>
          </p:nvCxnSpPr>
          <p:spPr bwMode="auto">
            <a:xfrm>
              <a:off x="364744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Arrow Connector 346"/>
            <p:cNvCxnSpPr/>
            <p:nvPr/>
          </p:nvCxnSpPr>
          <p:spPr bwMode="auto">
            <a:xfrm>
              <a:off x="446024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Arrow Connector 347"/>
            <p:cNvCxnSpPr/>
            <p:nvPr/>
          </p:nvCxnSpPr>
          <p:spPr bwMode="auto">
            <a:xfrm>
              <a:off x="565912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Arrow Connector 348"/>
            <p:cNvCxnSpPr/>
            <p:nvPr/>
          </p:nvCxnSpPr>
          <p:spPr bwMode="auto">
            <a:xfrm>
              <a:off x="662432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483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Freeform 2"/>
          <p:cNvSpPr>
            <a:spLocks/>
          </p:cNvSpPr>
          <p:nvPr/>
        </p:nvSpPr>
        <p:spPr bwMode="auto">
          <a:xfrm>
            <a:off x="2027238" y="1652588"/>
            <a:ext cx="6010275" cy="2206625"/>
          </a:xfrm>
          <a:custGeom>
            <a:avLst/>
            <a:gdLst>
              <a:gd name="T0" fmla="*/ 2147483647 w 3786"/>
              <a:gd name="T1" fmla="*/ 2147483647 h 1390"/>
              <a:gd name="T2" fmla="*/ 2147483647 w 3786"/>
              <a:gd name="T3" fmla="*/ 2147483647 h 1390"/>
              <a:gd name="T4" fmla="*/ 2147483647 w 3786"/>
              <a:gd name="T5" fmla="*/ 2147483647 h 1390"/>
              <a:gd name="T6" fmla="*/ 2147483647 w 3786"/>
              <a:gd name="T7" fmla="*/ 2147483647 h 1390"/>
              <a:gd name="T8" fmla="*/ 2147483647 w 3786"/>
              <a:gd name="T9" fmla="*/ 2147483647 h 1390"/>
              <a:gd name="T10" fmla="*/ 2147483647 w 3786"/>
              <a:gd name="T11" fmla="*/ 2147483647 h 1390"/>
              <a:gd name="T12" fmla="*/ 2147483647 w 3786"/>
              <a:gd name="T13" fmla="*/ 2147483647 h 1390"/>
              <a:gd name="T14" fmla="*/ 2147483647 w 3786"/>
              <a:gd name="T15" fmla="*/ 2147483647 h 1390"/>
              <a:gd name="T16" fmla="*/ 2147483647 w 3786"/>
              <a:gd name="T17" fmla="*/ 2147483647 h 1390"/>
              <a:gd name="T18" fmla="*/ 2147483647 w 3786"/>
              <a:gd name="T19" fmla="*/ 2147483647 h 1390"/>
              <a:gd name="T20" fmla="*/ 2147483647 w 3786"/>
              <a:gd name="T21" fmla="*/ 2147483647 h 1390"/>
              <a:gd name="T22" fmla="*/ 2147483647 w 3786"/>
              <a:gd name="T23" fmla="*/ 2147483647 h 1390"/>
              <a:gd name="T24" fmla="*/ 2147483647 w 3786"/>
              <a:gd name="T25" fmla="*/ 2147483647 h 1390"/>
              <a:gd name="T26" fmla="*/ 2147483647 w 3786"/>
              <a:gd name="T27" fmla="*/ 2147483647 h 13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786"/>
              <a:gd name="T43" fmla="*/ 0 h 1390"/>
              <a:gd name="T44" fmla="*/ 3786 w 3786"/>
              <a:gd name="T45" fmla="*/ 1390 h 139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786" h="1390">
                <a:moveTo>
                  <a:pt x="408" y="575"/>
                </a:moveTo>
                <a:cubicBezTo>
                  <a:pt x="689" y="273"/>
                  <a:pt x="1286" y="110"/>
                  <a:pt x="1693" y="55"/>
                </a:cubicBezTo>
                <a:cubicBezTo>
                  <a:pt x="2100" y="0"/>
                  <a:pt x="2585" y="164"/>
                  <a:pt x="2852" y="245"/>
                </a:cubicBezTo>
                <a:cubicBezTo>
                  <a:pt x="3119" y="326"/>
                  <a:pt x="3163" y="420"/>
                  <a:pt x="3295" y="540"/>
                </a:cubicBezTo>
                <a:cubicBezTo>
                  <a:pt x="3427" y="660"/>
                  <a:pt x="3786" y="870"/>
                  <a:pt x="3702" y="1130"/>
                </a:cubicBezTo>
                <a:cubicBezTo>
                  <a:pt x="3618" y="1390"/>
                  <a:pt x="3209" y="1190"/>
                  <a:pt x="3035" y="1214"/>
                </a:cubicBezTo>
                <a:cubicBezTo>
                  <a:pt x="2870" y="1266"/>
                  <a:pt x="2655" y="1277"/>
                  <a:pt x="2655" y="1277"/>
                </a:cubicBezTo>
                <a:cubicBezTo>
                  <a:pt x="2655" y="1277"/>
                  <a:pt x="2160" y="1316"/>
                  <a:pt x="1918" y="1326"/>
                </a:cubicBezTo>
                <a:cubicBezTo>
                  <a:pt x="1676" y="1336"/>
                  <a:pt x="1387" y="1353"/>
                  <a:pt x="1201" y="1340"/>
                </a:cubicBezTo>
                <a:cubicBezTo>
                  <a:pt x="1015" y="1327"/>
                  <a:pt x="913" y="1278"/>
                  <a:pt x="801" y="1249"/>
                </a:cubicBezTo>
                <a:lnTo>
                  <a:pt x="527" y="1165"/>
                </a:lnTo>
                <a:cubicBezTo>
                  <a:pt x="404" y="1140"/>
                  <a:pt x="126" y="1159"/>
                  <a:pt x="63" y="1102"/>
                </a:cubicBezTo>
                <a:cubicBezTo>
                  <a:pt x="0" y="1045"/>
                  <a:pt x="85" y="919"/>
                  <a:pt x="148" y="821"/>
                </a:cubicBezTo>
                <a:cubicBezTo>
                  <a:pt x="205" y="733"/>
                  <a:pt x="127" y="877"/>
                  <a:pt x="408" y="575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48" name="Rectangle 3"/>
          <p:cNvSpPr>
            <a:spLocks noGrp="1" noChangeArrowheads="1"/>
          </p:cNvSpPr>
          <p:nvPr>
            <p:ph type="title"/>
          </p:nvPr>
        </p:nvSpPr>
        <p:spPr>
          <a:xfrm>
            <a:off x="427038" y="169863"/>
            <a:ext cx="4438650" cy="11430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Hierarchical OSPF</a:t>
            </a:r>
            <a:endParaRPr lang="en-US">
              <a:latin typeface="Gill Sans MT" charset="0"/>
            </a:endParaRPr>
          </a:p>
        </p:txBody>
      </p:sp>
      <p:sp>
        <p:nvSpPr>
          <p:cNvPr id="159749" name="Line 4"/>
          <p:cNvSpPr>
            <a:spLocks noChangeShapeType="1"/>
          </p:cNvSpPr>
          <p:nvPr/>
        </p:nvSpPr>
        <p:spPr bwMode="auto">
          <a:xfrm flipV="1">
            <a:off x="3679825" y="2039938"/>
            <a:ext cx="1058863" cy="346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0" name="Line 5"/>
          <p:cNvSpPr>
            <a:spLocks noChangeShapeType="1"/>
          </p:cNvSpPr>
          <p:nvPr/>
        </p:nvSpPr>
        <p:spPr bwMode="auto">
          <a:xfrm>
            <a:off x="4957763" y="2036763"/>
            <a:ext cx="1169987" cy="344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1" name="Line 6"/>
          <p:cNvSpPr>
            <a:spLocks noChangeShapeType="1"/>
          </p:cNvSpPr>
          <p:nvPr/>
        </p:nvSpPr>
        <p:spPr bwMode="auto">
          <a:xfrm>
            <a:off x="6369050" y="2435225"/>
            <a:ext cx="803275" cy="801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2" name="Line 7"/>
          <p:cNvSpPr>
            <a:spLocks noChangeShapeType="1"/>
          </p:cNvSpPr>
          <p:nvPr/>
        </p:nvSpPr>
        <p:spPr bwMode="auto">
          <a:xfrm flipV="1">
            <a:off x="4948238" y="2330450"/>
            <a:ext cx="1271587" cy="1182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3" name="Line 8"/>
          <p:cNvSpPr>
            <a:spLocks noChangeShapeType="1"/>
          </p:cNvSpPr>
          <p:nvPr/>
        </p:nvSpPr>
        <p:spPr bwMode="auto">
          <a:xfrm>
            <a:off x="3683000" y="2471738"/>
            <a:ext cx="1138238" cy="992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4" name="Line 9"/>
          <p:cNvSpPr>
            <a:spLocks noChangeShapeType="1"/>
          </p:cNvSpPr>
          <p:nvPr/>
        </p:nvSpPr>
        <p:spPr bwMode="auto">
          <a:xfrm flipH="1">
            <a:off x="6780213" y="3236913"/>
            <a:ext cx="400050" cy="881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5" name="Line 10"/>
          <p:cNvSpPr>
            <a:spLocks noChangeShapeType="1"/>
          </p:cNvSpPr>
          <p:nvPr/>
        </p:nvSpPr>
        <p:spPr bwMode="auto">
          <a:xfrm>
            <a:off x="6808788" y="4090988"/>
            <a:ext cx="893762" cy="836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6" name="Line 11"/>
          <p:cNvSpPr>
            <a:spLocks noChangeShapeType="1"/>
          </p:cNvSpPr>
          <p:nvPr/>
        </p:nvSpPr>
        <p:spPr bwMode="auto">
          <a:xfrm>
            <a:off x="4841875" y="3405188"/>
            <a:ext cx="547688" cy="1338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7" name="Line 12"/>
          <p:cNvSpPr>
            <a:spLocks noChangeShapeType="1"/>
          </p:cNvSpPr>
          <p:nvPr/>
        </p:nvSpPr>
        <p:spPr bwMode="auto">
          <a:xfrm>
            <a:off x="4403725" y="4268788"/>
            <a:ext cx="246063" cy="971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8" name="Line 13"/>
          <p:cNvSpPr>
            <a:spLocks noChangeShapeType="1"/>
          </p:cNvSpPr>
          <p:nvPr/>
        </p:nvSpPr>
        <p:spPr bwMode="auto">
          <a:xfrm flipH="1">
            <a:off x="4646613" y="4775200"/>
            <a:ext cx="7239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9" name="Line 14"/>
          <p:cNvSpPr>
            <a:spLocks noChangeShapeType="1"/>
          </p:cNvSpPr>
          <p:nvPr/>
        </p:nvSpPr>
        <p:spPr bwMode="auto">
          <a:xfrm flipH="1">
            <a:off x="4454525" y="3519488"/>
            <a:ext cx="388938" cy="779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0" name="Line 15"/>
          <p:cNvSpPr>
            <a:spLocks noChangeShapeType="1"/>
          </p:cNvSpPr>
          <p:nvPr/>
        </p:nvSpPr>
        <p:spPr bwMode="auto">
          <a:xfrm flipH="1">
            <a:off x="2689225" y="2319338"/>
            <a:ext cx="857250" cy="846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1" name="Line 16"/>
          <p:cNvSpPr>
            <a:spLocks noChangeShapeType="1"/>
          </p:cNvSpPr>
          <p:nvPr/>
        </p:nvSpPr>
        <p:spPr bwMode="auto">
          <a:xfrm flipH="1">
            <a:off x="2084388" y="3171825"/>
            <a:ext cx="577850" cy="79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2" name="Line 17"/>
          <p:cNvSpPr>
            <a:spLocks noChangeShapeType="1"/>
          </p:cNvSpPr>
          <p:nvPr/>
        </p:nvSpPr>
        <p:spPr bwMode="auto">
          <a:xfrm flipH="1">
            <a:off x="1435100" y="4024313"/>
            <a:ext cx="622300" cy="600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3" name="Line 18"/>
          <p:cNvSpPr>
            <a:spLocks noChangeShapeType="1"/>
          </p:cNvSpPr>
          <p:nvPr/>
        </p:nvSpPr>
        <p:spPr bwMode="auto">
          <a:xfrm flipH="1">
            <a:off x="2290763" y="4552950"/>
            <a:ext cx="433387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4" name="Line 19"/>
          <p:cNvSpPr>
            <a:spLocks noChangeShapeType="1"/>
          </p:cNvSpPr>
          <p:nvPr/>
        </p:nvSpPr>
        <p:spPr bwMode="auto">
          <a:xfrm>
            <a:off x="2163763" y="3981450"/>
            <a:ext cx="636587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5" name="Freeform 20"/>
          <p:cNvSpPr>
            <a:spLocks/>
          </p:cNvSpPr>
          <p:nvPr/>
        </p:nvSpPr>
        <p:spPr bwMode="auto">
          <a:xfrm>
            <a:off x="1087438" y="2833688"/>
            <a:ext cx="2185987" cy="2820987"/>
          </a:xfrm>
          <a:custGeom>
            <a:avLst/>
            <a:gdLst>
              <a:gd name="T0" fmla="*/ 2147483647 w 1377"/>
              <a:gd name="T1" fmla="*/ 2147483647 h 1777"/>
              <a:gd name="T2" fmla="*/ 2147483647 w 1377"/>
              <a:gd name="T3" fmla="*/ 2147483647 h 1777"/>
              <a:gd name="T4" fmla="*/ 2147483647 w 1377"/>
              <a:gd name="T5" fmla="*/ 2147483647 h 1777"/>
              <a:gd name="T6" fmla="*/ 2147483647 w 1377"/>
              <a:gd name="T7" fmla="*/ 2147483647 h 1777"/>
              <a:gd name="T8" fmla="*/ 2147483647 w 1377"/>
              <a:gd name="T9" fmla="*/ 2147483647 h 1777"/>
              <a:gd name="T10" fmla="*/ 2147483647 w 1377"/>
              <a:gd name="T11" fmla="*/ 2147483647 h 1777"/>
              <a:gd name="T12" fmla="*/ 2147483647 w 1377"/>
              <a:gd name="T13" fmla="*/ 2147483647 h 1777"/>
              <a:gd name="T14" fmla="*/ 2147483647 w 1377"/>
              <a:gd name="T15" fmla="*/ 2147483647 h 1777"/>
              <a:gd name="T16" fmla="*/ 2147483647 w 1377"/>
              <a:gd name="T17" fmla="*/ 2147483647 h 1777"/>
              <a:gd name="T18" fmla="*/ 2147483647 w 1377"/>
              <a:gd name="T19" fmla="*/ 2147483647 h 1777"/>
              <a:gd name="T20" fmla="*/ 2147483647 w 1377"/>
              <a:gd name="T21" fmla="*/ 2147483647 h 1777"/>
              <a:gd name="T22" fmla="*/ 2147483647 w 1377"/>
              <a:gd name="T23" fmla="*/ 2147483647 h 1777"/>
              <a:gd name="T24" fmla="*/ 2147483647 w 1377"/>
              <a:gd name="T25" fmla="*/ 2147483647 h 1777"/>
              <a:gd name="T26" fmla="*/ 2147483647 w 1377"/>
              <a:gd name="T27" fmla="*/ 2147483647 h 1777"/>
              <a:gd name="T28" fmla="*/ 2147483647 w 1377"/>
              <a:gd name="T29" fmla="*/ 2147483647 h 1777"/>
              <a:gd name="T30" fmla="*/ 2147483647 w 1377"/>
              <a:gd name="T31" fmla="*/ 2147483647 h 1777"/>
              <a:gd name="T32" fmla="*/ 2147483647 w 1377"/>
              <a:gd name="T33" fmla="*/ 2147483647 h 177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377"/>
              <a:gd name="T52" fmla="*/ 0 h 1777"/>
              <a:gd name="T53" fmla="*/ 1377 w 1377"/>
              <a:gd name="T54" fmla="*/ 1777 h 177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377" h="1777">
                <a:moveTo>
                  <a:pt x="671" y="245"/>
                </a:moveTo>
                <a:cubicBezTo>
                  <a:pt x="604" y="317"/>
                  <a:pt x="533" y="382"/>
                  <a:pt x="474" y="463"/>
                </a:cubicBezTo>
                <a:cubicBezTo>
                  <a:pt x="415" y="544"/>
                  <a:pt x="366" y="663"/>
                  <a:pt x="319" y="730"/>
                </a:cubicBezTo>
                <a:cubicBezTo>
                  <a:pt x="272" y="797"/>
                  <a:pt x="242" y="800"/>
                  <a:pt x="193" y="863"/>
                </a:cubicBezTo>
                <a:cubicBezTo>
                  <a:pt x="144" y="926"/>
                  <a:pt x="48" y="1027"/>
                  <a:pt x="24" y="1109"/>
                </a:cubicBezTo>
                <a:cubicBezTo>
                  <a:pt x="0" y="1191"/>
                  <a:pt x="10" y="1295"/>
                  <a:pt x="46" y="1355"/>
                </a:cubicBezTo>
                <a:cubicBezTo>
                  <a:pt x="82" y="1415"/>
                  <a:pt x="172" y="1437"/>
                  <a:pt x="242" y="1467"/>
                </a:cubicBezTo>
                <a:cubicBezTo>
                  <a:pt x="312" y="1497"/>
                  <a:pt x="404" y="1499"/>
                  <a:pt x="467" y="1538"/>
                </a:cubicBezTo>
                <a:cubicBezTo>
                  <a:pt x="530" y="1577"/>
                  <a:pt x="518" y="1669"/>
                  <a:pt x="622" y="1699"/>
                </a:cubicBezTo>
                <a:cubicBezTo>
                  <a:pt x="726" y="1729"/>
                  <a:pt x="986" y="1777"/>
                  <a:pt x="1092" y="1720"/>
                </a:cubicBezTo>
                <a:cubicBezTo>
                  <a:pt x="1198" y="1663"/>
                  <a:pt x="1219" y="1471"/>
                  <a:pt x="1261" y="1355"/>
                </a:cubicBezTo>
                <a:cubicBezTo>
                  <a:pt x="1303" y="1239"/>
                  <a:pt x="1377" y="1150"/>
                  <a:pt x="1345" y="1025"/>
                </a:cubicBezTo>
                <a:cubicBezTo>
                  <a:pt x="1313" y="900"/>
                  <a:pt x="1084" y="727"/>
                  <a:pt x="1071" y="603"/>
                </a:cubicBezTo>
                <a:cubicBezTo>
                  <a:pt x="1058" y="479"/>
                  <a:pt x="1237" y="374"/>
                  <a:pt x="1268" y="280"/>
                </a:cubicBezTo>
                <a:cubicBezTo>
                  <a:pt x="1299" y="186"/>
                  <a:pt x="1320" y="82"/>
                  <a:pt x="1254" y="41"/>
                </a:cubicBezTo>
                <a:cubicBezTo>
                  <a:pt x="1188" y="0"/>
                  <a:pt x="970" y="2"/>
                  <a:pt x="874" y="34"/>
                </a:cubicBezTo>
                <a:cubicBezTo>
                  <a:pt x="778" y="66"/>
                  <a:pt x="738" y="173"/>
                  <a:pt x="671" y="245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6" name="Freeform 21"/>
          <p:cNvSpPr>
            <a:spLocks/>
          </p:cNvSpPr>
          <p:nvPr/>
        </p:nvSpPr>
        <p:spPr bwMode="auto">
          <a:xfrm>
            <a:off x="3951288" y="3068638"/>
            <a:ext cx="1903412" cy="2730500"/>
          </a:xfrm>
          <a:custGeom>
            <a:avLst/>
            <a:gdLst>
              <a:gd name="T0" fmla="*/ 2147483647 w 1199"/>
              <a:gd name="T1" fmla="*/ 2147483647 h 1720"/>
              <a:gd name="T2" fmla="*/ 2147483647 w 1199"/>
              <a:gd name="T3" fmla="*/ 2147483647 h 1720"/>
              <a:gd name="T4" fmla="*/ 2147483647 w 1199"/>
              <a:gd name="T5" fmla="*/ 2147483647 h 1720"/>
              <a:gd name="T6" fmla="*/ 2147483647 w 1199"/>
              <a:gd name="T7" fmla="*/ 2147483647 h 1720"/>
              <a:gd name="T8" fmla="*/ 2147483647 w 1199"/>
              <a:gd name="T9" fmla="*/ 2147483647 h 1720"/>
              <a:gd name="T10" fmla="*/ 2147483647 w 1199"/>
              <a:gd name="T11" fmla="*/ 2147483647 h 1720"/>
              <a:gd name="T12" fmla="*/ 2147483647 w 1199"/>
              <a:gd name="T13" fmla="*/ 2147483647 h 1720"/>
              <a:gd name="T14" fmla="*/ 2147483647 w 1199"/>
              <a:gd name="T15" fmla="*/ 2147483647 h 1720"/>
              <a:gd name="T16" fmla="*/ 2147483647 w 1199"/>
              <a:gd name="T17" fmla="*/ 2147483647 h 1720"/>
              <a:gd name="T18" fmla="*/ 2147483647 w 1199"/>
              <a:gd name="T19" fmla="*/ 2147483647 h 1720"/>
              <a:gd name="T20" fmla="*/ 2147483647 w 1199"/>
              <a:gd name="T21" fmla="*/ 2147483647 h 1720"/>
              <a:gd name="T22" fmla="*/ 2147483647 w 1199"/>
              <a:gd name="T23" fmla="*/ 2147483647 h 1720"/>
              <a:gd name="T24" fmla="*/ 2147483647 w 1199"/>
              <a:gd name="T25" fmla="*/ 2147483647 h 1720"/>
              <a:gd name="T26" fmla="*/ 2147483647 w 1199"/>
              <a:gd name="T27" fmla="*/ 2147483647 h 1720"/>
              <a:gd name="T28" fmla="*/ 2147483647 w 1199"/>
              <a:gd name="T29" fmla="*/ 2147483647 h 172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99"/>
              <a:gd name="T46" fmla="*/ 0 h 1720"/>
              <a:gd name="T47" fmla="*/ 1199 w 1199"/>
              <a:gd name="T48" fmla="*/ 1720 h 172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99" h="1720">
                <a:moveTo>
                  <a:pt x="651" y="20"/>
                </a:moveTo>
                <a:cubicBezTo>
                  <a:pt x="595" y="0"/>
                  <a:pt x="643" y="10"/>
                  <a:pt x="609" y="20"/>
                </a:cubicBezTo>
                <a:cubicBezTo>
                  <a:pt x="575" y="30"/>
                  <a:pt x="499" y="45"/>
                  <a:pt x="447" y="83"/>
                </a:cubicBezTo>
                <a:cubicBezTo>
                  <a:pt x="395" y="121"/>
                  <a:pt x="354" y="178"/>
                  <a:pt x="300" y="245"/>
                </a:cubicBezTo>
                <a:cubicBezTo>
                  <a:pt x="246" y="312"/>
                  <a:pt x="173" y="379"/>
                  <a:pt x="124" y="483"/>
                </a:cubicBezTo>
                <a:cubicBezTo>
                  <a:pt x="75" y="587"/>
                  <a:pt x="10" y="742"/>
                  <a:pt x="5" y="870"/>
                </a:cubicBezTo>
                <a:cubicBezTo>
                  <a:pt x="0" y="998"/>
                  <a:pt x="50" y="1122"/>
                  <a:pt x="96" y="1249"/>
                </a:cubicBezTo>
                <a:cubicBezTo>
                  <a:pt x="142" y="1376"/>
                  <a:pt x="153" y="1564"/>
                  <a:pt x="279" y="1635"/>
                </a:cubicBezTo>
                <a:cubicBezTo>
                  <a:pt x="405" y="1706"/>
                  <a:pt x="711" y="1720"/>
                  <a:pt x="855" y="1678"/>
                </a:cubicBezTo>
                <a:cubicBezTo>
                  <a:pt x="999" y="1636"/>
                  <a:pt x="1089" y="1492"/>
                  <a:pt x="1143" y="1383"/>
                </a:cubicBezTo>
                <a:cubicBezTo>
                  <a:pt x="1197" y="1274"/>
                  <a:pt x="1199" y="1129"/>
                  <a:pt x="1178" y="1024"/>
                </a:cubicBezTo>
                <a:cubicBezTo>
                  <a:pt x="1157" y="919"/>
                  <a:pt x="1057" y="854"/>
                  <a:pt x="1016" y="750"/>
                </a:cubicBezTo>
                <a:cubicBezTo>
                  <a:pt x="975" y="646"/>
                  <a:pt x="944" y="501"/>
                  <a:pt x="932" y="399"/>
                </a:cubicBezTo>
                <a:cubicBezTo>
                  <a:pt x="920" y="297"/>
                  <a:pt x="994" y="203"/>
                  <a:pt x="946" y="139"/>
                </a:cubicBezTo>
                <a:cubicBezTo>
                  <a:pt x="898" y="75"/>
                  <a:pt x="707" y="40"/>
                  <a:pt x="651" y="20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7" name="Freeform 22"/>
          <p:cNvSpPr>
            <a:spLocks/>
          </p:cNvSpPr>
          <p:nvPr/>
        </p:nvSpPr>
        <p:spPr bwMode="auto">
          <a:xfrm>
            <a:off x="6380163" y="2774950"/>
            <a:ext cx="2079625" cy="2720975"/>
          </a:xfrm>
          <a:custGeom>
            <a:avLst/>
            <a:gdLst>
              <a:gd name="T0" fmla="*/ 2147483647 w 1310"/>
              <a:gd name="T1" fmla="*/ 2147483647 h 1714"/>
              <a:gd name="T2" fmla="*/ 2147483647 w 1310"/>
              <a:gd name="T3" fmla="*/ 2147483647 h 1714"/>
              <a:gd name="T4" fmla="*/ 2147483647 w 1310"/>
              <a:gd name="T5" fmla="*/ 2147483647 h 1714"/>
              <a:gd name="T6" fmla="*/ 2147483647 w 1310"/>
              <a:gd name="T7" fmla="*/ 2147483647 h 1714"/>
              <a:gd name="T8" fmla="*/ 2147483647 w 1310"/>
              <a:gd name="T9" fmla="*/ 2147483647 h 1714"/>
              <a:gd name="T10" fmla="*/ 2147483647 w 1310"/>
              <a:gd name="T11" fmla="*/ 2147483647 h 1714"/>
              <a:gd name="T12" fmla="*/ 2147483647 w 1310"/>
              <a:gd name="T13" fmla="*/ 2147483647 h 1714"/>
              <a:gd name="T14" fmla="*/ 2147483647 w 1310"/>
              <a:gd name="T15" fmla="*/ 2147483647 h 1714"/>
              <a:gd name="T16" fmla="*/ 2147483647 w 1310"/>
              <a:gd name="T17" fmla="*/ 2147483647 h 1714"/>
              <a:gd name="T18" fmla="*/ 2147483647 w 1310"/>
              <a:gd name="T19" fmla="*/ 2147483647 h 1714"/>
              <a:gd name="T20" fmla="*/ 2147483647 w 1310"/>
              <a:gd name="T21" fmla="*/ 2147483647 h 1714"/>
              <a:gd name="T22" fmla="*/ 2147483647 w 1310"/>
              <a:gd name="T23" fmla="*/ 2147483647 h 1714"/>
              <a:gd name="T24" fmla="*/ 2147483647 w 1310"/>
              <a:gd name="T25" fmla="*/ 2147483647 h 17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10"/>
              <a:gd name="T40" fmla="*/ 0 h 1714"/>
              <a:gd name="T41" fmla="*/ 1310 w 1310"/>
              <a:gd name="T42" fmla="*/ 1714 h 171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10" h="1714">
                <a:moveTo>
                  <a:pt x="470" y="29"/>
                </a:moveTo>
                <a:cubicBezTo>
                  <a:pt x="373" y="0"/>
                  <a:pt x="308" y="123"/>
                  <a:pt x="245" y="198"/>
                </a:cubicBezTo>
                <a:cubicBezTo>
                  <a:pt x="182" y="273"/>
                  <a:pt x="130" y="385"/>
                  <a:pt x="90" y="479"/>
                </a:cubicBezTo>
                <a:cubicBezTo>
                  <a:pt x="50" y="573"/>
                  <a:pt x="12" y="651"/>
                  <a:pt x="6" y="760"/>
                </a:cubicBezTo>
                <a:cubicBezTo>
                  <a:pt x="0" y="869"/>
                  <a:pt x="7" y="1042"/>
                  <a:pt x="55" y="1132"/>
                </a:cubicBezTo>
                <a:cubicBezTo>
                  <a:pt x="103" y="1222"/>
                  <a:pt x="191" y="1232"/>
                  <a:pt x="294" y="1301"/>
                </a:cubicBezTo>
                <a:cubicBezTo>
                  <a:pt x="397" y="1370"/>
                  <a:pt x="536" y="1479"/>
                  <a:pt x="673" y="1546"/>
                </a:cubicBezTo>
                <a:cubicBezTo>
                  <a:pt x="810" y="1613"/>
                  <a:pt x="1018" y="1714"/>
                  <a:pt x="1116" y="1701"/>
                </a:cubicBezTo>
                <a:cubicBezTo>
                  <a:pt x="1214" y="1688"/>
                  <a:pt x="1310" y="1559"/>
                  <a:pt x="1263" y="1469"/>
                </a:cubicBezTo>
                <a:cubicBezTo>
                  <a:pt x="1216" y="1379"/>
                  <a:pt x="925" y="1270"/>
                  <a:pt x="835" y="1160"/>
                </a:cubicBezTo>
                <a:cubicBezTo>
                  <a:pt x="745" y="1050"/>
                  <a:pt x="723" y="940"/>
                  <a:pt x="722" y="809"/>
                </a:cubicBezTo>
                <a:cubicBezTo>
                  <a:pt x="721" y="678"/>
                  <a:pt x="871" y="504"/>
                  <a:pt x="828" y="373"/>
                </a:cubicBezTo>
                <a:cubicBezTo>
                  <a:pt x="785" y="242"/>
                  <a:pt x="567" y="58"/>
                  <a:pt x="470" y="29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8" name="Text Box 23"/>
          <p:cNvSpPr txBox="1">
            <a:spLocks noChangeArrowheads="1"/>
          </p:cNvSpPr>
          <p:nvPr/>
        </p:nvSpPr>
        <p:spPr bwMode="auto">
          <a:xfrm>
            <a:off x="5092700" y="1293813"/>
            <a:ext cx="1797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CC0000"/>
                </a:solidFill>
              </a:rPr>
              <a:t>boundary router</a:t>
            </a:r>
          </a:p>
        </p:txBody>
      </p:sp>
      <p:sp>
        <p:nvSpPr>
          <p:cNvPr id="159769" name="Text Box 24"/>
          <p:cNvSpPr txBox="1">
            <a:spLocks noChangeArrowheads="1"/>
          </p:cNvSpPr>
          <p:nvPr/>
        </p:nvSpPr>
        <p:spPr bwMode="auto">
          <a:xfrm>
            <a:off x="6616700" y="17145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CC0000"/>
                </a:solidFill>
              </a:rPr>
              <a:t>backbone router</a:t>
            </a:r>
          </a:p>
        </p:txBody>
      </p:sp>
      <p:sp>
        <p:nvSpPr>
          <p:cNvPr id="159770" name="Text Box 25"/>
          <p:cNvSpPr txBox="1">
            <a:spLocks noChangeArrowheads="1"/>
          </p:cNvSpPr>
          <p:nvPr/>
        </p:nvSpPr>
        <p:spPr bwMode="auto">
          <a:xfrm>
            <a:off x="936625" y="5357813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area 1</a:t>
            </a:r>
          </a:p>
        </p:txBody>
      </p:sp>
      <p:sp>
        <p:nvSpPr>
          <p:cNvPr id="159771" name="Text Box 26"/>
          <p:cNvSpPr txBox="1">
            <a:spLocks noChangeArrowheads="1"/>
          </p:cNvSpPr>
          <p:nvPr/>
        </p:nvSpPr>
        <p:spPr bwMode="auto">
          <a:xfrm>
            <a:off x="4502150" y="5734050"/>
            <a:ext cx="831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area 2</a:t>
            </a:r>
          </a:p>
        </p:txBody>
      </p:sp>
      <p:sp>
        <p:nvSpPr>
          <p:cNvPr id="159772" name="Text Box 27"/>
          <p:cNvSpPr txBox="1">
            <a:spLocks noChangeArrowheads="1"/>
          </p:cNvSpPr>
          <p:nvPr/>
        </p:nvSpPr>
        <p:spPr bwMode="auto">
          <a:xfrm>
            <a:off x="7586663" y="4113213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area 3</a:t>
            </a:r>
          </a:p>
        </p:txBody>
      </p:sp>
      <p:sp>
        <p:nvSpPr>
          <p:cNvPr id="159773" name="Text Box 28"/>
          <p:cNvSpPr txBox="1">
            <a:spLocks noChangeArrowheads="1"/>
          </p:cNvSpPr>
          <p:nvPr/>
        </p:nvSpPr>
        <p:spPr bwMode="auto">
          <a:xfrm>
            <a:off x="4394200" y="2411413"/>
            <a:ext cx="1285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000">
                <a:solidFill>
                  <a:srgbClr val="FFFFFF"/>
                </a:solidFill>
              </a:rPr>
              <a:t>backbone</a:t>
            </a:r>
          </a:p>
        </p:txBody>
      </p:sp>
      <p:sp>
        <p:nvSpPr>
          <p:cNvPr id="159774" name="Text Box 29"/>
          <p:cNvSpPr txBox="1">
            <a:spLocks noChangeArrowheads="1"/>
          </p:cNvSpPr>
          <p:nvPr/>
        </p:nvSpPr>
        <p:spPr bwMode="auto">
          <a:xfrm>
            <a:off x="3219450" y="2822575"/>
            <a:ext cx="8953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sz="1800">
                <a:solidFill>
                  <a:srgbClr val="FFFFFF"/>
                </a:solidFill>
              </a:rPr>
              <a:t>area</a:t>
            </a:r>
          </a:p>
          <a:p>
            <a:pPr eaLnBrk="0" hangingPunct="0">
              <a:lnSpc>
                <a:spcPct val="85000"/>
              </a:lnSpc>
            </a:pPr>
            <a:r>
              <a:rPr lang="en-US" sz="1800">
                <a:solidFill>
                  <a:srgbClr val="FFFFFF"/>
                </a:solidFill>
              </a:rPr>
              <a:t>border</a:t>
            </a:r>
          </a:p>
          <a:p>
            <a:pPr eaLnBrk="0" hangingPunct="0">
              <a:lnSpc>
                <a:spcPct val="85000"/>
              </a:lnSpc>
            </a:pPr>
            <a:r>
              <a:rPr lang="en-US" sz="1800">
                <a:solidFill>
                  <a:srgbClr val="FFFFFF"/>
                </a:solidFill>
              </a:rPr>
              <a:t>routers</a:t>
            </a:r>
          </a:p>
        </p:txBody>
      </p:sp>
      <p:sp>
        <p:nvSpPr>
          <p:cNvPr id="159775" name="Text Box 30"/>
          <p:cNvSpPr txBox="1">
            <a:spLocks noChangeArrowheads="1"/>
          </p:cNvSpPr>
          <p:nvPr/>
        </p:nvSpPr>
        <p:spPr bwMode="auto">
          <a:xfrm>
            <a:off x="5969000" y="5048250"/>
            <a:ext cx="933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sz="1800">
                <a:solidFill>
                  <a:srgbClr val="CC0000"/>
                </a:solidFill>
              </a:rPr>
              <a:t>internal</a:t>
            </a:r>
          </a:p>
          <a:p>
            <a:pPr eaLnBrk="0" hangingPunct="0">
              <a:lnSpc>
                <a:spcPct val="85000"/>
              </a:lnSpc>
            </a:pPr>
            <a:r>
              <a:rPr lang="en-US" sz="1800">
                <a:solidFill>
                  <a:srgbClr val="CC0000"/>
                </a:solidFill>
              </a:rPr>
              <a:t>routers</a:t>
            </a:r>
          </a:p>
        </p:txBody>
      </p:sp>
      <p:sp>
        <p:nvSpPr>
          <p:cNvPr id="159776" name="Line 242"/>
          <p:cNvSpPr>
            <a:spLocks noChangeShapeType="1"/>
          </p:cNvSpPr>
          <p:nvPr/>
        </p:nvSpPr>
        <p:spPr bwMode="auto">
          <a:xfrm flipV="1">
            <a:off x="6946900" y="5018088"/>
            <a:ext cx="490538" cy="2000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77" name="Line 243"/>
          <p:cNvSpPr>
            <a:spLocks noChangeShapeType="1"/>
          </p:cNvSpPr>
          <p:nvPr/>
        </p:nvSpPr>
        <p:spPr bwMode="auto">
          <a:xfrm flipH="1" flipV="1">
            <a:off x="5559425" y="4892675"/>
            <a:ext cx="481013" cy="300038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78" name="Line 244"/>
          <p:cNvSpPr>
            <a:spLocks noChangeShapeType="1"/>
          </p:cNvSpPr>
          <p:nvPr/>
        </p:nvSpPr>
        <p:spPr bwMode="auto">
          <a:xfrm flipV="1">
            <a:off x="4862513" y="1081088"/>
            <a:ext cx="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79" name="Line 245"/>
          <p:cNvSpPr>
            <a:spLocks noChangeShapeType="1"/>
          </p:cNvSpPr>
          <p:nvPr/>
        </p:nvSpPr>
        <p:spPr bwMode="auto">
          <a:xfrm flipH="1">
            <a:off x="6534150" y="2039938"/>
            <a:ext cx="312738" cy="2016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80" name="Line 246"/>
          <p:cNvSpPr>
            <a:spLocks noChangeShapeType="1"/>
          </p:cNvSpPr>
          <p:nvPr/>
        </p:nvSpPr>
        <p:spPr bwMode="auto">
          <a:xfrm flipH="1">
            <a:off x="5024438" y="1646238"/>
            <a:ext cx="312737" cy="2016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81" name="Line 247"/>
          <p:cNvSpPr>
            <a:spLocks noChangeShapeType="1"/>
          </p:cNvSpPr>
          <p:nvPr/>
        </p:nvSpPr>
        <p:spPr bwMode="auto">
          <a:xfrm>
            <a:off x="4154488" y="3463925"/>
            <a:ext cx="334962" cy="55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82" name="Line 248"/>
          <p:cNvSpPr>
            <a:spLocks noChangeShapeType="1"/>
          </p:cNvSpPr>
          <p:nvPr/>
        </p:nvSpPr>
        <p:spPr bwMode="auto">
          <a:xfrm flipH="1" flipV="1">
            <a:off x="2968625" y="3270250"/>
            <a:ext cx="257175" cy="1571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59783" name="Group 249"/>
          <p:cNvGrpSpPr>
            <a:grpSpLocks/>
          </p:cNvGrpSpPr>
          <p:nvPr/>
        </p:nvGrpSpPr>
        <p:grpSpPr bwMode="auto">
          <a:xfrm>
            <a:off x="5902325" y="2276475"/>
            <a:ext cx="644525" cy="282575"/>
            <a:chOff x="4396" y="1245"/>
            <a:chExt cx="672" cy="248"/>
          </a:xfrm>
        </p:grpSpPr>
        <p:sp>
          <p:nvSpPr>
            <p:cNvPr id="15991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91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91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914" name="Group 25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917" name="Freeform 25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918" name="Freeform 25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915" name="Line 256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916" name="Line 25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4" name="Group 258"/>
          <p:cNvGrpSpPr>
            <a:grpSpLocks/>
          </p:cNvGrpSpPr>
          <p:nvPr/>
        </p:nvGrpSpPr>
        <p:grpSpPr bwMode="auto">
          <a:xfrm>
            <a:off x="6824663" y="3119438"/>
            <a:ext cx="644525" cy="282575"/>
            <a:chOff x="4396" y="1245"/>
            <a:chExt cx="672" cy="248"/>
          </a:xfrm>
        </p:grpSpPr>
        <p:sp>
          <p:nvSpPr>
            <p:cNvPr id="15990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90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90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906" name="Group 26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909" name="Freeform 26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910" name="Freeform 26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907" name="Line 265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908" name="Line 26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5" name="Group 267"/>
          <p:cNvGrpSpPr>
            <a:grpSpLocks/>
          </p:cNvGrpSpPr>
          <p:nvPr/>
        </p:nvGrpSpPr>
        <p:grpSpPr bwMode="auto">
          <a:xfrm>
            <a:off x="6608763" y="3952875"/>
            <a:ext cx="644525" cy="282575"/>
            <a:chOff x="4396" y="1245"/>
            <a:chExt cx="672" cy="248"/>
          </a:xfrm>
        </p:grpSpPr>
        <p:sp>
          <p:nvSpPr>
            <p:cNvPr id="15989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9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9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98" name="Group 27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901" name="Freeform 27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902" name="Freeform 27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99" name="Line 274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900" name="Line 27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6" name="Group 276"/>
          <p:cNvGrpSpPr>
            <a:grpSpLocks/>
          </p:cNvGrpSpPr>
          <p:nvPr/>
        </p:nvGrpSpPr>
        <p:grpSpPr bwMode="auto">
          <a:xfrm>
            <a:off x="7418388" y="4797425"/>
            <a:ext cx="644525" cy="282575"/>
            <a:chOff x="4396" y="1245"/>
            <a:chExt cx="672" cy="248"/>
          </a:xfrm>
        </p:grpSpPr>
        <p:sp>
          <p:nvSpPr>
            <p:cNvPr id="15988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8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8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90" name="Group 28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93" name="Freeform 28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94" name="Freeform 28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91" name="Line 283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92" name="Line 28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7" name="Group 285"/>
          <p:cNvGrpSpPr>
            <a:grpSpLocks/>
          </p:cNvGrpSpPr>
          <p:nvPr/>
        </p:nvGrpSpPr>
        <p:grpSpPr bwMode="auto">
          <a:xfrm>
            <a:off x="4548188" y="1871663"/>
            <a:ext cx="644525" cy="282575"/>
            <a:chOff x="4396" y="1245"/>
            <a:chExt cx="672" cy="248"/>
          </a:xfrm>
        </p:grpSpPr>
        <p:sp>
          <p:nvSpPr>
            <p:cNvPr id="15987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8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8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82" name="Group 28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85" name="Freeform 29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86" name="Freeform 29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83" name="Line 292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84" name="Line 29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8" name="Group 294"/>
          <p:cNvGrpSpPr>
            <a:grpSpLocks/>
          </p:cNvGrpSpPr>
          <p:nvPr/>
        </p:nvGrpSpPr>
        <p:grpSpPr bwMode="auto">
          <a:xfrm>
            <a:off x="4567238" y="3273425"/>
            <a:ext cx="644525" cy="282575"/>
            <a:chOff x="4396" y="1245"/>
            <a:chExt cx="672" cy="248"/>
          </a:xfrm>
        </p:grpSpPr>
        <p:sp>
          <p:nvSpPr>
            <p:cNvPr id="15987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7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7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74" name="Group 29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77" name="Freeform 29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78" name="Freeform 30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75" name="Line 301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76" name="Line 302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9" name="Group 303"/>
          <p:cNvGrpSpPr>
            <a:grpSpLocks/>
          </p:cNvGrpSpPr>
          <p:nvPr/>
        </p:nvGrpSpPr>
        <p:grpSpPr bwMode="auto">
          <a:xfrm>
            <a:off x="3314700" y="2276475"/>
            <a:ext cx="644525" cy="282575"/>
            <a:chOff x="4396" y="1245"/>
            <a:chExt cx="672" cy="248"/>
          </a:xfrm>
        </p:grpSpPr>
        <p:sp>
          <p:nvSpPr>
            <p:cNvPr id="15986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6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6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66" name="Group 30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69" name="Freeform 30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70" name="Freeform 30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67" name="Line 310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68" name="Line 31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0" name="Group 312"/>
          <p:cNvGrpSpPr>
            <a:grpSpLocks/>
          </p:cNvGrpSpPr>
          <p:nvPr/>
        </p:nvGrpSpPr>
        <p:grpSpPr bwMode="auto">
          <a:xfrm>
            <a:off x="2330450" y="3063875"/>
            <a:ext cx="644525" cy="282575"/>
            <a:chOff x="4396" y="1245"/>
            <a:chExt cx="672" cy="248"/>
          </a:xfrm>
        </p:grpSpPr>
        <p:sp>
          <p:nvSpPr>
            <p:cNvPr id="15985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5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5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58" name="Group 31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61" name="Freeform 31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62" name="Freeform 31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59" name="Line 319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60" name="Line 32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1" name="Group 321"/>
          <p:cNvGrpSpPr>
            <a:grpSpLocks/>
          </p:cNvGrpSpPr>
          <p:nvPr/>
        </p:nvGrpSpPr>
        <p:grpSpPr bwMode="auto">
          <a:xfrm>
            <a:off x="1781175" y="3841750"/>
            <a:ext cx="644525" cy="282575"/>
            <a:chOff x="4396" y="1245"/>
            <a:chExt cx="672" cy="248"/>
          </a:xfrm>
        </p:grpSpPr>
        <p:sp>
          <p:nvSpPr>
            <p:cNvPr id="15984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4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4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50" name="Group 32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53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54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51" name="Line 328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52" name="Line 329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2" name="Group 330"/>
          <p:cNvGrpSpPr>
            <a:grpSpLocks/>
          </p:cNvGrpSpPr>
          <p:nvPr/>
        </p:nvGrpSpPr>
        <p:grpSpPr bwMode="auto">
          <a:xfrm>
            <a:off x="2368550" y="4362450"/>
            <a:ext cx="644525" cy="282575"/>
            <a:chOff x="4396" y="1245"/>
            <a:chExt cx="672" cy="248"/>
          </a:xfrm>
        </p:grpSpPr>
        <p:sp>
          <p:nvSpPr>
            <p:cNvPr id="15983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4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4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42" name="Group 33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45" name="Freeform 33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46" name="Freeform 33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43" name="Line 337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44" name="Line 33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3" name="Group 339"/>
          <p:cNvGrpSpPr>
            <a:grpSpLocks/>
          </p:cNvGrpSpPr>
          <p:nvPr/>
        </p:nvGrpSpPr>
        <p:grpSpPr bwMode="auto">
          <a:xfrm>
            <a:off x="2019300" y="5095875"/>
            <a:ext cx="644525" cy="282575"/>
            <a:chOff x="4396" y="1245"/>
            <a:chExt cx="672" cy="248"/>
          </a:xfrm>
        </p:grpSpPr>
        <p:sp>
          <p:nvSpPr>
            <p:cNvPr id="15983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3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3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34" name="Group 34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37" name="Freeform 34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38" name="Freeform 34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35" name="Line 346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36" name="Line 34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4" name="Group 348"/>
          <p:cNvGrpSpPr>
            <a:grpSpLocks/>
          </p:cNvGrpSpPr>
          <p:nvPr/>
        </p:nvGrpSpPr>
        <p:grpSpPr bwMode="auto">
          <a:xfrm>
            <a:off x="1189038" y="4511675"/>
            <a:ext cx="644525" cy="282575"/>
            <a:chOff x="4396" y="1245"/>
            <a:chExt cx="672" cy="248"/>
          </a:xfrm>
        </p:grpSpPr>
        <p:sp>
          <p:nvSpPr>
            <p:cNvPr id="15982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2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2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26" name="Group 35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29" name="Freeform 35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30" name="Freeform 35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27" name="Line 355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28" name="Line 35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5" name="Group 357"/>
          <p:cNvGrpSpPr>
            <a:grpSpLocks/>
          </p:cNvGrpSpPr>
          <p:nvPr/>
        </p:nvGrpSpPr>
        <p:grpSpPr bwMode="auto">
          <a:xfrm>
            <a:off x="4149725" y="4191000"/>
            <a:ext cx="644525" cy="282575"/>
            <a:chOff x="4396" y="1245"/>
            <a:chExt cx="672" cy="248"/>
          </a:xfrm>
        </p:grpSpPr>
        <p:sp>
          <p:nvSpPr>
            <p:cNvPr id="15981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1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1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18" name="Group 36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21" name="Freeform 36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22" name="Freeform 36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19" name="Line 364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20" name="Line 36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6" name="Group 366"/>
          <p:cNvGrpSpPr>
            <a:grpSpLocks/>
          </p:cNvGrpSpPr>
          <p:nvPr/>
        </p:nvGrpSpPr>
        <p:grpSpPr bwMode="auto">
          <a:xfrm>
            <a:off x="4960938" y="4610100"/>
            <a:ext cx="644525" cy="282575"/>
            <a:chOff x="4396" y="1245"/>
            <a:chExt cx="672" cy="248"/>
          </a:xfrm>
        </p:grpSpPr>
        <p:sp>
          <p:nvSpPr>
            <p:cNvPr id="15980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0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0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10" name="Group 37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13" name="Freeform 37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14" name="Freeform 37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11" name="Line 373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12" name="Line 37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7" name="Group 375"/>
          <p:cNvGrpSpPr>
            <a:grpSpLocks/>
          </p:cNvGrpSpPr>
          <p:nvPr/>
        </p:nvGrpSpPr>
        <p:grpSpPr bwMode="auto">
          <a:xfrm>
            <a:off x="4376738" y="5051425"/>
            <a:ext cx="644525" cy="282575"/>
            <a:chOff x="4396" y="1245"/>
            <a:chExt cx="672" cy="248"/>
          </a:xfrm>
        </p:grpSpPr>
        <p:sp>
          <p:nvSpPr>
            <p:cNvPr id="15979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0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0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02" name="Group 37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05" name="Freeform 38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06" name="Freeform 38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03" name="Line 382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04" name="Line 38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159798" name="Picture 38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97631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11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468438"/>
            <a:ext cx="8229600" cy="4008437"/>
          </a:xfrm>
        </p:spPr>
        <p:txBody>
          <a:bodyPr/>
          <a:lstStyle/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two-level hierarchy:</a:t>
            </a:r>
            <a:r>
              <a:rPr lang="en-US" dirty="0">
                <a:latin typeface="Gill Sans MT" charset="0"/>
              </a:rPr>
              <a:t> local area, backbone.</a:t>
            </a:r>
          </a:p>
          <a:p>
            <a:pPr lvl="1"/>
            <a:r>
              <a:rPr lang="en-US" sz="2800" dirty="0">
                <a:latin typeface="Gill Sans MT" charset="0"/>
              </a:rPr>
              <a:t>link-state advertisements only in area </a:t>
            </a:r>
          </a:p>
          <a:p>
            <a:pPr lvl="1"/>
            <a:r>
              <a:rPr lang="en-US" sz="2800" dirty="0">
                <a:latin typeface="Gill Sans MT" charset="0"/>
              </a:rPr>
              <a:t>each nodes has detailed area topology; only know direction (shortest path) to nets in other areas.</a:t>
            </a:r>
            <a:endParaRPr lang="en-US" dirty="0">
              <a:latin typeface="Gill Sans MT" charset="0"/>
            </a:endParaRP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area border routers:</a:t>
            </a:r>
            <a:r>
              <a:rPr lang="en-US" b="1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summarize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distances  to nets in own area, advertise to other Area Border routers.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backbone routers:</a:t>
            </a:r>
            <a:r>
              <a:rPr lang="en-US" dirty="0">
                <a:latin typeface="Gill Sans MT" charset="0"/>
              </a:rPr>
              <a:t> run OSPF routing limited to backbone.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boundary routers:</a:t>
            </a:r>
            <a:r>
              <a:rPr lang="en-US" dirty="0">
                <a:latin typeface="Gill Sans MT" charset="0"/>
              </a:rPr>
              <a:t> connect to other AS</a:t>
            </a:r>
            <a:r>
              <a:rPr lang="ja-JP" altLang="en-US" dirty="0" smtClean="0">
                <a:latin typeface="Gill Sans MT" charset="0"/>
              </a:rPr>
              <a:t>’</a:t>
            </a:r>
            <a:r>
              <a:rPr lang="en-US" altLang="ja-JP" dirty="0" err="1" smtClean="0">
                <a:latin typeface="Gill Sans MT" charset="0"/>
              </a:rPr>
              <a:t>es</a:t>
            </a:r>
            <a:r>
              <a:rPr lang="en-US" altLang="ja-JP" dirty="0">
                <a:latin typeface="Gill Sans MT" charset="0"/>
              </a:rPr>
              <a:t>.</a:t>
            </a:r>
            <a:endParaRPr lang="en-US" altLang="ja-JP" sz="2400" dirty="0">
              <a:latin typeface="Gill Sans MT" charset="0"/>
            </a:endParaRPr>
          </a:p>
          <a:p>
            <a:endParaRPr lang="en-US" sz="2400" dirty="0">
              <a:latin typeface="Gill Sans MT" charset="0"/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title"/>
          </p:nvPr>
        </p:nvSpPr>
        <p:spPr>
          <a:xfrm>
            <a:off x="427038" y="169863"/>
            <a:ext cx="443865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Hierarchical OSPF</a:t>
            </a:r>
          </a:p>
        </p:txBody>
      </p:sp>
      <p:pic>
        <p:nvPicPr>
          <p:cNvPr id="160773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97631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64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cs typeface="+mj-cs"/>
              </a:rPr>
              <a:t>Inter-AS </a:t>
            </a:r>
            <a:r>
              <a:rPr lang="en-US" sz="3600" dirty="0">
                <a:cs typeface="+mj-cs"/>
              </a:rPr>
              <a:t>routing </a:t>
            </a:r>
            <a:r>
              <a:rPr lang="en-US" sz="3600" dirty="0" smtClean="0">
                <a:cs typeface="+mj-cs"/>
              </a:rPr>
              <a:t>is different</a:t>
            </a:r>
            <a:r>
              <a:rPr lang="en-US" sz="4800" dirty="0" smtClean="0">
                <a:cs typeface="+mj-cs"/>
              </a:rPr>
              <a:t> </a:t>
            </a:r>
            <a:endParaRPr lang="en-US" sz="4800" dirty="0">
              <a:cs typeface="+mj-cs"/>
            </a:endParaRPr>
          </a:p>
        </p:txBody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1393825"/>
            <a:ext cx="8229600" cy="4572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</a:rPr>
              <a:t>policy:</a:t>
            </a:r>
            <a:r>
              <a:rPr lang="en-US" dirty="0">
                <a:latin typeface="Gill Sans MT" charset="0"/>
              </a:rPr>
              <a:t> </a:t>
            </a:r>
          </a:p>
          <a:p>
            <a:r>
              <a:rPr lang="en-US" dirty="0">
                <a:latin typeface="Gill Sans MT" charset="0"/>
              </a:rPr>
              <a:t>intra-AS: single admin, so </a:t>
            </a:r>
            <a:r>
              <a:rPr lang="en-US" dirty="0" smtClean="0">
                <a:latin typeface="Gill Sans MT" charset="0"/>
              </a:rPr>
              <a:t>single consistent policy</a:t>
            </a:r>
            <a:endParaRPr lang="en-US" dirty="0">
              <a:latin typeface="Gill Sans MT" charset="0"/>
            </a:endParaRPr>
          </a:p>
          <a:p>
            <a:r>
              <a:rPr lang="en-US" dirty="0" smtClean="0">
                <a:latin typeface="Gill Sans MT" charset="0"/>
              </a:rPr>
              <a:t>inter-AS</a:t>
            </a:r>
            <a:r>
              <a:rPr lang="en-US" dirty="0">
                <a:latin typeface="Gill Sans MT" charset="0"/>
              </a:rPr>
              <a:t>: </a:t>
            </a:r>
            <a:r>
              <a:rPr lang="en-US" dirty="0" smtClean="0">
                <a:latin typeface="Gill Sans MT" charset="0"/>
              </a:rPr>
              <a:t>each admin wants </a:t>
            </a:r>
            <a:r>
              <a:rPr lang="en-US" dirty="0">
                <a:latin typeface="Gill Sans MT" charset="0"/>
              </a:rPr>
              <a:t>control over how its traffic </a:t>
            </a:r>
            <a:r>
              <a:rPr lang="en-US" dirty="0" smtClean="0">
                <a:latin typeface="Gill Sans MT" charset="0"/>
              </a:rPr>
              <a:t>routed and </a:t>
            </a:r>
            <a:r>
              <a:rPr lang="en-US" dirty="0">
                <a:latin typeface="Gill Sans MT" charset="0"/>
              </a:rPr>
              <a:t>who routes through its </a:t>
            </a:r>
            <a:r>
              <a:rPr lang="en-US" dirty="0" smtClean="0">
                <a:latin typeface="Gill Sans MT" charset="0"/>
              </a:rPr>
              <a:t>AS</a:t>
            </a:r>
            <a:r>
              <a:rPr lang="en-US" dirty="0" smtClean="0">
                <a:latin typeface="Gill Sans MT" charset="0"/>
              </a:rPr>
              <a:t> 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i="1" dirty="0" smtClean="0">
              <a:solidFill>
                <a:srgbClr val="CC0000"/>
              </a:solidFill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performance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: </a:t>
            </a:r>
          </a:p>
          <a:p>
            <a:r>
              <a:rPr lang="en-US" dirty="0">
                <a:latin typeface="Gill Sans MT" charset="0"/>
              </a:rPr>
              <a:t>intra-AS: can focus on performance</a:t>
            </a:r>
          </a:p>
          <a:p>
            <a:r>
              <a:rPr lang="en-US" dirty="0">
                <a:latin typeface="Gill Sans MT" charset="0"/>
              </a:rPr>
              <a:t>inter-AS: policy may dominate over performance</a:t>
            </a:r>
          </a:p>
        </p:txBody>
      </p:sp>
      <p:pic>
        <p:nvPicPr>
          <p:cNvPr id="18739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049338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7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Inter-AS tasks</a:t>
            </a:r>
          </a:p>
        </p:txBody>
      </p:sp>
      <p:sp>
        <p:nvSpPr>
          <p:cNvPr id="1013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1813" y="1195388"/>
            <a:ext cx="3810000" cy="29210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suppose router in AS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cs typeface="+mn-cs"/>
              </a:rPr>
              <a:t> receives datagram destined outside of AS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cs typeface="+mn-cs"/>
              </a:rPr>
              <a:t>:</a:t>
            </a:r>
          </a:p>
          <a:p>
            <a:pPr lvl="1">
              <a:defRPr/>
            </a:pPr>
            <a:r>
              <a:rPr lang="en-US" dirty="0"/>
              <a:t>router should forward packet to gateway router, but which one?</a:t>
            </a:r>
          </a:p>
        </p:txBody>
      </p:sp>
      <p:sp>
        <p:nvSpPr>
          <p:cNvPr id="10138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8675" y="1195388"/>
            <a:ext cx="3810000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sz="2400" i="1" dirty="0">
                <a:solidFill>
                  <a:srgbClr val="CC0000"/>
                </a:solidFill>
                <a:cs typeface="+mn-cs"/>
              </a:rPr>
              <a:t>AS</a:t>
            </a:r>
            <a:r>
              <a:rPr lang="en-US" sz="2400" i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r>
              <a:rPr lang="en-US" sz="2400" i="1" dirty="0">
                <a:solidFill>
                  <a:srgbClr val="CC0000"/>
                </a:solidFill>
                <a:cs typeface="+mn-cs"/>
              </a:rPr>
              <a:t> must:</a:t>
            </a:r>
          </a:p>
          <a:p>
            <a:pPr marL="457200" indent="-457200">
              <a:buFont typeface="ZapfDingbats" charset="0"/>
              <a:buAutoNum type="arabicPeriod"/>
              <a:defRPr/>
            </a:pPr>
            <a:r>
              <a:rPr lang="en-US" sz="2400" dirty="0">
                <a:cs typeface="+mn-cs"/>
              </a:rPr>
              <a:t>learn which </a:t>
            </a:r>
            <a:r>
              <a:rPr lang="en-US" sz="2400" dirty="0" err="1">
                <a:cs typeface="+mn-cs"/>
              </a:rPr>
              <a:t>dests</a:t>
            </a:r>
            <a:r>
              <a:rPr lang="en-US" sz="2400" dirty="0">
                <a:cs typeface="+mn-cs"/>
              </a:rPr>
              <a:t> are reachable through AS2, which through AS3</a:t>
            </a:r>
          </a:p>
          <a:p>
            <a:pPr marL="457200" indent="-457200">
              <a:buFont typeface="ZapfDingbats" charset="0"/>
              <a:buAutoNum type="arabicPeriod"/>
              <a:defRPr/>
            </a:pPr>
            <a:r>
              <a:rPr lang="en-US" sz="2400" dirty="0">
                <a:cs typeface="+mn-cs"/>
              </a:rPr>
              <a:t>propagate this reachability info to all routers in </a:t>
            </a:r>
            <a:r>
              <a:rPr lang="en-US" sz="2400" dirty="0" smtClean="0">
                <a:cs typeface="+mn-cs"/>
              </a:rPr>
              <a:t>AS</a:t>
            </a:r>
            <a:r>
              <a:rPr lang="en-US" sz="2400" dirty="0" smtClean="0">
                <a:latin typeface="Arial"/>
                <a:cs typeface="Arial"/>
              </a:rPr>
              <a:t>1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146438" name="Freeform 5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39" name="Freeform 6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2147483647 w 1162"/>
              <a:gd name="T1" fmla="*/ 2147483647 h 543"/>
              <a:gd name="T2" fmla="*/ 2147483647 w 1162"/>
              <a:gd name="T3" fmla="*/ 2147483647 h 543"/>
              <a:gd name="T4" fmla="*/ 2147483647 w 1162"/>
              <a:gd name="T5" fmla="*/ 2147483647 h 543"/>
              <a:gd name="T6" fmla="*/ 2147483647 w 1162"/>
              <a:gd name="T7" fmla="*/ 2147483647 h 543"/>
              <a:gd name="T8" fmla="*/ 2147483647 w 1162"/>
              <a:gd name="T9" fmla="*/ 2147483647 h 543"/>
              <a:gd name="T10" fmla="*/ 2147483647 w 1162"/>
              <a:gd name="T11" fmla="*/ 2147483647 h 543"/>
              <a:gd name="T12" fmla="*/ 2147483647 w 1162"/>
              <a:gd name="T13" fmla="*/ 2147483647 h 543"/>
              <a:gd name="T14" fmla="*/ 2147483647 w 1162"/>
              <a:gd name="T15" fmla="*/ 2147483647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40" name="Freeform 7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2147483647 w 1198"/>
              <a:gd name="T1" fmla="*/ 2147483647 h 451"/>
              <a:gd name="T2" fmla="*/ 2147483647 w 1198"/>
              <a:gd name="T3" fmla="*/ 2147483647 h 451"/>
              <a:gd name="T4" fmla="*/ 2147483647 w 1198"/>
              <a:gd name="T5" fmla="*/ 2147483647 h 451"/>
              <a:gd name="T6" fmla="*/ 2147483647 w 1198"/>
              <a:gd name="T7" fmla="*/ 2147483647 h 451"/>
              <a:gd name="T8" fmla="*/ 2147483647 w 1198"/>
              <a:gd name="T9" fmla="*/ 2147483647 h 451"/>
              <a:gd name="T10" fmla="*/ 2147483647 w 1198"/>
              <a:gd name="T11" fmla="*/ 2147483647 h 451"/>
              <a:gd name="T12" fmla="*/ 2147483647 w 1198"/>
              <a:gd name="T13" fmla="*/ 2147483647 h 451"/>
              <a:gd name="T14" fmla="*/ 2147483647 w 1198"/>
              <a:gd name="T15" fmla="*/ 2147483647 h 451"/>
              <a:gd name="T16" fmla="*/ 2147483647 w 1198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41" name="Freeform 8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147483647 h 114"/>
              <a:gd name="T2" fmla="*/ 2147483647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42" name="Text Box 9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000">
                <a:solidFill>
                  <a:srgbClr val="000000"/>
                </a:solidFill>
              </a:rPr>
              <a:t>AS3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46443" name="Text Box 10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AS2</a:t>
            </a:r>
          </a:p>
        </p:txBody>
      </p:sp>
      <p:sp>
        <p:nvSpPr>
          <p:cNvPr id="146444" name="Line 11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45" name="Line 12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46" name="Line 13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6447" name="Group 14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46545" name="Oval 15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6" name="Line 16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7" name="Line 17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8" name="Rectangle 18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9" name="Oval 19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50" name="Rectangle 20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51" name="Text Box 21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3b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46448" name="Group 22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46537" name="Oval 23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38" name="Line 24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39" name="Line 25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0" name="Rectangle 26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1" name="Oval 27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6542" name="Group 28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46543" name="Rectangle 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44" name="Text Box 30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3c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46449" name="Group 31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46529" name="Group 32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46531" name="Oval 33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32" name="Line 34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33" name="Line 35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34" name="Rectangle 36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35" name="Oval 37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36" name="Rectangle 38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46530" name="Text Box 39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3a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46450" name="Group 40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46486" name="Freeform 41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259 w 1583"/>
                <a:gd name="T1" fmla="*/ 310 h 682"/>
                <a:gd name="T2" fmla="*/ 681 w 1583"/>
                <a:gd name="T3" fmla="*/ 102 h 682"/>
                <a:gd name="T4" fmla="*/ 1313 w 1583"/>
                <a:gd name="T5" fmla="*/ 29 h 682"/>
                <a:gd name="T6" fmla="*/ 1933 w 1583"/>
                <a:gd name="T7" fmla="*/ 268 h 682"/>
                <a:gd name="T8" fmla="*/ 2613 w 1583"/>
                <a:gd name="T9" fmla="*/ 591 h 682"/>
                <a:gd name="T10" fmla="*/ 2126 w 1583"/>
                <a:gd name="T11" fmla="*/ 888 h 682"/>
                <a:gd name="T12" fmla="*/ 1153 w 1583"/>
                <a:gd name="T13" fmla="*/ 908 h 682"/>
                <a:gd name="T14" fmla="*/ 149 w 1583"/>
                <a:gd name="T15" fmla="*/ 823 h 682"/>
                <a:gd name="T16" fmla="*/ 259 w 1583"/>
                <a:gd name="T17" fmla="*/ 310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7" name="Text Box 42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AS1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46488" name="Line 43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9" name="Line 44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90" name="Line 45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91" name="Line 46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92" name="Line 47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93" name="Line 48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6494" name="Group 49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46521" name="Oval 50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22" name="Line 51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23" name="Line 52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24" name="Rectangle 53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25" name="Oval 54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6526" name="Group 55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46527" name="Rectangle 5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6528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1c</a:t>
                  </a:r>
                </a:p>
              </p:txBody>
            </p:sp>
          </p:grpSp>
        </p:grpSp>
        <p:grpSp>
          <p:nvGrpSpPr>
            <p:cNvPr id="146495" name="Group 58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46514" name="Oval 59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5" name="Line 60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6" name="Line 61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7" name="Rectangle 62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8" name="Oval 63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9" name="Rectangle 64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20" name="Text Box 65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1a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6496" name="Group 66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46506" name="Oval 67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7" name="Line 68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8" name="Line 69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9" name="Rectangle 70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0" name="Oval 71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6511" name="Group 72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46512" name="Rectangle 7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6513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1d</a:t>
                  </a:r>
                </a:p>
              </p:txBody>
            </p:sp>
          </p:grpSp>
        </p:grpSp>
        <p:grpSp>
          <p:nvGrpSpPr>
            <p:cNvPr id="146497" name="Group 75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46498" name="Oval 76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499" name="Line 77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0" name="Line 78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1" name="Rectangle 79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2" name="Oval 80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6503" name="Group 81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46504" name="Rectangle 8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6505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1b</a:t>
                  </a: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46451" name="Group 84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46479" name="Oval 85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0" name="Line 86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1" name="Line 87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2" name="Rectangle 88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3" name="Oval 89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4" name="Rectangle 90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5" name="Text Box 91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2a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46452" name="Line 92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53" name="Line 93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54" name="Line 94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55" name="Line 95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6456" name="Group 96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46472" name="Oval 97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3" name="Line 98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4" name="Line 99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5" name="Rectangle 100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6" name="Oval 101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7" name="Rectangle 102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8" name="Text Box 103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2c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46457" name="Group 104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46465" name="Oval 105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66" name="Line 106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67" name="Line 107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68" name="Rectangle 108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69" name="Oval 109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0" name="Rectangle 110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1" name="Text Box 111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2b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46458" name="Text Box 112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>
                <a:solidFill>
                  <a:srgbClr val="000000"/>
                </a:solidFill>
              </a:rPr>
              <a:t>other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</a:rPr>
              <a:t>networks</a:t>
            </a:r>
          </a:p>
        </p:txBody>
      </p:sp>
      <p:sp>
        <p:nvSpPr>
          <p:cNvPr id="146459" name="Freeform 113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60" name="Text Box 114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>
                <a:solidFill>
                  <a:srgbClr val="000000"/>
                </a:solidFill>
              </a:rPr>
              <a:t>other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</a:rPr>
              <a:t>networks</a:t>
            </a:r>
          </a:p>
        </p:txBody>
      </p:sp>
      <p:sp>
        <p:nvSpPr>
          <p:cNvPr id="146461" name="Line 115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62" name="Freeform 116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2147483647 h 420"/>
              <a:gd name="T2" fmla="*/ 2147483647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63" name="Freeform 117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2147483647 w 444"/>
              <a:gd name="T3" fmla="*/ 2147483647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46464" name="Picture 11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0010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5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1441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Gill Sans MT" charset="0"/>
              </a:rPr>
              <a:t>Internet inter-AS routing: BGP</a:t>
            </a:r>
            <a:endParaRPr lang="en-US" sz="3200">
              <a:latin typeface="Gill Sans MT" charset="0"/>
            </a:endParaRPr>
          </a:p>
        </p:txBody>
      </p:sp>
      <p:sp>
        <p:nvSpPr>
          <p:cNvPr id="161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7772400" cy="4927600"/>
          </a:xfrm>
        </p:spPr>
        <p:txBody>
          <a:bodyPr/>
          <a:lstStyle/>
          <a:p>
            <a:pPr marL="381000" indent="-381000"/>
            <a:r>
              <a:rPr lang="en-US" dirty="0">
                <a:solidFill>
                  <a:srgbClr val="CC0000"/>
                </a:solidFill>
                <a:latin typeface="Gill Sans MT" charset="0"/>
              </a:rPr>
              <a:t>BGP (Border Gateway Protocol):</a:t>
            </a:r>
            <a:r>
              <a:rPr lang="en-US" dirty="0">
                <a:latin typeface="Gill Sans MT" charset="0"/>
              </a:rPr>
              <a:t> </a:t>
            </a:r>
            <a:r>
              <a:rPr lang="en-US" i="1" dirty="0">
                <a:latin typeface="Gill Sans MT" charset="0"/>
              </a:rPr>
              <a:t>the</a:t>
            </a:r>
            <a:r>
              <a:rPr lang="en-US" dirty="0">
                <a:latin typeface="Gill Sans MT" charset="0"/>
              </a:rPr>
              <a:t> de facto inter-domain routing protocol</a:t>
            </a:r>
          </a:p>
          <a:p>
            <a:pPr marL="800100" lvl="1" indent="-342900"/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glue that holds the Internet together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pPr marL="381000" indent="-381000"/>
            <a:r>
              <a:rPr lang="en-US" dirty="0">
                <a:latin typeface="Gill Sans MT" charset="0"/>
              </a:rPr>
              <a:t>BGP provides each AS a means to:</a:t>
            </a:r>
          </a:p>
          <a:p>
            <a:pPr marL="800100" lvl="1" indent="-342900"/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eBGP:</a:t>
            </a:r>
            <a:r>
              <a:rPr lang="en-US" dirty="0">
                <a:latin typeface="Gill Sans MT" charset="0"/>
              </a:rPr>
              <a:t> obtain subnet reachability information from neighboring </a:t>
            </a:r>
            <a:r>
              <a:rPr lang="en-US" dirty="0" err="1" smtClean="0">
                <a:latin typeface="Gill Sans MT" charset="0"/>
              </a:rPr>
              <a:t>ASes</a:t>
            </a:r>
            <a:endParaRPr lang="en-US" dirty="0">
              <a:latin typeface="Gill Sans MT" charset="0"/>
            </a:endParaRPr>
          </a:p>
          <a:p>
            <a:pPr marL="800100" lvl="1" indent="-342900"/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iBGP:</a:t>
            </a:r>
            <a:r>
              <a:rPr lang="en-US" dirty="0">
                <a:latin typeface="Gill Sans MT" charset="0"/>
              </a:rPr>
              <a:t> propagate reachability information to all AS-internal routers.</a:t>
            </a:r>
          </a:p>
          <a:p>
            <a:pPr marL="800100" lvl="1" indent="-342900"/>
            <a:r>
              <a:rPr lang="en-US" dirty="0">
                <a:latin typeface="Gill Sans MT" charset="0"/>
              </a:rPr>
              <a:t>determine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good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routes to other networks based on reachability information and </a:t>
            </a:r>
            <a:r>
              <a:rPr lang="en-US" altLang="ja-JP" i="1" dirty="0" smtClean="0">
                <a:solidFill>
                  <a:srgbClr val="000090"/>
                </a:solidFill>
                <a:latin typeface="Gill Sans MT" charset="0"/>
              </a:rPr>
              <a:t>policy</a:t>
            </a:r>
            <a:endParaRPr lang="en-US" altLang="ja-JP" dirty="0">
              <a:solidFill>
                <a:srgbClr val="000090"/>
              </a:solidFill>
              <a:latin typeface="Gill Sans MT" charset="0"/>
            </a:endParaRPr>
          </a:p>
          <a:p>
            <a:pPr marL="381000" indent="-381000"/>
            <a:r>
              <a:rPr lang="en-US" dirty="0">
                <a:latin typeface="Gill Sans MT" charset="0"/>
              </a:rPr>
              <a:t>allows subnet to advertise its existence to rest of Internet: </a:t>
            </a:r>
            <a:r>
              <a:rPr lang="ja-JP" altLang="en-US" i="1" dirty="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i="1" dirty="0">
                <a:solidFill>
                  <a:srgbClr val="000099"/>
                </a:solidFill>
                <a:latin typeface="Gill Sans MT" charset="0"/>
              </a:rPr>
              <a:t>I am here</a:t>
            </a:r>
            <a:r>
              <a:rPr lang="ja-JP" altLang="en-US" i="1" dirty="0">
                <a:solidFill>
                  <a:srgbClr val="000099"/>
                </a:solidFill>
                <a:latin typeface="Gill Sans MT" charset="0"/>
              </a:rPr>
              <a:t>”</a:t>
            </a:r>
            <a:endParaRPr lang="en-US" i="1" dirty="0">
              <a:solidFill>
                <a:srgbClr val="000099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3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eBGP, iBGP connections</a:t>
            </a:r>
            <a:endParaRPr lang="en-US" dirty="0"/>
          </a:p>
        </p:txBody>
      </p:sp>
      <p:grpSp>
        <p:nvGrpSpPr>
          <p:cNvPr id="283" name="Group 282"/>
          <p:cNvGrpSpPr/>
          <p:nvPr/>
        </p:nvGrpSpPr>
        <p:grpSpPr>
          <a:xfrm>
            <a:off x="3374823" y="4578799"/>
            <a:ext cx="2923580" cy="635979"/>
            <a:chOff x="7493868" y="5383138"/>
            <a:chExt cx="2923580" cy="635979"/>
          </a:xfrm>
        </p:grpSpPr>
        <p:cxnSp>
          <p:nvCxnSpPr>
            <p:cNvPr id="273" name="Straight Connector 272"/>
            <p:cNvCxnSpPr/>
            <p:nvPr/>
          </p:nvCxnSpPr>
          <p:spPr bwMode="auto">
            <a:xfrm flipH="1" flipV="1">
              <a:off x="7493868" y="5589319"/>
              <a:ext cx="749784" cy="1159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C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4" name="Straight Connector 273"/>
            <p:cNvCxnSpPr/>
            <p:nvPr/>
          </p:nvCxnSpPr>
          <p:spPr bwMode="auto">
            <a:xfrm flipV="1">
              <a:off x="7523346" y="5869497"/>
              <a:ext cx="699488" cy="69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1" name="TextBox 280"/>
            <p:cNvSpPr txBox="1"/>
            <p:nvPr/>
          </p:nvSpPr>
          <p:spPr>
            <a:xfrm>
              <a:off x="8347651" y="5383138"/>
              <a:ext cx="2069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CC0000"/>
                  </a:solidFill>
                  <a:latin typeface="Arial" charset="0"/>
                  <a:ea typeface="ＭＳ Ｐゴシック" charset="0"/>
                </a:rPr>
                <a:t>eBGP connectivity</a:t>
              </a:r>
              <a:endParaRPr lang="en-US" sz="1800" dirty="0">
                <a:solidFill>
                  <a:srgbClr val="CC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8372607" y="5649785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iBGP connectivity</a:t>
              </a:r>
              <a:endParaRPr lang="en-US" sz="1800" dirty="0">
                <a:solidFill>
                  <a:srgbClr val="00009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35" name="Freeform 2"/>
          <p:cNvSpPr>
            <a:spLocks/>
          </p:cNvSpPr>
          <p:nvPr/>
        </p:nvSpPr>
        <p:spPr bwMode="auto">
          <a:xfrm>
            <a:off x="558931" y="2655625"/>
            <a:ext cx="2712783" cy="1853712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697092" y="2806487"/>
            <a:ext cx="565150" cy="369332"/>
            <a:chOff x="1736090" y="2873352"/>
            <a:chExt cx="565150" cy="369332"/>
          </a:xfrm>
        </p:grpSpPr>
        <p:grpSp>
          <p:nvGrpSpPr>
            <p:cNvPr id="26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7" name="Oval 26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29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30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31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Freeform 32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4" name="Straight Connector 33"/>
              <p:cNvCxnSpPr>
                <a:endCxn id="29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69" name="Oval 68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1b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1701322" y="4027804"/>
            <a:ext cx="565150" cy="369332"/>
            <a:chOff x="1736090" y="2873352"/>
            <a:chExt cx="565150" cy="369332"/>
          </a:xfrm>
        </p:grpSpPr>
        <p:grpSp>
          <p:nvGrpSpPr>
            <p:cNvPr id="75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79" name="Oval 78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" name="Oval 80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82" name="Freeform 81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3" name="Freeform 82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" name="Freeform 83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5" name="Freeform 84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6" name="Straight Connector 85"/>
              <p:cNvCxnSpPr>
                <a:endCxn id="81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75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77" name="Oval 76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1d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2562808" y="3418207"/>
            <a:ext cx="565150" cy="369332"/>
            <a:chOff x="1736090" y="2873352"/>
            <a:chExt cx="565150" cy="369332"/>
          </a:xfrm>
        </p:grpSpPr>
        <p:grpSp>
          <p:nvGrpSpPr>
            <p:cNvPr id="89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93" name="Oval 92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96" name="Freeform 95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Freeform 96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8" name="Freeform 97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9" name="Freeform 98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00" name="Straight Connector 99"/>
              <p:cNvCxnSpPr>
                <a:endCxn id="95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1770362" y="2873352"/>
              <a:ext cx="428460" cy="369332"/>
              <a:chOff x="667045" y="1708643"/>
              <a:chExt cx="428460" cy="369332"/>
            </a:xfrm>
          </p:grpSpPr>
          <p:sp>
            <p:nvSpPr>
              <p:cNvPr id="91" name="Oval 90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667045" y="1708643"/>
                <a:ext cx="428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1c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794333" y="3411854"/>
            <a:ext cx="565150" cy="369332"/>
            <a:chOff x="1736090" y="2873352"/>
            <a:chExt cx="565150" cy="369332"/>
          </a:xfrm>
        </p:grpSpPr>
        <p:grpSp>
          <p:nvGrpSpPr>
            <p:cNvPr id="103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107" name="Oval 106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10" name="Freeform 109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" name="Freeform 110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" name="Freeform 111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" name="Freeform 112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14" name="Straight Connector 113"/>
              <p:cNvCxnSpPr>
                <a:endCxn id="109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103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105" name="Oval 104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1a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cxnSp>
        <p:nvCxnSpPr>
          <p:cNvPr id="117" name="Straight Connector 116"/>
          <p:cNvCxnSpPr>
            <a:stCxn id="66" idx="2"/>
            <a:endCxn id="78" idx="0"/>
          </p:cNvCxnSpPr>
          <p:nvPr/>
        </p:nvCxnSpPr>
        <p:spPr bwMode="auto">
          <a:xfrm>
            <a:off x="1952075" y="3175819"/>
            <a:ext cx="4230" cy="85198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>
            <a:off x="1368479" y="3581756"/>
            <a:ext cx="1204913" cy="635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>
            <a:stCxn id="27" idx="7"/>
          </p:cNvCxnSpPr>
          <p:nvPr/>
        </p:nvCxnSpPr>
        <p:spPr bwMode="auto">
          <a:xfrm>
            <a:off x="2179710" y="3087612"/>
            <a:ext cx="480042" cy="36977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>
            <a:off x="1261075" y="3719439"/>
            <a:ext cx="477927" cy="35707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H="1">
            <a:off x="2157044" y="3716677"/>
            <a:ext cx="508002" cy="3492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flipH="1">
            <a:off x="1248555" y="3100081"/>
            <a:ext cx="508002" cy="3492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7" name="Group 136"/>
          <p:cNvGrpSpPr/>
          <p:nvPr/>
        </p:nvGrpSpPr>
        <p:grpSpPr>
          <a:xfrm>
            <a:off x="3167773" y="1871068"/>
            <a:ext cx="2712783" cy="1853712"/>
            <a:chOff x="-2170772" y="2784954"/>
            <a:chExt cx="2712783" cy="1853712"/>
          </a:xfrm>
        </p:grpSpPr>
        <p:sp>
          <p:nvSpPr>
            <p:cNvPr id="138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40" name="Group 139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8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93" name="Oval 19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4" name="Rectangle 19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5" name="Oval 19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6" name="Freeform 19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7" name="Freeform 19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8" name="Freeform 19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9" name="Freeform 19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00" name="Straight Connector 199"/>
                  <p:cNvCxnSpPr>
                    <a:endCxn id="19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0" name="Group 18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91" name="Oval 19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2" name="TextBox 19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41" name="Group 140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7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80" name="Oval 17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1" name="Rectangle 18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2" name="Oval 18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3" name="Freeform 18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4" name="Freeform 18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5" name="Freeform 18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6" name="Freeform 18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87" name="Straight Connector 186"/>
                  <p:cNvCxnSpPr>
                    <a:endCxn id="18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7" name="Group 176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78" name="Oval 17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9" name="TextBox 178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42" name="Group 141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6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67" name="Oval 16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8" name="Rectangle 16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9" name="Oval 16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1" name="Freeform 17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2" name="Freeform 17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3" name="Freeform 17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74" name="Straight Connector 173"/>
                  <p:cNvCxnSpPr>
                    <a:endCxn id="16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Group 163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165" name="Oval 16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43" name="Group 142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50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54" name="Oval 153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6" name="Oval 155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7" name="Freeform 156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8" name="Freeform 157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9" name="Freeform 158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0" name="Freeform 159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61" name="Straight Connector 160"/>
                  <p:cNvCxnSpPr>
                    <a:endCxn id="15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61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1" name="Group 150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52" name="Oval 151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3" name="TextBox 152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144" name="Straight Connector 143"/>
              <p:cNvCxnSpPr>
                <a:stCxn id="192" idx="2"/>
                <a:endCxn id="179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5" name="Straight Connector 144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6" name="Straight Connector 145"/>
              <p:cNvCxnSpPr>
                <a:stCxn id="193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7" name="Straight Connector 146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8" name="Straight Connector 147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9" name="Straight Connector 148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202" name="Group 201"/>
          <p:cNvGrpSpPr/>
          <p:nvPr/>
        </p:nvGrpSpPr>
        <p:grpSpPr>
          <a:xfrm>
            <a:off x="5839067" y="2689747"/>
            <a:ext cx="2712783" cy="1853712"/>
            <a:chOff x="-2170772" y="2784954"/>
            <a:chExt cx="2712783" cy="1853712"/>
          </a:xfrm>
        </p:grpSpPr>
        <p:sp>
          <p:nvSpPr>
            <p:cNvPr id="203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04" name="Group 203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05" name="Group 204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54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8" name="Oval 257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9" name="Rectangle 258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0" name="Oval 259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1" name="Freeform 260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2" name="Freeform 261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3" name="Freeform 262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4" name="Freeform 263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65" name="Straight Connector 264"/>
                  <p:cNvCxnSpPr>
                    <a:endCxn id="260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6" name="Straight Connector 265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5" name="Group 254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6" name="Oval 255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TextBox 256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6" name="Group 205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1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45" name="Oval 244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6" name="Rectangle 245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7" name="Oval 246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8" name="Freeform 247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9" name="Freeform 248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0" name="Freeform 249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Freeform 250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2" name="Straight Connector 251"/>
                  <p:cNvCxnSpPr>
                    <a:endCxn id="247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Straight Connector 252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2" name="Group 241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43" name="Oval 242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TextBox 243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7" name="Group 206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2" name="Oval 23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3" name="Rectangle 23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4" name="Oval 23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5" name="Freeform 23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6" name="Freeform 23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7" name="Freeform 23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Freeform 23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9" name="Straight Connector 238"/>
                  <p:cNvCxnSpPr>
                    <a:endCxn id="23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0" name="Straight Connector 23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9" name="Group 228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30" name="Oval 22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TextBox 230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8" name="Group 207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1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9" name="Oval 21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0" name="Rectangle 21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1" name="Oval 22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2" name="Freeform 22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3" name="Freeform 22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4" name="Freeform 22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Freeform 22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6" name="Straight Connector 225"/>
                  <p:cNvCxnSpPr>
                    <a:endCxn id="22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Straight Connector 22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6" name="Group 21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7" name="Oval 21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TextBox 21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09" name="Straight Connector 208"/>
              <p:cNvCxnSpPr>
                <a:stCxn id="257" idx="2"/>
                <a:endCxn id="244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0" name="Straight Connector 209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1" name="Straight Connector 210"/>
              <p:cNvCxnSpPr>
                <a:stCxn id="258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2" name="Straight Connector 211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3" name="Straight Connector 212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4" name="Straight Connector 213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268" name="Straight Connector 267"/>
          <p:cNvCxnSpPr/>
          <p:nvPr/>
        </p:nvCxnSpPr>
        <p:spPr bwMode="auto">
          <a:xfrm flipH="1">
            <a:off x="3020975" y="2930574"/>
            <a:ext cx="495463" cy="4954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Straight Connector 269"/>
          <p:cNvCxnSpPr>
            <a:endCxn id="167" idx="7"/>
          </p:cNvCxnSpPr>
          <p:nvPr/>
        </p:nvCxnSpPr>
        <p:spPr bwMode="auto">
          <a:xfrm flipH="1" flipV="1">
            <a:off x="5654268" y="2914775"/>
            <a:ext cx="498946" cy="57389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" name="TextBox 275"/>
          <p:cNvSpPr txBox="1"/>
          <p:nvPr/>
        </p:nvSpPr>
        <p:spPr>
          <a:xfrm>
            <a:off x="4235227" y="3833361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6906520" y="4589577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1625604" y="4533765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286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74881"/>
            <a:ext cx="5790370" cy="134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20408" y="2368720"/>
            <a:ext cx="6345022" cy="3959125"/>
            <a:chOff x="1020408" y="2368720"/>
            <a:chExt cx="6345022" cy="3959125"/>
          </a:xfrm>
        </p:grpSpPr>
        <p:grpSp>
          <p:nvGrpSpPr>
            <p:cNvPr id="4" name="Group 3"/>
            <p:cNvGrpSpPr/>
            <p:nvPr/>
          </p:nvGrpSpPr>
          <p:grpSpPr>
            <a:xfrm>
              <a:off x="1020408" y="2368720"/>
              <a:ext cx="5734325" cy="3959125"/>
              <a:chOff x="1020408" y="2368720"/>
              <a:chExt cx="5734325" cy="3959125"/>
            </a:xfrm>
          </p:grpSpPr>
          <p:grpSp>
            <p:nvGrpSpPr>
              <p:cNvPr id="271" name="Group 270"/>
              <p:cNvGrpSpPr/>
              <p:nvPr/>
            </p:nvGrpSpPr>
            <p:grpSpPr>
              <a:xfrm>
                <a:off x="1146544" y="5725901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80" name="Oval 27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7" name="Rectangle 28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8" name="Oval 28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Freeform 28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0" name="Freeform 28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Freeform 29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Freeform 29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3" name="Straight Connector 292"/>
                  <p:cNvCxnSpPr>
                    <a:endCxn id="28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Straight Connector 29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5" name="Group 274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TextBox 27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3" name="Oval 2"/>
              <p:cNvSpPr/>
              <p:nvPr/>
            </p:nvSpPr>
            <p:spPr bwMode="auto">
              <a:xfrm>
                <a:off x="1020408" y="5511349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5" name="Oval 294"/>
              <p:cNvSpPr/>
              <p:nvPr/>
            </p:nvSpPr>
            <p:spPr bwMode="auto">
              <a:xfrm>
                <a:off x="2442651" y="3191580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6" name="Oval 295"/>
              <p:cNvSpPr/>
              <p:nvPr/>
            </p:nvSpPr>
            <p:spPr bwMode="auto">
              <a:xfrm>
                <a:off x="3252649" y="2368720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7" name="Oval 296"/>
              <p:cNvSpPr/>
              <p:nvPr/>
            </p:nvSpPr>
            <p:spPr bwMode="auto">
              <a:xfrm>
                <a:off x="5037704" y="2453079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800" dirty="0" smtClean="0">
                    <a:solidFill>
                      <a:srgbClr val="FFFFFF"/>
                    </a:solidFill>
                  </a:rPr>
                  <a:t>∂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8" name="Oval 297"/>
              <p:cNvSpPr/>
              <p:nvPr/>
            </p:nvSpPr>
            <p:spPr bwMode="auto">
              <a:xfrm>
                <a:off x="5915729" y="3217852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800" dirty="0" smtClean="0">
                    <a:solidFill>
                      <a:srgbClr val="FFFFFF"/>
                    </a:solidFill>
                  </a:rPr>
                  <a:t>∂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2018143" y="5692792"/>
              <a:ext cx="53472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gateway routers run both eBGP and iBGP </a:t>
              </a:r>
              <a:r>
                <a:rPr lang="en-US" sz="1800" dirty="0" err="1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protools</a:t>
              </a: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078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BGP basics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79438" y="2478283"/>
            <a:ext cx="8505825" cy="1234021"/>
          </a:xfrm>
        </p:spPr>
        <p:txBody>
          <a:bodyPr/>
          <a:lstStyle/>
          <a:p>
            <a:pPr marL="282575" indent="-282575"/>
            <a:r>
              <a:rPr lang="en-US" sz="2400" dirty="0">
                <a:latin typeface="Gill Sans MT" charset="0"/>
              </a:rPr>
              <a:t>when AS3 </a:t>
            </a:r>
            <a:r>
              <a:rPr lang="en-US" sz="2400" dirty="0" smtClean="0">
                <a:latin typeface="Gill Sans MT" charset="0"/>
              </a:rPr>
              <a:t>gateway router 3a advertises path </a:t>
            </a:r>
            <a:r>
              <a:rPr lang="en-US" sz="2200" dirty="0" smtClean="0">
                <a:solidFill>
                  <a:srgbClr val="CC0000"/>
                </a:solidFill>
                <a:latin typeface="Gill Sans MT" charset="0"/>
              </a:rPr>
              <a:t>AS3,X </a:t>
            </a:r>
            <a:r>
              <a:rPr lang="en-US" sz="2400" dirty="0">
                <a:latin typeface="Gill Sans MT" charset="0"/>
              </a:rPr>
              <a:t>to </a:t>
            </a:r>
            <a:r>
              <a:rPr lang="en-US" sz="2400" dirty="0" smtClean="0">
                <a:latin typeface="Gill Sans MT" charset="0"/>
              </a:rPr>
              <a:t>AS2 gateway router 2c:</a:t>
            </a:r>
            <a:endParaRPr lang="en-US" sz="2400" dirty="0">
              <a:latin typeface="Gill Sans MT" charset="0"/>
            </a:endParaRPr>
          </a:p>
          <a:p>
            <a:pPr marL="685800" lvl="1" indent="-228600"/>
            <a:r>
              <a:rPr lang="en-US" dirty="0">
                <a:latin typeface="Gill Sans MT" charset="0"/>
              </a:rPr>
              <a:t>AS3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promises</a:t>
            </a:r>
            <a:r>
              <a:rPr lang="en-US" dirty="0"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to AS2 it </a:t>
            </a:r>
            <a:r>
              <a:rPr lang="en-US" dirty="0">
                <a:latin typeface="Gill Sans MT" charset="0"/>
              </a:rPr>
              <a:t>will forward datagrams </a:t>
            </a:r>
            <a:r>
              <a:rPr lang="en-US" dirty="0" smtClean="0">
                <a:latin typeface="Gill Sans MT" charset="0"/>
              </a:rPr>
              <a:t>towards X</a:t>
            </a:r>
            <a:endParaRPr lang="en-US" dirty="0">
              <a:latin typeface="Gill Sans MT" charset="0"/>
            </a:endParaRPr>
          </a:p>
          <a:p>
            <a:pPr marL="0" indent="0">
              <a:buNone/>
            </a:pPr>
            <a:endParaRPr lang="en-US" sz="2000" dirty="0">
              <a:latin typeface="Gill Sans MT" charset="0"/>
            </a:endParaRPr>
          </a:p>
        </p:txBody>
      </p:sp>
      <p:sp>
        <p:nvSpPr>
          <p:cNvPr id="162846" name="Rectangle 116"/>
          <p:cNvSpPr>
            <a:spLocks noChangeArrowheads="1"/>
          </p:cNvSpPr>
          <p:nvPr/>
        </p:nvSpPr>
        <p:spPr bwMode="auto">
          <a:xfrm>
            <a:off x="554038" y="1069976"/>
            <a:ext cx="8505825" cy="12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BGP session:</a:t>
            </a:r>
            <a:r>
              <a:rPr lang="en-US" dirty="0">
                <a:solidFill>
                  <a:srgbClr val="FF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two BGP routers (</a:t>
            </a:r>
            <a:r>
              <a:rPr lang="ja-JP" alt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“</a:t>
            </a:r>
            <a:r>
              <a:rPr lang="en-US" altLang="ja-JP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peers</a:t>
            </a:r>
            <a:r>
              <a:rPr lang="ja-JP" alt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”</a:t>
            </a:r>
            <a:r>
              <a:rPr lang="en-US" altLang="ja-JP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) exchange BGP </a:t>
            </a:r>
            <a:r>
              <a:rPr lang="en-US" altLang="ja-JP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messages over semi-permanent TCP connection:</a:t>
            </a:r>
            <a:endParaRPr lang="en-US" altLang="ja-JP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  <a:p>
            <a:pPr marL="685800" lvl="1" indent="-2286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advertising </a:t>
            </a:r>
            <a:r>
              <a:rPr lang="en-US" i="1" dirty="0">
                <a:solidFill>
                  <a:srgbClr val="CC0000"/>
                </a:solidFill>
                <a:latin typeface="Gill Sans MT"/>
                <a:ea typeface="ＭＳ Ｐゴシック" charset="0"/>
                <a:cs typeface="Gill Sans MT"/>
              </a:rPr>
              <a:t>paths</a:t>
            </a:r>
            <a:r>
              <a:rPr lang="en-US" dirty="0">
                <a:solidFill>
                  <a:srgbClr val="CC0000"/>
                </a:solidFill>
                <a:latin typeface="Gill Sans MT"/>
                <a:ea typeface="ＭＳ Ｐゴシック" charset="0"/>
                <a:cs typeface="Gill Sans MT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to different destination </a:t>
            </a: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network prefixes (BGP  is a </a:t>
            </a:r>
            <a:r>
              <a:rPr lang="ja-JP" altLang="en-US" dirty="0" smtClean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“</a:t>
            </a:r>
            <a:r>
              <a:rPr lang="en-US" altLang="ja-JP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path vector</a:t>
            </a:r>
            <a:r>
              <a:rPr lang="ja-JP" alt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”</a:t>
            </a:r>
            <a:r>
              <a:rPr lang="en-US" altLang="ja-JP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protocol)</a:t>
            </a:r>
            <a:endParaRPr lang="en-US" dirty="0">
              <a:solidFill>
                <a:srgbClr val="FF0000"/>
              </a:solidFill>
              <a:latin typeface="Gill Sans MT"/>
              <a:ea typeface="ＭＳ Ｐゴシック" charset="0"/>
              <a:cs typeface="Gill Sans MT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00100"/>
            <a:ext cx="2553558" cy="20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4010992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4938163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3869905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4006021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4899525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4840643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4997847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543950" y="3911145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29020" y="4121821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070827" y="4972752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/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17"/>
          <p:cNvGrpSpPr>
            <a:grpSpLocks/>
          </p:cNvGrpSpPr>
          <p:nvPr/>
        </p:nvGrpSpPr>
        <p:grpSpPr bwMode="auto">
          <a:xfrm>
            <a:off x="5713440" y="4938746"/>
            <a:ext cx="2590803" cy="1117600"/>
            <a:chOff x="2244" y="2236"/>
            <a:chExt cx="1632" cy="704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2089" y="2391"/>
              <a:ext cx="484" cy="174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2325" y="2614"/>
              <a:ext cx="155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>
                  <a:solidFill>
                    <a:srgbClr val="CC0000"/>
                  </a:solidFill>
                </a:rPr>
                <a:t>BGP </a:t>
              </a:r>
              <a:r>
                <a:rPr lang="en-US" sz="1600" i="1" dirty="0" smtClean="0">
                  <a:solidFill>
                    <a:srgbClr val="CC0000"/>
                  </a:solidFill>
                </a:rPr>
                <a:t>advertisement: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AS3, X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294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1508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Path attributes and BGP routes</a:t>
            </a:r>
          </a:p>
        </p:txBody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422400"/>
            <a:ext cx="8247063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advertised prefix includes BGP attributes </a:t>
            </a:r>
          </a:p>
          <a:p>
            <a:pPr lvl="1"/>
            <a:r>
              <a:rPr lang="en-US" dirty="0">
                <a:latin typeface="Gill Sans MT" charset="0"/>
              </a:rPr>
              <a:t>prefix + attributes =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route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two important attributes:</a:t>
            </a:r>
          </a:p>
          <a:p>
            <a:pPr lvl="1"/>
            <a:r>
              <a:rPr lang="en-US" dirty="0">
                <a:solidFill>
                  <a:srgbClr val="000090"/>
                </a:solidFill>
                <a:latin typeface="Gill Sans MT" charset="0"/>
              </a:rPr>
              <a:t>AS-PATH: </a:t>
            </a:r>
            <a:r>
              <a:rPr lang="en-US" dirty="0" smtClean="0">
                <a:latin typeface="Gill Sans MT" charset="0"/>
              </a:rPr>
              <a:t>list of </a:t>
            </a:r>
            <a:r>
              <a:rPr lang="en-US" dirty="0" err="1" smtClean="0">
                <a:latin typeface="Gill Sans MT" charset="0"/>
              </a:rPr>
              <a:t>ASes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through which prefix advertisement has </a:t>
            </a:r>
            <a:r>
              <a:rPr lang="en-US" dirty="0" smtClean="0">
                <a:latin typeface="Gill Sans MT" charset="0"/>
              </a:rPr>
              <a:t>passed</a:t>
            </a:r>
            <a:endParaRPr lang="en-US" dirty="0">
              <a:latin typeface="Gill Sans MT" charset="0"/>
            </a:endParaRPr>
          </a:p>
          <a:p>
            <a:pPr lvl="1"/>
            <a:r>
              <a:rPr lang="en-US" dirty="0">
                <a:solidFill>
                  <a:srgbClr val="000090"/>
                </a:solidFill>
                <a:latin typeface="Gill Sans MT" charset="0"/>
              </a:rPr>
              <a:t>NEXT-HOP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indicates specific internal-AS router to next-hop </a:t>
            </a:r>
            <a:r>
              <a:rPr lang="en-US" dirty="0" smtClean="0">
                <a:latin typeface="Gill Sans MT" charset="0"/>
              </a:rPr>
              <a:t>AS</a:t>
            </a:r>
            <a:endParaRPr lang="en-US" dirty="0">
              <a:latin typeface="Gill Sans MT" charset="0"/>
            </a:endParaRPr>
          </a:p>
          <a:p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Policy-based routing:</a:t>
            </a:r>
          </a:p>
          <a:p>
            <a:pPr lvl="1"/>
            <a:r>
              <a:rPr lang="en-US" dirty="0" smtClean="0">
                <a:latin typeface="Gill Sans MT" charset="0"/>
              </a:rPr>
              <a:t>gateway receiving </a:t>
            </a:r>
            <a:r>
              <a:rPr lang="en-US" dirty="0">
                <a:latin typeface="Gill Sans MT" charset="0"/>
              </a:rPr>
              <a:t>route advertisement uses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import policy</a:t>
            </a:r>
            <a:r>
              <a:rPr lang="en-US" i="1" dirty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to accept/</a:t>
            </a:r>
            <a:r>
              <a:rPr lang="en-US" dirty="0" smtClean="0">
                <a:latin typeface="Gill Sans MT" charset="0"/>
              </a:rPr>
              <a:t>decline path (e.g., never route through AS Y).</a:t>
            </a:r>
          </a:p>
          <a:p>
            <a:pPr lvl="1"/>
            <a:r>
              <a:rPr lang="en-US" dirty="0" smtClean="0">
                <a:latin typeface="Gill Sans MT" charset="0"/>
              </a:rPr>
              <a:t>AS policy also determines whether to 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advertise</a:t>
            </a:r>
            <a:r>
              <a:rPr lang="en-US" dirty="0" smtClean="0">
                <a:latin typeface="Gill Sans MT" charset="0"/>
              </a:rPr>
              <a:t> path to other other neighboring </a:t>
            </a:r>
            <a:r>
              <a:rPr lang="en-US" dirty="0" err="1" smtClean="0">
                <a:latin typeface="Gill Sans MT" charset="0"/>
              </a:rPr>
              <a:t>ASes</a:t>
            </a:r>
            <a:endParaRPr lang="en-US" dirty="0">
              <a:latin typeface="Gill Sans MT" charset="0"/>
            </a:endParaRPr>
          </a:p>
          <a:p>
            <a:pPr lvl="1"/>
            <a:endParaRPr lang="en-US" dirty="0">
              <a:latin typeface="Gill Sans MT" charset="0"/>
            </a:endParaRPr>
          </a:p>
        </p:txBody>
      </p:sp>
      <p:pic>
        <p:nvPicPr>
          <p:cNvPr id="164869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9937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857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Routing</a:t>
            </a:r>
          </a:p>
          <a:p>
            <a:endParaRPr lang="en-US" dirty="0"/>
          </a:p>
          <a:p>
            <a:r>
              <a:rPr lang="en-US" dirty="0" smtClean="0"/>
              <a:t>Routing</a:t>
            </a:r>
          </a:p>
          <a:p>
            <a:endParaRPr lang="en-US" dirty="0"/>
          </a:p>
          <a:p>
            <a:r>
              <a:rPr lang="en-US" dirty="0" smtClean="0"/>
              <a:t>Routing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</a:t>
            </a:r>
            <a:r>
              <a:rPr lang="en-US" dirty="0" smtClean="0">
                <a:cs typeface="+mj-cs"/>
              </a:rPr>
              <a:t>path advertisement</a:t>
            </a:r>
            <a:endParaRPr lang="en-US" dirty="0">
              <a:cs typeface="+mj-cs"/>
            </a:endParaRP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9869" y="4977429"/>
            <a:ext cx="8505825" cy="845038"/>
          </a:xfrm>
        </p:spPr>
        <p:txBody>
          <a:bodyPr/>
          <a:lstStyle/>
          <a:p>
            <a:pPr marL="293688" indent="-293688">
              <a:lnSpc>
                <a:spcPts val="2140"/>
              </a:lnSpc>
            </a:pPr>
            <a:r>
              <a:rPr lang="en-US" sz="2200" dirty="0" smtClean="0">
                <a:latin typeface="Gill Sans MT" charset="0"/>
              </a:rPr>
              <a:t>Based on AS2 policy, AS2 router 2c accepts path AS3,X, propagates (via iBGP) to all AS2 routers</a:t>
            </a:r>
          </a:p>
          <a:p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5602043" cy="17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451514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2378685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310427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446543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2340047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281165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43836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543950" y="135166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7172" y="156234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413274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/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713444" y="2379268"/>
            <a:ext cx="1009362" cy="768350"/>
            <a:chOff x="5713444" y="2379268"/>
            <a:chExt cx="1009362" cy="768350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5906829" y="2784958"/>
              <a:ext cx="81597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AS3,X 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28828" y="2438604"/>
            <a:ext cx="1260153" cy="888605"/>
            <a:chOff x="2028828" y="2438604"/>
            <a:chExt cx="1260153" cy="888605"/>
          </a:xfrm>
        </p:grpSpPr>
        <p:sp>
          <p:nvSpPr>
            <p:cNvPr id="332" name="Text Box 119"/>
            <p:cNvSpPr txBox="1">
              <a:spLocks noChangeArrowheads="1"/>
            </p:cNvSpPr>
            <p:nvPr/>
          </p:nvSpPr>
          <p:spPr bwMode="auto">
            <a:xfrm>
              <a:off x="2028828" y="3019432"/>
              <a:ext cx="12601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AS2,AS3,X 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  <p:sp>
          <p:nvSpPr>
            <p:cNvPr id="327" name="AutoShape 118"/>
            <p:cNvSpPr>
              <a:spLocks noChangeArrowheads="1"/>
            </p:cNvSpPr>
            <p:nvPr/>
          </p:nvSpPr>
          <p:spPr bwMode="auto">
            <a:xfrm rot="3445218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26" name="Rectangle 4"/>
          <p:cNvSpPr txBox="1">
            <a:spLocks noChangeArrowheads="1"/>
          </p:cNvSpPr>
          <p:nvPr/>
        </p:nvSpPr>
        <p:spPr bwMode="auto">
          <a:xfrm>
            <a:off x="415500" y="4289671"/>
            <a:ext cx="8505825" cy="84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ts val="2140"/>
              </a:lnSpc>
            </a:pPr>
            <a:r>
              <a:rPr lang="en-US" sz="2200" dirty="0" smtClean="0">
                <a:solidFill>
                  <a:srgbClr val="000000"/>
                </a:solidFill>
              </a:rPr>
              <a:t>AS2 router 2c receives path advertisement </a:t>
            </a:r>
            <a:r>
              <a:rPr lang="en-US" sz="2000" dirty="0" smtClean="0">
                <a:solidFill>
                  <a:srgbClr val="CC0000"/>
                </a:solidFill>
              </a:rPr>
              <a:t>AS3,X </a:t>
            </a:r>
            <a:r>
              <a:rPr lang="en-US" sz="2200" dirty="0" smtClean="0">
                <a:solidFill>
                  <a:srgbClr val="000000"/>
                </a:solidFill>
              </a:rPr>
              <a:t>(via eBGP) from AS3 router 3a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28" name="Rectangle 4"/>
          <p:cNvSpPr txBox="1">
            <a:spLocks noChangeArrowheads="1"/>
          </p:cNvSpPr>
          <p:nvPr/>
        </p:nvSpPr>
        <p:spPr bwMode="auto">
          <a:xfrm>
            <a:off x="411594" y="5663719"/>
            <a:ext cx="8505825" cy="51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ts val="2140"/>
              </a:lnSpc>
            </a:pPr>
            <a:r>
              <a:rPr lang="en-US" sz="2200" dirty="0" smtClean="0">
                <a:solidFill>
                  <a:srgbClr val="000000"/>
                </a:solidFill>
              </a:rPr>
              <a:t>Based on AS2 policy,  AS2 router 2a advertises (via eBGP)  path </a:t>
            </a:r>
            <a:r>
              <a:rPr lang="en-US" sz="2000" dirty="0" smtClean="0">
                <a:solidFill>
                  <a:srgbClr val="CC0000"/>
                </a:solidFill>
              </a:rPr>
              <a:t>AS2, AS3, X  </a:t>
            </a:r>
            <a:r>
              <a:rPr lang="en-US" sz="2200" dirty="0" smtClean="0">
                <a:solidFill>
                  <a:srgbClr val="000000"/>
                </a:solidFill>
              </a:rPr>
              <a:t> to AS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 smtClean="0">
                <a:solidFill>
                  <a:srgbClr val="000000"/>
                </a:solidFill>
              </a:rPr>
              <a:t> router 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 smtClean="0">
                <a:solidFill>
                  <a:srgbClr val="000000"/>
                </a:solidFill>
              </a:rPr>
              <a:t>c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52000" y="2820739"/>
            <a:ext cx="1118837" cy="826267"/>
            <a:chOff x="4052000" y="2820739"/>
            <a:chExt cx="1118837" cy="82626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4769093" y="2820739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Arrow Connector 329"/>
            <p:cNvCxnSpPr/>
            <p:nvPr/>
          </p:nvCxnSpPr>
          <p:spPr bwMode="auto">
            <a:xfrm flipH="1" flipV="1">
              <a:off x="4052000" y="3192229"/>
              <a:ext cx="1059565" cy="14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Arrow Connector 330"/>
            <p:cNvCxnSpPr/>
            <p:nvPr/>
          </p:nvCxnSpPr>
          <p:spPr bwMode="auto">
            <a:xfrm flipH="1">
              <a:off x="4748700" y="3344630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2035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8" grpId="0" build="p"/>
      <p:bldP spid="326" grpId="0"/>
      <p:bldP spid="3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</a:t>
            </a:r>
            <a:r>
              <a:rPr lang="en-US" dirty="0" smtClean="0">
                <a:cs typeface="+mj-cs"/>
              </a:rPr>
              <a:t>path advertisement</a:t>
            </a:r>
            <a:endParaRPr lang="en-US" dirty="0">
              <a:cs typeface="+mj-cs"/>
            </a:endParaRP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38175" y="4742967"/>
            <a:ext cx="8505825" cy="551956"/>
          </a:xfrm>
        </p:spPr>
        <p:txBody>
          <a:bodyPr/>
          <a:lstStyle/>
          <a:p>
            <a:pPr marL="293688" indent="-293688">
              <a:lnSpc>
                <a:spcPts val="2140"/>
              </a:lnSpc>
            </a:pPr>
            <a:r>
              <a:rPr lang="en-US" sz="2200" dirty="0" smtClean="0">
                <a:latin typeface="Gill Sans MT" charset="0"/>
              </a:rPr>
              <a:t>AS</a:t>
            </a:r>
            <a:r>
              <a:rPr lang="en-US" sz="2200" dirty="0" smtClean="0">
                <a:latin typeface="Arial"/>
                <a:cs typeface="Arial"/>
              </a:rPr>
              <a:t>1</a:t>
            </a:r>
            <a:r>
              <a:rPr lang="en-US" sz="2200" dirty="0" smtClean="0">
                <a:latin typeface="Gill Sans MT" charset="0"/>
              </a:rPr>
              <a:t> gateway router</a:t>
            </a:r>
            <a:r>
              <a:rPr lang="en-US" sz="2200" dirty="0">
                <a:latin typeface="Arial"/>
                <a:cs typeface="Arial"/>
              </a:rPr>
              <a:t> </a:t>
            </a:r>
            <a:r>
              <a:rPr lang="en-US" sz="2200" dirty="0" smtClean="0">
                <a:latin typeface="Arial"/>
                <a:cs typeface="Arial"/>
              </a:rPr>
              <a:t>1c </a:t>
            </a:r>
            <a:r>
              <a:rPr lang="en-US" sz="2200" dirty="0" smtClean="0">
                <a:latin typeface="Gill Sans MT" charset="0"/>
              </a:rPr>
              <a:t>learns path </a:t>
            </a:r>
            <a:r>
              <a:rPr lang="en-US" sz="2200" i="1" dirty="0" smtClean="0">
                <a:solidFill>
                  <a:srgbClr val="CC0000"/>
                </a:solidFill>
                <a:latin typeface="Gill Sans MT" charset="0"/>
              </a:rPr>
              <a:t>AS2,AS3,X </a:t>
            </a:r>
            <a:r>
              <a:rPr lang="en-US" sz="2200" dirty="0" smtClean="0">
                <a:latin typeface="Gill Sans MT" charset="0"/>
              </a:rPr>
              <a:t>from 2a</a:t>
            </a:r>
            <a:endParaRPr lang="en-US" sz="2000" dirty="0" smtClean="0">
              <a:latin typeface="Gill Sans MT" charset="0"/>
            </a:endParaRPr>
          </a:p>
          <a:p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5602043" cy="17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451514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2378685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310427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446543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2340047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281165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43836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543950" y="135166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7172" y="156234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413274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/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713444" y="2379268"/>
            <a:ext cx="1009362" cy="768350"/>
            <a:chOff x="5713444" y="2379268"/>
            <a:chExt cx="1009362" cy="768350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5906829" y="2784958"/>
              <a:ext cx="81597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AS3,X 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28828" y="2438604"/>
            <a:ext cx="1260153" cy="888605"/>
            <a:chOff x="2028828" y="2438604"/>
            <a:chExt cx="1260153" cy="888605"/>
          </a:xfrm>
        </p:grpSpPr>
        <p:sp>
          <p:nvSpPr>
            <p:cNvPr id="332" name="Text Box 119"/>
            <p:cNvSpPr txBox="1">
              <a:spLocks noChangeArrowheads="1"/>
            </p:cNvSpPr>
            <p:nvPr/>
          </p:nvSpPr>
          <p:spPr bwMode="auto">
            <a:xfrm>
              <a:off x="2028828" y="3019432"/>
              <a:ext cx="12601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AS2,AS3,X 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  <p:sp>
          <p:nvSpPr>
            <p:cNvPr id="327" name="AutoShape 118"/>
            <p:cNvSpPr>
              <a:spLocks noChangeArrowheads="1"/>
            </p:cNvSpPr>
            <p:nvPr/>
          </p:nvSpPr>
          <p:spPr bwMode="auto">
            <a:xfrm rot="3445218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26" name="Rectangle 4"/>
          <p:cNvSpPr txBox="1">
            <a:spLocks noChangeArrowheads="1"/>
          </p:cNvSpPr>
          <p:nvPr/>
        </p:nvSpPr>
        <p:spPr bwMode="auto">
          <a:xfrm>
            <a:off x="415500" y="4289671"/>
            <a:ext cx="8505825" cy="57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ts val="2140"/>
              </a:lnSpc>
              <a:buFont typeface="Wingdings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gateway router may learn about </a:t>
            </a:r>
            <a:r>
              <a:rPr lang="en-US" sz="2400" dirty="0" smtClean="0">
                <a:solidFill>
                  <a:srgbClr val="000090"/>
                </a:solidFill>
              </a:rPr>
              <a:t>multiple</a:t>
            </a:r>
            <a:r>
              <a:rPr lang="en-US" sz="2400" dirty="0" smtClean="0">
                <a:solidFill>
                  <a:srgbClr val="000000"/>
                </a:solidFill>
              </a:rPr>
              <a:t> paths to destination: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94769" y="1902431"/>
            <a:ext cx="1118837" cy="826267"/>
            <a:chOff x="4052000" y="2820739"/>
            <a:chExt cx="1118837" cy="82626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4769093" y="2820739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Arrow Connector 329"/>
            <p:cNvCxnSpPr/>
            <p:nvPr/>
          </p:nvCxnSpPr>
          <p:spPr bwMode="auto">
            <a:xfrm flipH="1" flipV="1">
              <a:off x="4052000" y="3192229"/>
              <a:ext cx="1059565" cy="14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Arrow Connector 330"/>
            <p:cNvCxnSpPr/>
            <p:nvPr/>
          </p:nvCxnSpPr>
          <p:spPr bwMode="auto">
            <a:xfrm flipH="1">
              <a:off x="4748700" y="3344630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25" name="Straight Connector 324"/>
          <p:cNvCxnSpPr/>
          <p:nvPr/>
        </p:nvCxnSpPr>
        <p:spPr bwMode="auto">
          <a:xfrm flipH="1">
            <a:off x="3142123" y="2168219"/>
            <a:ext cx="2534703" cy="14521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Group 3"/>
          <p:cNvGrpSpPr/>
          <p:nvPr/>
        </p:nvGrpSpPr>
        <p:grpSpPr>
          <a:xfrm>
            <a:off x="4617960" y="1621326"/>
            <a:ext cx="968155" cy="547957"/>
            <a:chOff x="4617960" y="1621326"/>
            <a:chExt cx="968155" cy="547957"/>
          </a:xfrm>
        </p:grpSpPr>
        <p:sp>
          <p:nvSpPr>
            <p:cNvPr id="329" name="AutoShape 118"/>
            <p:cNvSpPr>
              <a:spLocks noChangeArrowheads="1"/>
            </p:cNvSpPr>
            <p:nvPr/>
          </p:nvSpPr>
          <p:spPr bwMode="auto">
            <a:xfrm rot="21413181">
              <a:off x="4617960" y="1893058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 rot="21418560">
              <a:off x="4770795" y="1621326"/>
              <a:ext cx="8153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600" i="1" dirty="0" smtClean="0">
                  <a:solidFill>
                    <a:srgbClr val="CC0000"/>
                  </a:solidFill>
                  <a:latin typeface="Arial" charset="0"/>
                  <a:ea typeface="ＭＳ Ｐゴシック" charset="0"/>
                </a:rPr>
                <a:t>AS3,X</a:t>
              </a:r>
              <a:endParaRPr lang="en-US" sz="1600" i="1" dirty="0">
                <a:solidFill>
                  <a:srgbClr val="CC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33" name="Rectangle 4"/>
          <p:cNvSpPr txBox="1">
            <a:spLocks noChangeArrowheads="1"/>
          </p:cNvSpPr>
          <p:nvPr/>
        </p:nvSpPr>
        <p:spPr bwMode="auto">
          <a:xfrm>
            <a:off x="673347" y="5110285"/>
            <a:ext cx="8505825" cy="55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ts val="2140"/>
              </a:lnSpc>
            </a:pPr>
            <a:r>
              <a:rPr lang="en-US" sz="2200" dirty="0" smtClean="0">
                <a:solidFill>
                  <a:srgbClr val="000000"/>
                </a:solidFill>
              </a:rPr>
              <a:t>AS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 smtClean="0">
                <a:solidFill>
                  <a:srgbClr val="000000"/>
                </a:solidFill>
              </a:rPr>
              <a:t> gateway router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 1c </a:t>
            </a:r>
            <a:r>
              <a:rPr lang="en-US" sz="2200" dirty="0" smtClean="0">
                <a:solidFill>
                  <a:srgbClr val="000000"/>
                </a:solidFill>
              </a:rPr>
              <a:t>learns path </a:t>
            </a:r>
            <a:r>
              <a:rPr lang="en-US" sz="2200" i="1" dirty="0" smtClean="0">
                <a:solidFill>
                  <a:srgbClr val="CC0000"/>
                </a:solidFill>
              </a:rPr>
              <a:t>AS3,X </a:t>
            </a:r>
            <a:r>
              <a:rPr lang="en-US" sz="2200" dirty="0" smtClean="0">
                <a:solidFill>
                  <a:srgbClr val="000000"/>
                </a:solidFill>
              </a:rPr>
              <a:t>from 3a</a:t>
            </a:r>
            <a:endParaRPr lang="en-US" sz="2000" dirty="0" smtClean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34" name="Rectangle 4"/>
          <p:cNvSpPr txBox="1">
            <a:spLocks noChangeArrowheads="1"/>
          </p:cNvSpPr>
          <p:nvPr/>
        </p:nvSpPr>
        <p:spPr bwMode="auto">
          <a:xfrm>
            <a:off x="688981" y="5477602"/>
            <a:ext cx="8103327" cy="102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ct val="100000"/>
              </a:lnSpc>
            </a:pPr>
            <a:r>
              <a:rPr lang="en-US" sz="2200" dirty="0" smtClean="0">
                <a:solidFill>
                  <a:srgbClr val="000000"/>
                </a:solidFill>
              </a:rPr>
              <a:t>Based on policy, AS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 smtClean="0">
                <a:solidFill>
                  <a:srgbClr val="000000"/>
                </a:solidFill>
              </a:rPr>
              <a:t> gateway router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 1c </a:t>
            </a:r>
            <a:r>
              <a:rPr lang="en-US" sz="2200" dirty="0" smtClean="0">
                <a:solidFill>
                  <a:srgbClr val="000000"/>
                </a:solidFill>
              </a:rPr>
              <a:t>chooses path </a:t>
            </a:r>
            <a:r>
              <a:rPr lang="en-US" sz="2200" i="1" dirty="0" smtClean="0">
                <a:solidFill>
                  <a:srgbClr val="CC0000"/>
                </a:solidFill>
              </a:rPr>
              <a:t>AS3,X, and advertises path within AS</a:t>
            </a:r>
            <a:r>
              <a:rPr lang="en-US" sz="2200" i="1" dirty="0" smtClean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r>
              <a:rPr lang="en-US" sz="2200" i="1" dirty="0" smtClean="0">
                <a:solidFill>
                  <a:srgbClr val="CC0000"/>
                </a:solidFill>
              </a:rPr>
              <a:t> via iBGP</a:t>
            </a:r>
            <a:endParaRPr lang="en-US" sz="2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40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" grpId="0"/>
      <p:bldP spid="3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9" name="Rectangle 3"/>
          <p:cNvSpPr>
            <a:spLocks noChangeArrowheads="1"/>
          </p:cNvSpPr>
          <p:nvPr/>
        </p:nvSpPr>
        <p:spPr bwMode="auto">
          <a:xfrm>
            <a:off x="1181100" y="3581400"/>
            <a:ext cx="4876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5350" name="Rectangle 4"/>
          <p:cNvSpPr>
            <a:spLocks noChangeArrowheads="1"/>
          </p:cNvSpPr>
          <p:nvPr/>
        </p:nvSpPr>
        <p:spPr bwMode="auto">
          <a:xfrm>
            <a:off x="631940" y="4371320"/>
            <a:ext cx="8229600" cy="205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A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advertises </a:t>
            </a: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path Aw to B and to C</a:t>
            </a:r>
            <a:endParaRPr lang="en-US" dirty="0">
              <a:solidFill>
                <a:srgbClr val="000000"/>
              </a:solidFill>
              <a:latin typeface="Gill Sans MT"/>
              <a:ea typeface="ＭＳ Ｐゴシック" charset="0"/>
            </a:endParaRP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B </a:t>
            </a:r>
            <a:r>
              <a:rPr lang="en-US" i="1" dirty="0" smtClean="0">
                <a:solidFill>
                  <a:srgbClr val="CC0000"/>
                </a:solidFill>
                <a:latin typeface="Gill Sans MT"/>
                <a:ea typeface="ＭＳ Ｐゴシック" charset="0"/>
              </a:rPr>
              <a:t>chooses not to advertise </a:t>
            </a:r>
            <a:r>
              <a:rPr lang="en-US" dirty="0" err="1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BAw</a:t>
            </a: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to </a:t>
            </a: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C: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Gill Sans MT"/>
              <a:ea typeface="ＭＳ Ｐゴシック" charset="0"/>
            </a:endParaRPr>
          </a:p>
          <a:p>
            <a:pPr marL="800100" lvl="1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B </a:t>
            </a:r>
            <a:r>
              <a:rPr lang="en-US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gets no </a:t>
            </a:r>
            <a:r>
              <a:rPr lang="ja-JP" altLang="en-US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“</a:t>
            </a:r>
            <a:r>
              <a:rPr lang="en-US" altLang="ja-JP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revenue</a:t>
            </a:r>
            <a:r>
              <a:rPr lang="ja-JP" altLang="en-US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”</a:t>
            </a:r>
            <a:r>
              <a:rPr lang="en-US" altLang="ja-JP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for routing </a:t>
            </a:r>
            <a:r>
              <a:rPr lang="en-US" altLang="ja-JP" sz="2000" dirty="0" err="1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CBAw</a:t>
            </a:r>
            <a:r>
              <a:rPr lang="en-US" altLang="ja-JP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, </a:t>
            </a:r>
            <a:r>
              <a:rPr lang="en-US" altLang="ja-JP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since </a:t>
            </a:r>
            <a:r>
              <a:rPr lang="en-US" altLang="ja-JP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none of  C, A, w are </a:t>
            </a:r>
            <a:r>
              <a:rPr lang="en-US" altLang="ja-JP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B</a:t>
            </a:r>
            <a:r>
              <a:rPr lang="ja-JP" altLang="en-US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s </a:t>
            </a:r>
            <a:r>
              <a:rPr lang="en-US" altLang="ja-JP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customers</a:t>
            </a:r>
          </a:p>
          <a:p>
            <a:pPr marL="800100" lvl="1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altLang="ja-JP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 does not learn about </a:t>
            </a:r>
            <a:r>
              <a:rPr lang="en-US" altLang="ja-JP" sz="2000" dirty="0" err="1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CBAw</a:t>
            </a:r>
            <a:r>
              <a:rPr lang="en-US" altLang="ja-JP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 path</a:t>
            </a:r>
            <a:endParaRPr lang="en-US" altLang="ja-JP" sz="2000" dirty="0">
              <a:solidFill>
                <a:srgbClr val="000000"/>
              </a:solidFill>
              <a:latin typeface="Gill Sans MT"/>
              <a:ea typeface="ＭＳ Ｐゴシック" charset="0"/>
            </a:endParaRP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 will route </a:t>
            </a:r>
            <a:r>
              <a:rPr lang="en-US" dirty="0" err="1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CAw</a:t>
            </a: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 (not using B) to get to w</a:t>
            </a:r>
            <a:endParaRPr lang="en-US" dirty="0">
              <a:solidFill>
                <a:srgbClr val="000000"/>
              </a:solidFill>
              <a:latin typeface="Gill Sans MT"/>
              <a:ea typeface="ＭＳ Ｐゴシック" charset="0"/>
            </a:endParaRPr>
          </a:p>
        </p:txBody>
      </p:sp>
      <p:grpSp>
        <p:nvGrpSpPr>
          <p:cNvPr id="185351" name="Group 5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85352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3" name="Freeform 7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4" name="Freeform 8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5" name="Rectangle 9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A</a:t>
              </a:r>
            </a:p>
          </p:txBody>
        </p:sp>
        <p:sp>
          <p:nvSpPr>
            <p:cNvPr id="185356" name="Rectangle 10"/>
            <p:cNvSpPr>
              <a:spLocks noChangeArrowheads="1"/>
            </p:cNvSpPr>
            <p:nvPr/>
          </p:nvSpPr>
          <p:spPr bwMode="auto">
            <a:xfrm>
              <a:off x="1867" y="1057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B</a:t>
              </a:r>
            </a:p>
          </p:txBody>
        </p:sp>
        <p:sp>
          <p:nvSpPr>
            <p:cNvPr id="185357" name="Freeform 1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8" name="Rectangle 12"/>
            <p:cNvSpPr>
              <a:spLocks noChangeArrowheads="1"/>
            </p:cNvSpPr>
            <p:nvPr/>
          </p:nvSpPr>
          <p:spPr bwMode="auto">
            <a:xfrm>
              <a:off x="1896" y="1657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C</a:t>
              </a:r>
            </a:p>
          </p:txBody>
        </p:sp>
        <p:sp>
          <p:nvSpPr>
            <p:cNvPr id="185359" name="Rectangle 13"/>
            <p:cNvSpPr>
              <a:spLocks noChangeArrowheads="1"/>
            </p:cNvSpPr>
            <p:nvPr/>
          </p:nvSpPr>
          <p:spPr bwMode="auto">
            <a:xfrm>
              <a:off x="1963" y="1657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0" name="Freeform 1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1" name="Rectangle 15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W</a:t>
              </a:r>
            </a:p>
          </p:txBody>
        </p:sp>
        <p:sp>
          <p:nvSpPr>
            <p:cNvPr id="185362" name="Rectangle 16"/>
            <p:cNvSpPr>
              <a:spLocks noChangeArrowheads="1"/>
            </p:cNvSpPr>
            <p:nvPr/>
          </p:nvSpPr>
          <p:spPr bwMode="auto">
            <a:xfrm>
              <a:off x="617" y="1360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3" name="Freeform 1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4" name="Rectangle 18"/>
            <p:cNvSpPr>
              <a:spLocks noChangeArrowheads="1"/>
            </p:cNvSpPr>
            <p:nvPr/>
          </p:nvSpPr>
          <p:spPr bwMode="auto">
            <a:xfrm>
              <a:off x="2641" y="1262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185365" name="Freeform 19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6" name="Rectangle 20"/>
            <p:cNvSpPr>
              <a:spLocks noChangeArrowheads="1"/>
            </p:cNvSpPr>
            <p:nvPr/>
          </p:nvSpPr>
          <p:spPr bwMode="auto">
            <a:xfrm>
              <a:off x="2653" y="1983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Y</a:t>
              </a:r>
            </a:p>
          </p:txBody>
        </p:sp>
        <p:sp>
          <p:nvSpPr>
            <p:cNvPr id="185367" name="Line 21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8" name="Line 22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9" name="Line 23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0" name="Line 24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1" name="Line 25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2" name="Line 26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3" name="Line 27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4" name="Rectangle 28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5" name="Rectangle 29"/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: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6" name="Rectangle 30"/>
            <p:cNvSpPr>
              <a:spLocks noChangeArrowheads="1"/>
            </p:cNvSpPr>
            <p:nvPr/>
          </p:nvSpPr>
          <p:spPr bwMode="auto">
            <a:xfrm>
              <a:off x="3548" y="898"/>
              <a:ext cx="3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7" name="Rectangle 31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8" name="Rectangle 32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customer </a:t>
              </a:r>
            </a:p>
          </p:txBody>
        </p:sp>
        <p:sp>
          <p:nvSpPr>
            <p:cNvPr id="185379" name="Rectangle 33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network:</a:t>
              </a:r>
            </a:p>
          </p:txBody>
        </p:sp>
        <p:sp>
          <p:nvSpPr>
            <p:cNvPr id="185380" name="Rectangle 34"/>
            <p:cNvSpPr>
              <a:spLocks noChangeArrowheads="1"/>
            </p:cNvSpPr>
            <p:nvPr/>
          </p:nvSpPr>
          <p:spPr bwMode="auto">
            <a:xfrm>
              <a:off x="4823" y="1630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1" name="Rectangle 35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82" name="Rectangle 36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provider</a:t>
              </a:r>
            </a:p>
          </p:txBody>
        </p:sp>
        <p:sp>
          <p:nvSpPr>
            <p:cNvPr id="185383" name="Rectangle 37"/>
            <p:cNvSpPr>
              <a:spLocks noChangeArrowheads="1"/>
            </p:cNvSpPr>
            <p:nvPr/>
          </p:nvSpPr>
          <p:spPr bwMode="auto">
            <a:xfrm>
              <a:off x="4796" y="909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4" name="Rectangle 38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network</a:t>
              </a:r>
            </a:p>
          </p:txBody>
        </p:sp>
        <p:sp>
          <p:nvSpPr>
            <p:cNvPr id="185385" name="Rectangle 39"/>
            <p:cNvSpPr>
              <a:spLocks noChangeArrowheads="1"/>
            </p:cNvSpPr>
            <p:nvPr/>
          </p:nvSpPr>
          <p:spPr bwMode="auto">
            <a:xfrm>
              <a:off x="4785" y="1064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6" name="Freeform 40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87" name="Freeform 41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8017" y="3604926"/>
            <a:ext cx="7997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Suppose an ISP only wants to route traffic to/from its customer networks (does not want to carry transit traffic between other ISPs)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49" name="Picture 4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65" y="801925"/>
            <a:ext cx="8301892" cy="25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8746" y="6884"/>
            <a:ext cx="86106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BGP: achieving policy via advertisements</a:t>
            </a:r>
            <a:endParaRPr lang="en-US" sz="4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022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7" name="Picture 4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65" y="801925"/>
            <a:ext cx="8301892" cy="25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5" name="Rectangle 2"/>
          <p:cNvSpPr>
            <a:spLocks noGrp="1" noChangeArrowheads="1"/>
          </p:cNvSpPr>
          <p:nvPr>
            <p:ph type="title"/>
          </p:nvPr>
        </p:nvSpPr>
        <p:spPr>
          <a:xfrm>
            <a:off x="368746" y="6884"/>
            <a:ext cx="86106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BGP: achieving policy via advertisements</a:t>
            </a:r>
            <a:endParaRPr lang="en-US" sz="4000" dirty="0">
              <a:cs typeface="+mj-cs"/>
            </a:endParaRPr>
          </a:p>
        </p:txBody>
      </p:sp>
      <p:sp>
        <p:nvSpPr>
          <p:cNvPr id="185349" name="Rectangle 3"/>
          <p:cNvSpPr>
            <a:spLocks noChangeArrowheads="1"/>
          </p:cNvSpPr>
          <p:nvPr/>
        </p:nvSpPr>
        <p:spPr bwMode="auto">
          <a:xfrm>
            <a:off x="1181100" y="3581400"/>
            <a:ext cx="4876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5350" name="Rectangle 4"/>
          <p:cNvSpPr>
            <a:spLocks noChangeArrowheads="1"/>
          </p:cNvSpPr>
          <p:nvPr/>
        </p:nvSpPr>
        <p:spPr bwMode="auto">
          <a:xfrm>
            <a:off x="682740" y="4513560"/>
            <a:ext cx="8229600" cy="205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A,B,C are 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provider networks</a:t>
            </a:r>
          </a:p>
          <a:p>
            <a:pPr marL="282575" indent="-2825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X,W,Y are customer (of provider networks)</a:t>
            </a:r>
          </a:p>
          <a:p>
            <a:pPr marL="282575" indent="-2825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X is 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dual-homed: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attached to two networks</a:t>
            </a:r>
          </a:p>
          <a:p>
            <a:pPr marL="228600" indent="-2286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i="1" dirty="0" smtClean="0">
                <a:solidFill>
                  <a:srgbClr val="000090"/>
                </a:solidFill>
                <a:latin typeface="Gill Sans MT" charset="0"/>
                <a:ea typeface="ＭＳ Ｐゴシック" charset="0"/>
              </a:rPr>
              <a:t>policy to enforce: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X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does not want to route from B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to C via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X </a:t>
            </a:r>
          </a:p>
          <a:p>
            <a:pPr marL="685800" lvl="1" indent="-2286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.. so X will not advertise to B a route to C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grpSp>
        <p:nvGrpSpPr>
          <p:cNvPr id="185351" name="Group 5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85352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3" name="Freeform 7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4" name="Freeform 8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5" name="Rectangle 9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A</a:t>
              </a:r>
            </a:p>
          </p:txBody>
        </p:sp>
        <p:sp>
          <p:nvSpPr>
            <p:cNvPr id="185356" name="Rectangle 10"/>
            <p:cNvSpPr>
              <a:spLocks noChangeArrowheads="1"/>
            </p:cNvSpPr>
            <p:nvPr/>
          </p:nvSpPr>
          <p:spPr bwMode="auto">
            <a:xfrm>
              <a:off x="1867" y="1057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B</a:t>
              </a:r>
            </a:p>
          </p:txBody>
        </p:sp>
        <p:sp>
          <p:nvSpPr>
            <p:cNvPr id="185357" name="Freeform 1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8" name="Rectangle 12"/>
            <p:cNvSpPr>
              <a:spLocks noChangeArrowheads="1"/>
            </p:cNvSpPr>
            <p:nvPr/>
          </p:nvSpPr>
          <p:spPr bwMode="auto">
            <a:xfrm>
              <a:off x="1896" y="1657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C</a:t>
              </a:r>
            </a:p>
          </p:txBody>
        </p:sp>
        <p:sp>
          <p:nvSpPr>
            <p:cNvPr id="185359" name="Rectangle 13"/>
            <p:cNvSpPr>
              <a:spLocks noChangeArrowheads="1"/>
            </p:cNvSpPr>
            <p:nvPr/>
          </p:nvSpPr>
          <p:spPr bwMode="auto">
            <a:xfrm>
              <a:off x="1963" y="1657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0" name="Freeform 1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1" name="Rectangle 15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W</a:t>
              </a:r>
            </a:p>
          </p:txBody>
        </p:sp>
        <p:sp>
          <p:nvSpPr>
            <p:cNvPr id="185362" name="Rectangle 16"/>
            <p:cNvSpPr>
              <a:spLocks noChangeArrowheads="1"/>
            </p:cNvSpPr>
            <p:nvPr/>
          </p:nvSpPr>
          <p:spPr bwMode="auto">
            <a:xfrm>
              <a:off x="617" y="1360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3" name="Freeform 1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4" name="Rectangle 18"/>
            <p:cNvSpPr>
              <a:spLocks noChangeArrowheads="1"/>
            </p:cNvSpPr>
            <p:nvPr/>
          </p:nvSpPr>
          <p:spPr bwMode="auto">
            <a:xfrm>
              <a:off x="2641" y="1262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185365" name="Freeform 19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6" name="Rectangle 20"/>
            <p:cNvSpPr>
              <a:spLocks noChangeArrowheads="1"/>
            </p:cNvSpPr>
            <p:nvPr/>
          </p:nvSpPr>
          <p:spPr bwMode="auto">
            <a:xfrm>
              <a:off x="2653" y="1983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Y</a:t>
              </a:r>
            </a:p>
          </p:txBody>
        </p:sp>
        <p:sp>
          <p:nvSpPr>
            <p:cNvPr id="185367" name="Line 21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8" name="Line 22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9" name="Line 23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0" name="Line 24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1" name="Line 25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2" name="Line 26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3" name="Line 27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4" name="Rectangle 28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5" name="Rectangle 29"/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: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6" name="Rectangle 30"/>
            <p:cNvSpPr>
              <a:spLocks noChangeArrowheads="1"/>
            </p:cNvSpPr>
            <p:nvPr/>
          </p:nvSpPr>
          <p:spPr bwMode="auto">
            <a:xfrm>
              <a:off x="3548" y="898"/>
              <a:ext cx="3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7" name="Rectangle 31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8" name="Rectangle 32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customer </a:t>
              </a:r>
            </a:p>
          </p:txBody>
        </p:sp>
        <p:sp>
          <p:nvSpPr>
            <p:cNvPr id="185379" name="Rectangle 33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network:</a:t>
              </a:r>
            </a:p>
          </p:txBody>
        </p:sp>
        <p:sp>
          <p:nvSpPr>
            <p:cNvPr id="185380" name="Rectangle 34"/>
            <p:cNvSpPr>
              <a:spLocks noChangeArrowheads="1"/>
            </p:cNvSpPr>
            <p:nvPr/>
          </p:nvSpPr>
          <p:spPr bwMode="auto">
            <a:xfrm>
              <a:off x="4823" y="1630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1" name="Rectangle 35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82" name="Rectangle 36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provider</a:t>
              </a:r>
            </a:p>
          </p:txBody>
        </p:sp>
        <p:sp>
          <p:nvSpPr>
            <p:cNvPr id="185383" name="Rectangle 37"/>
            <p:cNvSpPr>
              <a:spLocks noChangeArrowheads="1"/>
            </p:cNvSpPr>
            <p:nvPr/>
          </p:nvSpPr>
          <p:spPr bwMode="auto">
            <a:xfrm>
              <a:off x="4796" y="909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4" name="Rectangle 38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network</a:t>
              </a:r>
            </a:p>
          </p:txBody>
        </p:sp>
        <p:sp>
          <p:nvSpPr>
            <p:cNvPr id="185385" name="Rectangle 39"/>
            <p:cNvSpPr>
              <a:spLocks noChangeArrowheads="1"/>
            </p:cNvSpPr>
            <p:nvPr/>
          </p:nvSpPr>
          <p:spPr bwMode="auto">
            <a:xfrm>
              <a:off x="4785" y="1064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6" name="Freeform 40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87" name="Freeform 41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8017" y="3604926"/>
            <a:ext cx="7997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Suppose an ISP only wants to route traffic to/from its customer networks (does not want to carry transit traffic between other ISPs)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96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route selection</a:t>
            </a:r>
          </a:p>
        </p:txBody>
      </p:sp>
      <p:sp>
        <p:nvSpPr>
          <p:cNvPr id="1208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3"/>
            <a:ext cx="7772400" cy="4648200"/>
          </a:xfrm>
        </p:spPr>
        <p:txBody>
          <a:bodyPr/>
          <a:lstStyle/>
          <a:p>
            <a:pPr marL="346075" indent="-346075">
              <a:defRPr/>
            </a:pPr>
            <a:r>
              <a:rPr lang="en-US" dirty="0">
                <a:cs typeface="+mn-cs"/>
              </a:rPr>
              <a:t>router may learn about more </a:t>
            </a:r>
            <a:r>
              <a:rPr lang="en-US" dirty="0" smtClean="0">
                <a:cs typeface="+mn-cs"/>
              </a:rPr>
              <a:t>than one </a:t>
            </a:r>
            <a:r>
              <a:rPr lang="en-US" dirty="0">
                <a:cs typeface="+mn-cs"/>
              </a:rPr>
              <a:t>route to destination AS, selects route based on: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local preference value </a:t>
            </a:r>
            <a:r>
              <a:rPr lang="en-US" dirty="0" smtClean="0"/>
              <a:t>attribute (policy decision)</a:t>
            </a:r>
            <a:endParaRPr lang="en-US" dirty="0"/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shortest AS-PATH 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closest NEXT-HOP </a:t>
            </a:r>
            <a:r>
              <a:rPr lang="en-US" dirty="0" smtClean="0"/>
              <a:t>router (hot </a:t>
            </a:r>
            <a:r>
              <a:rPr lang="en-US" dirty="0"/>
              <a:t>potato </a:t>
            </a:r>
            <a:r>
              <a:rPr lang="en-US" dirty="0" smtClean="0"/>
              <a:t>routing)</a:t>
            </a:r>
            <a:endParaRPr lang="en-US" dirty="0"/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additional criteria </a:t>
            </a:r>
          </a:p>
        </p:txBody>
      </p:sp>
      <p:pic>
        <p:nvPicPr>
          <p:cNvPr id="165893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10509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4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Title 1"/>
          <p:cNvSpPr>
            <a:spLocks noGrp="1"/>
          </p:cNvSpPr>
          <p:nvPr>
            <p:ph type="title"/>
          </p:nvPr>
        </p:nvSpPr>
        <p:spPr>
          <a:xfrm>
            <a:off x="533400" y="87508"/>
            <a:ext cx="7772400" cy="11430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Hot Potato Routing</a:t>
            </a:r>
          </a:p>
        </p:txBody>
      </p:sp>
      <p:sp>
        <p:nvSpPr>
          <p:cNvPr id="40" name="Content Placeholder 39"/>
          <p:cNvSpPr>
            <a:spLocks noGrp="1"/>
          </p:cNvSpPr>
          <p:nvPr>
            <p:ph idx="1"/>
          </p:nvPr>
        </p:nvSpPr>
        <p:spPr>
          <a:xfrm>
            <a:off x="914400" y="4747113"/>
            <a:ext cx="8229600" cy="826498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2d learns (via iBGP) it can route to X via 2a or 2c</a:t>
            </a:r>
          </a:p>
          <a:p>
            <a:pPr>
              <a:defRPr/>
            </a:pPr>
            <a:r>
              <a:rPr lang="en-US" sz="2400" i="1" dirty="0" smtClean="0">
                <a:solidFill>
                  <a:srgbClr val="000090"/>
                </a:solidFill>
              </a:rPr>
              <a:t>hot potato routing: </a:t>
            </a:r>
            <a:r>
              <a:rPr lang="en-US" sz="2400" dirty="0" smtClean="0"/>
              <a:t>choose local gateway that has least intra-domain cost (e.g., 2d chooses 2a, even though more AS hops to </a:t>
            </a:r>
            <a:r>
              <a:rPr lang="en-US" sz="2400" i="1" dirty="0" smtClean="0"/>
              <a:t>X</a:t>
            </a:r>
            <a:r>
              <a:rPr lang="en-US" sz="2400" dirty="0" smtClean="0"/>
              <a:t>): don’t worry about inter-domain cost!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83302" name="Picture 3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25708"/>
            <a:ext cx="457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1" name="Group 120"/>
          <p:cNvGrpSpPr/>
          <p:nvPr/>
        </p:nvGrpSpPr>
        <p:grpSpPr>
          <a:xfrm>
            <a:off x="624887" y="1673230"/>
            <a:ext cx="2557336" cy="1719017"/>
            <a:chOff x="-2170772" y="2784954"/>
            <a:chExt cx="2712783" cy="1853712"/>
          </a:xfrm>
        </p:grpSpPr>
        <p:sp>
          <p:nvSpPr>
            <p:cNvPr id="122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24" name="Group 123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77" name="Oval 1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8" name="Rectangle 1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9" name="Oval 1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0" name="Freeform 1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1" name="Freeform 1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2" name="Freeform 1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3" name="Freeform 1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84" name="Straight Connector 183"/>
                  <p:cNvCxnSpPr>
                    <a:endCxn id="1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4" name="Group 1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75" name="Oval 1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6" name="TextBox 1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25" name="Group 124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60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64" name="Oval 163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5" name="Rectangle 164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6" name="Oval 165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7" name="Freeform 166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8" name="Freeform 167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9" name="Freeform 168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71" name="Straight Connector 170"/>
                  <p:cNvCxnSpPr>
                    <a:endCxn id="16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1" name="Group 160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62" name="Oval 161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3" name="TextBox 162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26" name="Group 125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4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49" name="Oval 14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0" name="Rectangle 14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1" name="Oval 15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2" name="Freeform 15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3" name="Freeform 15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4" name="Freeform 15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7" name="Freeform 156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58" name="Straight Connector 157"/>
                  <p:cNvCxnSpPr>
                    <a:endCxn id="15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Group 145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147" name="Oval 14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8" name="TextBox 147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27" name="Group 126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3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36" name="Oval 13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7" name="Rectangle 13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8" name="Oval 13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9" name="Freeform 13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0" name="Freeform 13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1" name="Freeform 14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2" name="Freeform 14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43" name="Straight Connector 142"/>
                  <p:cNvCxnSpPr>
                    <a:endCxn id="13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Group 13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34" name="Oval 13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5" name="TextBox 13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128" name="Straight Connector 127"/>
              <p:cNvCxnSpPr>
                <a:stCxn id="177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>
                <a:off x="1315140" y="3783345"/>
                <a:ext cx="489235" cy="35258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" name="Straight Connector 129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" name="Straight Connector 130"/>
              <p:cNvCxnSpPr>
                <a:endCxn id="177" idx="2"/>
              </p:cNvCxnSpPr>
              <p:nvPr/>
            </p:nvCxnSpPr>
            <p:spPr bwMode="auto">
              <a:xfrm flipV="1">
                <a:off x="1319809" y="3078707"/>
                <a:ext cx="417868" cy="457019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86" name="Freeform 2"/>
          <p:cNvSpPr>
            <a:spLocks/>
          </p:cNvSpPr>
          <p:nvPr/>
        </p:nvSpPr>
        <p:spPr bwMode="auto">
          <a:xfrm>
            <a:off x="3285692" y="2600401"/>
            <a:ext cx="2545688" cy="1720535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87" name="Group 186"/>
          <p:cNvGrpSpPr/>
          <p:nvPr/>
        </p:nvGrpSpPr>
        <p:grpSpPr>
          <a:xfrm>
            <a:off x="3506594" y="2740425"/>
            <a:ext cx="2189884" cy="1476371"/>
            <a:chOff x="833331" y="2873352"/>
            <a:chExt cx="2333625" cy="1590649"/>
          </a:xfrm>
        </p:grpSpPr>
        <p:grpSp>
          <p:nvGrpSpPr>
            <p:cNvPr id="188" name="Group 187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23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39" name="Oval 23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0" name="Rectangle 23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1" name="Oval 24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2" name="Freeform 24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3" name="Freeform 24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4" name="Freeform 24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5" name="Freeform 24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46" name="Straight Connector 245"/>
                <p:cNvCxnSpPr>
                  <a:endCxn id="24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6" name="Group 23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37" name="Oval 23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89" name="Group 188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222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26" name="Oval 225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7" name="Rectangle 226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8" name="Oval 227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9" name="Freeform 228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0" name="Freeform 229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1" name="Freeform 230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2" name="Freeform 231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33" name="Straight Connector 232"/>
                <p:cNvCxnSpPr>
                  <a:endCxn id="228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3" name="Group 222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24" name="Oval 223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5" name="TextBox 224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90" name="Group 189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209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13" name="Oval 212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4" name="Rectangle 213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5" name="Oval 214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6" name="Freeform 215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7" name="Freeform 216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8" name="Freeform 217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9" name="Freeform 218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20" name="Straight Connector 219"/>
                <p:cNvCxnSpPr>
                  <a:endCxn id="215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0" name="Group 209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211" name="Oval 210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2" name="TextBox 211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91" name="Group 190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96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00" name="Oval 199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1" name="Rectangle 200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2" name="Oval 201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3" name="Freeform 202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4" name="Freeform 203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5" name="Freeform 204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6" name="Freeform 205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07" name="Straight Connector 206"/>
                <p:cNvCxnSpPr>
                  <a:endCxn id="202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Group 196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98" name="Oval 197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192" name="Straight Connector 191"/>
            <p:cNvCxnSpPr>
              <a:endCxn id="225" idx="0"/>
            </p:cNvCxnSpPr>
            <p:nvPr/>
          </p:nvCxnSpPr>
          <p:spPr bwMode="auto">
            <a:xfrm>
              <a:off x="1991073" y="3173114"/>
              <a:ext cx="4230" cy="92155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3" name="Straight Connector 192"/>
            <p:cNvCxnSpPr/>
            <p:nvPr/>
          </p:nvCxnSpPr>
          <p:spPr bwMode="auto">
            <a:xfrm>
              <a:off x="2280478" y="3145660"/>
              <a:ext cx="435814" cy="35947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Straight Connector 193"/>
            <p:cNvCxnSpPr/>
            <p:nvPr/>
          </p:nvCxnSpPr>
          <p:spPr bwMode="auto">
            <a:xfrm>
              <a:off x="1300073" y="3768911"/>
              <a:ext cx="527386" cy="3682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Straight Connector 194"/>
            <p:cNvCxnSpPr/>
            <p:nvPr/>
          </p:nvCxnSpPr>
          <p:spPr bwMode="auto">
            <a:xfrm flipH="1">
              <a:off x="2194462" y="3713972"/>
              <a:ext cx="509583" cy="42894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8" name="Freeform 2"/>
          <p:cNvSpPr>
            <a:spLocks/>
          </p:cNvSpPr>
          <p:nvPr/>
        </p:nvSpPr>
        <p:spPr bwMode="auto">
          <a:xfrm>
            <a:off x="5507686" y="1532143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250" name="Group 249"/>
          <p:cNvGrpSpPr/>
          <p:nvPr/>
        </p:nvGrpSpPr>
        <p:grpSpPr>
          <a:xfrm>
            <a:off x="6588258" y="1668259"/>
            <a:ext cx="536554" cy="333232"/>
            <a:chOff x="1736090" y="2873352"/>
            <a:chExt cx="565150" cy="369332"/>
          </a:xfrm>
        </p:grpSpPr>
        <p:grpSp>
          <p:nvGrpSpPr>
            <p:cNvPr id="298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302" name="Oval 301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303" name="Rectangle 302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305" name="Freeform 304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6" name="Freeform 305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7" name="Freeform 306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8" name="Freeform 307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09" name="Straight Connector 308"/>
              <p:cNvCxnSpPr>
                <a:endCxn id="304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298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300" name="Oval 299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1" name="TextBox 300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b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51" name="Group 250"/>
          <p:cNvGrpSpPr/>
          <p:nvPr/>
        </p:nvGrpSpPr>
        <p:grpSpPr>
          <a:xfrm>
            <a:off x="6592274" y="2770198"/>
            <a:ext cx="536554" cy="333232"/>
            <a:chOff x="1736090" y="2873352"/>
            <a:chExt cx="565150" cy="369332"/>
          </a:xfrm>
        </p:grpSpPr>
        <p:grpSp>
          <p:nvGrpSpPr>
            <p:cNvPr id="285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89" name="Oval 288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90" name="Rectangle 289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1" name="Oval 290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92" name="Freeform 291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3" name="Freeform 292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4" name="Freeform 293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5" name="Freeform 294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96" name="Straight Connector 295"/>
              <p:cNvCxnSpPr>
                <a:endCxn id="291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6" name="Group 285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287" name="Oval 286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88" name="TextBox 287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d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52" name="Group 251"/>
          <p:cNvGrpSpPr/>
          <p:nvPr/>
        </p:nvGrpSpPr>
        <p:grpSpPr>
          <a:xfrm>
            <a:off x="7410171" y="2220186"/>
            <a:ext cx="536554" cy="333232"/>
            <a:chOff x="1736090" y="2873352"/>
            <a:chExt cx="565150" cy="369332"/>
          </a:xfrm>
        </p:grpSpPr>
        <p:grpSp>
          <p:nvGrpSpPr>
            <p:cNvPr id="272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76" name="Oval 275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77" name="Rectangle 276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8" name="Oval 277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79" name="Freeform 278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0" name="Freeform 279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1" name="Freeform 280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2" name="Freeform 281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83" name="Straight Connector 282"/>
              <p:cNvCxnSpPr>
                <a:endCxn id="278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3" name="Group 272"/>
            <p:cNvGrpSpPr/>
            <p:nvPr/>
          </p:nvGrpSpPr>
          <p:grpSpPr>
            <a:xfrm>
              <a:off x="1770362" y="2873352"/>
              <a:ext cx="428460" cy="369332"/>
              <a:chOff x="667045" y="1708643"/>
              <a:chExt cx="428460" cy="369332"/>
            </a:xfrm>
          </p:grpSpPr>
          <p:sp>
            <p:nvSpPr>
              <p:cNvPr id="274" name="Oval 273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75" name="TextBox 274"/>
              <p:cNvSpPr txBox="1"/>
              <p:nvPr/>
            </p:nvSpPr>
            <p:spPr>
              <a:xfrm>
                <a:off x="667045" y="1708643"/>
                <a:ext cx="428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c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53" name="Group 252"/>
          <p:cNvGrpSpPr/>
          <p:nvPr/>
        </p:nvGrpSpPr>
        <p:grpSpPr>
          <a:xfrm>
            <a:off x="5731177" y="2214454"/>
            <a:ext cx="536554" cy="333232"/>
            <a:chOff x="1736090" y="2873352"/>
            <a:chExt cx="565150" cy="369332"/>
          </a:xfrm>
        </p:grpSpPr>
        <p:grpSp>
          <p:nvGrpSpPr>
            <p:cNvPr id="259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63" name="Oval 262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64" name="Rectangle 263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5" name="Oval 264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66" name="Freeform 265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7" name="Freeform 266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8" name="Freeform 267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9" name="Freeform 268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70" name="Straight Connector 269"/>
              <p:cNvCxnSpPr>
                <a:endCxn id="265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0" name="Group 259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261" name="Oval 260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a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cxnSp>
        <p:nvCxnSpPr>
          <p:cNvPr id="254" name="Straight Connector 253"/>
          <p:cNvCxnSpPr/>
          <p:nvPr/>
        </p:nvCxnSpPr>
        <p:spPr bwMode="auto">
          <a:xfrm>
            <a:off x="6276273" y="2367749"/>
            <a:ext cx="1143946" cy="57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Straight Connector 254"/>
          <p:cNvCxnSpPr>
            <a:stCxn id="302" idx="7"/>
          </p:cNvCxnSpPr>
          <p:nvPr/>
        </p:nvCxnSpPr>
        <p:spPr bwMode="auto">
          <a:xfrm>
            <a:off x="7046457" y="1921905"/>
            <a:ext cx="455753" cy="33362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Straight Connector 255"/>
          <p:cNvCxnSpPr/>
          <p:nvPr/>
        </p:nvCxnSpPr>
        <p:spPr bwMode="auto">
          <a:xfrm>
            <a:off x="6174303" y="2491974"/>
            <a:ext cx="453745" cy="3221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Straight Connector 256"/>
          <p:cNvCxnSpPr/>
          <p:nvPr/>
        </p:nvCxnSpPr>
        <p:spPr bwMode="auto">
          <a:xfrm flipH="1">
            <a:off x="6162417" y="1933156"/>
            <a:ext cx="482298" cy="31511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8" name="Straight Connector 257"/>
          <p:cNvCxnSpPr/>
          <p:nvPr/>
        </p:nvCxnSpPr>
        <p:spPr bwMode="auto">
          <a:xfrm flipH="1" flipV="1">
            <a:off x="5412148" y="3178324"/>
            <a:ext cx="1295763" cy="64375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" name="Straight Connector 310"/>
          <p:cNvCxnSpPr/>
          <p:nvPr/>
        </p:nvCxnSpPr>
        <p:spPr bwMode="auto">
          <a:xfrm flipH="1" flipV="1">
            <a:off x="3046707" y="2561763"/>
            <a:ext cx="542552" cy="78120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2" name="Straight Connector 311"/>
          <p:cNvCxnSpPr/>
          <p:nvPr/>
        </p:nvCxnSpPr>
        <p:spPr bwMode="auto">
          <a:xfrm flipV="1">
            <a:off x="5523188" y="2502881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3" name="TextBox 312"/>
          <p:cNvSpPr txBox="1"/>
          <p:nvPr/>
        </p:nvSpPr>
        <p:spPr>
          <a:xfrm>
            <a:off x="3493291" y="2660085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5543950" y="157338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707172" y="178405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316" name="Group 315"/>
          <p:cNvGrpSpPr/>
          <p:nvPr/>
        </p:nvGrpSpPr>
        <p:grpSpPr>
          <a:xfrm>
            <a:off x="7070827" y="2634990"/>
            <a:ext cx="1701734" cy="616172"/>
            <a:chOff x="7073692" y="5469792"/>
            <a:chExt cx="1701734" cy="616172"/>
          </a:xfrm>
        </p:grpSpPr>
        <p:grpSp>
          <p:nvGrpSpPr>
            <p:cNvPr id="317" name="Group 316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1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2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24" name="Oval 32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5" name="Rectangle 32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6" name="Oval 32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7" name="Freeform 32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8" name="Freeform 32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9" name="Freeform 32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30" name="Freeform 32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31" name="Straight Connector 330"/>
                <p:cNvCxnSpPr>
                  <a:endCxn id="32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Connector 33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1" name="Group 32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22" name="Oval 32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3" name="TextBox 32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/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318" name="Straight Connector 317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33" name="Group 332"/>
          <p:cNvGrpSpPr/>
          <p:nvPr/>
        </p:nvGrpSpPr>
        <p:grpSpPr>
          <a:xfrm>
            <a:off x="5713444" y="2600984"/>
            <a:ext cx="872159" cy="788717"/>
            <a:chOff x="5713444" y="2379268"/>
            <a:chExt cx="872159" cy="788717"/>
          </a:xfrm>
        </p:grpSpPr>
        <p:sp>
          <p:nvSpPr>
            <p:cNvPr id="334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35" name="Text Box 119"/>
            <p:cNvSpPr txBox="1">
              <a:spLocks noChangeArrowheads="1"/>
            </p:cNvSpPr>
            <p:nvPr/>
          </p:nvSpPr>
          <p:spPr bwMode="auto">
            <a:xfrm>
              <a:off x="5848435" y="2887139"/>
              <a:ext cx="737168" cy="280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400" i="1" dirty="0" smtClean="0">
                  <a:solidFill>
                    <a:srgbClr val="CC0000"/>
                  </a:solidFill>
                </a:rPr>
                <a:t>AS3,X </a:t>
              </a:r>
              <a:endParaRPr lang="en-US" sz="1400" i="1" dirty="0">
                <a:solidFill>
                  <a:srgbClr val="CC0000"/>
                </a:solidFill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240503" y="2660320"/>
            <a:ext cx="1126397" cy="993049"/>
            <a:chOff x="2240503" y="2438604"/>
            <a:chExt cx="1126397" cy="993049"/>
          </a:xfrm>
        </p:grpSpPr>
        <p:sp>
          <p:nvSpPr>
            <p:cNvPr id="337" name="Text Box 119"/>
            <p:cNvSpPr txBox="1">
              <a:spLocks noChangeArrowheads="1"/>
            </p:cNvSpPr>
            <p:nvPr/>
          </p:nvSpPr>
          <p:spPr bwMode="auto">
            <a:xfrm>
              <a:off x="2240503" y="3150807"/>
              <a:ext cx="1126397" cy="280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400" i="1" dirty="0" smtClean="0">
                  <a:solidFill>
                    <a:srgbClr val="CC0000"/>
                  </a:solidFill>
                </a:rPr>
                <a:t>AS1,AS3,X </a:t>
              </a:r>
              <a:endParaRPr lang="en-US" sz="1400" i="1" dirty="0">
                <a:solidFill>
                  <a:srgbClr val="CC0000"/>
                </a:solidFill>
              </a:endParaRPr>
            </a:p>
          </p:txBody>
        </p:sp>
        <p:sp>
          <p:nvSpPr>
            <p:cNvPr id="338" name="AutoShape 118"/>
            <p:cNvSpPr>
              <a:spLocks noChangeArrowheads="1"/>
            </p:cNvSpPr>
            <p:nvPr/>
          </p:nvSpPr>
          <p:spPr bwMode="auto">
            <a:xfrm rot="14228333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340" name="Straight Arrow Connector 339"/>
          <p:cNvCxnSpPr/>
          <p:nvPr/>
        </p:nvCxnSpPr>
        <p:spPr bwMode="auto">
          <a:xfrm flipH="1">
            <a:off x="4912930" y="3654209"/>
            <a:ext cx="357050" cy="28859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2" name="Straight Arrow Connector 341"/>
          <p:cNvCxnSpPr/>
          <p:nvPr/>
        </p:nvCxnSpPr>
        <p:spPr bwMode="auto">
          <a:xfrm>
            <a:off x="3885547" y="3671141"/>
            <a:ext cx="413648" cy="2969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3" name="Straight Connector 342"/>
          <p:cNvCxnSpPr>
            <a:stCxn id="262" idx="1"/>
          </p:cNvCxnSpPr>
          <p:nvPr/>
        </p:nvCxnSpPr>
        <p:spPr bwMode="auto">
          <a:xfrm flipH="1">
            <a:off x="3046901" y="2381069"/>
            <a:ext cx="2716814" cy="1439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4" name="TextBox 353"/>
          <p:cNvSpPr txBox="1"/>
          <p:nvPr/>
        </p:nvSpPr>
        <p:spPr>
          <a:xfrm>
            <a:off x="6713852" y="3668010"/>
            <a:ext cx="1860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600" dirty="0" smtClean="0">
                <a:solidFill>
                  <a:srgbClr val="808080">
                    <a:lumMod val="75000"/>
                  </a:srgbClr>
                </a:solidFill>
                <a:latin typeface="Arial" charset="0"/>
                <a:ea typeface="ＭＳ Ｐゴシック" charset="0"/>
              </a:rPr>
              <a:t>OSPF link weights</a:t>
            </a:r>
            <a:endParaRPr lang="en-US" sz="1600" dirty="0">
              <a:solidFill>
                <a:srgbClr val="808080">
                  <a:lumMod val="75000"/>
                </a:srgbClr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2921" y="3471742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606060"/>
                </a:solidFill>
                <a:latin typeface="Arial" charset="0"/>
                <a:ea typeface="ＭＳ Ｐゴシック" charset="0"/>
              </a:rPr>
              <a:t>201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57" name="TextBox 356"/>
          <p:cNvSpPr txBox="1"/>
          <p:nvPr/>
        </p:nvSpPr>
        <p:spPr>
          <a:xfrm>
            <a:off x="4531886" y="3127836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606060"/>
                </a:solidFill>
                <a:latin typeface="Arial" charset="0"/>
                <a:ea typeface="ＭＳ Ｐゴシック" charset="0"/>
              </a:rPr>
              <a:t>152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58" name="TextBox 357"/>
          <p:cNvSpPr txBox="1"/>
          <p:nvPr/>
        </p:nvSpPr>
        <p:spPr>
          <a:xfrm>
            <a:off x="5012749" y="2966393"/>
            <a:ext cx="514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606060"/>
                </a:solidFill>
                <a:latin typeface="Arial" charset="0"/>
                <a:ea typeface="ＭＳ Ｐゴシック" charset="0"/>
              </a:rPr>
              <a:t>112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4662388" y="3433508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606060"/>
                </a:solidFill>
                <a:latin typeface="Arial" charset="0"/>
                <a:ea typeface="ＭＳ Ｐゴシック" charset="0"/>
              </a:rPr>
              <a:t>263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67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Network Layer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282" y="1524000"/>
            <a:ext cx="7873117" cy="4114800"/>
          </a:xfrm>
        </p:spPr>
        <p:txBody>
          <a:bodyPr/>
          <a:lstStyle/>
          <a:p>
            <a:r>
              <a:rPr lang="en-US" dirty="0" smtClean="0"/>
              <a:t>IPv4 addresses</a:t>
            </a:r>
          </a:p>
          <a:p>
            <a:pPr lvl="1"/>
            <a:r>
              <a:rPr lang="en-US" dirty="0" smtClean="0"/>
              <a:t>Hierarchical structure (subnet mask)</a:t>
            </a:r>
            <a:endParaRPr lang="en-US" dirty="0"/>
          </a:p>
          <a:p>
            <a:r>
              <a:rPr lang="en-US" dirty="0"/>
              <a:t>Routing</a:t>
            </a:r>
          </a:p>
          <a:p>
            <a:pPr lvl="1"/>
            <a:r>
              <a:rPr lang="en-US" dirty="0"/>
              <a:t>Hierarchical structure (</a:t>
            </a:r>
            <a:r>
              <a:rPr lang="en-US" dirty="0" smtClean="0"/>
              <a:t>Autonomous Systems)</a:t>
            </a:r>
            <a:endParaRPr lang="en-US" dirty="0"/>
          </a:p>
          <a:p>
            <a:r>
              <a:rPr lang="en-US" dirty="0"/>
              <a:t>Routers</a:t>
            </a:r>
          </a:p>
          <a:p>
            <a:pPr lvl="1"/>
            <a:r>
              <a:rPr lang="en-US" dirty="0"/>
              <a:t>Structure (input queue, switch, output queue)</a:t>
            </a:r>
          </a:p>
          <a:p>
            <a:pPr lvl="1"/>
            <a:r>
              <a:rPr lang="en-US" dirty="0"/>
              <a:t>Routing tables (hierarchical structure)</a:t>
            </a:r>
          </a:p>
          <a:p>
            <a:r>
              <a:rPr lang="en-US" dirty="0" smtClean="0"/>
              <a:t>Network layer packets</a:t>
            </a:r>
          </a:p>
          <a:p>
            <a:pPr lvl="1"/>
            <a:r>
              <a:rPr lang="en-US" dirty="0" smtClean="0"/>
              <a:t>IPv4, IPv6</a:t>
            </a:r>
          </a:p>
        </p:txBody>
      </p:sp>
    </p:spTree>
    <p:extLst>
      <p:ext uri="{BB962C8B-B14F-4D97-AF65-F5344CB8AC3E}">
        <p14:creationId xmlns:p14="http://schemas.microsoft.com/office/powerpoint/2010/main" val="247093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38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question 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 smtClean="0"/>
              <a:t>What was the muddiest point in today’s class?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3" name="Picture 7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83978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7772400" cy="874713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Bellman-Ford example </a:t>
            </a:r>
          </a:p>
        </p:txBody>
      </p:sp>
      <p:grpSp>
        <p:nvGrpSpPr>
          <p:cNvPr id="133125" name="Group 3"/>
          <p:cNvGrpSpPr>
            <a:grpSpLocks/>
          </p:cNvGrpSpPr>
          <p:nvPr/>
        </p:nvGrpSpPr>
        <p:grpSpPr bwMode="auto">
          <a:xfrm>
            <a:off x="276225" y="1470025"/>
            <a:ext cx="3571875" cy="2236788"/>
            <a:chOff x="3162" y="1071"/>
            <a:chExt cx="2250" cy="1409"/>
          </a:xfrm>
        </p:grpSpPr>
        <p:sp>
          <p:nvSpPr>
            <p:cNvPr id="133130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31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32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33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34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35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36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37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38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39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0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1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2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3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4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5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6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7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8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49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50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51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52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53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54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55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56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57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58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59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60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61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62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63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64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65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66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67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68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69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3170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3171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33197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198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172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33195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196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y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173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33193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194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x</a:t>
                </a:r>
              </a:p>
            </p:txBody>
          </p:sp>
        </p:grpSp>
        <p:grpSp>
          <p:nvGrpSpPr>
            <p:cNvPr id="133174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33191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192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w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175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33189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190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v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176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33187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3188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z</a:t>
                </a:r>
              </a:p>
            </p:txBody>
          </p:sp>
        </p:grpSp>
        <p:sp>
          <p:nvSpPr>
            <p:cNvPr id="133177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178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179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180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181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182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183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184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185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186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3126" name="Text Box 73"/>
          <p:cNvSpPr txBox="1">
            <a:spLocks noChangeArrowheads="1"/>
          </p:cNvSpPr>
          <p:nvPr/>
        </p:nvSpPr>
        <p:spPr bwMode="auto">
          <a:xfrm>
            <a:off x="3765550" y="1770063"/>
            <a:ext cx="504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>
                <a:solidFill>
                  <a:srgbClr val="000000"/>
                </a:solidFill>
              </a:rPr>
              <a:t>clearly, d</a:t>
            </a:r>
            <a:r>
              <a:rPr lang="en-US" baseline="-25000">
                <a:solidFill>
                  <a:srgbClr val="000000"/>
                </a:solidFill>
              </a:rPr>
              <a:t>v</a:t>
            </a:r>
            <a:r>
              <a:rPr lang="en-US">
                <a:solidFill>
                  <a:srgbClr val="000000"/>
                </a:solidFill>
              </a:rPr>
              <a:t>(z) = 5, d</a:t>
            </a:r>
            <a:r>
              <a:rPr lang="en-US" baseline="-25000">
                <a:solidFill>
                  <a:srgbClr val="000000"/>
                </a:solidFill>
              </a:rPr>
              <a:t>x</a:t>
            </a:r>
            <a:r>
              <a:rPr lang="en-US">
                <a:solidFill>
                  <a:srgbClr val="000000"/>
                </a:solidFill>
              </a:rPr>
              <a:t>(z) = 3, d</a:t>
            </a:r>
            <a:r>
              <a:rPr lang="en-US" baseline="-25000">
                <a:solidFill>
                  <a:srgbClr val="000000"/>
                </a:solidFill>
              </a:rPr>
              <a:t>w</a:t>
            </a:r>
            <a:r>
              <a:rPr lang="en-US">
                <a:solidFill>
                  <a:srgbClr val="000000"/>
                </a:solidFill>
              </a:rPr>
              <a:t>(z) = 3</a:t>
            </a:r>
          </a:p>
        </p:txBody>
      </p:sp>
      <p:sp>
        <p:nvSpPr>
          <p:cNvPr id="133127" name="Text Box 74"/>
          <p:cNvSpPr txBox="1">
            <a:spLocks noChangeArrowheads="1"/>
          </p:cNvSpPr>
          <p:nvPr/>
        </p:nvSpPr>
        <p:spPr bwMode="auto">
          <a:xfrm>
            <a:off x="4275138" y="2928938"/>
            <a:ext cx="3900487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>
                <a:solidFill>
                  <a:srgbClr val="000000"/>
                </a:solidFill>
              </a:rPr>
              <a:t>d</a:t>
            </a:r>
            <a:r>
              <a:rPr lang="en-US" baseline="-25000">
                <a:solidFill>
                  <a:srgbClr val="000000"/>
                </a:solidFill>
              </a:rPr>
              <a:t>u</a:t>
            </a:r>
            <a:r>
              <a:rPr lang="en-US">
                <a:solidFill>
                  <a:srgbClr val="000000"/>
                </a:solidFill>
              </a:rPr>
              <a:t>(z) = min { c(u,v) + d</a:t>
            </a:r>
            <a:r>
              <a:rPr lang="en-US" baseline="-25000">
                <a:solidFill>
                  <a:srgbClr val="000000"/>
                </a:solidFill>
              </a:rPr>
              <a:t>v</a:t>
            </a:r>
            <a:r>
              <a:rPr lang="en-US">
                <a:solidFill>
                  <a:srgbClr val="000000"/>
                </a:solidFill>
              </a:rPr>
              <a:t>(z),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                    c(u,x) + d</a:t>
            </a:r>
            <a:r>
              <a:rPr lang="en-US" baseline="-25000">
                <a:solidFill>
                  <a:srgbClr val="000000"/>
                </a:solidFill>
              </a:rPr>
              <a:t>x</a:t>
            </a:r>
            <a:r>
              <a:rPr lang="en-US">
                <a:solidFill>
                  <a:srgbClr val="000000"/>
                </a:solidFill>
              </a:rPr>
              <a:t>(z),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                    c(u,w) + d</a:t>
            </a:r>
            <a:r>
              <a:rPr lang="en-US" baseline="-25000">
                <a:solidFill>
                  <a:srgbClr val="000000"/>
                </a:solidFill>
              </a:rPr>
              <a:t>w</a:t>
            </a:r>
            <a:r>
              <a:rPr lang="en-US">
                <a:solidFill>
                  <a:srgbClr val="000000"/>
                </a:solidFill>
              </a:rPr>
              <a:t>(z) }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         = min {2 + 5,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                    1 + 3,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                    5 + 3}  = 4</a:t>
            </a:r>
          </a:p>
        </p:txBody>
      </p:sp>
      <p:sp>
        <p:nvSpPr>
          <p:cNvPr id="133128" name="Text Box 75"/>
          <p:cNvSpPr txBox="1">
            <a:spLocks noChangeArrowheads="1"/>
          </p:cNvSpPr>
          <p:nvPr/>
        </p:nvSpPr>
        <p:spPr bwMode="auto">
          <a:xfrm>
            <a:off x="596643" y="5061409"/>
            <a:ext cx="67659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node achieving minimum is next</a:t>
            </a:r>
          </a:p>
          <a:p>
            <a:pPr eaLnBrk="0" hangingPunct="0">
              <a:lnSpc>
                <a:spcPct val="85000"/>
              </a:lnSpc>
            </a:pP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hop in shortest path, used in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  <a:ea typeface="MS Mincho" charset="0"/>
                <a:cs typeface="MS Mincho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forwarding table</a:t>
            </a:r>
          </a:p>
        </p:txBody>
      </p:sp>
      <p:sp>
        <p:nvSpPr>
          <p:cNvPr id="133129" name="Text Box 76"/>
          <p:cNvSpPr txBox="1">
            <a:spLocks noChangeArrowheads="1"/>
          </p:cNvSpPr>
          <p:nvPr/>
        </p:nvSpPr>
        <p:spPr bwMode="auto">
          <a:xfrm>
            <a:off x="3862388" y="2466975"/>
            <a:ext cx="2725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>
                <a:solidFill>
                  <a:srgbClr val="000000"/>
                </a:solidFill>
              </a:rPr>
              <a:t>B-F equation says:</a:t>
            </a:r>
          </a:p>
        </p:txBody>
      </p:sp>
    </p:spTree>
    <p:extLst>
      <p:ext uri="{BB962C8B-B14F-4D97-AF65-F5344CB8AC3E}">
        <p14:creationId xmlns:p14="http://schemas.microsoft.com/office/powerpoint/2010/main" val="367912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7100" y="1302987"/>
            <a:ext cx="8192217" cy="910047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>
                <a:latin typeface="Gill Sans MT"/>
                <a:cs typeface="Gill Sans MT"/>
              </a:rPr>
              <a:t>aggregate routers into </a:t>
            </a:r>
            <a:r>
              <a:rPr lang="en-US" dirty="0" smtClean="0">
                <a:latin typeface="Gill Sans MT"/>
                <a:cs typeface="Gill Sans MT"/>
              </a:rPr>
              <a:t>regions known as</a:t>
            </a:r>
            <a:r>
              <a:rPr lang="en-US" dirty="0" smtClean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lang="ja-JP" altLang="en-US" dirty="0">
                <a:solidFill>
                  <a:srgbClr val="CC0000"/>
                </a:solidFill>
                <a:latin typeface="Gill Sans MT"/>
                <a:cs typeface="Gill Sans MT"/>
              </a:rPr>
              <a:t>“</a:t>
            </a:r>
            <a:r>
              <a:rPr lang="en-US" altLang="ja-JP" dirty="0">
                <a:solidFill>
                  <a:srgbClr val="CC0000"/>
                </a:solidFill>
                <a:latin typeface="Gill Sans MT"/>
                <a:cs typeface="Gill Sans MT"/>
              </a:rPr>
              <a:t>autonomous systems</a:t>
            </a:r>
            <a:r>
              <a:rPr lang="ja-JP" altLang="en-US" dirty="0">
                <a:solidFill>
                  <a:srgbClr val="CC0000"/>
                </a:solidFill>
                <a:latin typeface="Gill Sans MT"/>
                <a:cs typeface="Gill Sans MT"/>
              </a:rPr>
              <a:t>”</a:t>
            </a:r>
            <a:r>
              <a:rPr lang="en-US" altLang="ja-JP" dirty="0">
                <a:solidFill>
                  <a:srgbClr val="CC0000"/>
                </a:solidFill>
                <a:latin typeface="Gill Sans MT"/>
                <a:cs typeface="Gill Sans MT"/>
              </a:rPr>
              <a:t> (AS</a:t>
            </a:r>
            <a:r>
              <a:rPr lang="en-US" altLang="ja-JP" dirty="0" smtClean="0">
                <a:solidFill>
                  <a:srgbClr val="CC0000"/>
                </a:solidFill>
                <a:latin typeface="Gill Sans MT"/>
                <a:cs typeface="Gill Sans MT"/>
              </a:rPr>
              <a:t>) (a.k.a. “domains”)</a:t>
            </a:r>
            <a:endParaRPr lang="en-US" dirty="0">
              <a:latin typeface="Gill Sans MT" charset="0"/>
            </a:endParaRP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06150" y="2636395"/>
            <a:ext cx="3748232" cy="1934001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0"/>
                </a:solidFill>
                <a:latin typeface="Gill Sans MT" charset="0"/>
              </a:rPr>
              <a:t>inter-AS routing</a:t>
            </a:r>
          </a:p>
          <a:p>
            <a:r>
              <a:rPr lang="en-US" sz="2400" dirty="0" smtClean="0">
                <a:latin typeface="Gill Sans MT" charset="0"/>
              </a:rPr>
              <a:t>routing among </a:t>
            </a:r>
            <a:r>
              <a:rPr lang="en-US" sz="2400" dirty="0" err="1" smtClean="0">
                <a:latin typeface="Gill Sans MT" charset="0"/>
              </a:rPr>
              <a:t>AS’es</a:t>
            </a:r>
            <a:endParaRPr lang="en-US" sz="2400" dirty="0" smtClean="0">
              <a:latin typeface="Gill Sans MT" charset="0"/>
            </a:endParaRPr>
          </a:p>
          <a:p>
            <a:r>
              <a:rPr lang="en-US" sz="2400" dirty="0" smtClean="0">
                <a:latin typeface="Gill Sans MT" charset="0"/>
              </a:rPr>
              <a:t>gateways perform inter-domain routing (as well as intra-domain routing)</a:t>
            </a:r>
            <a:endParaRPr lang="en-US" sz="2400" dirty="0">
              <a:latin typeface="Gill Sans MT" charset="0"/>
            </a:endParaRPr>
          </a:p>
        </p:txBody>
      </p:sp>
      <p:pic>
        <p:nvPicPr>
          <p:cNvPr id="144389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903288"/>
            <a:ext cx="7831792" cy="21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5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241300"/>
            <a:ext cx="8144020" cy="885825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Internet approach to scalable </a:t>
            </a:r>
            <a:r>
              <a:rPr lang="en-US" sz="4000" dirty="0">
                <a:cs typeface="+mj-cs"/>
              </a:rPr>
              <a:t>routing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74560" y="2540178"/>
            <a:ext cx="4246080" cy="3912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90000"/>
              </a:lnSpc>
              <a:buFont typeface="Wingdings" charset="2"/>
              <a:buNone/>
            </a:pPr>
            <a:r>
              <a:rPr lang="en-US" altLang="ja-JP" dirty="0" smtClean="0">
                <a:solidFill>
                  <a:srgbClr val="000090"/>
                </a:solidFill>
                <a:cs typeface="Gill Sans MT"/>
              </a:rPr>
              <a:t>intra-AS routing</a:t>
            </a:r>
          </a:p>
          <a:p>
            <a:pPr>
              <a:lnSpc>
                <a:spcPct val="90000"/>
              </a:lnSpc>
            </a:pPr>
            <a:r>
              <a:rPr lang="en-US" altLang="ja-JP" sz="2400" dirty="0" smtClean="0">
                <a:solidFill>
                  <a:srgbClr val="000000"/>
                </a:solidFill>
              </a:rPr>
              <a:t>routing among hosts, routers in same AS (“network”)</a:t>
            </a:r>
          </a:p>
          <a:p>
            <a:pPr>
              <a:lnSpc>
                <a:spcPct val="90000"/>
              </a:lnSpc>
            </a:pPr>
            <a:r>
              <a:rPr lang="en-US" altLang="ja-JP" sz="2400" dirty="0" smtClean="0">
                <a:solidFill>
                  <a:srgbClr val="000000"/>
                </a:solidFill>
              </a:rPr>
              <a:t>all routers in AS must run </a:t>
            </a:r>
            <a:r>
              <a:rPr lang="en-US" altLang="ja-JP" sz="2400" i="1" dirty="0" smtClean="0">
                <a:solidFill>
                  <a:srgbClr val="000090"/>
                </a:solidFill>
              </a:rPr>
              <a:t>same</a:t>
            </a:r>
            <a:r>
              <a:rPr lang="en-US" altLang="ja-JP" sz="2400" dirty="0" smtClean="0">
                <a:solidFill>
                  <a:srgbClr val="000000"/>
                </a:solidFill>
              </a:rPr>
              <a:t> intra-domain protocol</a:t>
            </a:r>
            <a:endParaRPr lang="en-US" altLang="ja-JP" sz="2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routers in </a:t>
            </a:r>
            <a:r>
              <a:rPr lang="en-US" sz="2400" i="1" dirty="0" smtClean="0">
                <a:solidFill>
                  <a:srgbClr val="000000"/>
                </a:solidFill>
              </a:rPr>
              <a:t>different</a:t>
            </a:r>
            <a:r>
              <a:rPr lang="en-US" sz="2400" dirty="0" smtClean="0">
                <a:solidFill>
                  <a:srgbClr val="000000"/>
                </a:solidFill>
              </a:rPr>
              <a:t> AS can run </a:t>
            </a:r>
            <a:r>
              <a:rPr lang="en-US" sz="2400" i="1" dirty="0" smtClean="0">
                <a:solidFill>
                  <a:srgbClr val="000000"/>
                </a:solidFill>
              </a:rPr>
              <a:t>different</a:t>
            </a:r>
            <a:r>
              <a:rPr lang="en-US" sz="2400" dirty="0" smtClean="0">
                <a:solidFill>
                  <a:srgbClr val="000000"/>
                </a:solidFill>
              </a:rPr>
              <a:t> intra-domain routing protocol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gateway router: at “edge” of its own AS, has link(s) to router(s) in other </a:t>
            </a:r>
            <a:r>
              <a:rPr lang="en-US" sz="2400" dirty="0" err="1" smtClean="0">
                <a:solidFill>
                  <a:srgbClr val="000000"/>
                </a:solidFill>
              </a:rPr>
              <a:t>AS’es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3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7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134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(y)</a:t>
            </a:r>
            <a:r>
              <a:rPr lang="en-US">
                <a:latin typeface="Gill Sans MT" charset="0"/>
              </a:rPr>
              <a:t> = estimate of least cost from x to y</a:t>
            </a:r>
          </a:p>
          <a:p>
            <a:pPr lvl="1"/>
            <a:r>
              <a:rPr lang="en-US">
                <a:latin typeface="Gill Sans MT" charset="0"/>
              </a:rPr>
              <a:t>x maintains  distance vector </a:t>
            </a:r>
            <a:r>
              <a:rPr lang="en-US" b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 = [D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(y): y </a:t>
            </a:r>
            <a:r>
              <a:rPr lang="ru-RU">
                <a:solidFill>
                  <a:srgbClr val="CC0000"/>
                </a:solidFill>
                <a:latin typeface="Gill Sans MT" charset="0"/>
              </a:rPr>
              <a:t>є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 N ]</a:t>
            </a:r>
          </a:p>
          <a:p>
            <a:r>
              <a:rPr lang="en-US">
                <a:latin typeface="Gill Sans MT" charset="0"/>
              </a:rPr>
              <a:t>node x:</a:t>
            </a:r>
          </a:p>
          <a:p>
            <a:pPr lvl="1"/>
            <a:r>
              <a:rPr lang="en-US" sz="2800">
                <a:latin typeface="Gill Sans MT" charset="0"/>
              </a:rPr>
              <a:t>knows cost to each neighbor v: </a:t>
            </a:r>
            <a:r>
              <a:rPr lang="en-US" sz="2800">
                <a:solidFill>
                  <a:srgbClr val="CC0000"/>
                </a:solidFill>
                <a:latin typeface="Gill Sans MT" charset="0"/>
              </a:rPr>
              <a:t>c(x,v)</a:t>
            </a:r>
          </a:p>
          <a:p>
            <a:pPr lvl="1"/>
            <a:r>
              <a:rPr lang="en-US" sz="2800">
                <a:latin typeface="Gill Sans MT" charset="0"/>
              </a:rPr>
              <a:t>maintains its neighbors</a:t>
            </a:r>
            <a:r>
              <a:rPr lang="ja-JP" altLang="en-US" sz="2800">
                <a:latin typeface="Gill Sans MT" charset="0"/>
              </a:rPr>
              <a:t>’</a:t>
            </a:r>
            <a:r>
              <a:rPr lang="en-US" altLang="ja-JP" sz="2800">
                <a:latin typeface="Gill Sans MT" charset="0"/>
              </a:rPr>
              <a:t> distance vectors. For each neighbor v, x maintains </a:t>
            </a:r>
            <a:br>
              <a:rPr lang="en-US" altLang="ja-JP" sz="2800">
                <a:latin typeface="Gill Sans MT" charset="0"/>
              </a:rPr>
            </a:br>
            <a:r>
              <a:rPr lang="en-US" altLang="ja-JP" sz="2800" b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altLang="ja-JP" sz="2800" baseline="-2500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 = [D</a:t>
            </a:r>
            <a:r>
              <a:rPr lang="en-US" altLang="ja-JP" sz="2800" baseline="-2500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(y): y </a:t>
            </a:r>
            <a:r>
              <a:rPr lang="ru-RU" altLang="ja-JP" sz="2800">
                <a:solidFill>
                  <a:srgbClr val="CC0000"/>
                </a:solidFill>
                <a:latin typeface="Gill Sans MT" charset="0"/>
              </a:rPr>
              <a:t>є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 N ]</a:t>
            </a:r>
          </a:p>
          <a:p>
            <a:pPr>
              <a:buFont typeface="Wingdings" charset="0"/>
              <a:buNone/>
            </a:pPr>
            <a:endParaRPr lang="en-US">
              <a:solidFill>
                <a:srgbClr val="CC0000"/>
              </a:solidFill>
              <a:latin typeface="Gill Sans MT" charset="0"/>
            </a:endParaRPr>
          </a:p>
          <a:p>
            <a:endParaRPr lang="en-US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28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2414588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>
                <a:solidFill>
                  <a:srgbClr val="CC0000"/>
                </a:solidFill>
                <a:cs typeface="+mn-cs"/>
              </a:rPr>
              <a:t>key idea:</a:t>
            </a:r>
            <a:r>
              <a:rPr lang="en-US" sz="3200">
                <a:solidFill>
                  <a:srgbClr val="CC0000"/>
                </a:solidFill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from time-to-time, each node sends its own distance vector estimate to neighbors</a:t>
            </a:r>
          </a:p>
          <a:p>
            <a:pPr>
              <a:defRPr/>
            </a:pPr>
            <a:r>
              <a:rPr lang="en-US">
                <a:cs typeface="+mn-cs"/>
              </a:rPr>
              <a:t>when x receives new DV estimate from neighbor, it updates its own DV using B-F equation: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1003300" y="3821113"/>
            <a:ext cx="7816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800" i="1">
                <a:solidFill>
                  <a:srgbClr val="CC0000"/>
                </a:solidFill>
                <a:latin typeface="Arial" charset="0"/>
                <a:ea typeface="ＭＳ Ｐゴシック" charset="0"/>
                <a:cs typeface="Times New Roman" charset="0"/>
              </a:rPr>
              <a:t>D</a:t>
            </a:r>
            <a:r>
              <a:rPr lang="en-US" sz="2800" i="1" baseline="-30000">
                <a:solidFill>
                  <a:srgbClr val="CC0000"/>
                </a:solidFill>
                <a:latin typeface="Arial" charset="0"/>
                <a:ea typeface="ＭＳ Ｐゴシック" charset="0"/>
                <a:cs typeface="Times New Roman" charset="0"/>
              </a:rPr>
              <a:t>x</a:t>
            </a:r>
            <a:r>
              <a:rPr lang="en-US" sz="2800" i="1">
                <a:solidFill>
                  <a:srgbClr val="CC0000"/>
                </a:solidFill>
                <a:latin typeface="Arial" charset="0"/>
                <a:ea typeface="ＭＳ Ｐゴシック" charset="0"/>
                <a:cs typeface="Times New Roman" charset="0"/>
              </a:rPr>
              <a:t>(y) ← min</a:t>
            </a:r>
            <a:r>
              <a:rPr lang="en-US" sz="2800" i="1" baseline="-30000">
                <a:solidFill>
                  <a:srgbClr val="CC0000"/>
                </a:solidFill>
                <a:latin typeface="Arial" charset="0"/>
                <a:ea typeface="ＭＳ Ｐゴシック" charset="0"/>
                <a:cs typeface="Times New Roman" charset="0"/>
              </a:rPr>
              <a:t>v</a:t>
            </a:r>
            <a:r>
              <a:rPr lang="en-US" sz="2800" i="1">
                <a:solidFill>
                  <a:srgbClr val="CC0000"/>
                </a:solidFill>
                <a:latin typeface="Arial" charset="0"/>
                <a:ea typeface="ＭＳ Ｐゴシック" charset="0"/>
                <a:cs typeface="Times New Roman" charset="0"/>
              </a:rPr>
              <a:t>{c(x,v) + D</a:t>
            </a:r>
            <a:r>
              <a:rPr lang="en-US" sz="2800" i="1" baseline="-30000">
                <a:solidFill>
                  <a:srgbClr val="CC0000"/>
                </a:solidFill>
                <a:latin typeface="Arial" charset="0"/>
                <a:ea typeface="ＭＳ Ｐゴシック" charset="0"/>
                <a:cs typeface="Times New Roman" charset="0"/>
              </a:rPr>
              <a:t>v</a:t>
            </a:r>
            <a:r>
              <a:rPr lang="en-US" sz="2800" i="1">
                <a:solidFill>
                  <a:srgbClr val="CC0000"/>
                </a:solidFill>
                <a:latin typeface="Arial" charset="0"/>
                <a:ea typeface="ＭＳ Ｐゴシック" charset="0"/>
                <a:cs typeface="Times New Roman" charset="0"/>
              </a:rPr>
              <a:t>(y)}  for each node y </a:t>
            </a:r>
            <a:r>
              <a:rPr lang="en-US" sz="2800" i="1">
                <a:solidFill>
                  <a:srgbClr val="CC0000"/>
                </a:solidFill>
                <a:latin typeface="Arial" charset="0"/>
                <a:ea typeface="MS Mincho" charset="0"/>
                <a:cs typeface="MS Mincho" charset="0"/>
              </a:rPr>
              <a:t>∊</a:t>
            </a:r>
            <a:r>
              <a:rPr lang="en-US" sz="2800" i="1">
                <a:solidFill>
                  <a:srgbClr val="CC0000"/>
                </a:solidFill>
                <a:latin typeface="Arial" charset="0"/>
                <a:ea typeface="ＭＳ Ｐゴシック" charset="0"/>
                <a:cs typeface="Times New Roman" charset="0"/>
              </a:rPr>
              <a:t> N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385763" y="4640263"/>
            <a:ext cx="77724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8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under minor, natural conditions, the estimate </a:t>
            </a:r>
            <a:r>
              <a:rPr lang="en-US" sz="2800" i="1">
                <a:solidFill>
                  <a:srgbClr val="000000"/>
                </a:solidFill>
                <a:latin typeface="Gill Sans MT" charset="0"/>
                <a:ea typeface="ＭＳ Ｐゴシック" charset="0"/>
                <a:cs typeface="Times New Roman" charset="0"/>
              </a:rPr>
              <a:t>D</a:t>
            </a:r>
            <a:r>
              <a:rPr lang="en-US" sz="2800" i="1" baseline="-30000">
                <a:solidFill>
                  <a:srgbClr val="000000"/>
                </a:solidFill>
                <a:latin typeface="Gill Sans MT" charset="0"/>
                <a:ea typeface="ＭＳ Ｐゴシック" charset="0"/>
                <a:cs typeface="Times New Roman" charset="0"/>
              </a:rPr>
              <a:t>x</a:t>
            </a:r>
            <a:r>
              <a:rPr lang="en-US" sz="2800" i="1">
                <a:solidFill>
                  <a:srgbClr val="000000"/>
                </a:solidFill>
                <a:latin typeface="Gill Sans MT" charset="0"/>
                <a:ea typeface="ＭＳ Ｐゴシック" charset="0"/>
                <a:cs typeface="Times New Roman" charset="0"/>
              </a:rPr>
              <a:t>(y) converge to the actual least cost </a:t>
            </a:r>
            <a:r>
              <a:rPr lang="en-US" sz="28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d</a:t>
            </a:r>
            <a:r>
              <a:rPr lang="en-US" sz="2800" baseline="-250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x</a:t>
            </a:r>
            <a:r>
              <a:rPr lang="en-US" sz="28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(y)</a:t>
            </a:r>
            <a:r>
              <a:rPr 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</a:t>
            </a:r>
          </a:p>
        </p:txBody>
      </p:sp>
      <p:pic>
        <p:nvPicPr>
          <p:cNvPr id="135174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</p:spTree>
    <p:extLst>
      <p:ext uri="{BB962C8B-B14F-4D97-AF65-F5344CB8AC3E}">
        <p14:creationId xmlns:p14="http://schemas.microsoft.com/office/powerpoint/2010/main" val="26195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417638"/>
            <a:ext cx="378142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iterative, asynchronous:</a:t>
            </a:r>
            <a:r>
              <a:rPr lang="en-US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each local iteration caused by: </a:t>
            </a:r>
          </a:p>
          <a:p>
            <a:r>
              <a:rPr lang="en-US" sz="2400">
                <a:latin typeface="Gill Sans MT" charset="0"/>
              </a:rPr>
              <a:t>local link cost change </a:t>
            </a:r>
          </a:p>
          <a:p>
            <a:r>
              <a:rPr lang="en-US" sz="2400">
                <a:latin typeface="Gill Sans MT" charset="0"/>
              </a:rPr>
              <a:t>DV update message from neighbor</a:t>
            </a:r>
          </a:p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distributed:</a:t>
            </a:r>
          </a:p>
          <a:p>
            <a:r>
              <a:rPr lang="en-US" sz="2400">
                <a:latin typeface="Gill Sans MT" charset="0"/>
              </a:rPr>
              <a:t>each node notifies neighbors </a:t>
            </a:r>
            <a:r>
              <a:rPr lang="en-US" sz="2400" i="1">
                <a:latin typeface="Gill Sans MT" charset="0"/>
              </a:rPr>
              <a:t>only</a:t>
            </a:r>
            <a:r>
              <a:rPr lang="en-US" sz="2400">
                <a:latin typeface="Gill Sans MT" charset="0"/>
              </a:rPr>
              <a:t> when its DV changes</a:t>
            </a:r>
          </a:p>
          <a:p>
            <a:pPr lvl="1"/>
            <a:r>
              <a:rPr lang="en-US" sz="2000">
                <a:latin typeface="Gill Sans MT" charset="0"/>
              </a:rPr>
              <a:t>neighbors then notify their neighbors if necessary</a:t>
            </a:r>
            <a:endParaRPr lang="en-US">
              <a:latin typeface="Gill Sans MT" charset="0"/>
            </a:endParaRP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5257800" y="1751013"/>
            <a:ext cx="3524250" cy="414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endParaRPr lang="en-US">
              <a:solidFill>
                <a:srgbClr val="000000"/>
              </a:solidFill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wait</a:t>
            </a:r>
            <a:r>
              <a:rPr lang="en-US" sz="2000">
                <a:solidFill>
                  <a:srgbClr val="000099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for (change in local link cost or msg from neighbor)</a:t>
            </a:r>
          </a:p>
          <a:p>
            <a:pPr eaLnBrk="0" hangingPunct="0">
              <a:spcBef>
                <a:spcPct val="50000"/>
              </a:spcBef>
            </a:pPr>
            <a:endParaRPr lang="en-US" sz="2000">
              <a:solidFill>
                <a:srgbClr val="000000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recompute</a:t>
            </a:r>
            <a:r>
              <a:rPr lang="en-US" sz="2000">
                <a:solidFill>
                  <a:srgbClr val="000000"/>
                </a:solidFill>
              </a:rPr>
              <a:t> estimates</a:t>
            </a:r>
          </a:p>
          <a:p>
            <a:pPr eaLnBrk="0" hangingPunct="0">
              <a:spcBef>
                <a:spcPct val="50000"/>
              </a:spcBef>
            </a:pPr>
            <a:endParaRPr lang="en-US" sz="2000">
              <a:solidFill>
                <a:srgbClr val="000000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if DV to any dest has changed, </a:t>
            </a:r>
            <a:r>
              <a:rPr lang="en-US" i="1">
                <a:solidFill>
                  <a:srgbClr val="000099"/>
                </a:solidFill>
              </a:rPr>
              <a:t>notify</a:t>
            </a:r>
            <a:r>
              <a:rPr lang="en-US" sz="2000">
                <a:solidFill>
                  <a:srgbClr val="000000"/>
                </a:solidFill>
              </a:rPr>
              <a:t> neighbors </a:t>
            </a:r>
            <a:endParaRPr lang="en-US">
              <a:solidFill>
                <a:srgbClr val="000000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36197" name="Line 5"/>
          <p:cNvSpPr>
            <a:spLocks noChangeShapeType="1"/>
          </p:cNvSpPr>
          <p:nvPr/>
        </p:nvSpPr>
        <p:spPr bwMode="auto">
          <a:xfrm>
            <a:off x="6811963" y="3055938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6198" name="Line 6"/>
          <p:cNvSpPr>
            <a:spLocks noChangeShapeType="1"/>
          </p:cNvSpPr>
          <p:nvPr/>
        </p:nvSpPr>
        <p:spPr bwMode="auto">
          <a:xfrm>
            <a:off x="6791325" y="4075113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6199" name="Freeform 7"/>
          <p:cNvSpPr>
            <a:spLocks/>
          </p:cNvSpPr>
          <p:nvPr/>
        </p:nvSpPr>
        <p:spPr bwMode="auto">
          <a:xfrm>
            <a:off x="5229225" y="2160588"/>
            <a:ext cx="1552575" cy="3581400"/>
          </a:xfrm>
          <a:custGeom>
            <a:avLst/>
            <a:gdLst>
              <a:gd name="T0" fmla="*/ 2147483647 w 978"/>
              <a:gd name="T1" fmla="*/ 2147483647 h 2256"/>
              <a:gd name="T2" fmla="*/ 2147483647 w 978"/>
              <a:gd name="T3" fmla="*/ 2147483647 h 2256"/>
              <a:gd name="T4" fmla="*/ 0 w 978"/>
              <a:gd name="T5" fmla="*/ 2147483647 h 2256"/>
              <a:gd name="T6" fmla="*/ 0 w 978"/>
              <a:gd name="T7" fmla="*/ 0 h 2256"/>
              <a:gd name="T8" fmla="*/ 2147483647 w 978"/>
              <a:gd name="T9" fmla="*/ 0 h 2256"/>
              <a:gd name="T10" fmla="*/ 2147483647 w 978"/>
              <a:gd name="T11" fmla="*/ 2147483647 h 2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78"/>
              <a:gd name="T19" fmla="*/ 0 h 2256"/>
              <a:gd name="T20" fmla="*/ 978 w 978"/>
              <a:gd name="T21" fmla="*/ 2256 h 22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78" h="2256">
                <a:moveTo>
                  <a:pt x="960" y="2010"/>
                </a:moveTo>
                <a:lnTo>
                  <a:pt x="961" y="2256"/>
                </a:lnTo>
                <a:lnTo>
                  <a:pt x="0" y="2256"/>
                </a:lnTo>
                <a:lnTo>
                  <a:pt x="0" y="0"/>
                </a:lnTo>
                <a:lnTo>
                  <a:pt x="978" y="0"/>
                </a:lnTo>
                <a:lnTo>
                  <a:pt x="978" y="155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4916488" y="1327150"/>
            <a:ext cx="162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each node:</a:t>
            </a:r>
          </a:p>
        </p:txBody>
      </p:sp>
      <p:pic>
        <p:nvPicPr>
          <p:cNvPr id="136201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7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2397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</p:spTree>
    <p:extLst>
      <p:ext uri="{BB962C8B-B14F-4D97-AF65-F5344CB8AC3E}">
        <p14:creationId xmlns:p14="http://schemas.microsoft.com/office/powerpoint/2010/main" val="355522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Line 3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0  2   7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29" name="Text Box 13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30" name="Text Box 14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31" name="Text Box 15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from</a:t>
            </a:r>
          </a:p>
        </p:txBody>
      </p:sp>
      <p:sp>
        <p:nvSpPr>
          <p:cNvPr id="137233" name="Text Box 17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7234" name="Text Box 18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>
                <a:solidFill>
                  <a:srgbClr val="000000"/>
                </a:solidFill>
              </a:rPr>
              <a:t>from</a:t>
            </a:r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from</a:t>
            </a:r>
          </a:p>
        </p:txBody>
      </p:sp>
      <p:sp>
        <p:nvSpPr>
          <p:cNvPr id="137236" name="Line 20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37" name="Line 21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38" name="Text Box 22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7239" name="Text Box 23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7240" name="Text Box 24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7241" name="Text Box 25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7242" name="Text Box 26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37243" name="Line 29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44" name="Line 30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45" name="Text Box 31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7246" name="Text Box 32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7247" name="Text Box 33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7248" name="Text Box 34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7249" name="Text Box 35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50" name="Text Box 36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51" name="Text Box 37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52" name="Text Box 38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53" name="Text Box 39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54" name="Text Box 40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7255" name="Line 41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56" name="Line 42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57" name="Text Box 43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7258" name="Text Box 44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7259" name="Text Box 45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7260" name="Text Box 46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7261" name="Text Box 47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62" name="Text Box 48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63" name="Text Box 49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7264" name="Text Box 50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37265" name="Text Box 51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7266" name="Text Box 52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37267" name="Text Box 53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7268" name="Text Box 54"/>
          <p:cNvSpPr txBox="1">
            <a:spLocks noChangeArrowheads="1"/>
          </p:cNvSpPr>
          <p:nvPr/>
        </p:nvSpPr>
        <p:spPr bwMode="auto">
          <a:xfrm>
            <a:off x="1219200" y="3500438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</a:rPr>
              <a:t>2   0   1</a:t>
            </a:r>
          </a:p>
        </p:txBody>
      </p:sp>
      <p:sp>
        <p:nvSpPr>
          <p:cNvPr id="137269" name="Text Box 55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 ∞  ∞</a:t>
            </a:r>
          </a:p>
        </p:txBody>
      </p:sp>
      <p:sp>
        <p:nvSpPr>
          <p:cNvPr id="137270" name="Text Box 56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2   0   1</a:t>
            </a:r>
          </a:p>
        </p:txBody>
      </p:sp>
      <p:sp>
        <p:nvSpPr>
          <p:cNvPr id="137271" name="Text Box 57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7   1   0</a:t>
            </a:r>
          </a:p>
        </p:txBody>
      </p:sp>
      <p:sp>
        <p:nvSpPr>
          <p:cNvPr id="137272" name="Line 58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73" name="Line 59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74" name="Line 60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75" name="Line 61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76" name="Line 62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77" name="Line 63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78" name="Line 64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79" name="Text Box 65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time</a:t>
            </a:r>
          </a:p>
        </p:txBody>
      </p:sp>
      <p:grpSp>
        <p:nvGrpSpPr>
          <p:cNvPr id="137280" name="Group 66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37296" name="Freeform 67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7297" name="Group 68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37298" name="Freeform 69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7299" name="Oval 70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7300" name="Line 71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7301" name="Line 72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7302" name="Rectangle 73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7303" name="Oval 74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7304" name="Freeform 75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7305" name="Freeform 76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37306" name="Group 77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137328" name="Rectangle 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7329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x</a:t>
                  </a: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37307" name="Group 80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137320" name="Oval 81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7321" name="Line 82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7322" name="Line 83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7323" name="Rectangle 84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US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7324" name="Oval 85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grpSp>
              <p:nvGrpSpPr>
                <p:cNvPr id="137325" name="Group 86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137326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/>
                    <a:endParaRPr lang="en-US" sz="180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37327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 eaLnBrk="0" hangingPunct="0"/>
                    <a:r>
                      <a:rPr lang="en-US">
                        <a:solidFill>
                          <a:srgbClr val="000000"/>
                        </a:solidFill>
                      </a:rPr>
                      <a:t>z</a:t>
                    </a:r>
                  </a:p>
                </p:txBody>
              </p:sp>
            </p:grpSp>
          </p:grpSp>
          <p:sp>
            <p:nvSpPr>
              <p:cNvPr id="137308" name="Text Box 89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8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309" name="Text Box 90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8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310" name="Text Box 91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800">
                    <a:solidFill>
                      <a:srgbClr val="000000"/>
                    </a:solidFill>
                  </a:rPr>
                  <a:t>7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37311" name="Group 92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137312" name="Oval 93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7313" name="Line 94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7314" name="Line 95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7315" name="Rectangle 96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US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7316" name="Oval 97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grpSp>
              <p:nvGrpSpPr>
                <p:cNvPr id="137317" name="Group 98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137318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/>
                    <a:endParaRPr lang="en-US" sz="180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37319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 eaLnBrk="0" hangingPunct="0"/>
                    <a:r>
                      <a:rPr lang="en-US" sz="2000">
                        <a:solidFill>
                          <a:srgbClr val="000000"/>
                        </a:solidFill>
                      </a:rPr>
                      <a:t>y</a:t>
                    </a: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137281" name="Text Box 101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x</a:t>
            </a:r>
          </a:p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82" name="Oval 104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83" name="Oval 105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84" name="Oval 106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7285" name="Oval 107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28172" name="Rectangle 108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D</a:t>
            </a:r>
            <a:r>
              <a:rPr lang="fr-FR" sz="1800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x</a:t>
            </a: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 = min{c(x,y) + D</a:t>
            </a:r>
            <a:r>
              <a:rPr lang="fr-FR" sz="1800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y</a:t>
            </a: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(y), c(x,z) + D</a:t>
            </a:r>
            <a:r>
              <a:rPr lang="fr-FR" sz="1800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z</a:t>
            </a: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(y)} </a:t>
            </a:r>
            <a:b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</a:b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             = min{2+0 , 7+1} = 2</a:t>
            </a:r>
          </a:p>
        </p:txBody>
      </p:sp>
      <p:sp>
        <p:nvSpPr>
          <p:cNvPr id="728173" name="Line 10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28174" name="Rectangle 110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0" hangingPunct="0">
              <a:lnSpc>
                <a:spcPct val="120000"/>
              </a:lnSpc>
            </a:pP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sz="1800" i="1" baseline="-25000">
                <a:solidFill>
                  <a:srgbClr val="000000"/>
                </a:solidFill>
                <a:latin typeface="Arial" charset="0"/>
                <a:ea typeface="ＭＳ Ｐゴシック" charset="0"/>
              </a:rPr>
              <a:t>x</a:t>
            </a: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(z) = </a:t>
            </a: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min{</a:t>
            </a: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c(x,y) + </a:t>
            </a:r>
            <a:b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</a:b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      D</a:t>
            </a:r>
            <a:r>
              <a:rPr lang="fr-FR" sz="1800" i="1" baseline="-25000">
                <a:solidFill>
                  <a:srgbClr val="000000"/>
                </a:solidFill>
                <a:latin typeface="Arial" charset="0"/>
                <a:ea typeface="ＭＳ Ｐゴシック" charset="0"/>
              </a:rPr>
              <a:t>y</a:t>
            </a: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(z), c(x,z) + D</a:t>
            </a:r>
            <a:r>
              <a:rPr lang="fr-FR" sz="1800" i="1" baseline="-25000">
                <a:solidFill>
                  <a:srgbClr val="000000"/>
                </a:solidFill>
                <a:latin typeface="Arial" charset="0"/>
                <a:ea typeface="ＭＳ Ｐゴシック" charset="0"/>
              </a:rPr>
              <a:t>z</a:t>
            </a: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(z)</a:t>
            </a: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} </a:t>
            </a:r>
          </a:p>
          <a:p>
            <a:pPr algn="just" eaLnBrk="0" hangingPunct="0">
              <a:lnSpc>
                <a:spcPct val="120000"/>
              </a:lnSpc>
            </a:pP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= min{2+1 , 7+0} = 3</a:t>
            </a:r>
          </a:p>
        </p:txBody>
      </p:sp>
      <p:sp>
        <p:nvSpPr>
          <p:cNvPr id="728175" name="Line 11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28176" name="Text Box 112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728177" name="Text Box 113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2 </a:t>
            </a:r>
          </a:p>
        </p:txBody>
      </p:sp>
      <p:sp>
        <p:nvSpPr>
          <p:cNvPr id="137292" name="Text Box 114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y</a:t>
            </a:r>
          </a:p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93" name="Text Box 115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z</a:t>
            </a:r>
          </a:p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94" name="Text Box 117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7295" name="Text Box 118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from</a:t>
            </a:r>
          </a:p>
        </p:txBody>
      </p:sp>
    </p:spTree>
    <p:extLst>
      <p:ext uri="{BB962C8B-B14F-4D97-AF65-F5344CB8AC3E}">
        <p14:creationId xmlns:p14="http://schemas.microsoft.com/office/powerpoint/2010/main" val="297087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172" grpId="0"/>
      <p:bldP spid="728173" grpId="0" animBg="1"/>
      <p:bldP spid="728174" grpId="0"/>
      <p:bldP spid="728175" grpId="0" animBg="1"/>
      <p:bldP spid="728176" grpId="0"/>
      <p:bldP spid="72817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Line 20"/>
          <p:cNvSpPr>
            <a:spLocks noChangeShapeType="1"/>
          </p:cNvSpPr>
          <p:nvPr/>
        </p:nvSpPr>
        <p:spPr bwMode="auto">
          <a:xfrm>
            <a:off x="5486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244" name="Line 21"/>
          <p:cNvSpPr>
            <a:spLocks noChangeShapeType="1"/>
          </p:cNvSpPr>
          <p:nvPr/>
        </p:nvSpPr>
        <p:spPr bwMode="auto">
          <a:xfrm>
            <a:off x="5181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245" name="Text Box 22"/>
          <p:cNvSpPr txBox="1">
            <a:spLocks noChangeArrowheads="1"/>
          </p:cNvSpPr>
          <p:nvPr/>
        </p:nvSpPr>
        <p:spPr bwMode="auto">
          <a:xfrm>
            <a:off x="5486400" y="1366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8246" name="Text Box 23"/>
          <p:cNvSpPr txBox="1">
            <a:spLocks noChangeArrowheads="1"/>
          </p:cNvSpPr>
          <p:nvPr/>
        </p:nvSpPr>
        <p:spPr bwMode="auto">
          <a:xfrm>
            <a:off x="5181600" y="174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8247" name="Text Box 24"/>
          <p:cNvSpPr txBox="1">
            <a:spLocks noChangeArrowheads="1"/>
          </p:cNvSpPr>
          <p:nvPr/>
        </p:nvSpPr>
        <p:spPr bwMode="auto">
          <a:xfrm>
            <a:off x="5181600" y="205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8248" name="Text Box 25"/>
          <p:cNvSpPr txBox="1">
            <a:spLocks noChangeArrowheads="1"/>
          </p:cNvSpPr>
          <p:nvPr/>
        </p:nvSpPr>
        <p:spPr bwMode="auto">
          <a:xfrm>
            <a:off x="5181600" y="2357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8249" name="Text Box 26"/>
          <p:cNvSpPr txBox="1">
            <a:spLocks noChangeArrowheads="1"/>
          </p:cNvSpPr>
          <p:nvPr/>
        </p:nvSpPr>
        <p:spPr bwMode="auto">
          <a:xfrm>
            <a:off x="5486400" y="1747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0  2   3</a:t>
            </a:r>
          </a:p>
        </p:txBody>
      </p:sp>
      <p:sp>
        <p:nvSpPr>
          <p:cNvPr id="138250" name="Text Box 27"/>
          <p:cNvSpPr txBox="1">
            <a:spLocks noChangeArrowheads="1"/>
          </p:cNvSpPr>
          <p:nvPr/>
        </p:nvSpPr>
        <p:spPr bwMode="auto">
          <a:xfrm rot="-5400000">
            <a:off x="4820443" y="2167732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from</a:t>
            </a:r>
          </a:p>
        </p:txBody>
      </p:sp>
      <p:sp>
        <p:nvSpPr>
          <p:cNvPr id="138251" name="Text Box 28"/>
          <p:cNvSpPr txBox="1">
            <a:spLocks noChangeArrowheads="1"/>
          </p:cNvSpPr>
          <p:nvPr/>
        </p:nvSpPr>
        <p:spPr bwMode="auto">
          <a:xfrm>
            <a:off x="5608638" y="1223963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8252" name="Line 50"/>
          <p:cNvSpPr>
            <a:spLocks noChangeShapeType="1"/>
          </p:cNvSpPr>
          <p:nvPr/>
        </p:nvSpPr>
        <p:spPr bwMode="auto">
          <a:xfrm>
            <a:off x="3276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253" name="Line 51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254" name="Text Box 52"/>
          <p:cNvSpPr txBox="1">
            <a:spLocks noChangeArrowheads="1"/>
          </p:cNvSpPr>
          <p:nvPr/>
        </p:nvSpPr>
        <p:spPr bwMode="auto">
          <a:xfrm>
            <a:off x="32766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8255" name="Text Box 53"/>
          <p:cNvSpPr txBox="1">
            <a:spLocks noChangeArrowheads="1"/>
          </p:cNvSpPr>
          <p:nvPr/>
        </p:nvSpPr>
        <p:spPr bwMode="auto">
          <a:xfrm>
            <a:off x="29718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8256" name="Text Box 54"/>
          <p:cNvSpPr txBox="1">
            <a:spLocks noChangeArrowheads="1"/>
          </p:cNvSpPr>
          <p:nvPr/>
        </p:nvSpPr>
        <p:spPr bwMode="auto">
          <a:xfrm>
            <a:off x="29718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8257" name="Text Box 55"/>
          <p:cNvSpPr txBox="1">
            <a:spLocks noChangeArrowheads="1"/>
          </p:cNvSpPr>
          <p:nvPr/>
        </p:nvSpPr>
        <p:spPr bwMode="auto">
          <a:xfrm>
            <a:off x="29718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8258" name="Text Box 56"/>
          <p:cNvSpPr txBox="1">
            <a:spLocks noChangeArrowheads="1"/>
          </p:cNvSpPr>
          <p:nvPr/>
        </p:nvSpPr>
        <p:spPr bwMode="auto">
          <a:xfrm>
            <a:off x="3276600" y="34242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0  2   7</a:t>
            </a:r>
          </a:p>
        </p:txBody>
      </p:sp>
      <p:sp>
        <p:nvSpPr>
          <p:cNvPr id="138259" name="Text Box 57"/>
          <p:cNvSpPr txBox="1">
            <a:spLocks noChangeArrowheads="1"/>
          </p:cNvSpPr>
          <p:nvPr/>
        </p:nvSpPr>
        <p:spPr bwMode="auto">
          <a:xfrm rot="-5400000">
            <a:off x="2643981" y="382190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from</a:t>
            </a:r>
          </a:p>
        </p:txBody>
      </p:sp>
      <p:sp>
        <p:nvSpPr>
          <p:cNvPr id="138260" name="Text Box 58"/>
          <p:cNvSpPr txBox="1">
            <a:spLocks noChangeArrowheads="1"/>
          </p:cNvSpPr>
          <p:nvPr/>
        </p:nvSpPr>
        <p:spPr bwMode="auto">
          <a:xfrm>
            <a:off x="3421063" y="2900363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8261" name="Line 59"/>
          <p:cNvSpPr>
            <a:spLocks noChangeShapeType="1"/>
          </p:cNvSpPr>
          <p:nvPr/>
        </p:nvSpPr>
        <p:spPr bwMode="auto">
          <a:xfrm>
            <a:off x="5486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262" name="Line 60"/>
          <p:cNvSpPr>
            <a:spLocks noChangeShapeType="1"/>
          </p:cNvSpPr>
          <p:nvPr/>
        </p:nvSpPr>
        <p:spPr bwMode="auto">
          <a:xfrm>
            <a:off x="5181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263" name="Text Box 61"/>
          <p:cNvSpPr txBox="1">
            <a:spLocks noChangeArrowheads="1"/>
          </p:cNvSpPr>
          <p:nvPr/>
        </p:nvSpPr>
        <p:spPr bwMode="auto">
          <a:xfrm>
            <a:off x="5486400" y="31194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8264" name="Text Box 62"/>
          <p:cNvSpPr txBox="1">
            <a:spLocks noChangeArrowheads="1"/>
          </p:cNvSpPr>
          <p:nvPr/>
        </p:nvSpPr>
        <p:spPr bwMode="auto">
          <a:xfrm>
            <a:off x="5181600" y="3500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8265" name="Text Box 63"/>
          <p:cNvSpPr txBox="1">
            <a:spLocks noChangeArrowheads="1"/>
          </p:cNvSpPr>
          <p:nvPr/>
        </p:nvSpPr>
        <p:spPr bwMode="auto">
          <a:xfrm>
            <a:off x="5181600" y="3805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8266" name="Text Box 64"/>
          <p:cNvSpPr txBox="1">
            <a:spLocks noChangeArrowheads="1"/>
          </p:cNvSpPr>
          <p:nvPr/>
        </p:nvSpPr>
        <p:spPr bwMode="auto">
          <a:xfrm>
            <a:off x="5181600" y="4110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8267" name="Text Box 65"/>
          <p:cNvSpPr txBox="1">
            <a:spLocks noChangeArrowheads="1"/>
          </p:cNvSpPr>
          <p:nvPr/>
        </p:nvSpPr>
        <p:spPr bwMode="auto">
          <a:xfrm>
            <a:off x="5486400" y="35004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0  2   3</a:t>
            </a:r>
          </a:p>
        </p:txBody>
      </p:sp>
      <p:sp>
        <p:nvSpPr>
          <p:cNvPr id="138268" name="Text Box 66"/>
          <p:cNvSpPr txBox="1">
            <a:spLocks noChangeArrowheads="1"/>
          </p:cNvSpPr>
          <p:nvPr/>
        </p:nvSpPr>
        <p:spPr bwMode="auto">
          <a:xfrm rot="-5400000">
            <a:off x="4820443" y="389810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from</a:t>
            </a:r>
          </a:p>
        </p:txBody>
      </p:sp>
      <p:sp>
        <p:nvSpPr>
          <p:cNvPr id="138269" name="Text Box 67"/>
          <p:cNvSpPr txBox="1">
            <a:spLocks noChangeArrowheads="1"/>
          </p:cNvSpPr>
          <p:nvPr/>
        </p:nvSpPr>
        <p:spPr bwMode="auto">
          <a:xfrm>
            <a:off x="5597525" y="296545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8270" name="Line 68"/>
          <p:cNvSpPr>
            <a:spLocks noChangeShapeType="1"/>
          </p:cNvSpPr>
          <p:nvPr/>
        </p:nvSpPr>
        <p:spPr bwMode="auto">
          <a:xfrm>
            <a:off x="5410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271" name="Line 69"/>
          <p:cNvSpPr>
            <a:spLocks noChangeShapeType="1"/>
          </p:cNvSpPr>
          <p:nvPr/>
        </p:nvSpPr>
        <p:spPr bwMode="auto">
          <a:xfrm>
            <a:off x="5105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272" name="Text Box 70"/>
          <p:cNvSpPr txBox="1">
            <a:spLocks noChangeArrowheads="1"/>
          </p:cNvSpPr>
          <p:nvPr/>
        </p:nvSpPr>
        <p:spPr bwMode="auto">
          <a:xfrm>
            <a:off x="5410200" y="4795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8273" name="Text Box 71"/>
          <p:cNvSpPr txBox="1">
            <a:spLocks noChangeArrowheads="1"/>
          </p:cNvSpPr>
          <p:nvPr/>
        </p:nvSpPr>
        <p:spPr bwMode="auto">
          <a:xfrm>
            <a:off x="5105400" y="5176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8274" name="Text Box 72"/>
          <p:cNvSpPr txBox="1">
            <a:spLocks noChangeArrowheads="1"/>
          </p:cNvSpPr>
          <p:nvPr/>
        </p:nvSpPr>
        <p:spPr bwMode="auto">
          <a:xfrm>
            <a:off x="5105400" y="548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8275" name="Text Box 73"/>
          <p:cNvSpPr txBox="1">
            <a:spLocks noChangeArrowheads="1"/>
          </p:cNvSpPr>
          <p:nvPr/>
        </p:nvSpPr>
        <p:spPr bwMode="auto">
          <a:xfrm>
            <a:off x="5105400" y="578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8276" name="Text Box 74"/>
          <p:cNvSpPr txBox="1">
            <a:spLocks noChangeArrowheads="1"/>
          </p:cNvSpPr>
          <p:nvPr/>
        </p:nvSpPr>
        <p:spPr bwMode="auto">
          <a:xfrm>
            <a:off x="5410200" y="5176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0  2   3</a:t>
            </a:r>
          </a:p>
        </p:txBody>
      </p:sp>
      <p:sp>
        <p:nvSpPr>
          <p:cNvPr id="138277" name="Text Box 75"/>
          <p:cNvSpPr txBox="1">
            <a:spLocks noChangeArrowheads="1"/>
          </p:cNvSpPr>
          <p:nvPr/>
        </p:nvSpPr>
        <p:spPr bwMode="auto">
          <a:xfrm rot="-5400000">
            <a:off x="4755357" y="55633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from</a:t>
            </a:r>
          </a:p>
        </p:txBody>
      </p:sp>
      <p:sp>
        <p:nvSpPr>
          <p:cNvPr id="138278" name="Text Box 76"/>
          <p:cNvSpPr txBox="1">
            <a:spLocks noChangeArrowheads="1"/>
          </p:cNvSpPr>
          <p:nvPr/>
        </p:nvSpPr>
        <p:spPr bwMode="auto">
          <a:xfrm>
            <a:off x="5521325" y="46640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8279" name="Line 77"/>
          <p:cNvSpPr>
            <a:spLocks noChangeShapeType="1"/>
          </p:cNvSpPr>
          <p:nvPr/>
        </p:nvSpPr>
        <p:spPr bwMode="auto">
          <a:xfrm>
            <a:off x="3276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280" name="Line 78"/>
          <p:cNvSpPr>
            <a:spLocks noChangeShapeType="1"/>
          </p:cNvSpPr>
          <p:nvPr/>
        </p:nvSpPr>
        <p:spPr bwMode="auto">
          <a:xfrm>
            <a:off x="2971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281" name="Text Box 79"/>
          <p:cNvSpPr txBox="1">
            <a:spLocks noChangeArrowheads="1"/>
          </p:cNvSpPr>
          <p:nvPr/>
        </p:nvSpPr>
        <p:spPr bwMode="auto">
          <a:xfrm>
            <a:off x="3276600" y="4795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8282" name="Text Box 80"/>
          <p:cNvSpPr txBox="1">
            <a:spLocks noChangeArrowheads="1"/>
          </p:cNvSpPr>
          <p:nvPr/>
        </p:nvSpPr>
        <p:spPr bwMode="auto">
          <a:xfrm>
            <a:off x="2971800" y="5176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8283" name="Text Box 81"/>
          <p:cNvSpPr txBox="1">
            <a:spLocks noChangeArrowheads="1"/>
          </p:cNvSpPr>
          <p:nvPr/>
        </p:nvSpPr>
        <p:spPr bwMode="auto">
          <a:xfrm>
            <a:off x="2971800" y="548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8284" name="Text Box 82"/>
          <p:cNvSpPr txBox="1">
            <a:spLocks noChangeArrowheads="1"/>
          </p:cNvSpPr>
          <p:nvPr/>
        </p:nvSpPr>
        <p:spPr bwMode="auto">
          <a:xfrm>
            <a:off x="2971800" y="578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8285" name="Text Box 83"/>
          <p:cNvSpPr txBox="1">
            <a:spLocks noChangeArrowheads="1"/>
          </p:cNvSpPr>
          <p:nvPr/>
        </p:nvSpPr>
        <p:spPr bwMode="auto">
          <a:xfrm>
            <a:off x="3276600" y="5176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0  2   7</a:t>
            </a:r>
          </a:p>
        </p:txBody>
      </p:sp>
      <p:sp>
        <p:nvSpPr>
          <p:cNvPr id="138286" name="Text Box 84"/>
          <p:cNvSpPr txBox="1">
            <a:spLocks noChangeArrowheads="1"/>
          </p:cNvSpPr>
          <p:nvPr/>
        </p:nvSpPr>
        <p:spPr bwMode="auto">
          <a:xfrm rot="-5400000">
            <a:off x="2643982" y="55316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from</a:t>
            </a:r>
          </a:p>
        </p:txBody>
      </p:sp>
      <p:sp>
        <p:nvSpPr>
          <p:cNvPr id="138287" name="Text Box 85"/>
          <p:cNvSpPr txBox="1">
            <a:spLocks noChangeArrowheads="1"/>
          </p:cNvSpPr>
          <p:nvPr/>
        </p:nvSpPr>
        <p:spPr bwMode="auto">
          <a:xfrm>
            <a:off x="3409950" y="46640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8288" name="Text Box 103"/>
          <p:cNvSpPr txBox="1">
            <a:spLocks noChangeArrowheads="1"/>
          </p:cNvSpPr>
          <p:nvPr/>
        </p:nvSpPr>
        <p:spPr bwMode="auto">
          <a:xfrm>
            <a:off x="3276600" y="3771900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2  0   1</a:t>
            </a:r>
          </a:p>
        </p:txBody>
      </p:sp>
      <p:sp>
        <p:nvSpPr>
          <p:cNvPr id="138289" name="Text Box 104"/>
          <p:cNvSpPr txBox="1">
            <a:spLocks noChangeArrowheads="1"/>
          </p:cNvSpPr>
          <p:nvPr/>
        </p:nvSpPr>
        <p:spPr bwMode="auto">
          <a:xfrm>
            <a:off x="3276600" y="4110038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7   1   0</a:t>
            </a:r>
          </a:p>
        </p:txBody>
      </p:sp>
      <p:sp>
        <p:nvSpPr>
          <p:cNvPr id="138290" name="Text Box 105"/>
          <p:cNvSpPr txBox="1">
            <a:spLocks noChangeArrowheads="1"/>
          </p:cNvSpPr>
          <p:nvPr/>
        </p:nvSpPr>
        <p:spPr bwMode="auto">
          <a:xfrm>
            <a:off x="3276600" y="5557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2  0   1</a:t>
            </a:r>
          </a:p>
        </p:txBody>
      </p:sp>
      <p:sp>
        <p:nvSpPr>
          <p:cNvPr id="138291" name="Text Box 106"/>
          <p:cNvSpPr txBox="1">
            <a:spLocks noChangeArrowheads="1"/>
          </p:cNvSpPr>
          <p:nvPr/>
        </p:nvSpPr>
        <p:spPr bwMode="auto">
          <a:xfrm>
            <a:off x="3276600" y="5862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3  1   0</a:t>
            </a:r>
          </a:p>
        </p:txBody>
      </p:sp>
      <p:sp>
        <p:nvSpPr>
          <p:cNvPr id="138292" name="Text Box 107"/>
          <p:cNvSpPr txBox="1">
            <a:spLocks noChangeArrowheads="1"/>
          </p:cNvSpPr>
          <p:nvPr/>
        </p:nvSpPr>
        <p:spPr bwMode="auto">
          <a:xfrm>
            <a:off x="5486400" y="20955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2   0   1</a:t>
            </a:r>
          </a:p>
        </p:txBody>
      </p:sp>
      <p:sp>
        <p:nvSpPr>
          <p:cNvPr id="138293" name="Text Box 108"/>
          <p:cNvSpPr txBox="1">
            <a:spLocks noChangeArrowheads="1"/>
          </p:cNvSpPr>
          <p:nvPr/>
        </p:nvSpPr>
        <p:spPr bwMode="auto">
          <a:xfrm>
            <a:off x="5486400" y="2433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3  1   0</a:t>
            </a:r>
          </a:p>
        </p:txBody>
      </p:sp>
      <p:sp>
        <p:nvSpPr>
          <p:cNvPr id="138294" name="Text Box 109"/>
          <p:cNvSpPr txBox="1">
            <a:spLocks noChangeArrowheads="1"/>
          </p:cNvSpPr>
          <p:nvPr/>
        </p:nvSpPr>
        <p:spPr bwMode="auto">
          <a:xfrm>
            <a:off x="5486400" y="3825875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2  0   1</a:t>
            </a:r>
          </a:p>
        </p:txBody>
      </p:sp>
      <p:sp>
        <p:nvSpPr>
          <p:cNvPr id="138295" name="Text Box 110"/>
          <p:cNvSpPr txBox="1">
            <a:spLocks noChangeArrowheads="1"/>
          </p:cNvSpPr>
          <p:nvPr/>
        </p:nvSpPr>
        <p:spPr bwMode="auto">
          <a:xfrm>
            <a:off x="5410200" y="5862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3  1   0</a:t>
            </a:r>
          </a:p>
        </p:txBody>
      </p:sp>
      <p:sp>
        <p:nvSpPr>
          <p:cNvPr id="138296" name="Text Box 111"/>
          <p:cNvSpPr txBox="1">
            <a:spLocks noChangeArrowheads="1"/>
          </p:cNvSpPr>
          <p:nvPr/>
        </p:nvSpPr>
        <p:spPr bwMode="auto">
          <a:xfrm>
            <a:off x="5410200" y="548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2  0   1</a:t>
            </a:r>
          </a:p>
        </p:txBody>
      </p:sp>
      <p:sp>
        <p:nvSpPr>
          <p:cNvPr id="138297" name="Text Box 112"/>
          <p:cNvSpPr txBox="1">
            <a:spLocks noChangeArrowheads="1"/>
          </p:cNvSpPr>
          <p:nvPr/>
        </p:nvSpPr>
        <p:spPr bwMode="auto">
          <a:xfrm>
            <a:off x="5486400" y="41100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3  1   0</a:t>
            </a:r>
          </a:p>
        </p:txBody>
      </p:sp>
      <p:sp>
        <p:nvSpPr>
          <p:cNvPr id="138298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299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00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01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02" name="Line 119"/>
          <p:cNvSpPr>
            <a:spLocks noChangeShapeType="1"/>
          </p:cNvSpPr>
          <p:nvPr/>
        </p:nvSpPr>
        <p:spPr bwMode="auto">
          <a:xfrm>
            <a:off x="4267200" y="1981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03" name="Line 120"/>
          <p:cNvSpPr>
            <a:spLocks noChangeShapeType="1"/>
          </p:cNvSpPr>
          <p:nvPr/>
        </p:nvSpPr>
        <p:spPr bwMode="auto">
          <a:xfrm>
            <a:off x="4191000" y="20574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04" name="Line 121"/>
          <p:cNvSpPr>
            <a:spLocks noChangeShapeType="1"/>
          </p:cNvSpPr>
          <p:nvPr/>
        </p:nvSpPr>
        <p:spPr bwMode="auto">
          <a:xfrm flipV="1">
            <a:off x="4114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05" name="Line 122"/>
          <p:cNvSpPr>
            <a:spLocks noChangeShapeType="1"/>
          </p:cNvSpPr>
          <p:nvPr/>
        </p:nvSpPr>
        <p:spPr bwMode="auto">
          <a:xfrm flipV="1">
            <a:off x="4114800" y="44196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06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07" name="Text Box 12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time</a:t>
            </a:r>
          </a:p>
        </p:txBody>
      </p:sp>
      <p:sp>
        <p:nvSpPr>
          <p:cNvPr id="138308" name="Oval 167"/>
          <p:cNvSpPr>
            <a:spLocks noChangeArrowheads="1"/>
          </p:cNvSpPr>
          <p:nvPr/>
        </p:nvSpPr>
        <p:spPr bwMode="auto">
          <a:xfrm>
            <a:off x="3200400" y="5867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09" name="Line 174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10" name="Line 175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11" name="Text Box 176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8312" name="Text Box 177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8313" name="Text Box 178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8314" name="Text Box 179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8315" name="Text Box 180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0  2   7</a:t>
            </a:r>
          </a:p>
        </p:txBody>
      </p:sp>
      <p:sp>
        <p:nvSpPr>
          <p:cNvPr id="138316" name="Text Box 181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17" name="Text Box 182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18" name="Text Box 183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19" name="Text Box 184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20" name="Text Box 185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21" name="Text Box 186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22" name="Text Box 187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from</a:t>
            </a:r>
          </a:p>
        </p:txBody>
      </p:sp>
      <p:sp>
        <p:nvSpPr>
          <p:cNvPr id="138323" name="Text Box 188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8324" name="Text Box 189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>
                <a:solidFill>
                  <a:srgbClr val="000000"/>
                </a:solidFill>
              </a:rPr>
              <a:t>from</a:t>
            </a:r>
          </a:p>
        </p:txBody>
      </p:sp>
      <p:sp>
        <p:nvSpPr>
          <p:cNvPr id="138325" name="Text Box 190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from</a:t>
            </a:r>
          </a:p>
        </p:txBody>
      </p:sp>
      <p:sp>
        <p:nvSpPr>
          <p:cNvPr id="138326" name="Line 191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27" name="Line 192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28" name="Text Box 193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8329" name="Text Box 194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8330" name="Text Box 195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8331" name="Text Box 196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8332" name="Text Box 197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38333" name="Line 19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34" name="Line 19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35" name="Text Box 200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8336" name="Text Box 201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8337" name="Text Box 202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8338" name="Text Box 203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8339" name="Text Box 204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40" name="Text Box 205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41" name="Text Box 206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42" name="Text Box 207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43" name="Text Box 208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44" name="Text Box 209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8345" name="Line 210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46" name="Line 211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47" name="Text Box 212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   y   z</a:t>
            </a:r>
          </a:p>
        </p:txBody>
      </p:sp>
      <p:sp>
        <p:nvSpPr>
          <p:cNvPr id="138348" name="Text Box 213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38349" name="Text Box 214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38350" name="Text Box 215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138351" name="Text Box 216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52" name="Text Box 217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53" name="Text Box 218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</p:txBody>
      </p:sp>
      <p:sp>
        <p:nvSpPr>
          <p:cNvPr id="138354" name="Text Box 219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38355" name="Text Box 220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8356" name="Text Box 221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38357" name="Text Box 222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8358" name="Text Box 223"/>
          <p:cNvSpPr txBox="1">
            <a:spLocks noChangeArrowheads="1"/>
          </p:cNvSpPr>
          <p:nvPr/>
        </p:nvSpPr>
        <p:spPr bwMode="auto">
          <a:xfrm>
            <a:off x="1219200" y="346710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</a:rPr>
              <a:t>2   0   1</a:t>
            </a:r>
          </a:p>
        </p:txBody>
      </p:sp>
      <p:sp>
        <p:nvSpPr>
          <p:cNvPr id="138359" name="Text Box 224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∞ ∞  ∞</a:t>
            </a:r>
          </a:p>
        </p:txBody>
      </p:sp>
      <p:sp>
        <p:nvSpPr>
          <p:cNvPr id="138360" name="Text Box 225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2   0   1</a:t>
            </a:r>
          </a:p>
        </p:txBody>
      </p:sp>
      <p:sp>
        <p:nvSpPr>
          <p:cNvPr id="138361" name="Text Box 226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7   1   0</a:t>
            </a:r>
          </a:p>
        </p:txBody>
      </p:sp>
      <p:sp>
        <p:nvSpPr>
          <p:cNvPr id="138362" name="Line 227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63" name="Line 228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64" name="Line 229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65" name="Line 230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66" name="Line 231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67" name="Line 232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68" name="Line 23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69" name="Text Box 23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time</a:t>
            </a:r>
          </a:p>
        </p:txBody>
      </p:sp>
      <p:grpSp>
        <p:nvGrpSpPr>
          <p:cNvPr id="138370" name="Group 23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38386" name="Freeform 23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8387" name="Group 237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38388" name="Freeform 23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8389" name="Oval 23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8390" name="Line 24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8391" name="Line 24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8392" name="Rectangle 24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8393" name="Oval 24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8394" name="Freeform 24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8395" name="Freeform 24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38396" name="Group 246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138418" name="Rectangle 24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8419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x</a:t>
                  </a: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38397" name="Group 249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138410" name="Oval 25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8411" name="Line 25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8412" name="Line 25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8413" name="Rectangle 25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US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8414" name="Oval 25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grpSp>
              <p:nvGrpSpPr>
                <p:cNvPr id="138415" name="Group 255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138416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/>
                    <a:endParaRPr lang="en-US" sz="180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38417" name="Text Box 2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 eaLnBrk="0" hangingPunct="0"/>
                    <a:r>
                      <a:rPr lang="en-US">
                        <a:solidFill>
                          <a:srgbClr val="000000"/>
                        </a:solidFill>
                      </a:rPr>
                      <a:t>z</a:t>
                    </a:r>
                  </a:p>
                </p:txBody>
              </p:sp>
            </p:grpSp>
          </p:grpSp>
          <p:sp>
            <p:nvSpPr>
              <p:cNvPr id="138398" name="Text Box 258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8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8399" name="Text Box 259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8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8400" name="Text Box 260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800">
                    <a:solidFill>
                      <a:srgbClr val="000000"/>
                    </a:solidFill>
                  </a:rPr>
                  <a:t>7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38401" name="Group 261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138402" name="Oval 26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8403" name="Line 26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8404" name="Line 26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8405" name="Rectangle 26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US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8406" name="Oval 26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grpSp>
              <p:nvGrpSpPr>
                <p:cNvPr id="138407" name="Group 267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138408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eaLnBrk="0" hangingPunct="0"/>
                    <a:endParaRPr lang="en-US" sz="180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38409" name="Text Box 2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 eaLnBrk="0" hangingPunct="0"/>
                    <a:r>
                      <a:rPr lang="en-US" sz="2000">
                        <a:solidFill>
                          <a:srgbClr val="000000"/>
                        </a:solidFill>
                      </a:rPr>
                      <a:t>y</a:t>
                    </a: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138371" name="Text Box 270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x</a:t>
            </a:r>
          </a:p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72" name="Oval 271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73" name="Oval 272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74" name="Oval 273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75" name="Oval 274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76" name="Rectangle 275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D</a:t>
            </a:r>
            <a:r>
              <a:rPr lang="fr-FR" sz="1800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x</a:t>
            </a: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 = min{c(x,y) + D</a:t>
            </a:r>
            <a:r>
              <a:rPr lang="fr-FR" sz="1800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y</a:t>
            </a: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(y), c(x,z) + D</a:t>
            </a:r>
            <a:r>
              <a:rPr lang="fr-FR" sz="1800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z</a:t>
            </a: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(y)} </a:t>
            </a:r>
            <a:b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</a:b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             = min{2+0 , 7+1} = 2</a:t>
            </a:r>
          </a:p>
        </p:txBody>
      </p:sp>
      <p:sp>
        <p:nvSpPr>
          <p:cNvPr id="138377" name="Line 276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78" name="Rectangle 277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0" hangingPunct="0">
              <a:lnSpc>
                <a:spcPct val="120000"/>
              </a:lnSpc>
            </a:pP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sz="1800" i="1" baseline="-25000">
                <a:solidFill>
                  <a:srgbClr val="000000"/>
                </a:solidFill>
                <a:latin typeface="Arial" charset="0"/>
                <a:ea typeface="ＭＳ Ｐゴシック" charset="0"/>
              </a:rPr>
              <a:t>x</a:t>
            </a: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(z) = </a:t>
            </a: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min{</a:t>
            </a: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c(x,y) + </a:t>
            </a:r>
            <a:b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</a:b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      D</a:t>
            </a:r>
            <a:r>
              <a:rPr lang="fr-FR" sz="1800" i="1" baseline="-25000">
                <a:solidFill>
                  <a:srgbClr val="000000"/>
                </a:solidFill>
                <a:latin typeface="Arial" charset="0"/>
                <a:ea typeface="ＭＳ Ｐゴシック" charset="0"/>
              </a:rPr>
              <a:t>y</a:t>
            </a: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(z), c(x,z) + D</a:t>
            </a:r>
            <a:r>
              <a:rPr lang="fr-FR" sz="1800" i="1" baseline="-25000">
                <a:solidFill>
                  <a:srgbClr val="000000"/>
                </a:solidFill>
                <a:latin typeface="Arial" charset="0"/>
                <a:ea typeface="ＭＳ Ｐゴシック" charset="0"/>
              </a:rPr>
              <a:t>z</a:t>
            </a:r>
            <a:r>
              <a:rPr lang="fr-FR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(z)</a:t>
            </a: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} </a:t>
            </a:r>
          </a:p>
          <a:p>
            <a:pPr algn="just" eaLnBrk="0" hangingPunct="0">
              <a:lnSpc>
                <a:spcPct val="120000"/>
              </a:lnSpc>
            </a:pPr>
            <a:r>
              <a:rPr lang="fr-FR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= min{2+1 , 7+0} = 3</a:t>
            </a:r>
          </a:p>
        </p:txBody>
      </p:sp>
      <p:sp>
        <p:nvSpPr>
          <p:cNvPr id="138379" name="Line 278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8380" name="Text Box 279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38381" name="Text Box 280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2 </a:t>
            </a:r>
          </a:p>
        </p:txBody>
      </p:sp>
      <p:sp>
        <p:nvSpPr>
          <p:cNvPr id="138382" name="Text Box 281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y</a:t>
            </a:r>
          </a:p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83" name="Text Box 282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z</a:t>
            </a:r>
          </a:p>
          <a:p>
            <a:pPr algn="r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84" name="Text Box 283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cost to</a:t>
            </a:r>
          </a:p>
        </p:txBody>
      </p:sp>
      <p:sp>
        <p:nvSpPr>
          <p:cNvPr id="138385" name="Text Box 284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i="1">
                <a:solidFill>
                  <a:srgbClr val="000000"/>
                </a:solidFill>
              </a:rPr>
              <a:t>from</a:t>
            </a:r>
          </a:p>
        </p:txBody>
      </p:sp>
    </p:spTree>
    <p:extLst>
      <p:ext uri="{BB962C8B-B14F-4D97-AF65-F5344CB8AC3E}">
        <p14:creationId xmlns:p14="http://schemas.microsoft.com/office/powerpoint/2010/main" val="9541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7" name="Picture 15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Distance vector: link cost changes</a:t>
            </a:r>
            <a:endParaRPr lang="en-US">
              <a:latin typeface="Gill Sans MT" charset="0"/>
            </a:endParaRPr>
          </a:p>
        </p:txBody>
      </p:sp>
      <p:sp>
        <p:nvSpPr>
          <p:cNvPr id="139269" name="Rectangle 3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link cost changes: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node detects local link cost change 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updates routing info, recalculates </a:t>
            </a:r>
            <a:br>
              <a:rPr 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</a:br>
            <a:r>
              <a:rPr 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distance vector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if DV changes, notify neighbors</a:t>
            </a:r>
            <a:r>
              <a:rPr lang="en-US" sz="22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</a:t>
            </a:r>
          </a:p>
        </p:txBody>
      </p:sp>
      <p:sp>
        <p:nvSpPr>
          <p:cNvPr id="139270" name="Text Box 4"/>
          <p:cNvSpPr txBox="1">
            <a:spLocks noChangeArrowheads="1"/>
          </p:cNvSpPr>
          <p:nvPr/>
        </p:nvSpPr>
        <p:spPr bwMode="auto">
          <a:xfrm>
            <a:off x="314325" y="3694113"/>
            <a:ext cx="10001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0000"/>
              </a:lnSpc>
            </a:pPr>
            <a:r>
              <a:rPr lang="ja-JP" altLang="en-US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>
                <a:solidFill>
                  <a:srgbClr val="CC0000"/>
                </a:solidFill>
                <a:latin typeface="Gill Sans MT" charset="0"/>
              </a:rPr>
              <a:t>good</a:t>
            </a:r>
          </a:p>
          <a:p>
            <a:pPr eaLnBrk="0" hangingPunct="0"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news </a:t>
            </a:r>
          </a:p>
          <a:p>
            <a:pPr eaLnBrk="0" hangingPunct="0"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travels</a:t>
            </a:r>
          </a:p>
          <a:p>
            <a:pPr eaLnBrk="0" hangingPunct="0"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fast</a:t>
            </a:r>
            <a:r>
              <a:rPr lang="ja-JP" altLang="en-US">
                <a:solidFill>
                  <a:srgbClr val="CC0000"/>
                </a:solidFill>
                <a:latin typeface="Gill Sans MT" charset="0"/>
              </a:rPr>
              <a:t>”</a:t>
            </a:r>
            <a:endParaRPr lang="en-US" sz="1600">
              <a:solidFill>
                <a:srgbClr val="CC0000"/>
              </a:solidFill>
              <a:latin typeface="Gill Sans MT" charset="0"/>
            </a:endParaRPr>
          </a:p>
        </p:txBody>
      </p:sp>
      <p:grpSp>
        <p:nvGrpSpPr>
          <p:cNvPr id="139271" name="Group 5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39275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9276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9277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9278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9279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9280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139281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9282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9283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9284" name="Group 15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139308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9309" name="Text Box 17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  <a:latin typeface="Comic Sans MS" charset="0"/>
                  </a:rPr>
                  <a:t>x</a:t>
                </a:r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139285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139300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9301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9302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9303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ea typeface="ＭＳ Ｐゴシック" charset="0"/>
                </a:endParaRPr>
              </a:p>
            </p:txBody>
          </p:sp>
          <p:sp>
            <p:nvSpPr>
              <p:cNvPr id="139304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39305" name="Group 24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39306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930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  <a:latin typeface="Comic Sans MS" charset="0"/>
                    </a:rPr>
                    <a:t>z</a:t>
                  </a:r>
                  <a:endParaRPr lang="en-US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39286" name="Text Box 27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1</a:t>
              </a: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39287" name="Text Box 28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4</a:t>
              </a: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39288" name="Text Box 29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50</a:t>
              </a: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139289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139292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9293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9294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9295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ea typeface="ＭＳ Ｐゴシック" charset="0"/>
                </a:endParaRPr>
              </a:p>
            </p:txBody>
          </p:sp>
          <p:sp>
            <p:nvSpPr>
              <p:cNvPr id="139296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39297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39298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929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  <a:latin typeface="Comic Sans MS" charset="0"/>
                    </a:rPr>
                    <a:t>y</a:t>
                  </a:r>
                  <a:endParaRPr lang="en-US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39290" name="Text Box 39"/>
            <p:cNvSpPr txBox="1">
              <a:spLocks noChangeArrowheads="1"/>
            </p:cNvSpPr>
            <p:nvPr/>
          </p:nvSpPr>
          <p:spPr bwMode="auto">
            <a:xfrm>
              <a:off x="3839" y="1076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1</a:t>
              </a: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39291" name="Line 40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30153" name="Rectangle 41"/>
          <p:cNvSpPr>
            <a:spLocks noChangeArrowheads="1"/>
          </p:cNvSpPr>
          <p:nvPr/>
        </p:nvSpPr>
        <p:spPr bwMode="auto">
          <a:xfrm>
            <a:off x="1698625" y="3633788"/>
            <a:ext cx="66913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tabLst>
                <a:tab pos="228600" algn="l"/>
                <a:tab pos="457200" algn="l"/>
              </a:tabLst>
            </a:pPr>
            <a:r>
              <a:rPr lang="en-US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t</a:t>
            </a:r>
            <a:r>
              <a:rPr lang="en-US" sz="1800" i="1" baseline="-25000">
                <a:solidFill>
                  <a:srgbClr val="000000"/>
                </a:solidFill>
                <a:latin typeface="Arial" charset="0"/>
                <a:ea typeface="ＭＳ Ｐゴシック" charset="0"/>
              </a:rPr>
              <a:t>0 </a:t>
            </a: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: </a:t>
            </a:r>
            <a:r>
              <a:rPr lang="en-US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y</a:t>
            </a: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 detects link-cost change, updates its DV, informs its neighbors.</a:t>
            </a:r>
          </a:p>
          <a:p>
            <a:pPr eaLnBrk="0" hangingPunct="0">
              <a:tabLst>
                <a:tab pos="228600" algn="l"/>
                <a:tab pos="457200" algn="l"/>
              </a:tabLst>
            </a:pP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30154" name="Rectangle 42"/>
          <p:cNvSpPr>
            <a:spLocks noChangeArrowheads="1"/>
          </p:cNvSpPr>
          <p:nvPr/>
        </p:nvSpPr>
        <p:spPr bwMode="auto">
          <a:xfrm>
            <a:off x="1711325" y="4327525"/>
            <a:ext cx="65039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tabLst>
                <a:tab pos="228600" algn="l"/>
                <a:tab pos="457200" algn="l"/>
              </a:tabLst>
            </a:pPr>
            <a:r>
              <a:rPr lang="en-US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t</a:t>
            </a:r>
            <a:r>
              <a:rPr lang="en-US" sz="1800" i="1" baseline="-25000">
                <a:solidFill>
                  <a:srgbClr val="000000"/>
                </a:solidFill>
                <a:latin typeface="Arial" charset="0"/>
                <a:ea typeface="ＭＳ Ｐゴシック" charset="0"/>
              </a:rPr>
              <a:t>1 </a:t>
            </a: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: </a:t>
            </a:r>
            <a:r>
              <a:rPr lang="en-US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z</a:t>
            </a: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 receives update from </a:t>
            </a:r>
            <a:r>
              <a:rPr lang="en-US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y</a:t>
            </a: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, updates its table, computes new least cost to </a:t>
            </a:r>
            <a:r>
              <a:rPr lang="en-US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x</a:t>
            </a: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 , sends its neighbors its DV.</a:t>
            </a:r>
          </a:p>
          <a:p>
            <a:pPr eaLnBrk="0" hangingPunct="0">
              <a:tabLst>
                <a:tab pos="228600" algn="l"/>
                <a:tab pos="457200" algn="l"/>
              </a:tabLst>
            </a:pP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30155" name="Rectangle 43"/>
          <p:cNvSpPr>
            <a:spLocks noChangeArrowheads="1"/>
          </p:cNvSpPr>
          <p:nvPr/>
        </p:nvSpPr>
        <p:spPr bwMode="auto">
          <a:xfrm>
            <a:off x="1733550" y="5151438"/>
            <a:ext cx="71580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tabLst>
                <a:tab pos="228600" algn="l"/>
                <a:tab pos="457200" algn="l"/>
              </a:tabLst>
            </a:pPr>
            <a:r>
              <a:rPr lang="en-US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t</a:t>
            </a:r>
            <a:r>
              <a:rPr lang="en-US" sz="1800" i="1" baseline="-25000">
                <a:solidFill>
                  <a:srgbClr val="000000"/>
                </a:solidFill>
                <a:latin typeface="Arial" charset="0"/>
                <a:ea typeface="ＭＳ Ｐゴシック" charset="0"/>
              </a:rPr>
              <a:t>2 </a:t>
            </a: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: </a:t>
            </a:r>
            <a:r>
              <a:rPr lang="en-US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y</a:t>
            </a: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 receives </a:t>
            </a:r>
            <a:r>
              <a:rPr lang="en-US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z</a:t>
            </a:r>
            <a:r>
              <a:rPr lang="ja-JP" alt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’</a:t>
            </a:r>
            <a:r>
              <a:rPr lang="en-US" altLang="ja-JP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s update, updates its distance table.  </a:t>
            </a:r>
            <a:r>
              <a:rPr lang="en-US" altLang="ja-JP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y</a:t>
            </a:r>
            <a:r>
              <a:rPr lang="ja-JP" alt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’</a:t>
            </a:r>
            <a:r>
              <a:rPr lang="en-US" altLang="ja-JP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s least costs do </a:t>
            </a:r>
            <a:r>
              <a:rPr lang="en-US" altLang="ja-JP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not</a:t>
            </a:r>
            <a:r>
              <a:rPr lang="en-US" altLang="ja-JP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 change, so </a:t>
            </a:r>
            <a:r>
              <a:rPr lang="en-US" altLang="ja-JP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y</a:t>
            </a:r>
            <a:r>
              <a:rPr lang="en-US" altLang="ja-JP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  does </a:t>
            </a:r>
            <a:r>
              <a:rPr lang="en-US" altLang="ja-JP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not</a:t>
            </a:r>
            <a:r>
              <a:rPr lang="en-US" altLang="ja-JP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 send a message to </a:t>
            </a:r>
            <a:r>
              <a:rPr lang="en-US" altLang="ja-JP" sz="1800" i="1">
                <a:solidFill>
                  <a:srgbClr val="000000"/>
                </a:solidFill>
                <a:latin typeface="Arial" charset="0"/>
                <a:ea typeface="ＭＳ Ｐゴシック" charset="0"/>
              </a:rPr>
              <a:t>z</a:t>
            </a:r>
            <a:r>
              <a:rPr lang="en-US" altLang="ja-JP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. </a:t>
            </a:r>
          </a:p>
          <a:p>
            <a:pPr eaLnBrk="0" hangingPunct="0">
              <a:tabLst>
                <a:tab pos="228600" algn="l"/>
                <a:tab pos="457200" algn="l"/>
              </a:tabLst>
            </a:pP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9" name="TextBox 1"/>
          <p:cNvSpPr txBox="1">
            <a:spLocks noChangeArrowheads="1"/>
          </p:cNvSpPr>
          <p:nvPr/>
        </p:nvSpPr>
        <p:spPr bwMode="auto">
          <a:xfrm>
            <a:off x="339826" y="6198762"/>
            <a:ext cx="45071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* Check </a:t>
            </a:r>
            <a:r>
              <a:rPr lang="en-US" sz="1400" dirty="0">
                <a:solidFill>
                  <a:srgbClr val="000000"/>
                </a:solidFill>
              </a:rPr>
              <a:t>out the online interactive exercises for more </a:t>
            </a:r>
            <a:r>
              <a:rPr lang="en-US" sz="1400" dirty="0" smtClean="0">
                <a:solidFill>
                  <a:srgbClr val="000000"/>
                </a:solidFill>
              </a:rPr>
              <a:t>examples: h</a:t>
            </a:r>
            <a:r>
              <a:rPr lang="en-US" sz="1200" dirty="0" smtClean="0">
                <a:solidFill>
                  <a:srgbClr val="000000"/>
                </a:solidFill>
              </a:rPr>
              <a:t>ttp</a:t>
            </a:r>
            <a:r>
              <a:rPr lang="en-US" sz="1200" dirty="0">
                <a:solidFill>
                  <a:srgbClr val="000000"/>
                </a:solidFill>
              </a:rPr>
              <a:t>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352354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53" grpId="0"/>
      <p:bldP spid="730154" grpId="0"/>
      <p:bldP spid="73015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29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Distance vector: link cost changes</a:t>
            </a:r>
            <a:endParaRPr lang="en-US">
              <a:latin typeface="Gill Sans MT" charset="0"/>
            </a:endParaRPr>
          </a:p>
        </p:txBody>
      </p:sp>
      <p:sp>
        <p:nvSpPr>
          <p:cNvPr id="140293" name="Rectangle 4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link cost changes: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node detects local link cost change 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i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bad news travels slow</a:t>
            </a:r>
            <a:r>
              <a:rPr 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- </a:t>
            </a:r>
            <a:r>
              <a:rPr lang="ja-JP" alt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“</a:t>
            </a:r>
            <a:r>
              <a:rPr lang="en-US" altLang="ja-JP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count to infinity</a:t>
            </a:r>
            <a:r>
              <a:rPr lang="ja-JP" alt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”</a:t>
            </a:r>
            <a:r>
              <a:rPr lang="en-US" altLang="ja-JP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problem!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44 iterations before algorithm stabilizes: see text</a:t>
            </a:r>
          </a:p>
        </p:txBody>
      </p:sp>
      <p:grpSp>
        <p:nvGrpSpPr>
          <p:cNvPr id="140294" name="Group 6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40296" name="Freeform 7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0297" name="Freeform 8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0298" name="Oval 9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0299" name="Line 10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0300" name="Line 11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0301" name="Rectangle 12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140302" name="Oval 13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0303" name="Freeform 14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0304" name="Freeform 15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0305" name="Group 16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140329" name="Rectangle 1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0330" name="Text Box 18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  <a:latin typeface="Comic Sans MS" charset="0"/>
                  </a:rPr>
                  <a:t>x</a:t>
                </a:r>
                <a:endParaRPr lang="en-US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140306" name="Group 19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140321" name="Oval 2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0322" name="Line 2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0323" name="Line 2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0324" name="Rectangle 2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ea typeface="ＭＳ Ｐゴシック" charset="0"/>
                </a:endParaRPr>
              </a:p>
            </p:txBody>
          </p:sp>
          <p:sp>
            <p:nvSpPr>
              <p:cNvPr id="140325" name="Oval 2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0326" name="Group 25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40327" name="Rectangle 2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032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  <a:latin typeface="Comic Sans MS" charset="0"/>
                    </a:rPr>
                    <a:t>z</a:t>
                  </a:r>
                  <a:endParaRPr lang="en-US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40307" name="Text Box 28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1</a:t>
              </a: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40308" name="Text Box 29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4</a:t>
              </a: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40309" name="Text Box 30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50</a:t>
              </a: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140310" name="Group 31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140313" name="Oval 32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0314" name="Line 33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0315" name="Line 34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0316" name="Rectangle 35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ea typeface="ＭＳ Ｐゴシック" charset="0"/>
                </a:endParaRPr>
              </a:p>
            </p:txBody>
          </p:sp>
          <p:sp>
            <p:nvSpPr>
              <p:cNvPr id="140317" name="Oval 36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0318" name="Group 37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40319" name="Rectangle 3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0320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  <a:latin typeface="Comic Sans MS" charset="0"/>
                    </a:rPr>
                    <a:t>y</a:t>
                  </a:r>
                  <a:endParaRPr lang="en-US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40311" name="Text Box 40"/>
            <p:cNvSpPr txBox="1">
              <a:spLocks noChangeArrowheads="1"/>
            </p:cNvSpPr>
            <p:nvPr/>
          </p:nvSpPr>
          <p:spPr bwMode="auto">
            <a:xfrm>
              <a:off x="3784" y="1076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60</a:t>
              </a: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40312" name="Line 41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0295" name="Rectangle 45"/>
          <p:cNvSpPr>
            <a:spLocks noChangeArrowheads="1"/>
          </p:cNvSpPr>
          <p:nvPr/>
        </p:nvSpPr>
        <p:spPr bwMode="auto">
          <a:xfrm>
            <a:off x="604838" y="3787775"/>
            <a:ext cx="72104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poisoned reverse:</a:t>
            </a:r>
            <a:r>
              <a:rPr lang="en-US" sz="20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If Z routes through Y to get to X :</a:t>
            </a:r>
          </a:p>
          <a:p>
            <a:pPr marL="742950" lvl="1" indent="-28575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Z tells Y its (Z</a:t>
            </a:r>
            <a:r>
              <a:rPr lang="ja-JP" altLang="en-US" sz="20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’</a:t>
            </a:r>
            <a:r>
              <a:rPr lang="en-US" altLang="ja-JP" sz="20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s) distance to X is infinite (so Y won</a:t>
            </a:r>
            <a:r>
              <a:rPr lang="ja-JP" altLang="en-US" sz="20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’</a:t>
            </a:r>
            <a:r>
              <a:rPr lang="en-US" altLang="ja-JP" sz="20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t route to X via Z)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will this completely solve count to infinity problem?</a:t>
            </a:r>
          </a:p>
        </p:txBody>
      </p:sp>
    </p:spTree>
    <p:extLst>
      <p:ext uri="{BB962C8B-B14F-4D97-AF65-F5344CB8AC3E}">
        <p14:creationId xmlns:p14="http://schemas.microsoft.com/office/powerpoint/2010/main" val="10745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5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04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1" name="Rectangle 2"/>
          <p:cNvSpPr>
            <a:spLocks noGrp="1" noChangeArrowheads="1"/>
          </p:cNvSpPr>
          <p:nvPr>
            <p:ph type="title"/>
          </p:nvPr>
        </p:nvSpPr>
        <p:spPr>
          <a:xfrm>
            <a:off x="544513" y="452438"/>
            <a:ext cx="7772400" cy="528637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Comparison of LS and DV algorithms</a:t>
            </a:r>
          </a:p>
        </p:txBody>
      </p:sp>
      <p:sp>
        <p:nvSpPr>
          <p:cNvPr id="1413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295400"/>
            <a:ext cx="402907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message complexity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000">
                <a:latin typeface="Gill Sans MT" charset="0"/>
              </a:rPr>
              <a:t> with n nodes, E links, O(nE) msgs sent  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DV:</a:t>
            </a:r>
            <a:r>
              <a:rPr lang="en-US" sz="200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000">
                <a:latin typeface="Gill Sans MT" charset="0"/>
              </a:rPr>
              <a:t>exchange between neighbors only</a:t>
            </a:r>
          </a:p>
          <a:p>
            <a:pPr lvl="1"/>
            <a:r>
              <a:rPr lang="en-US" sz="2000">
                <a:latin typeface="Gill Sans MT" charset="0"/>
              </a:rPr>
              <a:t>convergence time varies</a:t>
            </a:r>
          </a:p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speed of convergence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000">
                <a:latin typeface="Gill Sans MT" charset="0"/>
              </a:rPr>
              <a:t> O(n</a:t>
            </a:r>
            <a:r>
              <a:rPr lang="en-US" sz="2000" b="1" baseline="30000">
                <a:latin typeface="Gill Sans MT" charset="0"/>
              </a:rPr>
              <a:t>2</a:t>
            </a:r>
            <a:r>
              <a:rPr lang="en-US" sz="2000">
                <a:latin typeface="Gill Sans MT" charset="0"/>
              </a:rPr>
              <a:t>) algorithm requires O(nE) msgs</a:t>
            </a:r>
          </a:p>
          <a:p>
            <a:pPr lvl="1"/>
            <a:r>
              <a:rPr lang="en-US" sz="2000">
                <a:latin typeface="Gill Sans MT" charset="0"/>
              </a:rPr>
              <a:t>may have oscillations</a:t>
            </a:r>
            <a:endParaRPr lang="en-US" sz="1800">
              <a:latin typeface="Gill Sans MT" charset="0"/>
            </a:endParaRP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DV:</a:t>
            </a:r>
            <a:r>
              <a:rPr lang="en-US" sz="2000">
                <a:latin typeface="Gill Sans MT" charset="0"/>
              </a:rPr>
              <a:t> convergence time varies</a:t>
            </a:r>
          </a:p>
          <a:p>
            <a:pPr lvl="1"/>
            <a:r>
              <a:rPr lang="en-US" sz="2000">
                <a:latin typeface="Gill Sans MT" charset="0"/>
              </a:rPr>
              <a:t>may be routing loops</a:t>
            </a:r>
          </a:p>
          <a:p>
            <a:pPr lvl="1"/>
            <a:r>
              <a:rPr lang="en-US" sz="2000">
                <a:latin typeface="Gill Sans MT" charset="0"/>
              </a:rPr>
              <a:t>count-to-infinity problem</a:t>
            </a:r>
            <a:endParaRPr lang="en-US" sz="1800">
              <a:latin typeface="Gill Sans MT" charset="0"/>
            </a:endParaRPr>
          </a:p>
        </p:txBody>
      </p:sp>
      <p:sp>
        <p:nvSpPr>
          <p:cNvPr id="1413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43450" y="1328738"/>
            <a:ext cx="401002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robustness:</a:t>
            </a:r>
            <a:r>
              <a:rPr lang="en-US" sz="2400">
                <a:latin typeface="Gill Sans MT" charset="0"/>
              </a:rPr>
              <a:t> what happens if router malfunctions?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400">
                <a:latin typeface="Gill Sans MT" charset="0"/>
              </a:rPr>
              <a:t> </a:t>
            </a:r>
          </a:p>
          <a:p>
            <a:pPr lvl="1"/>
            <a:r>
              <a:rPr lang="en-US" sz="2000">
                <a:latin typeface="Gill Sans MT" charset="0"/>
              </a:rPr>
              <a:t>node can advertise incorrect </a:t>
            </a:r>
            <a:r>
              <a:rPr lang="en-US" sz="2000" i="1">
                <a:solidFill>
                  <a:srgbClr val="000099"/>
                </a:solidFill>
                <a:latin typeface="Gill Sans MT" charset="0"/>
              </a:rPr>
              <a:t>link</a:t>
            </a:r>
            <a:r>
              <a:rPr lang="en-US" sz="2000">
                <a:latin typeface="Gill Sans MT" charset="0"/>
              </a:rPr>
              <a:t> cost</a:t>
            </a:r>
          </a:p>
          <a:p>
            <a:pPr lvl="1"/>
            <a:r>
              <a:rPr lang="en-US" sz="2000">
                <a:latin typeface="Gill Sans MT" charset="0"/>
              </a:rPr>
              <a:t>each node computes only its </a:t>
            </a:r>
            <a:r>
              <a:rPr lang="en-US" sz="2000" i="1">
                <a:latin typeface="Gill Sans MT" charset="0"/>
              </a:rPr>
              <a:t>own</a:t>
            </a:r>
            <a:r>
              <a:rPr lang="en-US" sz="2000">
                <a:latin typeface="Gill Sans MT" charset="0"/>
              </a:rPr>
              <a:t> table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DV:</a:t>
            </a:r>
          </a:p>
          <a:p>
            <a:pPr lvl="1"/>
            <a:r>
              <a:rPr lang="en-US" sz="2000">
                <a:latin typeface="Gill Sans MT" charset="0"/>
              </a:rPr>
              <a:t>DV node can advertise incorrect </a:t>
            </a:r>
            <a:r>
              <a:rPr lang="en-US" sz="2000" i="1">
                <a:solidFill>
                  <a:srgbClr val="000099"/>
                </a:solidFill>
                <a:latin typeface="Gill Sans MT" charset="0"/>
              </a:rPr>
              <a:t>path</a:t>
            </a:r>
            <a:r>
              <a:rPr lang="en-US" sz="2000">
                <a:latin typeface="Gill Sans MT" charset="0"/>
              </a:rPr>
              <a:t> cost</a:t>
            </a:r>
          </a:p>
          <a:p>
            <a:pPr lvl="1"/>
            <a:r>
              <a:rPr lang="en-US" sz="2000">
                <a:latin typeface="Gill Sans MT" charset="0"/>
              </a:rPr>
              <a:t>each node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>
                <a:latin typeface="Gill Sans MT" charset="0"/>
              </a:rPr>
              <a:t>s table used by others </a:t>
            </a:r>
          </a:p>
          <a:p>
            <a:pPr lvl="2"/>
            <a:r>
              <a:rPr lang="en-US" sz="1800">
                <a:latin typeface="Comic Sans MS" charset="0"/>
              </a:rPr>
              <a:t>error propagate thru network</a:t>
            </a:r>
          </a:p>
        </p:txBody>
      </p:sp>
    </p:spTree>
    <p:extLst>
      <p:ext uri="{BB962C8B-B14F-4D97-AF65-F5344CB8AC3E}">
        <p14:creationId xmlns:p14="http://schemas.microsoft.com/office/powerpoint/2010/main" val="199823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Gill Sans MT" charset="0"/>
              </a:rPr>
              <a:t>BGP messages</a:t>
            </a:r>
            <a:endParaRPr lang="en-US" sz="3200">
              <a:latin typeface="Gill Sans MT" charset="0"/>
            </a:endParaRPr>
          </a:p>
        </p:txBody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5029200"/>
          </a:xfrm>
        </p:spPr>
        <p:txBody>
          <a:bodyPr/>
          <a:lstStyle/>
          <a:p>
            <a:pPr marL="293688" indent="-293688"/>
            <a:r>
              <a:rPr lang="en-US" sz="2400" dirty="0">
                <a:latin typeface="Gill Sans MT" charset="0"/>
              </a:rPr>
              <a:t>BGP messages exchanged between peers over TCP connection</a:t>
            </a:r>
          </a:p>
          <a:p>
            <a:pPr marL="293688" indent="-293688"/>
            <a:r>
              <a:rPr lang="en-US" sz="2400" dirty="0">
                <a:latin typeface="Gill Sans MT" charset="0"/>
              </a:rPr>
              <a:t>BGP messages:</a:t>
            </a:r>
          </a:p>
          <a:p>
            <a:pPr marL="684213" lvl="1" indent="-227013">
              <a:lnSpc>
                <a:spcPct val="100000"/>
              </a:lnSpc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OPEN:</a:t>
            </a:r>
            <a:r>
              <a:rPr lang="en-US" dirty="0">
                <a:latin typeface="Gill Sans MT" charset="0"/>
              </a:rPr>
              <a:t> opens TCP connection to </a:t>
            </a:r>
            <a:r>
              <a:rPr lang="en-US" dirty="0" smtClean="0">
                <a:latin typeface="Gill Sans MT" charset="0"/>
              </a:rPr>
              <a:t>remote BGP peer </a:t>
            </a:r>
            <a:r>
              <a:rPr lang="en-US" dirty="0">
                <a:latin typeface="Gill Sans MT" charset="0"/>
              </a:rPr>
              <a:t>and authenticates </a:t>
            </a:r>
            <a:r>
              <a:rPr lang="en-US" dirty="0" smtClean="0">
                <a:latin typeface="Gill Sans MT" charset="0"/>
              </a:rPr>
              <a:t>sending BGP peer</a:t>
            </a:r>
            <a:endParaRPr lang="en-US" dirty="0">
              <a:latin typeface="Gill Sans MT" charset="0"/>
            </a:endParaRPr>
          </a:p>
          <a:p>
            <a:pPr marL="684213" lvl="1" indent="-227013">
              <a:lnSpc>
                <a:spcPct val="100000"/>
              </a:lnSpc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UPDATE:</a:t>
            </a:r>
            <a:r>
              <a:rPr lang="en-US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advertises new path (or withdraws old)</a:t>
            </a:r>
          </a:p>
          <a:p>
            <a:pPr marL="684213" lvl="1" indent="-227013">
              <a:lnSpc>
                <a:spcPct val="100000"/>
              </a:lnSpc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KEEPALIVE:</a:t>
            </a:r>
            <a:r>
              <a:rPr lang="en-US" dirty="0">
                <a:latin typeface="Gill Sans MT" charset="0"/>
              </a:rPr>
              <a:t> keeps connection alive in absence of UPDATES; also ACKs OPEN request</a:t>
            </a:r>
          </a:p>
          <a:p>
            <a:pPr marL="684213" lvl="1" indent="-227013">
              <a:lnSpc>
                <a:spcPct val="100000"/>
              </a:lnSpc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NOTIFICATION:</a:t>
            </a:r>
            <a:r>
              <a:rPr lang="en-US" dirty="0">
                <a:latin typeface="Gill Sans MT" charset="0"/>
              </a:rPr>
              <a:t> reports errors in previous </a:t>
            </a:r>
            <a:r>
              <a:rPr lang="en-US" dirty="0" err="1">
                <a:latin typeface="Gill Sans MT" charset="0"/>
              </a:rPr>
              <a:t>msg</a:t>
            </a:r>
            <a:r>
              <a:rPr lang="en-US" dirty="0">
                <a:latin typeface="Gill Sans MT" charset="0"/>
              </a:rPr>
              <a:t>; also used to close connection</a:t>
            </a:r>
            <a:endParaRPr lang="en-US" sz="2800" dirty="0">
              <a:latin typeface="Gill Sans MT" charset="0"/>
            </a:endParaRPr>
          </a:p>
        </p:txBody>
      </p:sp>
      <p:pic>
        <p:nvPicPr>
          <p:cNvPr id="16691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1044575"/>
            <a:ext cx="301625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178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00292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BGP, OSPF, forwarding table entries</a:t>
            </a:r>
            <a:endParaRPr lang="en-US" sz="4000" dirty="0">
              <a:cs typeface="+mj-cs"/>
            </a:endParaRP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455674" y="4619374"/>
            <a:ext cx="5183508" cy="551956"/>
          </a:xfrm>
        </p:spPr>
        <p:txBody>
          <a:bodyPr/>
          <a:lstStyle/>
          <a:p>
            <a:pPr marL="292100" indent="-292100">
              <a:lnSpc>
                <a:spcPct val="90000"/>
              </a:lnSpc>
            </a:pPr>
            <a:r>
              <a:rPr lang="en-US" sz="2000" dirty="0" smtClean="0">
                <a:latin typeface="Gill Sans MT" charset="0"/>
              </a:rPr>
              <a:t>recall: </a:t>
            </a:r>
            <a:r>
              <a:rPr lang="en-US" sz="2000" dirty="0" smtClean="0">
                <a:latin typeface="Arial"/>
                <a:cs typeface="Arial"/>
              </a:rPr>
              <a:t>1</a:t>
            </a:r>
            <a:r>
              <a:rPr lang="en-US" sz="2000" dirty="0" smtClean="0">
                <a:latin typeface="Gill Sans MT" charset="0"/>
              </a:rPr>
              <a:t>a, </a:t>
            </a:r>
            <a:r>
              <a:rPr lang="en-US" sz="2000" dirty="0" smtClean="0">
                <a:latin typeface="Arial"/>
                <a:cs typeface="Arial"/>
              </a:rPr>
              <a:t>1</a:t>
            </a:r>
            <a:r>
              <a:rPr lang="en-US" sz="2000" dirty="0" smtClean="0">
                <a:latin typeface="Gill Sans MT" charset="0"/>
              </a:rPr>
              <a:t>b, </a:t>
            </a:r>
            <a:r>
              <a:rPr lang="en-US" sz="2000" dirty="0" smtClean="0">
                <a:latin typeface="Arial"/>
                <a:cs typeface="Arial"/>
              </a:rPr>
              <a:t>1</a:t>
            </a:r>
            <a:r>
              <a:rPr lang="en-US" sz="2000" dirty="0" smtClean="0">
                <a:latin typeface="Gill Sans MT" charset="0"/>
              </a:rPr>
              <a:t>c learn about </a:t>
            </a:r>
            <a:r>
              <a:rPr lang="en-US" sz="2000" dirty="0" err="1" smtClean="0">
                <a:latin typeface="Gill Sans MT" charset="0"/>
              </a:rPr>
              <a:t>dest</a:t>
            </a:r>
            <a:r>
              <a:rPr lang="en-US" sz="2000" dirty="0" smtClean="0">
                <a:latin typeface="Gill Sans MT" charset="0"/>
              </a:rPr>
              <a:t> X via iBGP from </a:t>
            </a:r>
            <a:r>
              <a:rPr lang="en-US" sz="2000" dirty="0" smtClean="0">
                <a:latin typeface="Arial"/>
                <a:cs typeface="Arial"/>
              </a:rPr>
              <a:t>1</a:t>
            </a:r>
            <a:r>
              <a:rPr lang="en-US" sz="2000" dirty="0" smtClean="0">
                <a:latin typeface="Gill Sans MT" charset="0"/>
              </a:rPr>
              <a:t>c: “path to X goes through </a:t>
            </a:r>
            <a:r>
              <a:rPr lang="en-US" sz="2000" dirty="0" smtClean="0">
                <a:latin typeface="Arial"/>
                <a:cs typeface="Arial"/>
              </a:rPr>
              <a:t>1</a:t>
            </a:r>
            <a:r>
              <a:rPr lang="en-US" sz="2000" dirty="0" smtClean="0">
                <a:latin typeface="Gill Sans MT" charset="0"/>
              </a:rPr>
              <a:t>c”</a:t>
            </a:r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7966198" cy="23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814322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15140" y="3783345"/>
                <a:ext cx="489235" cy="35258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7" name="Straight Connector 336"/>
              <p:cNvCxnSpPr>
                <a:endCxn id="316" idx="2"/>
              </p:cNvCxnSpPr>
              <p:nvPr/>
            </p:nvCxnSpPr>
            <p:spPr bwMode="auto">
              <a:xfrm flipV="1">
                <a:off x="1319809" y="3078707"/>
                <a:ext cx="417868" cy="457019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97" name="Freeform 2"/>
          <p:cNvSpPr>
            <a:spLocks/>
          </p:cNvSpPr>
          <p:nvPr/>
        </p:nvSpPr>
        <p:spPr bwMode="auto">
          <a:xfrm>
            <a:off x="3285692" y="2741493"/>
            <a:ext cx="2545688" cy="1720535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98" name="Group 197"/>
          <p:cNvGrpSpPr/>
          <p:nvPr/>
        </p:nvGrpSpPr>
        <p:grpSpPr>
          <a:xfrm>
            <a:off x="3506594" y="2881517"/>
            <a:ext cx="2189884" cy="1476371"/>
            <a:chOff x="833331" y="2873352"/>
            <a:chExt cx="2333625" cy="1590649"/>
          </a:xfrm>
        </p:grpSpPr>
        <p:grpSp>
          <p:nvGrpSpPr>
            <p:cNvPr id="199" name="Group 198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24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52" name="Oval 25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3" name="Rectangle 25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4" name="Oval 25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5" name="Freeform 25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6" name="Freeform 25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7" name="Freeform 25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8" name="Freeform 25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59" name="Straight Connector 258"/>
                <p:cNvCxnSpPr>
                  <a:endCxn id="25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9" name="Group 248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50" name="Oval 24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1" name="TextBox 250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00" name="Group 199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23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39" name="Oval 23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0" name="Rectangle 23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1" name="Oval 24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2" name="Freeform 24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3" name="Freeform 24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4" name="Freeform 24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5" name="Freeform 24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46" name="Straight Connector 245"/>
                <p:cNvCxnSpPr>
                  <a:endCxn id="24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6" name="Group 23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37" name="Oval 23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01" name="Group 200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222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26" name="Oval 225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7" name="Rectangle 226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8" name="Oval 227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9" name="Freeform 228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0" name="Freeform 229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1" name="Freeform 230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2" name="Freeform 231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33" name="Straight Connector 232"/>
                <p:cNvCxnSpPr>
                  <a:endCxn id="228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3" name="Group 222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224" name="Oval 223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5" name="TextBox 224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02" name="Group 201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209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13" name="Oval 212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4" name="Rectangle 213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5" name="Oval 214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6" name="Freeform 215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7" name="Freeform 216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8" name="Freeform 217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9" name="Freeform 218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20" name="Straight Connector 219"/>
                <p:cNvCxnSpPr>
                  <a:endCxn id="215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0" name="Group 209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11" name="Oval 210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2" name="TextBox 211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203" name="Straight Connector 202"/>
            <p:cNvCxnSpPr>
              <a:endCxn id="238" idx="0"/>
            </p:cNvCxnSpPr>
            <p:nvPr/>
          </p:nvCxnSpPr>
          <p:spPr bwMode="auto">
            <a:xfrm>
              <a:off x="1991073" y="3173114"/>
              <a:ext cx="4230" cy="92155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" name="Straight Connector 204"/>
            <p:cNvCxnSpPr/>
            <p:nvPr/>
          </p:nvCxnSpPr>
          <p:spPr bwMode="auto">
            <a:xfrm>
              <a:off x="2280478" y="3145660"/>
              <a:ext cx="435814" cy="35947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/>
            <p:nvPr/>
          </p:nvCxnSpPr>
          <p:spPr bwMode="auto">
            <a:xfrm>
              <a:off x="1300073" y="3768911"/>
              <a:ext cx="527386" cy="3682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Straight Connector 206"/>
            <p:cNvCxnSpPr/>
            <p:nvPr/>
          </p:nvCxnSpPr>
          <p:spPr bwMode="auto">
            <a:xfrm flipH="1">
              <a:off x="2194462" y="3713972"/>
              <a:ext cx="509583" cy="42894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673235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809351"/>
            <a:ext cx="2215548" cy="2123152"/>
            <a:chOff x="833331" y="2873352"/>
            <a:chExt cx="2333625" cy="2353163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6" name="Straight Connector 325"/>
            <p:cNvCxnSpPr/>
            <p:nvPr/>
          </p:nvCxnSpPr>
          <p:spPr bwMode="auto">
            <a:xfrm flipH="1">
              <a:off x="1596702" y="5224152"/>
              <a:ext cx="673647" cy="236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7" y="2702855"/>
            <a:ext cx="542552" cy="78120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643973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80117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543950" y="1714475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7172" y="1925151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776082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/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713444" y="2742076"/>
            <a:ext cx="1009362" cy="768350"/>
            <a:chOff x="5713444" y="2379268"/>
            <a:chExt cx="1009362" cy="768350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5906829" y="2784958"/>
              <a:ext cx="81597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AS3,X 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28828" y="2801412"/>
            <a:ext cx="1260153" cy="888605"/>
            <a:chOff x="2028828" y="2438604"/>
            <a:chExt cx="1260153" cy="888605"/>
          </a:xfrm>
        </p:grpSpPr>
        <p:sp>
          <p:nvSpPr>
            <p:cNvPr id="332" name="Text Box 119"/>
            <p:cNvSpPr txBox="1">
              <a:spLocks noChangeArrowheads="1"/>
            </p:cNvSpPr>
            <p:nvPr/>
          </p:nvSpPr>
          <p:spPr bwMode="auto">
            <a:xfrm>
              <a:off x="2028828" y="3019432"/>
              <a:ext cx="12601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AS2,AS3,X 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  <p:sp>
          <p:nvSpPr>
            <p:cNvPr id="327" name="AutoShape 118"/>
            <p:cNvSpPr>
              <a:spLocks noChangeArrowheads="1"/>
            </p:cNvSpPr>
            <p:nvPr/>
          </p:nvSpPr>
          <p:spPr bwMode="auto">
            <a:xfrm rot="3445218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400150" y="2281383"/>
            <a:ext cx="1113456" cy="802903"/>
            <a:chOff x="4057381" y="2820739"/>
            <a:chExt cx="1113456" cy="802903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4769093" y="2820739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Arrow Connector 329"/>
            <p:cNvCxnSpPr/>
            <p:nvPr/>
          </p:nvCxnSpPr>
          <p:spPr bwMode="auto">
            <a:xfrm flipH="1" flipV="1">
              <a:off x="4057381" y="3181458"/>
              <a:ext cx="1059565" cy="14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Arrow Connector 330"/>
            <p:cNvCxnSpPr/>
            <p:nvPr/>
          </p:nvCxnSpPr>
          <p:spPr bwMode="auto">
            <a:xfrm flipH="1">
              <a:off x="4741068" y="3344630"/>
              <a:ext cx="409376" cy="27901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25" name="Straight Connector 324"/>
          <p:cNvCxnSpPr>
            <a:stCxn id="148" idx="1"/>
          </p:cNvCxnSpPr>
          <p:nvPr/>
        </p:nvCxnSpPr>
        <p:spPr bwMode="auto">
          <a:xfrm flipH="1">
            <a:off x="3046901" y="2522161"/>
            <a:ext cx="2716814" cy="1439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Group 3"/>
          <p:cNvGrpSpPr/>
          <p:nvPr/>
        </p:nvGrpSpPr>
        <p:grpSpPr>
          <a:xfrm>
            <a:off x="4617960" y="1984134"/>
            <a:ext cx="968155" cy="547957"/>
            <a:chOff x="4617960" y="1621326"/>
            <a:chExt cx="968155" cy="547957"/>
          </a:xfrm>
        </p:grpSpPr>
        <p:sp>
          <p:nvSpPr>
            <p:cNvPr id="329" name="AutoShape 118"/>
            <p:cNvSpPr>
              <a:spLocks noChangeArrowheads="1"/>
            </p:cNvSpPr>
            <p:nvPr/>
          </p:nvSpPr>
          <p:spPr bwMode="auto">
            <a:xfrm rot="21413181">
              <a:off x="4617960" y="1893058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 rot="21418560">
              <a:off x="4770795" y="1621326"/>
              <a:ext cx="8153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600" i="1" dirty="0" smtClean="0">
                  <a:solidFill>
                    <a:srgbClr val="CC0000"/>
                  </a:solidFill>
                  <a:latin typeface="Arial" charset="0"/>
                  <a:ea typeface="ＭＳ Ｐゴシック" charset="0"/>
                </a:rPr>
                <a:t>AS3,X</a:t>
              </a:r>
              <a:endParaRPr lang="en-US" sz="1600" i="1" dirty="0">
                <a:solidFill>
                  <a:srgbClr val="CC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34" name="Rectangle 4"/>
          <p:cNvSpPr txBox="1">
            <a:spLocks noChangeArrowheads="1"/>
          </p:cNvSpPr>
          <p:nvPr/>
        </p:nvSpPr>
        <p:spPr bwMode="auto">
          <a:xfrm>
            <a:off x="3478500" y="5238590"/>
            <a:ext cx="5389671" cy="102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ct val="9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d: OSPF intra-domain routing: to get to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c, forward over outgoing local interface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328" name="TextBox 327"/>
          <p:cNvSpPr txBox="1"/>
          <p:nvPr/>
        </p:nvSpPr>
        <p:spPr>
          <a:xfrm rot="21418560">
            <a:off x="2282548" y="2116378"/>
            <a:ext cx="815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600" i="1" dirty="0" smtClean="0">
                <a:solidFill>
                  <a:srgbClr val="CC0000"/>
                </a:solidFill>
                <a:latin typeface="Arial" charset="0"/>
                <a:ea typeface="ＭＳ Ｐゴシック" charset="0"/>
              </a:rPr>
              <a:t>AS3,X</a:t>
            </a:r>
            <a:endParaRPr lang="en-US" sz="1600" i="1" dirty="0">
              <a:solidFill>
                <a:srgbClr val="CC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4729" y="1189190"/>
            <a:ext cx="7270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Q: how does router set forwarding table entry to distant prefix?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49470" y="2245331"/>
            <a:ext cx="1300492" cy="1068501"/>
            <a:chOff x="1149470" y="2245331"/>
            <a:chExt cx="1300492" cy="1068501"/>
          </a:xfrm>
        </p:grpSpPr>
        <p:sp>
          <p:nvSpPr>
            <p:cNvPr id="9" name="TextBox 8"/>
            <p:cNvSpPr txBox="1"/>
            <p:nvPr/>
          </p:nvSpPr>
          <p:spPr>
            <a:xfrm>
              <a:off x="2165447" y="2998844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1</a:t>
              </a:r>
              <a:endPara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36" name="TextBox 335"/>
            <p:cNvSpPr txBox="1"/>
            <p:nvPr/>
          </p:nvSpPr>
          <p:spPr>
            <a:xfrm>
              <a:off x="1458923" y="3006055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2</a:t>
              </a:r>
              <a:endPara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38" name="TextBox 337"/>
            <p:cNvSpPr txBox="1"/>
            <p:nvPr/>
          </p:nvSpPr>
          <p:spPr>
            <a:xfrm>
              <a:off x="1149470" y="2245331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1</a:t>
              </a:r>
              <a:endPara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39" name="TextBox 338"/>
            <p:cNvSpPr txBox="1"/>
            <p:nvPr/>
          </p:nvSpPr>
          <p:spPr>
            <a:xfrm>
              <a:off x="1339883" y="2623598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2</a:t>
              </a:r>
              <a:endPara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37654" y="3379309"/>
            <a:ext cx="1694528" cy="2911109"/>
            <a:chOff x="537654" y="3379309"/>
            <a:chExt cx="1694528" cy="2911109"/>
          </a:xfrm>
        </p:grpSpPr>
        <p:sp>
          <p:nvSpPr>
            <p:cNvPr id="469" name="Freeform 468"/>
            <p:cNvSpPr/>
            <p:nvPr/>
          </p:nvSpPr>
          <p:spPr>
            <a:xfrm rot="10326036" flipH="1">
              <a:off x="771808" y="3379309"/>
              <a:ext cx="1333280" cy="959366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325315"/>
                <a:gd name="connsiteY0" fmla="*/ 1160935 h 1160935"/>
                <a:gd name="connsiteX1" fmla="*/ 0 w 1325315"/>
                <a:gd name="connsiteY1" fmla="*/ 0 h 1160935"/>
                <a:gd name="connsiteX2" fmla="*/ 1040633 w 1325315"/>
                <a:gd name="connsiteY2" fmla="*/ 16785 h 1160935"/>
                <a:gd name="connsiteX3" fmla="*/ 1214315 w 1325315"/>
                <a:gd name="connsiteY3" fmla="*/ 1064597 h 1160935"/>
                <a:gd name="connsiteX4" fmla="*/ 448507 w 1325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06934 w 1167285"/>
                <a:gd name="connsiteY0" fmla="*/ 967578 h 967578"/>
                <a:gd name="connsiteX1" fmla="*/ 0 w 1167285"/>
                <a:gd name="connsiteY1" fmla="*/ 0 h 967578"/>
                <a:gd name="connsiteX2" fmla="*/ 1005993 w 1167285"/>
                <a:gd name="connsiteY2" fmla="*/ 46284 h 967578"/>
                <a:gd name="connsiteX3" fmla="*/ 1167285 w 1167285"/>
                <a:gd name="connsiteY3" fmla="*/ 895852 h 967578"/>
                <a:gd name="connsiteX4" fmla="*/ 1006934 w 1167285"/>
                <a:gd name="connsiteY4" fmla="*/ 967578 h 967578"/>
                <a:gd name="connsiteX0" fmla="*/ 1006934 w 1167285"/>
                <a:gd name="connsiteY0" fmla="*/ 1132232 h 1132232"/>
                <a:gd name="connsiteX1" fmla="*/ 0 w 1167285"/>
                <a:gd name="connsiteY1" fmla="*/ 164654 h 1132232"/>
                <a:gd name="connsiteX2" fmla="*/ 991394 w 1167285"/>
                <a:gd name="connsiteY2" fmla="*/ 130 h 1132232"/>
                <a:gd name="connsiteX3" fmla="*/ 1167285 w 1167285"/>
                <a:gd name="connsiteY3" fmla="*/ 1060506 h 1132232"/>
                <a:gd name="connsiteX4" fmla="*/ 1006934 w 1167285"/>
                <a:gd name="connsiteY4" fmla="*/ 1132232 h 1132232"/>
                <a:gd name="connsiteX0" fmla="*/ 986900 w 1167285"/>
                <a:gd name="connsiteY0" fmla="*/ 1088164 h 1088164"/>
                <a:gd name="connsiteX1" fmla="*/ 0 w 1167285"/>
                <a:gd name="connsiteY1" fmla="*/ 164654 h 1088164"/>
                <a:gd name="connsiteX2" fmla="*/ 991394 w 1167285"/>
                <a:gd name="connsiteY2" fmla="*/ 130 h 1088164"/>
                <a:gd name="connsiteX3" fmla="*/ 1167285 w 1167285"/>
                <a:gd name="connsiteY3" fmla="*/ 1060506 h 1088164"/>
                <a:gd name="connsiteX4" fmla="*/ 986900 w 1167285"/>
                <a:gd name="connsiteY4" fmla="*/ 1088164 h 1088164"/>
                <a:gd name="connsiteX0" fmla="*/ 986900 w 1167285"/>
                <a:gd name="connsiteY0" fmla="*/ 1088164 h 1088164"/>
                <a:gd name="connsiteX1" fmla="*/ 0 w 1167285"/>
                <a:gd name="connsiteY1" fmla="*/ 164654 h 1088164"/>
                <a:gd name="connsiteX2" fmla="*/ 991394 w 1167285"/>
                <a:gd name="connsiteY2" fmla="*/ 130 h 1088164"/>
                <a:gd name="connsiteX3" fmla="*/ 1167285 w 1167285"/>
                <a:gd name="connsiteY3" fmla="*/ 1060506 h 1088164"/>
                <a:gd name="connsiteX4" fmla="*/ 986900 w 1167285"/>
                <a:gd name="connsiteY4" fmla="*/ 1088164 h 1088164"/>
                <a:gd name="connsiteX0" fmla="*/ 986900 w 1332977"/>
                <a:gd name="connsiteY0" fmla="*/ 1088164 h 1088164"/>
                <a:gd name="connsiteX1" fmla="*/ 0 w 1332977"/>
                <a:gd name="connsiteY1" fmla="*/ 164654 h 1088164"/>
                <a:gd name="connsiteX2" fmla="*/ 991394 w 1332977"/>
                <a:gd name="connsiteY2" fmla="*/ 130 h 1088164"/>
                <a:gd name="connsiteX3" fmla="*/ 1332977 w 1332977"/>
                <a:gd name="connsiteY3" fmla="*/ 1045574 h 1088164"/>
                <a:gd name="connsiteX4" fmla="*/ 986900 w 1332977"/>
                <a:gd name="connsiteY4" fmla="*/ 1088164 h 108816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2977" h="1143414">
                  <a:moveTo>
                    <a:pt x="1029955" y="1143414"/>
                  </a:moveTo>
                  <a:cubicBezTo>
                    <a:pt x="771645" y="868623"/>
                    <a:pt x="908943" y="903822"/>
                    <a:pt x="0" y="164654"/>
                  </a:cubicBezTo>
                  <a:cubicBezTo>
                    <a:pt x="346878" y="170249"/>
                    <a:pt x="644516" y="-5465"/>
                    <a:pt x="991394" y="130"/>
                  </a:cubicBezTo>
                  <a:cubicBezTo>
                    <a:pt x="1125143" y="751678"/>
                    <a:pt x="1116033" y="592331"/>
                    <a:pt x="1332977" y="1045574"/>
                  </a:cubicBezTo>
                  <a:cubicBezTo>
                    <a:pt x="1183663" y="1029001"/>
                    <a:pt x="1194267" y="1059672"/>
                    <a:pt x="1029955" y="1143414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537654" y="4169528"/>
              <a:ext cx="1694528" cy="2120890"/>
              <a:chOff x="537654" y="4169528"/>
              <a:chExt cx="1694528" cy="2120890"/>
            </a:xfrm>
          </p:grpSpPr>
          <p:sp>
            <p:nvSpPr>
              <p:cNvPr id="481" name="Rectangle 480"/>
              <p:cNvSpPr/>
              <p:nvPr/>
            </p:nvSpPr>
            <p:spPr bwMode="auto">
              <a:xfrm rot="10800000">
                <a:off x="809301" y="4261100"/>
                <a:ext cx="1027112" cy="994484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482" name="Group 104"/>
              <p:cNvGrpSpPr>
                <a:grpSpLocks/>
              </p:cNvGrpSpPr>
              <p:nvPr/>
            </p:nvGrpSpPr>
            <p:grpSpPr bwMode="auto">
              <a:xfrm>
                <a:off x="812771" y="5933069"/>
                <a:ext cx="1034710" cy="357349"/>
                <a:chOff x="4128636" y="3606589"/>
                <a:chExt cx="568145" cy="338667"/>
              </a:xfrm>
            </p:grpSpPr>
            <p:sp>
              <p:nvSpPr>
                <p:cNvPr id="496" name="Oval 495"/>
                <p:cNvSpPr/>
                <p:nvPr/>
              </p:nvSpPr>
              <p:spPr>
                <a:xfrm>
                  <a:off x="4128649" y="3720080"/>
                  <a:ext cx="568332" cy="2251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7" name="Rectangle 496"/>
                <p:cNvSpPr/>
                <p:nvPr/>
              </p:nvSpPr>
              <p:spPr>
                <a:xfrm>
                  <a:off x="4128649" y="3720080"/>
                  <a:ext cx="568332" cy="11189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8" name="Oval 497"/>
                <p:cNvSpPr/>
                <p:nvPr/>
              </p:nvSpPr>
              <p:spPr>
                <a:xfrm>
                  <a:off x="4128649" y="3606801"/>
                  <a:ext cx="568332" cy="225176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499" name="Straight Connector 498"/>
                <p:cNvCxnSpPr/>
                <p:nvPr/>
              </p:nvCxnSpPr>
              <p:spPr>
                <a:xfrm>
                  <a:off x="4696981" y="3720080"/>
                  <a:ext cx="0" cy="11189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0" name="Straight Connector 499"/>
                <p:cNvCxnSpPr/>
                <p:nvPr/>
              </p:nvCxnSpPr>
              <p:spPr>
                <a:xfrm>
                  <a:off x="4128649" y="3720080"/>
                  <a:ext cx="0" cy="11189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3" name="Rectangle 482"/>
              <p:cNvSpPr/>
              <p:nvPr/>
            </p:nvSpPr>
            <p:spPr bwMode="auto">
              <a:xfrm>
                <a:off x="817079" y="5203658"/>
                <a:ext cx="1027112" cy="860514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  <a:alpha val="62000"/>
                    </a:schemeClr>
                  </a:gs>
                  <a:gs pos="54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84" name="Straight Connector 483"/>
              <p:cNvCxnSpPr>
                <a:endCxn id="497" idx="1"/>
              </p:cNvCxnSpPr>
              <p:nvPr/>
            </p:nvCxnSpPr>
            <p:spPr bwMode="auto">
              <a:xfrm>
                <a:off x="801363" y="4466995"/>
                <a:ext cx="11432" cy="164486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Straight Connector 484"/>
              <p:cNvCxnSpPr>
                <a:endCxn id="497" idx="3"/>
              </p:cNvCxnSpPr>
              <p:nvPr/>
            </p:nvCxnSpPr>
            <p:spPr bwMode="auto">
              <a:xfrm>
                <a:off x="1842763" y="4466995"/>
                <a:ext cx="5083" cy="164486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6" name="Group 9"/>
              <p:cNvGrpSpPr>
                <a:grpSpLocks/>
              </p:cNvGrpSpPr>
              <p:nvPr/>
            </p:nvGrpSpPr>
            <p:grpSpPr bwMode="auto">
              <a:xfrm>
                <a:off x="777993" y="4169528"/>
                <a:ext cx="1079500" cy="395024"/>
                <a:chOff x="2183302" y="1574638"/>
                <a:chExt cx="1200154" cy="430181"/>
              </a:xfrm>
            </p:grpSpPr>
            <p:sp>
              <p:nvSpPr>
                <p:cNvPr id="487" name="Oval 486"/>
                <p:cNvSpPr/>
                <p:nvPr/>
              </p:nvSpPr>
              <p:spPr bwMode="auto">
                <a:xfrm flipV="1">
                  <a:off x="2186832" y="1690517"/>
                  <a:ext cx="1194859" cy="31430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88" name="Rectangle 487"/>
                <p:cNvSpPr/>
                <p:nvPr/>
              </p:nvSpPr>
              <p:spPr bwMode="auto">
                <a:xfrm>
                  <a:off x="2183302" y="1734964"/>
                  <a:ext cx="1198389" cy="112704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89" name="Oval 488"/>
                <p:cNvSpPr/>
                <p:nvPr/>
              </p:nvSpPr>
              <p:spPr bwMode="auto">
                <a:xfrm flipV="1">
                  <a:off x="2183302" y="1574638"/>
                  <a:ext cx="1196624" cy="3143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0" name="Freeform 489"/>
                <p:cNvSpPr/>
                <p:nvPr/>
              </p:nvSpPr>
              <p:spPr bwMode="auto">
                <a:xfrm>
                  <a:off x="2490400" y="1671469"/>
                  <a:ext cx="582428" cy="15715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1" name="Freeform 490"/>
                <p:cNvSpPr/>
                <p:nvPr/>
              </p:nvSpPr>
              <p:spPr bwMode="auto">
                <a:xfrm>
                  <a:off x="2430393" y="1630197"/>
                  <a:ext cx="702443" cy="109529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2" name="Freeform 491"/>
                <p:cNvSpPr/>
                <p:nvPr/>
              </p:nvSpPr>
              <p:spPr bwMode="auto">
                <a:xfrm>
                  <a:off x="2892805" y="1723852"/>
                  <a:ext cx="257680" cy="95243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3" name="Freeform 492"/>
                <p:cNvSpPr/>
                <p:nvPr/>
              </p:nvSpPr>
              <p:spPr bwMode="auto">
                <a:xfrm>
                  <a:off x="2418037" y="1725440"/>
                  <a:ext cx="254150" cy="95243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494" name="Straight Connector 493"/>
                <p:cNvCxnSpPr>
                  <a:endCxn id="489" idx="2"/>
                </p:cNvCxnSpPr>
                <p:nvPr/>
              </p:nvCxnSpPr>
              <p:spPr bwMode="auto">
                <a:xfrm flipH="1" flipV="1">
                  <a:off x="2183302" y="1731787"/>
                  <a:ext cx="3530" cy="122228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5" name="Straight Connector 494"/>
                <p:cNvCxnSpPr/>
                <p:nvPr/>
              </p:nvCxnSpPr>
              <p:spPr bwMode="auto">
                <a:xfrm flipH="1" flipV="1">
                  <a:off x="3379926" y="1728615"/>
                  <a:ext cx="3530" cy="122228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72" name="Rectangle 471"/>
              <p:cNvSpPr/>
              <p:nvPr/>
            </p:nvSpPr>
            <p:spPr bwMode="auto">
              <a:xfrm>
                <a:off x="546153" y="4588083"/>
                <a:ext cx="1670709" cy="130380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73" name="TextBox 472"/>
              <p:cNvSpPr txBox="1"/>
              <p:nvPr/>
            </p:nvSpPr>
            <p:spPr>
              <a:xfrm>
                <a:off x="540390" y="4583226"/>
                <a:ext cx="620971" cy="3111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err="1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dest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74" name="TextBox 473"/>
              <p:cNvSpPr txBox="1"/>
              <p:nvPr/>
            </p:nvSpPr>
            <p:spPr>
              <a:xfrm>
                <a:off x="1162170" y="4587898"/>
                <a:ext cx="1070012" cy="3111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interface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cxnSp>
            <p:nvCxnSpPr>
              <p:cNvPr id="475" name="Straight Connector 474"/>
              <p:cNvCxnSpPr/>
              <p:nvPr/>
            </p:nvCxnSpPr>
            <p:spPr bwMode="auto">
              <a:xfrm>
                <a:off x="1154183" y="4593421"/>
                <a:ext cx="1345" cy="129354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6" name="Straight Connector 475"/>
              <p:cNvCxnSpPr/>
              <p:nvPr/>
            </p:nvCxnSpPr>
            <p:spPr bwMode="auto">
              <a:xfrm flipH="1">
                <a:off x="537654" y="4911108"/>
                <a:ext cx="167920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7" name="TextBox 476"/>
              <p:cNvSpPr txBox="1"/>
              <p:nvPr/>
            </p:nvSpPr>
            <p:spPr>
              <a:xfrm>
                <a:off x="597755" y="4905652"/>
                <a:ext cx="415498" cy="777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…</a:t>
                </a:r>
              </a:p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…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78" name="TextBox 477"/>
              <p:cNvSpPr txBox="1"/>
              <p:nvPr/>
            </p:nvSpPr>
            <p:spPr>
              <a:xfrm>
                <a:off x="649592" y="5234010"/>
                <a:ext cx="3386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CC0000"/>
                    </a:solidFill>
                    <a:latin typeface="Arial" charset="0"/>
                    <a:ea typeface="ＭＳ Ｐゴシック" charset="0"/>
                  </a:rPr>
                  <a:t>X</a:t>
                </a:r>
                <a:endParaRPr lang="en-US" sz="1800" dirty="0">
                  <a:solidFill>
                    <a:srgbClr val="CC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79" name="TextBox 478"/>
              <p:cNvSpPr txBox="1"/>
              <p:nvPr/>
            </p:nvSpPr>
            <p:spPr>
              <a:xfrm>
                <a:off x="1230781" y="4917583"/>
                <a:ext cx="415498" cy="777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…</a:t>
                </a:r>
              </a:p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…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0" name="TextBox 479"/>
              <p:cNvSpPr txBox="1"/>
              <p:nvPr/>
            </p:nvSpPr>
            <p:spPr>
              <a:xfrm>
                <a:off x="1308433" y="5241003"/>
                <a:ext cx="3130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CC0000"/>
                    </a:solidFill>
                    <a:latin typeface="Arial" charset="0"/>
                    <a:ea typeface="ＭＳ Ｐゴシック" charset="0"/>
                  </a:rPr>
                  <a:t>1</a:t>
                </a:r>
                <a:endParaRPr lang="en-US" sz="1800" dirty="0">
                  <a:solidFill>
                    <a:srgbClr val="CC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cxnSp>
        <p:nvCxnSpPr>
          <p:cNvPr id="272" name="Straight Arrow Connector 271"/>
          <p:cNvCxnSpPr/>
          <p:nvPr/>
        </p:nvCxnSpPr>
        <p:spPr bwMode="auto">
          <a:xfrm flipV="1">
            <a:off x="2219982" y="3159942"/>
            <a:ext cx="300087" cy="18345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7035014" y="3728816"/>
            <a:ext cx="1300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physical link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396605" y="2859586"/>
            <a:ext cx="1122212" cy="761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local link interfaces</a:t>
            </a:r>
          </a:p>
          <a:p>
            <a:pPr eaLnBrk="0" hangingPunct="0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at 1a, 1d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331251" y="2431189"/>
            <a:ext cx="961014" cy="810304"/>
            <a:chOff x="1331251" y="2431189"/>
            <a:chExt cx="961014" cy="810304"/>
          </a:xfrm>
        </p:grpSpPr>
        <p:cxnSp>
          <p:nvCxnSpPr>
            <p:cNvPr id="16" name="Straight Connector 15"/>
            <p:cNvCxnSpPr/>
            <p:nvPr/>
          </p:nvCxnSpPr>
          <p:spPr bwMode="auto">
            <a:xfrm flipH="1" flipV="1">
              <a:off x="1331251" y="2431189"/>
              <a:ext cx="48189" cy="81030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5" name="Straight Connector 334"/>
            <p:cNvCxnSpPr/>
            <p:nvPr/>
          </p:nvCxnSpPr>
          <p:spPr bwMode="auto">
            <a:xfrm flipV="1">
              <a:off x="1381115" y="2850809"/>
              <a:ext cx="104212" cy="3726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2" name="Straight Connector 341"/>
            <p:cNvCxnSpPr/>
            <p:nvPr/>
          </p:nvCxnSpPr>
          <p:spPr bwMode="auto">
            <a:xfrm flipV="1">
              <a:off x="1386317" y="3162800"/>
              <a:ext cx="168546" cy="5884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3" name="Straight Connector 342"/>
            <p:cNvCxnSpPr/>
            <p:nvPr/>
          </p:nvCxnSpPr>
          <p:spPr bwMode="auto">
            <a:xfrm flipV="1">
              <a:off x="1364971" y="3164519"/>
              <a:ext cx="927294" cy="678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56536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" grpId="0"/>
      <p:bldP spid="328" grpId="0"/>
      <p:bldP spid="328" grpId="1"/>
      <p:bldP spid="333" grpId="0"/>
      <p:bldP spid="33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411" name="Group 2"/>
          <p:cNvGrpSpPr>
            <a:grpSpLocks/>
          </p:cNvGrpSpPr>
          <p:nvPr/>
        </p:nvGrpSpPr>
        <p:grpSpPr bwMode="auto">
          <a:xfrm>
            <a:off x="204788" y="1254125"/>
            <a:ext cx="6178550" cy="4376738"/>
            <a:chOff x="0" y="878"/>
            <a:chExt cx="4232" cy="2968"/>
          </a:xfrm>
        </p:grpSpPr>
        <p:sp>
          <p:nvSpPr>
            <p:cNvPr id="145415" name="Freeform 3"/>
            <p:cNvSpPr>
              <a:spLocks/>
            </p:cNvSpPr>
            <p:nvPr/>
          </p:nvSpPr>
          <p:spPr bwMode="auto">
            <a:xfrm>
              <a:off x="2621" y="1050"/>
              <a:ext cx="1611" cy="1025"/>
            </a:xfrm>
            <a:custGeom>
              <a:avLst/>
              <a:gdLst>
                <a:gd name="T0" fmla="*/ 1063 w 1162"/>
                <a:gd name="T1" fmla="*/ 49351 h 543"/>
                <a:gd name="T2" fmla="*/ 6960 w 1162"/>
                <a:gd name="T3" fmla="*/ 4162 h 543"/>
                <a:gd name="T4" fmla="*/ 17785 w 1162"/>
                <a:gd name="T5" fmla="*/ 23973 h 543"/>
                <a:gd name="T6" fmla="*/ 21649 w 1162"/>
                <a:gd name="T7" fmla="*/ 72662 h 543"/>
                <a:gd name="T8" fmla="*/ 19828 w 1162"/>
                <a:gd name="T9" fmla="*/ 137161 h 543"/>
                <a:gd name="T10" fmla="*/ 11083 w 1162"/>
                <a:gd name="T11" fmla="*/ 164591 h 543"/>
                <a:gd name="T12" fmla="*/ 1657 w 1162"/>
                <a:gd name="T13" fmla="*/ 133650 h 543"/>
                <a:gd name="T14" fmla="*/ 1063 w 1162"/>
                <a:gd name="T15" fmla="*/ 49351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6" name="Freeform 4"/>
            <p:cNvSpPr>
              <a:spLocks/>
            </p:cNvSpPr>
            <p:nvPr/>
          </p:nvSpPr>
          <p:spPr bwMode="auto">
            <a:xfrm>
              <a:off x="0" y="878"/>
              <a:ext cx="1255" cy="1016"/>
            </a:xfrm>
            <a:custGeom>
              <a:avLst/>
              <a:gdLst>
                <a:gd name="T0" fmla="*/ 134 w 1198"/>
                <a:gd name="T1" fmla="*/ 270558 h 451"/>
                <a:gd name="T2" fmla="*/ 273 w 1198"/>
                <a:gd name="T3" fmla="*/ 132828 h 451"/>
                <a:gd name="T4" fmla="*/ 679 w 1198"/>
                <a:gd name="T5" fmla="*/ 73044 h 451"/>
                <a:gd name="T6" fmla="*/ 1501 w 1198"/>
                <a:gd name="T7" fmla="*/ 37135 h 451"/>
                <a:gd name="T8" fmla="*/ 1796 w 1198"/>
                <a:gd name="T9" fmla="*/ 294460 h 451"/>
                <a:gd name="T10" fmla="*/ 1350 w 1198"/>
                <a:gd name="T11" fmla="*/ 616944 h 451"/>
                <a:gd name="T12" fmla="*/ 466 w 1198"/>
                <a:gd name="T13" fmla="*/ 634874 h 451"/>
                <a:gd name="T14" fmla="*/ 54 w 1198"/>
                <a:gd name="T15" fmla="*/ 503524 h 451"/>
                <a:gd name="T16" fmla="*/ 134 w 1198"/>
                <a:gd name="T17" fmla="*/ 270558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7" name="Freeform 5"/>
            <p:cNvSpPr>
              <a:spLocks/>
            </p:cNvSpPr>
            <p:nvPr/>
          </p:nvSpPr>
          <p:spPr bwMode="auto">
            <a:xfrm>
              <a:off x="810" y="1611"/>
              <a:ext cx="2007" cy="792"/>
            </a:xfrm>
            <a:custGeom>
              <a:avLst/>
              <a:gdLst>
                <a:gd name="T0" fmla="*/ 1319 w 1583"/>
                <a:gd name="T1" fmla="*/ 862 h 682"/>
                <a:gd name="T2" fmla="*/ 3445 w 1583"/>
                <a:gd name="T3" fmla="*/ 285 h 682"/>
                <a:gd name="T4" fmla="*/ 6645 w 1583"/>
                <a:gd name="T5" fmla="*/ 77 h 682"/>
                <a:gd name="T6" fmla="*/ 9794 w 1583"/>
                <a:gd name="T7" fmla="*/ 744 h 682"/>
                <a:gd name="T8" fmla="*/ 13238 w 1583"/>
                <a:gd name="T9" fmla="*/ 1642 h 682"/>
                <a:gd name="T10" fmla="*/ 10773 w 1583"/>
                <a:gd name="T11" fmla="*/ 2476 h 682"/>
                <a:gd name="T12" fmla="*/ 5844 w 1583"/>
                <a:gd name="T13" fmla="*/ 2523 h 682"/>
                <a:gd name="T14" fmla="*/ 751 w 1583"/>
                <a:gd name="T15" fmla="*/ 2291 h 682"/>
                <a:gd name="T16" fmla="*/ 1319 w 1583"/>
                <a:gd name="T17" fmla="*/ 862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8" name="Oval 6"/>
            <p:cNvSpPr>
              <a:spLocks noChangeArrowheads="1"/>
            </p:cNvSpPr>
            <p:nvPr/>
          </p:nvSpPr>
          <p:spPr bwMode="auto">
            <a:xfrm>
              <a:off x="261" y="161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9" name="Line 7"/>
            <p:cNvSpPr>
              <a:spLocks noChangeShapeType="1"/>
            </p:cNvSpPr>
            <p:nvPr/>
          </p:nvSpPr>
          <p:spPr bwMode="auto">
            <a:xfrm>
              <a:off x="261" y="1603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0" name="Line 8"/>
            <p:cNvSpPr>
              <a:spLocks noChangeShapeType="1"/>
            </p:cNvSpPr>
            <p:nvPr/>
          </p:nvSpPr>
          <p:spPr bwMode="auto">
            <a:xfrm>
              <a:off x="574" y="1603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1" name="Rectangle 9"/>
            <p:cNvSpPr>
              <a:spLocks noChangeArrowheads="1"/>
            </p:cNvSpPr>
            <p:nvPr/>
          </p:nvSpPr>
          <p:spPr bwMode="auto">
            <a:xfrm>
              <a:off x="261" y="1603"/>
              <a:ext cx="310" cy="51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2" name="Oval 10"/>
            <p:cNvSpPr>
              <a:spLocks noChangeArrowheads="1"/>
            </p:cNvSpPr>
            <p:nvPr/>
          </p:nvSpPr>
          <p:spPr bwMode="auto">
            <a:xfrm>
              <a:off x="258" y="154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3" name="Rectangle 11"/>
            <p:cNvSpPr>
              <a:spLocks noChangeArrowheads="1"/>
            </p:cNvSpPr>
            <p:nvPr/>
          </p:nvSpPr>
          <p:spPr bwMode="auto">
            <a:xfrm>
              <a:off x="345" y="1557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4" name="Text Box 12"/>
            <p:cNvSpPr txBox="1">
              <a:spLocks noChangeArrowheads="1"/>
            </p:cNvSpPr>
            <p:nvPr/>
          </p:nvSpPr>
          <p:spPr bwMode="auto">
            <a:xfrm>
              <a:off x="259" y="1492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3b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5425" name="Oval 13"/>
            <p:cNvSpPr>
              <a:spLocks noChangeArrowheads="1"/>
            </p:cNvSpPr>
            <p:nvPr/>
          </p:nvSpPr>
          <p:spPr bwMode="auto">
            <a:xfrm>
              <a:off x="1479" y="22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6" name="Line 14"/>
            <p:cNvSpPr>
              <a:spLocks noChangeShapeType="1"/>
            </p:cNvSpPr>
            <p:nvPr/>
          </p:nvSpPr>
          <p:spPr bwMode="auto">
            <a:xfrm>
              <a:off x="1479" y="2209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7" name="Line 15"/>
            <p:cNvSpPr>
              <a:spLocks noChangeShapeType="1"/>
            </p:cNvSpPr>
            <p:nvPr/>
          </p:nvSpPr>
          <p:spPr bwMode="auto">
            <a:xfrm>
              <a:off x="1792" y="2209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8" name="Rectangle 16"/>
            <p:cNvSpPr>
              <a:spLocks noChangeArrowheads="1"/>
            </p:cNvSpPr>
            <p:nvPr/>
          </p:nvSpPr>
          <p:spPr bwMode="auto">
            <a:xfrm>
              <a:off x="1479" y="2209"/>
              <a:ext cx="310" cy="51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9" name="Oval 17"/>
            <p:cNvSpPr>
              <a:spLocks noChangeArrowheads="1"/>
            </p:cNvSpPr>
            <p:nvPr/>
          </p:nvSpPr>
          <p:spPr bwMode="auto">
            <a:xfrm>
              <a:off x="1476" y="21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5430" name="Group 18"/>
            <p:cNvGrpSpPr>
              <a:grpSpLocks/>
            </p:cNvGrpSpPr>
            <p:nvPr/>
          </p:nvGrpSpPr>
          <p:grpSpPr bwMode="auto">
            <a:xfrm>
              <a:off x="1478" y="2092"/>
              <a:ext cx="321" cy="269"/>
              <a:chOff x="2897" y="2425"/>
              <a:chExt cx="323" cy="269"/>
            </a:xfrm>
          </p:grpSpPr>
          <p:sp>
            <p:nvSpPr>
              <p:cNvPr id="145533" name="Rectangle 1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34" name="Text Box 20"/>
              <p:cNvSpPr txBox="1">
                <a:spLocks noChangeArrowheads="1"/>
              </p:cNvSpPr>
              <p:nvPr/>
            </p:nvSpPr>
            <p:spPr bwMode="auto">
              <a:xfrm>
                <a:off x="2897" y="2425"/>
                <a:ext cx="323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1d</a:t>
                </a:r>
              </a:p>
            </p:txBody>
          </p:sp>
        </p:grpSp>
        <p:sp>
          <p:nvSpPr>
            <p:cNvPr id="145431" name="Oval 21"/>
            <p:cNvSpPr>
              <a:spLocks noChangeArrowheads="1"/>
            </p:cNvSpPr>
            <p:nvPr/>
          </p:nvSpPr>
          <p:spPr bwMode="auto">
            <a:xfrm>
              <a:off x="822" y="1478"/>
              <a:ext cx="313" cy="8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2" name="Line 22"/>
            <p:cNvSpPr>
              <a:spLocks noChangeShapeType="1"/>
            </p:cNvSpPr>
            <p:nvPr/>
          </p:nvSpPr>
          <p:spPr bwMode="auto">
            <a:xfrm>
              <a:off x="822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3" name="Line 23"/>
            <p:cNvSpPr>
              <a:spLocks noChangeShapeType="1"/>
            </p:cNvSpPr>
            <p:nvPr/>
          </p:nvSpPr>
          <p:spPr bwMode="auto">
            <a:xfrm>
              <a:off x="1135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4" name="Rectangle 24"/>
            <p:cNvSpPr>
              <a:spLocks noChangeArrowheads="1"/>
            </p:cNvSpPr>
            <p:nvPr/>
          </p:nvSpPr>
          <p:spPr bwMode="auto">
            <a:xfrm>
              <a:off x="822" y="1471"/>
              <a:ext cx="310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5" name="Oval 25"/>
            <p:cNvSpPr>
              <a:spLocks noChangeArrowheads="1"/>
            </p:cNvSpPr>
            <p:nvPr/>
          </p:nvSpPr>
          <p:spPr bwMode="auto">
            <a:xfrm>
              <a:off x="819" y="141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6" name="Rectangle 26"/>
            <p:cNvSpPr>
              <a:spLocks noChangeArrowheads="1"/>
            </p:cNvSpPr>
            <p:nvPr/>
          </p:nvSpPr>
          <p:spPr bwMode="auto">
            <a:xfrm>
              <a:off x="906" y="1425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7" name="Text Box 27"/>
            <p:cNvSpPr txBox="1">
              <a:spLocks noChangeArrowheads="1"/>
            </p:cNvSpPr>
            <p:nvPr/>
          </p:nvSpPr>
          <p:spPr bwMode="auto">
            <a:xfrm>
              <a:off x="821" y="1359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3a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5438" name="Oval 28"/>
            <p:cNvSpPr>
              <a:spLocks noChangeArrowheads="1"/>
            </p:cNvSpPr>
            <p:nvPr/>
          </p:nvSpPr>
          <p:spPr bwMode="auto">
            <a:xfrm>
              <a:off x="1443" y="18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9" name="Line 29"/>
            <p:cNvSpPr>
              <a:spLocks noChangeShapeType="1"/>
            </p:cNvSpPr>
            <p:nvPr/>
          </p:nvSpPr>
          <p:spPr bwMode="auto">
            <a:xfrm>
              <a:off x="1443" y="1814"/>
              <a:ext cx="0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0" name="Line 30"/>
            <p:cNvSpPr>
              <a:spLocks noChangeShapeType="1"/>
            </p:cNvSpPr>
            <p:nvPr/>
          </p:nvSpPr>
          <p:spPr bwMode="auto">
            <a:xfrm>
              <a:off x="1756" y="1814"/>
              <a:ext cx="0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1" name="Rectangle 31"/>
            <p:cNvSpPr>
              <a:spLocks noChangeArrowheads="1"/>
            </p:cNvSpPr>
            <p:nvPr/>
          </p:nvSpPr>
          <p:spPr bwMode="auto">
            <a:xfrm>
              <a:off x="1443" y="1814"/>
              <a:ext cx="310" cy="4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2" name="Oval 32"/>
            <p:cNvSpPr>
              <a:spLocks noChangeArrowheads="1"/>
            </p:cNvSpPr>
            <p:nvPr/>
          </p:nvSpPr>
          <p:spPr bwMode="auto">
            <a:xfrm>
              <a:off x="1440" y="17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5443" name="Group 33"/>
            <p:cNvGrpSpPr>
              <a:grpSpLocks/>
            </p:cNvGrpSpPr>
            <p:nvPr/>
          </p:nvGrpSpPr>
          <p:grpSpPr bwMode="auto">
            <a:xfrm>
              <a:off x="1445" y="1696"/>
              <a:ext cx="310" cy="270"/>
              <a:chOff x="2899" y="2425"/>
              <a:chExt cx="319" cy="270"/>
            </a:xfrm>
          </p:grpSpPr>
          <p:sp>
            <p:nvSpPr>
              <p:cNvPr id="145531" name="Rectangle 3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32" name="Text Box 35"/>
              <p:cNvSpPr txBox="1">
                <a:spLocks noChangeArrowheads="1"/>
              </p:cNvSpPr>
              <p:nvPr/>
            </p:nvSpPr>
            <p:spPr bwMode="auto">
              <a:xfrm>
                <a:off x="2899" y="2425"/>
                <a:ext cx="319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1c</a:t>
                </a:r>
              </a:p>
            </p:txBody>
          </p:sp>
        </p:grpSp>
        <p:sp>
          <p:nvSpPr>
            <p:cNvPr id="145444" name="Line 36"/>
            <p:cNvSpPr>
              <a:spLocks noChangeShapeType="1"/>
            </p:cNvSpPr>
            <p:nvPr/>
          </p:nvSpPr>
          <p:spPr bwMode="auto">
            <a:xfrm>
              <a:off x="3238" y="1632"/>
              <a:ext cx="308" cy="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5" name="Line 37"/>
            <p:cNvSpPr>
              <a:spLocks noChangeShapeType="1"/>
            </p:cNvSpPr>
            <p:nvPr/>
          </p:nvSpPr>
          <p:spPr bwMode="auto">
            <a:xfrm>
              <a:off x="3562" y="1556"/>
              <a:ext cx="91" cy="1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6" name="Line 38"/>
            <p:cNvSpPr>
              <a:spLocks noChangeShapeType="1"/>
            </p:cNvSpPr>
            <p:nvPr/>
          </p:nvSpPr>
          <p:spPr bwMode="auto">
            <a:xfrm flipV="1">
              <a:off x="3170" y="1512"/>
              <a:ext cx="114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7" name="Freeform 39"/>
            <p:cNvSpPr>
              <a:spLocks/>
            </p:cNvSpPr>
            <p:nvPr/>
          </p:nvSpPr>
          <p:spPr bwMode="auto">
            <a:xfrm>
              <a:off x="1790" y="2146"/>
              <a:ext cx="264" cy="82"/>
            </a:xfrm>
            <a:custGeom>
              <a:avLst/>
              <a:gdLst>
                <a:gd name="T0" fmla="*/ 0 w 264"/>
                <a:gd name="T1" fmla="*/ 82 h 82"/>
                <a:gd name="T2" fmla="*/ 264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8" name="Freeform 40"/>
            <p:cNvSpPr>
              <a:spLocks/>
            </p:cNvSpPr>
            <p:nvPr/>
          </p:nvSpPr>
          <p:spPr bwMode="auto">
            <a:xfrm>
              <a:off x="1330" y="2110"/>
              <a:ext cx="152" cy="118"/>
            </a:xfrm>
            <a:custGeom>
              <a:avLst/>
              <a:gdLst>
                <a:gd name="T0" fmla="*/ 0 w 152"/>
                <a:gd name="T1" fmla="*/ 0 h 118"/>
                <a:gd name="T2" fmla="*/ 152 w 152"/>
                <a:gd name="T3" fmla="*/ 118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9" name="Freeform 41"/>
            <p:cNvSpPr>
              <a:spLocks/>
            </p:cNvSpPr>
            <p:nvPr/>
          </p:nvSpPr>
          <p:spPr bwMode="auto">
            <a:xfrm>
              <a:off x="1454" y="2040"/>
              <a:ext cx="564" cy="82"/>
            </a:xfrm>
            <a:custGeom>
              <a:avLst/>
              <a:gdLst>
                <a:gd name="T0" fmla="*/ 0 w 564"/>
                <a:gd name="T1" fmla="*/ 0 h 82"/>
                <a:gd name="T2" fmla="*/ 564 w 564"/>
                <a:gd name="T3" fmla="*/ 82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0" name="Freeform 42"/>
            <p:cNvSpPr>
              <a:spLocks/>
            </p:cNvSpPr>
            <p:nvPr/>
          </p:nvSpPr>
          <p:spPr bwMode="auto">
            <a:xfrm>
              <a:off x="1392" y="1878"/>
              <a:ext cx="76" cy="94"/>
            </a:xfrm>
            <a:custGeom>
              <a:avLst/>
              <a:gdLst>
                <a:gd name="T0" fmla="*/ 0 w 76"/>
                <a:gd name="T1" fmla="*/ 94 h 94"/>
                <a:gd name="T2" fmla="*/ 76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1" name="Freeform 43"/>
            <p:cNvSpPr>
              <a:spLocks/>
            </p:cNvSpPr>
            <p:nvPr/>
          </p:nvSpPr>
          <p:spPr bwMode="auto">
            <a:xfrm>
              <a:off x="566" y="1502"/>
              <a:ext cx="252" cy="114"/>
            </a:xfrm>
            <a:custGeom>
              <a:avLst/>
              <a:gdLst>
                <a:gd name="T0" fmla="*/ 0 w 252"/>
                <a:gd name="T1" fmla="*/ 114 h 114"/>
                <a:gd name="T2" fmla="*/ 252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2" name="Freeform 44"/>
            <p:cNvSpPr>
              <a:spLocks/>
            </p:cNvSpPr>
            <p:nvPr/>
          </p:nvSpPr>
          <p:spPr bwMode="auto">
            <a:xfrm>
              <a:off x="1002" y="1562"/>
              <a:ext cx="444" cy="258"/>
            </a:xfrm>
            <a:custGeom>
              <a:avLst/>
              <a:gdLst>
                <a:gd name="T0" fmla="*/ 0 w 444"/>
                <a:gd name="T1" fmla="*/ 0 h 258"/>
                <a:gd name="T2" fmla="*/ 444 w 444"/>
                <a:gd name="T3" fmla="*/ 258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3" name="Freeform 45"/>
            <p:cNvSpPr>
              <a:spLocks/>
            </p:cNvSpPr>
            <p:nvPr/>
          </p:nvSpPr>
          <p:spPr bwMode="auto">
            <a:xfrm>
              <a:off x="2326" y="1680"/>
              <a:ext cx="654" cy="420"/>
            </a:xfrm>
            <a:custGeom>
              <a:avLst/>
              <a:gdLst>
                <a:gd name="T0" fmla="*/ 0 w 654"/>
                <a:gd name="T1" fmla="*/ 420 h 420"/>
                <a:gd name="T2" fmla="*/ 654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4" name="Oval 46"/>
            <p:cNvSpPr>
              <a:spLocks noChangeArrowheads="1"/>
            </p:cNvSpPr>
            <p:nvPr/>
          </p:nvSpPr>
          <p:spPr bwMode="auto">
            <a:xfrm>
              <a:off x="2925" y="1617"/>
              <a:ext cx="313" cy="82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5" name="Line 47"/>
            <p:cNvSpPr>
              <a:spLocks noChangeShapeType="1"/>
            </p:cNvSpPr>
            <p:nvPr/>
          </p:nvSpPr>
          <p:spPr bwMode="auto">
            <a:xfrm>
              <a:off x="2925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6" name="Line 48"/>
            <p:cNvSpPr>
              <a:spLocks noChangeShapeType="1"/>
            </p:cNvSpPr>
            <p:nvPr/>
          </p:nvSpPr>
          <p:spPr bwMode="auto">
            <a:xfrm>
              <a:off x="3238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7" name="Rectangle 49"/>
            <p:cNvSpPr>
              <a:spLocks noChangeArrowheads="1"/>
            </p:cNvSpPr>
            <p:nvPr/>
          </p:nvSpPr>
          <p:spPr bwMode="auto">
            <a:xfrm>
              <a:off x="2925" y="1609"/>
              <a:ext cx="310" cy="5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8" name="Oval 50"/>
            <p:cNvSpPr>
              <a:spLocks noChangeArrowheads="1"/>
            </p:cNvSpPr>
            <p:nvPr/>
          </p:nvSpPr>
          <p:spPr bwMode="auto">
            <a:xfrm>
              <a:off x="2922" y="15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9" name="Rectangle 51"/>
            <p:cNvSpPr>
              <a:spLocks noChangeArrowheads="1"/>
            </p:cNvSpPr>
            <p:nvPr/>
          </p:nvSpPr>
          <p:spPr bwMode="auto">
            <a:xfrm>
              <a:off x="3009" y="1563"/>
              <a:ext cx="141" cy="12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0" name="Text Box 52"/>
            <p:cNvSpPr txBox="1">
              <a:spLocks noChangeArrowheads="1"/>
            </p:cNvSpPr>
            <p:nvPr/>
          </p:nvSpPr>
          <p:spPr bwMode="auto">
            <a:xfrm>
              <a:off x="2923" y="1498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2a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5461" name="Text Box 53"/>
            <p:cNvSpPr txBox="1">
              <a:spLocks noChangeArrowheads="1"/>
            </p:cNvSpPr>
            <p:nvPr/>
          </p:nvSpPr>
          <p:spPr bwMode="auto">
            <a:xfrm>
              <a:off x="597" y="1585"/>
              <a:ext cx="45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AS3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45462" name="Text Box 54"/>
            <p:cNvSpPr txBox="1">
              <a:spLocks noChangeArrowheads="1"/>
            </p:cNvSpPr>
            <p:nvPr/>
          </p:nvSpPr>
          <p:spPr bwMode="auto">
            <a:xfrm>
              <a:off x="2380" y="2042"/>
              <a:ext cx="45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AS1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45463" name="Text Box 55"/>
            <p:cNvSpPr txBox="1">
              <a:spLocks noChangeArrowheads="1"/>
            </p:cNvSpPr>
            <p:nvPr/>
          </p:nvSpPr>
          <p:spPr bwMode="auto">
            <a:xfrm>
              <a:off x="3207" y="1787"/>
              <a:ext cx="4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AS2</a:t>
              </a:r>
            </a:p>
          </p:txBody>
        </p:sp>
        <p:sp>
          <p:nvSpPr>
            <p:cNvPr id="145464" name="Oval 56"/>
            <p:cNvSpPr>
              <a:spLocks noChangeArrowheads="1"/>
            </p:cNvSpPr>
            <p:nvPr/>
          </p:nvSpPr>
          <p:spPr bwMode="auto">
            <a:xfrm>
              <a:off x="1137" y="203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5" name="Line 57"/>
            <p:cNvSpPr>
              <a:spLocks noChangeShapeType="1"/>
            </p:cNvSpPr>
            <p:nvPr/>
          </p:nvSpPr>
          <p:spPr bwMode="auto">
            <a:xfrm>
              <a:off x="1137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6" name="Line 58"/>
            <p:cNvSpPr>
              <a:spLocks noChangeShapeType="1"/>
            </p:cNvSpPr>
            <p:nvPr/>
          </p:nvSpPr>
          <p:spPr bwMode="auto">
            <a:xfrm>
              <a:off x="1451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7" name="Rectangle 59"/>
            <p:cNvSpPr>
              <a:spLocks noChangeArrowheads="1"/>
            </p:cNvSpPr>
            <p:nvPr/>
          </p:nvSpPr>
          <p:spPr bwMode="auto">
            <a:xfrm>
              <a:off x="1137" y="2023"/>
              <a:ext cx="310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8" name="Oval 60"/>
            <p:cNvSpPr>
              <a:spLocks noChangeArrowheads="1"/>
            </p:cNvSpPr>
            <p:nvPr/>
          </p:nvSpPr>
          <p:spPr bwMode="auto">
            <a:xfrm>
              <a:off x="1134" y="1969"/>
              <a:ext cx="313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9" name="Rectangle 61"/>
            <p:cNvSpPr>
              <a:spLocks noChangeArrowheads="1"/>
            </p:cNvSpPr>
            <p:nvPr/>
          </p:nvSpPr>
          <p:spPr bwMode="auto">
            <a:xfrm>
              <a:off x="1219" y="1995"/>
              <a:ext cx="142" cy="9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70" name="Text Box 62"/>
            <p:cNvSpPr txBox="1">
              <a:spLocks noChangeArrowheads="1"/>
            </p:cNvSpPr>
            <p:nvPr/>
          </p:nvSpPr>
          <p:spPr bwMode="auto">
            <a:xfrm>
              <a:off x="1137" y="1909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1a</a:t>
              </a: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45471" name="Group 63"/>
            <p:cNvGrpSpPr>
              <a:grpSpLocks/>
            </p:cNvGrpSpPr>
            <p:nvPr/>
          </p:nvGrpSpPr>
          <p:grpSpPr bwMode="auto">
            <a:xfrm>
              <a:off x="3270" y="1384"/>
              <a:ext cx="316" cy="269"/>
              <a:chOff x="4320" y="1936"/>
              <a:chExt cx="316" cy="269"/>
            </a:xfrm>
          </p:grpSpPr>
          <p:sp>
            <p:nvSpPr>
              <p:cNvPr id="145524" name="Oval 64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5" name="Line 65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6" name="Line 66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7" name="Rectangle 67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5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8" name="Oval 68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9" name="Rectangle 69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30" name="Text Box 70"/>
              <p:cNvSpPr txBox="1">
                <a:spLocks noChangeArrowheads="1"/>
              </p:cNvSpPr>
              <p:nvPr/>
            </p:nvSpPr>
            <p:spPr bwMode="auto">
              <a:xfrm>
                <a:off x="4325" y="1936"/>
                <a:ext cx="310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2c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5472" name="Group 71"/>
            <p:cNvGrpSpPr>
              <a:grpSpLocks/>
            </p:cNvGrpSpPr>
            <p:nvPr/>
          </p:nvGrpSpPr>
          <p:grpSpPr bwMode="auto">
            <a:xfrm>
              <a:off x="3546" y="1606"/>
              <a:ext cx="321" cy="269"/>
              <a:chOff x="4596" y="2158"/>
              <a:chExt cx="321" cy="269"/>
            </a:xfrm>
          </p:grpSpPr>
          <p:sp>
            <p:nvSpPr>
              <p:cNvPr id="145517" name="Oval 72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8" name="Line 73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9" name="Line 74"/>
              <p:cNvSpPr>
                <a:spLocks noChangeShapeType="1"/>
              </p:cNvSpPr>
              <p:nvPr/>
            </p:nvSpPr>
            <p:spPr bwMode="auto">
              <a:xfrm>
                <a:off x="4910" y="2269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0" name="Rectangle 75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5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1" name="Oval 76"/>
              <p:cNvSpPr>
                <a:spLocks noChangeArrowheads="1"/>
              </p:cNvSpPr>
              <p:nvPr/>
            </p:nvSpPr>
            <p:spPr bwMode="auto">
              <a:xfrm>
                <a:off x="4596" y="2208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2" name="Rectangle 77"/>
              <p:cNvSpPr>
                <a:spLocks noChangeArrowheads="1"/>
              </p:cNvSpPr>
              <p:nvPr/>
            </p:nvSpPr>
            <p:spPr bwMode="auto">
              <a:xfrm>
                <a:off x="4683" y="2221"/>
                <a:ext cx="141" cy="11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3" name="Text Box 78"/>
              <p:cNvSpPr txBox="1">
                <a:spLocks noChangeArrowheads="1"/>
              </p:cNvSpPr>
              <p:nvPr/>
            </p:nvSpPr>
            <p:spPr bwMode="auto">
              <a:xfrm>
                <a:off x="4598" y="2158"/>
                <a:ext cx="319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2b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5473" name="Group 79"/>
            <p:cNvGrpSpPr>
              <a:grpSpLocks/>
            </p:cNvGrpSpPr>
            <p:nvPr/>
          </p:nvGrpSpPr>
          <p:grpSpPr bwMode="auto">
            <a:xfrm>
              <a:off x="2015" y="1976"/>
              <a:ext cx="321" cy="269"/>
              <a:chOff x="2015" y="1976"/>
              <a:chExt cx="321" cy="269"/>
            </a:xfrm>
          </p:grpSpPr>
          <p:sp>
            <p:nvSpPr>
              <p:cNvPr id="145509" name="Oval 8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0" name="Line 81"/>
              <p:cNvSpPr>
                <a:spLocks noChangeShapeType="1"/>
              </p:cNvSpPr>
              <p:nvPr/>
            </p:nvSpPr>
            <p:spPr bwMode="auto">
              <a:xfrm>
                <a:off x="2019" y="209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1" name="Line 82"/>
              <p:cNvSpPr>
                <a:spLocks noChangeShapeType="1"/>
              </p:cNvSpPr>
              <p:nvPr/>
            </p:nvSpPr>
            <p:spPr bwMode="auto">
              <a:xfrm>
                <a:off x="2330" y="209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2" name="Rectangle 83"/>
              <p:cNvSpPr>
                <a:spLocks noChangeArrowheads="1"/>
              </p:cNvSpPr>
              <p:nvPr/>
            </p:nvSpPr>
            <p:spPr bwMode="auto">
              <a:xfrm>
                <a:off x="2019" y="2097"/>
                <a:ext cx="310" cy="47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3" name="Oval 8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5514" name="Group 85"/>
              <p:cNvGrpSpPr>
                <a:grpSpLocks/>
              </p:cNvGrpSpPr>
              <p:nvPr/>
            </p:nvGrpSpPr>
            <p:grpSpPr bwMode="auto">
              <a:xfrm>
                <a:off x="2015" y="1976"/>
                <a:ext cx="321" cy="269"/>
                <a:chOff x="2894" y="2425"/>
                <a:chExt cx="328" cy="269"/>
              </a:xfrm>
            </p:grpSpPr>
            <p:sp>
              <p:nvSpPr>
                <p:cNvPr id="145515" name="Rectangle 8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5516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2894" y="2425"/>
                  <a:ext cx="328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1b</a:t>
                  </a: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45474" name="Freeform 88"/>
            <p:cNvSpPr>
              <a:spLocks/>
            </p:cNvSpPr>
            <p:nvPr/>
          </p:nvSpPr>
          <p:spPr bwMode="auto">
            <a:xfrm>
              <a:off x="1457" y="2302"/>
              <a:ext cx="1848" cy="414"/>
            </a:xfrm>
            <a:custGeom>
              <a:avLst/>
              <a:gdLst>
                <a:gd name="T0" fmla="*/ 0 w 1848"/>
                <a:gd name="T1" fmla="*/ 414 h 414"/>
                <a:gd name="T2" fmla="*/ 84 w 1848"/>
                <a:gd name="T3" fmla="*/ 0 h 414"/>
                <a:gd name="T4" fmla="*/ 384 w 1848"/>
                <a:gd name="T5" fmla="*/ 6 h 414"/>
                <a:gd name="T6" fmla="*/ 1848 w 1848"/>
                <a:gd name="T7" fmla="*/ 414 h 414"/>
                <a:gd name="T8" fmla="*/ 0 w 1848"/>
                <a:gd name="T9" fmla="*/ 414 h 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8"/>
                <a:gd name="T16" fmla="*/ 0 h 414"/>
                <a:gd name="T17" fmla="*/ 1848 w 1848"/>
                <a:gd name="T18" fmla="*/ 414 h 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8" h="414">
                  <a:moveTo>
                    <a:pt x="0" y="414"/>
                  </a:moveTo>
                  <a:lnTo>
                    <a:pt x="84" y="0"/>
                  </a:lnTo>
                  <a:lnTo>
                    <a:pt x="384" y="6"/>
                  </a:lnTo>
                  <a:lnTo>
                    <a:pt x="1848" y="414"/>
                  </a:lnTo>
                  <a:lnTo>
                    <a:pt x="0" y="414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5F5F5F"/>
                </a:gs>
              </a:gsLst>
              <a:lin ang="5400000" scaled="1"/>
            </a:gradFill>
            <a:ln w="9525" cap="flat" cmpd="sng">
              <a:solidFill>
                <a:srgbClr val="DDDDDD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75" name="Rectangle 89"/>
            <p:cNvSpPr>
              <a:spLocks noChangeArrowheads="1"/>
            </p:cNvSpPr>
            <p:nvPr/>
          </p:nvSpPr>
          <p:spPr bwMode="auto">
            <a:xfrm>
              <a:off x="1462" y="2729"/>
              <a:ext cx="1833" cy="11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5476" name="Group 90"/>
            <p:cNvGrpSpPr>
              <a:grpSpLocks/>
            </p:cNvGrpSpPr>
            <p:nvPr/>
          </p:nvGrpSpPr>
          <p:grpSpPr bwMode="auto">
            <a:xfrm>
              <a:off x="1578" y="2818"/>
              <a:ext cx="736" cy="479"/>
              <a:chOff x="1595" y="2898"/>
              <a:chExt cx="736" cy="479"/>
            </a:xfrm>
          </p:grpSpPr>
          <p:sp>
            <p:nvSpPr>
              <p:cNvPr id="145507" name="Oval 91"/>
              <p:cNvSpPr>
                <a:spLocks noChangeArrowheads="1"/>
              </p:cNvSpPr>
              <p:nvPr/>
            </p:nvSpPr>
            <p:spPr bwMode="auto">
              <a:xfrm>
                <a:off x="1595" y="2898"/>
                <a:ext cx="736" cy="479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08" name="Text Box 92"/>
              <p:cNvSpPr txBox="1">
                <a:spLocks noChangeArrowheads="1"/>
              </p:cNvSpPr>
              <p:nvPr/>
            </p:nvSpPr>
            <p:spPr bwMode="auto">
              <a:xfrm>
                <a:off x="1733" y="2933"/>
                <a:ext cx="553" cy="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>
                    <a:solidFill>
                      <a:srgbClr val="000099"/>
                    </a:solidFill>
                  </a:rPr>
                  <a:t>Intra-AS</a:t>
                </a:r>
              </a:p>
              <a:p>
                <a:r>
                  <a:rPr lang="en-US" sz="1200">
                    <a:solidFill>
                      <a:srgbClr val="000099"/>
                    </a:solidFill>
                  </a:rPr>
                  <a:t>Routing </a:t>
                </a:r>
              </a:p>
              <a:p>
                <a:r>
                  <a:rPr lang="en-US" sz="1200">
                    <a:solidFill>
                      <a:srgbClr val="000099"/>
                    </a:solidFill>
                  </a:rPr>
                  <a:t>algorithm</a:t>
                </a:r>
              </a:p>
            </p:txBody>
          </p:sp>
        </p:grpSp>
        <p:grpSp>
          <p:nvGrpSpPr>
            <p:cNvPr id="145477" name="Group 93"/>
            <p:cNvGrpSpPr>
              <a:grpSpLocks/>
            </p:cNvGrpSpPr>
            <p:nvPr/>
          </p:nvGrpSpPr>
          <p:grpSpPr bwMode="auto">
            <a:xfrm>
              <a:off x="2402" y="2826"/>
              <a:ext cx="736" cy="479"/>
              <a:chOff x="2402" y="2826"/>
              <a:chExt cx="736" cy="479"/>
            </a:xfrm>
          </p:grpSpPr>
          <p:sp>
            <p:nvSpPr>
              <p:cNvPr id="145505" name="Oval 94"/>
              <p:cNvSpPr>
                <a:spLocks noChangeArrowheads="1"/>
              </p:cNvSpPr>
              <p:nvPr/>
            </p:nvSpPr>
            <p:spPr bwMode="auto">
              <a:xfrm>
                <a:off x="2402" y="2828"/>
                <a:ext cx="736" cy="477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06" name="Text Box 95"/>
              <p:cNvSpPr txBox="1">
                <a:spLocks noChangeArrowheads="1"/>
              </p:cNvSpPr>
              <p:nvPr/>
            </p:nvSpPr>
            <p:spPr bwMode="auto">
              <a:xfrm>
                <a:off x="2539" y="2862"/>
                <a:ext cx="553" cy="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>
                    <a:solidFill>
                      <a:srgbClr val="FF0000"/>
                    </a:solidFill>
                  </a:rPr>
                  <a:t>Inter-AS</a:t>
                </a:r>
              </a:p>
              <a:p>
                <a:r>
                  <a:rPr lang="en-US" sz="1200">
                    <a:solidFill>
                      <a:srgbClr val="FF0000"/>
                    </a:solidFill>
                  </a:rPr>
                  <a:t>Routing </a:t>
                </a:r>
              </a:p>
              <a:p>
                <a:r>
                  <a:rPr lang="en-US" sz="1200">
                    <a:solidFill>
                      <a:srgbClr val="FF0000"/>
                    </a:solidFill>
                  </a:rPr>
                  <a:t>algorithm</a:t>
                </a:r>
              </a:p>
            </p:txBody>
          </p:sp>
        </p:grpSp>
        <p:sp>
          <p:nvSpPr>
            <p:cNvPr id="145478" name="Rectangle 96"/>
            <p:cNvSpPr>
              <a:spLocks noChangeArrowheads="1"/>
            </p:cNvSpPr>
            <p:nvPr/>
          </p:nvSpPr>
          <p:spPr bwMode="auto">
            <a:xfrm>
              <a:off x="1932" y="3447"/>
              <a:ext cx="780" cy="26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Forwarding</a:t>
              </a:r>
            </a:p>
            <a:p>
              <a:pPr algn="ctr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table</a:t>
              </a:r>
            </a:p>
          </p:txBody>
        </p:sp>
        <p:sp>
          <p:nvSpPr>
            <p:cNvPr id="145479" name="Freeform 97"/>
            <p:cNvSpPr>
              <a:spLocks/>
            </p:cNvSpPr>
            <p:nvPr/>
          </p:nvSpPr>
          <p:spPr bwMode="auto">
            <a:xfrm>
              <a:off x="1648" y="3217"/>
              <a:ext cx="275" cy="345"/>
            </a:xfrm>
            <a:custGeom>
              <a:avLst/>
              <a:gdLst>
                <a:gd name="T0" fmla="*/ 0 w 275"/>
                <a:gd name="T1" fmla="*/ 0 h 345"/>
                <a:gd name="T2" fmla="*/ 71 w 275"/>
                <a:gd name="T3" fmla="*/ 230 h 345"/>
                <a:gd name="T4" fmla="*/ 275 w 275"/>
                <a:gd name="T5" fmla="*/ 345 h 345"/>
                <a:gd name="T6" fmla="*/ 0 60000 65536"/>
                <a:gd name="T7" fmla="*/ 0 60000 65536"/>
                <a:gd name="T8" fmla="*/ 0 60000 65536"/>
                <a:gd name="T9" fmla="*/ 0 w 275"/>
                <a:gd name="T10" fmla="*/ 0 h 345"/>
                <a:gd name="T11" fmla="*/ 275 w 275"/>
                <a:gd name="T12" fmla="*/ 345 h 3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5" h="345">
                  <a:moveTo>
                    <a:pt x="0" y="0"/>
                  </a:moveTo>
                  <a:cubicBezTo>
                    <a:pt x="12" y="86"/>
                    <a:pt x="25" y="173"/>
                    <a:pt x="71" y="230"/>
                  </a:cubicBezTo>
                  <a:cubicBezTo>
                    <a:pt x="117" y="287"/>
                    <a:pt x="241" y="326"/>
                    <a:pt x="275" y="34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0" name="Freeform 98"/>
            <p:cNvSpPr>
              <a:spLocks/>
            </p:cNvSpPr>
            <p:nvPr/>
          </p:nvSpPr>
          <p:spPr bwMode="auto">
            <a:xfrm>
              <a:off x="2712" y="3217"/>
              <a:ext cx="354" cy="372"/>
            </a:xfrm>
            <a:custGeom>
              <a:avLst/>
              <a:gdLst>
                <a:gd name="T0" fmla="*/ 354 w 354"/>
                <a:gd name="T1" fmla="*/ 0 h 372"/>
                <a:gd name="T2" fmla="*/ 248 w 354"/>
                <a:gd name="T3" fmla="*/ 274 h 372"/>
                <a:gd name="T4" fmla="*/ 0 w 354"/>
                <a:gd name="T5" fmla="*/ 372 h 372"/>
                <a:gd name="T6" fmla="*/ 0 60000 65536"/>
                <a:gd name="T7" fmla="*/ 0 60000 65536"/>
                <a:gd name="T8" fmla="*/ 0 60000 65536"/>
                <a:gd name="T9" fmla="*/ 0 w 354"/>
                <a:gd name="T10" fmla="*/ 0 h 372"/>
                <a:gd name="T11" fmla="*/ 354 w 354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" h="372">
                  <a:moveTo>
                    <a:pt x="354" y="0"/>
                  </a:moveTo>
                  <a:cubicBezTo>
                    <a:pt x="330" y="106"/>
                    <a:pt x="307" y="212"/>
                    <a:pt x="248" y="274"/>
                  </a:cubicBezTo>
                  <a:cubicBezTo>
                    <a:pt x="189" y="336"/>
                    <a:pt x="41" y="354"/>
                    <a:pt x="0" y="372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5481" name="Group 99"/>
            <p:cNvGrpSpPr>
              <a:grpSpLocks/>
            </p:cNvGrpSpPr>
            <p:nvPr/>
          </p:nvGrpSpPr>
          <p:grpSpPr bwMode="auto">
            <a:xfrm>
              <a:off x="419" y="1222"/>
              <a:ext cx="316" cy="269"/>
              <a:chOff x="2016" y="1976"/>
              <a:chExt cx="316" cy="269"/>
            </a:xfrm>
          </p:grpSpPr>
          <p:sp>
            <p:nvSpPr>
              <p:cNvPr id="145497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498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499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00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5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01" name="Oval 104"/>
              <p:cNvSpPr>
                <a:spLocks noChangeArrowheads="1"/>
              </p:cNvSpPr>
              <p:nvPr/>
            </p:nvSpPr>
            <p:spPr bwMode="auto">
              <a:xfrm>
                <a:off x="2016" y="2037"/>
                <a:ext cx="313" cy="9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5502" name="Group 105"/>
              <p:cNvGrpSpPr>
                <a:grpSpLocks/>
              </p:cNvGrpSpPr>
              <p:nvPr/>
            </p:nvGrpSpPr>
            <p:grpSpPr bwMode="auto">
              <a:xfrm>
                <a:off x="2020" y="1976"/>
                <a:ext cx="308" cy="269"/>
                <a:chOff x="2899" y="2425"/>
                <a:chExt cx="315" cy="269"/>
              </a:xfrm>
            </p:grpSpPr>
            <p:sp>
              <p:nvSpPr>
                <p:cNvPr id="145503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0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5504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9" y="2425"/>
                  <a:ext cx="315" cy="2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3c</a:t>
                  </a: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45482" name="Line 108"/>
            <p:cNvSpPr>
              <a:spLocks noChangeShapeType="1"/>
            </p:cNvSpPr>
            <p:nvPr/>
          </p:nvSpPr>
          <p:spPr bwMode="auto">
            <a:xfrm flipH="1">
              <a:off x="443" y="1436"/>
              <a:ext cx="62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3" name="Line 109"/>
            <p:cNvSpPr>
              <a:spLocks noChangeShapeType="1"/>
            </p:cNvSpPr>
            <p:nvPr/>
          </p:nvSpPr>
          <p:spPr bwMode="auto">
            <a:xfrm>
              <a:off x="136" y="1482"/>
              <a:ext cx="145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4" name="Line 110"/>
            <p:cNvSpPr>
              <a:spLocks noChangeShapeType="1"/>
            </p:cNvSpPr>
            <p:nvPr/>
          </p:nvSpPr>
          <p:spPr bwMode="auto">
            <a:xfrm flipH="1">
              <a:off x="635" y="1127"/>
              <a:ext cx="136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5" name="Line 111"/>
            <p:cNvSpPr>
              <a:spLocks noChangeShapeType="1"/>
            </p:cNvSpPr>
            <p:nvPr/>
          </p:nvSpPr>
          <p:spPr bwMode="auto">
            <a:xfrm>
              <a:off x="356" y="1118"/>
              <a:ext cx="120" cy="1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6" name="Line 112"/>
            <p:cNvSpPr>
              <a:spLocks noChangeShapeType="1"/>
            </p:cNvSpPr>
            <p:nvPr/>
          </p:nvSpPr>
          <p:spPr bwMode="auto">
            <a:xfrm flipH="1">
              <a:off x="1016" y="1211"/>
              <a:ext cx="70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7" name="Line 113"/>
            <p:cNvSpPr>
              <a:spLocks noChangeShapeType="1"/>
            </p:cNvSpPr>
            <p:nvPr/>
          </p:nvSpPr>
          <p:spPr bwMode="auto">
            <a:xfrm>
              <a:off x="3854" y="1728"/>
              <a:ext cx="2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8" name="Line 114"/>
            <p:cNvSpPr>
              <a:spLocks noChangeShapeType="1"/>
            </p:cNvSpPr>
            <p:nvPr/>
          </p:nvSpPr>
          <p:spPr bwMode="auto">
            <a:xfrm flipV="1">
              <a:off x="3795" y="1415"/>
              <a:ext cx="262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9" name="Line 115"/>
            <p:cNvSpPr>
              <a:spLocks noChangeShapeType="1"/>
            </p:cNvSpPr>
            <p:nvPr/>
          </p:nvSpPr>
          <p:spPr bwMode="auto">
            <a:xfrm flipH="1" flipV="1">
              <a:off x="3244" y="1245"/>
              <a:ext cx="127" cy="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0" name="Line 116"/>
            <p:cNvSpPr>
              <a:spLocks noChangeShapeType="1"/>
            </p:cNvSpPr>
            <p:nvPr/>
          </p:nvSpPr>
          <p:spPr bwMode="auto">
            <a:xfrm flipH="1" flipV="1">
              <a:off x="2932" y="1347"/>
              <a:ext cx="136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1" name="Line 117"/>
            <p:cNvSpPr>
              <a:spLocks noChangeShapeType="1"/>
            </p:cNvSpPr>
            <p:nvPr/>
          </p:nvSpPr>
          <p:spPr bwMode="auto">
            <a:xfrm flipH="1">
              <a:off x="1042" y="2092"/>
              <a:ext cx="13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2" name="Line 118"/>
            <p:cNvSpPr>
              <a:spLocks noChangeShapeType="1"/>
            </p:cNvSpPr>
            <p:nvPr/>
          </p:nvSpPr>
          <p:spPr bwMode="auto">
            <a:xfrm flipH="1" flipV="1">
              <a:off x="1008" y="1991"/>
              <a:ext cx="127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3" name="Line 119"/>
            <p:cNvSpPr>
              <a:spLocks noChangeShapeType="1"/>
            </p:cNvSpPr>
            <p:nvPr/>
          </p:nvSpPr>
          <p:spPr bwMode="auto">
            <a:xfrm flipH="1">
              <a:off x="1279" y="2262"/>
              <a:ext cx="212" cy="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4" name="Line 120"/>
            <p:cNvSpPr>
              <a:spLocks noChangeShapeType="1"/>
            </p:cNvSpPr>
            <p:nvPr/>
          </p:nvSpPr>
          <p:spPr bwMode="auto">
            <a:xfrm flipV="1">
              <a:off x="1762" y="1804"/>
              <a:ext cx="229" cy="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5" name="Line 121"/>
            <p:cNvSpPr>
              <a:spLocks noChangeShapeType="1"/>
            </p:cNvSpPr>
            <p:nvPr/>
          </p:nvSpPr>
          <p:spPr bwMode="auto">
            <a:xfrm>
              <a:off x="2219" y="2177"/>
              <a:ext cx="119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6" name="Line 122"/>
            <p:cNvSpPr>
              <a:spLocks noChangeShapeType="1"/>
            </p:cNvSpPr>
            <p:nvPr/>
          </p:nvSpPr>
          <p:spPr bwMode="auto">
            <a:xfrm>
              <a:off x="1737" y="1880"/>
              <a:ext cx="145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0357" name="Rectangle 123"/>
          <p:cNvSpPr>
            <a:spLocks noGrp="1" noChangeArrowheads="1"/>
          </p:cNvSpPr>
          <p:nvPr>
            <p:ph type="title"/>
          </p:nvPr>
        </p:nvSpPr>
        <p:spPr>
          <a:xfrm>
            <a:off x="422275" y="228600"/>
            <a:ext cx="7772400" cy="8397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Interconnected ASes</a:t>
            </a:r>
          </a:p>
        </p:txBody>
      </p:sp>
      <p:sp>
        <p:nvSpPr>
          <p:cNvPr id="100358" name="Rectangle 124"/>
          <p:cNvSpPr>
            <a:spLocks noGrp="1" noChangeArrowheads="1"/>
          </p:cNvSpPr>
          <p:nvPr>
            <p:ph type="body" sz="half" idx="2"/>
          </p:nvPr>
        </p:nvSpPr>
        <p:spPr>
          <a:xfrm>
            <a:off x="5114925" y="3082149"/>
            <a:ext cx="3810000" cy="3400425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forwarding table  configured by both intra- and inter-AS routing algorithm</a:t>
            </a:r>
          </a:p>
          <a:p>
            <a:pPr lvl="1">
              <a:defRPr/>
            </a:pPr>
            <a:r>
              <a:rPr lang="en-US" dirty="0"/>
              <a:t>intra-AS </a:t>
            </a:r>
            <a:r>
              <a:rPr lang="en-US" dirty="0" smtClean="0"/>
              <a:t>routing determine entries </a:t>
            </a:r>
            <a:r>
              <a:rPr lang="en-US" dirty="0"/>
              <a:t>for </a:t>
            </a:r>
            <a:r>
              <a:rPr lang="en-US" dirty="0" smtClean="0"/>
              <a:t>destinations within AS</a:t>
            </a:r>
            <a:endParaRPr lang="en-US" dirty="0"/>
          </a:p>
          <a:p>
            <a:pPr lvl="1">
              <a:defRPr/>
            </a:pPr>
            <a:r>
              <a:rPr lang="en-US" dirty="0"/>
              <a:t>inter-AS &amp; intra-AS </a:t>
            </a:r>
            <a:r>
              <a:rPr lang="en-US" dirty="0" smtClean="0"/>
              <a:t>determine </a:t>
            </a:r>
            <a:r>
              <a:rPr lang="en-US" dirty="0"/>
              <a:t>entries for external </a:t>
            </a:r>
            <a:r>
              <a:rPr lang="en-US" dirty="0" smtClean="0"/>
              <a:t>destinations</a:t>
            </a:r>
            <a:endParaRPr lang="en-US" dirty="0"/>
          </a:p>
        </p:txBody>
      </p:sp>
      <p:pic>
        <p:nvPicPr>
          <p:cNvPr id="145414" name="Picture 12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8842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1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00292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BGP, OSPF, forwarding table entries</a:t>
            </a:r>
            <a:endParaRPr lang="en-US" sz="4000" dirty="0">
              <a:cs typeface="+mj-cs"/>
            </a:endParaRP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455674" y="4619374"/>
            <a:ext cx="5183508" cy="551956"/>
          </a:xfrm>
        </p:spPr>
        <p:txBody>
          <a:bodyPr/>
          <a:lstStyle/>
          <a:p>
            <a:pPr marL="292100" indent="-292100">
              <a:lnSpc>
                <a:spcPct val="90000"/>
              </a:lnSpc>
            </a:pPr>
            <a:r>
              <a:rPr lang="en-US" sz="2000" dirty="0" smtClean="0">
                <a:latin typeface="Gill Sans MT" charset="0"/>
              </a:rPr>
              <a:t>recall: 1a, 1b, 1c learn about </a:t>
            </a:r>
            <a:r>
              <a:rPr lang="en-US" sz="2000" dirty="0" err="1" smtClean="0">
                <a:latin typeface="Gill Sans MT" charset="0"/>
              </a:rPr>
              <a:t>dest</a:t>
            </a:r>
            <a:r>
              <a:rPr lang="en-US" sz="2000" dirty="0" smtClean="0">
                <a:latin typeface="Gill Sans MT" charset="0"/>
              </a:rPr>
              <a:t> X via iBGP from 1c: “path to X goes through 1c”</a:t>
            </a:r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7966198" cy="23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814322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15140" y="3783345"/>
                <a:ext cx="489235" cy="35258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7" name="Straight Connector 336"/>
              <p:cNvCxnSpPr>
                <a:endCxn id="316" idx="2"/>
              </p:cNvCxnSpPr>
              <p:nvPr/>
            </p:nvCxnSpPr>
            <p:spPr bwMode="auto">
              <a:xfrm flipV="1">
                <a:off x="1319809" y="3078707"/>
                <a:ext cx="417868" cy="457019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97" name="Freeform 2"/>
          <p:cNvSpPr>
            <a:spLocks/>
          </p:cNvSpPr>
          <p:nvPr/>
        </p:nvSpPr>
        <p:spPr bwMode="auto">
          <a:xfrm>
            <a:off x="3285692" y="2741493"/>
            <a:ext cx="2545688" cy="1720535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98" name="Group 197"/>
          <p:cNvGrpSpPr/>
          <p:nvPr/>
        </p:nvGrpSpPr>
        <p:grpSpPr>
          <a:xfrm>
            <a:off x="3506594" y="2881517"/>
            <a:ext cx="2189884" cy="1476371"/>
            <a:chOff x="833331" y="2873352"/>
            <a:chExt cx="2333625" cy="1590649"/>
          </a:xfrm>
        </p:grpSpPr>
        <p:grpSp>
          <p:nvGrpSpPr>
            <p:cNvPr id="199" name="Group 198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24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52" name="Oval 25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3" name="Rectangle 25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4" name="Oval 25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5" name="Freeform 25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6" name="Freeform 25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7" name="Freeform 25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8" name="Freeform 25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59" name="Straight Connector 258"/>
                <p:cNvCxnSpPr>
                  <a:endCxn id="25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9" name="Group 248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50" name="Oval 24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51" name="TextBox 250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00" name="Group 199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23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39" name="Oval 23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0" name="Rectangle 23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1" name="Oval 24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2" name="Freeform 24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3" name="Freeform 24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4" name="Freeform 24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5" name="Freeform 24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46" name="Straight Connector 245"/>
                <p:cNvCxnSpPr>
                  <a:endCxn id="24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6" name="Group 23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37" name="Oval 23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01" name="Group 200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222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26" name="Oval 225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7" name="Rectangle 226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8" name="Oval 227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9" name="Freeform 228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0" name="Freeform 229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1" name="Freeform 230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2" name="Freeform 231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33" name="Straight Connector 232"/>
                <p:cNvCxnSpPr>
                  <a:endCxn id="228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3" name="Group 222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224" name="Oval 223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5" name="TextBox 224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02" name="Group 201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209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13" name="Oval 212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4" name="Rectangle 213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5" name="Oval 214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6" name="Freeform 215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7" name="Freeform 216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8" name="Freeform 217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9" name="Freeform 218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20" name="Straight Connector 219"/>
                <p:cNvCxnSpPr>
                  <a:endCxn id="215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0" name="Group 209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11" name="Oval 210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2" name="TextBox 211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203" name="Straight Connector 202"/>
            <p:cNvCxnSpPr>
              <a:endCxn id="238" idx="0"/>
            </p:cNvCxnSpPr>
            <p:nvPr/>
          </p:nvCxnSpPr>
          <p:spPr bwMode="auto">
            <a:xfrm>
              <a:off x="1991073" y="3173114"/>
              <a:ext cx="4230" cy="92155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" name="Straight Connector 204"/>
            <p:cNvCxnSpPr/>
            <p:nvPr/>
          </p:nvCxnSpPr>
          <p:spPr bwMode="auto">
            <a:xfrm>
              <a:off x="2280478" y="3145660"/>
              <a:ext cx="435814" cy="35947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Straight Connector 205"/>
            <p:cNvCxnSpPr/>
            <p:nvPr/>
          </p:nvCxnSpPr>
          <p:spPr bwMode="auto">
            <a:xfrm>
              <a:off x="1300073" y="3768911"/>
              <a:ext cx="527386" cy="3682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Straight Connector 206"/>
            <p:cNvCxnSpPr/>
            <p:nvPr/>
          </p:nvCxnSpPr>
          <p:spPr bwMode="auto">
            <a:xfrm flipH="1">
              <a:off x="2194462" y="3713972"/>
              <a:ext cx="509583" cy="42894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673235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809351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7" y="2702855"/>
            <a:ext cx="542552" cy="78120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643973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80117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543950" y="1714475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7172" y="1925151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776082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/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34" name="Rectangle 4"/>
          <p:cNvSpPr txBox="1">
            <a:spLocks noChangeArrowheads="1"/>
          </p:cNvSpPr>
          <p:nvPr/>
        </p:nvSpPr>
        <p:spPr bwMode="auto">
          <a:xfrm>
            <a:off x="3478500" y="5238590"/>
            <a:ext cx="5389671" cy="102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ct val="9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d: OSPF intra-domain routing: to get to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c, forward over outgoing local interface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4729" y="1189190"/>
            <a:ext cx="7270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Q: how does router set forwarding table entry to distant prefix?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37654" y="2724170"/>
            <a:ext cx="1694528" cy="3566248"/>
            <a:chOff x="537654" y="2724170"/>
            <a:chExt cx="1694528" cy="3566248"/>
          </a:xfrm>
        </p:grpSpPr>
        <p:sp>
          <p:nvSpPr>
            <p:cNvPr id="469" name="Freeform 468"/>
            <p:cNvSpPr/>
            <p:nvPr/>
          </p:nvSpPr>
          <p:spPr>
            <a:xfrm rot="10326036" flipH="1">
              <a:off x="726574" y="2724170"/>
              <a:ext cx="991619" cy="1641218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325315"/>
                <a:gd name="connsiteY0" fmla="*/ 1160935 h 1160935"/>
                <a:gd name="connsiteX1" fmla="*/ 0 w 1325315"/>
                <a:gd name="connsiteY1" fmla="*/ 0 h 1160935"/>
                <a:gd name="connsiteX2" fmla="*/ 1040633 w 1325315"/>
                <a:gd name="connsiteY2" fmla="*/ 16785 h 1160935"/>
                <a:gd name="connsiteX3" fmla="*/ 1214315 w 1325315"/>
                <a:gd name="connsiteY3" fmla="*/ 1064597 h 1160935"/>
                <a:gd name="connsiteX4" fmla="*/ 448507 w 1325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06934 w 1167285"/>
                <a:gd name="connsiteY0" fmla="*/ 967578 h 967578"/>
                <a:gd name="connsiteX1" fmla="*/ 0 w 1167285"/>
                <a:gd name="connsiteY1" fmla="*/ 0 h 967578"/>
                <a:gd name="connsiteX2" fmla="*/ 1005993 w 1167285"/>
                <a:gd name="connsiteY2" fmla="*/ 46284 h 967578"/>
                <a:gd name="connsiteX3" fmla="*/ 1167285 w 1167285"/>
                <a:gd name="connsiteY3" fmla="*/ 895852 h 967578"/>
                <a:gd name="connsiteX4" fmla="*/ 1006934 w 1167285"/>
                <a:gd name="connsiteY4" fmla="*/ 967578 h 967578"/>
                <a:gd name="connsiteX0" fmla="*/ 1006934 w 1167285"/>
                <a:gd name="connsiteY0" fmla="*/ 1132232 h 1132232"/>
                <a:gd name="connsiteX1" fmla="*/ 0 w 1167285"/>
                <a:gd name="connsiteY1" fmla="*/ 164654 h 1132232"/>
                <a:gd name="connsiteX2" fmla="*/ 991394 w 1167285"/>
                <a:gd name="connsiteY2" fmla="*/ 130 h 1132232"/>
                <a:gd name="connsiteX3" fmla="*/ 1167285 w 1167285"/>
                <a:gd name="connsiteY3" fmla="*/ 1060506 h 1132232"/>
                <a:gd name="connsiteX4" fmla="*/ 1006934 w 1167285"/>
                <a:gd name="connsiteY4" fmla="*/ 1132232 h 1132232"/>
                <a:gd name="connsiteX0" fmla="*/ 986900 w 1167285"/>
                <a:gd name="connsiteY0" fmla="*/ 1088164 h 1088164"/>
                <a:gd name="connsiteX1" fmla="*/ 0 w 1167285"/>
                <a:gd name="connsiteY1" fmla="*/ 164654 h 1088164"/>
                <a:gd name="connsiteX2" fmla="*/ 991394 w 1167285"/>
                <a:gd name="connsiteY2" fmla="*/ 130 h 1088164"/>
                <a:gd name="connsiteX3" fmla="*/ 1167285 w 1167285"/>
                <a:gd name="connsiteY3" fmla="*/ 1060506 h 1088164"/>
                <a:gd name="connsiteX4" fmla="*/ 986900 w 1167285"/>
                <a:gd name="connsiteY4" fmla="*/ 1088164 h 1088164"/>
                <a:gd name="connsiteX0" fmla="*/ 986900 w 1167285"/>
                <a:gd name="connsiteY0" fmla="*/ 1088164 h 1088164"/>
                <a:gd name="connsiteX1" fmla="*/ 0 w 1167285"/>
                <a:gd name="connsiteY1" fmla="*/ 164654 h 1088164"/>
                <a:gd name="connsiteX2" fmla="*/ 991394 w 1167285"/>
                <a:gd name="connsiteY2" fmla="*/ 130 h 1088164"/>
                <a:gd name="connsiteX3" fmla="*/ 1167285 w 1167285"/>
                <a:gd name="connsiteY3" fmla="*/ 1060506 h 1088164"/>
                <a:gd name="connsiteX4" fmla="*/ 986900 w 1167285"/>
                <a:gd name="connsiteY4" fmla="*/ 1088164 h 1088164"/>
                <a:gd name="connsiteX0" fmla="*/ 986900 w 1332977"/>
                <a:gd name="connsiteY0" fmla="*/ 1088164 h 1088164"/>
                <a:gd name="connsiteX1" fmla="*/ 0 w 1332977"/>
                <a:gd name="connsiteY1" fmla="*/ 164654 h 1088164"/>
                <a:gd name="connsiteX2" fmla="*/ 991394 w 1332977"/>
                <a:gd name="connsiteY2" fmla="*/ 130 h 1088164"/>
                <a:gd name="connsiteX3" fmla="*/ 1332977 w 1332977"/>
                <a:gd name="connsiteY3" fmla="*/ 1045574 h 1088164"/>
                <a:gd name="connsiteX4" fmla="*/ 986900 w 1332977"/>
                <a:gd name="connsiteY4" fmla="*/ 1088164 h 108816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  <a:gd name="connsiteX0" fmla="*/ 1029955 w 1332977"/>
                <a:gd name="connsiteY0" fmla="*/ 1143414 h 1143414"/>
                <a:gd name="connsiteX1" fmla="*/ 0 w 1332977"/>
                <a:gd name="connsiteY1" fmla="*/ 164654 h 1143414"/>
                <a:gd name="connsiteX2" fmla="*/ 991394 w 1332977"/>
                <a:gd name="connsiteY2" fmla="*/ 130 h 1143414"/>
                <a:gd name="connsiteX3" fmla="*/ 1332977 w 1332977"/>
                <a:gd name="connsiteY3" fmla="*/ 1045574 h 1143414"/>
                <a:gd name="connsiteX4" fmla="*/ 1029955 w 1332977"/>
                <a:gd name="connsiteY4" fmla="*/ 1143414 h 1143414"/>
                <a:gd name="connsiteX0" fmla="*/ 302061 w 1332977"/>
                <a:gd name="connsiteY0" fmla="*/ 1951097 h 1951096"/>
                <a:gd name="connsiteX1" fmla="*/ 0 w 1332977"/>
                <a:gd name="connsiteY1" fmla="*/ 164654 h 1951096"/>
                <a:gd name="connsiteX2" fmla="*/ 991394 w 1332977"/>
                <a:gd name="connsiteY2" fmla="*/ 130 h 1951096"/>
                <a:gd name="connsiteX3" fmla="*/ 1332977 w 1332977"/>
                <a:gd name="connsiteY3" fmla="*/ 1045574 h 1951096"/>
                <a:gd name="connsiteX4" fmla="*/ 302061 w 1332977"/>
                <a:gd name="connsiteY4" fmla="*/ 1951097 h 1951096"/>
                <a:gd name="connsiteX0" fmla="*/ 302061 w 1008228"/>
                <a:gd name="connsiteY0" fmla="*/ 1951097 h 1951097"/>
                <a:gd name="connsiteX1" fmla="*/ 0 w 1008228"/>
                <a:gd name="connsiteY1" fmla="*/ 164654 h 1951097"/>
                <a:gd name="connsiteX2" fmla="*/ 991394 w 1008228"/>
                <a:gd name="connsiteY2" fmla="*/ 130 h 1951097"/>
                <a:gd name="connsiteX3" fmla="*/ 628320 w 1008228"/>
                <a:gd name="connsiteY3" fmla="*/ 1842100 h 1951097"/>
                <a:gd name="connsiteX4" fmla="*/ 302061 w 1008228"/>
                <a:gd name="connsiteY4" fmla="*/ 1951097 h 1951097"/>
                <a:gd name="connsiteX0" fmla="*/ 302061 w 1020405"/>
                <a:gd name="connsiteY0" fmla="*/ 1951097 h 1951097"/>
                <a:gd name="connsiteX1" fmla="*/ 0 w 1020405"/>
                <a:gd name="connsiteY1" fmla="*/ 164654 h 1951097"/>
                <a:gd name="connsiteX2" fmla="*/ 991394 w 1020405"/>
                <a:gd name="connsiteY2" fmla="*/ 130 h 1951097"/>
                <a:gd name="connsiteX3" fmla="*/ 628320 w 1020405"/>
                <a:gd name="connsiteY3" fmla="*/ 1842100 h 1951097"/>
                <a:gd name="connsiteX4" fmla="*/ 302061 w 1020405"/>
                <a:gd name="connsiteY4" fmla="*/ 1951097 h 1951097"/>
                <a:gd name="connsiteX0" fmla="*/ 302061 w 991394"/>
                <a:gd name="connsiteY0" fmla="*/ 1951097 h 1951097"/>
                <a:gd name="connsiteX1" fmla="*/ 0 w 991394"/>
                <a:gd name="connsiteY1" fmla="*/ 164654 h 1951097"/>
                <a:gd name="connsiteX2" fmla="*/ 991394 w 991394"/>
                <a:gd name="connsiteY2" fmla="*/ 130 h 1951097"/>
                <a:gd name="connsiteX3" fmla="*/ 628320 w 991394"/>
                <a:gd name="connsiteY3" fmla="*/ 1842100 h 1951097"/>
                <a:gd name="connsiteX4" fmla="*/ 302061 w 991394"/>
                <a:gd name="connsiteY4" fmla="*/ 1951097 h 1951097"/>
                <a:gd name="connsiteX0" fmla="*/ 271973 w 991394"/>
                <a:gd name="connsiteY0" fmla="*/ 1956074 h 1956074"/>
                <a:gd name="connsiteX1" fmla="*/ 0 w 991394"/>
                <a:gd name="connsiteY1" fmla="*/ 164654 h 1956074"/>
                <a:gd name="connsiteX2" fmla="*/ 991394 w 991394"/>
                <a:gd name="connsiteY2" fmla="*/ 130 h 1956074"/>
                <a:gd name="connsiteX3" fmla="*/ 628320 w 991394"/>
                <a:gd name="connsiteY3" fmla="*/ 1842100 h 1956074"/>
                <a:gd name="connsiteX4" fmla="*/ 271973 w 991394"/>
                <a:gd name="connsiteY4" fmla="*/ 1956074 h 1956074"/>
                <a:gd name="connsiteX0" fmla="*/ 271973 w 991394"/>
                <a:gd name="connsiteY0" fmla="*/ 1956074 h 1956074"/>
                <a:gd name="connsiteX1" fmla="*/ 0 w 991394"/>
                <a:gd name="connsiteY1" fmla="*/ 164654 h 1956074"/>
                <a:gd name="connsiteX2" fmla="*/ 991394 w 991394"/>
                <a:gd name="connsiteY2" fmla="*/ 130 h 1956074"/>
                <a:gd name="connsiteX3" fmla="*/ 628320 w 991394"/>
                <a:gd name="connsiteY3" fmla="*/ 1842100 h 1956074"/>
                <a:gd name="connsiteX4" fmla="*/ 271973 w 991394"/>
                <a:gd name="connsiteY4" fmla="*/ 1956074 h 1956074"/>
                <a:gd name="connsiteX0" fmla="*/ 271973 w 991394"/>
                <a:gd name="connsiteY0" fmla="*/ 1956074 h 1956074"/>
                <a:gd name="connsiteX1" fmla="*/ 0 w 991394"/>
                <a:gd name="connsiteY1" fmla="*/ 164654 h 1956074"/>
                <a:gd name="connsiteX2" fmla="*/ 991394 w 991394"/>
                <a:gd name="connsiteY2" fmla="*/ 130 h 1956074"/>
                <a:gd name="connsiteX3" fmla="*/ 628320 w 991394"/>
                <a:gd name="connsiteY3" fmla="*/ 1842100 h 1956074"/>
                <a:gd name="connsiteX4" fmla="*/ 271973 w 991394"/>
                <a:gd name="connsiteY4" fmla="*/ 1956074 h 1956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1394" h="1956074">
                  <a:moveTo>
                    <a:pt x="271973" y="1956074"/>
                  </a:moveTo>
                  <a:cubicBezTo>
                    <a:pt x="357744" y="1054071"/>
                    <a:pt x="286439" y="1036036"/>
                    <a:pt x="0" y="164654"/>
                  </a:cubicBezTo>
                  <a:cubicBezTo>
                    <a:pt x="346878" y="170249"/>
                    <a:pt x="644516" y="-5465"/>
                    <a:pt x="991394" y="130"/>
                  </a:cubicBezTo>
                  <a:cubicBezTo>
                    <a:pt x="818067" y="853650"/>
                    <a:pt x="760467" y="804686"/>
                    <a:pt x="628320" y="1842100"/>
                  </a:cubicBezTo>
                  <a:cubicBezTo>
                    <a:pt x="479006" y="1825527"/>
                    <a:pt x="436285" y="1872332"/>
                    <a:pt x="271973" y="1956074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537654" y="4169528"/>
              <a:ext cx="1694528" cy="2120890"/>
              <a:chOff x="537654" y="4169528"/>
              <a:chExt cx="1694528" cy="2120890"/>
            </a:xfrm>
          </p:grpSpPr>
          <p:sp>
            <p:nvSpPr>
              <p:cNvPr id="481" name="Rectangle 480"/>
              <p:cNvSpPr/>
              <p:nvPr/>
            </p:nvSpPr>
            <p:spPr bwMode="auto">
              <a:xfrm rot="10800000">
                <a:off x="809301" y="4261100"/>
                <a:ext cx="1027112" cy="994484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482" name="Group 104"/>
              <p:cNvGrpSpPr>
                <a:grpSpLocks/>
              </p:cNvGrpSpPr>
              <p:nvPr/>
            </p:nvGrpSpPr>
            <p:grpSpPr bwMode="auto">
              <a:xfrm>
                <a:off x="812771" y="5933069"/>
                <a:ext cx="1034710" cy="357349"/>
                <a:chOff x="4128636" y="3606589"/>
                <a:chExt cx="568145" cy="338667"/>
              </a:xfrm>
            </p:grpSpPr>
            <p:sp>
              <p:nvSpPr>
                <p:cNvPr id="496" name="Oval 495"/>
                <p:cNvSpPr/>
                <p:nvPr/>
              </p:nvSpPr>
              <p:spPr>
                <a:xfrm>
                  <a:off x="4128649" y="3720080"/>
                  <a:ext cx="568332" cy="2251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7" name="Rectangle 496"/>
                <p:cNvSpPr/>
                <p:nvPr/>
              </p:nvSpPr>
              <p:spPr>
                <a:xfrm>
                  <a:off x="4128649" y="3720080"/>
                  <a:ext cx="568332" cy="11189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8" name="Oval 497"/>
                <p:cNvSpPr/>
                <p:nvPr/>
              </p:nvSpPr>
              <p:spPr>
                <a:xfrm>
                  <a:off x="4128649" y="3606801"/>
                  <a:ext cx="568332" cy="225176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499" name="Straight Connector 498"/>
                <p:cNvCxnSpPr/>
                <p:nvPr/>
              </p:nvCxnSpPr>
              <p:spPr>
                <a:xfrm>
                  <a:off x="4696981" y="3720080"/>
                  <a:ext cx="0" cy="11189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0" name="Straight Connector 499"/>
                <p:cNvCxnSpPr/>
                <p:nvPr/>
              </p:nvCxnSpPr>
              <p:spPr>
                <a:xfrm>
                  <a:off x="4128649" y="3720080"/>
                  <a:ext cx="0" cy="11189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3" name="Rectangle 482"/>
              <p:cNvSpPr/>
              <p:nvPr/>
            </p:nvSpPr>
            <p:spPr bwMode="auto">
              <a:xfrm>
                <a:off x="817079" y="5203658"/>
                <a:ext cx="1027112" cy="860514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  <a:alpha val="62000"/>
                    </a:schemeClr>
                  </a:gs>
                  <a:gs pos="54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84" name="Straight Connector 483"/>
              <p:cNvCxnSpPr>
                <a:endCxn id="497" idx="1"/>
              </p:cNvCxnSpPr>
              <p:nvPr/>
            </p:nvCxnSpPr>
            <p:spPr bwMode="auto">
              <a:xfrm>
                <a:off x="801363" y="4466995"/>
                <a:ext cx="11432" cy="164486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Straight Connector 484"/>
              <p:cNvCxnSpPr>
                <a:endCxn id="497" idx="3"/>
              </p:cNvCxnSpPr>
              <p:nvPr/>
            </p:nvCxnSpPr>
            <p:spPr bwMode="auto">
              <a:xfrm>
                <a:off x="1842763" y="4466995"/>
                <a:ext cx="5083" cy="164486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6" name="Group 9"/>
              <p:cNvGrpSpPr>
                <a:grpSpLocks/>
              </p:cNvGrpSpPr>
              <p:nvPr/>
            </p:nvGrpSpPr>
            <p:grpSpPr bwMode="auto">
              <a:xfrm>
                <a:off x="777993" y="4169528"/>
                <a:ext cx="1079500" cy="395024"/>
                <a:chOff x="2183302" y="1574638"/>
                <a:chExt cx="1200154" cy="430181"/>
              </a:xfrm>
            </p:grpSpPr>
            <p:sp>
              <p:nvSpPr>
                <p:cNvPr id="487" name="Oval 486"/>
                <p:cNvSpPr/>
                <p:nvPr/>
              </p:nvSpPr>
              <p:spPr bwMode="auto">
                <a:xfrm flipV="1">
                  <a:off x="2186832" y="1690517"/>
                  <a:ext cx="1194859" cy="31430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88" name="Rectangle 487"/>
                <p:cNvSpPr/>
                <p:nvPr/>
              </p:nvSpPr>
              <p:spPr bwMode="auto">
                <a:xfrm>
                  <a:off x="2183302" y="1734964"/>
                  <a:ext cx="1198389" cy="112704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89" name="Oval 488"/>
                <p:cNvSpPr/>
                <p:nvPr/>
              </p:nvSpPr>
              <p:spPr bwMode="auto">
                <a:xfrm flipV="1">
                  <a:off x="2183302" y="1574638"/>
                  <a:ext cx="1196624" cy="3143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0" name="Freeform 489"/>
                <p:cNvSpPr/>
                <p:nvPr/>
              </p:nvSpPr>
              <p:spPr bwMode="auto">
                <a:xfrm>
                  <a:off x="2490400" y="1671469"/>
                  <a:ext cx="582428" cy="15715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1" name="Freeform 490"/>
                <p:cNvSpPr/>
                <p:nvPr/>
              </p:nvSpPr>
              <p:spPr bwMode="auto">
                <a:xfrm>
                  <a:off x="2430393" y="1630197"/>
                  <a:ext cx="702443" cy="109529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2" name="Freeform 491"/>
                <p:cNvSpPr/>
                <p:nvPr/>
              </p:nvSpPr>
              <p:spPr bwMode="auto">
                <a:xfrm>
                  <a:off x="2892805" y="1723852"/>
                  <a:ext cx="257680" cy="95243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3" name="Freeform 492"/>
                <p:cNvSpPr/>
                <p:nvPr/>
              </p:nvSpPr>
              <p:spPr bwMode="auto">
                <a:xfrm>
                  <a:off x="2418037" y="1725440"/>
                  <a:ext cx="254150" cy="95243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494" name="Straight Connector 493"/>
                <p:cNvCxnSpPr>
                  <a:endCxn id="489" idx="2"/>
                </p:cNvCxnSpPr>
                <p:nvPr/>
              </p:nvCxnSpPr>
              <p:spPr bwMode="auto">
                <a:xfrm flipH="1" flipV="1">
                  <a:off x="2183302" y="1731787"/>
                  <a:ext cx="3530" cy="122228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5" name="Straight Connector 494"/>
                <p:cNvCxnSpPr/>
                <p:nvPr/>
              </p:nvCxnSpPr>
              <p:spPr bwMode="auto">
                <a:xfrm flipH="1" flipV="1">
                  <a:off x="3379926" y="1728615"/>
                  <a:ext cx="3530" cy="122228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72" name="Rectangle 471"/>
              <p:cNvSpPr/>
              <p:nvPr/>
            </p:nvSpPr>
            <p:spPr bwMode="auto">
              <a:xfrm>
                <a:off x="546153" y="4588083"/>
                <a:ext cx="1670709" cy="130380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73" name="TextBox 472"/>
              <p:cNvSpPr txBox="1"/>
              <p:nvPr/>
            </p:nvSpPr>
            <p:spPr>
              <a:xfrm>
                <a:off x="540390" y="4583226"/>
                <a:ext cx="620971" cy="3111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err="1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dest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74" name="TextBox 473"/>
              <p:cNvSpPr txBox="1"/>
              <p:nvPr/>
            </p:nvSpPr>
            <p:spPr>
              <a:xfrm>
                <a:off x="1162170" y="4587898"/>
                <a:ext cx="1070012" cy="3111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interface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cxnSp>
            <p:nvCxnSpPr>
              <p:cNvPr id="475" name="Straight Connector 474"/>
              <p:cNvCxnSpPr/>
              <p:nvPr/>
            </p:nvCxnSpPr>
            <p:spPr bwMode="auto">
              <a:xfrm>
                <a:off x="1154183" y="4593421"/>
                <a:ext cx="1345" cy="129354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6" name="Straight Connector 475"/>
              <p:cNvCxnSpPr/>
              <p:nvPr/>
            </p:nvCxnSpPr>
            <p:spPr bwMode="auto">
              <a:xfrm flipH="1">
                <a:off x="537654" y="4911108"/>
                <a:ext cx="167920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7" name="TextBox 476"/>
              <p:cNvSpPr txBox="1"/>
              <p:nvPr/>
            </p:nvSpPr>
            <p:spPr>
              <a:xfrm>
                <a:off x="597755" y="4905652"/>
                <a:ext cx="415498" cy="777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…</a:t>
                </a:r>
              </a:p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…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78" name="TextBox 477"/>
              <p:cNvSpPr txBox="1"/>
              <p:nvPr/>
            </p:nvSpPr>
            <p:spPr>
              <a:xfrm>
                <a:off x="649592" y="5234010"/>
                <a:ext cx="3386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CC0000"/>
                    </a:solidFill>
                    <a:latin typeface="Arial" charset="0"/>
                    <a:ea typeface="ＭＳ Ｐゴシック" charset="0"/>
                  </a:rPr>
                  <a:t>X</a:t>
                </a:r>
                <a:endParaRPr lang="en-US" sz="1800" dirty="0">
                  <a:solidFill>
                    <a:srgbClr val="CC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79" name="TextBox 478"/>
              <p:cNvSpPr txBox="1"/>
              <p:nvPr/>
            </p:nvSpPr>
            <p:spPr>
              <a:xfrm>
                <a:off x="1230781" y="4917583"/>
                <a:ext cx="415498" cy="777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…</a:t>
                </a:r>
              </a:p>
              <a:p>
                <a:pPr eaLnBrk="0" hangingPunct="0"/>
                <a:endParaRPr lang="en-US" sz="18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…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0" name="TextBox 479"/>
              <p:cNvSpPr txBox="1"/>
              <p:nvPr/>
            </p:nvSpPr>
            <p:spPr>
              <a:xfrm>
                <a:off x="1308433" y="5241003"/>
                <a:ext cx="3130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CC0000"/>
                    </a:solidFill>
                    <a:latin typeface="Arial" charset="0"/>
                    <a:ea typeface="ＭＳ Ｐゴシック" charset="0"/>
                  </a:rPr>
                  <a:t>2</a:t>
                </a:r>
                <a:endParaRPr lang="en-US" sz="1800" dirty="0">
                  <a:solidFill>
                    <a:srgbClr val="CC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267" name="Rectangle 4"/>
          <p:cNvSpPr txBox="1">
            <a:spLocks noChangeArrowheads="1"/>
          </p:cNvSpPr>
          <p:nvPr/>
        </p:nvSpPr>
        <p:spPr bwMode="auto">
          <a:xfrm>
            <a:off x="3487781" y="5828603"/>
            <a:ext cx="4993774" cy="102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ct val="9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cs typeface="Arial"/>
              </a:rPr>
              <a:t>a: OSPF intra-domain routing: to get to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cs typeface="Arial"/>
              </a:rPr>
              <a:t>c, forward over outgoing local interface 2</a:t>
            </a:r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268" name="Group 267"/>
          <p:cNvGrpSpPr/>
          <p:nvPr/>
        </p:nvGrpSpPr>
        <p:grpSpPr>
          <a:xfrm>
            <a:off x="1149470" y="2245331"/>
            <a:ext cx="474928" cy="686044"/>
            <a:chOff x="1149470" y="2245331"/>
            <a:chExt cx="474928" cy="686044"/>
          </a:xfrm>
        </p:grpSpPr>
        <p:sp>
          <p:nvSpPr>
            <p:cNvPr id="333" name="TextBox 332"/>
            <p:cNvSpPr txBox="1"/>
            <p:nvPr/>
          </p:nvSpPr>
          <p:spPr>
            <a:xfrm>
              <a:off x="1149470" y="2245331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1</a:t>
              </a:r>
              <a:endPara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35" name="TextBox 334"/>
            <p:cNvSpPr txBox="1"/>
            <p:nvPr/>
          </p:nvSpPr>
          <p:spPr>
            <a:xfrm>
              <a:off x="1339883" y="2623598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2</a:t>
              </a:r>
              <a:endParaRPr lang="en-US" sz="14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 bwMode="auto">
          <a:xfrm>
            <a:off x="1144952" y="2748406"/>
            <a:ext cx="315088" cy="2415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0" name="Straight Connector 339"/>
          <p:cNvCxnSpPr/>
          <p:nvPr/>
        </p:nvCxnSpPr>
        <p:spPr bwMode="auto">
          <a:xfrm flipH="1">
            <a:off x="3046901" y="2522161"/>
            <a:ext cx="2716814" cy="1439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9649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Intra-AS Routing</a:t>
            </a:r>
          </a:p>
        </p:txBody>
      </p:sp>
      <p:sp>
        <p:nvSpPr>
          <p:cNvPr id="1065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also known as </a:t>
            </a:r>
            <a:r>
              <a:rPr lang="en-US" i="1" dirty="0">
                <a:solidFill>
                  <a:srgbClr val="CC0000"/>
                </a:solidFill>
                <a:cs typeface="+mn-cs"/>
              </a:rPr>
              <a:t>interior gateway protocols (IGP)</a:t>
            </a:r>
          </a:p>
          <a:p>
            <a:pPr>
              <a:defRPr/>
            </a:pPr>
            <a:r>
              <a:rPr lang="en-US" dirty="0">
                <a:cs typeface="+mn-cs"/>
              </a:rPr>
              <a:t>most common intra-AS routing protocols:</a:t>
            </a:r>
          </a:p>
          <a:p>
            <a:pPr lvl="1">
              <a:defRPr/>
            </a:pPr>
            <a:r>
              <a:rPr lang="en-US" sz="2800" dirty="0"/>
              <a:t>RIP: Routing Information Protocol</a:t>
            </a:r>
          </a:p>
          <a:p>
            <a:pPr lvl="1">
              <a:defRPr/>
            </a:pPr>
            <a:r>
              <a:rPr lang="en-US" sz="2800" dirty="0"/>
              <a:t>OSPF: Open Shortest Path </a:t>
            </a:r>
            <a:r>
              <a:rPr lang="en-US" sz="2800" dirty="0" smtClean="0"/>
              <a:t>First (IS-IS protocol essentially same as OSPF)</a:t>
            </a:r>
            <a:endParaRPr lang="en-US" sz="2800" dirty="0"/>
          </a:p>
          <a:p>
            <a:pPr lvl="1">
              <a:defRPr/>
            </a:pPr>
            <a:r>
              <a:rPr lang="en-US" sz="2800" dirty="0"/>
              <a:t>IGRP: Interior Gateway Routing Protocol (Cisco </a:t>
            </a:r>
            <a:r>
              <a:rPr lang="en-US" sz="2800" dirty="0" smtClean="0"/>
              <a:t>proprietary </a:t>
            </a:r>
            <a:r>
              <a:rPr lang="en-US" sz="2000" dirty="0" smtClean="0"/>
              <a:t>for decades, until 2016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15155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03187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846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9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048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Intra-AS </a:t>
            </a:r>
            <a:r>
              <a:rPr lang="en-US" sz="4000" dirty="0" smtClean="0">
                <a:cs typeface="+mj-cs"/>
              </a:rPr>
              <a:t>Routing (O</a:t>
            </a:r>
            <a:r>
              <a:rPr lang="en-US" sz="4000" dirty="0" smtClean="0">
                <a:cs typeface="+mj-cs"/>
              </a:rPr>
              <a:t>SPF)</a:t>
            </a:r>
            <a:endParaRPr lang="en-US" sz="4000" dirty="0">
              <a:cs typeface="+mj-cs"/>
            </a:endParaRPr>
          </a:p>
        </p:txBody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534400" cy="51054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(</a:t>
            </a:r>
            <a:r>
              <a:rPr lang="en-US" dirty="0" smtClean="0">
                <a:latin typeface="Gill Sans MT" charset="0"/>
              </a:rPr>
              <a:t>Open) Shortest Path First</a:t>
            </a:r>
            <a:endParaRPr lang="en-US" dirty="0">
              <a:latin typeface="Gill Sans MT" charset="0"/>
            </a:endParaRPr>
          </a:p>
          <a:p>
            <a:pPr lvl="3"/>
            <a:endParaRPr lang="en-US" dirty="0" smtClean="0">
              <a:latin typeface="Gill Sans MT" charset="0"/>
            </a:endParaRPr>
          </a:p>
          <a:p>
            <a:r>
              <a:rPr lang="en-US" dirty="0" smtClean="0">
                <a:latin typeface="Gill Sans MT" charset="0"/>
              </a:rPr>
              <a:t>A “link state” method</a:t>
            </a:r>
            <a:endParaRPr lang="en-US" dirty="0">
              <a:latin typeface="Gill Sans MT" charset="0"/>
            </a:endParaRPr>
          </a:p>
          <a:p>
            <a:pPr lvl="3"/>
            <a:endParaRPr lang="en-US" dirty="0" smtClean="0">
              <a:latin typeface="Gill Sans MT" charset="0"/>
            </a:endParaRPr>
          </a:p>
          <a:p>
            <a:r>
              <a:rPr lang="en-US" dirty="0" smtClean="0">
                <a:latin typeface="Gill Sans MT" charset="0"/>
              </a:rPr>
              <a:t>First get a complete network </a:t>
            </a:r>
            <a:r>
              <a:rPr lang="en-US" dirty="0">
                <a:latin typeface="Gill Sans MT" charset="0"/>
              </a:rPr>
              <a:t>map at each node</a:t>
            </a:r>
          </a:p>
          <a:p>
            <a:pPr lvl="1"/>
            <a:r>
              <a:rPr lang="en-US" dirty="0" smtClean="0">
                <a:latin typeface="Gill Sans MT" charset="0"/>
              </a:rPr>
              <a:t>Each router </a:t>
            </a:r>
            <a:r>
              <a:rPr lang="en-US" dirty="0">
                <a:latin typeface="Gill Sans MT" charset="0"/>
              </a:rPr>
              <a:t>floods </a:t>
            </a:r>
            <a:r>
              <a:rPr lang="en-US" dirty="0" smtClean="0">
                <a:latin typeface="Gill Sans MT" charset="0"/>
              </a:rPr>
              <a:t>the AS with OSPF “advertisements”</a:t>
            </a:r>
          </a:p>
          <a:p>
            <a:pPr lvl="1"/>
            <a:r>
              <a:rPr lang="en-US" dirty="0" smtClean="0">
                <a:latin typeface="Gill Sans MT" charset="0"/>
              </a:rPr>
              <a:t>Advertisement: list of adjacent routers with estimated delay</a:t>
            </a:r>
          </a:p>
          <a:p>
            <a:pPr lvl="3"/>
            <a:endParaRPr lang="en-US" dirty="0">
              <a:latin typeface="Gill Sans MT" charset="0"/>
            </a:endParaRPr>
          </a:p>
          <a:p>
            <a:r>
              <a:rPr lang="en-US" dirty="0" smtClean="0">
                <a:latin typeface="Gill Sans MT" charset="0"/>
              </a:rPr>
              <a:t>Use Dijkstra’s algorithm for shortest path</a:t>
            </a:r>
            <a:r>
              <a:rPr lang="en-US" dirty="0" smtClean="0">
                <a:latin typeface="Gill Sans MT" charset="0"/>
              </a:rPr>
              <a:t> computation</a:t>
            </a:r>
            <a:endParaRPr lang="en-US" altLang="ja-JP" dirty="0">
              <a:latin typeface="Gill Sans MT" charset="0"/>
            </a:endParaRPr>
          </a:p>
          <a:p>
            <a:endParaRPr lang="en-US" dirty="0" smtClean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0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5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014413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latin typeface="Gill Sans MT" charset="0"/>
              </a:rPr>
              <a:t>Dijsktra</a:t>
            </a:r>
            <a:r>
              <a:rPr lang="ja-JP" altLang="en-US" sz="4000" dirty="0">
                <a:latin typeface="Gill Sans MT" charset="0"/>
              </a:rPr>
              <a:t>’</a:t>
            </a:r>
            <a:r>
              <a:rPr lang="en-US" altLang="ja-JP" sz="4000" dirty="0">
                <a:latin typeface="Gill Sans MT" charset="0"/>
              </a:rPr>
              <a:t>s </a:t>
            </a:r>
            <a:r>
              <a:rPr lang="en-US" altLang="ja-JP" sz="4000" dirty="0" smtClean="0">
                <a:latin typeface="Gill Sans MT" charset="0"/>
              </a:rPr>
              <a:t>algorithm</a:t>
            </a:r>
            <a:endParaRPr lang="en-US" dirty="0">
              <a:latin typeface="Gill Sans MT" charset="0"/>
            </a:endParaRPr>
          </a:p>
        </p:txBody>
      </p:sp>
      <p:sp>
        <p:nvSpPr>
          <p:cNvPr id="125957" name="Text Box 3"/>
          <p:cNvSpPr txBox="1">
            <a:spLocks noChangeArrowheads="1"/>
          </p:cNvSpPr>
          <p:nvPr/>
        </p:nvSpPr>
        <p:spPr bwMode="auto">
          <a:xfrm>
            <a:off x="1141413" y="1458913"/>
            <a:ext cx="6221412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  </a:t>
            </a:r>
            <a:r>
              <a:rPr lang="en-US" sz="2000" b="1" i="1" dirty="0">
                <a:solidFill>
                  <a:srgbClr val="000000"/>
                </a:solidFill>
              </a:rPr>
              <a:t>Initialization: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2    N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</a:rPr>
              <a:t> = {u}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3    for all nodes v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4      if v adjacent to u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5          then D(v) = c(</a:t>
            </a:r>
            <a:r>
              <a:rPr lang="en-US" sz="2000" dirty="0" err="1">
                <a:solidFill>
                  <a:srgbClr val="000000"/>
                </a:solidFill>
              </a:rPr>
              <a:t>u,v</a:t>
            </a:r>
            <a:r>
              <a:rPr lang="en-US" sz="2000" dirty="0">
                <a:solidFill>
                  <a:srgbClr val="000000"/>
                </a:solidFill>
              </a:rPr>
              <a:t>)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6      else D(v) =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∞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7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8   </a:t>
            </a:r>
            <a:r>
              <a:rPr lang="en-US" sz="2000" b="1" i="1" dirty="0">
                <a:solidFill>
                  <a:srgbClr val="000000"/>
                </a:solidFill>
              </a:rPr>
              <a:t>Loop</a:t>
            </a:r>
            <a:r>
              <a:rPr lang="en-US" sz="2000" i="1" dirty="0">
                <a:solidFill>
                  <a:srgbClr val="000000"/>
                </a:solidFill>
              </a:rPr>
              <a:t> </a:t>
            </a:r>
            <a:endParaRPr lang="en-US" sz="2000" dirty="0">
              <a:solidFill>
                <a:srgbClr val="000000"/>
              </a:solidFill>
            </a:endParaRP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9     find w not in N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</a:rPr>
              <a:t> such that D(w) is a minimum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10    add w to N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11    update D(v) for all v adjacent to w and not in N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</a:rPr>
              <a:t> :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12       </a:t>
            </a:r>
            <a:r>
              <a:rPr lang="en-US" sz="2000" b="1" dirty="0">
                <a:solidFill>
                  <a:srgbClr val="CC0000"/>
                </a:solidFill>
              </a:rPr>
              <a:t>D(v) = min( D(v), D(w) + c(</a:t>
            </a:r>
            <a:r>
              <a:rPr lang="en-US" sz="2000" b="1" dirty="0" err="1">
                <a:solidFill>
                  <a:srgbClr val="CC0000"/>
                </a:solidFill>
              </a:rPr>
              <a:t>w,v</a:t>
            </a:r>
            <a:r>
              <a:rPr lang="en-US" sz="2000" b="1" dirty="0">
                <a:solidFill>
                  <a:srgbClr val="CC0000"/>
                </a:solidFill>
              </a:rPr>
              <a:t>) )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13    /* new cost to v is either old cost to v or known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14     shortest path cost to w plus cost from w to v */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15  </a:t>
            </a:r>
            <a:r>
              <a:rPr lang="en-US" sz="2000" b="1" i="1" dirty="0">
                <a:solidFill>
                  <a:srgbClr val="000000"/>
                </a:solidFill>
              </a:rPr>
              <a:t>until all nodes in N</a:t>
            </a:r>
            <a:r>
              <a:rPr lang="en-US" sz="2000" b="1" i="1" dirty="0">
                <a:solidFill>
                  <a:srgbClr val="000000"/>
                </a:solidFill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5958" name="Freeform 4"/>
          <p:cNvSpPr>
            <a:spLocks/>
          </p:cNvSpPr>
          <p:nvPr/>
        </p:nvSpPr>
        <p:spPr bwMode="auto">
          <a:xfrm>
            <a:off x="600075" y="3543300"/>
            <a:ext cx="800100" cy="2886075"/>
          </a:xfrm>
          <a:custGeom>
            <a:avLst/>
            <a:gdLst>
              <a:gd name="T0" fmla="*/ 2147483647 w 504"/>
              <a:gd name="T1" fmla="*/ 2147483647 h 1818"/>
              <a:gd name="T2" fmla="*/ 2147483647 w 504"/>
              <a:gd name="T3" fmla="*/ 2147483647 h 1818"/>
              <a:gd name="T4" fmla="*/ 2147483647 w 504"/>
              <a:gd name="T5" fmla="*/ 2147483647 h 1818"/>
              <a:gd name="T6" fmla="*/ 2147483647 w 504"/>
              <a:gd name="T7" fmla="*/ 2147483647 h 1818"/>
              <a:gd name="T8" fmla="*/ 0 60000 65536"/>
              <a:gd name="T9" fmla="*/ 0 60000 65536"/>
              <a:gd name="T10" fmla="*/ 0 60000 65536"/>
              <a:gd name="T11" fmla="*/ 0 60000 65536"/>
              <a:gd name="T12" fmla="*/ 0 w 504"/>
              <a:gd name="T13" fmla="*/ 0 h 1818"/>
              <a:gd name="T14" fmla="*/ 504 w 504"/>
              <a:gd name="T15" fmla="*/ 1818 h 18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6629400" y="533400"/>
            <a:ext cx="1981200" cy="2743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smtClean="0">
                <a:solidFill>
                  <a:srgbClr val="000099"/>
                </a:solidFill>
                <a:latin typeface="Arial" charset="0"/>
              </a:rPr>
              <a:t>c(x,y):</a:t>
            </a:r>
            <a:r>
              <a:rPr lang="en-US" sz="1600" kern="0" smtClean="0">
                <a:latin typeface="Gill Sans MT" charset="0"/>
              </a:rPr>
              <a:t> link cost from node x to y;  = ∞ if not direct neighbors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smtClean="0">
                <a:solidFill>
                  <a:srgbClr val="000099"/>
                </a:solidFill>
                <a:latin typeface="Arial" charset="0"/>
              </a:rPr>
              <a:t>D(v):</a:t>
            </a:r>
            <a:r>
              <a:rPr lang="en-US" sz="1600" kern="0" smtClean="0">
                <a:latin typeface="Gill Sans MT" charset="0"/>
              </a:rPr>
              <a:t> current value of cost of path from source to dest.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smtClean="0">
                <a:solidFill>
                  <a:srgbClr val="000099"/>
                </a:solidFill>
                <a:latin typeface="Arial" charset="0"/>
              </a:rPr>
              <a:t>p(v):</a:t>
            </a:r>
            <a:r>
              <a:rPr lang="en-US" sz="1600" kern="0" smtClean="0">
                <a:latin typeface="Gill Sans MT" charset="0"/>
              </a:rPr>
              <a:t> predecessor node along path from source to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smtClean="0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 sz="1600" kern="0" smtClean="0">
                <a:solidFill>
                  <a:srgbClr val="000099"/>
                </a:solidFill>
                <a:latin typeface="Arial" charset="0"/>
                <a:cs typeface="Arial" charset="0"/>
              </a:rPr>
              <a:t>'</a:t>
            </a:r>
            <a:r>
              <a:rPr lang="en-US" sz="1600" kern="0" smtClean="0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1600" kern="0" smtClean="0">
                <a:latin typeface="Gill Sans MT" charset="0"/>
              </a:rPr>
              <a:t> set of nodes whose least cost path definitively known</a:t>
            </a:r>
          </a:p>
          <a:p>
            <a:pPr>
              <a:lnSpc>
                <a:spcPct val="75000"/>
              </a:lnSpc>
            </a:pPr>
            <a:endParaRPr lang="en-US" kern="0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9" name="Picture 13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7874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6980" name="Group 2"/>
          <p:cNvGrpSpPr>
            <a:grpSpLocks/>
          </p:cNvGrpSpPr>
          <p:nvPr/>
        </p:nvGrpSpPr>
        <p:grpSpPr bwMode="auto">
          <a:xfrm>
            <a:off x="4640263" y="3021824"/>
            <a:ext cx="4217987" cy="3364357"/>
            <a:chOff x="415" y="856"/>
            <a:chExt cx="2910" cy="2258"/>
          </a:xfrm>
        </p:grpSpPr>
        <p:grpSp>
          <p:nvGrpSpPr>
            <p:cNvPr id="127041" name="Group 3"/>
            <p:cNvGrpSpPr>
              <a:grpSpLocks/>
            </p:cNvGrpSpPr>
            <p:nvPr/>
          </p:nvGrpSpPr>
          <p:grpSpPr bwMode="auto">
            <a:xfrm>
              <a:off x="1290" y="1997"/>
              <a:ext cx="316" cy="267"/>
              <a:chOff x="1613" y="2011"/>
              <a:chExt cx="316" cy="267"/>
            </a:xfrm>
          </p:grpSpPr>
          <p:sp>
            <p:nvSpPr>
              <p:cNvPr id="127103" name="Oval 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4" name="Line 5"/>
              <p:cNvSpPr>
                <a:spLocks noChangeShapeType="1"/>
              </p:cNvSpPr>
              <p:nvPr/>
            </p:nvSpPr>
            <p:spPr bwMode="auto">
              <a:xfrm>
                <a:off x="1616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5" name="Line 6"/>
              <p:cNvSpPr>
                <a:spLocks noChangeShapeType="1"/>
              </p:cNvSpPr>
              <p:nvPr/>
            </p:nvSpPr>
            <p:spPr bwMode="auto">
              <a:xfrm>
                <a:off x="1929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6" name="Rectangle 7"/>
              <p:cNvSpPr>
                <a:spLocks noChangeArrowheads="1"/>
              </p:cNvSpPr>
              <p:nvPr/>
            </p:nvSpPr>
            <p:spPr bwMode="auto">
              <a:xfrm>
                <a:off x="1616" y="2129"/>
                <a:ext cx="308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7" name="Oval 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1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8" name="Rectangle 9"/>
              <p:cNvSpPr>
                <a:spLocks noChangeArrowheads="1"/>
              </p:cNvSpPr>
              <p:nvPr/>
            </p:nvSpPr>
            <p:spPr bwMode="auto">
              <a:xfrm>
                <a:off x="1686" y="2100"/>
                <a:ext cx="140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9" name="Text Box 10"/>
              <p:cNvSpPr txBox="1">
                <a:spLocks noChangeArrowheads="1"/>
              </p:cNvSpPr>
              <p:nvPr/>
            </p:nvSpPr>
            <p:spPr bwMode="auto">
              <a:xfrm>
                <a:off x="1633" y="2011"/>
                <a:ext cx="254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w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42" name="Text Box 11"/>
            <p:cNvSpPr txBox="1">
              <a:spLocks noChangeArrowheads="1"/>
            </p:cNvSpPr>
            <p:nvPr/>
          </p:nvSpPr>
          <p:spPr bwMode="auto">
            <a:xfrm>
              <a:off x="925" y="1959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43" name="Text Box 12"/>
            <p:cNvSpPr txBox="1">
              <a:spLocks noChangeArrowheads="1"/>
            </p:cNvSpPr>
            <p:nvPr/>
          </p:nvSpPr>
          <p:spPr bwMode="auto">
            <a:xfrm>
              <a:off x="1430" y="1478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27044" name="Group 13"/>
            <p:cNvGrpSpPr>
              <a:grpSpLocks/>
            </p:cNvGrpSpPr>
            <p:nvPr/>
          </p:nvGrpSpPr>
          <p:grpSpPr bwMode="auto">
            <a:xfrm>
              <a:off x="1299" y="2848"/>
              <a:ext cx="316" cy="266"/>
              <a:chOff x="1613" y="2011"/>
              <a:chExt cx="316" cy="266"/>
            </a:xfrm>
          </p:grpSpPr>
          <p:sp>
            <p:nvSpPr>
              <p:cNvPr id="127096" name="Oval 1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7" name="Line 15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8" name="Line 16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9" name="Rectangle 17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0" name="Oval 1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1" name="Rectangle 19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2" name="Text Box 20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v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7045" name="Group 21"/>
            <p:cNvGrpSpPr>
              <a:grpSpLocks/>
            </p:cNvGrpSpPr>
            <p:nvPr/>
          </p:nvGrpSpPr>
          <p:grpSpPr bwMode="auto">
            <a:xfrm>
              <a:off x="1295" y="856"/>
              <a:ext cx="316" cy="266"/>
              <a:chOff x="1613" y="2011"/>
              <a:chExt cx="316" cy="266"/>
            </a:xfrm>
          </p:grpSpPr>
          <p:sp>
            <p:nvSpPr>
              <p:cNvPr id="127089" name="Oval 22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0" name="Line 23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1" name="Line 24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2" name="Rectangle 25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3" name="Oval 26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4" name="Rectangle 27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5" name="Text Box 28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x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7046" name="Group 29"/>
            <p:cNvGrpSpPr>
              <a:grpSpLocks/>
            </p:cNvGrpSpPr>
            <p:nvPr/>
          </p:nvGrpSpPr>
          <p:grpSpPr bwMode="auto">
            <a:xfrm>
              <a:off x="415" y="2028"/>
              <a:ext cx="316" cy="267"/>
              <a:chOff x="1613" y="2011"/>
              <a:chExt cx="316" cy="267"/>
            </a:xfrm>
          </p:grpSpPr>
          <p:sp>
            <p:nvSpPr>
              <p:cNvPr id="127082" name="Oval 30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3" name="Line 31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4" name="Line 32"/>
              <p:cNvSpPr>
                <a:spLocks noChangeShapeType="1"/>
              </p:cNvSpPr>
              <p:nvPr/>
            </p:nvSpPr>
            <p:spPr bwMode="auto">
              <a:xfrm>
                <a:off x="1931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5" name="Rectangle 33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6" name="Oval 34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7" name="Rectangle 35"/>
              <p:cNvSpPr>
                <a:spLocks noChangeArrowheads="1"/>
              </p:cNvSpPr>
              <p:nvPr/>
            </p:nvSpPr>
            <p:spPr bwMode="auto">
              <a:xfrm>
                <a:off x="1687" y="2102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8" name="Text Box 36"/>
              <p:cNvSpPr txBox="1">
                <a:spLocks noChangeArrowheads="1"/>
              </p:cNvSpPr>
              <p:nvPr/>
            </p:nvSpPr>
            <p:spPr bwMode="auto">
              <a:xfrm>
                <a:off x="1648" y="2011"/>
                <a:ext cx="226" cy="2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47" name="Line 37"/>
            <p:cNvSpPr>
              <a:spLocks noChangeShapeType="1"/>
            </p:cNvSpPr>
            <p:nvPr/>
          </p:nvSpPr>
          <p:spPr bwMode="auto">
            <a:xfrm>
              <a:off x="738" y="2156"/>
              <a:ext cx="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48" name="Line 38"/>
            <p:cNvSpPr>
              <a:spLocks noChangeShapeType="1"/>
            </p:cNvSpPr>
            <p:nvPr/>
          </p:nvSpPr>
          <p:spPr bwMode="auto">
            <a:xfrm>
              <a:off x="1440" y="1082"/>
              <a:ext cx="0" cy="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49" name="Line 39"/>
            <p:cNvSpPr>
              <a:spLocks noChangeShapeType="1"/>
            </p:cNvSpPr>
            <p:nvPr/>
          </p:nvSpPr>
          <p:spPr bwMode="auto">
            <a:xfrm flipH="1">
              <a:off x="614" y="1021"/>
              <a:ext cx="674" cy="1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50" name="Text Box 40"/>
            <p:cNvSpPr txBox="1">
              <a:spLocks noChangeArrowheads="1"/>
            </p:cNvSpPr>
            <p:nvPr/>
          </p:nvSpPr>
          <p:spPr bwMode="auto">
            <a:xfrm>
              <a:off x="772" y="1368"/>
              <a:ext cx="21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51" name="Line 41"/>
            <p:cNvSpPr>
              <a:spLocks noChangeShapeType="1"/>
            </p:cNvSpPr>
            <p:nvPr/>
          </p:nvSpPr>
          <p:spPr bwMode="auto">
            <a:xfrm>
              <a:off x="1447" y="2206"/>
              <a:ext cx="9" cy="7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52" name="Text Box 42"/>
            <p:cNvSpPr txBox="1">
              <a:spLocks noChangeArrowheads="1"/>
            </p:cNvSpPr>
            <p:nvPr/>
          </p:nvSpPr>
          <p:spPr bwMode="auto">
            <a:xfrm>
              <a:off x="1454" y="2407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53" name="Freeform 43"/>
            <p:cNvSpPr>
              <a:spLocks/>
            </p:cNvSpPr>
            <p:nvPr/>
          </p:nvSpPr>
          <p:spPr bwMode="auto">
            <a:xfrm>
              <a:off x="601" y="2227"/>
              <a:ext cx="860" cy="799"/>
            </a:xfrm>
            <a:custGeom>
              <a:avLst/>
              <a:gdLst>
                <a:gd name="T0" fmla="*/ 0 w 857"/>
                <a:gd name="T1" fmla="*/ 0 h 1152"/>
                <a:gd name="T2" fmla="*/ 562 w 857"/>
                <a:gd name="T3" fmla="*/ 1152 h 1152"/>
                <a:gd name="T4" fmla="*/ 857 w 857"/>
                <a:gd name="T5" fmla="*/ 772 h 1152"/>
                <a:gd name="T6" fmla="*/ 0 60000 65536"/>
                <a:gd name="T7" fmla="*/ 0 60000 65536"/>
                <a:gd name="T8" fmla="*/ 0 60000 65536"/>
                <a:gd name="T9" fmla="*/ 0 w 857"/>
                <a:gd name="T10" fmla="*/ 0 h 1152"/>
                <a:gd name="T11" fmla="*/ 857 w 857"/>
                <a:gd name="T12" fmla="*/ 1152 h 1152"/>
                <a:gd name="connsiteX0" fmla="*/ 0 w 10000"/>
                <a:gd name="connsiteY0" fmla="*/ 0 h 6928"/>
                <a:gd name="connsiteX1" fmla="*/ 3770 w 10000"/>
                <a:gd name="connsiteY1" fmla="*/ 6300 h 6928"/>
                <a:gd name="connsiteX2" fmla="*/ 10000 w 10000"/>
                <a:gd name="connsiteY2" fmla="*/ 6701 h 6928"/>
                <a:gd name="connsiteX0" fmla="*/ 0 w 10000"/>
                <a:gd name="connsiteY0" fmla="*/ 0 h 9871"/>
                <a:gd name="connsiteX1" fmla="*/ 1802 w 10000"/>
                <a:gd name="connsiteY1" fmla="*/ 7634 h 9871"/>
                <a:gd name="connsiteX2" fmla="*/ 10000 w 10000"/>
                <a:gd name="connsiteY2" fmla="*/ 9672 h 9871"/>
                <a:gd name="connsiteX0" fmla="*/ 0 w 10000"/>
                <a:gd name="connsiteY0" fmla="*/ 0 h 10136"/>
                <a:gd name="connsiteX1" fmla="*/ 1802 w 10000"/>
                <a:gd name="connsiteY1" fmla="*/ 7734 h 10136"/>
                <a:gd name="connsiteX2" fmla="*/ 10000 w 10000"/>
                <a:gd name="connsiteY2" fmla="*/ 9798 h 10136"/>
                <a:gd name="connsiteX0" fmla="*/ 0 w 10000"/>
                <a:gd name="connsiteY0" fmla="*/ 0 h 10136"/>
                <a:gd name="connsiteX1" fmla="*/ 1802 w 10000"/>
                <a:gd name="connsiteY1" fmla="*/ 7734 h 10136"/>
                <a:gd name="connsiteX2" fmla="*/ 10000 w 10000"/>
                <a:gd name="connsiteY2" fmla="*/ 9798 h 10136"/>
                <a:gd name="connsiteX0" fmla="*/ 32 w 10032"/>
                <a:gd name="connsiteY0" fmla="*/ 0 h 10136"/>
                <a:gd name="connsiteX1" fmla="*/ 1834 w 10032"/>
                <a:gd name="connsiteY1" fmla="*/ 7734 h 10136"/>
                <a:gd name="connsiteX2" fmla="*/ 10032 w 10032"/>
                <a:gd name="connsiteY2" fmla="*/ 9798 h 1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32" h="10136">
                  <a:moveTo>
                    <a:pt x="32" y="0"/>
                  </a:moveTo>
                  <a:cubicBezTo>
                    <a:pt x="62" y="4573"/>
                    <a:pt x="-465" y="5047"/>
                    <a:pt x="1834" y="7734"/>
                  </a:cubicBezTo>
                  <a:cubicBezTo>
                    <a:pt x="4132" y="9414"/>
                    <a:pt x="9320" y="10802"/>
                    <a:pt x="10032" y="979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54" name="Text Box 44"/>
            <p:cNvSpPr txBox="1">
              <a:spLocks noChangeArrowheads="1"/>
            </p:cNvSpPr>
            <p:nvPr/>
          </p:nvSpPr>
          <p:spPr bwMode="auto">
            <a:xfrm>
              <a:off x="768" y="2582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55" name="Line 45"/>
            <p:cNvSpPr>
              <a:spLocks noChangeShapeType="1"/>
            </p:cNvSpPr>
            <p:nvPr/>
          </p:nvSpPr>
          <p:spPr bwMode="auto">
            <a:xfrm flipH="1">
              <a:off x="1450" y="2158"/>
              <a:ext cx="998" cy="8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56" name="Text Box 46"/>
            <p:cNvSpPr txBox="1">
              <a:spLocks noChangeArrowheads="1"/>
            </p:cNvSpPr>
            <p:nvPr/>
          </p:nvSpPr>
          <p:spPr bwMode="auto">
            <a:xfrm>
              <a:off x="1896" y="2569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57" name="Freeform 47"/>
            <p:cNvSpPr>
              <a:spLocks/>
            </p:cNvSpPr>
            <p:nvPr/>
          </p:nvSpPr>
          <p:spPr bwMode="auto">
            <a:xfrm>
              <a:off x="1477" y="1946"/>
              <a:ext cx="991" cy="484"/>
            </a:xfrm>
            <a:custGeom>
              <a:avLst/>
              <a:gdLst>
                <a:gd name="T0" fmla="*/ 0 w 991"/>
                <a:gd name="T1" fmla="*/ 168 h 484"/>
                <a:gd name="T2" fmla="*/ 204 w 991"/>
                <a:gd name="T3" fmla="*/ 484 h 484"/>
                <a:gd name="T4" fmla="*/ 302 w 991"/>
                <a:gd name="T5" fmla="*/ 7 h 484"/>
                <a:gd name="T6" fmla="*/ 379 w 991"/>
                <a:gd name="T7" fmla="*/ 442 h 484"/>
                <a:gd name="T8" fmla="*/ 534 w 991"/>
                <a:gd name="T9" fmla="*/ 21 h 484"/>
                <a:gd name="T10" fmla="*/ 611 w 991"/>
                <a:gd name="T11" fmla="*/ 351 h 484"/>
                <a:gd name="T12" fmla="*/ 660 w 991"/>
                <a:gd name="T13" fmla="*/ 77 h 484"/>
                <a:gd name="T14" fmla="*/ 991 w 991"/>
                <a:gd name="T15" fmla="*/ 218 h 4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91"/>
                <a:gd name="T25" fmla="*/ 0 h 484"/>
                <a:gd name="T26" fmla="*/ 991 w 991"/>
                <a:gd name="T27" fmla="*/ 484 h 4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91" h="484">
                  <a:moveTo>
                    <a:pt x="0" y="168"/>
                  </a:moveTo>
                  <a:cubicBezTo>
                    <a:pt x="0" y="168"/>
                    <a:pt x="145" y="484"/>
                    <a:pt x="204" y="484"/>
                  </a:cubicBezTo>
                  <a:cubicBezTo>
                    <a:pt x="263" y="484"/>
                    <a:pt x="253" y="6"/>
                    <a:pt x="302" y="7"/>
                  </a:cubicBezTo>
                  <a:cubicBezTo>
                    <a:pt x="331" y="0"/>
                    <a:pt x="313" y="444"/>
                    <a:pt x="379" y="442"/>
                  </a:cubicBezTo>
                  <a:cubicBezTo>
                    <a:pt x="418" y="444"/>
                    <a:pt x="475" y="24"/>
                    <a:pt x="534" y="21"/>
                  </a:cubicBezTo>
                  <a:cubicBezTo>
                    <a:pt x="573" y="6"/>
                    <a:pt x="575" y="360"/>
                    <a:pt x="611" y="351"/>
                  </a:cubicBezTo>
                  <a:cubicBezTo>
                    <a:pt x="647" y="342"/>
                    <a:pt x="577" y="80"/>
                    <a:pt x="660" y="77"/>
                  </a:cubicBezTo>
                  <a:cubicBezTo>
                    <a:pt x="743" y="74"/>
                    <a:pt x="922" y="189"/>
                    <a:pt x="991" y="2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7058" name="Group 48"/>
            <p:cNvGrpSpPr>
              <a:grpSpLocks/>
            </p:cNvGrpSpPr>
            <p:nvPr/>
          </p:nvGrpSpPr>
          <p:grpSpPr bwMode="auto">
            <a:xfrm>
              <a:off x="2332" y="2021"/>
              <a:ext cx="316" cy="266"/>
              <a:chOff x="1613" y="2011"/>
              <a:chExt cx="316" cy="266"/>
            </a:xfrm>
          </p:grpSpPr>
          <p:sp>
            <p:nvSpPr>
              <p:cNvPr id="127075" name="Oval 49"/>
              <p:cNvSpPr>
                <a:spLocks noChangeArrowheads="1"/>
              </p:cNvSpPr>
              <p:nvPr/>
            </p:nvSpPr>
            <p:spPr bwMode="auto">
              <a:xfrm>
                <a:off x="1616" y="2136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6" name="Line 50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7" name="Line 51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8" name="Rectangle 52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9" name="Oval 53"/>
              <p:cNvSpPr>
                <a:spLocks noChangeArrowheads="1"/>
              </p:cNvSpPr>
              <p:nvPr/>
            </p:nvSpPr>
            <p:spPr bwMode="auto">
              <a:xfrm>
                <a:off x="1613" y="2070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0" name="Rectangle 54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1" name="Text Box 55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y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59" name="Text Box 56"/>
            <p:cNvSpPr txBox="1">
              <a:spLocks noChangeArrowheads="1"/>
            </p:cNvSpPr>
            <p:nvPr/>
          </p:nvSpPr>
          <p:spPr bwMode="auto">
            <a:xfrm>
              <a:off x="1814" y="1721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27060" name="Group 57"/>
            <p:cNvGrpSpPr>
              <a:grpSpLocks/>
            </p:cNvGrpSpPr>
            <p:nvPr/>
          </p:nvGrpSpPr>
          <p:grpSpPr bwMode="auto">
            <a:xfrm>
              <a:off x="3009" y="2002"/>
              <a:ext cx="316" cy="266"/>
              <a:chOff x="1613" y="2011"/>
              <a:chExt cx="316" cy="266"/>
            </a:xfrm>
          </p:grpSpPr>
          <p:sp>
            <p:nvSpPr>
              <p:cNvPr id="127068" name="Oval 58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69" name="Line 59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0" name="Line 60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1" name="Rectangle 61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2" name="Oval 62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3" name="Rectangle 63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4" name="Text Box 64"/>
              <p:cNvSpPr txBox="1">
                <a:spLocks noChangeArrowheads="1"/>
              </p:cNvSpPr>
              <p:nvPr/>
            </p:nvSpPr>
            <p:spPr bwMode="auto">
              <a:xfrm>
                <a:off x="1653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z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61" name="Line 65"/>
            <p:cNvSpPr>
              <a:spLocks noChangeShapeType="1"/>
            </p:cNvSpPr>
            <p:nvPr/>
          </p:nvSpPr>
          <p:spPr bwMode="auto">
            <a:xfrm>
              <a:off x="2640" y="2149"/>
              <a:ext cx="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62" name="Text Box 66"/>
            <p:cNvSpPr txBox="1">
              <a:spLocks noChangeArrowheads="1"/>
            </p:cNvSpPr>
            <p:nvPr/>
          </p:nvSpPr>
          <p:spPr bwMode="auto">
            <a:xfrm>
              <a:off x="2706" y="2149"/>
              <a:ext cx="21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63" name="Line 67"/>
            <p:cNvSpPr>
              <a:spLocks noChangeShapeType="1"/>
            </p:cNvSpPr>
            <p:nvPr/>
          </p:nvSpPr>
          <p:spPr bwMode="auto">
            <a:xfrm>
              <a:off x="1503" y="990"/>
              <a:ext cx="965" cy="1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64" name="Text Box 68"/>
            <p:cNvSpPr txBox="1">
              <a:spLocks noChangeArrowheads="1"/>
            </p:cNvSpPr>
            <p:nvPr/>
          </p:nvSpPr>
          <p:spPr bwMode="auto">
            <a:xfrm>
              <a:off x="1919" y="1343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65" name="Freeform 69"/>
            <p:cNvSpPr>
              <a:spLocks/>
            </p:cNvSpPr>
            <p:nvPr/>
          </p:nvSpPr>
          <p:spPr bwMode="auto">
            <a:xfrm>
              <a:off x="1489" y="976"/>
              <a:ext cx="28" cy="14"/>
            </a:xfrm>
            <a:custGeom>
              <a:avLst/>
              <a:gdLst>
                <a:gd name="T0" fmla="*/ 0 w 28"/>
                <a:gd name="T1" fmla="*/ 14 h 14"/>
                <a:gd name="T2" fmla="*/ 28 w 28"/>
                <a:gd name="T3" fmla="*/ 0 h 14"/>
                <a:gd name="T4" fmla="*/ 0 w 28"/>
                <a:gd name="T5" fmla="*/ 14 h 14"/>
                <a:gd name="T6" fmla="*/ 0 60000 65536"/>
                <a:gd name="T7" fmla="*/ 0 60000 65536"/>
                <a:gd name="T8" fmla="*/ 0 60000 65536"/>
                <a:gd name="T9" fmla="*/ 0 w 28"/>
                <a:gd name="T10" fmla="*/ 0 h 14"/>
                <a:gd name="T11" fmla="*/ 28 w 2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14">
                  <a:moveTo>
                    <a:pt x="0" y="14"/>
                  </a:moveTo>
                  <a:cubicBezTo>
                    <a:pt x="9" y="9"/>
                    <a:pt x="28" y="0"/>
                    <a:pt x="28" y="0"/>
                  </a:cubicBezTo>
                  <a:cubicBezTo>
                    <a:pt x="28" y="0"/>
                    <a:pt x="9" y="9"/>
                    <a:pt x="0" y="1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66" name="Freeform 70"/>
            <p:cNvSpPr>
              <a:spLocks/>
            </p:cNvSpPr>
            <p:nvPr/>
          </p:nvSpPr>
          <p:spPr bwMode="auto">
            <a:xfrm>
              <a:off x="1623" y="999"/>
              <a:ext cx="1510" cy="1052"/>
            </a:xfrm>
            <a:custGeom>
              <a:avLst/>
              <a:gdLst>
                <a:gd name="T0" fmla="*/ 0 w 1510"/>
                <a:gd name="T1" fmla="*/ 5 h 1052"/>
                <a:gd name="T2" fmla="*/ 1102 w 1510"/>
                <a:gd name="T3" fmla="*/ 174 h 1052"/>
                <a:gd name="T4" fmla="*/ 1510 w 1510"/>
                <a:gd name="T5" fmla="*/ 1052 h 1052"/>
                <a:gd name="T6" fmla="*/ 0 60000 65536"/>
                <a:gd name="T7" fmla="*/ 0 60000 65536"/>
                <a:gd name="T8" fmla="*/ 0 60000 65536"/>
                <a:gd name="T9" fmla="*/ 0 w 1510"/>
                <a:gd name="T10" fmla="*/ 0 h 1052"/>
                <a:gd name="T11" fmla="*/ 1510 w 1510"/>
                <a:gd name="T12" fmla="*/ 1052 h 10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0" h="1052">
                  <a:moveTo>
                    <a:pt x="0" y="5"/>
                  </a:moveTo>
                  <a:cubicBezTo>
                    <a:pt x="184" y="33"/>
                    <a:pt x="851" y="0"/>
                    <a:pt x="1102" y="174"/>
                  </a:cubicBezTo>
                  <a:cubicBezTo>
                    <a:pt x="1353" y="348"/>
                    <a:pt x="1425" y="869"/>
                    <a:pt x="1510" y="105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67" name="Text Box 71"/>
            <p:cNvSpPr txBox="1">
              <a:spLocks noChangeArrowheads="1"/>
            </p:cNvSpPr>
            <p:nvPr/>
          </p:nvSpPr>
          <p:spPr bwMode="auto">
            <a:xfrm>
              <a:off x="2680" y="1008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6981" name="Rectangle 72"/>
          <p:cNvSpPr>
            <a:spLocks noChangeArrowheads="1"/>
          </p:cNvSpPr>
          <p:nvPr/>
        </p:nvSpPr>
        <p:spPr bwMode="auto">
          <a:xfrm>
            <a:off x="487363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US" sz="40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Dijkstra</a:t>
            </a:r>
            <a:r>
              <a:rPr lang="ja-JP" altLang="en-US" sz="40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’</a:t>
            </a:r>
            <a:r>
              <a:rPr lang="en-US" altLang="ja-JP" sz="40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s algorithm: example</a:t>
            </a:r>
            <a:endParaRPr lang="en-US" sz="4400">
              <a:solidFill>
                <a:srgbClr val="000099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126982" name="Text Box 73"/>
          <p:cNvSpPr txBox="1">
            <a:spLocks noChangeArrowheads="1"/>
          </p:cNvSpPr>
          <p:nvPr/>
        </p:nvSpPr>
        <p:spPr bwMode="auto">
          <a:xfrm>
            <a:off x="474663" y="1277938"/>
            <a:ext cx="7064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Step</a:t>
            </a:r>
          </a:p>
          <a:p>
            <a:pPr algn="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26983" name="Text Box 74"/>
          <p:cNvSpPr txBox="1">
            <a:spLocks noChangeArrowheads="1"/>
          </p:cNvSpPr>
          <p:nvPr/>
        </p:nvSpPr>
        <p:spPr bwMode="auto">
          <a:xfrm>
            <a:off x="1458913" y="1284288"/>
            <a:ext cx="417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N</a:t>
            </a:r>
            <a:r>
              <a:rPr lang="en-US" sz="2000">
                <a:solidFill>
                  <a:srgbClr val="000000"/>
                </a:solidFill>
                <a:cs typeface="Arial" charset="0"/>
              </a:rPr>
              <a:t>'</a:t>
            </a:r>
          </a:p>
        </p:txBody>
      </p:sp>
      <p:sp>
        <p:nvSpPr>
          <p:cNvPr id="126984" name="Text Box 75"/>
          <p:cNvSpPr txBox="1">
            <a:spLocks noChangeArrowheads="1"/>
          </p:cNvSpPr>
          <p:nvPr/>
        </p:nvSpPr>
        <p:spPr bwMode="auto">
          <a:xfrm>
            <a:off x="2043113" y="1009650"/>
            <a:ext cx="677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</a:t>
            </a:r>
            <a:r>
              <a:rPr lang="en-US" sz="2000" b="1">
                <a:solidFill>
                  <a:srgbClr val="FF0000"/>
                </a:solidFill>
              </a:rPr>
              <a:t>v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p(v)</a:t>
            </a:r>
          </a:p>
        </p:txBody>
      </p:sp>
      <p:sp>
        <p:nvSpPr>
          <p:cNvPr id="126985" name="Text Box 76"/>
          <p:cNvSpPr txBox="1">
            <a:spLocks noChangeArrowheads="1"/>
          </p:cNvSpPr>
          <p:nvPr/>
        </p:nvSpPr>
        <p:spPr bwMode="auto">
          <a:xfrm>
            <a:off x="511175" y="16176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26986" name="Text Box 77"/>
          <p:cNvSpPr txBox="1">
            <a:spLocks noChangeArrowheads="1"/>
          </p:cNvSpPr>
          <p:nvPr/>
        </p:nvSpPr>
        <p:spPr bwMode="auto">
          <a:xfrm>
            <a:off x="515938" y="19145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26987" name="Text Box 78"/>
          <p:cNvSpPr txBox="1">
            <a:spLocks noChangeArrowheads="1"/>
          </p:cNvSpPr>
          <p:nvPr/>
        </p:nvSpPr>
        <p:spPr bwMode="auto">
          <a:xfrm>
            <a:off x="517525" y="22225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26988" name="Text Box 79"/>
          <p:cNvSpPr txBox="1">
            <a:spLocks noChangeArrowheads="1"/>
          </p:cNvSpPr>
          <p:nvPr/>
        </p:nvSpPr>
        <p:spPr bwMode="auto">
          <a:xfrm>
            <a:off x="511175" y="25241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6989" name="Text Box 80"/>
          <p:cNvSpPr txBox="1">
            <a:spLocks noChangeArrowheads="1"/>
          </p:cNvSpPr>
          <p:nvPr/>
        </p:nvSpPr>
        <p:spPr bwMode="auto">
          <a:xfrm>
            <a:off x="509588" y="2827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6990" name="Text Box 81"/>
          <p:cNvSpPr txBox="1">
            <a:spLocks noChangeArrowheads="1"/>
          </p:cNvSpPr>
          <p:nvPr/>
        </p:nvSpPr>
        <p:spPr bwMode="auto">
          <a:xfrm>
            <a:off x="514350" y="31321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26991" name="Text Box 82"/>
          <p:cNvSpPr txBox="1">
            <a:spLocks noChangeArrowheads="1"/>
          </p:cNvSpPr>
          <p:nvPr/>
        </p:nvSpPr>
        <p:spPr bwMode="auto">
          <a:xfrm>
            <a:off x="2630488" y="1017588"/>
            <a:ext cx="733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</a:t>
            </a:r>
            <a:r>
              <a:rPr lang="en-US" sz="2000" b="1">
                <a:solidFill>
                  <a:srgbClr val="FF0000"/>
                </a:solidFill>
              </a:rPr>
              <a:t>w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p(w)</a:t>
            </a:r>
          </a:p>
        </p:txBody>
      </p:sp>
      <p:sp>
        <p:nvSpPr>
          <p:cNvPr id="126992" name="Text Box 83"/>
          <p:cNvSpPr txBox="1">
            <a:spLocks noChangeArrowheads="1"/>
          </p:cNvSpPr>
          <p:nvPr/>
        </p:nvSpPr>
        <p:spPr bwMode="auto">
          <a:xfrm>
            <a:off x="3306763" y="1017588"/>
            <a:ext cx="677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</a:t>
            </a:r>
            <a:r>
              <a:rPr lang="en-US" sz="2000" b="1">
                <a:solidFill>
                  <a:srgbClr val="FF0000"/>
                </a:solidFill>
              </a:rPr>
              <a:t>x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p(x)</a:t>
            </a:r>
          </a:p>
        </p:txBody>
      </p:sp>
      <p:sp>
        <p:nvSpPr>
          <p:cNvPr id="126993" name="Text Box 84"/>
          <p:cNvSpPr txBox="1">
            <a:spLocks noChangeArrowheads="1"/>
          </p:cNvSpPr>
          <p:nvPr/>
        </p:nvSpPr>
        <p:spPr bwMode="auto">
          <a:xfrm>
            <a:off x="3946525" y="1017588"/>
            <a:ext cx="677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</a:t>
            </a:r>
            <a:r>
              <a:rPr lang="en-US" sz="2000" b="1">
                <a:solidFill>
                  <a:srgbClr val="FF0000"/>
                </a:solidFill>
              </a:rPr>
              <a:t>y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p(y)</a:t>
            </a:r>
          </a:p>
        </p:txBody>
      </p:sp>
      <p:sp>
        <p:nvSpPr>
          <p:cNvPr id="126994" name="Text Box 85"/>
          <p:cNvSpPr txBox="1">
            <a:spLocks noChangeArrowheads="1"/>
          </p:cNvSpPr>
          <p:nvPr/>
        </p:nvSpPr>
        <p:spPr bwMode="auto">
          <a:xfrm>
            <a:off x="4578350" y="1022350"/>
            <a:ext cx="6635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</a:t>
            </a:r>
            <a:r>
              <a:rPr lang="en-US" sz="2000" b="1">
                <a:solidFill>
                  <a:srgbClr val="FF0000"/>
                </a:solidFill>
              </a:rPr>
              <a:t>z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p(z)</a:t>
            </a:r>
          </a:p>
        </p:txBody>
      </p:sp>
      <p:sp>
        <p:nvSpPr>
          <p:cNvPr id="126995" name="Line 86"/>
          <p:cNvSpPr>
            <a:spLocks noChangeShapeType="1"/>
          </p:cNvSpPr>
          <p:nvPr/>
        </p:nvSpPr>
        <p:spPr bwMode="auto">
          <a:xfrm>
            <a:off x="600075" y="1638300"/>
            <a:ext cx="4629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6996" name="Line 87"/>
          <p:cNvSpPr>
            <a:spLocks noChangeShapeType="1"/>
          </p:cNvSpPr>
          <p:nvPr/>
        </p:nvSpPr>
        <p:spPr bwMode="auto">
          <a:xfrm>
            <a:off x="581025" y="19526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6997" name="Text Box 88"/>
          <p:cNvSpPr txBox="1">
            <a:spLocks noChangeArrowheads="1"/>
          </p:cNvSpPr>
          <p:nvPr/>
        </p:nvSpPr>
        <p:spPr bwMode="auto">
          <a:xfrm>
            <a:off x="1492250" y="16081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26998" name="Line 89"/>
          <p:cNvSpPr>
            <a:spLocks noChangeShapeType="1"/>
          </p:cNvSpPr>
          <p:nvPr/>
        </p:nvSpPr>
        <p:spPr bwMode="auto">
          <a:xfrm>
            <a:off x="581025" y="22479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6999" name="Line 90"/>
          <p:cNvSpPr>
            <a:spLocks noChangeShapeType="1"/>
          </p:cNvSpPr>
          <p:nvPr/>
        </p:nvSpPr>
        <p:spPr bwMode="auto">
          <a:xfrm>
            <a:off x="581025" y="25622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7000" name="Line 91"/>
          <p:cNvSpPr>
            <a:spLocks noChangeShapeType="1"/>
          </p:cNvSpPr>
          <p:nvPr/>
        </p:nvSpPr>
        <p:spPr bwMode="auto">
          <a:xfrm>
            <a:off x="565150" y="2865438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7001" name="Line 92"/>
          <p:cNvSpPr>
            <a:spLocks noChangeShapeType="1"/>
          </p:cNvSpPr>
          <p:nvPr/>
        </p:nvSpPr>
        <p:spPr bwMode="auto">
          <a:xfrm>
            <a:off x="576263" y="31718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7002" name="Line 93"/>
          <p:cNvSpPr>
            <a:spLocks noChangeShapeType="1"/>
          </p:cNvSpPr>
          <p:nvPr/>
        </p:nvSpPr>
        <p:spPr bwMode="auto">
          <a:xfrm>
            <a:off x="581025" y="34671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2190750" y="1609725"/>
            <a:ext cx="3084513" cy="371475"/>
            <a:chOff x="1380" y="1014"/>
            <a:chExt cx="1943" cy="234"/>
          </a:xfrm>
        </p:grpSpPr>
        <p:sp>
          <p:nvSpPr>
            <p:cNvPr id="127036" name="Text Box 95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∞ 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127037" name="Text Box 96"/>
            <p:cNvSpPr txBox="1">
              <a:spLocks noChangeArrowheads="1"/>
            </p:cNvSpPr>
            <p:nvPr/>
          </p:nvSpPr>
          <p:spPr bwMode="auto">
            <a:xfrm>
              <a:off x="2647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∞ 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127038" name="Text Box 97"/>
            <p:cNvSpPr txBox="1">
              <a:spLocks noChangeArrowheads="1"/>
            </p:cNvSpPr>
            <p:nvPr/>
          </p:nvSpPr>
          <p:spPr bwMode="auto">
            <a:xfrm>
              <a:off x="1380" y="1017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7,u</a:t>
              </a:r>
            </a:p>
          </p:txBody>
        </p:sp>
        <p:sp>
          <p:nvSpPr>
            <p:cNvPr id="127039" name="Text Box 98"/>
            <p:cNvSpPr txBox="1">
              <a:spLocks noChangeArrowheads="1"/>
            </p:cNvSpPr>
            <p:nvPr/>
          </p:nvSpPr>
          <p:spPr bwMode="auto">
            <a:xfrm>
              <a:off x="1787" y="1015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3,u</a:t>
              </a:r>
            </a:p>
          </p:txBody>
        </p:sp>
        <p:sp>
          <p:nvSpPr>
            <p:cNvPr id="127040" name="Text Box 99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5,u</a:t>
              </a:r>
            </a:p>
          </p:txBody>
        </p:sp>
      </p:grpSp>
      <p:sp>
        <p:nvSpPr>
          <p:cNvPr id="717924" name="Text Box 100"/>
          <p:cNvSpPr txBox="1">
            <a:spLocks noChangeArrowheads="1"/>
          </p:cNvSpPr>
          <p:nvPr/>
        </p:nvSpPr>
        <p:spPr bwMode="auto">
          <a:xfrm>
            <a:off x="1346200" y="19050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uw</a:t>
            </a:r>
          </a:p>
        </p:txBody>
      </p:sp>
      <p:grpSp>
        <p:nvGrpSpPr>
          <p:cNvPr id="10" name="Group 101"/>
          <p:cNvGrpSpPr>
            <a:grpSpLocks/>
          </p:cNvGrpSpPr>
          <p:nvPr/>
        </p:nvGrpSpPr>
        <p:grpSpPr bwMode="auto">
          <a:xfrm>
            <a:off x="2163763" y="1916113"/>
            <a:ext cx="3122612" cy="371475"/>
            <a:chOff x="1356" y="1014"/>
            <a:chExt cx="1967" cy="234"/>
          </a:xfrm>
        </p:grpSpPr>
        <p:sp>
          <p:nvSpPr>
            <p:cNvPr id="127031" name="Text Box 102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∞ 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127032" name="Text Box 103"/>
            <p:cNvSpPr txBox="1">
              <a:spLocks noChangeArrowheads="1"/>
            </p:cNvSpPr>
            <p:nvPr/>
          </p:nvSpPr>
          <p:spPr bwMode="auto">
            <a:xfrm>
              <a:off x="2482" y="1014"/>
              <a:ext cx="4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600">
                  <a:solidFill>
                    <a:srgbClr val="000000"/>
                  </a:solidFill>
                </a:rPr>
                <a:t>11</a:t>
              </a:r>
              <a:r>
                <a:rPr lang="en-US" sz="1800">
                  <a:solidFill>
                    <a:srgbClr val="000000"/>
                  </a:solidFill>
                </a:rPr>
                <a:t>,w</a:t>
              </a:r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 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127033" name="Text Box 104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6,w</a:t>
              </a:r>
            </a:p>
          </p:txBody>
        </p:sp>
        <p:sp>
          <p:nvSpPr>
            <p:cNvPr id="127034" name="Text Box 105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27035" name="Text Box 106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5,u</a:t>
              </a:r>
            </a:p>
          </p:txBody>
        </p:sp>
      </p:grpSp>
      <p:grpSp>
        <p:nvGrpSpPr>
          <p:cNvPr id="11" name="Group 107"/>
          <p:cNvGrpSpPr>
            <a:grpSpLocks/>
          </p:cNvGrpSpPr>
          <p:nvPr/>
        </p:nvGrpSpPr>
        <p:grpSpPr bwMode="auto">
          <a:xfrm>
            <a:off x="2162175" y="2214563"/>
            <a:ext cx="3122613" cy="376237"/>
            <a:chOff x="1356" y="1011"/>
            <a:chExt cx="1967" cy="237"/>
          </a:xfrm>
        </p:grpSpPr>
        <p:sp>
          <p:nvSpPr>
            <p:cNvPr id="127026" name="Text Box 108"/>
            <p:cNvSpPr txBox="1">
              <a:spLocks noChangeArrowheads="1"/>
            </p:cNvSpPr>
            <p:nvPr/>
          </p:nvSpPr>
          <p:spPr bwMode="auto">
            <a:xfrm>
              <a:off x="2913" y="1011"/>
              <a:ext cx="4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600">
                  <a:solidFill>
                    <a:srgbClr val="000000"/>
                  </a:solidFill>
                </a:rPr>
                <a:t>14</a:t>
              </a:r>
              <a:r>
                <a:rPr lang="en-US" sz="1800">
                  <a:solidFill>
                    <a:srgbClr val="000000"/>
                  </a:solidFill>
                </a:rPr>
                <a:t>,x </a:t>
              </a:r>
            </a:p>
          </p:txBody>
        </p:sp>
        <p:sp>
          <p:nvSpPr>
            <p:cNvPr id="127027" name="Text Box 109"/>
            <p:cNvSpPr txBox="1">
              <a:spLocks noChangeArrowheads="1"/>
            </p:cNvSpPr>
            <p:nvPr/>
          </p:nvSpPr>
          <p:spPr bwMode="auto">
            <a:xfrm>
              <a:off x="2489" y="1011"/>
              <a:ext cx="4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600">
                  <a:solidFill>
                    <a:srgbClr val="000000"/>
                  </a:solidFill>
                </a:rPr>
                <a:t>11,</a:t>
              </a:r>
              <a:r>
                <a:rPr lang="en-US" sz="1800">
                  <a:solidFill>
                    <a:srgbClr val="000000"/>
                  </a:solidFill>
                </a:rPr>
                <a:t>w 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127028" name="Text Box 110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6,w</a:t>
              </a:r>
            </a:p>
          </p:txBody>
        </p:sp>
        <p:sp>
          <p:nvSpPr>
            <p:cNvPr id="127029" name="Text Box 111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27030" name="Text Box 112"/>
            <p:cNvSpPr txBox="1">
              <a:spLocks noChangeArrowheads="1"/>
            </p:cNvSpPr>
            <p:nvPr/>
          </p:nvSpPr>
          <p:spPr bwMode="auto">
            <a:xfrm>
              <a:off x="2390" y="1016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717937" name="Oval 113"/>
          <p:cNvSpPr>
            <a:spLocks noChangeArrowheads="1"/>
          </p:cNvSpPr>
          <p:nvPr/>
        </p:nvSpPr>
        <p:spPr bwMode="auto">
          <a:xfrm>
            <a:off x="2828925" y="166687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717938" name="Oval 114"/>
          <p:cNvSpPr>
            <a:spLocks noChangeArrowheads="1"/>
          </p:cNvSpPr>
          <p:nvPr/>
        </p:nvSpPr>
        <p:spPr bwMode="auto">
          <a:xfrm>
            <a:off x="3482975" y="195262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717939" name="Text Box 115"/>
          <p:cNvSpPr txBox="1">
            <a:spLocks noChangeArrowheads="1"/>
          </p:cNvSpPr>
          <p:nvPr/>
        </p:nvSpPr>
        <p:spPr bwMode="auto">
          <a:xfrm>
            <a:off x="1239838" y="221456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uwx</a:t>
            </a:r>
          </a:p>
        </p:txBody>
      </p:sp>
      <p:sp>
        <p:nvSpPr>
          <p:cNvPr id="717940" name="Oval 116"/>
          <p:cNvSpPr>
            <a:spLocks noChangeArrowheads="1"/>
          </p:cNvSpPr>
          <p:nvPr/>
        </p:nvSpPr>
        <p:spPr bwMode="auto">
          <a:xfrm>
            <a:off x="2174875" y="227171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717941" name="Text Box 117"/>
          <p:cNvSpPr txBox="1">
            <a:spLocks noChangeArrowheads="1"/>
          </p:cNvSpPr>
          <p:nvPr/>
        </p:nvSpPr>
        <p:spPr bwMode="auto">
          <a:xfrm>
            <a:off x="1144588" y="25003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uwxv</a:t>
            </a:r>
          </a:p>
        </p:txBody>
      </p:sp>
      <p:grpSp>
        <p:nvGrpSpPr>
          <p:cNvPr id="12" name="Group 118"/>
          <p:cNvGrpSpPr>
            <a:grpSpLocks/>
          </p:cNvGrpSpPr>
          <p:nvPr/>
        </p:nvGrpSpPr>
        <p:grpSpPr bwMode="auto">
          <a:xfrm>
            <a:off x="4008438" y="2511425"/>
            <a:ext cx="1273175" cy="366713"/>
            <a:chOff x="1492" y="2777"/>
            <a:chExt cx="802" cy="231"/>
          </a:xfrm>
        </p:grpSpPr>
        <p:sp>
          <p:nvSpPr>
            <p:cNvPr id="127024" name="Text Box 119"/>
            <p:cNvSpPr txBox="1">
              <a:spLocks noChangeArrowheads="1"/>
            </p:cNvSpPr>
            <p:nvPr/>
          </p:nvSpPr>
          <p:spPr bwMode="auto">
            <a:xfrm>
              <a:off x="1884" y="2777"/>
              <a:ext cx="4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600">
                  <a:solidFill>
                    <a:srgbClr val="000000"/>
                  </a:solidFill>
                </a:rPr>
                <a:t>14</a:t>
              </a:r>
              <a:r>
                <a:rPr lang="en-US" sz="1800">
                  <a:solidFill>
                    <a:srgbClr val="000000"/>
                  </a:solidFill>
                </a:rPr>
                <a:t>,x </a:t>
              </a:r>
            </a:p>
          </p:txBody>
        </p:sp>
        <p:sp>
          <p:nvSpPr>
            <p:cNvPr id="127025" name="Text Box 120"/>
            <p:cNvSpPr txBox="1">
              <a:spLocks noChangeArrowheads="1"/>
            </p:cNvSpPr>
            <p:nvPr/>
          </p:nvSpPr>
          <p:spPr bwMode="auto">
            <a:xfrm>
              <a:off x="1492" y="2777"/>
              <a:ext cx="4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600">
                  <a:solidFill>
                    <a:srgbClr val="000000"/>
                  </a:solidFill>
                </a:rPr>
                <a:t>10,</a:t>
              </a:r>
              <a:r>
                <a:rPr lang="en-US" sz="1800">
                  <a:solidFill>
                    <a:srgbClr val="000000"/>
                  </a:solidFill>
                </a:rPr>
                <a:t>v </a:t>
              </a:r>
              <a:endParaRPr 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717945" name="Oval 121"/>
          <p:cNvSpPr>
            <a:spLocks noChangeArrowheads="1"/>
          </p:cNvSpPr>
          <p:nvPr/>
        </p:nvSpPr>
        <p:spPr bwMode="auto">
          <a:xfrm>
            <a:off x="4011613" y="2570163"/>
            <a:ext cx="528637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717946" name="Text Box 122"/>
          <p:cNvSpPr txBox="1">
            <a:spLocks noChangeArrowheads="1"/>
          </p:cNvSpPr>
          <p:nvPr/>
        </p:nvSpPr>
        <p:spPr bwMode="auto">
          <a:xfrm>
            <a:off x="1060450" y="2819400"/>
            <a:ext cx="81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uwxvy</a:t>
            </a:r>
          </a:p>
        </p:txBody>
      </p:sp>
      <p:sp>
        <p:nvSpPr>
          <p:cNvPr id="717947" name="Text Box 123"/>
          <p:cNvSpPr txBox="1">
            <a:spLocks noChangeArrowheads="1"/>
          </p:cNvSpPr>
          <p:nvPr/>
        </p:nvSpPr>
        <p:spPr bwMode="auto">
          <a:xfrm>
            <a:off x="4638675" y="2830513"/>
            <a:ext cx="650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12</a:t>
            </a:r>
            <a:r>
              <a:rPr lang="en-US" sz="1800">
                <a:solidFill>
                  <a:srgbClr val="000000"/>
                </a:solidFill>
              </a:rPr>
              <a:t>,y </a:t>
            </a:r>
          </a:p>
        </p:txBody>
      </p:sp>
      <p:sp>
        <p:nvSpPr>
          <p:cNvPr id="717948" name="Oval 124"/>
          <p:cNvSpPr>
            <a:spLocks noChangeArrowheads="1"/>
          </p:cNvSpPr>
          <p:nvPr/>
        </p:nvSpPr>
        <p:spPr bwMode="auto">
          <a:xfrm>
            <a:off x="4676775" y="288766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717949" name="Rectangle 125"/>
          <p:cNvSpPr>
            <a:spLocks noChangeArrowheads="1"/>
          </p:cNvSpPr>
          <p:nvPr/>
        </p:nvSpPr>
        <p:spPr bwMode="auto">
          <a:xfrm>
            <a:off x="538163" y="3775075"/>
            <a:ext cx="3810000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construct </a:t>
            </a: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shortest path tree by tracing predecessor </a:t>
            </a:r>
            <a:r>
              <a:rPr lang="en-US" sz="2000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nodes</a:t>
            </a:r>
            <a:endParaRPr lang="en-US" sz="2000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717950" name="Line 126"/>
          <p:cNvSpPr>
            <a:spLocks noChangeShapeType="1"/>
          </p:cNvSpPr>
          <p:nvPr/>
        </p:nvSpPr>
        <p:spPr bwMode="auto">
          <a:xfrm>
            <a:off x="7874000" y="4995863"/>
            <a:ext cx="590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951" name="Line 127"/>
          <p:cNvSpPr>
            <a:spLocks noChangeShapeType="1"/>
          </p:cNvSpPr>
          <p:nvPr/>
        </p:nvSpPr>
        <p:spPr bwMode="auto">
          <a:xfrm flipV="1">
            <a:off x="6124575" y="4995863"/>
            <a:ext cx="1463675" cy="1204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952" name="Line 128"/>
          <p:cNvSpPr>
            <a:spLocks noChangeShapeType="1"/>
          </p:cNvSpPr>
          <p:nvPr/>
        </p:nvSpPr>
        <p:spPr bwMode="auto">
          <a:xfrm>
            <a:off x="6115050" y="5110163"/>
            <a:ext cx="9525" cy="1047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953" name="Line 129"/>
          <p:cNvSpPr>
            <a:spLocks noChangeShapeType="1"/>
          </p:cNvSpPr>
          <p:nvPr/>
        </p:nvSpPr>
        <p:spPr bwMode="auto">
          <a:xfrm flipV="1">
            <a:off x="4906963" y="3252788"/>
            <a:ext cx="1012825" cy="162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954" name="Line 130"/>
          <p:cNvSpPr>
            <a:spLocks noChangeShapeType="1"/>
          </p:cNvSpPr>
          <p:nvPr/>
        </p:nvSpPr>
        <p:spPr bwMode="auto">
          <a:xfrm flipV="1">
            <a:off x="5008563" y="4999038"/>
            <a:ext cx="9445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955" name="Text Box 131"/>
          <p:cNvSpPr txBox="1">
            <a:spLocks noChangeArrowheads="1"/>
          </p:cNvSpPr>
          <p:nvPr/>
        </p:nvSpPr>
        <p:spPr bwMode="auto">
          <a:xfrm>
            <a:off x="931863" y="311785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uwxvyz</a:t>
            </a:r>
          </a:p>
        </p:txBody>
      </p:sp>
      <p:sp>
        <p:nvSpPr>
          <p:cNvPr id="137" name="Rectangle 4"/>
          <p:cNvSpPr txBox="1">
            <a:spLocks noChangeArrowheads="1"/>
          </p:cNvSpPr>
          <p:nvPr/>
        </p:nvSpPr>
        <p:spPr>
          <a:xfrm>
            <a:off x="7082489" y="183265"/>
            <a:ext cx="1981200" cy="20884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D(v):</a:t>
            </a:r>
            <a:r>
              <a:rPr lang="en-US" sz="1600" kern="0" dirty="0" smtClean="0">
                <a:latin typeface="Gill Sans MT" charset="0"/>
              </a:rPr>
              <a:t> current value of cost of path from source to </a:t>
            </a:r>
            <a:r>
              <a:rPr lang="en-US" sz="1600" kern="0" dirty="0" err="1" smtClean="0">
                <a:latin typeface="Gill Sans MT" charset="0"/>
              </a:rPr>
              <a:t>dest</a:t>
            </a:r>
            <a:r>
              <a:rPr lang="en-US" sz="1600" kern="0" dirty="0" smtClean="0">
                <a:latin typeface="Gill Sans MT" charset="0"/>
              </a:rPr>
              <a:t>.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dirty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p(v):</a:t>
            </a:r>
            <a:r>
              <a:rPr lang="en-US" sz="1600" kern="0" dirty="0" smtClean="0">
                <a:latin typeface="Gill Sans MT" charset="0"/>
              </a:rPr>
              <a:t> predecessor node along path from source to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dirty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 sz="1600" kern="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'</a:t>
            </a: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1600" kern="0" dirty="0" smtClean="0">
                <a:latin typeface="Gill Sans MT" charset="0"/>
              </a:rPr>
              <a:t> set of nodes whose least cost path definitively known</a:t>
            </a:r>
          </a:p>
        </p:txBody>
      </p:sp>
    </p:spTree>
    <p:extLst>
      <p:ext uri="{BB962C8B-B14F-4D97-AF65-F5344CB8AC3E}">
        <p14:creationId xmlns:p14="http://schemas.microsoft.com/office/powerpoint/2010/main" val="5667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1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1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1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1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71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1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71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71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71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71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1000"/>
                                        <p:tgtEl>
                                          <p:spTgt spid="71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24" grpId="0"/>
      <p:bldP spid="717937" grpId="0" animBg="1"/>
      <p:bldP spid="717938" grpId="0" animBg="1"/>
      <p:bldP spid="717939" grpId="0"/>
      <p:bldP spid="717940" grpId="0" animBg="1"/>
      <p:bldP spid="717941" grpId="0"/>
      <p:bldP spid="717945" grpId="0" animBg="1"/>
      <p:bldP spid="717946" grpId="0"/>
      <p:bldP spid="717947" grpId="0"/>
      <p:bldP spid="717948" grpId="0" animBg="1"/>
      <p:bldP spid="717949" grpId="0"/>
      <p:bldP spid="717950" grpId="0" animBg="1"/>
      <p:bldP spid="717951" grpId="0" animBg="1"/>
      <p:bldP spid="717952" grpId="0" animBg="1"/>
      <p:bldP spid="717953" grpId="0" animBg="1"/>
      <p:bldP spid="717954" grpId="0" animBg="1"/>
      <p:bldP spid="7179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3" name="Picture 9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8334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30175"/>
            <a:ext cx="8364537" cy="963613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Dijkstra</a:t>
            </a:r>
            <a:r>
              <a:rPr lang="ja-JP" altLang="en-US" sz="4000">
                <a:latin typeface="Gill Sans MT" charset="0"/>
              </a:rPr>
              <a:t>’</a:t>
            </a:r>
            <a:r>
              <a:rPr lang="en-US" altLang="ja-JP" sz="4000">
                <a:latin typeface="Gill Sans MT" charset="0"/>
              </a:rPr>
              <a:t>s algorithm: another example</a:t>
            </a:r>
            <a:endParaRPr lang="en-US">
              <a:latin typeface="Gill Sans MT" charset="0"/>
            </a:endParaRPr>
          </a:p>
        </p:txBody>
      </p:sp>
      <p:sp>
        <p:nvSpPr>
          <p:cNvPr id="128005" name="Text Box 3"/>
          <p:cNvSpPr txBox="1">
            <a:spLocks noChangeArrowheads="1"/>
          </p:cNvSpPr>
          <p:nvPr/>
        </p:nvSpPr>
        <p:spPr bwMode="auto">
          <a:xfrm>
            <a:off x="239713" y="1506538"/>
            <a:ext cx="70643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Step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0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1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2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3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4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28006" name="Text Box 4"/>
          <p:cNvSpPr txBox="1">
            <a:spLocks noChangeArrowheads="1"/>
          </p:cNvSpPr>
          <p:nvPr/>
        </p:nvSpPr>
        <p:spPr bwMode="auto">
          <a:xfrm>
            <a:off x="1252538" y="1516063"/>
            <a:ext cx="101758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N</a:t>
            </a:r>
            <a:r>
              <a:rPr lang="en-US" sz="2000">
                <a:solidFill>
                  <a:srgbClr val="000000"/>
                </a:solidFill>
                <a:cs typeface="Arial" charset="0"/>
              </a:rPr>
              <a:t>'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ux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uxy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uxyv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uxyvw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uxyvwz</a:t>
            </a:r>
          </a:p>
        </p:txBody>
      </p:sp>
      <p:sp>
        <p:nvSpPr>
          <p:cNvPr id="128007" name="Text Box 5"/>
          <p:cNvSpPr txBox="1">
            <a:spLocks noChangeArrowheads="1"/>
          </p:cNvSpPr>
          <p:nvPr/>
        </p:nvSpPr>
        <p:spPr bwMode="auto">
          <a:xfrm>
            <a:off x="2500313" y="1497013"/>
            <a:ext cx="116998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D(v),p(v)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2,u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2,u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2,u</a:t>
            </a:r>
          </a:p>
        </p:txBody>
      </p:sp>
      <p:sp>
        <p:nvSpPr>
          <p:cNvPr id="128008" name="Text Box 6"/>
          <p:cNvSpPr txBox="1">
            <a:spLocks noChangeArrowheads="1"/>
          </p:cNvSpPr>
          <p:nvPr/>
        </p:nvSpPr>
        <p:spPr bwMode="auto">
          <a:xfrm>
            <a:off x="3667125" y="1501775"/>
            <a:ext cx="128428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D(w),p(w)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5,u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4,x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3,y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3,y</a:t>
            </a:r>
          </a:p>
        </p:txBody>
      </p:sp>
      <p:sp>
        <p:nvSpPr>
          <p:cNvPr id="128009" name="Text Box 7"/>
          <p:cNvSpPr txBox="1">
            <a:spLocks noChangeArrowheads="1"/>
          </p:cNvSpPr>
          <p:nvPr/>
        </p:nvSpPr>
        <p:spPr bwMode="auto">
          <a:xfrm>
            <a:off x="5057775" y="1497013"/>
            <a:ext cx="1169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D(x),p(x)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1,u</a:t>
            </a:r>
          </a:p>
        </p:txBody>
      </p:sp>
      <p:sp>
        <p:nvSpPr>
          <p:cNvPr id="128010" name="Text Box 8"/>
          <p:cNvSpPr txBox="1">
            <a:spLocks noChangeArrowheads="1"/>
          </p:cNvSpPr>
          <p:nvPr/>
        </p:nvSpPr>
        <p:spPr bwMode="auto">
          <a:xfrm>
            <a:off x="6353175" y="1501775"/>
            <a:ext cx="11699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D(y),p(y)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  <a:latin typeface="Comic Sans MS" charset="0"/>
                <a:cs typeface="Arial" charset="0"/>
              </a:rPr>
              <a:t>∞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2,x</a:t>
            </a:r>
          </a:p>
        </p:txBody>
      </p:sp>
      <p:sp>
        <p:nvSpPr>
          <p:cNvPr id="128011" name="Text Box 9"/>
          <p:cNvSpPr txBox="1">
            <a:spLocks noChangeArrowheads="1"/>
          </p:cNvSpPr>
          <p:nvPr/>
        </p:nvSpPr>
        <p:spPr bwMode="auto">
          <a:xfrm>
            <a:off x="7605713" y="1516063"/>
            <a:ext cx="1169987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D(z),p(z)</a:t>
            </a:r>
          </a:p>
          <a:p>
            <a:pPr algn="r" eaLnBrk="0" hangingPunct="0"/>
            <a:r>
              <a:rPr lang="en-US" sz="1800">
                <a:solidFill>
                  <a:srgbClr val="000000"/>
                </a:solidFill>
                <a:latin typeface="Comic Sans MS" charset="0"/>
              </a:rPr>
              <a:t>∞ </a:t>
            </a:r>
            <a:endParaRPr lang="en-US" sz="2000">
              <a:solidFill>
                <a:srgbClr val="000000"/>
              </a:solidFill>
            </a:endParaRPr>
          </a:p>
          <a:p>
            <a:pPr algn="r" eaLnBrk="0" hangingPunct="0"/>
            <a:r>
              <a:rPr lang="en-US" sz="1800">
                <a:solidFill>
                  <a:srgbClr val="000000"/>
                </a:solidFill>
                <a:latin typeface="Comic Sans MS" charset="0"/>
              </a:rPr>
              <a:t>∞ </a:t>
            </a:r>
            <a:endParaRPr lang="en-US" sz="2000">
              <a:solidFill>
                <a:srgbClr val="000000"/>
              </a:solidFill>
            </a:endParaRP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4,y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4,y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4,y</a:t>
            </a:r>
          </a:p>
        </p:txBody>
      </p:sp>
      <p:sp>
        <p:nvSpPr>
          <p:cNvPr id="128012" name="Line 10"/>
          <p:cNvSpPr>
            <a:spLocks noChangeShapeType="1"/>
          </p:cNvSpPr>
          <p:nvPr/>
        </p:nvSpPr>
        <p:spPr bwMode="auto">
          <a:xfrm>
            <a:off x="361950" y="1857375"/>
            <a:ext cx="85058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8013" name="Line 11"/>
          <p:cNvSpPr>
            <a:spLocks noChangeShapeType="1"/>
          </p:cNvSpPr>
          <p:nvPr/>
        </p:nvSpPr>
        <p:spPr bwMode="auto">
          <a:xfrm>
            <a:off x="519113" y="2162175"/>
            <a:ext cx="82962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8014" name="Line 12"/>
          <p:cNvSpPr>
            <a:spLocks noChangeShapeType="1"/>
          </p:cNvSpPr>
          <p:nvPr/>
        </p:nvSpPr>
        <p:spPr bwMode="auto">
          <a:xfrm>
            <a:off x="538163" y="2457450"/>
            <a:ext cx="8267700" cy="47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8015" name="Line 13"/>
          <p:cNvSpPr>
            <a:spLocks noChangeShapeType="1"/>
          </p:cNvSpPr>
          <p:nvPr/>
        </p:nvSpPr>
        <p:spPr bwMode="auto">
          <a:xfrm>
            <a:off x="547688" y="2767013"/>
            <a:ext cx="8253412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8016" name="Line 14"/>
          <p:cNvSpPr>
            <a:spLocks noChangeShapeType="1"/>
          </p:cNvSpPr>
          <p:nvPr/>
        </p:nvSpPr>
        <p:spPr bwMode="auto">
          <a:xfrm>
            <a:off x="557213" y="3071813"/>
            <a:ext cx="8267700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8017" name="Line 15"/>
          <p:cNvSpPr>
            <a:spLocks noChangeShapeType="1"/>
          </p:cNvSpPr>
          <p:nvPr/>
        </p:nvSpPr>
        <p:spPr bwMode="auto">
          <a:xfrm>
            <a:off x="571500" y="3386138"/>
            <a:ext cx="8262938" cy="4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28018" name="Group 16"/>
          <p:cNvGrpSpPr>
            <a:grpSpLocks/>
          </p:cNvGrpSpPr>
          <p:nvPr/>
        </p:nvGrpSpPr>
        <p:grpSpPr bwMode="auto">
          <a:xfrm>
            <a:off x="1881187" y="4103633"/>
            <a:ext cx="3571875" cy="2236787"/>
            <a:chOff x="3162" y="1071"/>
            <a:chExt cx="2250" cy="1409"/>
          </a:xfrm>
        </p:grpSpPr>
        <p:sp>
          <p:nvSpPr>
            <p:cNvPr id="128024" name="Freeform 17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25" name="Freeform 18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26" name="Oval 19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27" name="Line 20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28" name="Line 21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29" name="Rectangle 22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0" name="Oval 23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1" name="Oval 24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2" name="Line 25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3" name="Line 26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4" name="Rectangle 27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5" name="Oval 28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6" name="Oval 29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7" name="Line 30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8" name="Line 31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9" name="Rectangle 32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0" name="Oval 33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1" name="Oval 34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2" name="Line 35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3" name="Line 36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4" name="Rectangle 37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5" name="Oval 38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6" name="Oval 39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7" name="Line 40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8" name="Line 41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9" name="Rectangle 42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0" name="Oval 43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1" name="Oval 44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2" name="Line 45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3" name="Line 46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4" name="Rectangle 47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5" name="Oval 48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6" name="Freeform 49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7" name="Freeform 50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8" name="Freeform 51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9" name="Freeform 52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60" name="Freeform 53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61" name="Freeform 54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62" name="Freeform 55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63" name="Freeform 56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64" name="Freeform 57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8065" name="Group 58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28091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92" name="Text Box 60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8066" name="Group 61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28089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90" name="Text Box 6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y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8067" name="Group 64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28087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88" name="Text Box 66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x</a:t>
                </a:r>
              </a:p>
            </p:txBody>
          </p:sp>
        </p:grpSp>
        <p:grpSp>
          <p:nvGrpSpPr>
            <p:cNvPr id="128068" name="Group 67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28085" name="Rectangle 6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86" name="Text Box 69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w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8069" name="Group 70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28083" name="Rectangle 7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84" name="Text Box 72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v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8070" name="Group 73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28081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82" name="Text Box 75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z</a:t>
                </a:r>
              </a:p>
            </p:txBody>
          </p:sp>
        </p:grpSp>
        <p:sp>
          <p:nvSpPr>
            <p:cNvPr id="128071" name="Text Box 76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2" name="Text Box 77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3" name="Text Box 78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4" name="Text Box 79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5" name="Text Box 80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6" name="Text Box 81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7" name="Text Box 82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8" name="Text Box 83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9" name="Text Box 84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80" name="Text Box 85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718934" name="Line 86"/>
          <p:cNvSpPr>
            <a:spLocks noChangeShapeType="1"/>
          </p:cNvSpPr>
          <p:nvPr/>
        </p:nvSpPr>
        <p:spPr bwMode="auto">
          <a:xfrm flipH="1">
            <a:off x="2241550" y="2035175"/>
            <a:ext cx="3514725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8935" name="Line 87"/>
          <p:cNvSpPr>
            <a:spLocks noChangeShapeType="1"/>
          </p:cNvSpPr>
          <p:nvPr/>
        </p:nvSpPr>
        <p:spPr bwMode="auto">
          <a:xfrm flipH="1">
            <a:off x="2163763" y="2330450"/>
            <a:ext cx="4894262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8936" name="Line 88"/>
          <p:cNvSpPr>
            <a:spLocks noChangeShapeType="1"/>
          </p:cNvSpPr>
          <p:nvPr/>
        </p:nvSpPr>
        <p:spPr bwMode="auto">
          <a:xfrm flipH="1">
            <a:off x="2227263" y="2692400"/>
            <a:ext cx="914400" cy="257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8937" name="Line 89"/>
          <p:cNvSpPr>
            <a:spLocks noChangeShapeType="1"/>
          </p:cNvSpPr>
          <p:nvPr/>
        </p:nvSpPr>
        <p:spPr bwMode="auto">
          <a:xfrm flipH="1">
            <a:off x="2241550" y="2949575"/>
            <a:ext cx="2239963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8938" name="Line 90"/>
          <p:cNvSpPr>
            <a:spLocks noChangeShapeType="1"/>
          </p:cNvSpPr>
          <p:nvPr/>
        </p:nvSpPr>
        <p:spPr bwMode="auto">
          <a:xfrm flipH="1">
            <a:off x="2254250" y="3206750"/>
            <a:ext cx="5975350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7" name="Rectangle 4"/>
          <p:cNvSpPr txBox="1">
            <a:spLocks noChangeArrowheads="1"/>
          </p:cNvSpPr>
          <p:nvPr/>
        </p:nvSpPr>
        <p:spPr>
          <a:xfrm>
            <a:off x="7040562" y="4210346"/>
            <a:ext cx="1981200" cy="20884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D(v):</a:t>
            </a:r>
            <a:r>
              <a:rPr lang="en-US" sz="1600" kern="0" dirty="0" smtClean="0">
                <a:latin typeface="Gill Sans MT" charset="0"/>
              </a:rPr>
              <a:t> current value of cost of path from source to </a:t>
            </a:r>
            <a:r>
              <a:rPr lang="en-US" sz="1600" kern="0" dirty="0" err="1" smtClean="0">
                <a:latin typeface="Gill Sans MT" charset="0"/>
              </a:rPr>
              <a:t>dest</a:t>
            </a:r>
            <a:r>
              <a:rPr lang="en-US" sz="1600" kern="0" dirty="0" smtClean="0">
                <a:latin typeface="Gill Sans MT" charset="0"/>
              </a:rPr>
              <a:t>.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dirty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p(v):</a:t>
            </a:r>
            <a:r>
              <a:rPr lang="en-US" sz="1600" kern="0" dirty="0" smtClean="0">
                <a:latin typeface="Gill Sans MT" charset="0"/>
              </a:rPr>
              <a:t> predecessor node along path from source to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dirty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 sz="1600" kern="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'</a:t>
            </a: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1600" kern="0" dirty="0" smtClean="0">
                <a:latin typeface="Gill Sans MT" charset="0"/>
              </a:rPr>
              <a:t> set of nodes whose least cost path definitively known</a:t>
            </a:r>
          </a:p>
        </p:txBody>
      </p:sp>
    </p:spTree>
    <p:extLst>
      <p:ext uri="{BB962C8B-B14F-4D97-AF65-F5344CB8AC3E}">
        <p14:creationId xmlns:p14="http://schemas.microsoft.com/office/powerpoint/2010/main" val="145768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34" grpId="0" animBg="1"/>
      <p:bldP spid="718935" grpId="0" animBg="1"/>
      <p:bldP spid="718936" grpId="0" animBg="1"/>
      <p:bldP spid="718937" grpId="0" animBg="1"/>
      <p:bldP spid="71893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5898</TotalTime>
  <Words>2931</Words>
  <Application>Microsoft Office PowerPoint</Application>
  <PresentationFormat>On-screen Show (4:3)</PresentationFormat>
  <Paragraphs>859</Paragraphs>
  <Slides>40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ＭＳ Ｐゴシック</vt:lpstr>
      <vt:lpstr>Arial</vt:lpstr>
      <vt:lpstr>Comic Sans MS</vt:lpstr>
      <vt:lpstr>Gill Sans MT</vt:lpstr>
      <vt:lpstr>MS Mincho</vt:lpstr>
      <vt:lpstr>Times New Roman</vt:lpstr>
      <vt:lpstr>Wingdings</vt:lpstr>
      <vt:lpstr>ZapfDingbats</vt:lpstr>
      <vt:lpstr>Default Design</vt:lpstr>
      <vt:lpstr>3_Default Design</vt:lpstr>
      <vt:lpstr>1_Default Design</vt:lpstr>
      <vt:lpstr>Routing</vt:lpstr>
      <vt:lpstr>Goals for Today</vt:lpstr>
      <vt:lpstr>Internet approach to scalable routing</vt:lpstr>
      <vt:lpstr>Interconnected ASes</vt:lpstr>
      <vt:lpstr>Intra-AS Routing</vt:lpstr>
      <vt:lpstr>Intra-AS Routing (OSPF)</vt:lpstr>
      <vt:lpstr>Dijsktra’s algorithm</vt:lpstr>
      <vt:lpstr>PowerPoint Presentation</vt:lpstr>
      <vt:lpstr>Dijkstra’s algorithm: another example</vt:lpstr>
      <vt:lpstr>Dijkstra’s algorithm: solution </vt:lpstr>
      <vt:lpstr>PowerPoint Presentation</vt:lpstr>
      <vt:lpstr>Hierarchical OSPF</vt:lpstr>
      <vt:lpstr>Hierarchical OSPF</vt:lpstr>
      <vt:lpstr>Inter-AS routing is different </vt:lpstr>
      <vt:lpstr>Inter-AS tasks</vt:lpstr>
      <vt:lpstr>Internet inter-AS routing: BGP</vt:lpstr>
      <vt:lpstr>eBGP, iBGP connections</vt:lpstr>
      <vt:lpstr>BGP basics</vt:lpstr>
      <vt:lpstr>Path attributes and BGP routes</vt:lpstr>
      <vt:lpstr>BGP path advertisement</vt:lpstr>
      <vt:lpstr>BGP path advertisement</vt:lpstr>
      <vt:lpstr>BGP: achieving policy via advertisements</vt:lpstr>
      <vt:lpstr>BGP: achieving policy via advertisements</vt:lpstr>
      <vt:lpstr>BGP route selection</vt:lpstr>
      <vt:lpstr>Hot Potato Routing</vt:lpstr>
      <vt:lpstr>Network Layer Summary</vt:lpstr>
      <vt:lpstr>L3 Preview</vt:lpstr>
      <vt:lpstr>Before You Go</vt:lpstr>
      <vt:lpstr>Bellman-Ford example </vt:lpstr>
      <vt:lpstr>Distance vector algorithm </vt:lpstr>
      <vt:lpstr>Distance vector algorithm </vt:lpstr>
      <vt:lpstr>Distance vector algorithm </vt:lpstr>
      <vt:lpstr>PowerPoint Presentation</vt:lpstr>
      <vt:lpstr>PowerPoint Presentation</vt:lpstr>
      <vt:lpstr>Distance vector: link cost changes</vt:lpstr>
      <vt:lpstr>Distance vector: link cost changes</vt:lpstr>
      <vt:lpstr>Comparison of LS and DV algorithms</vt:lpstr>
      <vt:lpstr>BGP messages</vt:lpstr>
      <vt:lpstr>BGP, OSPF, forwarding table entries</vt:lpstr>
      <vt:lpstr>BGP, OSPF, forwarding table entries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187</cp:revision>
  <dcterms:created xsi:type="dcterms:W3CDTF">2003-09-05T02:55:05Z</dcterms:created>
  <dcterms:modified xsi:type="dcterms:W3CDTF">2017-10-12T01:34:59Z</dcterms:modified>
</cp:coreProperties>
</file>