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theme/theme18.xml" ContentType="application/vnd.openxmlformats-officedocument.theme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slideLayouts/slideLayout31.xml" ContentType="application/vnd.openxmlformats-officedocument.presentationml.slideLayout+xml"/>
  <Override PartName="/ppt/theme/theme20.xml" ContentType="application/vnd.openxmlformats-officedocument.theme+xml"/>
  <Override PartName="/ppt/slideLayouts/slideLayout32.xml" ContentType="application/vnd.openxmlformats-officedocument.presentationml.slideLayout+xml"/>
  <Override PartName="/ppt/theme/theme21.xml" ContentType="application/vnd.openxmlformats-officedocument.theme+xml"/>
  <Override PartName="/ppt/slideLayouts/slideLayout33.xml" ContentType="application/vnd.openxmlformats-officedocument.presentationml.slideLayout+xml"/>
  <Override PartName="/ppt/theme/theme22.xml" ContentType="application/vnd.openxmlformats-officedocument.theme+xml"/>
  <Override PartName="/ppt/slideLayouts/slideLayout34.xml" ContentType="application/vnd.openxmlformats-officedocument.presentationml.slideLayout+xml"/>
  <Override PartName="/ppt/theme/theme23.xml" ContentType="application/vnd.openxmlformats-officedocument.theme+xml"/>
  <Override PartName="/ppt/slideLayouts/slideLayout35.xml" ContentType="application/vnd.openxmlformats-officedocument.presentationml.slideLayout+xml"/>
  <Override PartName="/ppt/theme/theme24.xml" ContentType="application/vnd.openxmlformats-officedocument.theme+xml"/>
  <Override PartName="/ppt/slideLayouts/slideLayout36.xml" ContentType="application/vnd.openxmlformats-officedocument.presentationml.slideLayout+xml"/>
  <Override PartName="/ppt/theme/theme25.xml" ContentType="application/vnd.openxmlformats-officedocument.theme+xml"/>
  <Override PartName="/ppt/slideLayouts/slideLayout37.xml" ContentType="application/vnd.openxmlformats-officedocument.presentationml.slideLayout+xml"/>
  <Override PartName="/ppt/theme/theme26.xml" ContentType="application/vnd.openxmlformats-officedocument.theme+xml"/>
  <Override PartName="/ppt/slideLayouts/slideLayout38.xml" ContentType="application/vnd.openxmlformats-officedocument.presentationml.slideLayout+xml"/>
  <Override PartName="/ppt/theme/theme2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39" r:id="rId2"/>
    <p:sldMasterId id="2147483847" r:id="rId3"/>
    <p:sldMasterId id="2147483855" r:id="rId4"/>
    <p:sldMasterId id="2147483879" r:id="rId5"/>
    <p:sldMasterId id="2147483887" r:id="rId6"/>
    <p:sldMasterId id="2147483889" r:id="rId7"/>
    <p:sldMasterId id="2147483891" r:id="rId8"/>
    <p:sldMasterId id="2147483895" r:id="rId9"/>
    <p:sldMasterId id="2147483897" r:id="rId10"/>
    <p:sldMasterId id="2147483899" r:id="rId11"/>
    <p:sldMasterId id="2147483901" r:id="rId12"/>
    <p:sldMasterId id="2147483903" r:id="rId13"/>
    <p:sldMasterId id="2147483905" r:id="rId14"/>
    <p:sldMasterId id="2147483907" r:id="rId15"/>
    <p:sldMasterId id="2147483909" r:id="rId16"/>
    <p:sldMasterId id="2147483911" r:id="rId17"/>
    <p:sldMasterId id="2147483913" r:id="rId18"/>
    <p:sldMasterId id="2147483915" r:id="rId19"/>
    <p:sldMasterId id="2147483917" r:id="rId20"/>
    <p:sldMasterId id="2147483919" r:id="rId21"/>
    <p:sldMasterId id="2147483921" r:id="rId22"/>
    <p:sldMasterId id="2147483923" r:id="rId23"/>
    <p:sldMasterId id="2147483925" r:id="rId24"/>
    <p:sldMasterId id="2147483927" r:id="rId25"/>
    <p:sldMasterId id="2147483929" r:id="rId26"/>
    <p:sldMasterId id="2147483931" r:id="rId27"/>
    <p:sldMasterId id="2147483933" r:id="rId28"/>
  </p:sldMasterIdLst>
  <p:notesMasterIdLst>
    <p:notesMasterId r:id="rId75"/>
  </p:notesMasterIdLst>
  <p:handoutMasterIdLst>
    <p:handoutMasterId r:id="rId76"/>
  </p:handoutMasterIdLst>
  <p:sldIdLst>
    <p:sldId id="285" r:id="rId29"/>
    <p:sldId id="587" r:id="rId30"/>
    <p:sldId id="588" r:id="rId31"/>
    <p:sldId id="452" r:id="rId32"/>
    <p:sldId id="612" r:id="rId33"/>
    <p:sldId id="545" r:id="rId34"/>
    <p:sldId id="553" r:id="rId35"/>
    <p:sldId id="569" r:id="rId36"/>
    <p:sldId id="549" r:id="rId37"/>
    <p:sldId id="592" r:id="rId38"/>
    <p:sldId id="593" r:id="rId39"/>
    <p:sldId id="594" r:id="rId40"/>
    <p:sldId id="595" r:id="rId41"/>
    <p:sldId id="596" r:id="rId42"/>
    <p:sldId id="597" r:id="rId43"/>
    <p:sldId id="598" r:id="rId44"/>
    <p:sldId id="599" r:id="rId45"/>
    <p:sldId id="600" r:id="rId46"/>
    <p:sldId id="601" r:id="rId47"/>
    <p:sldId id="602" r:id="rId48"/>
    <p:sldId id="603" r:id="rId49"/>
    <p:sldId id="589" r:id="rId50"/>
    <p:sldId id="590" r:id="rId51"/>
    <p:sldId id="565" r:id="rId52"/>
    <p:sldId id="604" r:id="rId53"/>
    <p:sldId id="605" r:id="rId54"/>
    <p:sldId id="606" r:id="rId55"/>
    <p:sldId id="607" r:id="rId56"/>
    <p:sldId id="608" r:id="rId57"/>
    <p:sldId id="609" r:id="rId58"/>
    <p:sldId id="610" r:id="rId59"/>
    <p:sldId id="613" r:id="rId60"/>
    <p:sldId id="614" r:id="rId61"/>
    <p:sldId id="615" r:id="rId62"/>
    <p:sldId id="616" r:id="rId63"/>
    <p:sldId id="617" r:id="rId64"/>
    <p:sldId id="618" r:id="rId65"/>
    <p:sldId id="619" r:id="rId66"/>
    <p:sldId id="630" r:id="rId67"/>
    <p:sldId id="631" r:id="rId68"/>
    <p:sldId id="632" r:id="rId69"/>
    <p:sldId id="633" r:id="rId70"/>
    <p:sldId id="634" r:id="rId71"/>
    <p:sldId id="635" r:id="rId72"/>
    <p:sldId id="636" r:id="rId73"/>
    <p:sldId id="534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324" autoAdjust="0"/>
    <p:restoredTop sz="94799" autoAdjust="0"/>
  </p:normalViewPr>
  <p:slideViewPr>
    <p:cSldViewPr>
      <p:cViewPr varScale="1">
        <p:scale>
          <a:sx n="121" d="100"/>
          <a:sy n="121" d="100"/>
        </p:scale>
        <p:origin x="828" y="108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74" Type="http://schemas.openxmlformats.org/officeDocument/2006/relationships/slide" Target="slides/slide46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tableStyles" Target="tableStyles.xml"/><Relationship Id="rId9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6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66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A69A1-F44B-5B42-8A5A-0113EB6C338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BF1A-F635-624A-96DB-F05BDBB91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19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7A2E4E-2CCB-47AC-81A9-5ABAF65C1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57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C4C89-6E04-41E4-B9E2-439558A5CB73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CFE50F-B206-42AF-B4EA-35CE2BBF1C8B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319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B94A66-DF65-4000-A4F5-56D721914510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6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62FBA4-7C4F-44C7-B87D-59C191AB08A0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57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E4E-2CCB-47AC-81A9-5ABAF65C1E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8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Network Layer: Data Plane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B82E5-93D4-4BD3-A257-16E3D4AB0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Network Layer: Data Plane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97AE6-2E7D-48F9-8B7B-F7D7FB20A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Network Layer: Data Plane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97376-4F2C-4D5E-98D6-8D289B4D3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Network Layer: Data Plane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8B5478-28A3-43F0-B860-7BA2D5A0D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B676106D-2A1F-464B-A754-20781450E6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40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B676106D-2A1F-464B-A754-20781450E6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29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B676106D-2A1F-464B-A754-20781450E6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89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834D9544-BEFC-442B-AC9E-AD6BD096A9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60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8EB44EF6-EECF-40B0-A15D-804689450B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20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ED78CBED-410D-4809-A766-839279D059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00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ED78CBED-410D-4809-A766-839279D059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6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Network Layer: Data Plane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9E58A-7BDD-4FCC-A619-769A5C9F5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13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12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Network Layer: Data Plane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3-</a:t>
            </a:r>
            <a:fld id="{4711D733-3EF4-4385-BA96-84848D71D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248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53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63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99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56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10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02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9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Network Layer: Data Plane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7C85-6131-45EB-98E7-43CE5F007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ED78CBED-410D-4809-A766-839279D059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36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1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2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32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85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07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51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88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Layer: Data Plane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4-</a:t>
            </a:r>
            <a:fld id="{1D552B01-F15D-4866-B895-D811839A5C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65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Network Layer: Data Plane</a:t>
            </a: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4-</a:t>
            </a:r>
            <a:fld id="{F735F25A-B97A-024B-B408-E1A4C1DF4143}" type="slidenum"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pPr eaLnBrk="0" hangingPunct="0">
                <a:defRPr/>
              </a:pPr>
              <a:t>‹#›</a:t>
            </a:fld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3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Network Layer: Data Plane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8BCB8-27AA-4929-BF26-24FFD8996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Network Layer: Data Plane</a:t>
            </a: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4-</a:t>
            </a:r>
            <a:fld id="{D498B073-F070-8F40-A264-45FE158B6770}" type="slidenum"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pPr eaLnBrk="0" hangingPunct="0">
                <a:defRPr/>
              </a:pPr>
              <a:t>‹#›</a:t>
            </a:fld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15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Network Layer: Data Plane</a:t>
            </a: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4-</a:t>
            </a:r>
            <a:fld id="{7EFC9773-7379-5049-A6C9-0C8EEEC5C544}" type="slidenum"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pPr eaLnBrk="0" hangingPunct="0">
                <a:defRPr/>
              </a:pPr>
              <a:t>‹#›</a:t>
            </a:fld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965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Network Layer: Data Plane</a:t>
            </a: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4-</a:t>
            </a:r>
            <a:fld id="{0DCF9BDD-CFA9-4940-A134-4E3EBF4AC9F4}" type="slidenum"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pPr eaLnBrk="0" hangingPunct="0">
                <a:defRPr/>
              </a:pPr>
              <a:t>‹#›</a:t>
            </a:fld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6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Network Layer: Data Plane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B9C30-335B-42F3-9A51-62529C85F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Network Layer: Data Plane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FAD1-9568-4EE8-AE81-D2E862FB2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Network Layer: Data Plane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65E3-013F-47F8-998F-F110E5A4E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Network Layer: Data Plane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D8A6-7165-4AF8-943A-F32FA24EB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Network Layer: Data Plane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29FD0-07A4-4A22-87C0-04244896B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1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2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3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4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5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6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7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8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28.xml"/><Relationship Id="rId4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Network Layer: Data Plane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EB6DFA-FD88-4884-A624-4CEE97817B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262723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 smtClean="0"/>
              <a:t>Network Layer: Data Plane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ea typeface="ＭＳ Ｐゴシック" panose="020B0600070205080204" pitchFamily="34" charset="-128"/>
              </a:rPr>
              <a:t>3-</a:t>
            </a:r>
            <a:fld id="{DAFA2A55-892F-493E-9910-DC945948C5B2}" type="slidenum">
              <a:rPr lang="en-US" altLang="en-US" smtClean="0"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86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139380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167240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86017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13096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18530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317195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142824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385228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D89ACEA7-8465-42C7-A932-87B25C39F5FB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26081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199692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277734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129921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387606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318461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392722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329973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36277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9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D89ACEA7-8465-42C7-A932-87B25C39F5FB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295581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D89ACEA7-8465-42C7-A932-87B25C39F5FB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36949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D89ACEA7-8465-42C7-A932-87B25C39F5FB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340512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D89ACEA7-8465-42C7-A932-87B25C39F5FB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76578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55856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418781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8176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4-</a:t>
            </a:r>
            <a:fld id="{4D96991F-B4D0-401C-9FBB-8C11C7949609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369050" y="6475413"/>
            <a:ext cx="2089150" cy="382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/>
              <a:t>Network Layer: Data Plane</a:t>
            </a:r>
          </a:p>
        </p:txBody>
      </p:sp>
    </p:spTree>
    <p:extLst>
      <p:ext uri="{BB962C8B-B14F-4D97-AF65-F5344CB8AC3E}">
        <p14:creationId xmlns:p14="http://schemas.microsoft.com/office/powerpoint/2010/main" val="130450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Gill Sans MT"/>
          <a:ea typeface="ＭＳ Ｐゴシック" charset="0"/>
          <a:cs typeface="Gill Sans M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Gill Sans MT"/>
          <a:ea typeface="Gill Sans MT" charset="0"/>
          <a:cs typeface="Gill Sans M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Gill Sans MT" charset="0"/>
          <a:cs typeface="Gill Sans MT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86800" cy="1752600"/>
          </a:xfrm>
          <a:noFill/>
          <a:ln/>
        </p:spPr>
        <p:txBody>
          <a:bodyPr lIns="90488" tIns="44450" rIns="90488" bIns="44450"/>
          <a:lstStyle/>
          <a:p>
            <a:pPr marL="342900" indent="-342900"/>
            <a:r>
              <a:rPr lang="en-US" dirty="0"/>
              <a:t>Session </a:t>
            </a:r>
            <a:r>
              <a:rPr lang="en-US" dirty="0" smtClean="0"/>
              <a:t>13</a:t>
            </a:r>
            <a:endParaRPr lang="en-US" dirty="0"/>
          </a:p>
          <a:p>
            <a:pPr marL="342900" indent="-342900"/>
            <a:r>
              <a:rPr lang="en-US" dirty="0"/>
              <a:t>INST 346</a:t>
            </a:r>
          </a:p>
          <a:p>
            <a:pPr marL="342900" indent="-342900"/>
            <a:r>
              <a:rPr lang="en-US" dirty="0"/>
              <a:t>Technologies, Infrastructure and Architecture</a:t>
            </a:r>
          </a:p>
        </p:txBody>
      </p:sp>
      <p:pic>
        <p:nvPicPr>
          <p:cNvPr id="54276" name="Picture 4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87500"/>
            <a:ext cx="8632825" cy="33591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goal:</a:t>
            </a:r>
            <a:r>
              <a:rPr lang="en-US" altLang="en-US" sz="240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allow host to </a:t>
            </a:r>
            <a:r>
              <a:rPr lang="en-US" altLang="en-US" sz="2400" i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dynamically </a:t>
            </a:r>
            <a:r>
              <a:rPr lang="en-US" altLang="en-US" sz="240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obtain its IP address from network server when it joins network</a:t>
            </a: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can renew its lease on address in use</a:t>
            </a: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allows reuse of addresses (only hold address while connected/</a:t>
            </a:r>
            <a:r>
              <a:rPr lang="ja-JP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on</a:t>
            </a:r>
            <a:r>
              <a:rPr lang="ja-JP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support for mobile users who want to join network (more shortly)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DHCP overview:</a:t>
            </a: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host broadcasts </a:t>
            </a:r>
            <a:r>
              <a:rPr lang="ja-JP" altLang="en-US" smtClean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DHCP discover</a:t>
            </a:r>
            <a:r>
              <a:rPr lang="ja-JP" altLang="en-US" smtClean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 msg [optional]</a:t>
            </a: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DHCP server responds with </a:t>
            </a:r>
            <a:r>
              <a:rPr lang="ja-JP" altLang="en-US" smtClean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DHCP offer</a:t>
            </a:r>
            <a:r>
              <a:rPr lang="ja-JP" altLang="en-US" smtClean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 msg [optional]</a:t>
            </a: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host requests IP address: </a:t>
            </a:r>
            <a:r>
              <a:rPr lang="ja-JP" altLang="en-US" smtClean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DHCP request</a:t>
            </a:r>
            <a:r>
              <a:rPr lang="ja-JP" altLang="en-US" smtClean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 msg</a:t>
            </a: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DHCP server sends address: </a:t>
            </a:r>
            <a:r>
              <a:rPr lang="ja-JP" altLang="en-US" smtClean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DHCP ack</a:t>
            </a:r>
            <a:r>
              <a:rPr lang="ja-JP" altLang="en-US" smtClean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 msg </a:t>
            </a:r>
          </a:p>
          <a:p>
            <a:endParaRPr lang="en-US" altLang="en-US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9011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b="1" i="1" smtClean="0">
                <a:solidFill>
                  <a:srgbClr val="000000"/>
                </a:solidFill>
              </a:rPr>
              <a:t>223.1.1.0/24</a:t>
            </a:r>
          </a:p>
        </p:txBody>
      </p:sp>
      <p:sp>
        <p:nvSpPr>
          <p:cNvPr id="9011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b="1" i="1" smtClean="0">
                <a:solidFill>
                  <a:srgbClr val="000000"/>
                </a:solidFill>
              </a:rPr>
              <a:t>223.1.2.0/24</a:t>
            </a:r>
          </a:p>
        </p:txBody>
      </p:sp>
      <p:sp>
        <p:nvSpPr>
          <p:cNvPr id="9011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b="1" i="1" smtClean="0">
                <a:solidFill>
                  <a:srgbClr val="000000"/>
                </a:solidFill>
              </a:rPr>
              <a:t>223.1.3.0/24</a:t>
            </a:r>
          </a:p>
        </p:txBody>
      </p:sp>
      <p:sp>
        <p:nvSpPr>
          <p:cNvPr id="9011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9011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2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2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2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2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2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2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</a:rPr>
              <a:t>223.1.1.1</a:t>
            </a:r>
            <a:endParaRPr lang="en-US" altLang="en-US" sz="14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12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</a:rPr>
              <a:t>223.1.1.3</a:t>
            </a:r>
            <a:endParaRPr lang="en-US" altLang="en-US" sz="14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12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</a:rPr>
              <a:t>223.1.1.4</a:t>
            </a:r>
            <a:endParaRPr lang="en-US" altLang="en-US" sz="14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12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3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</a:rPr>
              <a:t>223.1.2.9</a:t>
            </a:r>
            <a:endParaRPr lang="en-US" altLang="en-US" sz="14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13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3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3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3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3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3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</a:rPr>
              <a:t>223.1.3.2</a:t>
            </a:r>
            <a:endParaRPr lang="en-US" altLang="en-US" sz="14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13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</a:rPr>
              <a:t>223.1.3.1</a:t>
            </a:r>
            <a:endParaRPr lang="en-US" altLang="en-US" sz="14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013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013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014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014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014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014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014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014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902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02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02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0221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225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90222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223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9014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9014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</a:rPr>
              <a:t>223.1.1.2</a:t>
            </a:r>
            <a:endParaRPr lang="en-US" altLang="en-US" sz="14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14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9014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9015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</a:rPr>
              <a:t>223.1.3.27</a:t>
            </a:r>
            <a:endParaRPr lang="en-US" altLang="en-US" sz="14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15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</a:rPr>
              <a:t>223.1.2.2</a:t>
            </a:r>
            <a:endParaRPr lang="en-US" altLang="en-US" sz="14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15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</a:rPr>
              <a:t>223.1.2.1</a:t>
            </a:r>
            <a:endParaRPr lang="en-US" altLang="en-US" sz="14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15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altLang="en-US" sz="2000" i="1" smtClean="0">
                <a:solidFill>
                  <a:srgbClr val="CC0000"/>
                </a:solidFill>
              </a:rPr>
              <a:t>DHCP</a:t>
            </a:r>
          </a:p>
          <a:p>
            <a:pPr eaLnBrk="0" hangingPunct="0">
              <a:lnSpc>
                <a:spcPct val="85000"/>
              </a:lnSpc>
            </a:pPr>
            <a:r>
              <a:rPr lang="en-US" altLang="en-US" sz="2000" i="1" smtClean="0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9015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altLang="en-US" sz="2000" i="1" smtClean="0">
                <a:solidFill>
                  <a:srgbClr val="000000"/>
                </a:solidFill>
              </a:rPr>
              <a:t>arriving </a:t>
            </a:r>
            <a:r>
              <a:rPr lang="en-US" altLang="en-US" sz="2000" i="1" smtClean="0">
                <a:solidFill>
                  <a:srgbClr val="CC0000"/>
                </a:solidFill>
              </a:rPr>
              <a:t>DHCP</a:t>
            </a:r>
          </a:p>
          <a:p>
            <a:pPr eaLnBrk="0" hangingPunct="0">
              <a:lnSpc>
                <a:spcPct val="85000"/>
              </a:lnSpc>
            </a:pPr>
            <a:r>
              <a:rPr lang="en-US" altLang="en-US" sz="2000" i="1" smtClean="0">
                <a:solidFill>
                  <a:srgbClr val="CC0000"/>
                </a:solidFill>
              </a:rPr>
              <a:t>client</a:t>
            </a:r>
            <a:r>
              <a:rPr lang="en-US" altLang="en-US" sz="2000" i="1" smtClean="0">
                <a:solidFill>
                  <a:srgbClr val="000000"/>
                </a:solidFill>
              </a:rPr>
              <a:t> needs </a:t>
            </a:r>
          </a:p>
          <a:p>
            <a:pPr eaLnBrk="0" hangingPunct="0">
              <a:lnSpc>
                <a:spcPct val="85000"/>
              </a:lnSpc>
            </a:pPr>
            <a:r>
              <a:rPr lang="en-US" altLang="en-US" sz="2000" i="1" smtClean="0">
                <a:solidFill>
                  <a:srgbClr val="000000"/>
                </a:solidFill>
              </a:rPr>
              <a:t>address in this</a:t>
            </a:r>
          </a:p>
          <a:p>
            <a:pPr eaLnBrk="0" hangingPunct="0">
              <a:lnSpc>
                <a:spcPct val="85000"/>
              </a:lnSpc>
            </a:pPr>
            <a:r>
              <a:rPr lang="en-US" altLang="en-US" sz="2000" i="1" smtClean="0">
                <a:solidFill>
                  <a:srgbClr val="000000"/>
                </a:solidFill>
              </a:rPr>
              <a:t>network</a:t>
            </a:r>
          </a:p>
        </p:txBody>
      </p:sp>
      <p:grpSp>
        <p:nvGrpSpPr>
          <p:cNvPr id="9015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90186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187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0188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189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190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400" smtClean="0">
                <a:solidFill>
                  <a:srgbClr val="000000"/>
                </a:solidFill>
              </a:endParaRPr>
            </a:p>
          </p:txBody>
        </p:sp>
        <p:grpSp>
          <p:nvGrpSpPr>
            <p:cNvPr id="90191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217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0192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400" smtClean="0">
                <a:solidFill>
                  <a:srgbClr val="000000"/>
                </a:solidFill>
              </a:endParaRPr>
            </a:p>
          </p:txBody>
        </p:sp>
        <p:grpSp>
          <p:nvGrpSpPr>
            <p:cNvPr id="90193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215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0194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0195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400" smtClean="0">
                <a:solidFill>
                  <a:srgbClr val="000000"/>
                </a:solidFill>
              </a:endParaRPr>
            </a:p>
          </p:txBody>
        </p:sp>
        <p:grpSp>
          <p:nvGrpSpPr>
            <p:cNvPr id="90196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213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0197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90198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211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0199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0200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201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202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0203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204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0205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0206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0207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400" smtClea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0208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90209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015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90162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pic>
            <p:nvPicPr>
              <p:cNvPr id="90166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168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169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170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171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172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90173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90181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90182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90183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90184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90185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90174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175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176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177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178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0179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90163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9015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9015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9015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7"/>
          <p:cNvSpPr txBox="1">
            <a:spLocks noChangeArrowheads="1"/>
          </p:cNvSpPr>
          <p:nvPr/>
        </p:nvSpPr>
        <p:spPr bwMode="auto">
          <a:xfrm>
            <a:off x="881063" y="1270000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z="1600" smtClean="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92162" name="Text Box 8"/>
          <p:cNvSpPr txBox="1">
            <a:spLocks noChangeArrowheads="1"/>
          </p:cNvSpPr>
          <p:nvPr/>
        </p:nvSpPr>
        <p:spPr bwMode="auto">
          <a:xfrm>
            <a:off x="6037263" y="1311275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en-US" altLang="en-US" sz="1600" smtClean="0">
                <a:solidFill>
                  <a:srgbClr val="CC0000"/>
                </a:solidFill>
              </a:rPr>
              <a:t>arriving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altLang="en-US" sz="1600" smtClean="0">
                <a:solidFill>
                  <a:srgbClr val="CC0000"/>
                </a:solidFill>
              </a:rPr>
              <a:t> client</a:t>
            </a:r>
          </a:p>
        </p:txBody>
      </p:sp>
      <p:sp>
        <p:nvSpPr>
          <p:cNvPr id="92163" name="Line 10"/>
          <p:cNvSpPr>
            <a:spLocks noChangeShapeType="1"/>
          </p:cNvSpPr>
          <p:nvPr/>
        </p:nvSpPr>
        <p:spPr bwMode="auto">
          <a:xfrm flipH="1">
            <a:off x="1816100" y="2163763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64" name="Line 11"/>
          <p:cNvSpPr>
            <a:spLocks noChangeShapeType="1"/>
          </p:cNvSpPr>
          <p:nvPr/>
        </p:nvSpPr>
        <p:spPr bwMode="auto">
          <a:xfrm flipH="1">
            <a:off x="6342063" y="2239963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860550" y="1343025"/>
            <a:ext cx="4395788" cy="1401763"/>
            <a:chOff x="1860550" y="1343025"/>
            <a:chExt cx="4395788" cy="1401763"/>
          </a:xfrm>
        </p:grpSpPr>
        <p:sp>
          <p:nvSpPr>
            <p:cNvPr id="92250" name="Line 9"/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92251" name="Group 23"/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92252" name="Text Box 24"/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r>
                  <a:rPr lang="en-US" altLang="en-US" sz="1200" b="1" smtClean="0">
                    <a:solidFill>
                      <a:srgbClr val="000000"/>
                    </a:solidFill>
                  </a:rPr>
                  <a:t>DHCP discover</a:t>
                </a:r>
                <a:endParaRPr lang="en-US" altLang="en-US" sz="1200" b="1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2253" name="Text Box 25"/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r>
                  <a:rPr lang="en-US" altLang="en-US" sz="1200" smtClean="0">
                    <a:solidFill>
                      <a:srgbClr val="000000"/>
                    </a:solidFill>
                  </a:rPr>
                  <a:t>src : 0.0.0.0, 68     </a:t>
                </a:r>
              </a:p>
              <a:p>
                <a:pPr algn="ctr" eaLnBrk="0" hangingPunct="0"/>
                <a:r>
                  <a:rPr lang="en-US" altLang="en-US" sz="1200" smtClean="0">
                    <a:solidFill>
                      <a:srgbClr val="000000"/>
                    </a:solidFill>
                  </a:rPr>
                  <a:t>dest.: 255.255.255.255,67</a:t>
                </a:r>
              </a:p>
              <a:p>
                <a:pPr algn="ctr" eaLnBrk="0" hangingPunct="0"/>
                <a:r>
                  <a:rPr lang="en-US" altLang="en-US" sz="1200" smtClean="0">
                    <a:solidFill>
                      <a:srgbClr val="000000"/>
                    </a:solidFill>
                  </a:rPr>
                  <a:t>yiaddr:    0.0.0.0</a:t>
                </a:r>
              </a:p>
              <a:p>
                <a:pPr algn="ctr" eaLnBrk="0" hangingPunct="0"/>
                <a:r>
                  <a:rPr lang="en-US" altLang="en-US" sz="1200" smtClean="0">
                    <a:solidFill>
                      <a:srgbClr val="000000"/>
                    </a:solidFill>
                  </a:rPr>
                  <a:t>transaction ID: 654</a:t>
                </a:r>
                <a:endParaRPr lang="en-US" altLang="en-US" sz="1600" smtClea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34825" name="Line 26"/>
          <p:cNvSpPr>
            <a:spLocks noChangeShapeType="1"/>
          </p:cNvSpPr>
          <p:nvPr/>
        </p:nvSpPr>
        <p:spPr bwMode="auto">
          <a:xfrm>
            <a:off x="1903413" y="31940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562350" y="2579688"/>
            <a:ext cx="2520950" cy="1217612"/>
            <a:chOff x="3562350" y="2579688"/>
            <a:chExt cx="2520950" cy="1217612"/>
          </a:xfrm>
        </p:grpSpPr>
        <p:sp>
          <p:nvSpPr>
            <p:cNvPr id="92248" name="Text Box 27"/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200" b="1" smtClean="0">
                  <a:solidFill>
                    <a:srgbClr val="000000"/>
                  </a:solidFill>
                </a:rPr>
                <a:t>DHCP offer</a:t>
              </a:r>
              <a:endParaRPr lang="en-US" altLang="en-US" sz="160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249" name="Text Box 28"/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src: 223.1.2.5, 67      </a:t>
              </a:r>
            </a:p>
            <a:p>
              <a:pPr algn="ctr"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dest:  255.255.255.255, 68</a:t>
              </a:r>
            </a:p>
            <a:p>
              <a:pPr algn="ctr"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yiaddrr: 223.1.2.4</a:t>
              </a:r>
            </a:p>
            <a:p>
              <a:pPr algn="ctr"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transaction ID: 654</a:t>
              </a:r>
            </a:p>
            <a:p>
              <a:pPr algn="ctr"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lifetime: 3600 secs</a:t>
              </a:r>
              <a:endParaRPr lang="en-US" altLang="en-US" sz="80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4828" name="Line 29"/>
          <p:cNvSpPr>
            <a:spLocks noChangeShapeType="1"/>
          </p:cNvSpPr>
          <p:nvPr/>
        </p:nvSpPr>
        <p:spPr bwMode="auto">
          <a:xfrm flipH="1">
            <a:off x="1795463" y="4422775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966913" y="3765550"/>
            <a:ext cx="2887662" cy="1260475"/>
            <a:chOff x="1966913" y="3765550"/>
            <a:chExt cx="2887662" cy="1260475"/>
          </a:xfrm>
        </p:grpSpPr>
        <p:sp>
          <p:nvSpPr>
            <p:cNvPr id="92246" name="Text Box 30"/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200" b="1" smtClean="0">
                  <a:solidFill>
                    <a:srgbClr val="000000"/>
                  </a:solidFill>
                </a:rPr>
                <a:t>DHCP request</a:t>
              </a:r>
              <a:endParaRPr lang="en-US" altLang="en-US" sz="160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247" name="Text Box 31"/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src:  0.0.0.0, 68     </a:t>
              </a:r>
            </a:p>
            <a:p>
              <a:pPr algn="ctr"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dest::  255.255.255.255, 67</a:t>
              </a:r>
            </a:p>
            <a:p>
              <a:pPr algn="ctr"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yiaddrr: 223.1.2.4</a:t>
              </a:r>
            </a:p>
            <a:p>
              <a:pPr algn="ctr"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transaction ID: 655</a:t>
              </a:r>
            </a:p>
            <a:p>
              <a:pPr algn="ctr"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lifetime: 3600 secs</a:t>
              </a:r>
              <a:endParaRPr lang="en-US" altLang="en-US" sz="160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4831" name="Line 32"/>
          <p:cNvSpPr>
            <a:spLocks noChangeShapeType="1"/>
          </p:cNvSpPr>
          <p:nvPr/>
        </p:nvSpPr>
        <p:spPr bwMode="auto">
          <a:xfrm>
            <a:off x="1881188" y="5453063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519488" y="5168900"/>
            <a:ext cx="2509837" cy="1271588"/>
            <a:chOff x="3519488" y="5168900"/>
            <a:chExt cx="2509837" cy="1271588"/>
          </a:xfrm>
        </p:grpSpPr>
        <p:sp>
          <p:nvSpPr>
            <p:cNvPr id="92244" name="Text Box 33"/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200" b="1" smtClean="0">
                  <a:solidFill>
                    <a:srgbClr val="000000"/>
                  </a:solidFill>
                </a:rPr>
                <a:t>DHCP ACK</a:t>
              </a:r>
              <a:endParaRPr lang="en-US" altLang="en-US" sz="160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245" name="Text Box 34"/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src: 223.1.2.5, 67      </a:t>
              </a:r>
            </a:p>
            <a:p>
              <a:pPr algn="ctr"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dest:  255.255.255.255, 68</a:t>
              </a:r>
            </a:p>
            <a:p>
              <a:pPr algn="ctr"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yiaddrr: 223.1.2.4</a:t>
              </a:r>
            </a:p>
            <a:p>
              <a:pPr algn="ctr"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transaction ID: 655</a:t>
              </a:r>
            </a:p>
            <a:p>
              <a:pPr algn="ctr"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lifetime: 3600 secs</a:t>
              </a:r>
              <a:endParaRPr lang="en-US" altLang="en-US" sz="100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2172" name="Group 36"/>
          <p:cNvGrpSpPr>
            <a:grpSpLocks/>
          </p:cNvGrpSpPr>
          <p:nvPr/>
        </p:nvGrpSpPr>
        <p:grpSpPr bwMode="auto">
          <a:xfrm>
            <a:off x="6294438" y="1781175"/>
            <a:ext cx="784225" cy="549275"/>
            <a:chOff x="4420" y="878"/>
            <a:chExt cx="614" cy="458"/>
          </a:xfrm>
        </p:grpSpPr>
        <p:pic>
          <p:nvPicPr>
            <p:cNvPr id="92222" name="Picture 37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3" name="Freeform 38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92224" name="Picture 39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5" name="Freeform 40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26" name="Freeform 41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27" name="Freeform 42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28" name="Freeform 43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29" name="Freeform 44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30" name="Freeform 45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92231" name="Group 46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2238" name="Freeform 4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2239" name="Freeform 4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2240" name="Freeform 4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2241" name="Freeform 5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2242" name="Freeform 5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2243" name="Freeform 5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92232" name="Freeform 53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33" name="Freeform 54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34" name="Freeform 55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35" name="Freeform 56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36" name="Freeform 57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37" name="Freeform 58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2173" name="Group 60"/>
          <p:cNvGrpSpPr>
            <a:grpSpLocks/>
          </p:cNvGrpSpPr>
          <p:nvPr/>
        </p:nvGrpSpPr>
        <p:grpSpPr bwMode="auto">
          <a:xfrm>
            <a:off x="1717675" y="1590675"/>
            <a:ext cx="334963" cy="536575"/>
            <a:chOff x="4140" y="429"/>
            <a:chExt cx="1425" cy="2396"/>
          </a:xfrm>
        </p:grpSpPr>
        <p:sp>
          <p:nvSpPr>
            <p:cNvPr id="92190" name="Freeform 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191" name="Rectangle 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92" name="Freeform 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193" name="Freeform 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194" name="Rectangle 65"/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92195" name="Group 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0" name="AutoShape 67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1600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2221" name="AutoShape 68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1600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196" name="Rectangle 69"/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92197" name="Group 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18" name="AutoShape 71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1600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2219" name="AutoShape 72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1600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198" name="Rectangle 73"/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99" name="Rectangle 74"/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92200" name="Group 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16" name="AutoShape 76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1600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2217" name="AutoShape 77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1600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201" name="Freeform 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92202" name="Group 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14" name="AutoShape 80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1600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2215" name="AutoShape 81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1600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203" name="Rectangle 82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04" name="Freeform 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05" name="Freeform 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06" name="Oval 85"/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07" name="Freeform 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08" name="AutoShape 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09" name="AutoShape 88"/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10" name="Oval 89"/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11" name="Oval 90"/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12" name="Oval 91"/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213" name="Rectangle 92"/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47125" name="Rectangle 94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 client-server scenario</a:t>
            </a:r>
          </a:p>
        </p:txBody>
      </p:sp>
      <p:pic>
        <p:nvPicPr>
          <p:cNvPr id="92175" name="Picture 9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505200" y="1663700"/>
            <a:ext cx="2540000" cy="733425"/>
            <a:chOff x="7333085" y="2736938"/>
            <a:chExt cx="2539755" cy="733428"/>
          </a:xfrm>
        </p:grpSpPr>
        <p:sp>
          <p:nvSpPr>
            <p:cNvPr id="92188" name="Rectangle 2"/>
            <p:cNvSpPr>
              <a:spLocks noChangeArrowheads="1"/>
            </p:cNvSpPr>
            <p:nvPr/>
          </p:nvSpPr>
          <p:spPr bwMode="auto">
            <a:xfrm>
              <a:off x="7333085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89" name="TextBox 1"/>
            <p:cNvSpPr txBox="1">
              <a:spLocks noChangeArrowheads="1"/>
            </p:cNvSpPr>
            <p:nvPr/>
          </p:nvSpPr>
          <p:spPr bwMode="auto">
            <a:xfrm>
              <a:off x="7344917" y="279739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600" smtClean="0">
                  <a:solidFill>
                    <a:srgbClr val="FF0000"/>
                  </a:solidFill>
                  <a:latin typeface="Tahoma" panose="020B0604030504040204" pitchFamily="34" charset="0"/>
                </a:rPr>
                <a:t>Broadcast: is there a DHCP server out there?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670300" y="2871788"/>
            <a:ext cx="2528888" cy="884237"/>
            <a:chOff x="9144000" y="3229217"/>
            <a:chExt cx="2527923" cy="885135"/>
          </a:xfrm>
        </p:grpSpPr>
        <p:sp>
          <p:nvSpPr>
            <p:cNvPr id="92186" name="Rectangle 87"/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87" name="TextBox 88"/>
            <p:cNvSpPr txBox="1">
              <a:spLocks noChangeArrowheads="1"/>
            </p:cNvSpPr>
            <p:nvPr/>
          </p:nvSpPr>
          <p:spPr bwMode="auto">
            <a:xfrm>
              <a:off x="9144000" y="3271783"/>
              <a:ext cx="25279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600" smtClean="0">
                  <a:solidFill>
                    <a:srgbClr val="FF0000"/>
                  </a:solidFill>
                  <a:latin typeface="Tahoma" panose="020B0604030504040204" pitchFamily="34" charset="0"/>
                </a:rPr>
                <a:t>Broadcast: I’m a DHCP server! Here’s an IP address you can use 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86000" y="4097338"/>
            <a:ext cx="2527300" cy="884237"/>
            <a:chOff x="8956574" y="4615923"/>
            <a:chExt cx="2527923" cy="885135"/>
          </a:xfrm>
        </p:grpSpPr>
        <p:sp>
          <p:nvSpPr>
            <p:cNvPr id="92184" name="Rectangle 89"/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85" name="TextBox 90"/>
            <p:cNvSpPr txBox="1">
              <a:spLocks noChangeArrowheads="1"/>
            </p:cNvSpPr>
            <p:nvPr/>
          </p:nvSpPr>
          <p:spPr bwMode="auto">
            <a:xfrm>
              <a:off x="8956574" y="4765817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600" smtClean="0">
                  <a:solidFill>
                    <a:srgbClr val="FF0000"/>
                  </a:solidFill>
                  <a:latin typeface="Tahoma" panose="020B0604030504040204" pitchFamily="34" charset="0"/>
                </a:rPr>
                <a:t>Broadcast: OK.  I’ll take that IP address!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652838" y="5465763"/>
            <a:ext cx="2528887" cy="885825"/>
            <a:chOff x="9144000" y="5555417"/>
            <a:chExt cx="2527923" cy="885135"/>
          </a:xfrm>
        </p:grpSpPr>
        <p:sp>
          <p:nvSpPr>
            <p:cNvPr id="92182" name="Rectangle 91"/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600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2183" name="TextBox 92"/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600" smtClean="0">
                  <a:solidFill>
                    <a:srgbClr val="FF0000"/>
                  </a:solidFill>
                  <a:latin typeface="Tahoma" panose="020B0604030504040204" pitchFamily="34" charset="0"/>
                </a:rPr>
                <a:t>Broadcast: OK.  You’ve got that IP address!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8" grpId="0" animBg="1"/>
      <p:bldP spid="348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address of first-hop router for client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network mask (indicating network versus host portion of address)</a:t>
            </a:r>
          </a:p>
        </p:txBody>
      </p:sp>
      <p:pic>
        <p:nvPicPr>
          <p:cNvPr id="9421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77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284288"/>
            <a:ext cx="3421062" cy="1262062"/>
          </a:xfrm>
        </p:spPr>
        <p:txBody>
          <a:bodyPr/>
          <a:lstStyle/>
          <a:p>
            <a:pPr marL="233363" indent="-233363">
              <a:buFont typeface="Wingdings" charset="2"/>
              <a:buChar char="§"/>
              <a:defRPr/>
            </a:pPr>
            <a:r>
              <a:rPr lang="en-US" sz="2200" dirty="0">
                <a:cs typeface="+mn-cs"/>
              </a:rPr>
              <a:t>connecting laptop needs its IP address, </a:t>
            </a:r>
            <a:r>
              <a:rPr lang="en-US" sz="2200" dirty="0" err="1">
                <a:cs typeface="+mn-cs"/>
              </a:rPr>
              <a:t>addr</a:t>
            </a:r>
            <a:r>
              <a:rPr lang="en-US" sz="2200" dirty="0">
                <a:cs typeface="+mn-cs"/>
              </a:rPr>
              <a:t> of first-hop router, </a:t>
            </a:r>
            <a:r>
              <a:rPr lang="en-US" sz="2200" dirty="0" err="1">
                <a:cs typeface="+mn-cs"/>
              </a:rPr>
              <a:t>addr</a:t>
            </a:r>
            <a:r>
              <a:rPr lang="en-US" sz="2200" dirty="0">
                <a:cs typeface="+mn-cs"/>
              </a:rPr>
              <a:t> of DNS server: use DHCP</a:t>
            </a:r>
          </a:p>
        </p:txBody>
      </p:sp>
      <p:sp>
        <p:nvSpPr>
          <p:cNvPr id="95234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235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236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237" name="Line 44"/>
          <p:cNvSpPr>
            <a:spLocks noChangeShapeType="1"/>
          </p:cNvSpPr>
          <p:nvPr/>
        </p:nvSpPr>
        <p:spPr bwMode="auto">
          <a:xfrm flipV="1">
            <a:off x="3924300" y="2357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238" name="Line 48"/>
          <p:cNvSpPr>
            <a:spLocks noChangeShapeType="1"/>
          </p:cNvSpPr>
          <p:nvPr/>
        </p:nvSpPr>
        <p:spPr bwMode="auto">
          <a:xfrm flipV="1">
            <a:off x="3279775" y="2892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239" name="Text Box 44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i="1" smtClean="0">
                <a:solidFill>
                  <a:srgbClr val="000000"/>
                </a:solidFill>
              </a:rPr>
              <a:t>router with DHCP </a:t>
            </a:r>
          </a:p>
          <a:p>
            <a:pPr eaLnBrk="0" hangingPunct="0"/>
            <a:r>
              <a:rPr lang="en-US" altLang="en-US" sz="1800" i="1" smtClean="0">
                <a:solidFill>
                  <a:srgbClr val="000000"/>
                </a:solidFill>
              </a:rPr>
              <a:t>server built into </a:t>
            </a:r>
          </a:p>
          <a:p>
            <a:pPr eaLnBrk="0" hangingPunct="0"/>
            <a:r>
              <a:rPr lang="en-US" altLang="en-US" sz="1800" i="1" smtClean="0">
                <a:solidFill>
                  <a:srgbClr val="000000"/>
                </a:solidFill>
              </a:rPr>
              <a:t>router</a:t>
            </a:r>
          </a:p>
        </p:txBody>
      </p:sp>
      <p:sp>
        <p:nvSpPr>
          <p:cNvPr id="648344" name="Rectangle 152"/>
          <p:cNvSpPr>
            <a:spLocks noChangeArrowheads="1"/>
          </p:cNvSpPr>
          <p:nvPr/>
        </p:nvSpPr>
        <p:spPr bwMode="auto">
          <a:xfrm>
            <a:off x="5037138" y="2574925"/>
            <a:ext cx="38925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smtClean="0">
                <a:solidFill>
                  <a:srgbClr val="000000"/>
                </a:solidFill>
                <a:latin typeface="Gill Sans MT" panose="020B0502020104020203" pitchFamily="34" charset="0"/>
              </a:rPr>
              <a:t>DHCP request encapsulated in UDP, encapsulated in IP, encapsulated in 802.1 Ethernet</a:t>
            </a:r>
          </a:p>
        </p:txBody>
      </p:sp>
      <p:sp>
        <p:nvSpPr>
          <p:cNvPr id="648345" name="Rectangle 153"/>
          <p:cNvSpPr>
            <a:spLocks noChangeArrowheads="1"/>
          </p:cNvSpPr>
          <p:nvPr/>
        </p:nvSpPr>
        <p:spPr bwMode="auto">
          <a:xfrm>
            <a:off x="5056188" y="3821113"/>
            <a:ext cx="39243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smtClean="0">
                <a:solidFill>
                  <a:srgbClr val="000000"/>
                </a:solidFill>
                <a:latin typeface="Gill Sans MT" panose="020B0502020104020203" pitchFamily="34" charset="0"/>
              </a:rPr>
              <a:t>Ethernet frame broadcast (dest: </a:t>
            </a:r>
            <a:r>
              <a:rPr lang="en-US" altLang="en-US" sz="1600" smtClean="0">
                <a:solidFill>
                  <a:srgbClr val="000000"/>
                </a:solidFill>
                <a:latin typeface="Gill Sans MT" panose="020B0502020104020203" pitchFamily="34" charset="0"/>
              </a:rPr>
              <a:t>FFFFFFFFFFFF</a:t>
            </a:r>
            <a:r>
              <a:rPr lang="en-US" altLang="en-US" sz="2200" smtClean="0">
                <a:solidFill>
                  <a:srgbClr val="000000"/>
                </a:solidFill>
                <a:latin typeface="Gill Sans MT" panose="020B0502020104020203" pitchFamily="34" charset="0"/>
              </a:rPr>
              <a:t>) on LAN, received at router running DHCP server</a:t>
            </a:r>
          </a:p>
        </p:txBody>
      </p:sp>
      <p:sp>
        <p:nvSpPr>
          <p:cNvPr id="648346" name="Rectangle 154"/>
          <p:cNvSpPr>
            <a:spLocks noChangeArrowheads="1"/>
          </p:cNvSpPr>
          <p:nvPr/>
        </p:nvSpPr>
        <p:spPr bwMode="auto">
          <a:xfrm>
            <a:off x="5033963" y="5157788"/>
            <a:ext cx="38020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smtClean="0">
                <a:solidFill>
                  <a:srgbClr val="000000"/>
                </a:solidFill>
                <a:latin typeface="Gill Sans MT" panose="020B0502020104020203" pitchFamily="34" charset="0"/>
              </a:rPr>
              <a:t>Ethernet demuxed to IP demuxed, UDP demuxed to DHCP </a:t>
            </a:r>
          </a:p>
        </p:txBody>
      </p:sp>
      <p:sp>
        <p:nvSpPr>
          <p:cNvPr id="95243" name="Text Box 155"/>
          <p:cNvSpPr txBox="1">
            <a:spLocks noChangeArrowheads="1"/>
          </p:cNvSpPr>
          <p:nvPr/>
        </p:nvSpPr>
        <p:spPr bwMode="auto">
          <a:xfrm>
            <a:off x="3327400" y="3284538"/>
            <a:ext cx="1047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</a:rPr>
              <a:t>168.1.1.1</a:t>
            </a:r>
          </a:p>
          <a:p>
            <a:pPr eaLnBrk="0" hangingPunct="0"/>
            <a:endParaRPr lang="en-US" altLang="en-US" sz="1400" smtClean="0">
              <a:solidFill>
                <a:srgbClr val="000000"/>
              </a:solidFill>
            </a:endParaRPr>
          </a:p>
        </p:txBody>
      </p:sp>
      <p:grpSp>
        <p:nvGrpSpPr>
          <p:cNvPr id="95244" name="Group 186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95422" name="Rectangle 187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5423" name="AutoShape 188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5424" name="Freeform 189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425" name="Freeform 190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426" name="Freeform 191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5245" name="Group 192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9541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541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541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5417" name="Group 19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5420" name="Freeform 1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421" name="Freeform 1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95418" name="Line 19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419" name="Line 20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5246" name="Group 201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95382" name="Freeform 20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83" name="Rectangle 203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5384" name="Freeform 20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85" name="Freeform 20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86" name="Rectangle 206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95387" name="Group 20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12" name="AutoShape 208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413" name="AutoShape 209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5388" name="Rectangle 210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95389" name="Group 21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10" name="AutoShape 21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411" name="AutoShape 213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5390" name="Rectangle 214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5391" name="Rectangle 215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95392" name="Group 21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08" name="AutoShape 2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409" name="AutoShape 218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5393" name="Freeform 21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95394" name="Group 22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06" name="AutoShape 22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407" name="AutoShape 222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5395" name="Rectangle 223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5396" name="Freeform 22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97" name="Freeform 22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98" name="Oval 226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5399" name="Freeform 22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400" name="AutoShape 22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5401" name="AutoShape 229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5402" name="Oval 230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5403" name="Oval 231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800" smtClea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5404" name="Oval 232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5405" name="Rectangle 233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5247" name="Group 234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95360" name="Picture 235" descr="laptop_keyboar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1" name="Freeform 236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95362" name="Picture 237" descr="scre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3" name="Freeform 238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64" name="Freeform 239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65" name="Freeform 240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66" name="Freeform 241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67" name="Freeform 242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68" name="Freeform 243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95369" name="Group 244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5376" name="Freeform 24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377" name="Freeform 24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378" name="Freeform 24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379" name="Freeform 24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380" name="Freeform 24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381" name="Freeform 25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95370" name="Freeform 251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71" name="Freeform 252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72" name="Freeform 253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73" name="Freeform 254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74" name="Freeform 255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75" name="Freeform 256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648226" name="AutoShape 34"/>
          <p:cNvSpPr>
            <a:spLocks noChangeArrowheads="1"/>
          </p:cNvSpPr>
          <p:nvPr/>
        </p:nvSpPr>
        <p:spPr bwMode="auto">
          <a:xfrm>
            <a:off x="830263" y="24225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1195388" y="1258888"/>
            <a:ext cx="976312" cy="1460500"/>
            <a:chOff x="651" y="681"/>
            <a:chExt cx="615" cy="920"/>
          </a:xfrm>
        </p:grpSpPr>
        <p:sp>
          <p:nvSpPr>
            <p:cNvPr id="95352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95353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5354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355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DHCP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UDP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IP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Eth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Phy</a:t>
                </a:r>
              </a:p>
            </p:txBody>
          </p:sp>
          <p:sp>
            <p:nvSpPr>
              <p:cNvPr id="95356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357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358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359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520700" y="1317625"/>
            <a:ext cx="544513" cy="244475"/>
            <a:chOff x="844" y="3337"/>
            <a:chExt cx="343" cy="154"/>
          </a:xfrm>
        </p:grpSpPr>
        <p:sp>
          <p:nvSpPr>
            <p:cNvPr id="95350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5351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000" smtClean="0">
                  <a:solidFill>
                    <a:srgbClr val="FFFFFF"/>
                  </a:solidFill>
                </a:rPr>
                <a:t>DHCP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6675" y="1336675"/>
            <a:ext cx="1081088" cy="1166813"/>
            <a:chOff x="42" y="744"/>
            <a:chExt cx="681" cy="735"/>
          </a:xfrm>
        </p:grpSpPr>
        <p:grpSp>
          <p:nvGrpSpPr>
            <p:cNvPr id="95318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5320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345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348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5349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r>
                      <a:rPr lang="en-US" altLang="en-US" sz="1000" smtClean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346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347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5321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5339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43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5344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r>
                      <a:rPr lang="en-US" altLang="en-US" sz="1000" smtClean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40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4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534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95322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337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338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5323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5324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532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5331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5335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endParaRPr lang="en-US" altLang="en-US" sz="180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5336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r>
                          <a:rPr lang="en-US" altLang="en-US" sz="1000" smtClean="0">
                            <a:solidFill>
                              <a:srgbClr val="FFFFFF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332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333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endParaRPr lang="en-US" altLang="en-US" sz="180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5334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endParaRPr lang="en-US" altLang="en-US" sz="180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532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533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5325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326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327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5319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90"/>
          <p:cNvGrpSpPr>
            <a:grpSpLocks/>
          </p:cNvGrpSpPr>
          <p:nvPr/>
        </p:nvGrpSpPr>
        <p:grpSpPr bwMode="auto">
          <a:xfrm>
            <a:off x="650875" y="2544763"/>
            <a:ext cx="1081088" cy="244475"/>
            <a:chOff x="504" y="3523"/>
            <a:chExt cx="681" cy="154"/>
          </a:xfrm>
        </p:grpSpPr>
        <p:grpSp>
          <p:nvGrpSpPr>
            <p:cNvPr id="95305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5309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5312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1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5317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r>
                      <a:rPr lang="en-US" altLang="en-US" sz="1000" smtClean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13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14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5315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95310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311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5306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5307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5308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9314" name="Group 104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95297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95298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5299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300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DHCP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UDP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IP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Eth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Phy</a:t>
                </a:r>
              </a:p>
            </p:txBody>
          </p:sp>
          <p:sp>
            <p:nvSpPr>
              <p:cNvPr id="95301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302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303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304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49317" name="Group 113"/>
          <p:cNvGrpSpPr>
            <a:grpSpLocks/>
          </p:cNvGrpSpPr>
          <p:nvPr/>
        </p:nvGrpSpPr>
        <p:grpSpPr bwMode="auto">
          <a:xfrm>
            <a:off x="339725" y="3136900"/>
            <a:ext cx="1081088" cy="1217613"/>
            <a:chOff x="1404" y="3105"/>
            <a:chExt cx="681" cy="767"/>
          </a:xfrm>
        </p:grpSpPr>
        <p:grpSp>
          <p:nvGrpSpPr>
            <p:cNvPr id="95262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5267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292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29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5296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r>
                      <a:rPr lang="en-US" altLang="en-US" sz="1000" smtClean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293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294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5268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5286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290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5291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r>
                      <a:rPr lang="en-US" altLang="en-US" sz="1000" smtClean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287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28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5289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95269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284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285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5270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5271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5275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5278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5282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endParaRPr lang="en-US" altLang="en-US" sz="180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5283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r>
                          <a:rPr lang="en-US" altLang="en-US" sz="1000" smtClean="0">
                            <a:solidFill>
                              <a:srgbClr val="FFFFFF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279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280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endParaRPr lang="en-US" altLang="en-US" sz="180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5281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endParaRPr lang="en-US" altLang="en-US" sz="180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5276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5277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5272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27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274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5263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95264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5265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266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000" smtClean="0">
                    <a:solidFill>
                      <a:srgbClr val="FFFFFF"/>
                    </a:solidFill>
                  </a:rPr>
                  <a:t>DHCP</a:t>
                </a:r>
              </a:p>
            </p:txBody>
          </p:sp>
        </p:grpSp>
      </p:grpSp>
      <p:grpSp>
        <p:nvGrpSpPr>
          <p:cNvPr id="49350" name="Group 149"/>
          <p:cNvGrpSpPr>
            <a:grpSpLocks/>
          </p:cNvGrpSpPr>
          <p:nvPr/>
        </p:nvGrpSpPr>
        <p:grpSpPr bwMode="auto">
          <a:xfrm>
            <a:off x="803275" y="3333750"/>
            <a:ext cx="544513" cy="244475"/>
            <a:chOff x="844" y="3337"/>
            <a:chExt cx="343" cy="154"/>
          </a:xfrm>
        </p:grpSpPr>
        <p:sp>
          <p:nvSpPr>
            <p:cNvPr id="95260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5261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000" smtClean="0">
                  <a:solidFill>
                    <a:srgbClr val="FFFFFF"/>
                  </a:solidFill>
                </a:rPr>
                <a:t>DHCP</a:t>
              </a:r>
            </a:p>
          </p:txBody>
        </p:sp>
      </p:grpSp>
      <p:pic>
        <p:nvPicPr>
          <p:cNvPr id="95256" name="Picture 25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0" name="Rectangle 259"/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344" grpId="0"/>
      <p:bldP spid="648345" grpId="0"/>
      <p:bldP spid="648346" grpId="0"/>
      <p:bldP spid="648226" grpId="0" animBg="1"/>
      <p:bldP spid="6482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3363" indent="-233363"/>
            <a:r>
              <a:rPr lang="en-US" altLang="en-US" sz="220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DCP server formulates DHCP ACK containing client</a:t>
            </a:r>
            <a:r>
              <a:rPr lang="ja-JP" altLang="en-US" sz="220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’</a:t>
            </a:r>
            <a:r>
              <a:rPr lang="en-US" altLang="ja-JP" sz="220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IP address, IP address of first-hop router for client, name &amp; IP address of DNS server</a:t>
            </a:r>
          </a:p>
          <a:p>
            <a:pPr marL="233363" indent="-233363"/>
            <a:endParaRPr lang="en-US" altLang="en-US" sz="180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96259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260" name="Line 36"/>
          <p:cNvSpPr>
            <a:spLocks noChangeShapeType="1"/>
          </p:cNvSpPr>
          <p:nvPr/>
        </p:nvSpPr>
        <p:spPr bwMode="auto">
          <a:xfrm flipV="1">
            <a:off x="3775075" y="251142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261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262" name="Line 44"/>
          <p:cNvSpPr>
            <a:spLocks noChangeShapeType="1"/>
          </p:cNvSpPr>
          <p:nvPr/>
        </p:nvSpPr>
        <p:spPr bwMode="auto">
          <a:xfrm flipV="1">
            <a:off x="3924300" y="236855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263" name="Line 48"/>
          <p:cNvSpPr>
            <a:spLocks noChangeShapeType="1"/>
          </p:cNvSpPr>
          <p:nvPr/>
        </p:nvSpPr>
        <p:spPr bwMode="auto">
          <a:xfrm flipV="1">
            <a:off x="3279775" y="2903538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49364" name="Rectangle 148"/>
          <p:cNvSpPr>
            <a:spLocks noChangeArrowheads="1"/>
          </p:cNvSpPr>
          <p:nvPr/>
        </p:nvSpPr>
        <p:spPr bwMode="auto">
          <a:xfrm>
            <a:off x="5030788" y="2930525"/>
            <a:ext cx="34210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smtClean="0">
                <a:solidFill>
                  <a:srgbClr val="000000"/>
                </a:solidFill>
                <a:latin typeface="Gill Sans MT" panose="020B0502020104020203" pitchFamily="34" charset="0"/>
              </a:rPr>
              <a:t>encapsulation of DHCP server, frame forwarded to client, demuxing up to DHCP at client</a:t>
            </a:r>
          </a:p>
        </p:txBody>
      </p:sp>
      <p:sp>
        <p:nvSpPr>
          <p:cNvPr id="50188" name="Rectangle 152"/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example</a:t>
            </a:r>
          </a:p>
        </p:txBody>
      </p:sp>
      <p:grpSp>
        <p:nvGrpSpPr>
          <p:cNvPr id="96266" name="Group 153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96424" name="Picture 154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25" name="Freeform 155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96426" name="Picture 156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427" name="Freeform 157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428" name="Freeform 158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429" name="Freeform 159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430" name="Freeform 160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431" name="Freeform 161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432" name="Freeform 162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96433" name="Group 163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6440" name="Freeform 16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441" name="Freeform 16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442" name="Freeform 16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443" name="Freeform 16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444" name="Freeform 16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445" name="Freeform 16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96434" name="Freeform 170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435" name="Freeform 171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436" name="Freeform 172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437" name="Freeform 173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438" name="Freeform 174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439" name="Freeform 175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96267" name="Text Box 176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i="1" smtClean="0">
                <a:solidFill>
                  <a:srgbClr val="000000"/>
                </a:solidFill>
              </a:rPr>
              <a:t>router with DHCP </a:t>
            </a:r>
          </a:p>
          <a:p>
            <a:pPr eaLnBrk="0" hangingPunct="0"/>
            <a:r>
              <a:rPr lang="en-US" altLang="en-US" sz="1800" i="1" smtClean="0">
                <a:solidFill>
                  <a:srgbClr val="000000"/>
                </a:solidFill>
              </a:rPr>
              <a:t>server built into </a:t>
            </a:r>
          </a:p>
          <a:p>
            <a:pPr eaLnBrk="0" hangingPunct="0"/>
            <a:r>
              <a:rPr lang="en-US" altLang="en-US" sz="1800" i="1" smtClean="0">
                <a:solidFill>
                  <a:srgbClr val="000000"/>
                </a:solidFill>
              </a:rPr>
              <a:t>router</a:t>
            </a:r>
          </a:p>
        </p:txBody>
      </p:sp>
      <p:grpSp>
        <p:nvGrpSpPr>
          <p:cNvPr id="96268" name="Group 177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9641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641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641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6419" name="Group 18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6422" name="Freeform 1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423" name="Freeform 1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96420" name="Line 184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421" name="Line 18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6269" name="Group 186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96384" name="Freeform 18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385" name="Rectangle 188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6386" name="Freeform 18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387" name="Freeform 19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388" name="Rectangle 191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96389" name="Group 19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6414" name="AutoShape 193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415" name="AutoShape 194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6390" name="Rectangle 195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96391" name="Group 19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6412" name="AutoShape 19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413" name="AutoShape 198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6392" name="Rectangle 199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6393" name="Rectangle 200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96394" name="Group 20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410" name="AutoShape 202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411" name="AutoShape 203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6395" name="Freeform 20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96396" name="Group 20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6408" name="AutoShape 206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409" name="AutoShape 207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6397" name="Rectangle 208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6398" name="Freeform 20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399" name="Freeform 21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400" name="Oval 211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6401" name="Freeform 21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402" name="AutoShape 21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6403" name="AutoShape 214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6404" name="Oval 215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6405" name="Oval 216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800" smtClea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6406" name="Oval 217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6407" name="Rectangle 218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6270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96271" name="Group 220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96379" name="Rectangle 22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6380" name="AutoShape 222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6381" name="Freeform 22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382" name="Freeform 22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383" name="Freeform 22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352425" y="3319463"/>
            <a:ext cx="1081088" cy="1166812"/>
            <a:chOff x="42" y="744"/>
            <a:chExt cx="681" cy="735"/>
          </a:xfrm>
        </p:grpSpPr>
        <p:grpSp>
          <p:nvGrpSpPr>
            <p:cNvPr id="96347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6349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6374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6377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378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r>
                      <a:rPr lang="en-US" altLang="en-US" sz="1000" smtClean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6375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76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6350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6368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7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373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r>
                      <a:rPr lang="en-US" altLang="en-US" sz="1000" smtClean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69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7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37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96351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6366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67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6352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6353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6357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6360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6364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endParaRPr lang="en-US" altLang="en-US" sz="180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6365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r>
                          <a:rPr lang="en-US" altLang="en-US" sz="1000" smtClean="0">
                            <a:solidFill>
                              <a:srgbClr val="FFFFFF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6361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6362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endParaRPr lang="en-US" altLang="en-US" sz="180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6363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endParaRPr lang="en-US" altLang="en-US" sz="180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6358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35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6354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55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56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6348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86"/>
          <p:cNvGrpSpPr>
            <a:grpSpLocks/>
          </p:cNvGrpSpPr>
          <p:nvPr/>
        </p:nvGrpSpPr>
        <p:grpSpPr bwMode="auto">
          <a:xfrm>
            <a:off x="449263" y="4405313"/>
            <a:ext cx="1081087" cy="244475"/>
            <a:chOff x="504" y="3523"/>
            <a:chExt cx="681" cy="154"/>
          </a:xfrm>
        </p:grpSpPr>
        <p:grpSp>
          <p:nvGrpSpPr>
            <p:cNvPr id="96334" name="Group 87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6338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6341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45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346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r>
                      <a:rPr lang="en-US" altLang="en-US" sz="1000" smtClean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42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43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34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96339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340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6335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6336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6337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100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96326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96327" name="Group 102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6328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329" name="Text Box 104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DHCP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UDP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IP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Eth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Phy</a:t>
                </a:r>
              </a:p>
            </p:txBody>
          </p:sp>
          <p:sp>
            <p:nvSpPr>
              <p:cNvPr id="96330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331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332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333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649216" name="Group 145"/>
          <p:cNvGrpSpPr>
            <a:grpSpLocks/>
          </p:cNvGrpSpPr>
          <p:nvPr/>
        </p:nvGrpSpPr>
        <p:grpSpPr bwMode="auto">
          <a:xfrm>
            <a:off x="803275" y="3344863"/>
            <a:ext cx="544513" cy="244475"/>
            <a:chOff x="844" y="3337"/>
            <a:chExt cx="343" cy="154"/>
          </a:xfrm>
        </p:grpSpPr>
        <p:sp>
          <p:nvSpPr>
            <p:cNvPr id="96324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6325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000" smtClean="0">
                  <a:solidFill>
                    <a:srgbClr val="FFFFFF"/>
                  </a:solidFill>
                </a:rPr>
                <a:t>DHCP</a:t>
              </a:r>
            </a:p>
          </p:txBody>
        </p:sp>
      </p:grpSp>
      <p:grpSp>
        <p:nvGrpSpPr>
          <p:cNvPr id="649217" name="Group 44"/>
          <p:cNvGrpSpPr>
            <a:grpSpLocks/>
          </p:cNvGrpSpPr>
          <p:nvPr/>
        </p:nvGrpSpPr>
        <p:grpSpPr bwMode="auto">
          <a:xfrm>
            <a:off x="1195388" y="1247775"/>
            <a:ext cx="976312" cy="1460500"/>
            <a:chOff x="651" y="681"/>
            <a:chExt cx="615" cy="920"/>
          </a:xfrm>
        </p:grpSpPr>
        <p:sp>
          <p:nvSpPr>
            <p:cNvPr id="96316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96317" name="Group 46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631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319" name="Text Box 4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DHCP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UDP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IP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Eth</a:t>
                </a:r>
              </a:p>
              <a:p>
                <a:pPr algn="ctr"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Phy</a:t>
                </a:r>
              </a:p>
            </p:txBody>
          </p:sp>
          <p:sp>
            <p:nvSpPr>
              <p:cNvPr id="9632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32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32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32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649220" name="Group 109"/>
          <p:cNvGrpSpPr>
            <a:grpSpLocks/>
          </p:cNvGrpSpPr>
          <p:nvPr/>
        </p:nvGrpSpPr>
        <p:grpSpPr bwMode="auto">
          <a:xfrm>
            <a:off x="71438" y="1136650"/>
            <a:ext cx="1081087" cy="1217613"/>
            <a:chOff x="1404" y="3105"/>
            <a:chExt cx="681" cy="767"/>
          </a:xfrm>
        </p:grpSpPr>
        <p:grpSp>
          <p:nvGrpSpPr>
            <p:cNvPr id="96281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6286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6311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6314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315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r>
                      <a:rPr lang="en-US" altLang="en-US" sz="1000" smtClean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6312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13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6287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6305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6309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310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r>
                      <a:rPr lang="en-US" altLang="en-US" sz="1000" smtClean="0">
                        <a:solidFill>
                          <a:srgbClr val="FFFFFF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6306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6307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308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96288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6303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304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6289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6290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6294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6297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6301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endParaRPr lang="en-US" altLang="en-US" sz="180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6302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r>
                          <a:rPr lang="en-US" altLang="en-US" sz="1000" smtClean="0">
                            <a:solidFill>
                              <a:srgbClr val="FFFFFF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6298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6299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endParaRPr lang="en-US" altLang="en-US" sz="180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6300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0" hangingPunct="0"/>
                        <a:endParaRPr lang="en-US" altLang="en-US" sz="180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6295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6296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0" hangingPunct="0"/>
                    <a:endParaRPr lang="en-US" altLang="en-US" sz="180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6291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292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293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6282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96283" name="Group 142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6284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285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000" smtClean="0">
                    <a:solidFill>
                      <a:srgbClr val="FFFFFF"/>
                    </a:solidFill>
                  </a:rPr>
                  <a:t>DHCP</a:t>
                </a:r>
              </a:p>
            </p:txBody>
          </p:sp>
        </p:grpSp>
      </p:grpSp>
      <p:sp>
        <p:nvSpPr>
          <p:cNvPr id="649442" name="Rectangle 226"/>
          <p:cNvSpPr>
            <a:spLocks noChangeArrowheads="1"/>
          </p:cNvSpPr>
          <p:nvPr/>
        </p:nvSpPr>
        <p:spPr bwMode="auto">
          <a:xfrm>
            <a:off x="5026025" y="4230688"/>
            <a:ext cx="34210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indent="-233363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client now knows its IP address, name and IP address of DSN server, IP address of its first-hop router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200" dirty="0">
              <a:solidFill>
                <a:srgbClr val="000000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364" grpId="0" build="p"/>
      <p:bldP spid="64944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1017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74625"/>
            <a:ext cx="3703638" cy="11430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3600">
                <a:cs typeface="+mj-cs"/>
              </a:rPr>
              <a:t>DHCP: Wireshark output </a:t>
            </a:r>
            <a:r>
              <a:rPr lang="en-US" sz="3200">
                <a:cs typeface="+mj-cs"/>
              </a:rPr>
              <a:t>(home LAN)</a:t>
            </a: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4570413" y="500063"/>
            <a:ext cx="44926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Message type: </a:t>
            </a:r>
            <a:r>
              <a:rPr lang="en-US" altLang="en-US" sz="1200" b="1" smtClean="0">
                <a:solidFill>
                  <a:srgbClr val="FF0000"/>
                </a:solidFill>
              </a:rPr>
              <a:t>Boot Reply (2)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Hardware type: Ethernet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Hardware address length: 6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Hops: 0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Transaction ID: 0x6b3a11b7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Seconds elapsed: 0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Bootp flags: 0x0000 (Unicast)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Client IP address: 192.168.1.101 (192.168.1.101)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Your (client) IP address: 0.0.0.0 (0.0.0.0)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Next server IP address: 192.168.1.1 (192.168.1.1)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Relay agent IP address: 0.0.0.0 (0.0.0.0)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Client MAC address: Wistron_23:68:8a (00:16:d3:23:68:8a)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Server host name not given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Boot file name not given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Magic cookie: (OK)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Option: (t=53,l=1) DHCP Message Type = DHCP ACK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Option: (t=54,l=4) Server Identifier = 192.168.1.1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Option: (t=1,l=4) Subnet Mask = 255.255.255.0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Option: (t=3,l=4) Router = 192.168.1.1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Option: (6) Domain Name Server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     Length: 12; Value: 445747E2445749F244574092;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      IP Address: 68.87.71.226;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      IP Address: 68.87.73.242;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      IP Address: 68.87.64.146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Option: (t=15,l=20) Domain Name = "hsd1.ma.comcast.net."</a:t>
            </a:r>
          </a:p>
          <a:p>
            <a:pPr eaLnBrk="0" hangingPunct="0">
              <a:lnSpc>
                <a:spcPct val="90000"/>
              </a:lnSpc>
            </a:pPr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97284" name="Line 5"/>
          <p:cNvSpPr>
            <a:spLocks noChangeShapeType="1"/>
          </p:cNvSpPr>
          <p:nvPr/>
        </p:nvSpPr>
        <p:spPr bwMode="auto">
          <a:xfrm>
            <a:off x="4522788" y="298450"/>
            <a:ext cx="9525" cy="6276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7634288" y="485775"/>
            <a:ext cx="84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CC0000"/>
                </a:solidFill>
              </a:rPr>
              <a:t>reply</a:t>
            </a: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157163" y="1506538"/>
            <a:ext cx="43942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Message type: </a:t>
            </a:r>
            <a:r>
              <a:rPr lang="en-US" altLang="en-US" sz="1200" b="1" u="sng" smtClean="0">
                <a:solidFill>
                  <a:srgbClr val="FF0000"/>
                </a:solidFill>
              </a:rPr>
              <a:t>Boot Request (1)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Hardware type: Ethernet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Hardware address length: 6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Hops: 0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Transaction ID: 0x6b3a11b7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Seconds elapsed: 0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Bootp flags: 0x0000 (Unicast)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Client IP address: 0.0.0.0 (0.0.0.0)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Your (client) IP address: 0.0.0.0 (0.0.0.0)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Next server IP address: 0.0.0.0 (0.0.0.0)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Relay agent IP address: 0.0.0.0 (0.0.0.0)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Client MAC address: Wistron_23:68:8a (00:16:d3:23:68:8a)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Server host name not given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Boot file name not given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Magic cookie: (OK)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Option: (t=53,l=1) </a:t>
            </a:r>
            <a:r>
              <a:rPr lang="en-US" altLang="en-US" sz="1200" b="1" smtClean="0">
                <a:solidFill>
                  <a:srgbClr val="FF0000"/>
                </a:solidFill>
              </a:rPr>
              <a:t>DHCP Message Type = DHCP Request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Option: (61) Client identifier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     Length: 7; Value: 010016D323688A;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     Hardware type: Ethernet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     Client MAC address: Wistron_23:68:8a (00:16:d3:23:68:8a)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Option: (t=50,l=4) Requested IP Address = 192.168.1.101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Option: (t=12,l=5) Host Name = "nomad"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Option: (55) Parameter Request List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     Length: 11; Value: 010F03062C2E2F1F21F92B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     </a:t>
            </a:r>
            <a:r>
              <a:rPr lang="en-US" altLang="en-US" sz="1200" b="1" smtClean="0">
                <a:solidFill>
                  <a:srgbClr val="FF0000"/>
                </a:solidFill>
              </a:rPr>
              <a:t>1 = Subnet Mask; 15 = Domain Name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b="1" smtClean="0">
                <a:solidFill>
                  <a:srgbClr val="FF0000"/>
                </a:solidFill>
              </a:rPr>
              <a:t>     3 = Router; 6 = Domain Name Server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     44 = NetBIOS over TCP/IP Name Server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smtClean="0">
                <a:solidFill>
                  <a:srgbClr val="000000"/>
                </a:solidFill>
              </a:rPr>
              <a:t>     ……</a:t>
            </a:r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2613025" y="1885950"/>
            <a:ext cx="120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CC0000"/>
                </a:solidFill>
              </a:rPr>
              <a:t>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2403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04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05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06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07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08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000000"/>
                </a:solidFill>
              </a:rPr>
              <a:t>10.0.0.1</a:t>
            </a:r>
          </a:p>
        </p:txBody>
      </p:sp>
      <p:sp>
        <p:nvSpPr>
          <p:cNvPr id="102409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000000"/>
                </a:solidFill>
              </a:rPr>
              <a:t>10.0.0.2</a:t>
            </a:r>
          </a:p>
        </p:txBody>
      </p:sp>
      <p:sp>
        <p:nvSpPr>
          <p:cNvPr id="102410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000000"/>
                </a:solidFill>
              </a:rPr>
              <a:t>10.0.0.3</a:t>
            </a:r>
          </a:p>
        </p:txBody>
      </p:sp>
      <p:sp>
        <p:nvSpPr>
          <p:cNvPr id="102411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000000"/>
                </a:solidFill>
              </a:rPr>
              <a:t>10.0.0.4</a:t>
            </a:r>
          </a:p>
        </p:txBody>
      </p:sp>
      <p:sp>
        <p:nvSpPr>
          <p:cNvPr id="102412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13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000000"/>
                </a:solidFill>
              </a:rPr>
              <a:t>138.76.29.7</a:t>
            </a:r>
          </a:p>
        </p:txBody>
      </p:sp>
      <p:sp>
        <p:nvSpPr>
          <p:cNvPr id="102414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15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16" name="Text Box 81"/>
          <p:cNvSpPr txBox="1">
            <a:spLocks noChangeArrowheads="1"/>
          </p:cNvSpPr>
          <p:nvPr/>
        </p:nvSpPr>
        <p:spPr bwMode="auto">
          <a:xfrm>
            <a:off x="4716463" y="1674813"/>
            <a:ext cx="2279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z="1800" smtClean="0">
                <a:solidFill>
                  <a:srgbClr val="000000"/>
                </a:solidFill>
              </a:rPr>
              <a:t>local network</a:t>
            </a:r>
          </a:p>
          <a:p>
            <a:pPr algn="ctr" eaLnBrk="0" hangingPunct="0"/>
            <a:r>
              <a:rPr lang="en-US" altLang="en-US" sz="1800" smtClean="0">
                <a:solidFill>
                  <a:srgbClr val="000000"/>
                </a:solidFill>
              </a:rPr>
              <a:t>(e.g., home network)</a:t>
            </a:r>
          </a:p>
          <a:p>
            <a:pPr algn="ctr" eaLnBrk="0" hangingPunct="0"/>
            <a:r>
              <a:rPr lang="en-US" altLang="en-US" sz="1800" smtClean="0">
                <a:solidFill>
                  <a:srgbClr val="000000"/>
                </a:solidFill>
              </a:rPr>
              <a:t>10.0.0/24</a:t>
            </a:r>
          </a:p>
        </p:txBody>
      </p:sp>
      <p:sp>
        <p:nvSpPr>
          <p:cNvPr id="102417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18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19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20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21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22" name="Text Box 88"/>
          <p:cNvSpPr txBox="1">
            <a:spLocks noChangeArrowheads="1"/>
          </p:cNvSpPr>
          <p:nvPr/>
        </p:nvSpPr>
        <p:spPr bwMode="auto">
          <a:xfrm>
            <a:off x="1654175" y="16621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z="1800" smtClean="0">
                <a:solidFill>
                  <a:srgbClr val="000000"/>
                </a:solidFill>
              </a:rPr>
              <a:t>rest of</a:t>
            </a:r>
          </a:p>
          <a:p>
            <a:pPr algn="ctr" eaLnBrk="0" hangingPunct="0"/>
            <a:r>
              <a:rPr lang="en-US" altLang="en-US" sz="1800" smtClean="0">
                <a:solidFill>
                  <a:srgbClr val="000000"/>
                </a:solidFill>
              </a:rPr>
              <a:t>Internet</a:t>
            </a:r>
          </a:p>
        </p:txBody>
      </p:sp>
      <p:sp>
        <p:nvSpPr>
          <p:cNvPr id="102423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37639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altLang="en-US" smtClean="0">
                <a:solidFill>
                  <a:srgbClr val="000000"/>
                </a:solidFill>
                <a:latin typeface="Gill Sans MT" panose="020B0502020104020203" pitchFamily="34" charset="0"/>
              </a:rPr>
              <a:t>datagrams with source or </a:t>
            </a:r>
          </a:p>
          <a:p>
            <a:pPr eaLnBrk="0" hangingPunct="0">
              <a:lnSpc>
                <a:spcPct val="85000"/>
              </a:lnSpc>
            </a:pPr>
            <a:r>
              <a:rPr lang="en-US" altLang="en-US" smtClean="0">
                <a:solidFill>
                  <a:srgbClr val="000000"/>
                </a:solidFill>
                <a:latin typeface="Gill Sans MT" panose="020B0502020104020203" pitchFamily="34" charset="0"/>
              </a:rPr>
              <a:t>destination in this network</a:t>
            </a:r>
          </a:p>
          <a:p>
            <a:pPr eaLnBrk="0" hangingPunct="0">
              <a:lnSpc>
                <a:spcPct val="85000"/>
              </a:lnSpc>
            </a:pPr>
            <a:r>
              <a:rPr lang="en-US" altLang="en-US" smtClean="0">
                <a:solidFill>
                  <a:srgbClr val="000000"/>
                </a:solidFill>
                <a:latin typeface="Gill Sans MT" panose="020B0502020104020203" pitchFamily="34" charset="0"/>
              </a:rPr>
              <a:t>have 10.0.0/24 address for </a:t>
            </a:r>
          </a:p>
          <a:p>
            <a:pPr eaLnBrk="0" hangingPunct="0">
              <a:lnSpc>
                <a:spcPct val="85000"/>
              </a:lnSpc>
            </a:pPr>
            <a:r>
              <a:rPr lang="en-US" altLang="en-US" smtClean="0">
                <a:solidFill>
                  <a:srgbClr val="000000"/>
                </a:solidFill>
                <a:latin typeface="Gill Sans MT" panose="020B0502020104020203" pitchFamily="34" charset="0"/>
              </a:rPr>
              <a:t>source, destination (as usual)</a:t>
            </a:r>
          </a:p>
        </p:txBody>
      </p:sp>
      <p:sp>
        <p:nvSpPr>
          <p:cNvPr id="102424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0" hangingPunct="0">
              <a:lnSpc>
                <a:spcPct val="85000"/>
              </a:lnSpc>
            </a:pPr>
            <a:r>
              <a:rPr lang="en-US" altLang="en-US" i="1" smtClean="0">
                <a:solidFill>
                  <a:srgbClr val="CC0000"/>
                </a:solidFill>
                <a:latin typeface="Gill Sans MT" panose="020B0502020104020203" pitchFamily="34" charset="0"/>
              </a:rPr>
              <a:t>all</a:t>
            </a:r>
            <a:r>
              <a:rPr lang="en-US" altLang="en-US" smtClean="0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mtClean="0">
                <a:solidFill>
                  <a:srgbClr val="000000"/>
                </a:solidFill>
                <a:latin typeface="Gill Sans MT" panose="020B0502020104020203" pitchFamily="34" charset="0"/>
              </a:rPr>
              <a:t>datagrams </a:t>
            </a:r>
            <a:r>
              <a:rPr lang="en-US" altLang="en-US" i="1" smtClean="0">
                <a:solidFill>
                  <a:srgbClr val="CC0000"/>
                </a:solidFill>
                <a:latin typeface="Gill Sans MT" panose="020B0502020104020203" pitchFamily="34" charset="0"/>
              </a:rPr>
              <a:t>leaving</a:t>
            </a:r>
            <a:r>
              <a:rPr lang="en-US" altLang="en-US" smtClean="0">
                <a:solidFill>
                  <a:srgbClr val="000000"/>
                </a:solidFill>
                <a:latin typeface="Gill Sans MT" panose="020B0502020104020203" pitchFamily="34" charset="0"/>
              </a:rPr>
              <a:t> local</a:t>
            </a:r>
          </a:p>
          <a:p>
            <a:pPr algn="r" eaLnBrk="0" hangingPunct="0">
              <a:lnSpc>
                <a:spcPct val="85000"/>
              </a:lnSpc>
            </a:pPr>
            <a:r>
              <a:rPr lang="en-US" altLang="en-US" smtClean="0">
                <a:solidFill>
                  <a:srgbClr val="000000"/>
                </a:solidFill>
                <a:latin typeface="Gill Sans MT" panose="020B0502020104020203" pitchFamily="34" charset="0"/>
              </a:rPr>
              <a:t>network have </a:t>
            </a:r>
            <a:r>
              <a:rPr lang="en-US" altLang="en-US" i="1" smtClean="0">
                <a:solidFill>
                  <a:srgbClr val="CC0000"/>
                </a:solidFill>
                <a:latin typeface="Gill Sans MT" panose="020B0502020104020203" pitchFamily="34" charset="0"/>
              </a:rPr>
              <a:t>same</a:t>
            </a:r>
            <a:r>
              <a:rPr lang="en-US" altLang="en-US" smtClean="0">
                <a:solidFill>
                  <a:srgbClr val="000000"/>
                </a:solidFill>
                <a:latin typeface="Gill Sans MT" panose="020B0502020104020203" pitchFamily="34" charset="0"/>
              </a:rPr>
              <a:t> single source NAT IP address: 138.76.29.7,different source port numbers</a:t>
            </a:r>
          </a:p>
        </p:txBody>
      </p:sp>
      <p:pic>
        <p:nvPicPr>
          <p:cNvPr id="102425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6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27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2428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10244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244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244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02443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2446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2447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2444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2445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2429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102438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9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2430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102436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7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2431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102434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5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motivation:</a:t>
            </a:r>
            <a: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local network uses just one IP address as far as outside world is concerned: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range of addresses not needed from ISP:  just one IP address for all devices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can change addresses of devices in local network without notifying outside world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can change ISP without changing addresses of devices in local network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devices inside local net not explicitly addressable, visible by outside world (a security plus)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3427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FF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  </a:t>
            </a: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implementation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  <a: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NAT router must:</a:t>
            </a:r>
            <a:b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</a:br>
            <a:endParaRPr lang="en-US" altLang="en-US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i="1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outgoing datagrams:</a:t>
            </a:r>
            <a:r>
              <a:rPr lang="en-US" altLang="en-US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i="1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replace</a:t>
            </a:r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. . . remote clients/servers will respond using (NAT IP address, new port #) as destination addr</a:t>
            </a:r>
            <a:br>
              <a:rPr lang="en-US" altLang="en-US" sz="2400" smtClean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</a:br>
            <a:endParaRPr lang="en-US" altLang="en-US" sz="2400" smtClean="0"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i="1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remember (in NAT translation table)</a:t>
            </a:r>
            <a:r>
              <a:rPr lang="en-US" altLang="en-US" i="1" smtClean="0">
                <a:solidFill>
                  <a:schemeClr val="accent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every (source IP address, port #)  to (NAT IP address, new port #) translation pair</a:t>
            </a:r>
            <a:b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</a:br>
            <a:endParaRPr lang="en-US" altLang="en-US" smtClean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i="1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incoming datagrams:</a:t>
            </a:r>
            <a:r>
              <a:rPr lang="en-US" altLang="en-US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i="1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replace</a:t>
            </a:r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 (NAT IP address, new port #) in dest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altLang="en-US" smtClean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445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Your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State goals explicitly</a:t>
            </a:r>
          </a:p>
          <a:p>
            <a:r>
              <a:rPr lang="en-US" dirty="0" smtClean="0"/>
              <a:t>More examples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nimations, videos, demos</a:t>
            </a:r>
          </a:p>
          <a:p>
            <a:pPr lvl="1"/>
            <a:r>
              <a:rPr lang="en-US" dirty="0" smtClean="0"/>
              <a:t>In-class activities</a:t>
            </a:r>
          </a:p>
          <a:p>
            <a:pPr lvl="1"/>
            <a:r>
              <a:rPr lang="en-US" dirty="0"/>
              <a:t>Draw more on the </a:t>
            </a:r>
            <a:r>
              <a:rPr lang="en-US" dirty="0" smtClean="0"/>
              <a:t>board</a:t>
            </a:r>
          </a:p>
          <a:p>
            <a:pPr lvl="1"/>
            <a:r>
              <a:rPr lang="en-US" dirty="0" smtClean="0"/>
              <a:t>Analogies from everyday life</a:t>
            </a:r>
          </a:p>
          <a:p>
            <a:r>
              <a:rPr lang="en-US" dirty="0" smtClean="0"/>
              <a:t>Discuss every lab and homework </a:t>
            </a:r>
          </a:p>
          <a:p>
            <a:pPr lvl="1"/>
            <a:r>
              <a:rPr lang="en-US" dirty="0" smtClean="0"/>
              <a:t>Both in advance and afterwards</a:t>
            </a:r>
          </a:p>
          <a:p>
            <a:r>
              <a:rPr lang="en-US" dirty="0" smtClean="0"/>
              <a:t>Provide links to supplemental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4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5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8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000000"/>
                </a:solidFill>
              </a:rPr>
              <a:t>10.0.0.1</a:t>
            </a:r>
          </a:p>
        </p:txBody>
      </p:sp>
      <p:sp>
        <p:nvSpPr>
          <p:cNvPr id="105479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000000"/>
                </a:solidFill>
              </a:rPr>
              <a:t>10.0.0.2</a:t>
            </a:r>
          </a:p>
        </p:txBody>
      </p:sp>
      <p:sp>
        <p:nvSpPr>
          <p:cNvPr id="105480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000000"/>
                </a:solidFill>
              </a:rPr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105574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0557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8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200" smtClean="0">
                    <a:solidFill>
                      <a:srgbClr val="000000"/>
                    </a:solidFill>
                  </a:rPr>
                  <a:t>S: 10.0.0.1, 3345</a:t>
                </a:r>
              </a:p>
              <a:p>
                <a:pPr eaLnBrk="0" hangingPunct="0"/>
                <a:r>
                  <a:rPr lang="en-US" altLang="en-US" sz="1200" smtClean="0">
                    <a:solidFill>
                      <a:srgbClr val="000000"/>
                    </a:solidFill>
                  </a:rPr>
                  <a:t>D: 128.119.40.186, 80</a:t>
                </a:r>
              </a:p>
            </p:txBody>
          </p:sp>
          <p:grpSp>
            <p:nvGrpSpPr>
              <p:cNvPr id="105581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86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0558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0558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105582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83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0558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0558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sp>
          <p:nvSpPr>
            <p:cNvPr id="105575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905 h 264"/>
                <a:gd name="T2" fmla="*/ 28602 w 417"/>
                <a:gd name="T3" fmla="*/ 9905 h 264"/>
                <a:gd name="T4" fmla="*/ 2860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5576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0557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7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sp>
        <p:nvSpPr>
          <p:cNvPr id="105482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000000"/>
                </a:solidFill>
              </a:rPr>
              <a:t>10.0.0.4</a:t>
            </a:r>
          </a:p>
        </p:txBody>
      </p:sp>
      <p:sp>
        <p:nvSpPr>
          <p:cNvPr id="105483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84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000000"/>
                </a:solidFill>
              </a:rPr>
              <a:t>138.76.29.7</a:t>
            </a:r>
          </a:p>
        </p:txBody>
      </p:sp>
      <p:sp>
        <p:nvSpPr>
          <p:cNvPr id="105485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10557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>
                <a:lnSpc>
                  <a:spcPct val="85000"/>
                </a:lnSpc>
              </a:pPr>
              <a:r>
                <a:rPr lang="en-US" altLang="en-US" sz="1800" b="1" i="1" smtClean="0">
                  <a:solidFill>
                    <a:srgbClr val="CC0000"/>
                  </a:solidFill>
                </a:rPr>
                <a:t>1:</a:t>
              </a:r>
              <a:r>
                <a:rPr lang="en-US" altLang="en-US" sz="1800" smtClean="0">
                  <a:solidFill>
                    <a:srgbClr val="FF0000"/>
                  </a:solidFill>
                </a:rPr>
                <a:t> </a:t>
              </a:r>
              <a:r>
                <a:rPr lang="en-US" altLang="en-US" sz="1800" smtClean="0">
                  <a:solidFill>
                    <a:srgbClr val="000099"/>
                  </a:solidFill>
                </a:rPr>
                <a:t>host 10.0.0.1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altLang="en-US" sz="1800" smtClean="0">
                  <a:solidFill>
                    <a:srgbClr val="000099"/>
                  </a:solidFill>
                </a:rPr>
                <a:t>sends datagram to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altLang="en-US" sz="1800" smtClean="0">
                  <a:solidFill>
                    <a:srgbClr val="000099"/>
                  </a:solidFill>
                </a:rPr>
                <a:t>128.119.40.186, 80</a:t>
              </a:r>
            </a:p>
          </p:txBody>
        </p:sp>
        <p:sp>
          <p:nvSpPr>
            <p:cNvPr id="10557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5487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88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05489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z="1800" smtClean="0">
                <a:solidFill>
                  <a:srgbClr val="000000"/>
                </a:solidFill>
              </a:rPr>
              <a:t>NAT translation table</a:t>
            </a:r>
          </a:p>
          <a:p>
            <a:pPr algn="ctr" eaLnBrk="0" hangingPunct="0"/>
            <a:r>
              <a:rPr lang="en-US" altLang="en-US" sz="1800" smtClean="0">
                <a:solidFill>
                  <a:srgbClr val="000000"/>
                </a:solidFill>
              </a:rPr>
              <a:t>WAN side addr        LAN side addr</a:t>
            </a:r>
          </a:p>
        </p:txBody>
      </p:sp>
      <p:sp>
        <p:nvSpPr>
          <p:cNvPr id="105490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91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92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r>
              <a:rPr lang="en-US" altLang="en-US" sz="1800" smtClean="0">
                <a:solidFill>
                  <a:srgbClr val="CC0000"/>
                </a:solidFill>
              </a:rPr>
              <a:t>138.76.29.7, 5001   10.0.0.1, 3345</a:t>
            </a:r>
          </a:p>
          <a:p>
            <a:pPr algn="ctr" eaLnBrk="0" hangingPunct="0"/>
            <a:r>
              <a:rPr lang="en-US" altLang="en-US" sz="1800" smtClean="0">
                <a:solidFill>
                  <a:srgbClr val="000000"/>
                </a:solidFill>
              </a:rPr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0555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555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S: 128.119.40.186, 80 </a:t>
              </a:r>
            </a:p>
            <a:p>
              <a:pPr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D: 10.0.0.1, 3345</a:t>
              </a:r>
            </a:p>
            <a:p>
              <a:pPr eaLnBrk="0" hangingPunct="0"/>
              <a:endParaRPr lang="en-US" altLang="en-US" sz="1200" smtClean="0">
                <a:solidFill>
                  <a:srgbClr val="000000"/>
                </a:solidFill>
              </a:endParaRPr>
            </a:p>
          </p:txBody>
        </p:sp>
        <p:grpSp>
          <p:nvGrpSpPr>
            <p:cNvPr id="105560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05569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57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57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05561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05566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56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56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5562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5563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0556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6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105543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0554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4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200" smtClean="0">
                    <a:solidFill>
                      <a:srgbClr val="000000"/>
                    </a:solidFill>
                  </a:rPr>
                  <a:t>S: 138.76.29.7, 5001</a:t>
                </a:r>
              </a:p>
              <a:p>
                <a:pPr eaLnBrk="0" hangingPunct="0"/>
                <a:r>
                  <a:rPr lang="en-US" altLang="en-US" sz="1200" smtClean="0">
                    <a:solidFill>
                      <a:srgbClr val="000000"/>
                    </a:solidFill>
                  </a:rPr>
                  <a:t>D: 128.119.40.186, 80</a:t>
                </a:r>
              </a:p>
            </p:txBody>
          </p:sp>
          <p:grpSp>
            <p:nvGrpSpPr>
              <p:cNvPr id="105550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55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0555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0555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105551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52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0555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0555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sp>
          <p:nvSpPr>
            <p:cNvPr id="10554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5545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10554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4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0" y="1671638"/>
            <a:ext cx="5154613" cy="2052637"/>
            <a:chOff x="0" y="1306"/>
            <a:chExt cx="3247" cy="1293"/>
          </a:xfrm>
        </p:grpSpPr>
        <p:sp>
          <p:nvSpPr>
            <p:cNvPr id="105539" name="Text Box 82"/>
            <p:cNvSpPr txBox="1">
              <a:spLocks noChangeArrowheads="1"/>
            </p:cNvSpPr>
            <p:nvPr/>
          </p:nvSpPr>
          <p:spPr bwMode="auto">
            <a:xfrm>
              <a:off x="0" y="1306"/>
              <a:ext cx="131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>
                <a:lnSpc>
                  <a:spcPct val="85000"/>
                </a:lnSpc>
              </a:pPr>
              <a:r>
                <a:rPr lang="en-US" altLang="en-US" sz="1800" b="1" i="1" smtClean="0">
                  <a:solidFill>
                    <a:srgbClr val="CC0000"/>
                  </a:solidFill>
                </a:rPr>
                <a:t>2:</a:t>
              </a:r>
              <a:r>
                <a:rPr lang="en-US" altLang="en-US" sz="1800" smtClean="0">
                  <a:solidFill>
                    <a:srgbClr val="FF0000"/>
                  </a:solidFill>
                </a:rPr>
                <a:t> </a:t>
              </a:r>
              <a:r>
                <a:rPr lang="en-US" altLang="en-US" sz="1800" smtClean="0">
                  <a:solidFill>
                    <a:srgbClr val="000099"/>
                  </a:solidFill>
                </a:rPr>
                <a:t>NAT router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altLang="en-US" sz="1800" smtClean="0">
                  <a:solidFill>
                    <a:srgbClr val="000099"/>
                  </a:solidFill>
                </a:rPr>
                <a:t>changes datagram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altLang="en-US" sz="1800" smtClean="0">
                  <a:solidFill>
                    <a:srgbClr val="000099"/>
                  </a:solidFill>
                </a:rPr>
                <a:t>source addr from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altLang="en-US" sz="1800" smtClean="0">
                  <a:solidFill>
                    <a:srgbClr val="000099"/>
                  </a:solidFill>
                </a:rPr>
                <a:t>10.0.0.1, 3345 to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altLang="en-US" sz="1800" smtClean="0">
                  <a:solidFill>
                    <a:srgbClr val="000099"/>
                  </a:solidFill>
                </a:rPr>
                <a:t>138.76.29.7, 5001,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altLang="en-US" sz="1800" smtClean="0">
                  <a:solidFill>
                    <a:srgbClr val="000099"/>
                  </a:solidFill>
                </a:rPr>
                <a:t>updates table</a:t>
              </a:r>
            </a:p>
          </p:txBody>
        </p:sp>
        <p:sp>
          <p:nvSpPr>
            <p:cNvPr id="10554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4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4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0552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552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S: 128.119.40.186, 80 </a:t>
              </a:r>
            </a:p>
            <a:p>
              <a:pPr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D: 138.76.29.7, 5001</a:t>
              </a:r>
            </a:p>
            <a:p>
              <a:pPr eaLnBrk="0" hangingPunct="0"/>
              <a:endParaRPr lang="en-US" altLang="en-US" sz="1200" smtClean="0">
                <a:solidFill>
                  <a:srgbClr val="000000"/>
                </a:solidFill>
              </a:endParaRPr>
            </a:p>
          </p:txBody>
        </p:sp>
        <p:grpSp>
          <p:nvGrpSpPr>
            <p:cNvPr id="105527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05536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53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53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05528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05533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53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53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552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5530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10553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3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altLang="en-US" sz="1800" b="1" i="1" smtClean="0">
                <a:solidFill>
                  <a:srgbClr val="CC0000"/>
                </a:solidFill>
              </a:rPr>
              <a:t>3:</a:t>
            </a:r>
            <a:r>
              <a:rPr lang="en-US" altLang="en-US" sz="1800" smtClean="0">
                <a:solidFill>
                  <a:srgbClr val="FF0000"/>
                </a:solidFill>
              </a:rPr>
              <a:t> </a:t>
            </a:r>
            <a:r>
              <a:rPr lang="en-US" altLang="en-US" sz="1800" smtClean="0">
                <a:solidFill>
                  <a:srgbClr val="000099"/>
                </a:solidFill>
              </a:rPr>
              <a:t>reply arrives</a:t>
            </a:r>
          </a:p>
          <a:p>
            <a:pPr eaLnBrk="0" hangingPunct="0">
              <a:lnSpc>
                <a:spcPct val="85000"/>
              </a:lnSpc>
            </a:pPr>
            <a:r>
              <a:rPr lang="en-US" altLang="en-US" sz="1800" smtClean="0">
                <a:solidFill>
                  <a:srgbClr val="000099"/>
                </a:solidFill>
              </a:rPr>
              <a:t> dest. address:</a:t>
            </a:r>
          </a:p>
          <a:p>
            <a:pPr eaLnBrk="0" hangingPunct="0">
              <a:lnSpc>
                <a:spcPct val="85000"/>
              </a:lnSpc>
            </a:pPr>
            <a:r>
              <a:rPr lang="en-US" altLang="en-US" sz="1800" smtClean="0">
                <a:solidFill>
                  <a:srgbClr val="000099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altLang="en-US" sz="1800" b="1" i="1" smtClean="0">
                <a:solidFill>
                  <a:srgbClr val="CC0000"/>
                </a:solidFill>
              </a:rPr>
              <a:t>4:</a:t>
            </a:r>
            <a:r>
              <a:rPr lang="en-US" altLang="en-US" sz="1800" smtClean="0">
                <a:solidFill>
                  <a:srgbClr val="FF0000"/>
                </a:solidFill>
              </a:rPr>
              <a:t> </a:t>
            </a:r>
            <a:r>
              <a:rPr lang="en-US" altLang="en-US" sz="1800" smtClean="0">
                <a:solidFill>
                  <a:srgbClr val="000099"/>
                </a:solidFill>
              </a:rPr>
              <a:t>NAT router</a:t>
            </a:r>
          </a:p>
          <a:p>
            <a:pPr eaLnBrk="0" hangingPunct="0">
              <a:lnSpc>
                <a:spcPct val="85000"/>
              </a:lnSpc>
            </a:pPr>
            <a:r>
              <a:rPr lang="en-US" altLang="en-US" sz="1800" smtClean="0">
                <a:solidFill>
                  <a:srgbClr val="000099"/>
                </a:solidFill>
              </a:rPr>
              <a:t>changes datagram</a:t>
            </a:r>
          </a:p>
          <a:p>
            <a:pPr eaLnBrk="0" hangingPunct="0">
              <a:lnSpc>
                <a:spcPct val="85000"/>
              </a:lnSpc>
            </a:pPr>
            <a:r>
              <a:rPr lang="en-US" altLang="en-US" sz="1800" smtClean="0">
                <a:solidFill>
                  <a:srgbClr val="000099"/>
                </a:solidFill>
              </a:rPr>
              <a:t>dest addr from</a:t>
            </a:r>
          </a:p>
          <a:p>
            <a:pPr eaLnBrk="0" hangingPunct="0">
              <a:lnSpc>
                <a:spcPct val="85000"/>
              </a:lnSpc>
            </a:pPr>
            <a:r>
              <a:rPr lang="en-US" altLang="en-US" sz="1800" smtClean="0">
                <a:solidFill>
                  <a:srgbClr val="000099"/>
                </a:solidFill>
              </a:rPr>
              <a:t>138.76.29.7, 5001 to 10.0.0.1, 3345 </a:t>
            </a:r>
          </a:p>
          <a:p>
            <a:pPr eaLnBrk="0" hangingPunct="0"/>
            <a:endParaRPr lang="en-US" altLang="en-US" sz="1800" smtClean="0">
              <a:solidFill>
                <a:srgbClr val="000099"/>
              </a:solidFill>
            </a:endParaRPr>
          </a:p>
        </p:txBody>
      </p:sp>
      <p:sp>
        <p:nvSpPr>
          <p:cNvPr id="10550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5502" name="Picture 1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03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10551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51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51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05520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5523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5524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0552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2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5504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105515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6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5505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105513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4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5506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10551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5507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510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</a:rPr>
              <a:t>* Check out the online interactive exercises for more examples: h</a:t>
            </a:r>
            <a:r>
              <a:rPr lang="en-US" altLang="en-US" sz="1200" smtClean="0">
                <a:solidFill>
                  <a:srgbClr val="000000"/>
                </a:solidFill>
              </a:rPr>
              <a:t>ttp://gaia.cs.umass.edu/kurose_ross/interactive/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73200"/>
            <a:ext cx="7772400" cy="46482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16-bit port-number field: </a:t>
            </a:r>
          </a:p>
          <a:p>
            <a:pPr lvl="1"/>
            <a:r>
              <a:rPr lang="en-US" altLang="en-US" sz="28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60,000 simultaneous connections with a single LAN-side address!</a:t>
            </a:r>
          </a:p>
          <a:p>
            <a: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NAT is controversial:</a:t>
            </a:r>
          </a:p>
          <a:p>
            <a:pPr lvl="1"/>
            <a:r>
              <a:rPr lang="en-US" altLang="en-US" sz="28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routers should only process up to layer 3</a:t>
            </a:r>
          </a:p>
          <a:p>
            <a:pPr lvl="1"/>
            <a:r>
              <a:rPr lang="en-US" altLang="en-US" sz="28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address shortage should be solved by IPv6</a:t>
            </a:r>
          </a:p>
          <a:p>
            <a:pPr lvl="1"/>
            <a:r>
              <a:rPr lang="en-US" altLang="en-US" sz="28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violates end-to-end argument</a:t>
            </a:r>
          </a:p>
          <a:p>
            <a:pPr lvl="2"/>
            <a:r>
              <a:rPr lang="en-US" altLang="en-US" sz="2400" smtClean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NAT possibility must be taken into account by app designers, e.g., P2P applications</a:t>
            </a:r>
          </a:p>
          <a:p>
            <a:pPr lvl="1"/>
            <a:r>
              <a:rPr lang="en-US" altLang="en-US" sz="28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NAT traversal: what if client wants to connect to server behind NAT?</a:t>
            </a:r>
          </a:p>
          <a:p>
            <a:endParaRPr lang="en-US" altLang="en-US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64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IP fragmentation, reassembly</a:t>
            </a:r>
            <a:endParaRPr lang="en-US" altLang="en-US" sz="4800" smtClean="0">
              <a:ea typeface="ＭＳ Ｐゴシック" panose="020B0600070205080204" pitchFamily="34" charset="-128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1150" y="1439863"/>
            <a:ext cx="3810000" cy="5094287"/>
          </a:xfrm>
        </p:spPr>
        <p:txBody>
          <a:bodyPr/>
          <a:lstStyle/>
          <a:p>
            <a:r>
              <a:rPr lang="en-US" altLang="en-US" sz="240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links have MTU (max.transfer size) - largest possible link-level frame</a:t>
            </a: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different link types, different MTUs 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large IP datagram divided (</a:t>
            </a:r>
            <a:r>
              <a:rPr lang="ja-JP" altLang="en-US" sz="240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fragmented</a:t>
            </a:r>
            <a:r>
              <a:rPr lang="ja-JP" altLang="en-US" sz="240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 within net</a:t>
            </a: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one datagram becomes several datagrams</a:t>
            </a:r>
          </a:p>
          <a:p>
            <a:pPr lvl="1"/>
            <a:r>
              <a:rPr lang="ja-JP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reassembled</a:t>
            </a:r>
            <a:r>
              <a:rPr lang="ja-JP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 only at final destination</a:t>
            </a: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IP header bits used to identify, order related fragments</a:t>
            </a:r>
          </a:p>
        </p:txBody>
      </p:sp>
      <p:sp>
        <p:nvSpPr>
          <p:cNvPr id="77827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28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29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30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31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32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33" name="Line 20"/>
          <p:cNvSpPr>
            <a:spLocks noChangeShapeType="1"/>
          </p:cNvSpPr>
          <p:nvPr/>
        </p:nvSpPr>
        <p:spPr bwMode="auto">
          <a:xfrm>
            <a:off x="5230813" y="267652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34" name="Line 21"/>
          <p:cNvSpPr>
            <a:spLocks noChangeShapeType="1"/>
          </p:cNvSpPr>
          <p:nvPr/>
        </p:nvSpPr>
        <p:spPr bwMode="auto">
          <a:xfrm flipH="1" flipV="1">
            <a:off x="6503988" y="320675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35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36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37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38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5003800" y="2955925"/>
            <a:ext cx="1222375" cy="403225"/>
            <a:chOff x="3152" y="1862"/>
            <a:chExt cx="770" cy="254"/>
          </a:xfrm>
        </p:grpSpPr>
        <p:grpSp>
          <p:nvGrpSpPr>
            <p:cNvPr id="77954" name="Group 120"/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77956" name="Rectangle 12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957" name="Rectangle 122"/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7955" name="Line 132"/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576648" name="Text Box 136"/>
          <p:cNvSpPr txBox="1">
            <a:spLocks noChangeArrowheads="1"/>
          </p:cNvSpPr>
          <p:nvPr/>
        </p:nvSpPr>
        <p:spPr bwMode="auto">
          <a:xfrm>
            <a:off x="6615113" y="2241550"/>
            <a:ext cx="2466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i="1" smtClean="0">
                <a:solidFill>
                  <a:srgbClr val="CC0000"/>
                </a:solidFill>
              </a:rPr>
              <a:t>fragmentation:</a:t>
            </a:r>
            <a:r>
              <a:rPr lang="en-US" altLang="en-US" sz="1600" smtClean="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sz="1600" b="1" i="1" smtClean="0">
                <a:solidFill>
                  <a:srgbClr val="000099"/>
                </a:solidFill>
              </a:rPr>
              <a:t>in:</a:t>
            </a:r>
            <a:r>
              <a:rPr lang="en-US" altLang="en-US" sz="1600" smtClean="0">
                <a:solidFill>
                  <a:srgbClr val="000000"/>
                </a:solidFill>
              </a:rPr>
              <a:t> one large datagram</a:t>
            </a:r>
          </a:p>
          <a:p>
            <a:pPr eaLnBrk="0" hangingPunct="0"/>
            <a:r>
              <a:rPr lang="en-US" altLang="en-US" sz="1600" b="1" i="1" smtClean="0">
                <a:solidFill>
                  <a:srgbClr val="000099"/>
                </a:solidFill>
              </a:rPr>
              <a:t>out:</a:t>
            </a:r>
            <a:r>
              <a:rPr lang="en-US" altLang="en-US" sz="1600" smtClean="0">
                <a:solidFill>
                  <a:srgbClr val="000000"/>
                </a:solidFill>
              </a:rPr>
              <a:t> 3 smaller datagrams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77841" name="Line 118"/>
          <p:cNvSpPr>
            <a:spLocks noChangeShapeType="1"/>
          </p:cNvSpPr>
          <p:nvPr/>
        </p:nvSpPr>
        <p:spPr bwMode="auto">
          <a:xfrm>
            <a:off x="5484813" y="5178425"/>
            <a:ext cx="287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4" name="Group 220"/>
          <p:cNvGrpSpPr>
            <a:grpSpLocks/>
          </p:cNvGrpSpPr>
          <p:nvPr/>
        </p:nvGrpSpPr>
        <p:grpSpPr bwMode="auto">
          <a:xfrm>
            <a:off x="5407025" y="4352925"/>
            <a:ext cx="708025" cy="558800"/>
            <a:chOff x="3406" y="2742"/>
            <a:chExt cx="446" cy="352"/>
          </a:xfrm>
        </p:grpSpPr>
        <p:grpSp>
          <p:nvGrpSpPr>
            <p:cNvPr id="77942" name="Group 137"/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77952" name="Rectangle 138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953" name="Rectangle 139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7943" name="Group 140"/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77950" name="Rectangle 141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951" name="Rectangle 142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7944" name="Group 143"/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77948" name="Rectangle 14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949" name="Rectangle 145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7945" name="Line 146"/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946" name="Line 147"/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947" name="Line 148"/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" name="Group 233"/>
          <p:cNvGrpSpPr>
            <a:grpSpLocks/>
          </p:cNvGrpSpPr>
          <p:nvPr/>
        </p:nvGrpSpPr>
        <p:grpSpPr bwMode="auto">
          <a:xfrm>
            <a:off x="4287838" y="3871913"/>
            <a:ext cx="1395412" cy="490537"/>
            <a:chOff x="2701" y="2439"/>
            <a:chExt cx="879" cy="309"/>
          </a:xfrm>
        </p:grpSpPr>
        <p:grpSp>
          <p:nvGrpSpPr>
            <p:cNvPr id="77936" name="Group 232"/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77938" name="Group 149"/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77940" name="Rectangle 150"/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941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7939" name="Line 152"/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77937" name="Text Box 153"/>
            <p:cNvSpPr txBox="1">
              <a:spLocks noChangeArrowheads="1"/>
            </p:cNvSpPr>
            <p:nvPr/>
          </p:nvSpPr>
          <p:spPr bwMode="auto">
            <a:xfrm>
              <a:off x="2810" y="2439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600" i="1" smtClean="0">
                  <a:solidFill>
                    <a:srgbClr val="CC0000"/>
                  </a:solidFill>
                </a:rPr>
                <a:t>reassembly</a:t>
              </a:r>
              <a:endParaRPr lang="en-US" altLang="en-US" sz="1800" i="1" smtClean="0">
                <a:solidFill>
                  <a:srgbClr val="CC0000"/>
                </a:solidFill>
              </a:endParaRPr>
            </a:p>
          </p:txBody>
        </p:sp>
      </p:grpSp>
      <p:pic>
        <p:nvPicPr>
          <p:cNvPr id="77844" name="Picture 15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45" name="Group 162"/>
          <p:cNvGrpSpPr>
            <a:grpSpLocks/>
          </p:cNvGrpSpPr>
          <p:nvPr/>
        </p:nvGrpSpPr>
        <p:grpSpPr bwMode="auto">
          <a:xfrm>
            <a:off x="3849688" y="1708150"/>
            <a:ext cx="838200" cy="1720850"/>
            <a:chOff x="2345" y="1140"/>
            <a:chExt cx="528" cy="1084"/>
          </a:xfrm>
        </p:grpSpPr>
        <p:sp>
          <p:nvSpPr>
            <p:cNvPr id="77926" name="Line 8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927" name="Line 10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928" name="Line 15"/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77929" name="Group 15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77934" name="Picture 1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35" name="Freeform 1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77930" name="Text Box 158"/>
            <p:cNvSpPr txBox="1">
              <a:spLocks noChangeArrowheads="1"/>
            </p:cNvSpPr>
            <p:nvPr/>
          </p:nvSpPr>
          <p:spPr bwMode="auto">
            <a:xfrm rot="5400000">
              <a:off x="2526" y="1509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2800" smtClean="0">
                  <a:solidFill>
                    <a:srgbClr val="000000"/>
                  </a:solidFill>
                </a:rPr>
                <a:t>…</a:t>
              </a:r>
            </a:p>
          </p:txBody>
        </p:sp>
        <p:grpSp>
          <p:nvGrpSpPr>
            <p:cNvPr id="77931" name="Group 15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77932" name="Picture 16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933" name="Freeform 16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77846" name="Group 163"/>
          <p:cNvGrpSpPr>
            <a:grpSpLocks/>
          </p:cNvGrpSpPr>
          <p:nvPr/>
        </p:nvGrpSpPr>
        <p:grpSpPr bwMode="auto">
          <a:xfrm>
            <a:off x="5970588" y="2895600"/>
            <a:ext cx="698500" cy="355600"/>
            <a:chOff x="4396" y="1245"/>
            <a:chExt cx="672" cy="248"/>
          </a:xfrm>
        </p:grpSpPr>
        <p:sp>
          <p:nvSpPr>
            <p:cNvPr id="779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9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9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7921" name="Group 16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24" name="Freeform 1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7925" name="Freeform 1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77922" name="Line 17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923" name="Line 17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7847" name="Group 172"/>
          <p:cNvGrpSpPr>
            <a:grpSpLocks/>
          </p:cNvGrpSpPr>
          <p:nvPr/>
        </p:nvGrpSpPr>
        <p:grpSpPr bwMode="auto">
          <a:xfrm>
            <a:off x="4757738" y="1790700"/>
            <a:ext cx="698500" cy="355600"/>
            <a:chOff x="4396" y="1245"/>
            <a:chExt cx="672" cy="248"/>
          </a:xfrm>
        </p:grpSpPr>
        <p:sp>
          <p:nvSpPr>
            <p:cNvPr id="7791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91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91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7913" name="Group 1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16" name="Freeform 1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7917" name="Freeform 1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77914" name="Line 1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915" name="Line 18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7848" name="Group 181"/>
          <p:cNvGrpSpPr>
            <a:grpSpLocks/>
          </p:cNvGrpSpPr>
          <p:nvPr/>
        </p:nvGrpSpPr>
        <p:grpSpPr bwMode="auto">
          <a:xfrm>
            <a:off x="4764088" y="2425700"/>
            <a:ext cx="698500" cy="355600"/>
            <a:chOff x="4396" y="1245"/>
            <a:chExt cx="672" cy="248"/>
          </a:xfrm>
        </p:grpSpPr>
        <p:sp>
          <p:nvSpPr>
            <p:cNvPr id="7790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90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90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7905" name="Group 18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08" name="Freeform 1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7909" name="Freeform 1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77906" name="Line 18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907" name="Line 18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7849" name="Group 190"/>
          <p:cNvGrpSpPr>
            <a:grpSpLocks/>
          </p:cNvGrpSpPr>
          <p:nvPr/>
        </p:nvGrpSpPr>
        <p:grpSpPr bwMode="auto">
          <a:xfrm>
            <a:off x="5595938" y="2000250"/>
            <a:ext cx="698500" cy="355600"/>
            <a:chOff x="4396" y="1245"/>
            <a:chExt cx="672" cy="248"/>
          </a:xfrm>
        </p:grpSpPr>
        <p:sp>
          <p:nvSpPr>
            <p:cNvPr id="7789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89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89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7897" name="Group 19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900" name="Freeform 1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7901" name="Freeform 1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77898" name="Line 19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899" name="Line 19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2" name="Group 200"/>
          <p:cNvGrpSpPr>
            <a:grpSpLocks/>
          </p:cNvGrpSpPr>
          <p:nvPr/>
        </p:nvGrpSpPr>
        <p:grpSpPr bwMode="auto">
          <a:xfrm>
            <a:off x="6421438" y="3103563"/>
            <a:ext cx="1033462" cy="801687"/>
            <a:chOff x="4045" y="1955"/>
            <a:chExt cx="651" cy="505"/>
          </a:xfrm>
        </p:grpSpPr>
        <p:grpSp>
          <p:nvGrpSpPr>
            <p:cNvPr id="77882" name="Group 123"/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77892" name="Rectangle 124"/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893" name="Rectangle 12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7883" name="Group 126"/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77890" name="Rectangle 127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891" name="Rectangle 128"/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7884" name="Group 129"/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77888" name="Rectangle 130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889" name="Rectangle 131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7885" name="Line 133"/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886" name="Line 134"/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887" name="Line 135"/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7851" name="Group 201"/>
          <p:cNvGrpSpPr>
            <a:grpSpLocks/>
          </p:cNvGrpSpPr>
          <p:nvPr/>
        </p:nvGrpSpPr>
        <p:grpSpPr bwMode="auto">
          <a:xfrm>
            <a:off x="6694488" y="3886200"/>
            <a:ext cx="698500" cy="355600"/>
            <a:chOff x="4396" y="1245"/>
            <a:chExt cx="672" cy="248"/>
          </a:xfrm>
        </p:grpSpPr>
        <p:sp>
          <p:nvSpPr>
            <p:cNvPr id="7787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87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87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7877" name="Group 20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880" name="Freeform 2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7881" name="Freeform 2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77878" name="Line 20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879" name="Line 20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7852" name="Group 210"/>
          <p:cNvGrpSpPr>
            <a:grpSpLocks/>
          </p:cNvGrpSpPr>
          <p:nvPr/>
        </p:nvGrpSpPr>
        <p:grpSpPr bwMode="auto">
          <a:xfrm>
            <a:off x="5791200" y="4954588"/>
            <a:ext cx="698500" cy="355600"/>
            <a:chOff x="4396" y="1245"/>
            <a:chExt cx="672" cy="248"/>
          </a:xfrm>
        </p:grpSpPr>
        <p:sp>
          <p:nvSpPr>
            <p:cNvPr id="7786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86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86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7869" name="Group 21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7872" name="Freeform 2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7873" name="Freeform 2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77870" name="Line 21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871" name="Line 21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7853" name="Group 221"/>
          <p:cNvGrpSpPr>
            <a:grpSpLocks/>
          </p:cNvGrpSpPr>
          <p:nvPr/>
        </p:nvGrpSpPr>
        <p:grpSpPr bwMode="auto">
          <a:xfrm>
            <a:off x="4752975" y="4400550"/>
            <a:ext cx="738188" cy="1385888"/>
            <a:chOff x="2345" y="1140"/>
            <a:chExt cx="528" cy="1084"/>
          </a:xfrm>
        </p:grpSpPr>
        <p:sp>
          <p:nvSpPr>
            <p:cNvPr id="77856" name="Line 222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857" name="Line 223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858" name="Line 224"/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77859" name="Group 22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77864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65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77860" name="Text Box 228"/>
            <p:cNvSpPr txBox="1">
              <a:spLocks noChangeArrowheads="1"/>
            </p:cNvSpPr>
            <p:nvPr/>
          </p:nvSpPr>
          <p:spPr bwMode="auto">
            <a:xfrm rot="5400000">
              <a:off x="2463" y="1529"/>
              <a:ext cx="42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2800" smtClean="0">
                  <a:solidFill>
                    <a:srgbClr val="000000"/>
                  </a:solidFill>
                </a:rPr>
                <a:t>…</a:t>
              </a:r>
            </a:p>
          </p:txBody>
        </p:sp>
        <p:grpSp>
          <p:nvGrpSpPr>
            <p:cNvPr id="77861" name="Group 22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77862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63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Group 4"/>
          <p:cNvGrpSpPr>
            <a:grpSpLocks/>
          </p:cNvGrpSpPr>
          <p:nvPr/>
        </p:nvGrpSpPr>
        <p:grpSpPr bwMode="auto">
          <a:xfrm>
            <a:off x="3595688" y="1527175"/>
            <a:ext cx="4248150" cy="660400"/>
            <a:chOff x="3006" y="1205"/>
            <a:chExt cx="2676" cy="416"/>
          </a:xfrm>
        </p:grpSpPr>
        <p:sp>
          <p:nvSpPr>
            <p:cNvPr id="78903" name="Rectangle 5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8904" name="Rectangle 6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8905" name="Text Box 7"/>
            <p:cNvSpPr txBox="1">
              <a:spLocks noChangeArrowheads="1"/>
            </p:cNvSpPr>
            <p:nvPr/>
          </p:nvSpPr>
          <p:spPr bwMode="auto">
            <a:xfrm>
              <a:off x="3734" y="1205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ID</a:t>
              </a:r>
            </a:p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=x</a:t>
              </a:r>
            </a:p>
          </p:txBody>
        </p:sp>
        <p:sp>
          <p:nvSpPr>
            <p:cNvPr id="78906" name="Text Box 8"/>
            <p:cNvSpPr txBox="1">
              <a:spLocks noChangeArrowheads="1"/>
            </p:cNvSpPr>
            <p:nvPr/>
          </p:nvSpPr>
          <p:spPr bwMode="auto">
            <a:xfrm>
              <a:off x="4648" y="1217"/>
              <a:ext cx="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offset</a:t>
              </a:r>
            </a:p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=0</a:t>
              </a:r>
            </a:p>
          </p:txBody>
        </p:sp>
        <p:sp>
          <p:nvSpPr>
            <p:cNvPr id="78907" name="Text Box 9"/>
            <p:cNvSpPr txBox="1">
              <a:spLocks noChangeArrowheads="1"/>
            </p:cNvSpPr>
            <p:nvPr/>
          </p:nvSpPr>
          <p:spPr bwMode="auto">
            <a:xfrm>
              <a:off x="4017" y="1217"/>
              <a:ext cx="5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fragflag</a:t>
              </a:r>
            </a:p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=0</a:t>
              </a:r>
            </a:p>
          </p:txBody>
        </p:sp>
        <p:sp>
          <p:nvSpPr>
            <p:cNvPr id="78908" name="Text Box 10"/>
            <p:cNvSpPr txBox="1">
              <a:spLocks noChangeArrowheads="1"/>
            </p:cNvSpPr>
            <p:nvPr/>
          </p:nvSpPr>
          <p:spPr bwMode="auto">
            <a:xfrm>
              <a:off x="3230" y="1205"/>
              <a:ext cx="5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length</a:t>
              </a:r>
            </a:p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=4000</a:t>
              </a:r>
            </a:p>
          </p:txBody>
        </p:sp>
        <p:sp>
          <p:nvSpPr>
            <p:cNvPr id="78909" name="Line 11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910" name="Line 12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911" name="Line 13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912" name="Line 14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913" name="Line 15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914" name="Rectangle 16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684588" y="2290763"/>
            <a:ext cx="4711700" cy="3278187"/>
            <a:chOff x="2321" y="1443"/>
            <a:chExt cx="2968" cy="2065"/>
          </a:xfrm>
        </p:grpSpPr>
        <p:grpSp>
          <p:nvGrpSpPr>
            <p:cNvPr id="78860" name="Group 17"/>
            <p:cNvGrpSpPr>
              <a:grpSpLocks/>
            </p:cNvGrpSpPr>
            <p:nvPr/>
          </p:nvGrpSpPr>
          <p:grpSpPr bwMode="auto">
            <a:xfrm>
              <a:off x="2613" y="2066"/>
              <a:ext cx="2676" cy="416"/>
              <a:chOff x="3006" y="1205"/>
              <a:chExt cx="2676" cy="416"/>
            </a:xfrm>
          </p:grpSpPr>
          <p:sp>
            <p:nvSpPr>
              <p:cNvPr id="78891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892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893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ID</a:t>
                </a:r>
              </a:p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=x</a:t>
                </a:r>
              </a:p>
            </p:txBody>
          </p:sp>
          <p:sp>
            <p:nvSpPr>
              <p:cNvPr id="78894" name="Text Box 21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offset</a:t>
                </a:r>
              </a:p>
              <a:p>
                <a:pPr algn="ctr"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=0</a:t>
                </a:r>
              </a:p>
            </p:txBody>
          </p:sp>
          <p:sp>
            <p:nvSpPr>
              <p:cNvPr id="78895" name="Text Box 22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fragflag</a:t>
                </a:r>
              </a:p>
              <a:p>
                <a:pPr algn="ctr"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=1</a:t>
                </a:r>
              </a:p>
            </p:txBody>
          </p:sp>
          <p:sp>
            <p:nvSpPr>
              <p:cNvPr id="78896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length</a:t>
                </a:r>
              </a:p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=1500</a:t>
                </a:r>
              </a:p>
            </p:txBody>
          </p:sp>
          <p:sp>
            <p:nvSpPr>
              <p:cNvPr id="78897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98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99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00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01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902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8861" name="Group 30"/>
            <p:cNvGrpSpPr>
              <a:grpSpLocks/>
            </p:cNvGrpSpPr>
            <p:nvPr/>
          </p:nvGrpSpPr>
          <p:grpSpPr bwMode="auto">
            <a:xfrm>
              <a:off x="2613" y="2570"/>
              <a:ext cx="2676" cy="416"/>
              <a:chOff x="3006" y="1205"/>
              <a:chExt cx="2676" cy="416"/>
            </a:xfrm>
          </p:grpSpPr>
          <p:sp>
            <p:nvSpPr>
              <p:cNvPr id="78879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880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881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ID</a:t>
                </a:r>
              </a:p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=x</a:t>
                </a:r>
              </a:p>
            </p:txBody>
          </p:sp>
          <p:sp>
            <p:nvSpPr>
              <p:cNvPr id="78882" name="Text Box 34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offset</a:t>
                </a:r>
              </a:p>
              <a:p>
                <a:pPr algn="ctr"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=185</a:t>
                </a:r>
              </a:p>
            </p:txBody>
          </p:sp>
          <p:sp>
            <p:nvSpPr>
              <p:cNvPr id="78883" name="Text Box 35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fragflag</a:t>
                </a:r>
              </a:p>
              <a:p>
                <a:pPr algn="ctr"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=1</a:t>
                </a:r>
              </a:p>
            </p:txBody>
          </p:sp>
          <p:sp>
            <p:nvSpPr>
              <p:cNvPr id="78884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length</a:t>
                </a:r>
              </a:p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=1500</a:t>
                </a:r>
              </a:p>
            </p:txBody>
          </p:sp>
          <p:sp>
            <p:nvSpPr>
              <p:cNvPr id="78885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86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87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88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89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90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8862" name="Group 43"/>
            <p:cNvGrpSpPr>
              <a:grpSpLocks/>
            </p:cNvGrpSpPr>
            <p:nvPr/>
          </p:nvGrpSpPr>
          <p:grpSpPr bwMode="auto">
            <a:xfrm>
              <a:off x="2607" y="3092"/>
              <a:ext cx="2676" cy="416"/>
              <a:chOff x="3006" y="1205"/>
              <a:chExt cx="2676" cy="416"/>
            </a:xfrm>
          </p:grpSpPr>
          <p:sp>
            <p:nvSpPr>
              <p:cNvPr id="78867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868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869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ID</a:t>
                </a:r>
              </a:p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=x</a:t>
                </a:r>
              </a:p>
            </p:txBody>
          </p:sp>
          <p:sp>
            <p:nvSpPr>
              <p:cNvPr id="78870" name="Text Box 47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offset</a:t>
                </a:r>
              </a:p>
              <a:p>
                <a:pPr algn="ctr"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=370</a:t>
                </a:r>
              </a:p>
            </p:txBody>
          </p:sp>
          <p:sp>
            <p:nvSpPr>
              <p:cNvPr id="78871" name="Text Box 48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fragflag</a:t>
                </a:r>
              </a:p>
              <a:p>
                <a:pPr algn="ctr"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=0</a:t>
                </a:r>
              </a:p>
            </p:txBody>
          </p:sp>
          <p:sp>
            <p:nvSpPr>
              <p:cNvPr id="78872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length</a:t>
                </a:r>
              </a:p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=1040</a:t>
                </a:r>
              </a:p>
            </p:txBody>
          </p:sp>
          <p:sp>
            <p:nvSpPr>
              <p:cNvPr id="78873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74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75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76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77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8878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8863" name="Freeform 56"/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864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865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866" name="Text Box 59"/>
            <p:cNvSpPr txBox="1">
              <a:spLocks noChangeArrowheads="1"/>
            </p:cNvSpPr>
            <p:nvPr/>
          </p:nvSpPr>
          <p:spPr bwMode="auto">
            <a:xfrm>
              <a:off x="2321" y="1490"/>
              <a:ext cx="19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i="1" smtClean="0">
                  <a:solidFill>
                    <a:srgbClr val="CC0000"/>
                  </a:solidFill>
                </a:rPr>
                <a:t>one large datagram becomes</a:t>
              </a:r>
            </a:p>
            <a:p>
              <a:pPr eaLnBrk="0" hangingPunct="0"/>
              <a:r>
                <a:rPr lang="en-US" altLang="en-US" sz="1800" i="1" smtClean="0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78851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i="1" smtClean="0">
                <a:solidFill>
                  <a:srgbClr val="CC0000"/>
                </a:solidFill>
                <a:latin typeface="Gill Sans MT" panose="020B0502020104020203" pitchFamily="34" charset="0"/>
              </a:rPr>
              <a:t>example: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 smtClean="0">
                <a:solidFill>
                  <a:srgbClr val="000000"/>
                </a:solidFill>
                <a:latin typeface="Gill Sans MT" panose="020B0502020104020203" pitchFamily="34" charset="0"/>
              </a:rPr>
              <a:t>4000 byte datagram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 smtClean="0">
                <a:solidFill>
                  <a:srgbClr val="000000"/>
                </a:solidFill>
                <a:latin typeface="Gill Sans MT" panose="020B0502020104020203" pitchFamily="34" charset="0"/>
              </a:rPr>
              <a:t>MTU = 1500 bytes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sz="2000" smtClean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77597" name="Text Box 61"/>
          <p:cNvSpPr txBox="1">
            <a:spLocks noChangeArrowheads="1"/>
          </p:cNvSpPr>
          <p:nvPr/>
        </p:nvSpPr>
        <p:spPr bwMode="auto">
          <a:xfrm>
            <a:off x="1042988" y="323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1480 bytes in </a:t>
            </a:r>
            <a:br>
              <a:rPr lang="en-US" altLang="en-US" sz="1800" smtClean="0">
                <a:solidFill>
                  <a:srgbClr val="000000"/>
                </a:solidFill>
              </a:rPr>
            </a:br>
            <a:r>
              <a:rPr lang="en-US" altLang="en-US" sz="1800" smtClean="0">
                <a:solidFill>
                  <a:srgbClr val="000000"/>
                </a:solidFill>
              </a:rPr>
              <a:t>data field</a:t>
            </a:r>
          </a:p>
        </p:txBody>
      </p:sp>
      <p:sp>
        <p:nvSpPr>
          <p:cNvPr id="577599" name="Text Box 63"/>
          <p:cNvSpPr txBox="1">
            <a:spLocks noChangeArrowheads="1"/>
          </p:cNvSpPr>
          <p:nvPr/>
        </p:nvSpPr>
        <p:spPr bwMode="auto">
          <a:xfrm>
            <a:off x="1504950" y="40719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offset =</a:t>
            </a:r>
          </a:p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1480/8 </a:t>
            </a:r>
          </a:p>
        </p:txBody>
      </p:sp>
      <p:sp>
        <p:nvSpPr>
          <p:cNvPr id="36873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fragmentation, reassembly</a:t>
            </a:r>
          </a:p>
        </p:txBody>
      </p:sp>
      <p:pic>
        <p:nvPicPr>
          <p:cNvPr id="78855" name="Picture 6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604" name="Line 68"/>
          <p:cNvSpPr>
            <a:spLocks noChangeShapeType="1"/>
          </p:cNvSpPr>
          <p:nvPr/>
        </p:nvSpPr>
        <p:spPr bwMode="auto">
          <a:xfrm>
            <a:off x="1985963" y="35909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7605" name="Line 69"/>
          <p:cNvSpPr>
            <a:spLocks noChangeShapeType="1"/>
          </p:cNvSpPr>
          <p:nvPr/>
        </p:nvSpPr>
        <p:spPr bwMode="auto">
          <a:xfrm flipH="1">
            <a:off x="2319338" y="4394200"/>
            <a:ext cx="467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7" grpId="0"/>
      <p:bldP spid="577599" grpId="0"/>
      <p:bldP spid="577604" grpId="0" animBg="1"/>
      <p:bldP spid="57760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</p:grpSpPr>
        <p:sp>
          <p:nvSpPr>
            <p:cNvPr id="76832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76833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834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ver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835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length</a:t>
              </a:r>
            </a:p>
          </p:txBody>
        </p:sp>
        <p:sp>
          <p:nvSpPr>
            <p:cNvPr id="76836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37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38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32 bits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839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40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41" name="Text Box 13"/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2000" smtClean="0">
                  <a:solidFill>
                    <a:srgbClr val="000000"/>
                  </a:solidFill>
                </a:rPr>
                <a:t>data </a:t>
              </a:r>
            </a:p>
            <a:p>
              <a:pPr algn="ctr" eaLnBrk="0" hangingPunct="0"/>
              <a:r>
                <a:rPr lang="en-US" altLang="en-US" sz="2000" smtClean="0">
                  <a:solidFill>
                    <a:srgbClr val="000000"/>
                  </a:solidFill>
                </a:rPr>
                <a:t>(variable length,</a:t>
              </a:r>
            </a:p>
            <a:p>
              <a:pPr algn="ctr" eaLnBrk="0" hangingPunct="0"/>
              <a:r>
                <a:rPr lang="en-US" altLang="en-US" sz="2000" smtClean="0">
                  <a:solidFill>
                    <a:srgbClr val="000000"/>
                  </a:solidFill>
                </a:rPr>
                <a:t>typically a TCP </a:t>
              </a:r>
            </a:p>
            <a:p>
              <a:pPr algn="ctr" eaLnBrk="0" hangingPunct="0"/>
              <a:r>
                <a:rPr lang="en-US" altLang="en-US" sz="2000" smtClean="0">
                  <a:solidFill>
                    <a:srgbClr val="000000"/>
                  </a:solidFill>
                </a:rPr>
                <a:t>or UDP segment)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842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16-bit identifier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76843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44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45" name="Text Box 17"/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header</a:t>
              </a:r>
            </a:p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 checksum</a:t>
              </a:r>
            </a:p>
          </p:txBody>
        </p:sp>
        <p:sp>
          <p:nvSpPr>
            <p:cNvPr id="76846" name="Text Box 18"/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time to</a:t>
              </a:r>
            </a:p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live</a:t>
              </a:r>
            </a:p>
          </p:txBody>
        </p:sp>
        <p:sp>
          <p:nvSpPr>
            <p:cNvPr id="76847" name="Text Box 19"/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32 bit source IP address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848" name="Text Box 31"/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head.</a:t>
              </a:r>
            </a:p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len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849" name="Text Box 32"/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type of</a:t>
              </a:r>
            </a:p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service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850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51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52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53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flgs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76854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55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fragment</a:t>
              </a:r>
            </a:p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 offset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76856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57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58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59" name="Text Box 46"/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upper</a:t>
              </a:r>
            </a:p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 layer</a:t>
              </a:r>
            </a:p>
          </p:txBody>
        </p:sp>
        <p:sp>
          <p:nvSpPr>
            <p:cNvPr id="76860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61" name="Text Box 49"/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32 bit destination IP address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862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63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options (if any)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IP datagram format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68350" y="858838"/>
            <a:ext cx="2501900" cy="792162"/>
            <a:chOff x="484" y="541"/>
            <a:chExt cx="1576" cy="499"/>
          </a:xfrm>
        </p:grpSpPr>
        <p:sp>
          <p:nvSpPr>
            <p:cNvPr id="76830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IP protocol version</a:t>
              </a:r>
            </a:p>
            <a:p>
              <a:pPr algn="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number</a:t>
              </a:r>
              <a:endParaRPr lang="en-US" alt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76831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258888" y="1406525"/>
            <a:ext cx="2416175" cy="641350"/>
            <a:chOff x="793" y="886"/>
            <a:chExt cx="1522" cy="404"/>
          </a:xfrm>
        </p:grpSpPr>
        <p:sp>
          <p:nvSpPr>
            <p:cNvPr id="76828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header length</a:t>
              </a:r>
            </a:p>
            <a:p>
              <a:pPr algn="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 (bytes)</a:t>
              </a:r>
              <a:endParaRPr lang="en-US" alt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76829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727075" y="2732088"/>
            <a:ext cx="3624263" cy="1592262"/>
            <a:chOff x="458" y="1721"/>
            <a:chExt cx="2283" cy="1003"/>
          </a:xfrm>
        </p:grpSpPr>
        <p:sp>
          <p:nvSpPr>
            <p:cNvPr id="76826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upper layer protocol</a:t>
              </a:r>
            </a:p>
            <a:p>
              <a:pPr algn="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to deliver payload to</a:t>
              </a:r>
            </a:p>
          </p:txBody>
        </p:sp>
        <p:sp>
          <p:nvSpPr>
            <p:cNvPr id="76827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76824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total datagram</a:t>
              </a:r>
            </a:p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length (bytes)</a:t>
              </a:r>
            </a:p>
          </p:txBody>
        </p:sp>
        <p:sp>
          <p:nvSpPr>
            <p:cNvPr id="76825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293813" y="1760538"/>
            <a:ext cx="3028950" cy="565150"/>
            <a:chOff x="815" y="1109"/>
            <a:chExt cx="1908" cy="356"/>
          </a:xfrm>
        </p:grpSpPr>
        <p:sp>
          <p:nvSpPr>
            <p:cNvPr id="76822" name="Text Box 35"/>
            <p:cNvSpPr txBox="1">
              <a:spLocks noChangeArrowheads="1"/>
            </p:cNvSpPr>
            <p:nvPr/>
          </p:nvSpPr>
          <p:spPr bwMode="auto">
            <a:xfrm>
              <a:off x="815" y="1234"/>
              <a:ext cx="10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0" hangingPunct="0"/>
              <a:r>
                <a:rPr lang="ja-JP" altLang="en-US" sz="1800" smtClean="0">
                  <a:solidFill>
                    <a:srgbClr val="000000"/>
                  </a:solidFill>
                </a:rPr>
                <a:t>“</a:t>
              </a:r>
              <a:r>
                <a:rPr lang="en-US" altLang="ja-JP" sz="1800" smtClean="0">
                  <a:solidFill>
                    <a:srgbClr val="000000"/>
                  </a:solidFill>
                </a:rPr>
                <a:t>type</a:t>
              </a:r>
              <a:r>
                <a:rPr lang="ja-JP" altLang="en-US" sz="1800" smtClean="0">
                  <a:solidFill>
                    <a:srgbClr val="000000"/>
                  </a:solidFill>
                </a:rPr>
                <a:t>”</a:t>
              </a:r>
              <a:r>
                <a:rPr lang="en-US" altLang="ja-JP" sz="1800" smtClean="0">
                  <a:solidFill>
                    <a:srgbClr val="000000"/>
                  </a:solidFill>
                </a:rPr>
                <a:t> of data </a:t>
              </a:r>
              <a:endParaRPr lang="en-US" altLang="en-US" sz="1000" smtClean="0">
                <a:solidFill>
                  <a:srgbClr val="000000"/>
                </a:solidFill>
              </a:endParaRPr>
            </a:p>
          </p:txBody>
        </p:sp>
        <p:sp>
          <p:nvSpPr>
            <p:cNvPr id="76823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51413" y="1787525"/>
            <a:ext cx="4102100" cy="915988"/>
            <a:chOff x="3119" y="1126"/>
            <a:chExt cx="2584" cy="577"/>
          </a:xfrm>
        </p:grpSpPr>
        <p:sp>
          <p:nvSpPr>
            <p:cNvPr id="76818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for</a:t>
              </a:r>
            </a:p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fragmentation/</a:t>
              </a:r>
            </a:p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reassembly</a:t>
              </a:r>
            </a:p>
          </p:txBody>
        </p:sp>
        <p:sp>
          <p:nvSpPr>
            <p:cNvPr id="76819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20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821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019175" y="2406650"/>
            <a:ext cx="2398713" cy="1190625"/>
            <a:chOff x="642" y="1516"/>
            <a:chExt cx="1511" cy="750"/>
          </a:xfrm>
        </p:grpSpPr>
        <p:sp>
          <p:nvSpPr>
            <p:cNvPr id="76816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max number</a:t>
              </a:r>
            </a:p>
            <a:p>
              <a:pPr algn="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remaining hops</a:t>
              </a:r>
            </a:p>
            <a:p>
              <a:pPr algn="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(decremented at </a:t>
              </a:r>
            </a:p>
            <a:p>
              <a:pPr algn="r"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each router)</a:t>
              </a:r>
            </a:p>
          </p:txBody>
        </p:sp>
        <p:sp>
          <p:nvSpPr>
            <p:cNvPr id="76817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532563" y="3987800"/>
            <a:ext cx="2508250" cy="1465263"/>
            <a:chOff x="4115" y="2512"/>
            <a:chExt cx="1580" cy="923"/>
          </a:xfrm>
        </p:grpSpPr>
        <p:sp>
          <p:nvSpPr>
            <p:cNvPr id="76814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e.g. timestamp,</a:t>
              </a:r>
            </a:p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record route</a:t>
              </a:r>
            </a:p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taken, specify</a:t>
              </a:r>
            </a:p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list of routers </a:t>
              </a:r>
            </a:p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to visit.</a:t>
              </a:r>
            </a:p>
          </p:txBody>
        </p:sp>
        <p:sp>
          <p:nvSpPr>
            <p:cNvPr id="76815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575542" name="Rectangle 54"/>
          <p:cNvSpPr>
            <a:spLocks noChangeArrowheads="1"/>
          </p:cNvSpPr>
          <p:nvPr/>
        </p:nvSpPr>
        <p:spPr bwMode="auto">
          <a:xfrm>
            <a:off x="244475" y="4595813"/>
            <a:ext cx="2620963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i="1" smtClean="0">
                <a:solidFill>
                  <a:srgbClr val="CC0000"/>
                </a:solidFill>
              </a:rPr>
              <a:t>how much overhead?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 smtClean="0">
                <a:solidFill>
                  <a:srgbClr val="000000"/>
                </a:solidFill>
              </a:rPr>
              <a:t>20 bytes of TCP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 smtClean="0">
                <a:solidFill>
                  <a:srgbClr val="000000"/>
                </a:solidFill>
              </a:rPr>
              <a:t>20 bytes of IP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000" smtClean="0">
                <a:solidFill>
                  <a:srgbClr val="000000"/>
                </a:solidFill>
              </a:rPr>
              <a:t>= 40 bytes + app layer overhead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IPv6: motivation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4027487"/>
          </a:xfrm>
        </p:spPr>
        <p:txBody>
          <a:bodyPr/>
          <a:lstStyle/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initial motivation:</a:t>
            </a:r>
            <a:r>
              <a:rPr lang="en-US" altLang="en-US" i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32-bit address space soon to be completely allocated.  </a:t>
            </a:r>
          </a:p>
          <a:p>
            <a: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additional motivation:</a:t>
            </a: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header format helps speed processing/forwarding</a:t>
            </a: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header changes to facilitate QoS </a:t>
            </a:r>
          </a:p>
          <a:p>
            <a:pPr lvl="1"/>
            <a:endParaRPr lang="en-US" altLang="en-US" smtClean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IPv6 datagram format: </a:t>
            </a: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fixed-length 40 byte header</a:t>
            </a: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no fragmentation allowed</a:t>
            </a:r>
            <a:endParaRPr lang="en-US" altLang="en-US" i="1" smtClean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854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556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8715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80"/>
          <p:cNvSpPr>
            <a:spLocks noChangeArrowheads="1"/>
          </p:cNvSpPr>
          <p:nvPr/>
        </p:nvSpPr>
        <p:spPr bwMode="auto">
          <a:xfrm>
            <a:off x="2216150" y="3263900"/>
            <a:ext cx="4748213" cy="28178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686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 datagram format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79425" y="1306513"/>
            <a:ext cx="7413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2800" i="1" smtClean="0">
                <a:solidFill>
                  <a:srgbClr val="CC0000"/>
                </a:solidFill>
                <a:latin typeface="Gill Sans MT" panose="020B0502020104020203" pitchFamily="34" charset="0"/>
              </a:rPr>
              <a:t>priority:</a:t>
            </a:r>
            <a:r>
              <a:rPr lang="en-US" altLang="en-US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  identify priority among datagrams in flow</a:t>
            </a:r>
          </a:p>
          <a:p>
            <a:pPr eaLnBrk="0" hangingPunct="0"/>
            <a:r>
              <a:rPr lang="en-US" altLang="en-US" sz="2800" i="1" smtClean="0">
                <a:solidFill>
                  <a:srgbClr val="CC0000"/>
                </a:solidFill>
                <a:latin typeface="Gill Sans MT" panose="020B0502020104020203" pitchFamily="34" charset="0"/>
              </a:rPr>
              <a:t>flow Label:</a:t>
            </a:r>
            <a:r>
              <a:rPr lang="en-US" altLang="en-US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 identify datagrams in same </a:t>
            </a:r>
            <a:r>
              <a:rPr lang="ja-JP" altLang="en-US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flow.</a:t>
            </a:r>
            <a:r>
              <a:rPr lang="ja-JP" altLang="en-US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  <a:p>
            <a:pPr eaLnBrk="0" hangingPunct="0"/>
            <a:r>
              <a:rPr lang="en-US" altLang="en-US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                    (concept of</a:t>
            </a:r>
            <a:r>
              <a:rPr lang="ja-JP" altLang="en-US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flow</a:t>
            </a:r>
            <a:r>
              <a:rPr lang="ja-JP" altLang="en-US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 not well defined).</a:t>
            </a:r>
          </a:p>
          <a:p>
            <a:pPr eaLnBrk="0" hangingPunct="0"/>
            <a:r>
              <a:rPr lang="en-US" altLang="en-US" sz="2800" i="1" smtClean="0">
                <a:solidFill>
                  <a:srgbClr val="CC0000"/>
                </a:solidFill>
                <a:latin typeface="Gill Sans MT" panose="020B0502020104020203" pitchFamily="34" charset="0"/>
              </a:rPr>
              <a:t>next header:</a:t>
            </a:r>
            <a:r>
              <a:rPr lang="en-US" altLang="en-US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 identify upper layer protocol for data</a:t>
            </a:r>
            <a:r>
              <a:rPr lang="en-US" altLang="en-US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9573" name="Rectangle 56"/>
          <p:cNvSpPr>
            <a:spLocks noChangeArrowheads="1"/>
          </p:cNvSpPr>
          <p:nvPr/>
        </p:nvSpPr>
        <p:spPr bwMode="auto">
          <a:xfrm>
            <a:off x="2141538" y="33448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09574" name="Line 60"/>
          <p:cNvSpPr>
            <a:spLocks noChangeShapeType="1"/>
          </p:cNvSpPr>
          <p:nvPr/>
        </p:nvSpPr>
        <p:spPr bwMode="auto">
          <a:xfrm>
            <a:off x="2143125" y="36544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75" name="Line 61"/>
          <p:cNvSpPr>
            <a:spLocks noChangeShapeType="1"/>
          </p:cNvSpPr>
          <p:nvPr/>
        </p:nvSpPr>
        <p:spPr bwMode="auto">
          <a:xfrm>
            <a:off x="2794000" y="335438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76" name="Line 63"/>
          <p:cNvSpPr>
            <a:spLocks noChangeShapeType="1"/>
          </p:cNvSpPr>
          <p:nvPr/>
        </p:nvSpPr>
        <p:spPr bwMode="auto">
          <a:xfrm>
            <a:off x="3482975" y="335121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77" name="Line 64"/>
          <p:cNvSpPr>
            <a:spLocks noChangeShapeType="1"/>
          </p:cNvSpPr>
          <p:nvPr/>
        </p:nvSpPr>
        <p:spPr bwMode="auto">
          <a:xfrm>
            <a:off x="4410075" y="364966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78" name="Line 65"/>
          <p:cNvSpPr>
            <a:spLocks noChangeShapeType="1"/>
          </p:cNvSpPr>
          <p:nvPr/>
        </p:nvSpPr>
        <p:spPr bwMode="auto">
          <a:xfrm>
            <a:off x="5556250" y="365283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79" name="Line 66"/>
          <p:cNvSpPr>
            <a:spLocks noChangeShapeType="1"/>
          </p:cNvSpPr>
          <p:nvPr/>
        </p:nvSpPr>
        <p:spPr bwMode="auto">
          <a:xfrm>
            <a:off x="2130425" y="51752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80" name="Line 67"/>
          <p:cNvSpPr>
            <a:spLocks noChangeShapeType="1"/>
          </p:cNvSpPr>
          <p:nvPr/>
        </p:nvSpPr>
        <p:spPr bwMode="auto">
          <a:xfrm>
            <a:off x="2147888" y="45354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81" name="Line 68"/>
          <p:cNvSpPr>
            <a:spLocks noChangeShapeType="1"/>
          </p:cNvSpPr>
          <p:nvPr/>
        </p:nvSpPr>
        <p:spPr bwMode="auto">
          <a:xfrm>
            <a:off x="2133600" y="39528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82" name="Text Box 69"/>
          <p:cNvSpPr txBox="1">
            <a:spLocks noChangeArrowheads="1"/>
          </p:cNvSpPr>
          <p:nvPr/>
        </p:nvSpPr>
        <p:spPr bwMode="auto">
          <a:xfrm>
            <a:off x="4046538" y="54403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109583" name="Text Box 70"/>
          <p:cNvSpPr txBox="1">
            <a:spLocks noChangeArrowheads="1"/>
          </p:cNvSpPr>
          <p:nvPr/>
        </p:nvSpPr>
        <p:spPr bwMode="auto">
          <a:xfrm>
            <a:off x="3378200" y="4578350"/>
            <a:ext cx="216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en-US" altLang="en-US" sz="1800" smtClean="0">
                <a:solidFill>
                  <a:srgbClr val="000000"/>
                </a:solidFill>
              </a:rPr>
              <a:t>destination address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altLang="en-US" sz="1800" smtClean="0">
                <a:solidFill>
                  <a:srgbClr val="000000"/>
                </a:solidFill>
              </a:rPr>
              <a:t>(128 bits)</a:t>
            </a:r>
          </a:p>
        </p:txBody>
      </p:sp>
      <p:sp>
        <p:nvSpPr>
          <p:cNvPr id="109584" name="Text Box 71"/>
          <p:cNvSpPr txBox="1">
            <a:spLocks noChangeArrowheads="1"/>
          </p:cNvSpPr>
          <p:nvPr/>
        </p:nvSpPr>
        <p:spPr bwMode="auto">
          <a:xfrm>
            <a:off x="3543300" y="3971925"/>
            <a:ext cx="1746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en-US" altLang="en-US" sz="1800" smtClean="0">
                <a:solidFill>
                  <a:srgbClr val="000000"/>
                </a:solidFill>
              </a:rPr>
              <a:t>source address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altLang="en-US" sz="1800" smtClean="0">
                <a:solidFill>
                  <a:srgbClr val="000000"/>
                </a:solidFill>
              </a:rPr>
              <a:t>(128 bits)</a:t>
            </a:r>
          </a:p>
        </p:txBody>
      </p:sp>
      <p:sp>
        <p:nvSpPr>
          <p:cNvPr id="109585" name="Text Box 72"/>
          <p:cNvSpPr txBox="1">
            <a:spLocks noChangeArrowheads="1"/>
          </p:cNvSpPr>
          <p:nvPr/>
        </p:nvSpPr>
        <p:spPr bwMode="auto">
          <a:xfrm>
            <a:off x="2627313" y="36195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payload len</a:t>
            </a:r>
          </a:p>
        </p:txBody>
      </p:sp>
      <p:sp>
        <p:nvSpPr>
          <p:cNvPr id="109586" name="Text Box 73"/>
          <p:cNvSpPr txBox="1">
            <a:spLocks noChangeArrowheads="1"/>
          </p:cNvSpPr>
          <p:nvPr/>
        </p:nvSpPr>
        <p:spPr bwMode="auto">
          <a:xfrm>
            <a:off x="4408488" y="36274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next hdr</a:t>
            </a:r>
          </a:p>
        </p:txBody>
      </p:sp>
      <p:sp>
        <p:nvSpPr>
          <p:cNvPr id="109587" name="Text Box 74"/>
          <p:cNvSpPr txBox="1">
            <a:spLocks noChangeArrowheads="1"/>
          </p:cNvSpPr>
          <p:nvPr/>
        </p:nvSpPr>
        <p:spPr bwMode="auto">
          <a:xfrm>
            <a:off x="5664200" y="361315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hop limit</a:t>
            </a:r>
          </a:p>
        </p:txBody>
      </p:sp>
      <p:sp>
        <p:nvSpPr>
          <p:cNvPr id="109588" name="Text Box 75"/>
          <p:cNvSpPr txBox="1">
            <a:spLocks noChangeArrowheads="1"/>
          </p:cNvSpPr>
          <p:nvPr/>
        </p:nvSpPr>
        <p:spPr bwMode="auto">
          <a:xfrm>
            <a:off x="4533900" y="331946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flow label</a:t>
            </a:r>
          </a:p>
        </p:txBody>
      </p:sp>
      <p:sp>
        <p:nvSpPr>
          <p:cNvPr id="109589" name="Text Box 76"/>
          <p:cNvSpPr txBox="1">
            <a:spLocks noChangeArrowheads="1"/>
          </p:cNvSpPr>
          <p:nvPr/>
        </p:nvSpPr>
        <p:spPr bwMode="auto">
          <a:xfrm>
            <a:off x="2913063" y="33051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pri</a:t>
            </a:r>
          </a:p>
        </p:txBody>
      </p:sp>
      <p:sp>
        <p:nvSpPr>
          <p:cNvPr id="109590" name="Text Box 77"/>
          <p:cNvSpPr txBox="1">
            <a:spLocks noChangeArrowheads="1"/>
          </p:cNvSpPr>
          <p:nvPr/>
        </p:nvSpPr>
        <p:spPr bwMode="auto">
          <a:xfrm>
            <a:off x="2206625" y="33131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ver</a:t>
            </a:r>
          </a:p>
        </p:txBody>
      </p:sp>
      <p:sp>
        <p:nvSpPr>
          <p:cNvPr id="109591" name="Line 79"/>
          <p:cNvSpPr>
            <a:spLocks noChangeShapeType="1"/>
          </p:cNvSpPr>
          <p:nvPr/>
        </p:nvSpPr>
        <p:spPr bwMode="auto">
          <a:xfrm>
            <a:off x="2119313" y="64008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92" name="Text Box 78"/>
          <p:cNvSpPr txBox="1">
            <a:spLocks noChangeArrowheads="1"/>
          </p:cNvSpPr>
          <p:nvPr/>
        </p:nvSpPr>
        <p:spPr bwMode="auto">
          <a:xfrm>
            <a:off x="3978275" y="6210300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32 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04298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Other changes from IPv4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checksum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  <a:r>
              <a:rPr lang="en-US" altLang="en-US" i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removed entirely to reduce processing time at each hop</a:t>
            </a: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options:</a:t>
            </a:r>
            <a: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allowed, but outside of header, indicated by </a:t>
            </a:r>
            <a:r>
              <a:rPr lang="ja-JP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Next Header</a:t>
            </a:r>
            <a:r>
              <a:rPr lang="ja-JP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field</a:t>
            </a: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ICMPv6:</a:t>
            </a:r>
            <a: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new version of ICMP</a:t>
            </a: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additional message types, e.g. </a:t>
            </a:r>
            <a:r>
              <a:rPr lang="ja-JP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Packet Too Big</a:t>
            </a:r>
            <a:r>
              <a:rPr lang="ja-JP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”</a:t>
            </a:r>
            <a:endParaRPr lang="en-US" altLang="ja-JP" smtClean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multicast group management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Transition from IPv4 to IPv6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8256587" cy="24876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not all routers can be upgraded simultaneously</a:t>
            </a:r>
          </a:p>
          <a:p>
            <a:pPr lvl="1">
              <a:lnSpc>
                <a:spcPct val="75000"/>
              </a:lnSpc>
            </a:pPr>
            <a:r>
              <a:rPr lang="en-US" altLang="en-US" sz="28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no </a:t>
            </a:r>
            <a:r>
              <a:rPr lang="ja-JP" altLang="en-US" sz="28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8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flag days</a:t>
            </a:r>
            <a:r>
              <a:rPr lang="ja-JP" altLang="en-US" sz="28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”</a:t>
            </a:r>
            <a:endParaRPr lang="en-US" altLang="ja-JP" sz="2800" smtClean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lvl="1">
              <a:lnSpc>
                <a:spcPct val="75000"/>
              </a:lnSpc>
            </a:pPr>
            <a:r>
              <a:rPr lang="en-US" altLang="en-US" sz="28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how will network operate with mixed IPv4 and IPv6 routers? </a:t>
            </a: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tunneling:</a:t>
            </a:r>
            <a: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IPv6 datagram carried as </a:t>
            </a:r>
            <a:r>
              <a:rPr lang="en-US" altLang="en-US" i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payload</a:t>
            </a:r>
            <a: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in IPv4 datagram among IPv4 routers</a:t>
            </a:r>
          </a:p>
        </p:txBody>
      </p:sp>
      <p:pic>
        <p:nvPicPr>
          <p:cNvPr id="111619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255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20" name="Group 47"/>
          <p:cNvGrpSpPr>
            <a:grpSpLocks/>
          </p:cNvGrpSpPr>
          <p:nvPr/>
        </p:nvGrpSpPr>
        <p:grpSpPr bwMode="auto">
          <a:xfrm>
            <a:off x="2101850" y="5176838"/>
            <a:ext cx="4854575" cy="473075"/>
            <a:chOff x="1163" y="3504"/>
            <a:chExt cx="3058" cy="298"/>
          </a:xfrm>
        </p:grpSpPr>
        <p:sp>
          <p:nvSpPr>
            <p:cNvPr id="111655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11656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57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58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59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60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61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62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63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64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65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66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67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68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69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70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1621" name="Text Box 48"/>
          <p:cNvSpPr txBox="1">
            <a:spLocks noChangeArrowheads="1"/>
          </p:cNvSpPr>
          <p:nvPr/>
        </p:nvSpPr>
        <p:spPr bwMode="auto">
          <a:xfrm>
            <a:off x="1597025" y="437515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</a:rPr>
              <a:t>IPv4 source, dest addr </a:t>
            </a:r>
          </a:p>
        </p:txBody>
      </p:sp>
      <p:sp>
        <p:nvSpPr>
          <p:cNvPr id="111622" name="Text Box 50"/>
          <p:cNvSpPr txBox="1">
            <a:spLocks noChangeArrowheads="1"/>
          </p:cNvSpPr>
          <p:nvPr/>
        </p:nvSpPr>
        <p:spPr bwMode="auto">
          <a:xfrm>
            <a:off x="1303338" y="4143375"/>
            <a:ext cx="165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400" smtClean="0">
                <a:solidFill>
                  <a:srgbClr val="000000"/>
                </a:solidFill>
              </a:rPr>
              <a:t>IPv4 header fields </a:t>
            </a:r>
          </a:p>
        </p:txBody>
      </p:sp>
      <p:sp>
        <p:nvSpPr>
          <p:cNvPr id="111623" name="Line 55"/>
          <p:cNvSpPr>
            <a:spLocks noChangeShapeType="1"/>
          </p:cNvSpPr>
          <p:nvPr/>
        </p:nvSpPr>
        <p:spPr bwMode="auto">
          <a:xfrm>
            <a:off x="2855913" y="4633913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624" name="Line 56"/>
          <p:cNvSpPr>
            <a:spLocks noChangeShapeType="1"/>
          </p:cNvSpPr>
          <p:nvPr/>
        </p:nvSpPr>
        <p:spPr bwMode="auto">
          <a:xfrm>
            <a:off x="2860675" y="4629150"/>
            <a:ext cx="38100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625" name="Line 57"/>
          <p:cNvSpPr>
            <a:spLocks noChangeShapeType="1"/>
          </p:cNvSpPr>
          <p:nvPr/>
        </p:nvSpPr>
        <p:spPr bwMode="auto">
          <a:xfrm>
            <a:off x="2260600" y="4386263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626" name="Text Box 23"/>
          <p:cNvSpPr txBox="1">
            <a:spLocks noChangeArrowheads="1"/>
          </p:cNvSpPr>
          <p:nvPr/>
        </p:nvSpPr>
        <p:spPr bwMode="auto">
          <a:xfrm>
            <a:off x="3663950" y="6003925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IPv4 datagram</a:t>
            </a:r>
          </a:p>
        </p:txBody>
      </p:sp>
      <p:sp>
        <p:nvSpPr>
          <p:cNvPr id="111627" name="Line 24"/>
          <p:cNvSpPr>
            <a:spLocks noChangeShapeType="1"/>
          </p:cNvSpPr>
          <p:nvPr/>
        </p:nvSpPr>
        <p:spPr bwMode="auto">
          <a:xfrm>
            <a:off x="5284788" y="6192838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628" name="Line 25"/>
          <p:cNvSpPr>
            <a:spLocks noChangeShapeType="1"/>
          </p:cNvSpPr>
          <p:nvPr/>
        </p:nvSpPr>
        <p:spPr bwMode="auto">
          <a:xfrm flipH="1">
            <a:off x="2095500" y="6192838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4384675" y="5654675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IPv6 datagram</a:t>
            </a:r>
          </a:p>
        </p:txBody>
      </p:sp>
      <p:sp>
        <p:nvSpPr>
          <p:cNvPr id="418881" name="Line 65"/>
          <p:cNvSpPr>
            <a:spLocks noChangeShapeType="1"/>
          </p:cNvSpPr>
          <p:nvPr/>
        </p:nvSpPr>
        <p:spPr bwMode="auto">
          <a:xfrm>
            <a:off x="6021388" y="5824538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8882" name="Line 66"/>
          <p:cNvSpPr>
            <a:spLocks noChangeShapeType="1"/>
          </p:cNvSpPr>
          <p:nvPr/>
        </p:nvSpPr>
        <p:spPr bwMode="auto">
          <a:xfrm flipH="1">
            <a:off x="3522663" y="5824538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632" name="Rectangle 69"/>
          <p:cNvSpPr>
            <a:spLocks noChangeArrowheads="1"/>
          </p:cNvSpPr>
          <p:nvPr/>
        </p:nvSpPr>
        <p:spPr bwMode="auto">
          <a:xfrm>
            <a:off x="3490913" y="5211763"/>
            <a:ext cx="3422650" cy="401637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z="1800" smtClean="0">
              <a:solidFill>
                <a:srgbClr val="000000"/>
              </a:solidFill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4552950" y="4241800"/>
            <a:ext cx="3379788" cy="1109663"/>
            <a:chOff x="2868" y="2782"/>
            <a:chExt cx="2129" cy="699"/>
          </a:xfrm>
        </p:grpSpPr>
        <p:sp>
          <p:nvSpPr>
            <p:cNvPr id="111653" name="Text Box 51"/>
            <p:cNvSpPr txBox="1">
              <a:spLocks noChangeArrowheads="1"/>
            </p:cNvSpPr>
            <p:nvPr/>
          </p:nvSpPr>
          <p:spPr bwMode="auto">
            <a:xfrm>
              <a:off x="4204" y="2782"/>
              <a:ext cx="7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400" smtClean="0">
                  <a:solidFill>
                    <a:srgbClr val="000000"/>
                  </a:solidFill>
                </a:rPr>
                <a:t>IPv4 payload </a:t>
              </a:r>
            </a:p>
          </p:txBody>
        </p:sp>
        <p:sp>
          <p:nvSpPr>
            <p:cNvPr id="111654" name="Line 54"/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3506788" y="4146550"/>
            <a:ext cx="3402012" cy="1476375"/>
            <a:chOff x="2280" y="1247"/>
            <a:chExt cx="2143" cy="930"/>
          </a:xfrm>
        </p:grpSpPr>
        <p:sp>
          <p:nvSpPr>
            <p:cNvPr id="111637" name="Rectangle 5"/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11638" name="Line 8"/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39" name="Line 9"/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40" name="Line 10"/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41" name="Line 11"/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42" name="Line 12"/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43" name="Line 13"/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44" name="Line 14"/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45" name="Line 15"/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46" name="Text Box 16"/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400" smtClean="0">
                  <a:solidFill>
                    <a:srgbClr val="000000"/>
                  </a:solidFill>
                </a:rPr>
                <a:t>UDP/TCP payload</a:t>
              </a:r>
            </a:p>
          </p:txBody>
        </p:sp>
        <p:sp>
          <p:nvSpPr>
            <p:cNvPr id="111647" name="Text Box 17"/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>
                <a:lnSpc>
                  <a:spcPct val="85000"/>
                </a:lnSpc>
              </a:pPr>
              <a:r>
                <a:rPr lang="en-US" altLang="en-US" sz="1400" smtClean="0">
                  <a:solidFill>
                    <a:srgbClr val="000000"/>
                  </a:solidFill>
                </a:rPr>
                <a:t>IPv6 source dest addr</a:t>
              </a:r>
            </a:p>
          </p:txBody>
        </p:sp>
        <p:sp>
          <p:nvSpPr>
            <p:cNvPr id="111648" name="Text Box 18"/>
            <p:cNvSpPr txBox="1">
              <a:spLocks noChangeArrowheads="1"/>
            </p:cNvSpPr>
            <p:nvPr/>
          </p:nvSpPr>
          <p:spPr bwMode="auto">
            <a:xfrm>
              <a:off x="2314" y="1247"/>
              <a:ext cx="101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>
                <a:lnSpc>
                  <a:spcPct val="85000"/>
                </a:lnSpc>
              </a:pPr>
              <a:r>
                <a:rPr lang="en-US" altLang="en-US" sz="1400" smtClean="0">
                  <a:solidFill>
                    <a:srgbClr val="000000"/>
                  </a:solidFill>
                </a:rPr>
                <a:t>IPv6 header fields</a:t>
              </a:r>
            </a:p>
          </p:txBody>
        </p:sp>
        <p:sp>
          <p:nvSpPr>
            <p:cNvPr id="111649" name="Line 19"/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50" name="Line 20"/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51" name="Line 58"/>
            <p:cNvSpPr>
              <a:spLocks noChangeShapeType="1"/>
            </p:cNvSpPr>
            <p:nvPr/>
          </p:nvSpPr>
          <p:spPr bwMode="auto">
            <a:xfrm>
              <a:off x="2386" y="1399"/>
              <a:ext cx="0" cy="5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1652" name="Line 59"/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/>
      <p:bldP spid="418881" grpId="0" animBg="1"/>
      <p:bldP spid="4188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35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Tunneling</a:t>
            </a:r>
          </a:p>
        </p:txBody>
      </p:sp>
      <p:sp>
        <p:nvSpPr>
          <p:cNvPr id="112643" name="Text Box 76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physical view:</a:t>
            </a:r>
          </a:p>
        </p:txBody>
      </p:sp>
      <p:sp>
        <p:nvSpPr>
          <p:cNvPr id="112644" name="Line 147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45" name="Text Box 18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2646" name="Text Box 18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CC0000"/>
                </a:solidFill>
              </a:rPr>
              <a:t>IPv4</a:t>
            </a:r>
          </a:p>
        </p:txBody>
      </p:sp>
      <p:grpSp>
        <p:nvGrpSpPr>
          <p:cNvPr id="112647" name="Group 254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11276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76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76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12764" name="Group 25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2767" name="Freeform 2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768" name="Freeform 2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12765" name="Line 261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766" name="Line 262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2648" name="Group 328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112738" name="Text Box 92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12739" name="Text Box 108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12740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741" name="Text Box 143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600" smtClean="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112742" name="Text Box 144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600" smtClean="0">
                  <a:solidFill>
                    <a:srgbClr val="000000"/>
                  </a:solidFill>
                </a:rPr>
                <a:t>IPv6</a:t>
              </a:r>
            </a:p>
          </p:txBody>
        </p:sp>
        <p:grpSp>
          <p:nvGrpSpPr>
            <p:cNvPr id="112743" name="Group 245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11275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5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5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2756" name="Group 24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59" name="Freeform 2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2760" name="Freeform 2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12757" name="Line 25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758" name="Line 25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12744" name="Group 263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11274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4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4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2748" name="Group 26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51" name="Freeform 2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2752" name="Freeform 2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12749" name="Line 27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750" name="Line 27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112649" name="Group 272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11273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73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73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12733" name="Group 2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2736" name="Freeform 2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737" name="Freeform 2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12734" name="Line 2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735" name="Line 280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2650" name="Group 303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112707" name="Text Box 50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112708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709" name="Text Box 145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600" smtClean="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112710" name="Text Box 146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600" smtClean="0">
                  <a:solidFill>
                    <a:srgbClr val="000000"/>
                  </a:solidFill>
                </a:rPr>
                <a:t>IPv6</a:t>
              </a:r>
            </a:p>
          </p:txBody>
        </p:sp>
        <p:grpSp>
          <p:nvGrpSpPr>
            <p:cNvPr id="112711" name="Group 281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11272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2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2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2725" name="Group 285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28" name="Freeform 28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2729" name="Freeform 28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12726" name="Line 288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727" name="Line 289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12712" name="Group 290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11271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1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1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2717" name="Group 29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720" name="Freeform 29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2721" name="Freeform 29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12718" name="Line 297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719" name="Line 298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12713" name="Text Box 299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F</a:t>
              </a:r>
            </a:p>
          </p:txBody>
        </p:sp>
      </p:grpSp>
      <p:sp>
        <p:nvSpPr>
          <p:cNvPr id="112651" name="Text Box 300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12652" name="Text Box 301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D</a:t>
            </a:r>
          </a:p>
        </p:txBody>
      </p:sp>
      <p:grpSp>
        <p:nvGrpSpPr>
          <p:cNvPr id="16" name="Group 354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112656" name="Rectangle 6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12657" name="Text Box 75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logical view:</a:t>
              </a:r>
            </a:p>
          </p:txBody>
        </p:sp>
        <p:sp>
          <p:nvSpPr>
            <p:cNvPr id="112658" name="Text Box 244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>
                <a:lnSpc>
                  <a:spcPct val="85000"/>
                </a:lnSpc>
              </a:pPr>
              <a:r>
                <a:rPr lang="en-US" altLang="en-US" sz="1600" i="1" smtClean="0">
                  <a:solidFill>
                    <a:srgbClr val="CC0000"/>
                  </a:solidFill>
                </a:rPr>
                <a:t>IPv4 tunnel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altLang="en-US" sz="1600" i="1" smtClean="0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112659" name="Group 304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112684" name="Text Box 305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E</a:t>
                </a:r>
              </a:p>
            </p:txBody>
          </p:sp>
          <p:sp>
            <p:nvSpPr>
              <p:cNvPr id="112685" name="Line 306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686" name="Text Box 307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sp>
            <p:nvSpPr>
              <p:cNvPr id="112687" name="Text Box 308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grpSp>
            <p:nvGrpSpPr>
              <p:cNvPr id="112688" name="Group 309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11269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70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70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2702" name="Group 31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705" name="Freeform 31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112706" name="Freeform 31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112703" name="Line 31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2704" name="Line 31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112689" name="Group 318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112691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69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693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2694" name="Group 32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97" name="Freeform 32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112698" name="Freeform 32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112695" name="Line 325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2696" name="Line 326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12690" name="Text Box 327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F</a:t>
                </a:r>
              </a:p>
            </p:txBody>
          </p:sp>
        </p:grpSp>
        <p:grpSp>
          <p:nvGrpSpPr>
            <p:cNvPr id="112660" name="Group 329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112661" name="Text Box 330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12662" name="Text Box 331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112663" name="Line 332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664" name="Text Box 333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sp>
            <p:nvSpPr>
              <p:cNvPr id="112665" name="Text Box 334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grpSp>
            <p:nvGrpSpPr>
              <p:cNvPr id="112666" name="Group 335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11267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67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67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2679" name="Group 33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82" name="Freeform 34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112683" name="Freeform 34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112680" name="Line 34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2681" name="Line 34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112667" name="Group 344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11266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66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67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2671" name="Group 34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2674" name="Freeform 34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112675" name="Freeform 35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112672" name="Line 35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2673" name="Line 35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Other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more homework (!)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Talk </a:t>
            </a:r>
            <a:r>
              <a:rPr lang="en-US" dirty="0"/>
              <a:t>about every slide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Wake you up if you fall asleep</a:t>
            </a:r>
          </a:p>
        </p:txBody>
      </p:sp>
    </p:spTree>
    <p:extLst>
      <p:ext uri="{BB962C8B-B14F-4D97-AF65-F5344CB8AC3E}">
        <p14:creationId xmlns:p14="http://schemas.microsoft.com/office/powerpoint/2010/main" val="20866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2"/>
          <p:cNvGrpSpPr>
            <a:grpSpLocks/>
          </p:cNvGrpSpPr>
          <p:nvPr/>
        </p:nvGrpSpPr>
        <p:grpSpPr bwMode="auto">
          <a:xfrm>
            <a:off x="2557463" y="3384550"/>
            <a:ext cx="817562" cy="2981325"/>
            <a:chOff x="1611" y="2132"/>
            <a:chExt cx="515" cy="1878"/>
          </a:xfrm>
        </p:grpSpPr>
        <p:grpSp>
          <p:nvGrpSpPr>
            <p:cNvPr id="113821" name="Group 212"/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113825" name="Rectangle 183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826" name="Text Box 184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400" smtClean="0">
                    <a:solidFill>
                      <a:srgbClr val="000000"/>
                    </a:solidFill>
                  </a:rPr>
                  <a:t>flow: X</a:t>
                </a:r>
              </a:p>
              <a:p>
                <a:pPr eaLnBrk="0" hangingPunct="0"/>
                <a:r>
                  <a:rPr lang="en-US" altLang="en-US" sz="1400" smtClean="0">
                    <a:solidFill>
                      <a:srgbClr val="000000"/>
                    </a:solidFill>
                  </a:rPr>
                  <a:t>src: A</a:t>
                </a:r>
              </a:p>
              <a:p>
                <a:pPr eaLnBrk="0" hangingPunct="0"/>
                <a:r>
                  <a:rPr lang="en-US" altLang="en-US" sz="1400" smtClean="0">
                    <a:solidFill>
                      <a:srgbClr val="000000"/>
                    </a:solidFill>
                  </a:rPr>
                  <a:t>dest: F</a:t>
                </a:r>
              </a:p>
              <a:p>
                <a:pPr eaLnBrk="0" hangingPunct="0"/>
                <a:endParaRPr lang="en-US" altLang="en-US" sz="1400" smtClean="0">
                  <a:solidFill>
                    <a:srgbClr val="000000"/>
                  </a:solidFill>
                </a:endParaRPr>
              </a:p>
              <a:p>
                <a:pPr eaLnBrk="0" hangingPunct="0"/>
                <a:endParaRPr lang="en-US" altLang="en-US" sz="1400" smtClean="0">
                  <a:solidFill>
                    <a:srgbClr val="000000"/>
                  </a:solidFill>
                </a:endParaRPr>
              </a:p>
              <a:p>
                <a:pPr eaLnBrk="0" hangingPunct="0"/>
                <a:r>
                  <a:rPr lang="en-US" altLang="en-US" sz="1400" smtClean="0">
                    <a:solidFill>
                      <a:srgbClr val="000000"/>
                    </a:solidFill>
                  </a:rPr>
                  <a:t>data</a:t>
                </a:r>
              </a:p>
            </p:txBody>
          </p:sp>
        </p:grpSp>
        <p:sp>
          <p:nvSpPr>
            <p:cNvPr id="113822" name="Line 194"/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823" name="Text Box 204"/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>
                <a:lnSpc>
                  <a:spcPct val="85000"/>
                </a:lnSpc>
              </a:pPr>
              <a:r>
                <a:rPr lang="en-US" altLang="en-US" sz="1600" smtClean="0">
                  <a:solidFill>
                    <a:srgbClr val="000000"/>
                  </a:solidFill>
                </a:rPr>
                <a:t>A-to-B: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altLang="en-US" sz="1600" smtClean="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113824" name="Line 205"/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" name="Group 353"/>
          <p:cNvGrpSpPr>
            <a:grpSpLocks/>
          </p:cNvGrpSpPr>
          <p:nvPr/>
        </p:nvGrpSpPr>
        <p:grpSpPr bwMode="auto">
          <a:xfrm>
            <a:off x="3532188" y="3376613"/>
            <a:ext cx="1185862" cy="3319462"/>
            <a:chOff x="2225" y="2127"/>
            <a:chExt cx="747" cy="2091"/>
          </a:xfrm>
        </p:grpSpPr>
        <p:grpSp>
          <p:nvGrpSpPr>
            <p:cNvPr id="113812" name="Group 216"/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113816" name="Rectangle 189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3817" name="Group 190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113819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820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r>
                    <a:rPr lang="en-US" altLang="en-US" sz="1400" smtClean="0">
                      <a:solidFill>
                        <a:srgbClr val="000000"/>
                      </a:solidFill>
                    </a:rPr>
                    <a:t>Flow: X</a:t>
                  </a:r>
                </a:p>
                <a:p>
                  <a:pPr eaLnBrk="0" hangingPunct="0"/>
                  <a:r>
                    <a:rPr lang="en-US" altLang="en-US" sz="1400" smtClean="0">
                      <a:solidFill>
                        <a:srgbClr val="000000"/>
                      </a:solidFill>
                    </a:rPr>
                    <a:t>Src: A</a:t>
                  </a:r>
                </a:p>
                <a:p>
                  <a:pPr eaLnBrk="0" hangingPunct="0"/>
                  <a:r>
                    <a:rPr lang="en-US" altLang="en-US" sz="1400" smtClean="0">
                      <a:solidFill>
                        <a:srgbClr val="000000"/>
                      </a:solidFill>
                    </a:rPr>
                    <a:t>Dest: F</a:t>
                  </a:r>
                </a:p>
                <a:p>
                  <a:pPr eaLnBrk="0" hangingPunct="0"/>
                  <a:endParaRPr lang="en-US" altLang="en-US" sz="1400" smtClean="0">
                    <a:solidFill>
                      <a:srgbClr val="000000"/>
                    </a:solidFill>
                  </a:endParaRPr>
                </a:p>
                <a:p>
                  <a:pPr eaLnBrk="0" hangingPunct="0"/>
                  <a:endParaRPr lang="en-US" altLang="en-US" sz="1400" smtClean="0">
                    <a:solidFill>
                      <a:srgbClr val="000000"/>
                    </a:solidFill>
                  </a:endParaRPr>
                </a:p>
                <a:p>
                  <a:pPr eaLnBrk="0" hangingPunct="0"/>
                  <a:r>
                    <a:rPr lang="en-US" altLang="en-US" sz="1400" smtClean="0">
                      <a:solidFill>
                        <a:srgbClr val="000000"/>
                      </a:solidFill>
                    </a:rPr>
                    <a:t>data</a:t>
                  </a:r>
                </a:p>
              </p:txBody>
            </p:sp>
          </p:grpSp>
          <p:sp>
            <p:nvSpPr>
              <p:cNvPr id="113818" name="Text Box 193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FFFFFF"/>
                    </a:solidFill>
                  </a:rPr>
                  <a:t>src:B</a:t>
                </a:r>
              </a:p>
              <a:p>
                <a:pPr eaLnBrk="0" hangingPunct="0"/>
                <a:r>
                  <a:rPr lang="en-US" altLang="en-US" sz="1800" smtClean="0">
                    <a:solidFill>
                      <a:srgbClr val="FFFFFF"/>
                    </a:solidFill>
                  </a:rPr>
                  <a:t>dest: E</a:t>
                </a:r>
              </a:p>
            </p:txBody>
          </p:sp>
        </p:grpSp>
        <p:sp>
          <p:nvSpPr>
            <p:cNvPr id="113813" name="Line 195"/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814" name="Text Box 208"/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>
                <a:lnSpc>
                  <a:spcPct val="85000"/>
                </a:lnSpc>
              </a:pPr>
              <a:r>
                <a:rPr lang="en-US" altLang="en-US" sz="1600" smtClean="0">
                  <a:solidFill>
                    <a:srgbClr val="000000"/>
                  </a:solidFill>
                </a:rPr>
                <a:t>B-to-C: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altLang="en-US" sz="1600" smtClean="0">
                  <a:solidFill>
                    <a:srgbClr val="000000"/>
                  </a:solidFill>
                </a:rPr>
                <a:t>IPv6 inside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altLang="en-US" sz="1600" smtClean="0">
                  <a:solidFill>
                    <a:srgbClr val="000000"/>
                  </a:solidFill>
                </a:rPr>
                <a:t>IPv4</a:t>
              </a:r>
            </a:p>
          </p:txBody>
        </p:sp>
        <p:sp>
          <p:nvSpPr>
            <p:cNvPr id="113815" name="Line 209"/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" name="Group 355"/>
          <p:cNvGrpSpPr>
            <a:grpSpLocks/>
          </p:cNvGrpSpPr>
          <p:nvPr/>
        </p:nvGrpSpPr>
        <p:grpSpPr bwMode="auto">
          <a:xfrm>
            <a:off x="6748463" y="3379788"/>
            <a:ext cx="881062" cy="2998787"/>
            <a:chOff x="4251" y="2129"/>
            <a:chExt cx="555" cy="1889"/>
          </a:xfrm>
        </p:grpSpPr>
        <p:sp>
          <p:nvSpPr>
            <p:cNvPr id="113806" name="Line 197"/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807" name="Text Box 206"/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>
                <a:lnSpc>
                  <a:spcPct val="85000"/>
                </a:lnSpc>
              </a:pPr>
              <a:r>
                <a:rPr lang="en-US" altLang="en-US" sz="1600" smtClean="0">
                  <a:solidFill>
                    <a:srgbClr val="000000"/>
                  </a:solidFill>
                </a:rPr>
                <a:t>E-to-F: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altLang="en-US" sz="1600" smtClean="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113808" name="Line 207"/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13809" name="Group 213"/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113810" name="Rectangle 214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811" name="Text Box 215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400" smtClean="0">
                    <a:solidFill>
                      <a:srgbClr val="000000"/>
                    </a:solidFill>
                  </a:rPr>
                  <a:t>flow: X</a:t>
                </a:r>
              </a:p>
              <a:p>
                <a:pPr eaLnBrk="0" hangingPunct="0"/>
                <a:r>
                  <a:rPr lang="en-US" altLang="en-US" sz="1400" smtClean="0">
                    <a:solidFill>
                      <a:srgbClr val="000000"/>
                    </a:solidFill>
                  </a:rPr>
                  <a:t>src: A</a:t>
                </a:r>
              </a:p>
              <a:p>
                <a:pPr eaLnBrk="0" hangingPunct="0"/>
                <a:r>
                  <a:rPr lang="en-US" altLang="en-US" sz="1400" smtClean="0">
                    <a:solidFill>
                      <a:srgbClr val="000000"/>
                    </a:solidFill>
                  </a:rPr>
                  <a:t>dest: F</a:t>
                </a:r>
              </a:p>
              <a:p>
                <a:pPr eaLnBrk="0" hangingPunct="0"/>
                <a:endParaRPr lang="en-US" altLang="en-US" sz="1400" smtClean="0">
                  <a:solidFill>
                    <a:srgbClr val="000000"/>
                  </a:solidFill>
                </a:endParaRPr>
              </a:p>
              <a:p>
                <a:pPr eaLnBrk="0" hangingPunct="0"/>
                <a:endParaRPr lang="en-US" altLang="en-US" sz="1400" smtClean="0">
                  <a:solidFill>
                    <a:srgbClr val="000000"/>
                  </a:solidFill>
                </a:endParaRPr>
              </a:p>
              <a:p>
                <a:pPr eaLnBrk="0" hangingPunct="0"/>
                <a:r>
                  <a:rPr lang="en-US" altLang="en-US" sz="1400" smtClean="0">
                    <a:solidFill>
                      <a:srgbClr val="000000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9" name="Group 354"/>
          <p:cNvGrpSpPr>
            <a:grpSpLocks/>
          </p:cNvGrpSpPr>
          <p:nvPr/>
        </p:nvGrpSpPr>
        <p:grpSpPr bwMode="auto">
          <a:xfrm>
            <a:off x="5567363" y="3378200"/>
            <a:ext cx="1176337" cy="3330575"/>
            <a:chOff x="3507" y="2128"/>
            <a:chExt cx="741" cy="2098"/>
          </a:xfrm>
        </p:grpSpPr>
        <p:sp>
          <p:nvSpPr>
            <p:cNvPr id="113797" name="Line 196"/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98" name="Text Box 210"/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>
                <a:lnSpc>
                  <a:spcPct val="85000"/>
                </a:lnSpc>
              </a:pPr>
              <a:r>
                <a:rPr lang="en-US" altLang="en-US" sz="1600" smtClean="0">
                  <a:solidFill>
                    <a:srgbClr val="000000"/>
                  </a:solidFill>
                </a:rPr>
                <a:t>B-to-C: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altLang="en-US" sz="1600" smtClean="0">
                  <a:solidFill>
                    <a:srgbClr val="000000"/>
                  </a:solidFill>
                </a:rPr>
                <a:t>IPv6 inside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altLang="en-US" sz="1600" smtClean="0">
                  <a:solidFill>
                    <a:srgbClr val="000000"/>
                  </a:solidFill>
                </a:rPr>
                <a:t>IPv4</a:t>
              </a:r>
            </a:p>
          </p:txBody>
        </p:sp>
        <p:sp>
          <p:nvSpPr>
            <p:cNvPr id="113799" name="Line 211"/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13800" name="Group 217"/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113801" name="Rectangle 218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3802" name="Group 219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113804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805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r>
                    <a:rPr lang="en-US" altLang="en-US" sz="1400" smtClean="0">
                      <a:solidFill>
                        <a:srgbClr val="000000"/>
                      </a:solidFill>
                    </a:rPr>
                    <a:t>Flow: X</a:t>
                  </a:r>
                </a:p>
                <a:p>
                  <a:pPr eaLnBrk="0" hangingPunct="0"/>
                  <a:r>
                    <a:rPr lang="en-US" altLang="en-US" sz="1400" smtClean="0">
                      <a:solidFill>
                        <a:srgbClr val="000000"/>
                      </a:solidFill>
                    </a:rPr>
                    <a:t>Src: A</a:t>
                  </a:r>
                </a:p>
                <a:p>
                  <a:pPr eaLnBrk="0" hangingPunct="0"/>
                  <a:r>
                    <a:rPr lang="en-US" altLang="en-US" sz="1400" smtClean="0">
                      <a:solidFill>
                        <a:srgbClr val="000000"/>
                      </a:solidFill>
                    </a:rPr>
                    <a:t>Dest: F</a:t>
                  </a:r>
                </a:p>
                <a:p>
                  <a:pPr eaLnBrk="0" hangingPunct="0"/>
                  <a:endParaRPr lang="en-US" altLang="en-US" sz="1400" smtClean="0">
                    <a:solidFill>
                      <a:srgbClr val="000000"/>
                    </a:solidFill>
                  </a:endParaRPr>
                </a:p>
                <a:p>
                  <a:pPr eaLnBrk="0" hangingPunct="0"/>
                  <a:endParaRPr lang="en-US" altLang="en-US" sz="1400" smtClean="0">
                    <a:solidFill>
                      <a:srgbClr val="000000"/>
                    </a:solidFill>
                  </a:endParaRPr>
                </a:p>
                <a:p>
                  <a:pPr eaLnBrk="0" hangingPunct="0"/>
                  <a:r>
                    <a:rPr lang="en-US" altLang="en-US" sz="1400" smtClean="0">
                      <a:solidFill>
                        <a:srgbClr val="000000"/>
                      </a:solidFill>
                    </a:rPr>
                    <a:t>data</a:t>
                  </a:r>
                </a:p>
              </p:txBody>
            </p:sp>
          </p:grpSp>
          <p:sp>
            <p:nvSpPr>
              <p:cNvPr id="113803" name="Text Box 222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FFFFFF"/>
                    </a:solidFill>
                  </a:rPr>
                  <a:t>src:B</a:t>
                </a:r>
              </a:p>
              <a:p>
                <a:pPr eaLnBrk="0" hangingPunct="0"/>
                <a:r>
                  <a:rPr lang="en-US" altLang="en-US" sz="1800" smtClean="0">
                    <a:solidFill>
                      <a:srgbClr val="FFFFFF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113669" name="Text Box 224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physical view:</a:t>
            </a:r>
          </a:p>
        </p:txBody>
      </p:sp>
      <p:sp>
        <p:nvSpPr>
          <p:cNvPr id="113670" name="Line 225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3671" name="Group 228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11378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79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79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13792" name="Group 23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3795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96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13793" name="Line 23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94" name="Line 23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3672" name="Group 237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113766" name="Text Box 238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13767" name="Text Box 239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13768" name="Line 240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69" name="Text Box 241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600" smtClean="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113770" name="Text Box 242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600" smtClean="0">
                  <a:solidFill>
                    <a:srgbClr val="000000"/>
                  </a:solidFill>
                </a:rPr>
                <a:t>IPv6</a:t>
              </a:r>
            </a:p>
          </p:txBody>
        </p:sp>
        <p:grpSp>
          <p:nvGrpSpPr>
            <p:cNvPr id="113771" name="Group 243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11378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8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8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3784" name="Group 24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87" name="Freeform 2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3788" name="Freeform 2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13785" name="Line 25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86" name="Line 25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13772" name="Group 252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11377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7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7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3776" name="Group 25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79" name="Freeform 2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3780" name="Freeform 2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13777" name="Line 25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78" name="Line 260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113673" name="Group 261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11375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75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76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13761" name="Group 26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3764" name="Freeform 2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65" name="Freeform 2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13762" name="Line 26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63" name="Line 269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3674" name="Group 270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113735" name="Text Box 271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113736" name="Line 27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37" name="Text Box 273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600" smtClean="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113738" name="Text Box 274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600" smtClean="0">
                  <a:solidFill>
                    <a:srgbClr val="000000"/>
                  </a:solidFill>
                </a:rPr>
                <a:t>IPv6</a:t>
              </a:r>
            </a:p>
          </p:txBody>
        </p:sp>
        <p:grpSp>
          <p:nvGrpSpPr>
            <p:cNvPr id="113739" name="Group 275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11375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5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5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3753" name="Group 2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56" name="Freeform 2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3757" name="Freeform 2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13754" name="Line 28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55" name="Line 28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13740" name="Group 284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11374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4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4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3745" name="Group 28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3748" name="Freeform 2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3749" name="Freeform 2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13746" name="Line 29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47" name="Line 292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13741" name="Text Box 293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F</a:t>
              </a:r>
            </a:p>
          </p:txBody>
        </p:sp>
      </p:grpSp>
      <p:sp>
        <p:nvSpPr>
          <p:cNvPr id="113675" name="Text Box 294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13676" name="Text Box 295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D</a:t>
            </a:r>
          </a:p>
        </p:txBody>
      </p:sp>
      <p:grpSp>
        <p:nvGrpSpPr>
          <p:cNvPr id="113677" name="Group 296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113684" name="Rectangle 29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13685" name="Text Box 298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800" smtClean="0">
                  <a:solidFill>
                    <a:srgbClr val="000000"/>
                  </a:solidFill>
                </a:rPr>
                <a:t>logical view:</a:t>
              </a:r>
            </a:p>
          </p:txBody>
        </p:sp>
        <p:sp>
          <p:nvSpPr>
            <p:cNvPr id="113686" name="Text Box 299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>
                <a:lnSpc>
                  <a:spcPct val="85000"/>
                </a:lnSpc>
              </a:pPr>
              <a:r>
                <a:rPr lang="en-US" altLang="en-US" sz="1600" i="1" smtClean="0">
                  <a:solidFill>
                    <a:srgbClr val="CC0000"/>
                  </a:solidFill>
                </a:rPr>
                <a:t>IPv4 tunnel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altLang="en-US" sz="1600" i="1" smtClean="0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113687" name="Group 300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113712" name="Text Box 301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E</a:t>
                </a:r>
              </a:p>
            </p:txBody>
          </p:sp>
          <p:sp>
            <p:nvSpPr>
              <p:cNvPr id="113713" name="Line 302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14" name="Text Box 303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sp>
            <p:nvSpPr>
              <p:cNvPr id="113715" name="Text Box 304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grpSp>
            <p:nvGrpSpPr>
              <p:cNvPr id="113716" name="Group 305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11372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72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72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3730" name="Group 30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33" name="Freeform 31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113734" name="Freeform 31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113731" name="Line 31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3732" name="Line 31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113717" name="Group 314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11371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72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72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3722" name="Group 31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25" name="Freeform 31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113726" name="Freeform 32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113723" name="Line 32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3724" name="Line 32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13718" name="Text Box 323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F</a:t>
                </a:r>
              </a:p>
            </p:txBody>
          </p:sp>
        </p:grpSp>
        <p:grpSp>
          <p:nvGrpSpPr>
            <p:cNvPr id="113688" name="Group 324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113689" name="Text Box 325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13690" name="Text Box 326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113691" name="Line 327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692" name="Text Box 328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sp>
            <p:nvSpPr>
              <p:cNvPr id="113693" name="Text Box 329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600" smtClean="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grpSp>
            <p:nvGrpSpPr>
              <p:cNvPr id="113694" name="Group 330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11370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70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70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3707" name="Group 33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10" name="Freeform 33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113711" name="Freeform 33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113708" name="Line 33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3709" name="Line 338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113695" name="Group 339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11369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69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69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3699" name="Group 34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3702" name="Freeform 34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113703" name="Freeform 34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113700" name="Line 34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3701" name="Line 34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</p:grpSp>
      <p:pic>
        <p:nvPicPr>
          <p:cNvPr id="113678" name="Picture 34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2" name="Rectangle 349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Tunneling</a:t>
            </a:r>
          </a:p>
        </p:txBody>
      </p:sp>
      <p:sp>
        <p:nvSpPr>
          <p:cNvPr id="113680" name="Text Box 35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3681" name="Text Box 35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CC0000"/>
                </a:solidFill>
              </a:rPr>
              <a:t>IPv4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3589338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IPv6: </a:t>
            </a:r>
            <a:r>
              <a:rPr lang="en-US" dirty="0" smtClean="0">
                <a:cs typeface="+mj-cs"/>
              </a:rPr>
              <a:t>adoption</a:t>
            </a:r>
            <a:endParaRPr lang="en-US" dirty="0"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30363"/>
            <a:ext cx="8205788" cy="48768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Google: 8% of clients access services via IPv6</a:t>
            </a:r>
          </a:p>
          <a:p>
            <a: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NIST: 1/3 of all US government domains are IPv6 capable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altLang="en-US" smtClean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Long (long!) time for deployment, use</a:t>
            </a:r>
          </a:p>
          <a:p>
            <a:pPr marL="457200" lvl="1" indent="0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20 years and counting!</a:t>
            </a:r>
          </a:p>
          <a:p>
            <a:pPr marL="457200" lvl="1" indent="0"/>
            <a:r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think of application-level changes in last 20 years: WWW, Facebook, streaming media, Skype, …</a:t>
            </a:r>
          </a:p>
          <a:p>
            <a:pPr marL="457200" lvl="1" indent="0"/>
            <a:r>
              <a:rPr lang="en-US" altLang="en-US" i="1" smtClean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rPr>
              <a:t>Why?</a:t>
            </a:r>
          </a:p>
        </p:txBody>
      </p:sp>
      <p:pic>
        <p:nvPicPr>
          <p:cNvPr id="11469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55688"/>
            <a:ext cx="3267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4727928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hangingPunct="0">
                <a:lnSpc>
                  <a:spcPts val="148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Routing</a:t>
              </a:r>
            </a:p>
            <a:p>
              <a:pPr algn="ctr" eaLnBrk="0" hangingPunct="0">
                <a:lnSpc>
                  <a:spcPts val="148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Algorithm</a:t>
              </a:r>
              <a:endPara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Individual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routing algorithm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components </a:t>
            </a:r>
            <a:r>
              <a:rPr lang="en-US" i="1" dirty="0" smtClean="0">
                <a:solidFill>
                  <a:srgbClr val="000090"/>
                </a:solidFill>
                <a:latin typeface="Arial" charset="0"/>
                <a:ea typeface="ＭＳ Ｐゴシック" charset="0"/>
              </a:rPr>
              <a:t>in each and every router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interact with each other in control plane to compute forwarding tables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ts val="1463"/>
                </a:lnSpc>
              </a:pPr>
              <a:r>
                <a:rPr lang="en-US" sz="1400">
                  <a:solidFill>
                    <a:srgbClr val="000000"/>
                  </a:solidFill>
                </a:rPr>
                <a:t>data</a:t>
              </a:r>
            </a:p>
            <a:p>
              <a:pPr algn="ctr" eaLnBrk="0" hangingPunct="0">
                <a:lnSpc>
                  <a:spcPts val="1463"/>
                </a:lnSpc>
              </a:pPr>
              <a:r>
                <a:rPr lang="en-US" sz="1400">
                  <a:solidFill>
                    <a:srgbClr val="000000"/>
                  </a:solidFill>
                </a:rPr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ts val="1463"/>
                </a:lnSpc>
              </a:pPr>
              <a:r>
                <a:rPr lang="en-US" sz="1400">
                  <a:solidFill>
                    <a:srgbClr val="000000"/>
                  </a:solidFill>
                </a:rPr>
                <a:t>control</a:t>
              </a:r>
            </a:p>
            <a:p>
              <a:pPr algn="ctr" eaLnBrk="0" hangingPunct="0">
                <a:lnSpc>
                  <a:spcPts val="1463"/>
                </a:lnSpc>
              </a:pPr>
              <a:r>
                <a:rPr lang="en-US" sz="1400">
                  <a:solidFill>
                    <a:srgbClr val="000000"/>
                  </a:solidFill>
                </a:rPr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ts val="1463"/>
                </a:lnSpc>
              </a:pPr>
              <a:r>
                <a:rPr lang="en-US" sz="1400">
                  <a:solidFill>
                    <a:srgbClr val="000000"/>
                  </a:solidFill>
                </a:rPr>
                <a:t>data</a:t>
              </a:r>
            </a:p>
            <a:p>
              <a:pPr algn="ctr" eaLnBrk="0" hangingPunct="0">
                <a:lnSpc>
                  <a:spcPts val="1463"/>
                </a:lnSpc>
              </a:pPr>
              <a:r>
                <a:rPr lang="en-US" sz="1400">
                  <a:solidFill>
                    <a:srgbClr val="000000"/>
                  </a:solidFill>
                </a:rPr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ts val="1463"/>
                </a:lnSpc>
              </a:pPr>
              <a:r>
                <a:rPr lang="en-US" sz="1400">
                  <a:solidFill>
                    <a:srgbClr val="000000"/>
                  </a:solidFill>
                </a:rPr>
                <a:t>control</a:t>
              </a:r>
            </a:p>
            <a:p>
              <a:pPr algn="ctr" eaLnBrk="0" hangingPunct="0">
                <a:lnSpc>
                  <a:spcPts val="1463"/>
                </a:lnSpc>
              </a:pPr>
              <a:r>
                <a:rPr lang="en-US" sz="1400">
                  <a:solidFill>
                    <a:srgbClr val="000000"/>
                  </a:solidFill>
                </a:rPr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L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A distinct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(typically remote) controller </a:t>
            </a:r>
            <a:r>
              <a:rPr lang="en-US" dirty="0">
                <a:solidFill>
                  <a:srgbClr val="000000"/>
                </a:solidFill>
              </a:rPr>
              <a:t>interacts with local control agents (</a:t>
            </a:r>
            <a:r>
              <a:rPr lang="en-US" dirty="0" smtClean="0">
                <a:solidFill>
                  <a:srgbClr val="000000"/>
                </a:solidFill>
              </a:rPr>
              <a:t>CAs) in routers to compute forwarding tables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lnSpc>
                    <a:spcPts val="1475"/>
                  </a:lnSpc>
                </a:pPr>
                <a:r>
                  <a:rPr lang="en-US" sz="1800" dirty="0">
                    <a:solidFill>
                      <a:srgbClr val="FFFFFF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rgbClr val="FFFFFF"/>
                    </a:solidFill>
                  </a:rPr>
                  <a:t>CA</a:t>
                </a: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</a:rPr>
                  <a:t>CA</a:t>
                </a: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</a:rPr>
                  <a:t>CA</a:t>
                </a: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</a:rPr>
                  <a:t>CA</a:t>
                </a: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rgbClr val="FFFFFF"/>
                    </a:solidFill>
                  </a:rPr>
                  <a:t>CA</a:t>
                </a: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4400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590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Routing</a:t>
            </a:r>
            <a:r>
              <a:rPr lang="en-US" altLang="ja-JP" sz="4000" dirty="0" smtClean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Routing </a:t>
            </a:r>
            <a:r>
              <a:rPr lang="en-US" sz="3200" i="1" dirty="0">
                <a:solidFill>
                  <a:srgbClr val="CC0000"/>
                </a:solidFill>
                <a:cs typeface="+mn-cs"/>
              </a:rPr>
              <a:t>p</a:t>
            </a: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rotocol goal:</a:t>
            </a:r>
            <a:r>
              <a:rPr lang="en-US" sz="3200" dirty="0"/>
              <a:t> </a:t>
            </a:r>
            <a:r>
              <a:rPr lang="en-US" dirty="0"/>
              <a:t>determine </a:t>
            </a:r>
            <a:r>
              <a:rPr lang="en-US" dirty="0" smtClean="0"/>
              <a:t>“good” paths </a:t>
            </a:r>
            <a:r>
              <a:rPr lang="en-US" dirty="0"/>
              <a:t>(equivalently, routes), from </a:t>
            </a:r>
            <a:r>
              <a:rPr lang="en-US" dirty="0" smtClean="0"/>
              <a:t>sending hosts </a:t>
            </a:r>
            <a:r>
              <a:rPr lang="en-US" dirty="0"/>
              <a:t>to </a:t>
            </a:r>
            <a:r>
              <a:rPr lang="en-US" dirty="0" smtClean="0"/>
              <a:t>receiving host, </a:t>
            </a:r>
            <a:r>
              <a:rPr lang="en-US" dirty="0"/>
              <a:t>through </a:t>
            </a:r>
            <a:r>
              <a:rPr lang="en-US" dirty="0" smtClean="0"/>
              <a:t>network of routers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>
                <a:cs typeface="+mn-cs"/>
              </a:rPr>
              <a:t>path: sequence of routers packets will traverse in going from given initial source host to given final destination host</a:t>
            </a:r>
            <a:endParaRPr lang="en-US" dirty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“good”: least “cost”, “fastest”, “least congested”</a:t>
            </a:r>
            <a:endParaRPr lang="en-US" sz="2400" dirty="0" smtClean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routing: a “top-10” networking challenge!</a:t>
            </a:r>
            <a:endParaRPr lang="en-US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3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</a:rPr>
                  <a:t>u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</a:rPr>
                  <a:t>y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</a:rPr>
                  <a:t>w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</a:rPr>
                  <a:t>v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graph: G = (N,E)</a:t>
            </a:r>
          </a:p>
          <a:p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N = set of routers = { u, v, w, x, y, z }</a:t>
            </a:r>
          </a:p>
          <a:p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E = set of links ={ (u,v), (u,x), (v,x), (v,w), (x,w), (x,y), (w,y), (w,z), (y,z)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Graph abstraction of the network</a:t>
            </a:r>
            <a:endParaRPr lang="en-US" sz="4000" dirty="0">
              <a:cs typeface="+mj-cs"/>
            </a:endParaRP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 i="1" dirty="0">
                <a:solidFill>
                  <a:srgbClr val="000000"/>
                </a:solidFill>
              </a:rPr>
              <a:t>aside:</a:t>
            </a:r>
            <a:r>
              <a:rPr lang="en-US" sz="1800" dirty="0">
                <a:solidFill>
                  <a:srgbClr val="000000"/>
                </a:solidFill>
              </a:rPr>
              <a:t> graph abstraction is useful in other network contexts, e.g., </a:t>
            </a:r>
          </a:p>
          <a:p>
            <a:pPr eaLnBrk="0" hangingPunct="0"/>
            <a:r>
              <a:rPr lang="en-US" sz="1800" dirty="0">
                <a:solidFill>
                  <a:srgbClr val="000000"/>
                </a:solidFill>
              </a:rPr>
              <a:t>P2P, where </a:t>
            </a:r>
            <a:r>
              <a:rPr lang="en-US" sz="1800" i="1" dirty="0">
                <a:solidFill>
                  <a:srgbClr val="000000"/>
                </a:solidFill>
              </a:rPr>
              <a:t>N</a:t>
            </a:r>
            <a:r>
              <a:rPr lang="en-US" sz="1800" dirty="0">
                <a:solidFill>
                  <a:srgbClr val="000000"/>
                </a:solidFill>
              </a:rPr>
              <a:t> is set of peers and </a:t>
            </a:r>
            <a:r>
              <a:rPr lang="en-US" sz="1800" i="1" dirty="0">
                <a:solidFill>
                  <a:srgbClr val="000000"/>
                </a:solidFill>
              </a:rPr>
              <a:t>E</a:t>
            </a:r>
            <a:r>
              <a:rPr lang="en-US" sz="1800" dirty="0">
                <a:solidFill>
                  <a:srgbClr val="000000"/>
                </a:solidFill>
              </a:rPr>
              <a:t> is set of TCP connections</a:t>
            </a:r>
          </a:p>
        </p:txBody>
      </p:sp>
    </p:spTree>
    <p:extLst>
      <p:ext uri="{BB962C8B-B14F-4D97-AF65-F5344CB8AC3E}">
        <p14:creationId xmlns:p14="http://schemas.microsoft.com/office/powerpoint/2010/main" val="27250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</a:rPr>
                  <a:t>u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</a:rPr>
                  <a:t>y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</a:rPr>
                  <a:t>w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</a:rPr>
                  <a:t>v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c(x,x</a:t>
            </a:r>
            <a:r>
              <a:rPr lang="ja-JP" altLang="en-US" sz="1800">
                <a:solidFill>
                  <a:srgbClr val="000000"/>
                </a:solidFill>
              </a:rPr>
              <a:t>’</a:t>
            </a:r>
            <a:r>
              <a:rPr lang="en-US" altLang="ja-JP" sz="1800">
                <a:solidFill>
                  <a:srgbClr val="000000"/>
                </a:solidFill>
              </a:rPr>
              <a:t>) = cost of link (x,x</a:t>
            </a:r>
            <a:r>
              <a:rPr lang="ja-JP" altLang="en-US" sz="1800">
                <a:solidFill>
                  <a:srgbClr val="000000"/>
                </a:solidFill>
              </a:rPr>
              <a:t>’</a:t>
            </a:r>
            <a:r>
              <a:rPr lang="en-US" altLang="ja-JP" sz="1800">
                <a:solidFill>
                  <a:srgbClr val="000000"/>
                </a:solidFill>
              </a:rPr>
              <a:t>)</a:t>
            </a:r>
          </a:p>
          <a:p>
            <a:pPr eaLnBrk="0" hangingPunct="0"/>
            <a:r>
              <a:rPr lang="en-US" sz="1800">
                <a:solidFill>
                  <a:srgbClr val="000000"/>
                </a:solidFill>
              </a:rPr>
              <a:t>      e.g., c(w,z) = 5</a:t>
            </a:r>
          </a:p>
          <a:p>
            <a:pPr eaLnBrk="0" hangingPunct="0"/>
            <a:endParaRPr lang="en-US" sz="1800">
              <a:solidFill>
                <a:srgbClr val="000000"/>
              </a:solidFill>
            </a:endParaRPr>
          </a:p>
          <a:p>
            <a:pPr eaLnBrk="0" hangingPunct="0"/>
            <a:r>
              <a:rPr lang="en-US" sz="1800">
                <a:solidFill>
                  <a:srgbClr val="000000"/>
                </a:solidFill>
                <a:latin typeface="Gill Sans MT" charset="0"/>
              </a:rPr>
              <a:t>cost could always be 1, or </a:t>
            </a:r>
          </a:p>
          <a:p>
            <a:pPr eaLnBrk="0" hangingPunct="0"/>
            <a:r>
              <a:rPr lang="en-US" sz="1800">
                <a:solidFill>
                  <a:srgbClr val="000000"/>
                </a:solidFill>
                <a:latin typeface="Gill Sans MT" charset="0"/>
              </a:rPr>
              <a:t>inversely related to bandwidth,</a:t>
            </a:r>
          </a:p>
          <a:p>
            <a:pPr eaLnBrk="0" hangingPunct="0"/>
            <a:r>
              <a:rPr lang="en-US" sz="1800">
                <a:solidFill>
                  <a:srgbClr val="000000"/>
                </a:solidFill>
                <a:latin typeface="Gill Sans MT" charset="0"/>
              </a:rPr>
              <a:t>or inversely related to </a:t>
            </a:r>
          </a:p>
          <a:p>
            <a:pPr eaLnBrk="0" hangingPunct="0"/>
            <a:r>
              <a:rPr lang="en-US" sz="1800">
                <a:solidFill>
                  <a:srgbClr val="000000"/>
                </a:solidFill>
                <a:latin typeface="Gill Sans MT" charset="0"/>
              </a:rPr>
              <a:t>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cost of path (x</a:t>
            </a:r>
            <a:r>
              <a:rPr lang="en-US" sz="1800" baseline="-25000">
                <a:solidFill>
                  <a:srgbClr val="000000"/>
                </a:solidFill>
              </a:rPr>
              <a:t>1</a:t>
            </a:r>
            <a:r>
              <a:rPr lang="en-US" sz="1800">
                <a:solidFill>
                  <a:srgbClr val="000000"/>
                </a:solidFill>
              </a:rPr>
              <a:t>, x</a:t>
            </a:r>
            <a:r>
              <a:rPr lang="en-US" sz="1800" baseline="-25000">
                <a:solidFill>
                  <a:srgbClr val="000000"/>
                </a:solidFill>
              </a:rPr>
              <a:t>2</a:t>
            </a:r>
            <a:r>
              <a:rPr lang="en-US" sz="1800">
                <a:solidFill>
                  <a:srgbClr val="000000"/>
                </a:solidFill>
              </a:rPr>
              <a:t>, x</a:t>
            </a:r>
            <a:r>
              <a:rPr lang="en-US" sz="1800" baseline="-25000">
                <a:solidFill>
                  <a:srgbClr val="000000"/>
                </a:solidFill>
              </a:rPr>
              <a:t>3</a:t>
            </a:r>
            <a:r>
              <a:rPr lang="en-US" sz="1800">
                <a:solidFill>
                  <a:srgbClr val="000000"/>
                </a:solidFill>
              </a:rPr>
              <a:t>,…, x</a:t>
            </a:r>
            <a:r>
              <a:rPr lang="en-US" sz="1800" baseline="-25000">
                <a:solidFill>
                  <a:srgbClr val="000000"/>
                </a:solidFill>
              </a:rPr>
              <a:t>p</a:t>
            </a:r>
            <a:r>
              <a:rPr lang="en-US" sz="1800">
                <a:solidFill>
                  <a:srgbClr val="000000"/>
                </a:solidFill>
              </a:rPr>
              <a:t>) = c(x</a:t>
            </a:r>
            <a:r>
              <a:rPr lang="en-US" sz="1800" baseline="-25000">
                <a:solidFill>
                  <a:srgbClr val="000000"/>
                </a:solidFill>
              </a:rPr>
              <a:t>1</a:t>
            </a:r>
            <a:r>
              <a:rPr lang="en-US" sz="1800">
                <a:solidFill>
                  <a:srgbClr val="000000"/>
                </a:solidFill>
              </a:rPr>
              <a:t>,x</a:t>
            </a:r>
            <a:r>
              <a:rPr lang="en-US" sz="1800" baseline="-25000">
                <a:solidFill>
                  <a:srgbClr val="000000"/>
                </a:solidFill>
              </a:rPr>
              <a:t>2</a:t>
            </a:r>
            <a:r>
              <a:rPr lang="en-US" sz="1800">
                <a:solidFill>
                  <a:srgbClr val="000000"/>
                </a:solidFill>
              </a:rPr>
              <a:t>) + c(x</a:t>
            </a:r>
            <a:r>
              <a:rPr lang="en-US" sz="1800" baseline="-25000">
                <a:solidFill>
                  <a:srgbClr val="000000"/>
                </a:solidFill>
              </a:rPr>
              <a:t>2</a:t>
            </a:r>
            <a:r>
              <a:rPr lang="en-US" sz="1800">
                <a:solidFill>
                  <a:srgbClr val="000000"/>
                </a:solidFill>
              </a:rPr>
              <a:t>,x</a:t>
            </a:r>
            <a:r>
              <a:rPr lang="en-US" sz="1800" baseline="-25000">
                <a:solidFill>
                  <a:srgbClr val="000000"/>
                </a:solidFill>
              </a:rPr>
              <a:t>3</a:t>
            </a:r>
            <a:r>
              <a:rPr lang="en-US" sz="1800">
                <a:solidFill>
                  <a:srgbClr val="000000"/>
                </a:solidFill>
              </a:rPr>
              <a:t>) + … + c(x</a:t>
            </a:r>
            <a:r>
              <a:rPr lang="en-US" sz="1800" baseline="-25000">
                <a:solidFill>
                  <a:srgbClr val="000000"/>
                </a:solidFill>
              </a:rPr>
              <a:t>p-1</a:t>
            </a:r>
            <a:r>
              <a:rPr lang="en-US" sz="1800">
                <a:solidFill>
                  <a:srgbClr val="000000"/>
                </a:solidFill>
              </a:rPr>
              <a:t>,x</a:t>
            </a:r>
            <a:r>
              <a:rPr lang="en-US" sz="1800" baseline="-25000">
                <a:solidFill>
                  <a:srgbClr val="000000"/>
                </a:solidFill>
              </a:rPr>
              <a:t>p</a:t>
            </a:r>
            <a:r>
              <a:rPr lang="en-US" sz="1800">
                <a:solidFill>
                  <a:srgbClr val="000000"/>
                </a:solidFill>
              </a:rPr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>
                <a:solidFill>
                  <a:srgbClr val="000000"/>
                </a:solidFill>
                <a:latin typeface="Gill Sans MT" charset="0"/>
              </a:rPr>
              <a:t> what is the least-cost path between u and z ?</a:t>
            </a:r>
          </a:p>
          <a:p>
            <a:pPr eaLnBrk="0" hangingPunct="0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>
                <a:solidFill>
                  <a:srgbClr val="000000"/>
                </a:solidFill>
                <a:latin typeface="Gill Sans MT" charset="0"/>
              </a:rPr>
              <a:t> algorithm that finds that least cost path</a:t>
            </a:r>
          </a:p>
        </p:txBody>
      </p:sp>
    </p:spTree>
    <p:extLst>
      <p:ext uri="{BB962C8B-B14F-4D97-AF65-F5344CB8AC3E}">
        <p14:creationId xmlns:p14="http://schemas.microsoft.com/office/powerpoint/2010/main" val="3868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global:</a:t>
            </a:r>
          </a:p>
          <a:p>
            <a:r>
              <a:rPr lang="en-US" sz="2400">
                <a:latin typeface="Gill Sans MT" charset="0"/>
              </a:rPr>
              <a:t>all routers have complete topology, link cost info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decentralized: </a:t>
            </a:r>
          </a:p>
          <a:p>
            <a:r>
              <a:rPr lang="en-US" sz="2400">
                <a:latin typeface="Gill Sans MT" charset="0"/>
              </a:rPr>
              <a:t>router knows physically-connected neighbors, link costs to neighbors</a:t>
            </a:r>
          </a:p>
          <a:p>
            <a:r>
              <a:rPr lang="en-US" sz="2400">
                <a:latin typeface="Gill Sans MT" charset="0"/>
              </a:rPr>
              <a:t>iterative process of computation, exchange of info with neighbors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  <a:endParaRPr lang="en-US" sz="2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static or dynamic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?</a:t>
            </a:r>
            <a:endParaRPr lang="en-US" sz="2400" i="1" dirty="0" smtClean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static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: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update</a:t>
            </a:r>
          </a:p>
          <a:p>
            <a:pPr lvl="1">
              <a:defRPr/>
            </a:pPr>
            <a:r>
              <a:rPr lang="en-US" dirty="0"/>
              <a:t>in response to link cost changes</a:t>
            </a: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</a:t>
            </a:r>
            <a:r>
              <a:rPr lang="en-US">
                <a:latin typeface="Gill Sans MT" charset="0"/>
              </a:rPr>
              <a:t> = estimate of least cost from x to y</a:t>
            </a:r>
          </a:p>
          <a:p>
            <a:pPr lvl="1"/>
            <a:r>
              <a:rPr lang="en-US">
                <a:latin typeface="Gill Sans MT" charset="0"/>
              </a:rPr>
              <a:t>x maintains  distance vector </a:t>
            </a:r>
            <a:r>
              <a:rPr lang="en-US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r>
              <a:rPr lang="en-US">
                <a:latin typeface="Gill Sans MT" charset="0"/>
              </a:rPr>
              <a:t>node x:</a:t>
            </a:r>
          </a:p>
          <a:p>
            <a:pPr lvl="1"/>
            <a:r>
              <a:rPr lang="en-US" sz="2800">
                <a:latin typeface="Gill Sans MT" charset="0"/>
              </a:rPr>
              <a:t>knows cost to each neighbor v: 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c(x,v)</a:t>
            </a:r>
          </a:p>
          <a:p>
            <a:pPr lvl="1"/>
            <a:r>
              <a:rPr lang="en-US" sz="2800">
                <a:latin typeface="Gill Sans MT" charset="0"/>
              </a:rPr>
              <a:t>maintains its neighbors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altLang="ja-JP" sz="2800">
                <a:latin typeface="Gill Sans MT" charset="0"/>
              </a:rPr>
              <a:t> distance vectors. For each neighbor v, x maintains </a:t>
            </a:r>
            <a:br>
              <a:rPr lang="en-US" altLang="ja-JP" sz="2800">
                <a:latin typeface="Gill Sans MT" charset="0"/>
              </a:rPr>
            </a:br>
            <a:r>
              <a:rPr lang="en-US" altLang="ja-JP" sz="2800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altLang="ja-JP" sz="2800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Goals for Today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en-US" dirty="0" smtClean="0"/>
              <a:t>Exam results</a:t>
            </a:r>
          </a:p>
          <a:p>
            <a:pPr lvl="3"/>
            <a:endParaRPr lang="en-US" dirty="0"/>
          </a:p>
          <a:p>
            <a:r>
              <a:rPr lang="en-US" dirty="0" smtClean="0"/>
              <a:t>Getting IPv4 to work</a:t>
            </a:r>
          </a:p>
          <a:p>
            <a:pPr lvl="1"/>
            <a:r>
              <a:rPr lang="en-US" dirty="0" smtClean="0"/>
              <a:t>DHCP, NAT, Fragmentation</a:t>
            </a:r>
          </a:p>
          <a:p>
            <a:pPr lvl="4"/>
            <a:endParaRPr lang="en-US" dirty="0"/>
          </a:p>
          <a:p>
            <a:r>
              <a:rPr lang="en-US" dirty="0" smtClean="0"/>
              <a:t>IPv6</a:t>
            </a:r>
          </a:p>
          <a:p>
            <a:pPr lvl="3"/>
            <a:endParaRPr lang="en-US" dirty="0"/>
          </a:p>
          <a:p>
            <a:r>
              <a:rPr lang="en-US" dirty="0" err="1" smtClean="0"/>
              <a:t>Getahead</a:t>
            </a:r>
            <a:r>
              <a:rPr lang="en-US" dirty="0" smtClean="0"/>
              <a:t>: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55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>
                <a:cs typeface="+mn-cs"/>
              </a:rPr>
              <a:t>from time-to-time, each node sends its own distance vector estimate to neighbors</a:t>
            </a:r>
          </a:p>
          <a:p>
            <a:pPr>
              <a:defRPr/>
            </a:pPr>
            <a:r>
              <a:rPr lang="en-US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 i="1">
                <a:solidFill>
                  <a:srgbClr val="CC0000"/>
                </a:solidFill>
                <a:latin typeface="Arial" charset="0"/>
                <a:ea typeface="ＭＳ Ｐゴシック" charset="0"/>
                <a:cs typeface="Times New Roman" charset="0"/>
              </a:rPr>
              <a:t>D</a:t>
            </a:r>
            <a:r>
              <a:rPr lang="en-US" sz="2800" i="1" baseline="-30000">
                <a:solidFill>
                  <a:srgbClr val="CC0000"/>
                </a:solidFill>
                <a:latin typeface="Arial" charset="0"/>
                <a:ea typeface="ＭＳ Ｐゴシック" charset="0"/>
                <a:cs typeface="Times New Roman" charset="0"/>
              </a:rPr>
              <a:t>x</a:t>
            </a:r>
            <a:r>
              <a:rPr lang="en-US" sz="2800" i="1">
                <a:solidFill>
                  <a:srgbClr val="CC0000"/>
                </a:solidFill>
                <a:latin typeface="Arial" charset="0"/>
                <a:ea typeface="ＭＳ Ｐゴシック" charset="0"/>
                <a:cs typeface="Times New Roman" charset="0"/>
              </a:rPr>
              <a:t>(y) ← min</a:t>
            </a:r>
            <a:r>
              <a:rPr lang="en-US" sz="2800" i="1" baseline="-30000">
                <a:solidFill>
                  <a:srgbClr val="CC0000"/>
                </a:solidFill>
                <a:latin typeface="Arial" charset="0"/>
                <a:ea typeface="ＭＳ Ｐゴシック" charset="0"/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latin typeface="Arial" charset="0"/>
                <a:ea typeface="ＭＳ Ｐゴシック" charset="0"/>
                <a:cs typeface="Times New Roman" charset="0"/>
              </a:rPr>
              <a:t>{c(x,v) + D</a:t>
            </a:r>
            <a:r>
              <a:rPr lang="en-US" sz="2800" i="1" baseline="-30000">
                <a:solidFill>
                  <a:srgbClr val="CC0000"/>
                </a:solidFill>
                <a:latin typeface="Arial" charset="0"/>
                <a:ea typeface="ＭＳ Ｐゴシック" charset="0"/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latin typeface="Arial" charset="0"/>
                <a:ea typeface="ＭＳ Ｐゴシック" charset="0"/>
                <a:cs typeface="Times New Roman" charset="0"/>
              </a:rPr>
              <a:t>(y)}  for each node y </a:t>
            </a:r>
            <a:r>
              <a:rPr lang="en-US" sz="2800" i="1">
                <a:solidFill>
                  <a:srgbClr val="CC0000"/>
                </a:solidFill>
                <a:latin typeface="Arial" charset="0"/>
                <a:ea typeface="MS Mincho" charset="0"/>
                <a:cs typeface="MS Mincho" charset="0"/>
              </a:rPr>
              <a:t>∊</a:t>
            </a:r>
            <a:r>
              <a:rPr lang="en-US" sz="2800" i="1">
                <a:solidFill>
                  <a:srgbClr val="CC0000"/>
                </a:solidFill>
                <a:latin typeface="Arial" charset="0"/>
                <a:ea typeface="ＭＳ Ｐゴシック" charset="0"/>
                <a:cs typeface="Times New Roman" charset="0"/>
              </a:rPr>
              <a:t> 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under minor, natural conditions, the estimate </a:t>
            </a:r>
            <a:r>
              <a:rPr lang="en-US" sz="2800" i="1">
                <a:solidFill>
                  <a:srgbClr val="000000"/>
                </a:solidFill>
                <a:latin typeface="Gill Sans MT" charset="0"/>
                <a:ea typeface="ＭＳ Ｐゴシック" charset="0"/>
                <a:cs typeface="Times New Roman" charset="0"/>
              </a:rPr>
              <a:t>D</a:t>
            </a:r>
            <a:r>
              <a:rPr lang="en-US" sz="2800" i="1" baseline="-30000">
                <a:solidFill>
                  <a:srgbClr val="000000"/>
                </a:solidFill>
                <a:latin typeface="Gill Sans MT" charset="0"/>
                <a:ea typeface="ＭＳ Ｐゴシック" charset="0"/>
                <a:cs typeface="Times New Roman" charset="0"/>
              </a:rPr>
              <a:t>x</a:t>
            </a:r>
            <a:r>
              <a:rPr lang="en-US" sz="2800" i="1">
                <a:solidFill>
                  <a:srgbClr val="000000"/>
                </a:solidFill>
                <a:latin typeface="Gill Sans MT" charset="0"/>
                <a:ea typeface="ＭＳ Ｐゴシック" charset="0"/>
                <a:cs typeface="Times New Roman" charset="0"/>
              </a:rPr>
              <a:t>(y) converge to the actual least cost </a:t>
            </a:r>
            <a:r>
              <a:rPr lang="en-US" sz="28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</a:t>
            </a:r>
            <a:r>
              <a:rPr lang="en-US" sz="2800" baseline="-25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x</a:t>
            </a:r>
            <a:r>
              <a:rPr lang="en-US" sz="28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(y)</a:t>
            </a: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</p:spTree>
    <p:extLst>
      <p:ext uri="{BB962C8B-B14F-4D97-AF65-F5344CB8AC3E}">
        <p14:creationId xmlns:p14="http://schemas.microsoft.com/office/powerpoint/2010/main" val="2619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37814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iterative, asynchronous: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each local iteration caused by: </a:t>
            </a:r>
          </a:p>
          <a:p>
            <a:r>
              <a:rPr lang="en-US" sz="2400">
                <a:latin typeface="Gill Sans MT" charset="0"/>
              </a:rPr>
              <a:t>local link cost change </a:t>
            </a:r>
          </a:p>
          <a:p>
            <a:r>
              <a:rPr lang="en-US" sz="2400">
                <a:latin typeface="Gill Sans MT" charset="0"/>
              </a:rPr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distributed:</a:t>
            </a:r>
          </a:p>
          <a:p>
            <a:r>
              <a:rPr lang="en-US" sz="2400">
                <a:latin typeface="Gill Sans MT" charset="0"/>
              </a:rPr>
              <a:t>each node notifies neighbors </a:t>
            </a:r>
            <a:r>
              <a:rPr lang="en-US" sz="2400" i="1">
                <a:latin typeface="Gill Sans MT" charset="0"/>
              </a:rPr>
              <a:t>only</a:t>
            </a:r>
            <a:r>
              <a:rPr lang="en-US" sz="2400">
                <a:latin typeface="Gill Sans MT" charset="0"/>
              </a:rPr>
              <a:t> when its DV changes</a:t>
            </a:r>
          </a:p>
          <a:p>
            <a:pPr lvl="1"/>
            <a:r>
              <a:rPr lang="en-US" sz="2000">
                <a:latin typeface="Gill Sans MT" charset="0"/>
              </a:rPr>
              <a:t>neighbors then notify their neighbors if necessary</a:t>
            </a:r>
            <a:endParaRPr lang="en-US">
              <a:latin typeface="Gill Sans MT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imes New Roman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wait</a:t>
            </a:r>
            <a:r>
              <a:rPr lang="en-US" sz="2000">
                <a:solidFill>
                  <a:srgbClr val="000099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for (change in local link cost or msg from neighbor)</a:t>
            </a:r>
          </a:p>
          <a:p>
            <a:pPr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recompute</a:t>
            </a:r>
            <a:r>
              <a:rPr lang="en-US" sz="2000">
                <a:solidFill>
                  <a:srgbClr val="000000"/>
                </a:solidFill>
              </a:rPr>
              <a:t> estimates</a:t>
            </a:r>
          </a:p>
          <a:p>
            <a:pPr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if DV to any dest has changed, </a:t>
            </a:r>
            <a:r>
              <a:rPr lang="en-US" i="1">
                <a:solidFill>
                  <a:srgbClr val="000099"/>
                </a:solidFill>
              </a:rPr>
              <a:t>notify</a:t>
            </a:r>
            <a:r>
              <a:rPr lang="en-US" sz="2000">
                <a:solidFill>
                  <a:srgbClr val="000000"/>
                </a:solidFill>
              </a:rPr>
              <a:t> neighbors </a:t>
            </a:r>
            <a:endParaRPr lang="en-US">
              <a:solidFill>
                <a:srgbClr val="0000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916488" y="1327150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</p:spTree>
    <p:extLst>
      <p:ext uri="{BB962C8B-B14F-4D97-AF65-F5344CB8AC3E}">
        <p14:creationId xmlns:p14="http://schemas.microsoft.com/office/powerpoint/2010/main" val="35552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0  2   7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37243" name="Line 29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44" name="Line 30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45" name="Text Box 31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37246" name="Text Box 32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7247" name="Text Box 33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37248" name="Text Box 34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7249" name="Text Box 35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7250" name="Text Box 36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7251" name="Text Box 37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7252" name="Text Box 38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7253" name="Text Box 39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7254" name="Text Box 40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37255" name="Line 41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56" name="Line 42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57" name="Text Box 43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37258" name="Text Box 44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7259" name="Text Box 45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37260" name="Text Box 46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7261" name="Text Box 47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7262" name="Text Box 48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7263" name="Text Box 49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7264" name="Text Box 50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37265" name="Text Box 51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7266" name="Text Box 52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37267" name="Text Box 53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37268" name="Text Box 54"/>
          <p:cNvSpPr txBox="1">
            <a:spLocks noChangeArrowheads="1"/>
          </p:cNvSpPr>
          <p:nvPr/>
        </p:nvSpPr>
        <p:spPr bwMode="auto">
          <a:xfrm>
            <a:off x="1219200" y="35004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  <a:p>
            <a:pPr eaLnBrk="0" hangingPunct="0"/>
            <a:r>
              <a:rPr lang="en-US" sz="1800">
                <a:solidFill>
                  <a:srgbClr val="000000"/>
                </a:solidFill>
              </a:rPr>
              <a:t>2   0   1</a:t>
            </a:r>
          </a:p>
        </p:txBody>
      </p:sp>
      <p:sp>
        <p:nvSpPr>
          <p:cNvPr id="137269" name="Text Box 55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 ∞  ∞</a:t>
            </a:r>
          </a:p>
        </p:txBody>
      </p:sp>
      <p:sp>
        <p:nvSpPr>
          <p:cNvPr id="137270" name="Text Box 56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2   0   1</a:t>
            </a:r>
          </a:p>
        </p:txBody>
      </p:sp>
      <p:sp>
        <p:nvSpPr>
          <p:cNvPr id="137271" name="Text Box 57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7   1   0</a:t>
            </a:r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79" name="Text Box 65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time</a:t>
            </a:r>
          </a:p>
        </p:txBody>
      </p:sp>
      <p:grpSp>
        <p:nvGrpSpPr>
          <p:cNvPr id="137280" name="Group 66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7296" name="Freeform 67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7297" name="Group 68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7298" name="Freeform 69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7299" name="Oval 70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7300" name="Line 71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7301" name="Line 72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7302" name="Rectangle 73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7303" name="Oval 74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7304" name="Freeform 75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7305" name="Freeform 76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37306" name="Group 77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7328" name="Rectangle 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732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0" hangingPunct="0"/>
                  <a:r>
                    <a:rPr lang="en-US" sz="2000">
                      <a:solidFill>
                        <a:srgbClr val="000000"/>
                      </a:solidFill>
                    </a:rPr>
                    <a:t>x</a:t>
                  </a: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7307" name="Group 80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7320" name="Oval 81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7321" name="Line 82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7322" name="Line 83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7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7324" name="Oval 85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37325" name="Group 86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732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z="18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7327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 eaLnBrk="0" hangingPunct="0"/>
                    <a:r>
                      <a:rPr lang="en-US">
                        <a:solidFill>
                          <a:srgbClr val="000000"/>
                        </a:solidFill>
                      </a:rPr>
                      <a:t>z</a:t>
                    </a:r>
                  </a:p>
                </p:txBody>
              </p:sp>
            </p:grpSp>
          </p:grpSp>
          <p:sp>
            <p:nvSpPr>
              <p:cNvPr id="137308" name="Text Box 89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309" name="Text Box 90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310" name="Text Box 91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7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7311" name="Group 92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7312" name="Oval 93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7313" name="Line 94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7314" name="Line 95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7315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731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37317" name="Group 98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731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z="18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731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 eaLnBrk="0" hangingPunct="0"/>
                    <a:r>
                      <a:rPr lang="en-US" sz="2000">
                        <a:solidFill>
                          <a:srgbClr val="000000"/>
                        </a:solidFill>
                      </a:rPr>
                      <a:t>y</a:t>
                    </a: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7281" name="Text Box 101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82" name="Oval 104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83" name="Oval 105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84" name="Oval 106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85" name="Oval 107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28172" name="Rectangle 108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D</a:t>
            </a:r>
            <a:r>
              <a:rPr lang="fr-FR" sz="1800" baseline="-25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x</a:t>
            </a:r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(y) = min{c(x,y) + D</a:t>
            </a:r>
            <a:r>
              <a:rPr lang="fr-FR" sz="1800" baseline="-25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y</a:t>
            </a:r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(y), c(x,z) + D</a:t>
            </a:r>
            <a:r>
              <a:rPr lang="fr-FR" sz="1800" baseline="-25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z</a:t>
            </a:r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(y)} </a:t>
            </a:r>
            <a:b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</a:br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            = min{2+0 , 7+1} = 2</a:t>
            </a:r>
          </a:p>
        </p:txBody>
      </p:sp>
      <p:sp>
        <p:nvSpPr>
          <p:cNvPr id="728173" name="Line 10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28174" name="Rectangle 110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fr-FR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D</a:t>
            </a:r>
            <a:r>
              <a:rPr lang="fr-FR" sz="1800" i="1" baseline="-25000">
                <a:solidFill>
                  <a:srgbClr val="000000"/>
                </a:solidFill>
                <a:latin typeface="Arial" charset="0"/>
                <a:ea typeface="ＭＳ Ｐゴシック" charset="0"/>
              </a:rPr>
              <a:t>x</a:t>
            </a:r>
            <a:r>
              <a:rPr lang="fr-FR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(z) = </a:t>
            </a:r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min{</a:t>
            </a:r>
            <a:r>
              <a:rPr lang="fr-FR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c(x,y) + </a:t>
            </a:r>
            <a:br>
              <a:rPr lang="fr-FR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fr-FR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 D</a:t>
            </a:r>
            <a:r>
              <a:rPr lang="fr-FR" sz="1800" i="1" baseline="-25000">
                <a:solidFill>
                  <a:srgbClr val="000000"/>
                </a:solidFill>
                <a:latin typeface="Arial" charset="0"/>
                <a:ea typeface="ＭＳ Ｐゴシック" charset="0"/>
              </a:rPr>
              <a:t>y</a:t>
            </a:r>
            <a:r>
              <a:rPr lang="fr-FR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(z), c(x,z) + D</a:t>
            </a:r>
            <a:r>
              <a:rPr lang="fr-FR" sz="1800" i="1" baseline="-25000">
                <a:solidFill>
                  <a:srgbClr val="000000"/>
                </a:solidFill>
                <a:latin typeface="Arial" charset="0"/>
                <a:ea typeface="ＭＳ Ｐゴシック" charset="0"/>
              </a:rPr>
              <a:t>z</a:t>
            </a:r>
            <a:r>
              <a:rPr lang="fr-FR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(z)</a:t>
            </a:r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} </a:t>
            </a:r>
          </a:p>
          <a:p>
            <a:pPr algn="just" eaLnBrk="0" hangingPunct="0">
              <a:lnSpc>
                <a:spcPct val="120000"/>
              </a:lnSpc>
            </a:pPr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= min{2+1 , 7+0} = 3</a:t>
            </a:r>
          </a:p>
        </p:txBody>
      </p:sp>
      <p:sp>
        <p:nvSpPr>
          <p:cNvPr id="728175" name="Line 11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28176" name="Text Box 112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28177" name="Text Box 11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2 </a:t>
            </a:r>
          </a:p>
        </p:txBody>
      </p:sp>
      <p:sp>
        <p:nvSpPr>
          <p:cNvPr id="137292" name="Text Box 114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3" name="Text Box 115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4" name="Text Box 117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37295" name="Text Box 118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29708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72" grpId="0"/>
      <p:bldP spid="728173" grpId="0" animBg="1"/>
      <p:bldP spid="728174" grpId="0"/>
      <p:bldP spid="728175" grpId="0" animBg="1"/>
      <p:bldP spid="728176" grpId="0"/>
      <p:bldP spid="72817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244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245" name="Text Box 22"/>
          <p:cNvSpPr txBox="1">
            <a:spLocks noChangeArrowheads="1"/>
          </p:cNvSpPr>
          <p:nvPr/>
        </p:nvSpPr>
        <p:spPr bwMode="auto">
          <a:xfrm>
            <a:off x="5486400" y="1366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38246" name="Text Box 23"/>
          <p:cNvSpPr txBox="1">
            <a:spLocks noChangeArrowheads="1"/>
          </p:cNvSpPr>
          <p:nvPr/>
        </p:nvSpPr>
        <p:spPr bwMode="auto">
          <a:xfrm>
            <a:off x="5181600" y="174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8247" name="Text Box 24"/>
          <p:cNvSpPr txBox="1">
            <a:spLocks noChangeArrowheads="1"/>
          </p:cNvSpPr>
          <p:nvPr/>
        </p:nvSpPr>
        <p:spPr bwMode="auto">
          <a:xfrm>
            <a:off x="5181600" y="205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38248" name="Text Box 25"/>
          <p:cNvSpPr txBox="1">
            <a:spLocks noChangeArrowheads="1"/>
          </p:cNvSpPr>
          <p:nvPr/>
        </p:nvSpPr>
        <p:spPr bwMode="auto">
          <a:xfrm>
            <a:off x="5181600" y="2357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8249" name="Text Box 26"/>
          <p:cNvSpPr txBox="1">
            <a:spLocks noChangeArrowheads="1"/>
          </p:cNvSpPr>
          <p:nvPr/>
        </p:nvSpPr>
        <p:spPr bwMode="auto">
          <a:xfrm>
            <a:off x="5486400" y="174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0  2   3</a:t>
            </a:r>
          </a:p>
        </p:txBody>
      </p:sp>
      <p:sp>
        <p:nvSpPr>
          <p:cNvPr id="138250" name="Text Box 27"/>
          <p:cNvSpPr txBox="1">
            <a:spLocks noChangeArrowheads="1"/>
          </p:cNvSpPr>
          <p:nvPr/>
        </p:nvSpPr>
        <p:spPr bwMode="auto">
          <a:xfrm rot="-5400000">
            <a:off x="4820443" y="2167732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38251" name="Text Box 28"/>
          <p:cNvSpPr txBox="1">
            <a:spLocks noChangeArrowheads="1"/>
          </p:cNvSpPr>
          <p:nvPr/>
        </p:nvSpPr>
        <p:spPr bwMode="auto">
          <a:xfrm>
            <a:off x="5608638" y="12239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38252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253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254" name="Text Box 52"/>
          <p:cNvSpPr txBox="1">
            <a:spLocks noChangeArrowheads="1"/>
          </p:cNvSpPr>
          <p:nvPr/>
        </p:nvSpPr>
        <p:spPr bwMode="auto">
          <a:xfrm>
            <a:off x="32766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38255" name="Text Box 53"/>
          <p:cNvSpPr txBox="1">
            <a:spLocks noChangeArrowheads="1"/>
          </p:cNvSpPr>
          <p:nvPr/>
        </p:nvSpPr>
        <p:spPr bwMode="auto">
          <a:xfrm>
            <a:off x="29718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8256" name="Text Box 54"/>
          <p:cNvSpPr txBox="1">
            <a:spLocks noChangeArrowheads="1"/>
          </p:cNvSpPr>
          <p:nvPr/>
        </p:nvSpPr>
        <p:spPr bwMode="auto">
          <a:xfrm>
            <a:off x="29718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38257" name="Text Box 55"/>
          <p:cNvSpPr txBox="1">
            <a:spLocks noChangeArrowheads="1"/>
          </p:cNvSpPr>
          <p:nvPr/>
        </p:nvSpPr>
        <p:spPr bwMode="auto">
          <a:xfrm>
            <a:off x="29718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8258" name="Text Box 56"/>
          <p:cNvSpPr txBox="1">
            <a:spLocks noChangeArrowheads="1"/>
          </p:cNvSpPr>
          <p:nvPr/>
        </p:nvSpPr>
        <p:spPr bwMode="auto">
          <a:xfrm>
            <a:off x="3276600" y="34242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0  2   7</a:t>
            </a:r>
          </a:p>
        </p:txBody>
      </p:sp>
      <p:sp>
        <p:nvSpPr>
          <p:cNvPr id="138259" name="Text Box 57"/>
          <p:cNvSpPr txBox="1">
            <a:spLocks noChangeArrowheads="1"/>
          </p:cNvSpPr>
          <p:nvPr/>
        </p:nvSpPr>
        <p:spPr bwMode="auto">
          <a:xfrm rot="-5400000">
            <a:off x="2643981" y="38219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38260" name="Text Box 58"/>
          <p:cNvSpPr txBox="1">
            <a:spLocks noChangeArrowheads="1"/>
          </p:cNvSpPr>
          <p:nvPr/>
        </p:nvSpPr>
        <p:spPr bwMode="auto">
          <a:xfrm>
            <a:off x="3421063" y="29003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38261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262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263" name="Text Box 61"/>
          <p:cNvSpPr txBox="1">
            <a:spLocks noChangeArrowheads="1"/>
          </p:cNvSpPr>
          <p:nvPr/>
        </p:nvSpPr>
        <p:spPr bwMode="auto">
          <a:xfrm>
            <a:off x="5486400" y="31194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38264" name="Text Box 62"/>
          <p:cNvSpPr txBox="1">
            <a:spLocks noChangeArrowheads="1"/>
          </p:cNvSpPr>
          <p:nvPr/>
        </p:nvSpPr>
        <p:spPr bwMode="auto">
          <a:xfrm>
            <a:off x="5181600" y="3500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8265" name="Text Box 63"/>
          <p:cNvSpPr txBox="1">
            <a:spLocks noChangeArrowheads="1"/>
          </p:cNvSpPr>
          <p:nvPr/>
        </p:nvSpPr>
        <p:spPr bwMode="auto">
          <a:xfrm>
            <a:off x="5181600" y="3805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38266" name="Text Box 64"/>
          <p:cNvSpPr txBox="1">
            <a:spLocks noChangeArrowheads="1"/>
          </p:cNvSpPr>
          <p:nvPr/>
        </p:nvSpPr>
        <p:spPr bwMode="auto">
          <a:xfrm>
            <a:off x="5181600" y="4110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8267" name="Text Box 65"/>
          <p:cNvSpPr txBox="1">
            <a:spLocks noChangeArrowheads="1"/>
          </p:cNvSpPr>
          <p:nvPr/>
        </p:nvSpPr>
        <p:spPr bwMode="auto">
          <a:xfrm>
            <a:off x="5486400" y="350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0  2   3</a:t>
            </a:r>
          </a:p>
        </p:txBody>
      </p:sp>
      <p:sp>
        <p:nvSpPr>
          <p:cNvPr id="138268" name="Text Box 66"/>
          <p:cNvSpPr txBox="1">
            <a:spLocks noChangeArrowheads="1"/>
          </p:cNvSpPr>
          <p:nvPr/>
        </p:nvSpPr>
        <p:spPr bwMode="auto">
          <a:xfrm rot="-5400000">
            <a:off x="4820443" y="38981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38269" name="Text Box 67"/>
          <p:cNvSpPr txBox="1">
            <a:spLocks noChangeArrowheads="1"/>
          </p:cNvSpPr>
          <p:nvPr/>
        </p:nvSpPr>
        <p:spPr bwMode="auto">
          <a:xfrm>
            <a:off x="5597525" y="29654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38270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271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272" name="Text Box 70"/>
          <p:cNvSpPr txBox="1">
            <a:spLocks noChangeArrowheads="1"/>
          </p:cNvSpPr>
          <p:nvPr/>
        </p:nvSpPr>
        <p:spPr bwMode="auto">
          <a:xfrm>
            <a:off x="54102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38273" name="Text Box 71"/>
          <p:cNvSpPr txBox="1">
            <a:spLocks noChangeArrowheads="1"/>
          </p:cNvSpPr>
          <p:nvPr/>
        </p:nvSpPr>
        <p:spPr bwMode="auto">
          <a:xfrm>
            <a:off x="51054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8274" name="Text Box 72"/>
          <p:cNvSpPr txBox="1">
            <a:spLocks noChangeArrowheads="1"/>
          </p:cNvSpPr>
          <p:nvPr/>
        </p:nvSpPr>
        <p:spPr bwMode="auto">
          <a:xfrm>
            <a:off x="51054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38275" name="Text Box 73"/>
          <p:cNvSpPr txBox="1">
            <a:spLocks noChangeArrowheads="1"/>
          </p:cNvSpPr>
          <p:nvPr/>
        </p:nvSpPr>
        <p:spPr bwMode="auto">
          <a:xfrm>
            <a:off x="51054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8276" name="Text Box 74"/>
          <p:cNvSpPr txBox="1">
            <a:spLocks noChangeArrowheads="1"/>
          </p:cNvSpPr>
          <p:nvPr/>
        </p:nvSpPr>
        <p:spPr bwMode="auto">
          <a:xfrm>
            <a:off x="54102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0  2   3</a:t>
            </a:r>
          </a:p>
        </p:txBody>
      </p:sp>
      <p:sp>
        <p:nvSpPr>
          <p:cNvPr id="138277" name="Text Box 75"/>
          <p:cNvSpPr txBox="1">
            <a:spLocks noChangeArrowheads="1"/>
          </p:cNvSpPr>
          <p:nvPr/>
        </p:nvSpPr>
        <p:spPr bwMode="auto">
          <a:xfrm rot="-5400000">
            <a:off x="4755357" y="55633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38278" name="Text Box 76"/>
          <p:cNvSpPr txBox="1">
            <a:spLocks noChangeArrowheads="1"/>
          </p:cNvSpPr>
          <p:nvPr/>
        </p:nvSpPr>
        <p:spPr bwMode="auto">
          <a:xfrm>
            <a:off x="5521325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38279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280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281" name="Text Box 79"/>
          <p:cNvSpPr txBox="1">
            <a:spLocks noChangeArrowheads="1"/>
          </p:cNvSpPr>
          <p:nvPr/>
        </p:nvSpPr>
        <p:spPr bwMode="auto">
          <a:xfrm>
            <a:off x="32766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38282" name="Text Box 80"/>
          <p:cNvSpPr txBox="1">
            <a:spLocks noChangeArrowheads="1"/>
          </p:cNvSpPr>
          <p:nvPr/>
        </p:nvSpPr>
        <p:spPr bwMode="auto">
          <a:xfrm>
            <a:off x="29718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8283" name="Text Box 81"/>
          <p:cNvSpPr txBox="1">
            <a:spLocks noChangeArrowheads="1"/>
          </p:cNvSpPr>
          <p:nvPr/>
        </p:nvSpPr>
        <p:spPr bwMode="auto">
          <a:xfrm>
            <a:off x="29718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38284" name="Text Box 82"/>
          <p:cNvSpPr txBox="1">
            <a:spLocks noChangeArrowheads="1"/>
          </p:cNvSpPr>
          <p:nvPr/>
        </p:nvSpPr>
        <p:spPr bwMode="auto">
          <a:xfrm>
            <a:off x="29718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8285" name="Text Box 83"/>
          <p:cNvSpPr txBox="1">
            <a:spLocks noChangeArrowheads="1"/>
          </p:cNvSpPr>
          <p:nvPr/>
        </p:nvSpPr>
        <p:spPr bwMode="auto">
          <a:xfrm>
            <a:off x="32766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0  2   7</a:t>
            </a:r>
          </a:p>
        </p:txBody>
      </p:sp>
      <p:sp>
        <p:nvSpPr>
          <p:cNvPr id="138286" name="Text Box 84"/>
          <p:cNvSpPr txBox="1">
            <a:spLocks noChangeArrowheads="1"/>
          </p:cNvSpPr>
          <p:nvPr/>
        </p:nvSpPr>
        <p:spPr bwMode="auto">
          <a:xfrm rot="-5400000">
            <a:off x="2643982" y="55316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38287" name="Text Box 85"/>
          <p:cNvSpPr txBox="1">
            <a:spLocks noChangeArrowheads="1"/>
          </p:cNvSpPr>
          <p:nvPr/>
        </p:nvSpPr>
        <p:spPr bwMode="auto">
          <a:xfrm>
            <a:off x="3409950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38288" name="Text Box 103"/>
          <p:cNvSpPr txBox="1">
            <a:spLocks noChangeArrowheads="1"/>
          </p:cNvSpPr>
          <p:nvPr/>
        </p:nvSpPr>
        <p:spPr bwMode="auto">
          <a:xfrm>
            <a:off x="3276600" y="37719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2  0   1</a:t>
            </a:r>
          </a:p>
        </p:txBody>
      </p:sp>
      <p:sp>
        <p:nvSpPr>
          <p:cNvPr id="138289" name="Text Box 104"/>
          <p:cNvSpPr txBox="1">
            <a:spLocks noChangeArrowheads="1"/>
          </p:cNvSpPr>
          <p:nvPr/>
        </p:nvSpPr>
        <p:spPr bwMode="auto">
          <a:xfrm>
            <a:off x="3276600" y="41100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7   1   0</a:t>
            </a:r>
          </a:p>
        </p:txBody>
      </p:sp>
      <p:sp>
        <p:nvSpPr>
          <p:cNvPr id="138290" name="Text Box 105"/>
          <p:cNvSpPr txBox="1">
            <a:spLocks noChangeArrowheads="1"/>
          </p:cNvSpPr>
          <p:nvPr/>
        </p:nvSpPr>
        <p:spPr bwMode="auto">
          <a:xfrm>
            <a:off x="3276600" y="555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2  0   1</a:t>
            </a:r>
          </a:p>
        </p:txBody>
      </p:sp>
      <p:sp>
        <p:nvSpPr>
          <p:cNvPr id="138291" name="Text Box 106"/>
          <p:cNvSpPr txBox="1">
            <a:spLocks noChangeArrowheads="1"/>
          </p:cNvSpPr>
          <p:nvPr/>
        </p:nvSpPr>
        <p:spPr bwMode="auto">
          <a:xfrm>
            <a:off x="32766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3  1   0</a:t>
            </a:r>
          </a:p>
        </p:txBody>
      </p:sp>
      <p:sp>
        <p:nvSpPr>
          <p:cNvPr id="138292" name="Text Box 107"/>
          <p:cNvSpPr txBox="1">
            <a:spLocks noChangeArrowheads="1"/>
          </p:cNvSpPr>
          <p:nvPr/>
        </p:nvSpPr>
        <p:spPr bwMode="auto">
          <a:xfrm>
            <a:off x="5486400" y="20955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2   0   1</a:t>
            </a:r>
          </a:p>
        </p:txBody>
      </p:sp>
      <p:sp>
        <p:nvSpPr>
          <p:cNvPr id="138293" name="Text Box 108"/>
          <p:cNvSpPr txBox="1">
            <a:spLocks noChangeArrowheads="1"/>
          </p:cNvSpPr>
          <p:nvPr/>
        </p:nvSpPr>
        <p:spPr bwMode="auto">
          <a:xfrm>
            <a:off x="5486400" y="2433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3  1   0</a:t>
            </a:r>
          </a:p>
        </p:txBody>
      </p:sp>
      <p:sp>
        <p:nvSpPr>
          <p:cNvPr id="138294" name="Text Box 109"/>
          <p:cNvSpPr txBox="1">
            <a:spLocks noChangeArrowheads="1"/>
          </p:cNvSpPr>
          <p:nvPr/>
        </p:nvSpPr>
        <p:spPr bwMode="auto">
          <a:xfrm>
            <a:off x="5486400" y="38258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2  0   1</a:t>
            </a:r>
          </a:p>
        </p:txBody>
      </p:sp>
      <p:sp>
        <p:nvSpPr>
          <p:cNvPr id="138295" name="Text Box 110"/>
          <p:cNvSpPr txBox="1">
            <a:spLocks noChangeArrowheads="1"/>
          </p:cNvSpPr>
          <p:nvPr/>
        </p:nvSpPr>
        <p:spPr bwMode="auto">
          <a:xfrm>
            <a:off x="54102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3  1   0</a:t>
            </a:r>
          </a:p>
        </p:txBody>
      </p:sp>
      <p:sp>
        <p:nvSpPr>
          <p:cNvPr id="138296" name="Text Box 111"/>
          <p:cNvSpPr txBox="1">
            <a:spLocks noChangeArrowheads="1"/>
          </p:cNvSpPr>
          <p:nvPr/>
        </p:nvSpPr>
        <p:spPr bwMode="auto">
          <a:xfrm>
            <a:off x="5410200" y="548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2  0   1</a:t>
            </a:r>
          </a:p>
        </p:txBody>
      </p:sp>
      <p:sp>
        <p:nvSpPr>
          <p:cNvPr id="138297" name="Text Box 112"/>
          <p:cNvSpPr txBox="1">
            <a:spLocks noChangeArrowheads="1"/>
          </p:cNvSpPr>
          <p:nvPr/>
        </p:nvSpPr>
        <p:spPr bwMode="auto">
          <a:xfrm>
            <a:off x="5486400" y="41100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3  1   0</a:t>
            </a:r>
          </a:p>
        </p:txBody>
      </p:sp>
      <p:sp>
        <p:nvSpPr>
          <p:cNvPr id="138298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299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0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01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02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03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04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05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06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07" name="Text Box 12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38308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09" name="Line 174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10" name="Line 175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11" name="Text Box 176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38312" name="Text Box 177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8313" name="Text Box 178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38314" name="Text Box 179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8315" name="Text Box 180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0  2   7</a:t>
            </a:r>
          </a:p>
        </p:txBody>
      </p:sp>
      <p:sp>
        <p:nvSpPr>
          <p:cNvPr id="138316" name="Text Box 181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8317" name="Text Box 182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8318" name="Text Box 183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8319" name="Text Box 184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8320" name="Text Box 185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8321" name="Text Box 186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8322" name="Text Box 187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38323" name="Text Box 188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38324" name="Text Box 189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38325" name="Text Box 190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38326" name="Line 191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27" name="Line 192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28" name="Text Box 193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38329" name="Text Box 194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8330" name="Text Box 195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38331" name="Text Box 196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8332" name="Text Box 197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38333" name="Line 19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34" name="Line 19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35" name="Text Box 200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38336" name="Text Box 201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8337" name="Text Box 202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38338" name="Text Box 203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8339" name="Text Box 204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8340" name="Text Box 205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8341" name="Text Box 206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8342" name="Text Box 207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8343" name="Text Box 208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8344" name="Text Box 209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38345" name="Line 210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46" name="Line 211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47" name="Text Box 212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38348" name="Text Box 213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38349" name="Text Box 214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38350" name="Text Box 215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38351" name="Text Box 216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8352" name="Text Box 217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8353" name="Text Box 218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38354" name="Text Box 219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38355" name="Text Box 220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8356" name="Text Box 221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38357" name="Text Box 222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38358" name="Text Box 223"/>
          <p:cNvSpPr txBox="1">
            <a:spLocks noChangeArrowheads="1"/>
          </p:cNvSpPr>
          <p:nvPr/>
        </p:nvSpPr>
        <p:spPr bwMode="auto">
          <a:xfrm>
            <a:off x="1219200" y="34671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</a:t>
            </a:r>
          </a:p>
          <a:p>
            <a:pPr eaLnBrk="0" hangingPunct="0"/>
            <a:r>
              <a:rPr lang="en-US" sz="1800">
                <a:solidFill>
                  <a:srgbClr val="000000"/>
                </a:solidFill>
              </a:rPr>
              <a:t>2   0   1</a:t>
            </a:r>
          </a:p>
        </p:txBody>
      </p:sp>
      <p:sp>
        <p:nvSpPr>
          <p:cNvPr id="138359" name="Text Box 224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∞ ∞  ∞</a:t>
            </a:r>
          </a:p>
        </p:txBody>
      </p:sp>
      <p:sp>
        <p:nvSpPr>
          <p:cNvPr id="138360" name="Text Box 225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2   0   1</a:t>
            </a:r>
          </a:p>
        </p:txBody>
      </p:sp>
      <p:sp>
        <p:nvSpPr>
          <p:cNvPr id="138361" name="Text Box 226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7   1   0</a:t>
            </a:r>
          </a:p>
        </p:txBody>
      </p:sp>
      <p:sp>
        <p:nvSpPr>
          <p:cNvPr id="138362" name="Line 227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63" name="Line 228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64" name="Line 229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65" name="Line 230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66" name="Line 231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67" name="Line 232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68" name="Line 23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69" name="Text Box 23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time</a:t>
            </a:r>
          </a:p>
        </p:txBody>
      </p:sp>
      <p:grpSp>
        <p:nvGrpSpPr>
          <p:cNvPr id="138370" name="Group 23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8386" name="Freeform 23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8387" name="Group 237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8388" name="Freeform 23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8389" name="Oval 23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8390" name="Line 24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8391" name="Line 24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8392" name="Rectangle 24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8393" name="Oval 24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8394" name="Freeform 24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8395" name="Freeform 24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38396" name="Group 246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8418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8419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0" hangingPunct="0"/>
                  <a:r>
                    <a:rPr lang="en-US" sz="2000">
                      <a:solidFill>
                        <a:srgbClr val="000000"/>
                      </a:solidFill>
                    </a:rPr>
                    <a:t>x</a:t>
                  </a: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8397" name="Group 249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8410" name="Oval 25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8411" name="Line 25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8412" name="Line 25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8413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8414" name="Oval 25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38415" name="Group 255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841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z="18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8417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 eaLnBrk="0" hangingPunct="0"/>
                    <a:r>
                      <a:rPr lang="en-US">
                        <a:solidFill>
                          <a:srgbClr val="000000"/>
                        </a:solidFill>
                      </a:rPr>
                      <a:t>z</a:t>
                    </a:r>
                  </a:p>
                </p:txBody>
              </p:sp>
            </p:grpSp>
          </p:grpSp>
          <p:sp>
            <p:nvSpPr>
              <p:cNvPr id="138398" name="Text Box 258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399" name="Text Box 259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400" name="Text Box 260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1800">
                    <a:solidFill>
                      <a:srgbClr val="000000"/>
                    </a:solidFill>
                  </a:rPr>
                  <a:t>7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8401" name="Group 261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8402" name="Oval 26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8403" name="Line 26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8404" name="Line 26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84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8406" name="Oval 26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38407" name="Group 267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8408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z="18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8409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 eaLnBrk="0" hangingPunct="0"/>
                    <a:r>
                      <a:rPr lang="en-US" sz="2000">
                        <a:solidFill>
                          <a:srgbClr val="000000"/>
                        </a:solidFill>
                      </a:rPr>
                      <a:t>y</a:t>
                    </a: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8371" name="Text Box 270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72" name="Oval 271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73" name="Oval 272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74" name="Oval 273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75" name="Oval 274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76" name="Rectangle 275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D</a:t>
            </a:r>
            <a:r>
              <a:rPr lang="fr-FR" sz="1800" baseline="-25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x</a:t>
            </a:r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(y) = min{c(x,y) + D</a:t>
            </a:r>
            <a:r>
              <a:rPr lang="fr-FR" sz="1800" baseline="-25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y</a:t>
            </a:r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(y), c(x,z) + D</a:t>
            </a:r>
            <a:r>
              <a:rPr lang="fr-FR" sz="1800" baseline="-25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z</a:t>
            </a:r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(y)} </a:t>
            </a:r>
            <a:b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</a:br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            = min{2+0 , 7+1} = 2</a:t>
            </a:r>
          </a:p>
        </p:txBody>
      </p:sp>
      <p:sp>
        <p:nvSpPr>
          <p:cNvPr id="138377" name="Line 276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78" name="Rectangle 277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fr-FR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D</a:t>
            </a:r>
            <a:r>
              <a:rPr lang="fr-FR" sz="1800" i="1" baseline="-25000">
                <a:solidFill>
                  <a:srgbClr val="000000"/>
                </a:solidFill>
                <a:latin typeface="Arial" charset="0"/>
                <a:ea typeface="ＭＳ Ｐゴシック" charset="0"/>
              </a:rPr>
              <a:t>x</a:t>
            </a:r>
            <a:r>
              <a:rPr lang="fr-FR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(z) = </a:t>
            </a:r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min{</a:t>
            </a:r>
            <a:r>
              <a:rPr lang="fr-FR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c(x,y) + </a:t>
            </a:r>
            <a:br>
              <a:rPr lang="fr-FR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fr-FR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 D</a:t>
            </a:r>
            <a:r>
              <a:rPr lang="fr-FR" sz="1800" i="1" baseline="-25000">
                <a:solidFill>
                  <a:srgbClr val="000000"/>
                </a:solidFill>
                <a:latin typeface="Arial" charset="0"/>
                <a:ea typeface="ＭＳ Ｐゴシック" charset="0"/>
              </a:rPr>
              <a:t>y</a:t>
            </a:r>
            <a:r>
              <a:rPr lang="fr-FR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(z), c(x,z) + D</a:t>
            </a:r>
            <a:r>
              <a:rPr lang="fr-FR" sz="1800" i="1" baseline="-25000">
                <a:solidFill>
                  <a:srgbClr val="000000"/>
                </a:solidFill>
                <a:latin typeface="Arial" charset="0"/>
                <a:ea typeface="ＭＳ Ｐゴシック" charset="0"/>
              </a:rPr>
              <a:t>z</a:t>
            </a:r>
            <a:r>
              <a:rPr lang="fr-FR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(z)</a:t>
            </a:r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} </a:t>
            </a:r>
          </a:p>
          <a:p>
            <a:pPr algn="just" eaLnBrk="0" hangingPunct="0">
              <a:lnSpc>
                <a:spcPct val="120000"/>
              </a:lnSpc>
            </a:pPr>
            <a:r>
              <a:rPr lang="fr-FR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= min{2+1 , 7+0} = 3</a:t>
            </a:r>
          </a:p>
        </p:txBody>
      </p:sp>
      <p:sp>
        <p:nvSpPr>
          <p:cNvPr id="138379" name="Line 278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80" name="Text Box 279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8381" name="Text Box 280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>
                <a:solidFill>
                  <a:srgbClr val="000000"/>
                </a:solidFill>
              </a:rPr>
              <a:t>2 </a:t>
            </a:r>
          </a:p>
        </p:txBody>
      </p:sp>
      <p:sp>
        <p:nvSpPr>
          <p:cNvPr id="138382" name="Text Box 281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3" name="Text Box 282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4" name="Text Box 283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38385" name="Text Box 284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954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15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link cost changes: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node detects local link cost change 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updates routing info, recalculates </a:t>
            </a:r>
            <a:b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</a:rPr>
            </a:b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distance vector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if DV changes, notify neighbors</a:t>
            </a:r>
            <a:r>
              <a:rPr lang="en-US" sz="22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</a:p>
        </p:txBody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314325" y="3694113"/>
            <a:ext cx="1000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0000"/>
              </a:lnSpc>
            </a:pP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good</a:t>
            </a:r>
          </a:p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news </a:t>
            </a:r>
          </a:p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travels</a:t>
            </a:r>
          </a:p>
          <a:p>
            <a:pPr eaLnBrk="0" hangingPunct="0"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fast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sz="1600">
              <a:solidFill>
                <a:srgbClr val="CC0000"/>
              </a:solidFill>
              <a:latin typeface="Gill Sans MT" charset="0"/>
            </a:endParaRPr>
          </a:p>
        </p:txBody>
      </p:sp>
      <p:grpSp>
        <p:nvGrpSpPr>
          <p:cNvPr id="13927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92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92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9277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9278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9280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39281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92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92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9284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39308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9309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charset="0"/>
                  </a:rPr>
                  <a:t>x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392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39300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9301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9302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9303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39304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39305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9306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93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0" hangingPunct="0"/>
                  <a:r>
                    <a:rPr lang="en-US" sz="2000">
                      <a:solidFill>
                        <a:srgbClr val="000000"/>
                      </a:solidFill>
                      <a:latin typeface="Comic Sans MS" charset="0"/>
                    </a:rPr>
                    <a:t>z</a:t>
                  </a:r>
                  <a:endParaRPr lang="en-US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86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1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9287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4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9288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50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1392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39292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9293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9294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9295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39296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39297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929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929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0" hangingPunct="0"/>
                  <a:r>
                    <a:rPr lang="en-US" sz="2000">
                      <a:solidFill>
                        <a:srgbClr val="000000"/>
                      </a:solidFill>
                      <a:latin typeface="Comic Sans MS" charset="0"/>
                    </a:rPr>
                    <a:t>y</a:t>
                  </a:r>
                  <a:endParaRPr lang="en-US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90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9291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30153" name="Rectangle 41"/>
          <p:cNvSpPr>
            <a:spLocks noChangeArrowheads="1"/>
          </p:cNvSpPr>
          <p:nvPr/>
        </p:nvSpPr>
        <p:spPr bwMode="auto">
          <a:xfrm>
            <a:off x="1698625" y="3633788"/>
            <a:ext cx="6691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</a:tabLst>
            </a:pPr>
            <a:r>
              <a:rPr lang="en-US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</a:t>
            </a:r>
            <a:r>
              <a:rPr lang="en-US" sz="1800" i="1" baseline="-25000">
                <a:solidFill>
                  <a:srgbClr val="000000"/>
                </a:solidFill>
                <a:latin typeface="Arial" charset="0"/>
                <a:ea typeface="ＭＳ Ｐゴシック" charset="0"/>
              </a:rPr>
              <a:t>0 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: </a:t>
            </a:r>
            <a:r>
              <a:rPr lang="en-US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y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 detects link-cost change, updates its DV, informs its neighbors.</a:t>
            </a:r>
          </a:p>
          <a:p>
            <a:pPr eaLnBrk="0" hangingPunct="0">
              <a:tabLst>
                <a:tab pos="228600" algn="l"/>
                <a:tab pos="457200" algn="l"/>
              </a:tabLst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711325" y="4327525"/>
            <a:ext cx="6503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</a:tabLst>
            </a:pPr>
            <a:r>
              <a:rPr lang="en-US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</a:t>
            </a:r>
            <a:r>
              <a:rPr lang="en-US" sz="1800" i="1" baseline="-25000">
                <a:solidFill>
                  <a:srgbClr val="000000"/>
                </a:solidFill>
                <a:latin typeface="Arial" charset="0"/>
                <a:ea typeface="ＭＳ Ｐゴシック" charset="0"/>
              </a:rPr>
              <a:t>1 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: </a:t>
            </a:r>
            <a:r>
              <a:rPr lang="en-US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z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 receives update from </a:t>
            </a:r>
            <a:r>
              <a:rPr lang="en-US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y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, updates its table, computes new least cost to </a:t>
            </a:r>
            <a:r>
              <a:rPr lang="en-US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x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 , sends its neighbors its DV.</a:t>
            </a:r>
          </a:p>
          <a:p>
            <a:pPr eaLnBrk="0" hangingPunct="0">
              <a:tabLst>
                <a:tab pos="228600" algn="l"/>
                <a:tab pos="457200" algn="l"/>
              </a:tabLst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1733550" y="5151438"/>
            <a:ext cx="7158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</a:tabLst>
            </a:pPr>
            <a:r>
              <a:rPr lang="en-US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</a:t>
            </a:r>
            <a:r>
              <a:rPr lang="en-US" sz="1800" i="1" baseline="-25000">
                <a:solidFill>
                  <a:srgbClr val="000000"/>
                </a:solidFill>
                <a:latin typeface="Arial" charset="0"/>
                <a:ea typeface="ＭＳ Ｐゴシック" charset="0"/>
              </a:rPr>
              <a:t>2 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: </a:t>
            </a:r>
            <a:r>
              <a:rPr lang="en-US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y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 receives </a:t>
            </a:r>
            <a:r>
              <a:rPr lang="en-US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z</a:t>
            </a:r>
            <a:r>
              <a:rPr lang="ja-JP" alt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altLang="ja-JP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s update, updates its distance table.  </a:t>
            </a:r>
            <a:r>
              <a:rPr lang="en-US" altLang="ja-JP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y</a:t>
            </a:r>
            <a:r>
              <a:rPr lang="ja-JP" alt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altLang="ja-JP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s least costs do </a:t>
            </a:r>
            <a:r>
              <a:rPr lang="en-US" altLang="ja-JP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not</a:t>
            </a:r>
            <a:r>
              <a:rPr lang="en-US" altLang="ja-JP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 change, so </a:t>
            </a:r>
            <a:r>
              <a:rPr lang="en-US" altLang="ja-JP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y</a:t>
            </a:r>
            <a:r>
              <a:rPr lang="en-US" altLang="ja-JP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  does </a:t>
            </a:r>
            <a:r>
              <a:rPr lang="en-US" altLang="ja-JP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not</a:t>
            </a:r>
            <a:r>
              <a:rPr lang="en-US" altLang="ja-JP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 send a message to </a:t>
            </a:r>
            <a:r>
              <a:rPr lang="en-US" altLang="ja-JP" sz="1800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z</a:t>
            </a:r>
            <a:r>
              <a:rPr lang="en-US" altLang="ja-JP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t>. </a:t>
            </a:r>
          </a:p>
          <a:p>
            <a:pPr eaLnBrk="0" hangingPunct="0">
              <a:tabLst>
                <a:tab pos="228600" algn="l"/>
                <a:tab pos="457200" algn="l"/>
              </a:tabLst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</a:rPr>
              <a:t>* Check </a:t>
            </a:r>
            <a:r>
              <a:rPr lang="en-US" sz="1400" dirty="0">
                <a:solidFill>
                  <a:srgbClr val="000000"/>
                </a:solidFill>
              </a:rPr>
              <a:t>out the online interactive exercises for more </a:t>
            </a:r>
            <a:r>
              <a:rPr lang="en-US" sz="1400" dirty="0" smtClean="0">
                <a:solidFill>
                  <a:srgbClr val="000000"/>
                </a:solidFill>
              </a:rPr>
              <a:t>examples: h</a:t>
            </a:r>
            <a:r>
              <a:rPr lang="en-US" sz="1200" dirty="0" smtClean="0">
                <a:solidFill>
                  <a:srgbClr val="000000"/>
                </a:solidFill>
              </a:rPr>
              <a:t>ttp</a:t>
            </a:r>
            <a:r>
              <a:rPr lang="en-US" sz="1200" dirty="0">
                <a:solidFill>
                  <a:srgbClr val="000000"/>
                </a:solidFill>
              </a:rPr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35235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3" grpId="0"/>
      <p:bldP spid="730154" grpId="0"/>
      <p:bldP spid="7301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link cost changes: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node detects local link cost change 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bad news travels slow</a:t>
            </a: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- </a:t>
            </a:r>
            <a:r>
              <a:rPr lang="ja-JP" altLang="en-US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“</a:t>
            </a:r>
            <a:r>
              <a:rPr lang="en-US" altLang="ja-JP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count to infinity</a:t>
            </a:r>
            <a:r>
              <a:rPr lang="ja-JP" altLang="en-US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”</a:t>
            </a:r>
            <a:r>
              <a:rPr lang="en-US" altLang="ja-JP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problem!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44 iterations before algorithm stabilizes: see text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charset="0"/>
                  </a:rPr>
                  <a:t>x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0" hangingPunct="0"/>
                  <a:r>
                    <a:rPr lang="en-US" sz="2000">
                      <a:solidFill>
                        <a:srgbClr val="000000"/>
                      </a:solidFill>
                      <a:latin typeface="Comic Sans MS" charset="0"/>
                    </a:rPr>
                    <a:t>z</a:t>
                  </a:r>
                  <a:endParaRPr lang="en-US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1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4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50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z="180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0" hangingPunct="0"/>
                  <a:r>
                    <a:rPr lang="en-US" sz="2000">
                      <a:solidFill>
                        <a:srgbClr val="000000"/>
                      </a:solidFill>
                      <a:latin typeface="Comic Sans MS" charset="0"/>
                    </a:rPr>
                    <a:t>y</a:t>
                  </a:r>
                  <a:endParaRPr lang="en-US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0295" name="Rectangle 45"/>
          <p:cNvSpPr>
            <a:spLocks noChangeArrowheads="1"/>
          </p:cNvSpPr>
          <p:nvPr/>
        </p:nvSpPr>
        <p:spPr bwMode="auto">
          <a:xfrm>
            <a:off x="604838" y="3787775"/>
            <a:ext cx="7210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poisoned reverse:</a:t>
            </a: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If Z routes through Y to get to X :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Z tells Y its (Z</a:t>
            </a:r>
            <a:r>
              <a:rPr lang="ja-JP" alt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’</a:t>
            </a:r>
            <a:r>
              <a:rPr lang="en-US" altLang="ja-JP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s) distance to X is infinite (so Y won</a:t>
            </a:r>
            <a:r>
              <a:rPr lang="ja-JP" alt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’</a:t>
            </a:r>
            <a:r>
              <a:rPr lang="en-US" altLang="ja-JP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 route to X via Z)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will this completely solve count to infinity problem?</a:t>
            </a:r>
          </a:p>
        </p:txBody>
      </p:sp>
    </p:spTree>
    <p:extLst>
      <p:ext uri="{BB962C8B-B14F-4D97-AF65-F5344CB8AC3E}">
        <p14:creationId xmlns:p14="http://schemas.microsoft.com/office/powerpoint/2010/main" val="10745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 You Go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On a sheet of paper, answer the following (ungraded) </a:t>
            </a:r>
            <a:r>
              <a:rPr lang="en-US" dirty="0" smtClean="0"/>
              <a:t>question </a:t>
            </a:r>
            <a:r>
              <a:rPr lang="en-US" dirty="0"/>
              <a:t>(no names, please):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sz="4000" dirty="0" smtClean="0"/>
              <a:t>What one or two possible improvements to the way the class is being taught would make the most difference?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34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</a:t>
            </a:r>
            <a:r>
              <a:rPr lang="en-US" dirty="0" smtClean="0">
                <a:cs typeface="+mj-cs"/>
              </a:rPr>
              <a:t>etwork</a:t>
            </a:r>
            <a:r>
              <a:rPr lang="en-US" dirty="0">
                <a:cs typeface="+mj-cs"/>
              </a:rPr>
              <a:t>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4" y="2001352"/>
            <a:ext cx="4184626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forwarding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move packets from router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input to appropriate router </a:t>
            </a:r>
            <a:r>
              <a:rPr lang="en-US" altLang="ja-JP" sz="2400" dirty="0" smtClean="0">
                <a:latin typeface="Gill Sans MT" charset="0"/>
              </a:rPr>
              <a:t>output</a:t>
            </a:r>
            <a:endParaRPr lang="en-US" altLang="ja-JP" sz="2400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 smtClean="0">
                <a:solidFill>
                  <a:srgbClr val="000090"/>
                </a:solidFill>
                <a:latin typeface="Gill Sans MT" charset="0"/>
                <a:ea typeface="ＭＳ Ｐゴシック" charset="0"/>
              </a:rPr>
              <a:t>data plane</a:t>
            </a:r>
          </a:p>
          <a:p>
            <a:pPr marL="342900" indent="-342900" eaLnBrk="0" hangingPunct="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 smtClean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control</a:t>
            </a:r>
            <a:r>
              <a:rPr lang="en-US" sz="3600" b="1" i="1" dirty="0" smtClean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3600" i="1" dirty="0" smtClean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plane</a:t>
            </a:r>
            <a:endParaRPr lang="en-US" sz="3600" i="1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800" i="1" dirty="0" smtClean="0">
                <a:solidFill>
                  <a:srgbClr val="CC0000"/>
                </a:solidFill>
                <a:latin typeface="Gill Sans MT"/>
                <a:ea typeface="ＭＳ Ｐゴシック" charset="0"/>
                <a:cs typeface="Gill Sans MT"/>
              </a:rPr>
              <a:t>Two approaches to structuring network control plane:</a:t>
            </a:r>
          </a:p>
          <a:p>
            <a:pPr marL="346075" indent="-346075" eaLnBrk="0" hangingPunct="0">
              <a:buClr>
                <a:srgbClr val="000090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Gill Sans MT"/>
                <a:ea typeface="ＭＳ Ｐゴシック" charset="0"/>
                <a:cs typeface="Gill Sans MT"/>
              </a:rPr>
              <a:t>per-router control (traditional)</a:t>
            </a:r>
          </a:p>
          <a:p>
            <a:pPr marL="346075" indent="-346075" eaLnBrk="0" hangingPunct="0">
              <a:buClr>
                <a:srgbClr val="000090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Gill Sans MT"/>
                <a:ea typeface="ＭＳ Ｐゴシック" charset="0"/>
                <a:cs typeface="Gill Sans MT"/>
              </a:rPr>
              <a:t>logically centralized control (software defined networking)</a:t>
            </a:r>
            <a:endParaRPr lang="en-US" dirty="0">
              <a:solidFill>
                <a:srgbClr val="000000"/>
              </a:solidFill>
              <a:latin typeface="Gill Sans MT"/>
              <a:ea typeface="ＭＳ Ｐゴシック" charset="0"/>
              <a:cs typeface="Gill Sans M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Recall: two network-layer functions: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</a:rPr>
              <a:t>routing:</a:t>
            </a:r>
            <a:r>
              <a:rPr lang="en-US" sz="2400" dirty="0" smtClean="0">
                <a:solidFill>
                  <a:srgbClr val="000000"/>
                </a:solidFill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Router architecture overview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grpSp>
        <p:nvGrpSpPr>
          <p:cNvPr id="52226" name="Group 60"/>
          <p:cNvGrpSpPr>
            <a:grpSpLocks/>
          </p:cNvGrpSpPr>
          <p:nvPr/>
        </p:nvGrpSpPr>
        <p:grpSpPr bwMode="auto">
          <a:xfrm>
            <a:off x="2787650" y="3333750"/>
            <a:ext cx="1609725" cy="2343150"/>
            <a:chOff x="2418" y="1882"/>
            <a:chExt cx="1014" cy="1476"/>
          </a:xfrm>
        </p:grpSpPr>
        <p:sp>
          <p:nvSpPr>
            <p:cNvPr id="52278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279" name="Text Box 48"/>
            <p:cNvSpPr txBox="1">
              <a:spLocks noChangeArrowheads="1"/>
            </p:cNvSpPr>
            <p:nvPr/>
          </p:nvSpPr>
          <p:spPr bwMode="auto">
            <a:xfrm>
              <a:off x="2533" y="2418"/>
              <a:ext cx="779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>
                <a:lnSpc>
                  <a:spcPct val="85000"/>
                </a:lnSpc>
              </a:pPr>
              <a:r>
                <a:rPr lang="en-US" altLang="en-US" sz="1800" smtClean="0">
                  <a:solidFill>
                    <a:srgbClr val="000000"/>
                  </a:solidFill>
                </a:rPr>
                <a:t>high-seed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altLang="en-US" sz="1800" smtClean="0">
                  <a:solidFill>
                    <a:srgbClr val="000000"/>
                  </a:solidFill>
                </a:rPr>
                <a:t>switching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altLang="en-US" sz="1800" smtClean="0">
                  <a:solidFill>
                    <a:srgbClr val="000000"/>
                  </a:solidFill>
                </a:rPr>
                <a:t>fabric</a:t>
              </a:r>
            </a:p>
          </p:txBody>
        </p:sp>
      </p:grpSp>
      <p:sp>
        <p:nvSpPr>
          <p:cNvPr id="52227" name="Rectangle 46"/>
          <p:cNvSpPr>
            <a:spLocks noChangeArrowheads="1"/>
          </p:cNvSpPr>
          <p:nvPr/>
        </p:nvSpPr>
        <p:spPr bwMode="auto">
          <a:xfrm>
            <a:off x="2805113" y="2371725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52228" name="Text Box 47"/>
          <p:cNvSpPr txBox="1">
            <a:spLocks noChangeArrowheads="1"/>
          </p:cNvSpPr>
          <p:nvPr/>
        </p:nvSpPr>
        <p:spPr bwMode="auto">
          <a:xfrm>
            <a:off x="2982913" y="2413000"/>
            <a:ext cx="1187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en-US" altLang="en-US" sz="1800" smtClean="0">
                <a:solidFill>
                  <a:srgbClr val="000000"/>
                </a:solidFill>
              </a:rPr>
              <a:t>routing 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altLang="en-US" sz="1800" smtClean="0">
                <a:solidFill>
                  <a:srgbClr val="000000"/>
                </a:solidFill>
              </a:rPr>
              <a:t>processor</a:t>
            </a:r>
          </a:p>
        </p:txBody>
      </p:sp>
      <p:sp>
        <p:nvSpPr>
          <p:cNvPr id="52229" name="Line 50"/>
          <p:cNvSpPr>
            <a:spLocks noChangeShapeType="1"/>
          </p:cNvSpPr>
          <p:nvPr/>
        </p:nvSpPr>
        <p:spPr bwMode="auto">
          <a:xfrm>
            <a:off x="3533775" y="2890838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52230" name="Group 17"/>
          <p:cNvGrpSpPr>
            <a:grpSpLocks/>
          </p:cNvGrpSpPr>
          <p:nvPr/>
        </p:nvGrpSpPr>
        <p:grpSpPr bwMode="auto">
          <a:xfrm>
            <a:off x="744538" y="3348038"/>
            <a:ext cx="2033587" cy="566737"/>
            <a:chOff x="930" y="1989"/>
            <a:chExt cx="1482" cy="357"/>
          </a:xfrm>
        </p:grpSpPr>
        <p:sp>
          <p:nvSpPr>
            <p:cNvPr id="52273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274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275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276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277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2231" name="Group 18"/>
          <p:cNvGrpSpPr>
            <a:grpSpLocks/>
          </p:cNvGrpSpPr>
          <p:nvPr/>
        </p:nvGrpSpPr>
        <p:grpSpPr bwMode="auto">
          <a:xfrm>
            <a:off x="733425" y="5086350"/>
            <a:ext cx="2058988" cy="566738"/>
            <a:chOff x="930" y="1989"/>
            <a:chExt cx="1482" cy="357"/>
          </a:xfrm>
        </p:grpSpPr>
        <p:sp>
          <p:nvSpPr>
            <p:cNvPr id="52268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269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270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271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272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2232" name="Group 29"/>
          <p:cNvGrpSpPr>
            <a:grpSpLocks/>
          </p:cNvGrpSpPr>
          <p:nvPr/>
        </p:nvGrpSpPr>
        <p:grpSpPr bwMode="auto">
          <a:xfrm rot="2656396">
            <a:off x="1363663" y="4238625"/>
            <a:ext cx="546100" cy="546100"/>
            <a:chOff x="354" y="2715"/>
            <a:chExt cx="344" cy="344"/>
          </a:xfrm>
        </p:grpSpPr>
        <p:sp>
          <p:nvSpPr>
            <p:cNvPr id="52264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265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266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267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2233" name="Text Box 57"/>
          <p:cNvSpPr txBox="1">
            <a:spLocks noChangeArrowheads="1"/>
          </p:cNvSpPr>
          <p:nvPr/>
        </p:nvSpPr>
        <p:spPr bwMode="auto">
          <a:xfrm>
            <a:off x="639763" y="573246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router input ports</a:t>
            </a:r>
          </a:p>
        </p:txBody>
      </p:sp>
      <p:grpSp>
        <p:nvGrpSpPr>
          <p:cNvPr id="52234" name="Group 37"/>
          <p:cNvGrpSpPr>
            <a:grpSpLocks/>
          </p:cNvGrpSpPr>
          <p:nvPr/>
        </p:nvGrpSpPr>
        <p:grpSpPr bwMode="auto">
          <a:xfrm>
            <a:off x="4344988" y="3352800"/>
            <a:ext cx="1957387" cy="566738"/>
            <a:chOff x="-51" y="2454"/>
            <a:chExt cx="1482" cy="357"/>
          </a:xfrm>
        </p:grpSpPr>
        <p:grpSp>
          <p:nvGrpSpPr>
            <p:cNvPr id="52258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52260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61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62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63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2259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2235" name="Group 38"/>
          <p:cNvGrpSpPr>
            <a:grpSpLocks/>
          </p:cNvGrpSpPr>
          <p:nvPr/>
        </p:nvGrpSpPr>
        <p:grpSpPr bwMode="auto">
          <a:xfrm>
            <a:off x="4364038" y="5086350"/>
            <a:ext cx="2011362" cy="566738"/>
            <a:chOff x="-51" y="2454"/>
            <a:chExt cx="1482" cy="357"/>
          </a:xfrm>
        </p:grpSpPr>
        <p:grpSp>
          <p:nvGrpSpPr>
            <p:cNvPr id="52252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52254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55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56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57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endParaRPr lang="en-US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2253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2236" name="Group 51"/>
          <p:cNvGrpSpPr>
            <a:grpSpLocks/>
          </p:cNvGrpSpPr>
          <p:nvPr/>
        </p:nvGrpSpPr>
        <p:grpSpPr bwMode="auto">
          <a:xfrm rot="2656396">
            <a:off x="5230813" y="4229100"/>
            <a:ext cx="546100" cy="546100"/>
            <a:chOff x="354" y="2715"/>
            <a:chExt cx="344" cy="344"/>
          </a:xfrm>
        </p:grpSpPr>
        <p:sp>
          <p:nvSpPr>
            <p:cNvPr id="52248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249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250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2251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2237" name="Text Box 58"/>
          <p:cNvSpPr txBox="1">
            <a:spLocks noChangeArrowheads="1"/>
          </p:cNvSpPr>
          <p:nvPr/>
        </p:nvSpPr>
        <p:spPr bwMode="auto">
          <a:xfrm>
            <a:off x="4664075" y="5773738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router output ports</a:t>
            </a:r>
          </a:p>
        </p:txBody>
      </p:sp>
      <p:pic>
        <p:nvPicPr>
          <p:cNvPr id="52238" name="Picture 6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842963"/>
            <a:ext cx="63531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733425" y="3143250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40513" y="3179763"/>
            <a:ext cx="21859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0" hangingPunct="0"/>
            <a:r>
              <a:rPr lang="en-US" altLang="en-US" sz="1600" i="1" smtClean="0">
                <a:solidFill>
                  <a:srgbClr val="CC0000"/>
                </a:solidFill>
              </a:rPr>
              <a:t>forwarding data plane  </a:t>
            </a:r>
            <a:r>
              <a:rPr lang="en-US" altLang="en-US" sz="1600" smtClean="0">
                <a:solidFill>
                  <a:srgbClr val="000000"/>
                </a:solidFill>
              </a:rPr>
              <a:t>(hardware) operttes in nanosecond timeframe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53125" y="2076450"/>
            <a:ext cx="2879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0" hangingPunct="0"/>
            <a:r>
              <a:rPr lang="en-US" altLang="en-US" sz="1600" i="1" smtClean="0">
                <a:solidFill>
                  <a:srgbClr val="CC0000"/>
                </a:solidFill>
              </a:rPr>
              <a:t>routing, management</a:t>
            </a:r>
          </a:p>
          <a:p>
            <a:pPr algn="r" eaLnBrk="0" hangingPunct="0"/>
            <a:r>
              <a:rPr lang="en-US" altLang="en-US" sz="1600" i="1" smtClean="0">
                <a:solidFill>
                  <a:srgbClr val="CC0000"/>
                </a:solidFill>
              </a:rPr>
              <a:t>control plane </a:t>
            </a:r>
            <a:r>
              <a:rPr lang="en-US" altLang="en-US" sz="1600" smtClean="0">
                <a:solidFill>
                  <a:srgbClr val="000000"/>
                </a:solidFill>
              </a:rPr>
              <a:t>(software)</a:t>
            </a:r>
          </a:p>
          <a:p>
            <a:pPr algn="r" eaLnBrk="0" hangingPunct="0"/>
            <a:r>
              <a:rPr lang="en-US" altLang="en-US" sz="1600" smtClean="0">
                <a:solidFill>
                  <a:srgbClr val="000000"/>
                </a:solidFill>
              </a:rPr>
              <a:t>operates in millisecond </a:t>
            </a:r>
          </a:p>
          <a:p>
            <a:pPr algn="r" eaLnBrk="0" hangingPunct="0"/>
            <a:r>
              <a:rPr lang="en-US" altLang="en-US" sz="1600" smtClean="0">
                <a:solidFill>
                  <a:srgbClr val="000000"/>
                </a:solidFill>
              </a:rPr>
              <a:t>time frame</a:t>
            </a:r>
          </a:p>
        </p:txBody>
      </p:sp>
      <p:sp>
        <p:nvSpPr>
          <p:cNvPr id="52242" name="Freeform 10"/>
          <p:cNvSpPr>
            <a:spLocks/>
          </p:cNvSpPr>
          <p:nvPr/>
        </p:nvSpPr>
        <p:spPr bwMode="auto">
          <a:xfrm>
            <a:off x="2198688" y="2667000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43" name="Freeform 11"/>
          <p:cNvSpPr>
            <a:spLocks/>
          </p:cNvSpPr>
          <p:nvPr/>
        </p:nvSpPr>
        <p:spPr bwMode="auto">
          <a:xfrm>
            <a:off x="-144463" y="647700"/>
            <a:ext cx="8802688" cy="2197100"/>
          </a:xfrm>
          <a:custGeom>
            <a:avLst/>
            <a:gdLst>
              <a:gd name="T0" fmla="*/ 8252106 w 8802811"/>
              <a:gd name="T1" fmla="*/ 0 h 2197979"/>
              <a:gd name="T2" fmla="*/ 8288733 w 8802811"/>
              <a:gd name="T3" fmla="*/ 352707 h 2197979"/>
              <a:gd name="T4" fmla="*/ 8300945 w 8802811"/>
              <a:gd name="T5" fmla="*/ 985142 h 2197979"/>
              <a:gd name="T6" fmla="*/ 8313157 w 8802811"/>
              <a:gd name="T7" fmla="*/ 1204063 h 2197979"/>
              <a:gd name="T8" fmla="*/ 8337573 w 8802811"/>
              <a:gd name="T9" fmla="*/ 1374335 h 2197979"/>
              <a:gd name="T10" fmla="*/ 8313157 w 8802811"/>
              <a:gd name="T11" fmla="*/ 1301360 h 2197979"/>
              <a:gd name="T12" fmla="*/ 8300945 w 8802811"/>
              <a:gd name="T13" fmla="*/ 1216224 h 2197979"/>
              <a:gd name="T14" fmla="*/ 8288733 w 8802811"/>
              <a:gd name="T15" fmla="*/ 1167577 h 2197979"/>
              <a:gd name="T16" fmla="*/ 8252106 w 8802811"/>
              <a:gd name="T17" fmla="*/ 985142 h 2197979"/>
              <a:gd name="T18" fmla="*/ 8239894 w 8802811"/>
              <a:gd name="T19" fmla="*/ 851357 h 2197979"/>
              <a:gd name="T20" fmla="*/ 8215466 w 8802811"/>
              <a:gd name="T21" fmla="*/ 681086 h 2197979"/>
              <a:gd name="T22" fmla="*/ 8203254 w 8802811"/>
              <a:gd name="T23" fmla="*/ 547302 h 2197979"/>
              <a:gd name="T24" fmla="*/ 8178839 w 8802811"/>
              <a:gd name="T25" fmla="*/ 547302 h 2197979"/>
              <a:gd name="T26" fmla="*/ 8178839 w 8802811"/>
              <a:gd name="T27" fmla="*/ 547302 h 2197979"/>
              <a:gd name="T28" fmla="*/ 8410838 w 8802811"/>
              <a:gd name="T29" fmla="*/ 620274 h 2197979"/>
              <a:gd name="T30" fmla="*/ 8471893 w 8802811"/>
              <a:gd name="T31" fmla="*/ 681086 h 2197979"/>
              <a:gd name="T32" fmla="*/ 8557363 w 8802811"/>
              <a:gd name="T33" fmla="*/ 790546 h 2197979"/>
              <a:gd name="T34" fmla="*/ 8581787 w 8802811"/>
              <a:gd name="T35" fmla="*/ 863520 h 2197979"/>
              <a:gd name="T36" fmla="*/ 8618427 w 8802811"/>
              <a:gd name="T37" fmla="*/ 948655 h 2197979"/>
              <a:gd name="T38" fmla="*/ 8691690 w 8802811"/>
              <a:gd name="T39" fmla="*/ 1179738 h 2197979"/>
              <a:gd name="T40" fmla="*/ 8703889 w 8802811"/>
              <a:gd name="T41" fmla="*/ 1252712 h 2197979"/>
              <a:gd name="T42" fmla="*/ 8716105 w 8802811"/>
              <a:gd name="T43" fmla="*/ 1337848 h 2197979"/>
              <a:gd name="T44" fmla="*/ 8740529 w 8802811"/>
              <a:gd name="T45" fmla="*/ 1398658 h 2197979"/>
              <a:gd name="T46" fmla="*/ 8801584 w 8802811"/>
              <a:gd name="T47" fmla="*/ 1398658 h 2197979"/>
              <a:gd name="T48" fmla="*/ 8801584 w 8802811"/>
              <a:gd name="T49" fmla="*/ 1398658 h 2197979"/>
              <a:gd name="T50" fmla="*/ 8789368 w 8802811"/>
              <a:gd name="T51" fmla="*/ 1666229 h 2197979"/>
              <a:gd name="T52" fmla="*/ 8789368 w 8802811"/>
              <a:gd name="T53" fmla="*/ 1666229 h 2197979"/>
              <a:gd name="T54" fmla="*/ 8703889 w 8802811"/>
              <a:gd name="T55" fmla="*/ 1568931 h 2197979"/>
              <a:gd name="T56" fmla="*/ 8642842 w 8802811"/>
              <a:gd name="T57" fmla="*/ 1508118 h 2197979"/>
              <a:gd name="T58" fmla="*/ 8581787 w 8802811"/>
              <a:gd name="T59" fmla="*/ 1410821 h 2197979"/>
              <a:gd name="T60" fmla="*/ 8508524 w 8802811"/>
              <a:gd name="T61" fmla="*/ 1325685 h 2197979"/>
              <a:gd name="T62" fmla="*/ 8435261 w 8802811"/>
              <a:gd name="T63" fmla="*/ 1228387 h 2197979"/>
              <a:gd name="T64" fmla="*/ 8300945 w 8802811"/>
              <a:gd name="T65" fmla="*/ 1033790 h 2197979"/>
              <a:gd name="T66" fmla="*/ 8227678 w 8802811"/>
              <a:gd name="T67" fmla="*/ 912168 h 2197979"/>
              <a:gd name="T68" fmla="*/ 8215466 w 8802811"/>
              <a:gd name="T69" fmla="*/ 875682 h 2197979"/>
              <a:gd name="T70" fmla="*/ 8191051 w 8802811"/>
              <a:gd name="T71" fmla="*/ 839194 h 2197979"/>
              <a:gd name="T72" fmla="*/ 8178839 w 8802811"/>
              <a:gd name="T73" fmla="*/ 790546 h 2197979"/>
              <a:gd name="T74" fmla="*/ 8129991 w 8802811"/>
              <a:gd name="T75" fmla="*/ 717572 h 2197979"/>
              <a:gd name="T76" fmla="*/ 8117788 w 8802811"/>
              <a:gd name="T77" fmla="*/ 705410 h 2197979"/>
              <a:gd name="T78" fmla="*/ 8215466 w 8802811"/>
              <a:gd name="T79" fmla="*/ 778383 h 2197979"/>
              <a:gd name="T80" fmla="*/ 8252106 w 8802811"/>
              <a:gd name="T81" fmla="*/ 814870 h 2197979"/>
              <a:gd name="T82" fmla="*/ 8361996 w 8802811"/>
              <a:gd name="T83" fmla="*/ 912168 h 2197979"/>
              <a:gd name="T84" fmla="*/ 8435261 w 8802811"/>
              <a:gd name="T85" fmla="*/ 1009466 h 2197979"/>
              <a:gd name="T86" fmla="*/ 8471893 w 8802811"/>
              <a:gd name="T87" fmla="*/ 1045954 h 2197979"/>
              <a:gd name="T88" fmla="*/ 8459685 w 8802811"/>
              <a:gd name="T89" fmla="*/ 1033790 h 2197979"/>
              <a:gd name="T90" fmla="*/ 632656 w 8802811"/>
              <a:gd name="T91" fmla="*/ 2152719 h 2197979"/>
              <a:gd name="T92" fmla="*/ 1524038 w 8802811"/>
              <a:gd name="T93" fmla="*/ 2189205 h 2197979"/>
              <a:gd name="T94" fmla="*/ 1035614 w 8802811"/>
              <a:gd name="T95" fmla="*/ 2152719 h 2197979"/>
              <a:gd name="T96" fmla="*/ 547181 w 8802811"/>
              <a:gd name="T97" fmla="*/ 2104070 h 2197979"/>
              <a:gd name="T98" fmla="*/ 70968 w 8802811"/>
              <a:gd name="T99" fmla="*/ 2079746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02811"/>
              <a:gd name="T151" fmla="*/ 0 h 2197979"/>
              <a:gd name="T152" fmla="*/ 8802811 w 8802811"/>
              <a:gd name="T153" fmla="*/ 2197979 h 21979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4" name="Elbow Connector 13"/>
          <p:cNvCxnSpPr>
            <a:cxnSpLocks noChangeShapeType="1"/>
            <a:endCxn id="52271" idx="0"/>
          </p:cNvCxnSpPr>
          <p:nvPr/>
        </p:nvCxnSpPr>
        <p:spPr bwMode="auto">
          <a:xfrm rot="5400000">
            <a:off x="1215231" y="3729832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5" name="Content Placeholder 1"/>
          <p:cNvSpPr>
            <a:spLocks noGrp="1"/>
          </p:cNvSpPr>
          <p:nvPr>
            <p:ph idx="1"/>
          </p:nvPr>
        </p:nvSpPr>
        <p:spPr>
          <a:xfrm>
            <a:off x="533400" y="1287463"/>
            <a:ext cx="7772400" cy="585787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high-level view of generic router architecture: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65200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>
          <a:xfrm>
            <a:off x="449263" y="385763"/>
            <a:ext cx="7772400" cy="685800"/>
          </a:xfrm>
        </p:spPr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Switching via a bus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31825" y="1530350"/>
            <a:ext cx="5608638" cy="4071938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datagram from input port memory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    to output port memory via a shared bus</a:t>
            </a:r>
          </a:p>
          <a:p>
            <a:pPr>
              <a:buFont typeface="Wingdings" charset="2"/>
              <a:buChar char="§"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bus contention:</a:t>
            </a:r>
            <a:r>
              <a:rPr lang="en-US">
                <a:cs typeface="+mn-cs"/>
              </a:rPr>
              <a:t>  switching speed limited by bus bandwidth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32 Gbps bus, Cisco 5600: sufficient speed for access and enterprise routers</a:t>
            </a:r>
          </a:p>
        </p:txBody>
      </p:sp>
      <p:grpSp>
        <p:nvGrpSpPr>
          <p:cNvPr id="60420" name="Group 8"/>
          <p:cNvGrpSpPr>
            <a:grpSpLocks/>
          </p:cNvGrpSpPr>
          <p:nvPr/>
        </p:nvGrpSpPr>
        <p:grpSpPr bwMode="auto">
          <a:xfrm>
            <a:off x="6408738" y="2435225"/>
            <a:ext cx="890587" cy="215900"/>
            <a:chOff x="876" y="2800"/>
            <a:chExt cx="642" cy="175"/>
          </a:xfrm>
        </p:grpSpPr>
        <p:sp>
          <p:nvSpPr>
            <p:cNvPr id="60456" name="Rectangle 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57" name="Rectangle 1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58" name="Rectangle 1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59" name="Rectangle 1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60" name="Line 1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60421" name="Group 14"/>
          <p:cNvGrpSpPr>
            <a:grpSpLocks/>
          </p:cNvGrpSpPr>
          <p:nvPr/>
        </p:nvGrpSpPr>
        <p:grpSpPr bwMode="auto">
          <a:xfrm>
            <a:off x="6407150" y="2830513"/>
            <a:ext cx="890588" cy="215900"/>
            <a:chOff x="876" y="2800"/>
            <a:chExt cx="642" cy="175"/>
          </a:xfrm>
        </p:grpSpPr>
        <p:sp>
          <p:nvSpPr>
            <p:cNvPr id="60451" name="Rectangle 1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52" name="Rectangle 1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53" name="Rectangle 1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54" name="Rectangle 1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55" name="Line 1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60422" name="Group 20"/>
          <p:cNvGrpSpPr>
            <a:grpSpLocks/>
          </p:cNvGrpSpPr>
          <p:nvPr/>
        </p:nvGrpSpPr>
        <p:grpSpPr bwMode="auto">
          <a:xfrm>
            <a:off x="6402388" y="3257550"/>
            <a:ext cx="890587" cy="215900"/>
            <a:chOff x="876" y="2800"/>
            <a:chExt cx="642" cy="175"/>
          </a:xfrm>
        </p:grpSpPr>
        <p:sp>
          <p:nvSpPr>
            <p:cNvPr id="60446" name="Rectangle 2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47" name="Rectangle 2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48" name="Rectangle 2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49" name="Rectangle 2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50" name="Line 2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60423" name="Line 26"/>
          <p:cNvSpPr>
            <a:spLocks noChangeShapeType="1"/>
          </p:cNvSpPr>
          <p:nvPr/>
        </p:nvSpPr>
        <p:spPr bwMode="auto">
          <a:xfrm>
            <a:off x="7310438" y="2438400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60424" name="Group 27"/>
          <p:cNvGrpSpPr>
            <a:grpSpLocks/>
          </p:cNvGrpSpPr>
          <p:nvPr/>
        </p:nvGrpSpPr>
        <p:grpSpPr bwMode="auto">
          <a:xfrm>
            <a:off x="7364413" y="2422525"/>
            <a:ext cx="890587" cy="215900"/>
            <a:chOff x="455" y="3463"/>
            <a:chExt cx="561" cy="136"/>
          </a:xfrm>
        </p:grpSpPr>
        <p:sp>
          <p:nvSpPr>
            <p:cNvPr id="60441" name="Rectangle 28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42" name="Rectangle 29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43" name="Rectangle 30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44" name="Rectangle 31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45" name="Line 32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60425" name="Group 33"/>
          <p:cNvGrpSpPr>
            <a:grpSpLocks/>
          </p:cNvGrpSpPr>
          <p:nvPr/>
        </p:nvGrpSpPr>
        <p:grpSpPr bwMode="auto">
          <a:xfrm>
            <a:off x="7369175" y="2814638"/>
            <a:ext cx="890588" cy="215900"/>
            <a:chOff x="455" y="3463"/>
            <a:chExt cx="561" cy="136"/>
          </a:xfrm>
        </p:grpSpPr>
        <p:sp>
          <p:nvSpPr>
            <p:cNvPr id="60436" name="Rectangle 34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37" name="Rectangle 35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38" name="Rectangle 36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39" name="Rectangle 37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40" name="Line 38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60426" name="Group 39"/>
          <p:cNvGrpSpPr>
            <a:grpSpLocks/>
          </p:cNvGrpSpPr>
          <p:nvPr/>
        </p:nvGrpSpPr>
        <p:grpSpPr bwMode="auto">
          <a:xfrm>
            <a:off x="7364413" y="3241675"/>
            <a:ext cx="890587" cy="215900"/>
            <a:chOff x="455" y="3463"/>
            <a:chExt cx="561" cy="136"/>
          </a:xfrm>
        </p:grpSpPr>
        <p:sp>
          <p:nvSpPr>
            <p:cNvPr id="60431" name="Rectangle 4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32" name="Rectangle 4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33" name="Rectangle 4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34" name="Rectangle 4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0435" name="Line 4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60427" name="Text Box 45"/>
          <p:cNvSpPr txBox="1">
            <a:spLocks noChangeArrowheads="1"/>
          </p:cNvSpPr>
          <p:nvPr/>
        </p:nvSpPr>
        <p:spPr bwMode="auto">
          <a:xfrm>
            <a:off x="7046913" y="3678238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</a:rPr>
              <a:t>bus</a:t>
            </a:r>
          </a:p>
        </p:txBody>
      </p:sp>
      <p:sp>
        <p:nvSpPr>
          <p:cNvPr id="60428" name="Freeform 46"/>
          <p:cNvSpPr>
            <a:spLocks/>
          </p:cNvSpPr>
          <p:nvPr/>
        </p:nvSpPr>
        <p:spPr bwMode="auto">
          <a:xfrm>
            <a:off x="6402388" y="2463800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898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899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panose="020B0600070205080204" pitchFamily="34" charset="-128"/>
              </a:rPr>
              <a:t>IP </a:t>
            </a:r>
            <a:r>
              <a:rPr lang="en-US" altLang="en-US" sz="4000" dirty="0" smtClean="0">
                <a:ea typeface="ＭＳ Ｐゴシック" panose="020B0600070205080204" pitchFamily="34" charset="-128"/>
              </a:rPr>
              <a:t>addressing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4648200"/>
          </a:xfrm>
        </p:spPr>
        <p:txBody>
          <a:bodyPr/>
          <a:lstStyle/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 address:</a:t>
            </a:r>
            <a:r>
              <a:rPr lang="en-US" altLang="en-US" sz="240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32-bit identifier for host, router </a:t>
            </a:r>
            <a:r>
              <a:rPr lang="en-US" altLang="en-US" sz="2400" i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interface</a:t>
            </a:r>
            <a:r>
              <a:rPr lang="en-US" altLang="en-US" sz="240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interface:</a:t>
            </a:r>
            <a:r>
              <a:rPr lang="en-US" altLang="en-US" sz="240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connection between host/router and physical link</a:t>
            </a:r>
          </a:p>
          <a:p>
            <a:pPr lvl="1"/>
            <a:r>
              <a:rPr lang="en-US" altLang="en-US" sz="20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router</a:t>
            </a:r>
            <a:r>
              <a:rPr lang="ja-JP" altLang="en-US" sz="20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sz="20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s typically have multiple interfaces</a:t>
            </a:r>
          </a:p>
          <a:p>
            <a:pPr lvl="1"/>
            <a:r>
              <a:rPr lang="en-US" altLang="en-US" sz="200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host typically has one or two interfaces (e.g., wired Ethernet, wireless 802.11)</a:t>
            </a:r>
          </a:p>
          <a:p>
            <a:r>
              <a:rPr lang="en-US" altLang="en-US" sz="2400" i="1" smtClean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 addresses associated with each interface</a:t>
            </a:r>
          </a:p>
        </p:txBody>
      </p:sp>
      <p:sp>
        <p:nvSpPr>
          <p:cNvPr id="80902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200" smtClean="0">
                <a:solidFill>
                  <a:srgbClr val="000000"/>
                </a:solidFill>
              </a:rPr>
              <a:t>223.1.1.1</a:t>
            </a:r>
            <a:endParaRPr lang="en-US" altLang="en-US" sz="12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0903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80966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200" smtClean="0">
                <a:solidFill>
                  <a:srgbClr val="000000"/>
                </a:solidFill>
              </a:endParaRPr>
            </a:p>
          </p:txBody>
        </p:sp>
        <p:sp>
          <p:nvSpPr>
            <p:cNvPr id="80967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223.1.1.2</a:t>
              </a:r>
              <a:endParaRPr lang="en-US" altLang="en-US" sz="120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0904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200" smtClean="0">
                <a:solidFill>
                  <a:srgbClr val="000000"/>
                </a:solidFill>
              </a:rPr>
              <a:t>223.1.1.3</a:t>
            </a:r>
            <a:endParaRPr lang="en-US" altLang="en-US" sz="12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5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200" smtClean="0">
                <a:solidFill>
                  <a:srgbClr val="000000"/>
                </a:solidFill>
              </a:rPr>
              <a:t>223.1.1.4</a:t>
            </a:r>
            <a:endParaRPr lang="en-US" altLang="en-US" sz="12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6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907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200" smtClean="0">
                <a:solidFill>
                  <a:srgbClr val="000000"/>
                </a:solidFill>
              </a:rPr>
              <a:t>223.1.2.9</a:t>
            </a:r>
            <a:endParaRPr lang="en-US" altLang="en-US" sz="12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8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909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910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200" smtClean="0">
                <a:solidFill>
                  <a:srgbClr val="000000"/>
                </a:solidFill>
              </a:rPr>
              <a:t>223.1.2.2</a:t>
            </a:r>
            <a:endParaRPr lang="en-US" altLang="en-US" sz="12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11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200" smtClean="0">
                <a:solidFill>
                  <a:srgbClr val="000000"/>
                </a:solidFill>
              </a:rPr>
              <a:t>223.1.2.1</a:t>
            </a:r>
            <a:endParaRPr lang="en-US" altLang="en-US" sz="12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12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913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914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915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200" smtClean="0">
                <a:solidFill>
                  <a:srgbClr val="000000"/>
                </a:solidFill>
              </a:rPr>
              <a:t>223.1.3.2</a:t>
            </a:r>
            <a:endParaRPr lang="en-US" altLang="en-US" sz="12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16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200" smtClean="0">
                <a:solidFill>
                  <a:srgbClr val="000000"/>
                </a:solidFill>
              </a:rPr>
              <a:t>223.1.3.1</a:t>
            </a:r>
            <a:endParaRPr lang="en-US" altLang="en-US" sz="12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0917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80964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200" smtClean="0">
                <a:solidFill>
                  <a:srgbClr val="000000"/>
                </a:solidFill>
              </a:endParaRPr>
            </a:p>
          </p:txBody>
        </p:sp>
        <p:sp>
          <p:nvSpPr>
            <p:cNvPr id="80965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r>
                <a:rPr lang="en-US" altLang="en-US" sz="1200" smtClean="0">
                  <a:solidFill>
                    <a:srgbClr val="000000"/>
                  </a:solidFill>
                </a:rPr>
                <a:t>223.1.3.27</a:t>
              </a:r>
              <a:endParaRPr lang="en-US" altLang="en-US" sz="120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0918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000000"/>
                </a:solidFill>
              </a:rPr>
              <a:t>223.1.1.1 = 11011111 00000001 00000001 00000001</a:t>
            </a:r>
            <a:endParaRPr lang="en-US" altLang="en-US" sz="18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19" name="Freeform 61"/>
          <p:cNvSpPr>
            <a:spLocks/>
          </p:cNvSpPr>
          <p:nvPr/>
        </p:nvSpPr>
        <p:spPr bwMode="auto">
          <a:xfrm>
            <a:off x="5162550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920" name="Freeform 62"/>
          <p:cNvSpPr>
            <a:spLocks/>
          </p:cNvSpPr>
          <p:nvPr/>
        </p:nvSpPr>
        <p:spPr bwMode="auto">
          <a:xfrm>
            <a:off x="6124575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921" name="Freeform 63"/>
          <p:cNvSpPr>
            <a:spLocks/>
          </p:cNvSpPr>
          <p:nvPr/>
        </p:nvSpPr>
        <p:spPr bwMode="auto">
          <a:xfrm>
            <a:off x="7089775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922" name="Freeform 64"/>
          <p:cNvSpPr>
            <a:spLocks/>
          </p:cNvSpPr>
          <p:nvPr/>
        </p:nvSpPr>
        <p:spPr bwMode="auto">
          <a:xfrm>
            <a:off x="8054975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923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000000"/>
                </a:solidFill>
              </a:rPr>
              <a:t>223</a:t>
            </a:r>
            <a:endParaRPr lang="en-US" altLang="en-US" sz="18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24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000000"/>
                </a:solidFill>
              </a:rPr>
              <a:t>1</a:t>
            </a:r>
            <a:endParaRPr lang="en-US" altLang="en-US" sz="18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25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000000"/>
                </a:solidFill>
              </a:rPr>
              <a:t>1</a:t>
            </a:r>
            <a:endParaRPr lang="en-US" altLang="en-US" sz="18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26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600" smtClean="0">
                <a:solidFill>
                  <a:srgbClr val="000000"/>
                </a:solidFill>
              </a:rPr>
              <a:t>1</a:t>
            </a:r>
            <a:endParaRPr lang="en-US" altLang="en-US" sz="18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0927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80962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3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0928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80960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1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0929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80958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9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0930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80956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0931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80954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5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0932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80952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3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0933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80950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1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0934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8094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094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094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0945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0948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0949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80946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947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80935" name="Picture 10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6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937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938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939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7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56323" name="Rectangle 18"/>
          <p:cNvSpPr>
            <a:spLocks noChangeArrowheads="1"/>
          </p:cNvSpPr>
          <p:nvPr/>
        </p:nvSpPr>
        <p:spPr bwMode="auto">
          <a:xfrm>
            <a:off x="4276725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56324" name="Rectangle 17"/>
          <p:cNvSpPr>
            <a:spLocks noChangeArrowheads="1"/>
          </p:cNvSpPr>
          <p:nvPr/>
        </p:nvSpPr>
        <p:spPr bwMode="auto">
          <a:xfrm>
            <a:off x="4283075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95250"/>
            <a:ext cx="7772400" cy="90963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Longest prefix matching</a:t>
            </a: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065213" y="2989263"/>
            <a:ext cx="52355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0" hangingPunct="0">
              <a:lnSpc>
                <a:spcPct val="150000"/>
              </a:lnSpc>
            </a:pPr>
            <a:r>
              <a:rPr lang="en-US" altLang="en-US" sz="1800" smtClean="0">
                <a:solidFill>
                  <a:srgbClr val="000000"/>
                </a:solidFill>
                <a:cs typeface="Times New Roman" panose="02020603050405020304" pitchFamily="18" charset="0"/>
              </a:rPr>
              <a:t>Destination Address Range                        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180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11001000 00010111 00010*** ********* </a:t>
            </a:r>
            <a:endParaRPr lang="en-US" altLang="en-US" sz="200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180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11001000 00010111 00011000 *********</a:t>
            </a:r>
            <a:endParaRPr lang="en-US" altLang="en-US" sz="200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180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11001000 00010111 00011*** *********</a:t>
            </a:r>
            <a:endParaRPr lang="en-US" altLang="en-US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1800" smtClean="0">
                <a:solidFill>
                  <a:srgbClr val="000000"/>
                </a:solidFill>
                <a:cs typeface="Times New Roman" panose="02020603050405020304" pitchFamily="18" charset="0"/>
              </a:rPr>
              <a:t>otherwise  </a:t>
            </a:r>
            <a:r>
              <a:rPr lang="en-US" altLang="en-US" sz="180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DA: 11001000  00010111  00011000  10101010</a:t>
            </a:r>
            <a:r>
              <a:rPr lang="en-US" altLang="en-US" sz="180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2000" smtClean="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1800" smtClean="0">
                <a:solidFill>
                  <a:srgbClr val="000000"/>
                </a:solidFill>
              </a:rPr>
              <a:t>DA: 11001000  00010111  00010110  10100001 </a:t>
            </a:r>
          </a:p>
        </p:txBody>
      </p:sp>
      <p:sp>
        <p:nvSpPr>
          <p:cNvPr id="56330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2000" smtClean="0">
                <a:solidFill>
                  <a:srgbClr val="CC0000"/>
                </a:solidFill>
                <a:latin typeface="Gill Sans MT" panose="020B0502020104020203" pitchFamily="34" charset="0"/>
              </a:rPr>
              <a:t>which interface?</a:t>
            </a:r>
          </a:p>
        </p:txBody>
      </p:sp>
      <p:sp>
        <p:nvSpPr>
          <p:cNvPr id="56331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2000" smtClean="0">
                <a:solidFill>
                  <a:srgbClr val="CC0000"/>
                </a:solidFill>
                <a:latin typeface="Gill Sans MT" panose="020B0502020104020203" pitchFamily="34" charset="0"/>
              </a:rPr>
              <a:t>which interface?</a:t>
            </a:r>
          </a:p>
        </p:txBody>
      </p:sp>
      <p:sp>
        <p:nvSpPr>
          <p:cNvPr id="56332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80000"/>
              </a:lnSpc>
            </a:pPr>
            <a:r>
              <a:rPr lang="en-US" altLang="en-US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when looking for forwarding table entry for given destination address, use </a:t>
            </a:r>
            <a:r>
              <a:rPr lang="en-US" altLang="en-US" sz="2800" i="1" smtClean="0">
                <a:solidFill>
                  <a:srgbClr val="000099"/>
                </a:solidFill>
                <a:latin typeface="Gill Sans MT" panose="020B0502020104020203" pitchFamily="34" charset="0"/>
              </a:rPr>
              <a:t>longest</a:t>
            </a:r>
            <a:r>
              <a:rPr lang="en-US" altLang="en-US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 address prefix that matches destination address.</a:t>
            </a:r>
          </a:p>
        </p:txBody>
      </p:sp>
      <p:sp>
        <p:nvSpPr>
          <p:cNvPr id="56333" name="Text Box 22"/>
          <p:cNvSpPr txBox="1">
            <a:spLocks noChangeArrowheads="1"/>
          </p:cNvSpPr>
          <p:nvPr/>
        </p:nvSpPr>
        <p:spPr bwMode="auto">
          <a:xfrm>
            <a:off x="558800" y="1036638"/>
            <a:ext cx="3282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n-US" sz="2800" i="1" smtClean="0">
                <a:solidFill>
                  <a:srgbClr val="CC0000"/>
                </a:solidFill>
                <a:latin typeface="Gill Sans MT" panose="020B0502020104020203" pitchFamily="34" charset="0"/>
              </a:rPr>
              <a:t>longest prefix matching</a:t>
            </a:r>
          </a:p>
        </p:txBody>
      </p:sp>
      <p:sp>
        <p:nvSpPr>
          <p:cNvPr id="56334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56335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36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37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38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39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40" name="Text Box 30"/>
          <p:cNvSpPr txBox="1">
            <a:spLocks noChangeArrowheads="1"/>
          </p:cNvSpPr>
          <p:nvPr/>
        </p:nvSpPr>
        <p:spPr bwMode="auto">
          <a:xfrm>
            <a:off x="6475413" y="2965450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en-US" sz="1800" smtClean="0">
                <a:solidFill>
                  <a:srgbClr val="000000"/>
                </a:solidFill>
              </a:rPr>
              <a:t>Link interface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1800" smtClean="0">
                <a:solidFill>
                  <a:srgbClr val="000000"/>
                </a:solidFill>
              </a:rPr>
              <a:t>0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1800" smtClean="0">
                <a:solidFill>
                  <a:srgbClr val="000000"/>
                </a:solidFill>
              </a:rPr>
              <a:t>1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1800" smtClean="0">
                <a:solidFill>
                  <a:srgbClr val="000000"/>
                </a:solidFill>
              </a:rPr>
              <a:t>2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1800" smtClean="0">
                <a:solidFill>
                  <a:srgbClr val="00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5799</TotalTime>
  <Words>3485</Words>
  <Application>Microsoft Office PowerPoint</Application>
  <PresentationFormat>On-screen Show (4:3)</PresentationFormat>
  <Paragraphs>947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28</vt:i4>
      </vt:variant>
      <vt:variant>
        <vt:lpstr>Slide Titles</vt:lpstr>
      </vt:variant>
      <vt:variant>
        <vt:i4>46</vt:i4>
      </vt:variant>
    </vt:vector>
  </HeadingPairs>
  <TitlesOfParts>
    <vt:vector size="84" baseType="lpstr">
      <vt:lpstr>ＭＳ Ｐゴシック</vt:lpstr>
      <vt:lpstr>Arial</vt:lpstr>
      <vt:lpstr>Comic Sans MS</vt:lpstr>
      <vt:lpstr>Courier New</vt:lpstr>
      <vt:lpstr>Gill Sans MT</vt:lpstr>
      <vt:lpstr>MS Mincho</vt:lpstr>
      <vt:lpstr>Tahoma</vt:lpstr>
      <vt:lpstr>Times</vt:lpstr>
      <vt:lpstr>Times New Roman</vt:lpstr>
      <vt:lpstr>Wingdings</vt:lpstr>
      <vt:lpstr>Default Design</vt:lpstr>
      <vt:lpstr>13_Default Design</vt:lpstr>
      <vt:lpstr>21_Default Design</vt:lpstr>
      <vt:lpstr>25_Default Design</vt:lpstr>
      <vt:lpstr>39_Default Design</vt:lpstr>
      <vt:lpstr>43_Default Design</vt:lpstr>
      <vt:lpstr>1_Default Design</vt:lpstr>
      <vt:lpstr>2_Default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22_Default Design</vt:lpstr>
      <vt:lpstr>23_Default Design</vt:lpstr>
      <vt:lpstr>24_Default Design</vt:lpstr>
      <vt:lpstr>3_Default Design</vt:lpstr>
      <vt:lpstr>IP</vt:lpstr>
      <vt:lpstr>Your Suggestions</vt:lpstr>
      <vt:lpstr>Your Other Suggestions</vt:lpstr>
      <vt:lpstr>Goals for Today</vt:lpstr>
      <vt:lpstr>Network-layer functions</vt:lpstr>
      <vt:lpstr>Router architecture overview</vt:lpstr>
      <vt:lpstr>Switching via a bus</vt:lpstr>
      <vt:lpstr>IP addressing</vt:lpstr>
      <vt:lpstr>Longest prefix matching</vt:lpstr>
      <vt:lpstr>DHCP: Dynamic Host Configuration Protocol</vt:lpstr>
      <vt:lpstr>DHCP client-server scenario</vt:lpstr>
      <vt:lpstr>DHCP client-server scenario</vt:lpstr>
      <vt:lpstr>DHCP: more than IP addresses</vt:lpstr>
      <vt:lpstr>DHCP: example</vt:lpstr>
      <vt:lpstr>DHCP: example</vt:lpstr>
      <vt:lpstr>DHCP: Wireshark output (home LAN)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IP fragmentation, reassembly</vt:lpstr>
      <vt:lpstr>IP fragmentation, reassembly</vt:lpstr>
      <vt:lpstr>IP datagram format</vt:lpstr>
      <vt:lpstr>IPv6: motivation</vt:lpstr>
      <vt:lpstr>IPv6 datagram format</vt:lpstr>
      <vt:lpstr>Other changes from IPv4</vt:lpstr>
      <vt:lpstr>Transition from IPv4 to IPv6</vt:lpstr>
      <vt:lpstr>Tunneling</vt:lpstr>
      <vt:lpstr>Tunneling</vt:lpstr>
      <vt:lpstr>IPv6: adoption</vt:lpstr>
      <vt:lpstr>PowerPoint Presentation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 algorithm classification</vt:lpstr>
      <vt:lpstr>Distance vector algorithm </vt:lpstr>
      <vt:lpstr>Distance vector algorithm </vt:lpstr>
      <vt:lpstr>Distance vector algorithm </vt:lpstr>
      <vt:lpstr>PowerPoint Presentation</vt:lpstr>
      <vt:lpstr>PowerPoint Presentation</vt:lpstr>
      <vt:lpstr>Distance vector: link cost changes</vt:lpstr>
      <vt:lpstr>Distance vector: link cost changes</vt:lpstr>
      <vt:lpstr>Before You Go</vt:lpstr>
    </vt:vector>
  </TitlesOfParts>
  <Company>UMIACS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and Internet</dc:title>
  <dc:creator>DAQING HE</dc:creator>
  <cp:lastModifiedBy>gg</cp:lastModifiedBy>
  <cp:revision>177</cp:revision>
  <dcterms:created xsi:type="dcterms:W3CDTF">2003-09-05T02:55:05Z</dcterms:created>
  <dcterms:modified xsi:type="dcterms:W3CDTF">2017-10-09T23:05:31Z</dcterms:modified>
</cp:coreProperties>
</file>