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slideLayouts/slideLayout35.xml" ContentType="application/vnd.openxmlformats-officedocument.presentationml.slideLayout+xml"/>
  <Override PartName="/ppt/theme/theme24.xml" ContentType="application/vnd.openxmlformats-officedocument.theme+xml"/>
  <Override PartName="/ppt/slideLayouts/slideLayout36.xml" ContentType="application/vnd.openxmlformats-officedocument.presentationml.slideLayout+xml"/>
  <Override PartName="/ppt/theme/theme25.xml" ContentType="application/vnd.openxmlformats-officedocument.theme+xml"/>
  <Override PartName="/ppt/slideLayouts/slideLayout37.xml" ContentType="application/vnd.openxmlformats-officedocument.presentationml.slideLayout+xml"/>
  <Override PartName="/ppt/theme/theme26.xml" ContentType="application/vnd.openxmlformats-officedocument.theme+xml"/>
  <Override PartName="/ppt/slideLayouts/slideLayout38.xml" ContentType="application/vnd.openxmlformats-officedocument.presentationml.slideLayout+xml"/>
  <Override PartName="/ppt/theme/theme27.xml" ContentType="application/vnd.openxmlformats-officedocument.theme+xml"/>
  <Override PartName="/ppt/slideLayouts/slideLayout39.xml" ContentType="application/vnd.openxmlformats-officedocument.presentationml.slideLayout+xml"/>
  <Override PartName="/ppt/theme/theme28.xml" ContentType="application/vnd.openxmlformats-officedocument.theme+xml"/>
  <Override PartName="/ppt/slideLayouts/slideLayout40.xml" ContentType="application/vnd.openxmlformats-officedocument.presentationml.slideLayout+xml"/>
  <Override PartName="/ppt/theme/theme29.xml" ContentType="application/vnd.openxmlformats-officedocument.theme+xml"/>
  <Override PartName="/ppt/slideLayouts/slideLayout41.xml" ContentType="application/vnd.openxmlformats-officedocument.presentationml.slideLayout+xml"/>
  <Override PartName="/ppt/theme/theme30.xml" ContentType="application/vnd.openxmlformats-officedocument.theme+xml"/>
  <Override PartName="/ppt/slideLayouts/slideLayout42.xml" ContentType="application/vnd.openxmlformats-officedocument.presentationml.slideLayout+xml"/>
  <Override PartName="/ppt/theme/theme31.xml" ContentType="application/vnd.openxmlformats-officedocument.theme+xml"/>
  <Override PartName="/ppt/slideLayouts/slideLayout43.xml" ContentType="application/vnd.openxmlformats-officedocument.presentationml.slideLayout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73" r:id="rId2"/>
    <p:sldMasterId id="2147483779" r:id="rId3"/>
    <p:sldMasterId id="2147483781" r:id="rId4"/>
    <p:sldMasterId id="2147483783" r:id="rId5"/>
    <p:sldMasterId id="2147483801" r:id="rId6"/>
    <p:sldMasterId id="2147483803" r:id="rId7"/>
    <p:sldMasterId id="2147483815" r:id="rId8"/>
    <p:sldMasterId id="2147483817" r:id="rId9"/>
    <p:sldMasterId id="2147483823" r:id="rId10"/>
    <p:sldMasterId id="2147483825" r:id="rId11"/>
    <p:sldMasterId id="2147483827" r:id="rId12"/>
    <p:sldMasterId id="2147483839" r:id="rId13"/>
    <p:sldMasterId id="2147483841" r:id="rId14"/>
    <p:sldMasterId id="2147483845" r:id="rId15"/>
    <p:sldMasterId id="2147483847" r:id="rId16"/>
    <p:sldMasterId id="2147483849" r:id="rId17"/>
    <p:sldMasterId id="2147483851" r:id="rId18"/>
    <p:sldMasterId id="2147483855" r:id="rId19"/>
    <p:sldMasterId id="2147483859" r:id="rId20"/>
    <p:sldMasterId id="2147483861" r:id="rId21"/>
    <p:sldMasterId id="2147483863" r:id="rId22"/>
    <p:sldMasterId id="2147483865" r:id="rId23"/>
    <p:sldMasterId id="2147483867" r:id="rId24"/>
    <p:sldMasterId id="2147483873" r:id="rId25"/>
    <p:sldMasterId id="2147483879" r:id="rId26"/>
    <p:sldMasterId id="2147483887" r:id="rId27"/>
    <p:sldMasterId id="2147483891" r:id="rId28"/>
    <p:sldMasterId id="2147483897" r:id="rId29"/>
    <p:sldMasterId id="2147483915" r:id="rId30"/>
    <p:sldMasterId id="2147483917" r:id="rId31"/>
    <p:sldMasterId id="2147483921" r:id="rId32"/>
  </p:sldMasterIdLst>
  <p:notesMasterIdLst>
    <p:notesMasterId r:id="rId67"/>
  </p:notesMasterIdLst>
  <p:handoutMasterIdLst>
    <p:handoutMasterId r:id="rId68"/>
  </p:handoutMasterIdLst>
  <p:sldIdLst>
    <p:sldId id="285" r:id="rId33"/>
    <p:sldId id="452" r:id="rId34"/>
    <p:sldId id="509" r:id="rId35"/>
    <p:sldId id="523" r:id="rId36"/>
    <p:sldId id="512" r:id="rId37"/>
    <p:sldId id="513" r:id="rId38"/>
    <p:sldId id="514" r:id="rId39"/>
    <p:sldId id="524" r:id="rId40"/>
    <p:sldId id="532" r:id="rId41"/>
    <p:sldId id="533" r:id="rId42"/>
    <p:sldId id="537" r:id="rId43"/>
    <p:sldId id="538" r:id="rId44"/>
    <p:sldId id="539" r:id="rId45"/>
    <p:sldId id="545" r:id="rId46"/>
    <p:sldId id="569" r:id="rId47"/>
    <p:sldId id="571" r:id="rId48"/>
    <p:sldId id="574" r:id="rId49"/>
    <p:sldId id="583" r:id="rId50"/>
    <p:sldId id="586" r:id="rId51"/>
    <p:sldId id="584" r:id="rId52"/>
    <p:sldId id="565" r:id="rId53"/>
    <p:sldId id="546" r:id="rId54"/>
    <p:sldId id="548" r:id="rId55"/>
    <p:sldId id="549" r:id="rId56"/>
    <p:sldId id="550" r:id="rId57"/>
    <p:sldId id="551" r:id="rId58"/>
    <p:sldId id="553" r:id="rId59"/>
    <p:sldId id="555" r:id="rId60"/>
    <p:sldId id="556" r:id="rId61"/>
    <p:sldId id="557" r:id="rId62"/>
    <p:sldId id="558" r:id="rId63"/>
    <p:sldId id="559" r:id="rId64"/>
    <p:sldId id="562" r:id="rId65"/>
    <p:sldId id="534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324" autoAdjust="0"/>
    <p:restoredTop sz="94799" autoAdjust="0"/>
  </p:normalViewPr>
  <p:slideViewPr>
    <p:cSldViewPr>
      <p:cViewPr varScale="1">
        <p:scale>
          <a:sx n="121" d="100"/>
          <a:sy n="121" d="100"/>
        </p:scale>
        <p:origin x="828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10.xml"/><Relationship Id="rId47" Type="http://schemas.openxmlformats.org/officeDocument/2006/relationships/slide" Target="slides/slide15.xml"/><Relationship Id="rId63" Type="http://schemas.openxmlformats.org/officeDocument/2006/relationships/slide" Target="slides/slide31.xml"/><Relationship Id="rId6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5.xml"/><Relationship Id="rId40" Type="http://schemas.openxmlformats.org/officeDocument/2006/relationships/slide" Target="slides/slide8.xml"/><Relationship Id="rId45" Type="http://schemas.openxmlformats.org/officeDocument/2006/relationships/slide" Target="slides/slide13.xml"/><Relationship Id="rId53" Type="http://schemas.openxmlformats.org/officeDocument/2006/relationships/slide" Target="slides/slide21.xml"/><Relationship Id="rId58" Type="http://schemas.openxmlformats.org/officeDocument/2006/relationships/slide" Target="slides/slide26.xml"/><Relationship Id="rId66" Type="http://schemas.openxmlformats.org/officeDocument/2006/relationships/slide" Target="slides/slide34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29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3.xml"/><Relationship Id="rId43" Type="http://schemas.openxmlformats.org/officeDocument/2006/relationships/slide" Target="slides/slide11.xml"/><Relationship Id="rId48" Type="http://schemas.openxmlformats.org/officeDocument/2006/relationships/slide" Target="slides/slide16.xml"/><Relationship Id="rId56" Type="http://schemas.openxmlformats.org/officeDocument/2006/relationships/slide" Target="slides/slide24.xml"/><Relationship Id="rId64" Type="http://schemas.openxmlformats.org/officeDocument/2006/relationships/slide" Target="slides/slide32.xml"/><Relationship Id="rId69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9.xml"/><Relationship Id="rId72" Type="http://schemas.openxmlformats.org/officeDocument/2006/relationships/tableStyles" Target="tableStyles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1.xml"/><Relationship Id="rId38" Type="http://schemas.openxmlformats.org/officeDocument/2006/relationships/slide" Target="slides/slide6.xml"/><Relationship Id="rId46" Type="http://schemas.openxmlformats.org/officeDocument/2006/relationships/slide" Target="slides/slide14.xml"/><Relationship Id="rId59" Type="http://schemas.openxmlformats.org/officeDocument/2006/relationships/slide" Target="slides/slide27.xml"/><Relationship Id="rId67" Type="http://schemas.openxmlformats.org/officeDocument/2006/relationships/notesMaster" Target="notesMasters/notesMaster1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9.xml"/><Relationship Id="rId54" Type="http://schemas.openxmlformats.org/officeDocument/2006/relationships/slide" Target="slides/slide22.xml"/><Relationship Id="rId62" Type="http://schemas.openxmlformats.org/officeDocument/2006/relationships/slide" Target="slides/slide30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4.xml"/><Relationship Id="rId49" Type="http://schemas.openxmlformats.org/officeDocument/2006/relationships/slide" Target="slides/slide17.xml"/><Relationship Id="rId57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2.xml"/><Relationship Id="rId52" Type="http://schemas.openxmlformats.org/officeDocument/2006/relationships/slide" Target="slides/slide20.xml"/><Relationship Id="rId60" Type="http://schemas.openxmlformats.org/officeDocument/2006/relationships/slide" Target="slides/slide28.xml"/><Relationship Id="rId65" Type="http://schemas.openxmlformats.org/officeDocument/2006/relationships/slide" Target="slides/slide3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7.xml"/><Relationship Id="rId34" Type="http://schemas.openxmlformats.org/officeDocument/2006/relationships/slide" Target="slides/slide2.xml"/><Relationship Id="rId50" Type="http://schemas.openxmlformats.org/officeDocument/2006/relationships/slide" Target="slides/slide18.xml"/><Relationship Id="rId55" Type="http://schemas.openxmlformats.org/officeDocument/2006/relationships/slide" Target="slides/slide23.xml"/><Relationship Id="rId7" Type="http://schemas.openxmlformats.org/officeDocument/2006/relationships/slideMaster" Target="slideMasters/slideMaster7.xml"/><Relationship Id="rId7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11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9EB741-B3B3-46CB-BEDA-54077FCBECDA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32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563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BFC33D-9E7F-4753-ABBA-CC21D6658D4E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96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85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25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28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83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66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28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6B157CA3-E143-4A08-AC83-A801AFB3F6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6B157CA3-E143-4A08-AC83-A801AFB3F6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878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EB44EF6-EECF-40B0-A15D-804689450B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72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7078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008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40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0689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424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29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846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4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3896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084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3-</a:t>
            </a:r>
            <a:fld id="{D9316C8B-D4B1-47A8-827C-DF4255DCD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979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105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170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59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6356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34D9544-BEFC-442B-AC9E-AD6BD096A9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604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EB44EF6-EECF-40B0-A15D-804689450B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1201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EB44EF6-EECF-40B0-A15D-804689450B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8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0067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4534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34D9544-BEFC-442B-AC9E-AD6BD096A9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658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5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6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7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8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39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1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2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5031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32295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3586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60814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31129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84019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95581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99499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69454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6949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93261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ea typeface="ＭＳ Ｐゴシック" panose="020B0600070205080204" pitchFamily="34" charset="-128"/>
              </a:rPr>
              <a:t>3-</a:t>
            </a:r>
            <a:fld id="{69DC069E-1CC1-4181-A44C-4C6CC2D999C8}" type="slidenum">
              <a:rPr lang="en-US" altLang="en-US" smtClean="0"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73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74198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79766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06748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48376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40512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76578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00788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44057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60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84197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26445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418323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8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840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10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394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522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Routers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12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3" name="Picture 6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7" name="Line 4"/>
          <p:cNvSpPr>
            <a:spLocks noChangeShapeType="1"/>
          </p:cNvSpPr>
          <p:nvPr/>
        </p:nvSpPr>
        <p:spPr bwMode="auto">
          <a:xfrm flipH="1">
            <a:off x="3471863" y="2081213"/>
            <a:ext cx="1587" cy="3948112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84998" name="Line 10"/>
          <p:cNvSpPr>
            <a:spLocks noChangeShapeType="1"/>
          </p:cNvSpPr>
          <p:nvPr/>
        </p:nvSpPr>
        <p:spPr bwMode="auto">
          <a:xfrm flipH="1">
            <a:off x="6061075" y="2151063"/>
            <a:ext cx="1588" cy="3417887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96362" name="Group 74"/>
          <p:cNvGrpSpPr>
            <a:grpSpLocks/>
          </p:cNvGrpSpPr>
          <p:nvPr/>
        </p:nvGrpSpPr>
        <p:grpSpPr bwMode="auto">
          <a:xfrm>
            <a:off x="544513" y="2762250"/>
            <a:ext cx="1335087" cy="854075"/>
            <a:chOff x="343" y="1740"/>
            <a:chExt cx="841" cy="538"/>
          </a:xfrm>
        </p:grpSpPr>
        <p:sp>
          <p:nvSpPr>
            <p:cNvPr id="85085" name="Text Box 34"/>
            <p:cNvSpPr txBox="1">
              <a:spLocks noChangeArrowheads="1"/>
            </p:cNvSpPr>
            <p:nvPr/>
          </p:nvSpPr>
          <p:spPr bwMode="auto">
            <a:xfrm>
              <a:off x="343" y="2066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FIN_WAIT_2</a:t>
              </a:r>
            </a:p>
          </p:txBody>
        </p:sp>
        <p:sp>
          <p:nvSpPr>
            <p:cNvPr id="85086" name="Line 35"/>
            <p:cNvSpPr>
              <a:spLocks noChangeShapeType="1"/>
            </p:cNvSpPr>
            <p:nvPr/>
          </p:nvSpPr>
          <p:spPr bwMode="auto">
            <a:xfrm>
              <a:off x="634" y="1740"/>
              <a:ext cx="0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1" name="Group 73"/>
          <p:cNvGrpSpPr>
            <a:grpSpLocks/>
          </p:cNvGrpSpPr>
          <p:nvPr/>
        </p:nvGrpSpPr>
        <p:grpSpPr bwMode="auto">
          <a:xfrm>
            <a:off x="7175500" y="2101850"/>
            <a:ext cx="1390650" cy="960438"/>
            <a:chOff x="4520" y="1324"/>
            <a:chExt cx="876" cy="605"/>
          </a:xfrm>
        </p:grpSpPr>
        <p:sp>
          <p:nvSpPr>
            <p:cNvPr id="85083" name="Text Box 37"/>
            <p:cNvSpPr txBox="1">
              <a:spLocks noChangeArrowheads="1"/>
            </p:cNvSpPr>
            <p:nvPr/>
          </p:nvSpPr>
          <p:spPr bwMode="auto">
            <a:xfrm>
              <a:off x="4520" y="1717"/>
              <a:ext cx="8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CLOSE_WAIT</a:t>
              </a:r>
            </a:p>
          </p:txBody>
        </p:sp>
        <p:sp>
          <p:nvSpPr>
            <p:cNvPr id="85084" name="Line 38"/>
            <p:cNvSpPr>
              <a:spLocks noChangeShapeType="1"/>
            </p:cNvSpPr>
            <p:nvPr/>
          </p:nvSpPr>
          <p:spPr bwMode="auto">
            <a:xfrm>
              <a:off x="5171" y="1324"/>
              <a:ext cx="0" cy="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3" name="Group 75"/>
          <p:cNvGrpSpPr>
            <a:grpSpLocks/>
          </p:cNvGrpSpPr>
          <p:nvPr/>
        </p:nvGrpSpPr>
        <p:grpSpPr bwMode="auto">
          <a:xfrm>
            <a:off x="3513138" y="3870325"/>
            <a:ext cx="2495550" cy="579438"/>
            <a:chOff x="2213" y="2438"/>
            <a:chExt cx="1572" cy="365"/>
          </a:xfrm>
        </p:grpSpPr>
        <p:sp>
          <p:nvSpPr>
            <p:cNvPr id="85080" name="Line 41"/>
            <p:cNvSpPr>
              <a:spLocks noChangeShapeType="1"/>
            </p:cNvSpPr>
            <p:nvPr/>
          </p:nvSpPr>
          <p:spPr bwMode="auto">
            <a:xfrm flipH="1">
              <a:off x="2213" y="2483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81" name="Rectangle 42"/>
            <p:cNvSpPr>
              <a:spLocks noChangeArrowheads="1"/>
            </p:cNvSpPr>
            <p:nvPr/>
          </p:nvSpPr>
          <p:spPr bwMode="auto">
            <a:xfrm>
              <a:off x="2669" y="2438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82" name="Text Box 43"/>
            <p:cNvSpPr txBox="1">
              <a:spLocks noChangeArrowheads="1"/>
            </p:cNvSpPr>
            <p:nvPr/>
          </p:nvSpPr>
          <p:spPr bwMode="auto">
            <a:xfrm>
              <a:off x="2455" y="2562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FINbit=1, seq=y</a:t>
              </a:r>
            </a:p>
          </p:txBody>
        </p:sp>
      </p:grpSp>
      <p:grpSp>
        <p:nvGrpSpPr>
          <p:cNvPr id="396368" name="Group 80"/>
          <p:cNvGrpSpPr>
            <a:grpSpLocks/>
          </p:cNvGrpSpPr>
          <p:nvPr/>
        </p:nvGrpSpPr>
        <p:grpSpPr bwMode="auto">
          <a:xfrm>
            <a:off x="3543300" y="4578350"/>
            <a:ext cx="2508250" cy="582613"/>
            <a:chOff x="2232" y="2884"/>
            <a:chExt cx="1580" cy="367"/>
          </a:xfrm>
        </p:grpSpPr>
        <p:sp>
          <p:nvSpPr>
            <p:cNvPr id="85077" name="Line 44"/>
            <p:cNvSpPr>
              <a:spLocks noChangeShapeType="1"/>
            </p:cNvSpPr>
            <p:nvPr/>
          </p:nvSpPr>
          <p:spPr bwMode="auto">
            <a:xfrm>
              <a:off x="2232" y="2884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8" name="Rectangle 46"/>
            <p:cNvSpPr>
              <a:spLocks noChangeArrowheads="1"/>
            </p:cNvSpPr>
            <p:nvPr/>
          </p:nvSpPr>
          <p:spPr bwMode="auto">
            <a:xfrm>
              <a:off x="2553" y="2995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9" name="Text Box 47"/>
            <p:cNvSpPr txBox="1">
              <a:spLocks noChangeArrowheads="1"/>
            </p:cNvSpPr>
            <p:nvPr/>
          </p:nvSpPr>
          <p:spPr bwMode="auto">
            <a:xfrm>
              <a:off x="2246" y="2958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ACKbit=1; ACKnum=y+1</a:t>
              </a:r>
            </a:p>
          </p:txBody>
        </p:sp>
      </p:grpSp>
      <p:grpSp>
        <p:nvGrpSpPr>
          <p:cNvPr id="396360" name="Group 72"/>
          <p:cNvGrpSpPr>
            <a:grpSpLocks/>
          </p:cNvGrpSpPr>
          <p:nvPr/>
        </p:nvGrpSpPr>
        <p:grpSpPr bwMode="auto">
          <a:xfrm>
            <a:off x="2090738" y="2901950"/>
            <a:ext cx="4930775" cy="854075"/>
            <a:chOff x="1317" y="1828"/>
            <a:chExt cx="3106" cy="538"/>
          </a:xfrm>
        </p:grpSpPr>
        <p:sp>
          <p:nvSpPr>
            <p:cNvPr id="85072" name="Line 13"/>
            <p:cNvSpPr>
              <a:spLocks noChangeShapeType="1"/>
            </p:cNvSpPr>
            <p:nvPr/>
          </p:nvSpPr>
          <p:spPr bwMode="auto">
            <a:xfrm flipH="1">
              <a:off x="2186" y="1828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3" name="Rectangle 14"/>
            <p:cNvSpPr>
              <a:spLocks noChangeArrowheads="1"/>
            </p:cNvSpPr>
            <p:nvPr/>
          </p:nvSpPr>
          <p:spPr bwMode="auto">
            <a:xfrm>
              <a:off x="2507" y="1912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4" name="Text Box 15"/>
            <p:cNvSpPr txBox="1">
              <a:spLocks noChangeArrowheads="1"/>
            </p:cNvSpPr>
            <p:nvPr/>
          </p:nvSpPr>
          <p:spPr bwMode="auto">
            <a:xfrm>
              <a:off x="2200" y="1875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5075" name="Text Box 21"/>
            <p:cNvSpPr txBox="1">
              <a:spLocks noChangeArrowheads="1"/>
            </p:cNvSpPr>
            <p:nvPr/>
          </p:nvSpPr>
          <p:spPr bwMode="auto">
            <a:xfrm>
              <a:off x="1317" y="2066"/>
              <a:ext cx="867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 wait for server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close</a:t>
              </a:r>
            </a:p>
          </p:txBody>
        </p:sp>
        <p:sp>
          <p:nvSpPr>
            <p:cNvPr id="85076" name="Text Box 49"/>
            <p:cNvSpPr txBox="1">
              <a:spLocks noChangeArrowheads="1"/>
            </p:cNvSpPr>
            <p:nvPr/>
          </p:nvSpPr>
          <p:spPr bwMode="auto">
            <a:xfrm>
              <a:off x="3822" y="1979"/>
              <a:ext cx="60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can still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data</a:t>
              </a:r>
            </a:p>
          </p:txBody>
        </p:sp>
      </p:grpSp>
      <p:grpSp>
        <p:nvGrpSpPr>
          <p:cNvPr id="396366" name="Group 78"/>
          <p:cNvGrpSpPr>
            <a:grpSpLocks/>
          </p:cNvGrpSpPr>
          <p:nvPr/>
        </p:nvGrpSpPr>
        <p:grpSpPr bwMode="auto">
          <a:xfrm>
            <a:off x="6059488" y="3032125"/>
            <a:ext cx="2501900" cy="1735138"/>
            <a:chOff x="3817" y="1910"/>
            <a:chExt cx="1576" cy="1093"/>
          </a:xfrm>
        </p:grpSpPr>
        <p:sp>
          <p:nvSpPr>
            <p:cNvPr id="85068" name="Text Box 50"/>
            <p:cNvSpPr txBox="1">
              <a:spLocks noChangeArrowheads="1"/>
            </p:cNvSpPr>
            <p:nvPr/>
          </p:nvSpPr>
          <p:spPr bwMode="auto">
            <a:xfrm>
              <a:off x="3817" y="2703"/>
              <a:ext cx="792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can no longer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data</a:t>
              </a:r>
            </a:p>
          </p:txBody>
        </p:sp>
        <p:grpSp>
          <p:nvGrpSpPr>
            <p:cNvPr id="102476" name="Group 76"/>
            <p:cNvGrpSpPr>
              <a:grpSpLocks/>
            </p:cNvGrpSpPr>
            <p:nvPr/>
          </p:nvGrpSpPr>
          <p:grpSpPr bwMode="auto">
            <a:xfrm>
              <a:off x="4691" y="1910"/>
              <a:ext cx="702" cy="723"/>
              <a:chOff x="4691" y="1910"/>
              <a:chExt cx="702" cy="723"/>
            </a:xfrm>
          </p:grpSpPr>
          <p:sp>
            <p:nvSpPr>
              <p:cNvPr id="85070" name="Line 39"/>
              <p:cNvSpPr>
                <a:spLocks noChangeShapeType="1"/>
              </p:cNvSpPr>
              <p:nvPr/>
            </p:nvSpPr>
            <p:spPr bwMode="auto">
              <a:xfrm>
                <a:off x="5167" y="1910"/>
                <a:ext cx="0" cy="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71" name="Text Box 55"/>
              <p:cNvSpPr txBox="1">
                <a:spLocks noChangeArrowheads="1"/>
              </p:cNvSpPr>
              <p:nvPr/>
            </p:nvSpPr>
            <p:spPr bwMode="auto">
              <a:xfrm>
                <a:off x="4691" y="2421"/>
                <a:ext cx="7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0000"/>
                    </a:solidFill>
                  </a:rPr>
                  <a:t>LAST_ACK</a:t>
                </a:r>
              </a:p>
            </p:txBody>
          </p:sp>
        </p:grpSp>
      </p:grpSp>
      <p:grpSp>
        <p:nvGrpSpPr>
          <p:cNvPr id="396370" name="Group 82"/>
          <p:cNvGrpSpPr>
            <a:grpSpLocks/>
          </p:cNvGrpSpPr>
          <p:nvPr/>
        </p:nvGrpSpPr>
        <p:grpSpPr bwMode="auto">
          <a:xfrm>
            <a:off x="7642225" y="4213225"/>
            <a:ext cx="917575" cy="1223963"/>
            <a:chOff x="4814" y="2654"/>
            <a:chExt cx="578" cy="771"/>
          </a:xfrm>
        </p:grpSpPr>
        <p:sp>
          <p:nvSpPr>
            <p:cNvPr id="85066" name="Text Box 11"/>
            <p:cNvSpPr txBox="1">
              <a:spLocks noChangeArrowheads="1"/>
            </p:cNvSpPr>
            <p:nvPr/>
          </p:nvSpPr>
          <p:spPr bwMode="auto">
            <a:xfrm>
              <a:off x="4814" y="3213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5067" name="Line 57"/>
            <p:cNvSpPr>
              <a:spLocks noChangeShapeType="1"/>
            </p:cNvSpPr>
            <p:nvPr/>
          </p:nvSpPr>
          <p:spPr bwMode="auto">
            <a:xfrm>
              <a:off x="5173" y="265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5" name="Group 77"/>
          <p:cNvGrpSpPr>
            <a:grpSpLocks/>
          </p:cNvGrpSpPr>
          <p:nvPr/>
        </p:nvGrpSpPr>
        <p:grpSpPr bwMode="auto">
          <a:xfrm>
            <a:off x="585788" y="3605213"/>
            <a:ext cx="1400175" cy="1044575"/>
            <a:chOff x="369" y="2271"/>
            <a:chExt cx="882" cy="658"/>
          </a:xfrm>
        </p:grpSpPr>
        <p:sp>
          <p:nvSpPr>
            <p:cNvPr id="85064" name="Text Box 58"/>
            <p:cNvSpPr txBox="1">
              <a:spLocks noChangeArrowheads="1"/>
            </p:cNvSpPr>
            <p:nvPr/>
          </p:nvSpPr>
          <p:spPr bwMode="auto">
            <a:xfrm>
              <a:off x="369" y="2717"/>
              <a:ext cx="8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TIMED_WAIT</a:t>
              </a:r>
            </a:p>
          </p:txBody>
        </p:sp>
        <p:sp>
          <p:nvSpPr>
            <p:cNvPr id="85065" name="Line 60"/>
            <p:cNvSpPr>
              <a:spLocks noChangeShapeType="1"/>
            </p:cNvSpPr>
            <p:nvPr/>
          </p:nvSpPr>
          <p:spPr bwMode="auto">
            <a:xfrm>
              <a:off x="638" y="2271"/>
              <a:ext cx="0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9" name="Group 81"/>
          <p:cNvGrpSpPr>
            <a:grpSpLocks/>
          </p:cNvGrpSpPr>
          <p:nvPr/>
        </p:nvGrpSpPr>
        <p:grpSpPr bwMode="auto">
          <a:xfrm>
            <a:off x="674688" y="4486275"/>
            <a:ext cx="2743200" cy="1768475"/>
            <a:chOff x="425" y="2826"/>
            <a:chExt cx="1728" cy="1114"/>
          </a:xfrm>
        </p:grpSpPr>
        <p:sp>
          <p:nvSpPr>
            <p:cNvPr id="85058" name="Line 52"/>
            <p:cNvSpPr>
              <a:spLocks noChangeShapeType="1"/>
            </p:cNvSpPr>
            <p:nvPr/>
          </p:nvSpPr>
          <p:spPr bwMode="auto">
            <a:xfrm>
              <a:off x="1820" y="2833"/>
              <a:ext cx="7" cy="1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9" name="Text Box 51"/>
            <p:cNvSpPr txBox="1">
              <a:spLocks noChangeArrowheads="1"/>
            </p:cNvSpPr>
            <p:nvPr/>
          </p:nvSpPr>
          <p:spPr bwMode="auto">
            <a:xfrm>
              <a:off x="1216" y="3093"/>
              <a:ext cx="937" cy="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 timed wait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for 2*max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segment lifetime</a:t>
              </a:r>
            </a:p>
          </p:txBody>
        </p:sp>
        <p:sp>
          <p:nvSpPr>
            <p:cNvPr id="85060" name="Line 53"/>
            <p:cNvSpPr>
              <a:spLocks noChangeShapeType="1"/>
            </p:cNvSpPr>
            <p:nvPr/>
          </p:nvSpPr>
          <p:spPr bwMode="auto">
            <a:xfrm>
              <a:off x="1742" y="2826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61" name="Line 54"/>
            <p:cNvSpPr>
              <a:spLocks noChangeShapeType="1"/>
            </p:cNvSpPr>
            <p:nvPr/>
          </p:nvSpPr>
          <p:spPr bwMode="auto">
            <a:xfrm>
              <a:off x="1759" y="3889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62" name="Text Box 59"/>
            <p:cNvSpPr txBox="1">
              <a:spLocks noChangeArrowheads="1"/>
            </p:cNvSpPr>
            <p:nvPr/>
          </p:nvSpPr>
          <p:spPr bwMode="auto">
            <a:xfrm>
              <a:off x="425" y="3728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5063" name="Line 61"/>
            <p:cNvSpPr>
              <a:spLocks noChangeShapeType="1"/>
            </p:cNvSpPr>
            <p:nvPr/>
          </p:nvSpPr>
          <p:spPr bwMode="auto">
            <a:xfrm>
              <a:off x="631" y="2918"/>
              <a:ext cx="0" cy="8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5008" name="Rectangle 62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grpSp>
        <p:nvGrpSpPr>
          <p:cNvPr id="396359" name="Group 71"/>
          <p:cNvGrpSpPr>
            <a:grpSpLocks/>
          </p:cNvGrpSpPr>
          <p:nvPr/>
        </p:nvGrpSpPr>
        <p:grpSpPr bwMode="auto">
          <a:xfrm>
            <a:off x="550863" y="2046288"/>
            <a:ext cx="1335087" cy="700087"/>
            <a:chOff x="347" y="1289"/>
            <a:chExt cx="841" cy="441"/>
          </a:xfrm>
        </p:grpSpPr>
        <p:sp>
          <p:nvSpPr>
            <p:cNvPr id="85056" name="Text Box 31"/>
            <p:cNvSpPr txBox="1">
              <a:spLocks noChangeArrowheads="1"/>
            </p:cNvSpPr>
            <p:nvPr/>
          </p:nvSpPr>
          <p:spPr bwMode="auto">
            <a:xfrm>
              <a:off x="347" y="1518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FIN_WAIT_1</a:t>
              </a:r>
            </a:p>
          </p:txBody>
        </p:sp>
        <p:sp>
          <p:nvSpPr>
            <p:cNvPr id="85057" name="Line 32"/>
            <p:cNvSpPr>
              <a:spLocks noChangeShapeType="1"/>
            </p:cNvSpPr>
            <p:nvPr/>
          </p:nvSpPr>
          <p:spPr bwMode="auto">
            <a:xfrm>
              <a:off x="630" y="1289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58" name="Group 70"/>
          <p:cNvGrpSpPr>
            <a:grpSpLocks/>
          </p:cNvGrpSpPr>
          <p:nvPr/>
        </p:nvGrpSpPr>
        <p:grpSpPr bwMode="auto">
          <a:xfrm>
            <a:off x="1204913" y="2100263"/>
            <a:ext cx="4775200" cy="1014412"/>
            <a:chOff x="759" y="1323"/>
            <a:chExt cx="3008" cy="639"/>
          </a:xfrm>
        </p:grpSpPr>
        <p:sp>
          <p:nvSpPr>
            <p:cNvPr id="85051" name="Line 6"/>
            <p:cNvSpPr>
              <a:spLocks noChangeShapeType="1"/>
            </p:cNvSpPr>
            <p:nvPr/>
          </p:nvSpPr>
          <p:spPr bwMode="auto">
            <a:xfrm>
              <a:off x="2195" y="1442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2" name="Rectangle 7"/>
            <p:cNvSpPr>
              <a:spLocks noChangeArrowheads="1"/>
            </p:cNvSpPr>
            <p:nvPr/>
          </p:nvSpPr>
          <p:spPr bwMode="auto">
            <a:xfrm>
              <a:off x="2644" y="1369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3" name="Text Box 8"/>
            <p:cNvSpPr txBox="1">
              <a:spLocks noChangeArrowheads="1"/>
            </p:cNvSpPr>
            <p:nvPr/>
          </p:nvSpPr>
          <p:spPr bwMode="auto">
            <a:xfrm>
              <a:off x="2430" y="1493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FINbit=1, seq=x</a:t>
              </a:r>
            </a:p>
          </p:txBody>
        </p:sp>
        <p:sp>
          <p:nvSpPr>
            <p:cNvPr id="85054" name="Text Box 9"/>
            <p:cNvSpPr txBox="1">
              <a:spLocks noChangeArrowheads="1"/>
            </p:cNvSpPr>
            <p:nvPr/>
          </p:nvSpPr>
          <p:spPr bwMode="auto">
            <a:xfrm>
              <a:off x="1209" y="1541"/>
              <a:ext cx="913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can no longer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but can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 receive data</a:t>
              </a:r>
            </a:p>
          </p:txBody>
        </p:sp>
        <p:sp>
          <p:nvSpPr>
            <p:cNvPr id="85055" name="Text Box 67"/>
            <p:cNvSpPr txBox="1">
              <a:spLocks noChangeArrowheads="1"/>
            </p:cNvSpPr>
            <p:nvPr/>
          </p:nvSpPr>
          <p:spPr bwMode="auto">
            <a:xfrm>
              <a:off x="759" y="1323"/>
              <a:ext cx="14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Courier New" charset="0"/>
                </a:rPr>
                <a:t>clientSocket.close()</a:t>
              </a:r>
            </a:p>
          </p:txBody>
        </p:sp>
      </p:grpSp>
      <p:sp>
        <p:nvSpPr>
          <p:cNvPr id="85011" name="Text Box 84"/>
          <p:cNvSpPr txBox="1">
            <a:spLocks noChangeArrowheads="1"/>
          </p:cNvSpPr>
          <p:nvPr/>
        </p:nvSpPr>
        <p:spPr bwMode="auto">
          <a:xfrm>
            <a:off x="498475" y="1368425"/>
            <a:ext cx="11604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i="1" smtClean="0">
                <a:solidFill>
                  <a:srgbClr val="000099"/>
                </a:solidFill>
              </a:rPr>
              <a:t>client state</a:t>
            </a:r>
          </a:p>
          <a:p>
            <a:pPr algn="r" eaLnBrk="0" hangingPunct="0">
              <a:defRPr/>
            </a:pPr>
            <a:endParaRPr lang="en-US" i="1" smtClean="0">
              <a:solidFill>
                <a:srgbClr val="000099"/>
              </a:solidFill>
            </a:endParaRPr>
          </a:p>
        </p:txBody>
      </p:sp>
      <p:sp>
        <p:nvSpPr>
          <p:cNvPr id="85012" name="Text Box 85"/>
          <p:cNvSpPr txBox="1">
            <a:spLocks noChangeArrowheads="1"/>
          </p:cNvSpPr>
          <p:nvPr/>
        </p:nvSpPr>
        <p:spPr bwMode="auto">
          <a:xfrm>
            <a:off x="7353300" y="1385888"/>
            <a:ext cx="1238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i="1" smtClean="0">
                <a:solidFill>
                  <a:srgbClr val="000099"/>
                </a:solidFill>
              </a:rPr>
              <a:t>server state</a:t>
            </a:r>
          </a:p>
          <a:p>
            <a:pPr algn="r" eaLnBrk="0" hangingPunct="0">
              <a:defRPr/>
            </a:pPr>
            <a:endParaRPr lang="en-US" i="1" smtClean="0">
              <a:solidFill>
                <a:srgbClr val="000099"/>
              </a:solidFill>
            </a:endParaRPr>
          </a:p>
        </p:txBody>
      </p:sp>
      <p:sp>
        <p:nvSpPr>
          <p:cNvPr id="85013" name="Text Box 86"/>
          <p:cNvSpPr txBox="1">
            <a:spLocks noChangeArrowheads="1"/>
          </p:cNvSpPr>
          <p:nvPr/>
        </p:nvSpPr>
        <p:spPr bwMode="auto">
          <a:xfrm>
            <a:off x="7769225" y="17684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ESTAB</a:t>
            </a:r>
          </a:p>
        </p:txBody>
      </p:sp>
      <p:sp>
        <p:nvSpPr>
          <p:cNvPr id="85014" name="Text Box 87"/>
          <p:cNvSpPr txBox="1">
            <a:spLocks noChangeArrowheads="1"/>
          </p:cNvSpPr>
          <p:nvPr/>
        </p:nvSpPr>
        <p:spPr bwMode="auto">
          <a:xfrm>
            <a:off x="533400" y="175101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ESTAB</a:t>
            </a:r>
          </a:p>
        </p:txBody>
      </p:sp>
      <p:grpSp>
        <p:nvGrpSpPr>
          <p:cNvPr id="102422" name="Group 88"/>
          <p:cNvGrpSpPr>
            <a:grpSpLocks/>
          </p:cNvGrpSpPr>
          <p:nvPr/>
        </p:nvGrpSpPr>
        <p:grpSpPr bwMode="auto">
          <a:xfrm>
            <a:off x="3140075" y="1443038"/>
            <a:ext cx="642938" cy="600075"/>
            <a:chOff x="-44" y="1473"/>
            <a:chExt cx="981" cy="1105"/>
          </a:xfrm>
        </p:grpSpPr>
        <p:pic>
          <p:nvPicPr>
            <p:cNvPr id="102456" name="Picture 8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57" name="Freeform 9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02423" name="Group 91"/>
          <p:cNvGrpSpPr>
            <a:grpSpLocks/>
          </p:cNvGrpSpPr>
          <p:nvPr/>
        </p:nvGrpSpPr>
        <p:grpSpPr bwMode="auto">
          <a:xfrm>
            <a:off x="5772150" y="1446213"/>
            <a:ext cx="336550" cy="512762"/>
            <a:chOff x="4140" y="429"/>
            <a:chExt cx="1425" cy="2396"/>
          </a:xfrm>
        </p:grpSpPr>
        <p:sp>
          <p:nvSpPr>
            <p:cNvPr id="102424" name="Freeform 9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18" name="Rectangle 93"/>
            <p:cNvSpPr>
              <a:spLocks noChangeArrowheads="1"/>
            </p:cNvSpPr>
            <p:nvPr/>
          </p:nvSpPr>
          <p:spPr bwMode="auto">
            <a:xfrm>
              <a:off x="4207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26" name="Freeform 9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2427" name="Freeform 9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21" name="Rectangle 96"/>
            <p:cNvSpPr>
              <a:spLocks noChangeArrowheads="1"/>
            </p:cNvSpPr>
            <p:nvPr/>
          </p:nvSpPr>
          <p:spPr bwMode="auto">
            <a:xfrm>
              <a:off x="4214" y="696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02429" name="Group 9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5047" name="AutoShape 98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8" name="AutoShape 99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88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5023" name="Rectangle 100"/>
            <p:cNvSpPr>
              <a:spLocks noChangeArrowheads="1"/>
            </p:cNvSpPr>
            <p:nvPr/>
          </p:nvSpPr>
          <p:spPr bwMode="auto">
            <a:xfrm>
              <a:off x="4221" y="1022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02431" name="Group 10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5045" name="AutoShape 102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6" name="AutoShape 103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5025" name="Rectangle 104"/>
            <p:cNvSpPr>
              <a:spLocks noChangeArrowheads="1"/>
            </p:cNvSpPr>
            <p:nvPr/>
          </p:nvSpPr>
          <p:spPr bwMode="auto">
            <a:xfrm>
              <a:off x="4214" y="1356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26" name="Rectangle 105"/>
            <p:cNvSpPr>
              <a:spLocks noChangeArrowheads="1"/>
            </p:cNvSpPr>
            <p:nvPr/>
          </p:nvSpPr>
          <p:spPr bwMode="auto">
            <a:xfrm>
              <a:off x="4227" y="1653"/>
              <a:ext cx="59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02434" name="Group 10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5043" name="AutoShape 107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0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4" name="AutoShape 108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02435" name="Freeform 10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02436" name="Group 11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5041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2" name="AutoShape 11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5030" name="Rectangle 113"/>
            <p:cNvSpPr>
              <a:spLocks noChangeArrowheads="1"/>
            </p:cNvSpPr>
            <p:nvPr/>
          </p:nvSpPr>
          <p:spPr bwMode="auto">
            <a:xfrm>
              <a:off x="5249" y="429"/>
              <a:ext cx="67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38" name="Freeform 11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2439" name="Freeform 11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33" name="Oval 116"/>
            <p:cNvSpPr>
              <a:spLocks noChangeArrowheads="1"/>
            </p:cNvSpPr>
            <p:nvPr/>
          </p:nvSpPr>
          <p:spPr bwMode="auto">
            <a:xfrm>
              <a:off x="5518" y="2610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41" name="Freeform 11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35" name="AutoShape 118"/>
            <p:cNvSpPr>
              <a:spLocks noChangeArrowheads="1"/>
            </p:cNvSpPr>
            <p:nvPr/>
          </p:nvSpPr>
          <p:spPr bwMode="auto">
            <a:xfrm>
              <a:off x="4140" y="2677"/>
              <a:ext cx="1196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36" name="AutoShape 119"/>
            <p:cNvSpPr>
              <a:spLocks noChangeArrowheads="1"/>
            </p:cNvSpPr>
            <p:nvPr/>
          </p:nvSpPr>
          <p:spPr bwMode="auto">
            <a:xfrm>
              <a:off x="4207" y="2714"/>
              <a:ext cx="1069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37" name="Oval 120"/>
            <p:cNvSpPr>
              <a:spLocks noChangeArrowheads="1"/>
            </p:cNvSpPr>
            <p:nvPr/>
          </p:nvSpPr>
          <p:spPr bwMode="auto">
            <a:xfrm>
              <a:off x="4308" y="2380"/>
              <a:ext cx="155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38" name="Oval 121"/>
            <p:cNvSpPr>
              <a:spLocks noChangeArrowheads="1"/>
            </p:cNvSpPr>
            <p:nvPr/>
          </p:nvSpPr>
          <p:spPr bwMode="auto">
            <a:xfrm>
              <a:off x="4483" y="2387"/>
              <a:ext cx="161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85039" name="Oval 122"/>
            <p:cNvSpPr>
              <a:spLocks noChangeArrowheads="1"/>
            </p:cNvSpPr>
            <p:nvPr/>
          </p:nvSpPr>
          <p:spPr bwMode="auto">
            <a:xfrm>
              <a:off x="4664" y="2380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40" name="Rectangle 123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9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reeform 1285"/>
          <p:cNvSpPr>
            <a:spLocks/>
          </p:cNvSpPr>
          <p:nvPr/>
        </p:nvSpPr>
        <p:spPr bwMode="auto">
          <a:xfrm>
            <a:off x="6748463" y="3516313"/>
            <a:ext cx="1314450" cy="674687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4" name="Freeform 1286"/>
          <p:cNvSpPr>
            <a:spLocks/>
          </p:cNvSpPr>
          <p:nvPr/>
        </p:nvSpPr>
        <p:spPr bwMode="auto">
          <a:xfrm>
            <a:off x="6767513" y="1990725"/>
            <a:ext cx="1730375" cy="1125538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5" name="Freeform 1287"/>
          <p:cNvSpPr>
            <a:spLocks/>
          </p:cNvSpPr>
          <p:nvPr/>
        </p:nvSpPr>
        <p:spPr bwMode="auto">
          <a:xfrm>
            <a:off x="4946650" y="1698625"/>
            <a:ext cx="1736725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44036" name="Group 1288"/>
          <p:cNvGrpSpPr>
            <a:grpSpLocks/>
          </p:cNvGrpSpPr>
          <p:nvPr/>
        </p:nvGrpSpPr>
        <p:grpSpPr bwMode="auto">
          <a:xfrm>
            <a:off x="5022850" y="2963863"/>
            <a:ext cx="1458913" cy="933450"/>
            <a:chOff x="2889" y="1631"/>
            <a:chExt cx="980" cy="743"/>
          </a:xfrm>
        </p:grpSpPr>
        <p:sp>
          <p:nvSpPr>
            <p:cNvPr id="44654" name="Rectangle 1289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655" name="AutoShape 1290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CCFF"/>
                </a:solidFill>
              </a:endParaRPr>
            </a:p>
          </p:txBody>
        </p:sp>
      </p:grpSp>
      <p:sp>
        <p:nvSpPr>
          <p:cNvPr id="44037" name="Line 1291"/>
          <p:cNvSpPr>
            <a:spLocks noChangeShapeType="1"/>
          </p:cNvSpPr>
          <p:nvPr/>
        </p:nvSpPr>
        <p:spPr bwMode="auto">
          <a:xfrm>
            <a:off x="7140575" y="3802063"/>
            <a:ext cx="163513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8" name="Line 1292"/>
          <p:cNvSpPr>
            <a:spLocks noChangeShapeType="1"/>
          </p:cNvSpPr>
          <p:nvPr/>
        </p:nvSpPr>
        <p:spPr bwMode="auto">
          <a:xfrm>
            <a:off x="7237413" y="3722688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9" name="Line 1293"/>
          <p:cNvSpPr>
            <a:spLocks noChangeShapeType="1"/>
          </p:cNvSpPr>
          <p:nvPr/>
        </p:nvSpPr>
        <p:spPr bwMode="auto">
          <a:xfrm flipV="1">
            <a:off x="7473950" y="3808413"/>
            <a:ext cx="134938" cy="10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0" name="Line 1294"/>
          <p:cNvSpPr>
            <a:spLocks noChangeShapeType="1"/>
          </p:cNvSpPr>
          <p:nvPr/>
        </p:nvSpPr>
        <p:spPr bwMode="auto">
          <a:xfrm>
            <a:off x="6172200" y="3729038"/>
            <a:ext cx="679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1" name="Line 1295"/>
          <p:cNvSpPr>
            <a:spLocks noChangeShapeType="1"/>
          </p:cNvSpPr>
          <p:nvPr/>
        </p:nvSpPr>
        <p:spPr bwMode="auto">
          <a:xfrm>
            <a:off x="6467475" y="2576513"/>
            <a:ext cx="509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2" name="Line 1296"/>
          <p:cNvSpPr>
            <a:spLocks noChangeShapeType="1"/>
          </p:cNvSpPr>
          <p:nvPr/>
        </p:nvSpPr>
        <p:spPr bwMode="auto">
          <a:xfrm>
            <a:off x="6034088" y="2392363"/>
            <a:ext cx="1524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3" name="Freeform 1297"/>
          <p:cNvSpPr>
            <a:spLocks/>
          </p:cNvSpPr>
          <p:nvPr/>
        </p:nvSpPr>
        <p:spPr bwMode="auto">
          <a:xfrm>
            <a:off x="5241925" y="4367213"/>
            <a:ext cx="3079750" cy="1665287"/>
          </a:xfrm>
          <a:custGeom>
            <a:avLst/>
            <a:gdLst>
              <a:gd name="T0" fmla="*/ 2147483647 w 1940"/>
              <a:gd name="T1" fmla="*/ 2147483647 h 1049"/>
              <a:gd name="T2" fmla="*/ 2147483647 w 1940"/>
              <a:gd name="T3" fmla="*/ 2147483647 h 1049"/>
              <a:gd name="T4" fmla="*/ 2147483647 w 1940"/>
              <a:gd name="T5" fmla="*/ 2147483647 h 1049"/>
              <a:gd name="T6" fmla="*/ 2147483647 w 1940"/>
              <a:gd name="T7" fmla="*/ 2147483647 h 1049"/>
              <a:gd name="T8" fmla="*/ 2147483647 w 1940"/>
              <a:gd name="T9" fmla="*/ 2147483647 h 1049"/>
              <a:gd name="T10" fmla="*/ 2147483647 w 1940"/>
              <a:gd name="T11" fmla="*/ 2147483647 h 1049"/>
              <a:gd name="T12" fmla="*/ 2147483647 w 1940"/>
              <a:gd name="T13" fmla="*/ 2147483647 h 1049"/>
              <a:gd name="T14" fmla="*/ 2147483647 w 1940"/>
              <a:gd name="T15" fmla="*/ 2147483647 h 1049"/>
              <a:gd name="T16" fmla="*/ 2147483647 w 1940"/>
              <a:gd name="T17" fmla="*/ 2147483647 h 1049"/>
              <a:gd name="T18" fmla="*/ 2147483647 w 1940"/>
              <a:gd name="T19" fmla="*/ 2147483647 h 1049"/>
              <a:gd name="T20" fmla="*/ 2147483647 w 1940"/>
              <a:gd name="T21" fmla="*/ 2147483647 h 1049"/>
              <a:gd name="T22" fmla="*/ 2147483647 w 1940"/>
              <a:gd name="T23" fmla="*/ 2147483647 h 1049"/>
              <a:gd name="T24" fmla="*/ 2147483647 w 1940"/>
              <a:gd name="T25" fmla="*/ 2147483647 h 1049"/>
              <a:gd name="T26" fmla="*/ 2147483647 w 1940"/>
              <a:gd name="T27" fmla="*/ 2147483647 h 1049"/>
              <a:gd name="T28" fmla="*/ 2147483647 w 1940"/>
              <a:gd name="T29" fmla="*/ 2147483647 h 1049"/>
              <a:gd name="T30" fmla="*/ 2147483647 w 1940"/>
              <a:gd name="T31" fmla="*/ 2147483647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40"/>
              <a:gd name="T49" fmla="*/ 0 h 1049"/>
              <a:gd name="T50" fmla="*/ 1940 w 1940"/>
              <a:gd name="T51" fmla="*/ 1049 h 10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40" h="1049">
                <a:moveTo>
                  <a:pt x="952" y="26"/>
                </a:moveTo>
                <a:cubicBezTo>
                  <a:pt x="867" y="45"/>
                  <a:pt x="832" y="118"/>
                  <a:pt x="755" y="125"/>
                </a:cubicBezTo>
                <a:cubicBezTo>
                  <a:pt x="678" y="132"/>
                  <a:pt x="587" y="72"/>
                  <a:pt x="488" y="68"/>
                </a:cubicBezTo>
                <a:cubicBezTo>
                  <a:pt x="389" y="64"/>
                  <a:pt x="237" y="48"/>
                  <a:pt x="158" y="101"/>
                </a:cubicBezTo>
                <a:cubicBezTo>
                  <a:pt x="79" y="154"/>
                  <a:pt x="28" y="298"/>
                  <a:pt x="14" y="389"/>
                </a:cubicBezTo>
                <a:cubicBezTo>
                  <a:pt x="0" y="480"/>
                  <a:pt x="25" y="595"/>
                  <a:pt x="71" y="648"/>
                </a:cubicBezTo>
                <a:cubicBezTo>
                  <a:pt x="117" y="701"/>
                  <a:pt x="205" y="665"/>
                  <a:pt x="288" y="706"/>
                </a:cubicBezTo>
                <a:cubicBezTo>
                  <a:pt x="371" y="747"/>
                  <a:pt x="450" y="842"/>
                  <a:pt x="568" y="893"/>
                </a:cubicBezTo>
                <a:cubicBezTo>
                  <a:pt x="686" y="944"/>
                  <a:pt x="852" y="991"/>
                  <a:pt x="996" y="1014"/>
                </a:cubicBezTo>
                <a:cubicBezTo>
                  <a:pt x="1140" y="1036"/>
                  <a:pt x="1309" y="1049"/>
                  <a:pt x="1433" y="1031"/>
                </a:cubicBezTo>
                <a:cubicBezTo>
                  <a:pt x="1557" y="1012"/>
                  <a:pt x="1657" y="960"/>
                  <a:pt x="1739" y="907"/>
                </a:cubicBezTo>
                <a:cubicBezTo>
                  <a:pt x="1821" y="855"/>
                  <a:pt x="1906" y="824"/>
                  <a:pt x="1923" y="714"/>
                </a:cubicBezTo>
                <a:cubicBezTo>
                  <a:pt x="1940" y="604"/>
                  <a:pt x="1898" y="350"/>
                  <a:pt x="1839" y="251"/>
                </a:cubicBezTo>
                <a:cubicBezTo>
                  <a:pt x="1780" y="151"/>
                  <a:pt x="1662" y="153"/>
                  <a:pt x="1566" y="114"/>
                </a:cubicBezTo>
                <a:cubicBezTo>
                  <a:pt x="1470" y="76"/>
                  <a:pt x="1365" y="30"/>
                  <a:pt x="1263" y="15"/>
                </a:cubicBezTo>
                <a:cubicBezTo>
                  <a:pt x="1161" y="0"/>
                  <a:pt x="1037" y="8"/>
                  <a:pt x="952" y="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4" name="Line 1298"/>
          <p:cNvSpPr>
            <a:spLocks noChangeShapeType="1"/>
          </p:cNvSpPr>
          <p:nvPr/>
        </p:nvSpPr>
        <p:spPr bwMode="auto">
          <a:xfrm rot="16200000" flipV="1">
            <a:off x="7541419" y="5239544"/>
            <a:ext cx="474662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5" name="Line 1299"/>
          <p:cNvSpPr>
            <a:spLocks noChangeShapeType="1"/>
          </p:cNvSpPr>
          <p:nvPr/>
        </p:nvSpPr>
        <p:spPr bwMode="auto">
          <a:xfrm rot="5400000" flipV="1">
            <a:off x="7735888" y="5429250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6" name="Line 1300"/>
          <p:cNvSpPr>
            <a:spLocks noChangeShapeType="1"/>
          </p:cNvSpPr>
          <p:nvPr/>
        </p:nvSpPr>
        <p:spPr bwMode="auto">
          <a:xfrm rot="16200000" flipH="1">
            <a:off x="7843837" y="5027613"/>
            <a:ext cx="193675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7" name="Line 1301"/>
          <p:cNvSpPr>
            <a:spLocks noChangeShapeType="1"/>
          </p:cNvSpPr>
          <p:nvPr/>
        </p:nvSpPr>
        <p:spPr bwMode="auto">
          <a:xfrm>
            <a:off x="7102475" y="4686300"/>
            <a:ext cx="390525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8" name="Line 1302"/>
          <p:cNvSpPr>
            <a:spLocks noChangeShapeType="1"/>
          </p:cNvSpPr>
          <p:nvPr/>
        </p:nvSpPr>
        <p:spPr bwMode="auto">
          <a:xfrm flipV="1">
            <a:off x="6481763" y="4673600"/>
            <a:ext cx="322262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9" name="Line 1303"/>
          <p:cNvSpPr>
            <a:spLocks noChangeShapeType="1"/>
          </p:cNvSpPr>
          <p:nvPr/>
        </p:nvSpPr>
        <p:spPr bwMode="auto">
          <a:xfrm flipV="1">
            <a:off x="6524625" y="4965700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0" name="Line 1305"/>
          <p:cNvSpPr>
            <a:spLocks noChangeShapeType="1"/>
          </p:cNvSpPr>
          <p:nvPr/>
        </p:nvSpPr>
        <p:spPr bwMode="auto">
          <a:xfrm>
            <a:off x="5845175" y="4762500"/>
            <a:ext cx="233363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1" name="Line 1306"/>
          <p:cNvSpPr>
            <a:spLocks noChangeShapeType="1"/>
          </p:cNvSpPr>
          <p:nvPr/>
        </p:nvSpPr>
        <p:spPr bwMode="auto">
          <a:xfrm flipV="1">
            <a:off x="5586413" y="4999038"/>
            <a:ext cx="403225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2" name="Line 1309"/>
          <p:cNvSpPr>
            <a:spLocks noChangeShapeType="1"/>
          </p:cNvSpPr>
          <p:nvPr/>
        </p:nvSpPr>
        <p:spPr bwMode="auto">
          <a:xfrm flipH="1">
            <a:off x="6011863" y="5054600"/>
            <a:ext cx="1778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3" name="Line 1310"/>
          <p:cNvSpPr>
            <a:spLocks noChangeShapeType="1"/>
          </p:cNvSpPr>
          <p:nvPr/>
        </p:nvSpPr>
        <p:spPr bwMode="auto">
          <a:xfrm flipH="1" flipV="1">
            <a:off x="6405563" y="5038725"/>
            <a:ext cx="1587" cy="220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4" name="Line 1311"/>
          <p:cNvSpPr>
            <a:spLocks noChangeShapeType="1"/>
          </p:cNvSpPr>
          <p:nvPr/>
        </p:nvSpPr>
        <p:spPr bwMode="auto">
          <a:xfrm>
            <a:off x="6488113" y="5041900"/>
            <a:ext cx="50323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5" name="Line 1313"/>
          <p:cNvSpPr>
            <a:spLocks noChangeShapeType="1"/>
          </p:cNvSpPr>
          <p:nvPr/>
        </p:nvSpPr>
        <p:spPr bwMode="auto">
          <a:xfrm>
            <a:off x="6026150" y="3511550"/>
            <a:ext cx="0" cy="13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6" name="Line 1314"/>
          <p:cNvSpPr>
            <a:spLocks noChangeShapeType="1"/>
          </p:cNvSpPr>
          <p:nvPr/>
        </p:nvSpPr>
        <p:spPr bwMode="auto">
          <a:xfrm flipV="1">
            <a:off x="7321550" y="2481263"/>
            <a:ext cx="123825" cy="8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7" name="Line 1315"/>
          <p:cNvSpPr>
            <a:spLocks noChangeShapeType="1"/>
          </p:cNvSpPr>
          <p:nvPr/>
        </p:nvSpPr>
        <p:spPr bwMode="auto">
          <a:xfrm>
            <a:off x="7150100" y="2654300"/>
            <a:ext cx="0" cy="8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8" name="Line 1316"/>
          <p:cNvSpPr>
            <a:spLocks noChangeShapeType="1"/>
          </p:cNvSpPr>
          <p:nvPr/>
        </p:nvSpPr>
        <p:spPr bwMode="auto">
          <a:xfrm flipV="1">
            <a:off x="7321550" y="2551113"/>
            <a:ext cx="263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9" name="Line 1317"/>
          <p:cNvSpPr>
            <a:spLocks noChangeShapeType="1"/>
          </p:cNvSpPr>
          <p:nvPr/>
        </p:nvSpPr>
        <p:spPr bwMode="auto">
          <a:xfrm>
            <a:off x="7686675" y="25495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0" name="Line 1318"/>
          <p:cNvSpPr>
            <a:spLocks noChangeShapeType="1"/>
          </p:cNvSpPr>
          <p:nvPr/>
        </p:nvSpPr>
        <p:spPr bwMode="auto">
          <a:xfrm>
            <a:off x="7340600" y="2855913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1" name="Line 1319"/>
          <p:cNvSpPr>
            <a:spLocks noChangeShapeType="1"/>
          </p:cNvSpPr>
          <p:nvPr/>
        </p:nvSpPr>
        <p:spPr bwMode="auto">
          <a:xfrm flipV="1">
            <a:off x="5635625" y="3722688"/>
            <a:ext cx="1682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2" name="Line 1320"/>
          <p:cNvSpPr>
            <a:spLocks noChangeShapeType="1"/>
          </p:cNvSpPr>
          <p:nvPr/>
        </p:nvSpPr>
        <p:spPr bwMode="auto">
          <a:xfrm>
            <a:off x="7894638" y="2846388"/>
            <a:ext cx="17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3" name="Line 1321"/>
          <p:cNvSpPr>
            <a:spLocks noChangeShapeType="1"/>
          </p:cNvSpPr>
          <p:nvPr/>
        </p:nvSpPr>
        <p:spPr bwMode="auto">
          <a:xfrm flipH="1">
            <a:off x="7040563" y="2922588"/>
            <a:ext cx="98425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4" name="Line 1322"/>
          <p:cNvSpPr>
            <a:spLocks noChangeShapeType="1"/>
          </p:cNvSpPr>
          <p:nvPr/>
        </p:nvSpPr>
        <p:spPr bwMode="auto">
          <a:xfrm flipH="1">
            <a:off x="7632700" y="2922588"/>
            <a:ext cx="111125" cy="72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5" name="Line 1323"/>
          <p:cNvSpPr>
            <a:spLocks noChangeShapeType="1"/>
          </p:cNvSpPr>
          <p:nvPr/>
        </p:nvSpPr>
        <p:spPr bwMode="auto">
          <a:xfrm flipV="1">
            <a:off x="7016750" y="4064000"/>
            <a:ext cx="227013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44066" name="Group 1324"/>
          <p:cNvGrpSpPr>
            <a:grpSpLocks/>
          </p:cNvGrpSpPr>
          <p:nvPr/>
        </p:nvGrpSpPr>
        <p:grpSpPr bwMode="auto">
          <a:xfrm flipH="1">
            <a:off x="5519738" y="4522788"/>
            <a:ext cx="414337" cy="373062"/>
            <a:chOff x="2839" y="3501"/>
            <a:chExt cx="755" cy="803"/>
          </a:xfrm>
        </p:grpSpPr>
        <p:pic>
          <p:nvPicPr>
            <p:cNvPr id="44652" name="Picture 132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53" name="Freeform 1326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67" name="Group 1327"/>
          <p:cNvGrpSpPr>
            <a:grpSpLocks/>
          </p:cNvGrpSpPr>
          <p:nvPr/>
        </p:nvGrpSpPr>
        <p:grpSpPr bwMode="auto">
          <a:xfrm flipH="1">
            <a:off x="5202238" y="4943475"/>
            <a:ext cx="482600" cy="406400"/>
            <a:chOff x="2839" y="3501"/>
            <a:chExt cx="755" cy="803"/>
          </a:xfrm>
        </p:grpSpPr>
        <p:pic>
          <p:nvPicPr>
            <p:cNvPr id="44650" name="Picture 132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51" name="Freeform 1329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68" name="Group 1330"/>
          <p:cNvGrpSpPr>
            <a:grpSpLocks/>
          </p:cNvGrpSpPr>
          <p:nvPr/>
        </p:nvGrpSpPr>
        <p:grpSpPr bwMode="auto">
          <a:xfrm flipH="1">
            <a:off x="5680075" y="5245100"/>
            <a:ext cx="427038" cy="349250"/>
            <a:chOff x="2839" y="3501"/>
            <a:chExt cx="755" cy="803"/>
          </a:xfrm>
        </p:grpSpPr>
        <p:pic>
          <p:nvPicPr>
            <p:cNvPr id="44648" name="Picture 133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49" name="Freeform 133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69" name="Group 1333"/>
          <p:cNvGrpSpPr>
            <a:grpSpLocks/>
          </p:cNvGrpSpPr>
          <p:nvPr/>
        </p:nvGrpSpPr>
        <p:grpSpPr bwMode="auto">
          <a:xfrm>
            <a:off x="6294438" y="5227638"/>
            <a:ext cx="427037" cy="350837"/>
            <a:chOff x="2839" y="3501"/>
            <a:chExt cx="755" cy="803"/>
          </a:xfrm>
        </p:grpSpPr>
        <p:pic>
          <p:nvPicPr>
            <p:cNvPr id="44646" name="Picture 133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47" name="Freeform 1335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44070" name="Picture 1336" descr="car_icon_sma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1709738"/>
            <a:ext cx="8493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071" name="Group 1337"/>
          <p:cNvGrpSpPr>
            <a:grpSpLocks/>
          </p:cNvGrpSpPr>
          <p:nvPr/>
        </p:nvGrpSpPr>
        <p:grpSpPr bwMode="auto">
          <a:xfrm>
            <a:off x="5357813" y="1535113"/>
            <a:ext cx="415925" cy="385762"/>
            <a:chOff x="2751" y="1851"/>
            <a:chExt cx="462" cy="478"/>
          </a:xfrm>
        </p:grpSpPr>
        <p:pic>
          <p:nvPicPr>
            <p:cNvPr id="44644" name="Picture 1338" descr="iphone_stylized_small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645" name="Picture 1339" descr="antenna_radiation_stylized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72" name="Group 1340"/>
          <p:cNvGrpSpPr>
            <a:grpSpLocks/>
          </p:cNvGrpSpPr>
          <p:nvPr/>
        </p:nvGrpSpPr>
        <p:grpSpPr bwMode="auto">
          <a:xfrm>
            <a:off x="7434263" y="2384425"/>
            <a:ext cx="390525" cy="169863"/>
            <a:chOff x="4650" y="1129"/>
            <a:chExt cx="246" cy="95"/>
          </a:xfrm>
        </p:grpSpPr>
        <p:sp>
          <p:nvSpPr>
            <p:cNvPr id="4463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3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3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39" name="Group 13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42" name="Freeform 13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43" name="Freeform 13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40" name="Line 13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41" name="Line 13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3" name="Group 1349"/>
          <p:cNvGrpSpPr>
            <a:grpSpLocks/>
          </p:cNvGrpSpPr>
          <p:nvPr/>
        </p:nvGrpSpPr>
        <p:grpSpPr bwMode="auto">
          <a:xfrm>
            <a:off x="7507288" y="2746375"/>
            <a:ext cx="390525" cy="176213"/>
            <a:chOff x="4650" y="1129"/>
            <a:chExt cx="246" cy="95"/>
          </a:xfrm>
        </p:grpSpPr>
        <p:sp>
          <p:nvSpPr>
            <p:cNvPr id="4462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2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3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31" name="Group 1353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34" name="Freeform 13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35" name="Freeform 13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32" name="Line 1356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33" name="Line 1357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4" name="Group 1358"/>
          <p:cNvGrpSpPr>
            <a:grpSpLocks/>
          </p:cNvGrpSpPr>
          <p:nvPr/>
        </p:nvGrpSpPr>
        <p:grpSpPr bwMode="auto">
          <a:xfrm>
            <a:off x="6948488" y="2482850"/>
            <a:ext cx="390525" cy="169863"/>
            <a:chOff x="4650" y="1129"/>
            <a:chExt cx="246" cy="95"/>
          </a:xfrm>
        </p:grpSpPr>
        <p:sp>
          <p:nvSpPr>
            <p:cNvPr id="4462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2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2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23" name="Group 136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26" name="Freeform 13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27" name="Freeform 13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24" name="Line 136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25" name="Line 136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5" name="Group 1367"/>
          <p:cNvGrpSpPr>
            <a:grpSpLocks/>
          </p:cNvGrpSpPr>
          <p:nvPr/>
        </p:nvGrpSpPr>
        <p:grpSpPr bwMode="auto">
          <a:xfrm>
            <a:off x="6959600" y="2746375"/>
            <a:ext cx="390525" cy="169863"/>
            <a:chOff x="4650" y="1129"/>
            <a:chExt cx="246" cy="95"/>
          </a:xfrm>
        </p:grpSpPr>
        <p:sp>
          <p:nvSpPr>
            <p:cNvPr id="4461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1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1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15" name="Group 137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18" name="Freeform 13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19" name="Freeform 13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16" name="Line 137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17" name="Line 137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4076" name="Line 1376"/>
          <p:cNvSpPr>
            <a:spLocks noChangeShapeType="1"/>
          </p:cNvSpPr>
          <p:nvPr/>
        </p:nvSpPr>
        <p:spPr bwMode="auto">
          <a:xfrm>
            <a:off x="8089900" y="2844800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44077" name="Group 1377"/>
          <p:cNvGrpSpPr>
            <a:grpSpLocks/>
          </p:cNvGrpSpPr>
          <p:nvPr/>
        </p:nvGrpSpPr>
        <p:grpSpPr bwMode="auto">
          <a:xfrm>
            <a:off x="7145338" y="3900488"/>
            <a:ext cx="485775" cy="203200"/>
            <a:chOff x="4650" y="1129"/>
            <a:chExt cx="246" cy="95"/>
          </a:xfrm>
        </p:grpSpPr>
        <p:sp>
          <p:nvSpPr>
            <p:cNvPr id="4460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0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0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07" name="Group 138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10" name="Freeform 13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11" name="Freeform 13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08" name="Line 138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09" name="Line 138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8" name="Group 1386"/>
          <p:cNvGrpSpPr>
            <a:grpSpLocks/>
          </p:cNvGrpSpPr>
          <p:nvPr/>
        </p:nvGrpSpPr>
        <p:grpSpPr bwMode="auto">
          <a:xfrm>
            <a:off x="6826250" y="3619500"/>
            <a:ext cx="485775" cy="203200"/>
            <a:chOff x="4650" y="1129"/>
            <a:chExt cx="246" cy="95"/>
          </a:xfrm>
        </p:grpSpPr>
        <p:sp>
          <p:nvSpPr>
            <p:cNvPr id="4459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9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9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99" name="Group 1390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02" name="Freeform 139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03" name="Freeform 139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00" name="Line 1393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01" name="Line 1394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9" name="Group 1395"/>
          <p:cNvGrpSpPr>
            <a:grpSpLocks/>
          </p:cNvGrpSpPr>
          <p:nvPr/>
        </p:nvGrpSpPr>
        <p:grpSpPr bwMode="auto">
          <a:xfrm>
            <a:off x="7488238" y="3632200"/>
            <a:ext cx="485775" cy="203200"/>
            <a:chOff x="4650" y="1129"/>
            <a:chExt cx="246" cy="95"/>
          </a:xfrm>
        </p:grpSpPr>
        <p:sp>
          <p:nvSpPr>
            <p:cNvPr id="4458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8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9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91" name="Group 1399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94" name="Freeform 140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95" name="Freeform 140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92" name="Line 1402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93" name="Line 1403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0" name="Group 1404"/>
          <p:cNvGrpSpPr>
            <a:grpSpLocks/>
          </p:cNvGrpSpPr>
          <p:nvPr/>
        </p:nvGrpSpPr>
        <p:grpSpPr bwMode="auto">
          <a:xfrm>
            <a:off x="6707188" y="4494213"/>
            <a:ext cx="619125" cy="242887"/>
            <a:chOff x="4650" y="1129"/>
            <a:chExt cx="246" cy="95"/>
          </a:xfrm>
        </p:grpSpPr>
        <p:sp>
          <p:nvSpPr>
            <p:cNvPr id="4458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8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8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83" name="Group 1408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86" name="Freeform 140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87" name="Freeform 141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84" name="Line 1411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85" name="Line 1412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1" name="Group 1413"/>
          <p:cNvGrpSpPr>
            <a:grpSpLocks/>
          </p:cNvGrpSpPr>
          <p:nvPr/>
        </p:nvGrpSpPr>
        <p:grpSpPr bwMode="auto">
          <a:xfrm>
            <a:off x="7340600" y="4792663"/>
            <a:ext cx="619125" cy="242887"/>
            <a:chOff x="4650" y="1129"/>
            <a:chExt cx="246" cy="95"/>
          </a:xfrm>
        </p:grpSpPr>
        <p:sp>
          <p:nvSpPr>
            <p:cNvPr id="4457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7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7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75" name="Group 1417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78" name="Freeform 141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79" name="Freeform 141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76" name="Line 1420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77" name="Line 1421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2" name="Group 1422"/>
          <p:cNvGrpSpPr>
            <a:grpSpLocks/>
          </p:cNvGrpSpPr>
          <p:nvPr/>
        </p:nvGrpSpPr>
        <p:grpSpPr bwMode="auto">
          <a:xfrm>
            <a:off x="5991225" y="4837113"/>
            <a:ext cx="619125" cy="242887"/>
            <a:chOff x="4650" y="1129"/>
            <a:chExt cx="246" cy="95"/>
          </a:xfrm>
        </p:grpSpPr>
        <p:sp>
          <p:nvSpPr>
            <p:cNvPr id="4456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6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6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67" name="Group 1426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70" name="Freeform 142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71" name="Freeform 142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68" name="Line 1429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69" name="Line 1430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3" name="Group 1431"/>
          <p:cNvGrpSpPr>
            <a:grpSpLocks/>
          </p:cNvGrpSpPr>
          <p:nvPr/>
        </p:nvGrpSpPr>
        <p:grpSpPr bwMode="auto">
          <a:xfrm>
            <a:off x="5797550" y="3629025"/>
            <a:ext cx="390525" cy="169863"/>
            <a:chOff x="4650" y="1129"/>
            <a:chExt cx="246" cy="95"/>
          </a:xfrm>
        </p:grpSpPr>
        <p:sp>
          <p:nvSpPr>
            <p:cNvPr id="4455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5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5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59" name="Group 1435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62" name="Freeform 143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63" name="Freeform 143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60" name="Line 1438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61" name="Line 1439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4" name="Group 1440"/>
          <p:cNvGrpSpPr>
            <a:grpSpLocks/>
          </p:cNvGrpSpPr>
          <p:nvPr/>
        </p:nvGrpSpPr>
        <p:grpSpPr bwMode="auto">
          <a:xfrm>
            <a:off x="6097588" y="2476500"/>
            <a:ext cx="390525" cy="169863"/>
            <a:chOff x="4650" y="1129"/>
            <a:chExt cx="246" cy="95"/>
          </a:xfrm>
        </p:grpSpPr>
        <p:sp>
          <p:nvSpPr>
            <p:cNvPr id="4454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4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5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51" name="Group 14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54" name="Freeform 14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55" name="Freeform 14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52" name="Line 14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53" name="Line 14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5" name="Group 1449"/>
          <p:cNvGrpSpPr>
            <a:grpSpLocks/>
          </p:cNvGrpSpPr>
          <p:nvPr/>
        </p:nvGrpSpPr>
        <p:grpSpPr bwMode="auto">
          <a:xfrm>
            <a:off x="5356225" y="3489325"/>
            <a:ext cx="506413" cy="352425"/>
            <a:chOff x="2967" y="478"/>
            <a:chExt cx="788" cy="625"/>
          </a:xfrm>
        </p:grpSpPr>
        <p:pic>
          <p:nvPicPr>
            <p:cNvPr id="44546" name="Picture 1450" descr="access_point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547" name="Picture 1451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86" name="Group 1452"/>
          <p:cNvGrpSpPr>
            <a:grpSpLocks/>
          </p:cNvGrpSpPr>
          <p:nvPr/>
        </p:nvGrpSpPr>
        <p:grpSpPr bwMode="auto">
          <a:xfrm>
            <a:off x="6877050" y="4992688"/>
            <a:ext cx="563563" cy="420687"/>
            <a:chOff x="2967" y="478"/>
            <a:chExt cx="788" cy="625"/>
          </a:xfrm>
        </p:grpSpPr>
        <p:pic>
          <p:nvPicPr>
            <p:cNvPr id="44544" name="Picture 1453" descr="access_point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545" name="Picture 1454" descr="antenna_radiation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87" name="Group 1455"/>
          <p:cNvGrpSpPr>
            <a:grpSpLocks/>
          </p:cNvGrpSpPr>
          <p:nvPr/>
        </p:nvGrpSpPr>
        <p:grpSpPr bwMode="auto">
          <a:xfrm>
            <a:off x="5805488" y="1833563"/>
            <a:ext cx="457200" cy="631825"/>
            <a:chOff x="742" y="2409"/>
            <a:chExt cx="576" cy="881"/>
          </a:xfrm>
        </p:grpSpPr>
        <p:grpSp>
          <p:nvGrpSpPr>
            <p:cNvPr id="44526" name="Group 1456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4452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pic>
          <p:nvPicPr>
            <p:cNvPr id="44527" name="Picture 1472" descr="cell_tower_radiation copy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528" name="Oval 1473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4088" name="Group 1474"/>
          <p:cNvGrpSpPr>
            <a:grpSpLocks/>
          </p:cNvGrpSpPr>
          <p:nvPr/>
        </p:nvGrpSpPr>
        <p:grpSpPr bwMode="auto">
          <a:xfrm>
            <a:off x="7985125" y="4991100"/>
            <a:ext cx="227013" cy="481013"/>
            <a:chOff x="4140" y="429"/>
            <a:chExt cx="1425" cy="2396"/>
          </a:xfrm>
        </p:grpSpPr>
        <p:sp>
          <p:nvSpPr>
            <p:cNvPr id="44494" name="Freeform 14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95" name="Rectangle 1476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96" name="Freeform 14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97" name="Freeform 14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98" name="Rectangle 1479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99" name="Group 14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524" name="AutoShape 148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25" name="AutoShape 1482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0" name="Rectangle 1483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501" name="Group 14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522" name="AutoShape 1485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23" name="AutoShape 1486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2" name="Rectangle 1487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03" name="Rectangle 1488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504" name="Group 14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520" name="AutoShape 1490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21" name="AutoShape 149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5" name="Freeform 14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506" name="Group 14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518" name="AutoShape 1494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19" name="AutoShape 1495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7" name="Rectangle 1496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08" name="Freeform 14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09" name="Freeform 14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10" name="Oval 1499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1" name="Freeform 15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12" name="AutoShape 1501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3" name="AutoShape 1502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4" name="Oval 1503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5" name="Oval 1504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4516" name="Oval 1505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7" name="Rectangle 1506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4089" name="Group 1507"/>
          <p:cNvGrpSpPr>
            <a:grpSpLocks/>
          </p:cNvGrpSpPr>
          <p:nvPr/>
        </p:nvGrpSpPr>
        <p:grpSpPr bwMode="auto">
          <a:xfrm>
            <a:off x="7669213" y="5292725"/>
            <a:ext cx="227012" cy="481013"/>
            <a:chOff x="4140" y="429"/>
            <a:chExt cx="1425" cy="2396"/>
          </a:xfrm>
        </p:grpSpPr>
        <p:sp>
          <p:nvSpPr>
            <p:cNvPr id="44462" name="Freeform 15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63" name="Rectangle 1509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64" name="Freeform 15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65" name="Freeform 15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66" name="Rectangle 1512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67" name="Group 15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492" name="AutoShape 151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93" name="AutoShape 1515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68" name="Rectangle 1516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69" name="Group 15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490" name="AutoShape 1518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91" name="AutoShape 1519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70" name="Rectangle 1520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71" name="Rectangle 1521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72" name="Group 15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488" name="AutoShape 1523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89" name="AutoShape 152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73" name="Freeform 15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74" name="Group 15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486" name="AutoShape 1527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87" name="AutoShape 1528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75" name="Rectangle 1529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76" name="Freeform 15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77" name="Freeform 15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78" name="Oval 1532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79" name="Freeform 15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80" name="AutoShape 1534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1" name="AutoShape 1535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2" name="Oval 1536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3" name="Oval 1537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4484" name="Oval 1538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5" name="Rectangle 1539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4090" name="Group 1540"/>
          <p:cNvGrpSpPr>
            <a:grpSpLocks/>
          </p:cNvGrpSpPr>
          <p:nvPr/>
        </p:nvGrpSpPr>
        <p:grpSpPr bwMode="auto">
          <a:xfrm>
            <a:off x="5046663" y="2032000"/>
            <a:ext cx="534987" cy="407988"/>
            <a:chOff x="877" y="1008"/>
            <a:chExt cx="2747" cy="2591"/>
          </a:xfrm>
        </p:grpSpPr>
        <p:pic>
          <p:nvPicPr>
            <p:cNvPr id="44439" name="Picture 1541" descr="antenna_stylized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440" name="Picture 1542" descr="laptop_keyboar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41" name="Freeform 1543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442" name="Picture 1544" descr="screen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43" name="Freeform 1545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4" name="Freeform 1546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5" name="Freeform 1547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6" name="Freeform 1548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7" name="Freeform 1549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8" name="Freeform 1550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49" name="Group 1551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456" name="Freeform 1552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57" name="Freeform 1553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58" name="Freeform 1554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59" name="Freeform 1555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60" name="Freeform 1556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61" name="Freeform 1557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450" name="Freeform 1558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1" name="Freeform 1559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2" name="Freeform 1560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3" name="Freeform 1561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4" name="Freeform 1562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5" name="Freeform 1563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1" name="Group 1564"/>
          <p:cNvGrpSpPr>
            <a:grpSpLocks/>
          </p:cNvGrpSpPr>
          <p:nvPr/>
        </p:nvGrpSpPr>
        <p:grpSpPr bwMode="auto">
          <a:xfrm>
            <a:off x="6616700" y="5475288"/>
            <a:ext cx="474663" cy="407987"/>
            <a:chOff x="877" y="1008"/>
            <a:chExt cx="2747" cy="2591"/>
          </a:xfrm>
        </p:grpSpPr>
        <p:pic>
          <p:nvPicPr>
            <p:cNvPr id="44416" name="Picture 1565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417" name="Picture 1566" descr="laptop_keyboar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18" name="Freeform 1567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419" name="Picture 1568" descr="screen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20" name="Freeform 1569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1" name="Freeform 1570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2" name="Freeform 1571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3" name="Freeform 1572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4" name="Freeform 1573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5" name="Freeform 1574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26" name="Group 1575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433" name="Freeform 1576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4" name="Freeform 1577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5" name="Freeform 1578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6" name="Freeform 1579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7" name="Freeform 1580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8" name="Freeform 1581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427" name="Freeform 1582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8" name="Freeform 1583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9" name="Freeform 1584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30" name="Freeform 1585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31" name="Freeform 1586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32" name="Freeform 1587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2" name="Group 1588"/>
          <p:cNvGrpSpPr>
            <a:grpSpLocks/>
          </p:cNvGrpSpPr>
          <p:nvPr/>
        </p:nvGrpSpPr>
        <p:grpSpPr bwMode="auto">
          <a:xfrm>
            <a:off x="5305425" y="3030538"/>
            <a:ext cx="444500" cy="407987"/>
            <a:chOff x="877" y="1008"/>
            <a:chExt cx="2747" cy="2591"/>
          </a:xfrm>
        </p:grpSpPr>
        <p:pic>
          <p:nvPicPr>
            <p:cNvPr id="44393" name="Picture 1589" descr="antenna_stylized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394" name="Picture 1590" descr="laptop_keyboar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95" name="Freeform 1591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396" name="Picture 1592" descr="screen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97" name="Freeform 1593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98" name="Freeform 1594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99" name="Freeform 1595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0" name="Freeform 1596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1" name="Freeform 1597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2" name="Freeform 1598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03" name="Group 1599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410" name="Freeform 1600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1" name="Freeform 1601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2" name="Freeform 1602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3" name="Freeform 1603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4" name="Freeform 1604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5" name="Freeform 1605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404" name="Freeform 1606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5" name="Freeform 1607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6" name="Freeform 1608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7" name="Freeform 1609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8" name="Freeform 1610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9" name="Freeform 1611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3" name="Group 1612"/>
          <p:cNvGrpSpPr>
            <a:grpSpLocks/>
          </p:cNvGrpSpPr>
          <p:nvPr/>
        </p:nvGrpSpPr>
        <p:grpSpPr bwMode="auto">
          <a:xfrm flipH="1">
            <a:off x="5684838" y="3211513"/>
            <a:ext cx="414337" cy="373062"/>
            <a:chOff x="2839" y="3501"/>
            <a:chExt cx="755" cy="803"/>
          </a:xfrm>
        </p:grpSpPr>
        <p:pic>
          <p:nvPicPr>
            <p:cNvPr id="44391" name="Picture 1613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92" name="Freeform 1614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4" name="Group 1615"/>
          <p:cNvGrpSpPr>
            <a:grpSpLocks/>
          </p:cNvGrpSpPr>
          <p:nvPr/>
        </p:nvGrpSpPr>
        <p:grpSpPr bwMode="auto">
          <a:xfrm>
            <a:off x="7051675" y="5411788"/>
            <a:ext cx="474663" cy="407987"/>
            <a:chOff x="877" y="1008"/>
            <a:chExt cx="2747" cy="2591"/>
          </a:xfrm>
        </p:grpSpPr>
        <p:pic>
          <p:nvPicPr>
            <p:cNvPr id="44368" name="Picture 1616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369" name="Picture 1617" descr="laptop_keyboar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70" name="Freeform 1618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371" name="Picture 1619" descr="screen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72" name="Freeform 1620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3" name="Freeform 1621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4" name="Freeform 1622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5" name="Freeform 1623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6" name="Freeform 1624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7" name="Freeform 1625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378" name="Group 1626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385" name="Freeform 162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6" name="Freeform 162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7" name="Freeform 162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8" name="Freeform 163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9" name="Freeform 163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90" name="Freeform 163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379" name="Freeform 1633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0" name="Freeform 1634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1" name="Freeform 1635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2" name="Freeform 1636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3" name="Freeform 1637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4" name="Freeform 1638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44095" name="Picture 1283" descr="underline_base"/>
          <p:cNvPicPr>
            <a:picLocks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33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222250"/>
            <a:ext cx="8382000" cy="942975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Network layer</a:t>
            </a:r>
          </a:p>
        </p:txBody>
      </p:sp>
      <p:sp>
        <p:nvSpPr>
          <p:cNvPr id="440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6100" y="1255713"/>
            <a:ext cx="4365625" cy="5100637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transport segment from sending to receiving host 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on sending side encapsulates segments into datagrams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on receiving side, delivers segments to transport layer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network layer protocols in </a:t>
            </a:r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every</a:t>
            </a: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host, router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router examines header fields in all IP datagrams passing through it</a:t>
            </a:r>
            <a:endParaRPr lang="en-US" altLang="en-US" sz="200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grpSp>
        <p:nvGrpSpPr>
          <p:cNvPr id="19767" name="Group 1046"/>
          <p:cNvGrpSpPr>
            <a:grpSpLocks/>
          </p:cNvGrpSpPr>
          <p:nvPr/>
        </p:nvGrpSpPr>
        <p:grpSpPr bwMode="auto">
          <a:xfrm>
            <a:off x="5400675" y="1141413"/>
            <a:ext cx="1047750" cy="996950"/>
            <a:chOff x="3402" y="719"/>
            <a:chExt cx="660" cy="628"/>
          </a:xfrm>
        </p:grpSpPr>
        <p:sp>
          <p:nvSpPr>
            <p:cNvPr id="44358" name="Freeform 1030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359" name="Group 310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44360" name="Rectangle 311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1" name="Rectangle 312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2" name="Rectangle 313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3" name="Text Box 314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application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transport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4" name="Line 315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65" name="Line 316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66" name="Line 317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67" name="Line 318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769" name="Group 1047"/>
          <p:cNvGrpSpPr>
            <a:grpSpLocks/>
          </p:cNvGrpSpPr>
          <p:nvPr/>
        </p:nvGrpSpPr>
        <p:grpSpPr bwMode="auto">
          <a:xfrm>
            <a:off x="8096250" y="4148138"/>
            <a:ext cx="1047750" cy="996950"/>
            <a:chOff x="3402" y="719"/>
            <a:chExt cx="660" cy="628"/>
          </a:xfrm>
        </p:grpSpPr>
        <p:sp>
          <p:nvSpPr>
            <p:cNvPr id="44348" name="Freeform 1048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349" name="Group 1049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44350" name="Rectangle 1050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1" name="Rectangle 1051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2" name="Rectangle 1052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3" name="Text Box 1053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application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transport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4" name="Line 1054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55" name="Line 1055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56" name="Line 1056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57" name="Line 1057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771" name="Group 1278"/>
          <p:cNvGrpSpPr>
            <a:grpSpLocks/>
          </p:cNvGrpSpPr>
          <p:nvPr/>
        </p:nvGrpSpPr>
        <p:grpSpPr bwMode="auto">
          <a:xfrm>
            <a:off x="5853113" y="1763713"/>
            <a:ext cx="2546350" cy="3429000"/>
            <a:chOff x="3674" y="1148"/>
            <a:chExt cx="1604" cy="2160"/>
          </a:xfrm>
        </p:grpSpPr>
        <p:grpSp>
          <p:nvGrpSpPr>
            <p:cNvPr id="44106" name="Group 433"/>
            <p:cNvGrpSpPr>
              <a:grpSpLocks/>
            </p:cNvGrpSpPr>
            <p:nvPr/>
          </p:nvGrpSpPr>
          <p:grpSpPr bwMode="auto">
            <a:xfrm>
              <a:off x="3701" y="1305"/>
              <a:ext cx="513" cy="442"/>
              <a:chOff x="3937" y="633"/>
              <a:chExt cx="513" cy="442"/>
            </a:xfrm>
          </p:grpSpPr>
          <p:sp>
            <p:nvSpPr>
              <p:cNvPr id="44327" name="Line 434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28" name="Line 435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29" name="Oval 436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0" name="Line 437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31" name="Line 438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32" name="Rectangle 439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3" name="Oval 440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334" name="Group 441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345" name="Line 4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6" name="Line 4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7" name="Line 4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335" name="Group 445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342" name="Line 4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3" name="Line 4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4" name="Line 4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336" name="Rectangle 449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7" name="Rectangle 450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8" name="Line 451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39" name="Line 452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40" name="Rectangle 453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800" smtClean="0">
                  <a:solidFill>
                    <a:srgbClr val="CC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4341" name="Text Box 454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07" name="Group 1058"/>
            <p:cNvGrpSpPr>
              <a:grpSpLocks/>
            </p:cNvGrpSpPr>
            <p:nvPr/>
          </p:nvGrpSpPr>
          <p:grpSpPr bwMode="auto">
            <a:xfrm>
              <a:off x="4207" y="1532"/>
              <a:ext cx="513" cy="442"/>
              <a:chOff x="3937" y="633"/>
              <a:chExt cx="513" cy="442"/>
            </a:xfrm>
          </p:grpSpPr>
          <p:sp>
            <p:nvSpPr>
              <p:cNvPr id="44306" name="Line 105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07" name="Line 106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08" name="Oval 106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09" name="Line 106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0" name="Line 106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1" name="Rectangle 106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12" name="Oval 106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313" name="Group 106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324" name="Line 10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5" name="Line 10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6" name="Line 10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314" name="Group 107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321" name="Line 10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2" name="Line 10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3" name="Line 10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315" name="Rectangle 107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16" name="Rectangle 107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17" name="Line 107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8" name="Line 107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9" name="Rectangle 107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20" name="Text Box 107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08" name="Group 1080"/>
            <p:cNvGrpSpPr>
              <a:grpSpLocks/>
            </p:cNvGrpSpPr>
            <p:nvPr/>
          </p:nvGrpSpPr>
          <p:grpSpPr bwMode="auto">
            <a:xfrm>
              <a:off x="4661" y="1148"/>
              <a:ext cx="513" cy="442"/>
              <a:chOff x="3937" y="633"/>
              <a:chExt cx="513" cy="442"/>
            </a:xfrm>
          </p:grpSpPr>
          <p:sp>
            <p:nvSpPr>
              <p:cNvPr id="44285" name="Line 108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86" name="Line 108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87" name="Oval 108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88" name="Line 108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89" name="Line 108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90" name="Rectangle 108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1" name="Oval 108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92" name="Group 108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303" name="Line 10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4" name="Line 10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5" name="Line 10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93" name="Group 109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300" name="Line 10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1" name="Line 10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2" name="Line 10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94" name="Rectangle 109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5" name="Rectangle 109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6" name="Line 109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97" name="Line 109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98" name="Rectangle 110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9" name="Text Box 110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09" name="Group 1102"/>
            <p:cNvGrpSpPr>
              <a:grpSpLocks/>
            </p:cNvGrpSpPr>
            <p:nvPr/>
          </p:nvGrpSpPr>
          <p:grpSpPr bwMode="auto">
            <a:xfrm>
              <a:off x="4702" y="1523"/>
              <a:ext cx="513" cy="442"/>
              <a:chOff x="3937" y="633"/>
              <a:chExt cx="513" cy="442"/>
            </a:xfrm>
          </p:grpSpPr>
          <p:sp>
            <p:nvSpPr>
              <p:cNvPr id="44264" name="Line 110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5" name="Line 110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6" name="Oval 110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67" name="Line 110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8" name="Line 110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9" name="Rectangle 110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0" name="Oval 110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71" name="Group 111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82" name="Line 11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3" name="Line 11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4" name="Line 11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72" name="Group 111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79" name="Line 11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0" name="Line 11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1" name="Line 11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73" name="Rectangle 111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4" name="Rectangle 111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5" name="Line 112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76" name="Line 112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77" name="Rectangle 112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8" name="Text Box 112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0" name="Group 1124"/>
            <p:cNvGrpSpPr>
              <a:grpSpLocks/>
            </p:cNvGrpSpPr>
            <p:nvPr/>
          </p:nvGrpSpPr>
          <p:grpSpPr bwMode="auto">
            <a:xfrm>
              <a:off x="4197" y="1157"/>
              <a:ext cx="513" cy="442"/>
              <a:chOff x="3937" y="633"/>
              <a:chExt cx="513" cy="442"/>
            </a:xfrm>
          </p:grpSpPr>
          <p:sp>
            <p:nvSpPr>
              <p:cNvPr id="44243" name="Line 112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4" name="Line 112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5" name="Oval 112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46" name="Line 112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7" name="Line 112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8" name="Rectangle 113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49" name="Oval 113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50" name="Group 113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61" name="Line 1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62" name="Line 1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63" name="Line 1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51" name="Group 113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58" name="Line 1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59" name="Line 1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60" name="Line 1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52" name="Rectangle 114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53" name="Rectangle 114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54" name="Line 114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55" name="Line 114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56" name="Rectangle 114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57" name="Text Box 114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1" name="Group 1146"/>
            <p:cNvGrpSpPr>
              <a:grpSpLocks/>
            </p:cNvGrpSpPr>
            <p:nvPr/>
          </p:nvGrpSpPr>
          <p:grpSpPr bwMode="auto">
            <a:xfrm>
              <a:off x="4389" y="2239"/>
              <a:ext cx="513" cy="442"/>
              <a:chOff x="3937" y="633"/>
              <a:chExt cx="513" cy="442"/>
            </a:xfrm>
          </p:grpSpPr>
          <p:sp>
            <p:nvSpPr>
              <p:cNvPr id="44222" name="Line 114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3" name="Line 114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4" name="Oval 114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25" name="Line 115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6" name="Line 115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7" name="Rectangle 115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28" name="Oval 115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29" name="Group 115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40" name="Line 1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41" name="Line 1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42" name="Line 1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30" name="Group 115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37" name="Line 11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38" name="Line 11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39" name="Line 11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31" name="Rectangle 116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32" name="Rectangle 116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33" name="Line 116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34" name="Line 116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35" name="Rectangle 116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36" name="Text Box 116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2" name="Group 1168"/>
            <p:cNvGrpSpPr>
              <a:grpSpLocks/>
            </p:cNvGrpSpPr>
            <p:nvPr/>
          </p:nvGrpSpPr>
          <p:grpSpPr bwMode="auto">
            <a:xfrm>
              <a:off x="4765" y="1995"/>
              <a:ext cx="513" cy="442"/>
              <a:chOff x="3937" y="633"/>
              <a:chExt cx="513" cy="442"/>
            </a:xfrm>
          </p:grpSpPr>
          <p:sp>
            <p:nvSpPr>
              <p:cNvPr id="44201" name="Line 116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2" name="Line 117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3" name="Oval 117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04" name="Line 117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5" name="Line 117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6" name="Rectangle 117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07" name="Oval 117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08" name="Group 117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19" name="Line 1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20" name="Line 1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21" name="Line 1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09" name="Group 118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16" name="Line 11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17" name="Line 11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18" name="Line 11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10" name="Rectangle 118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11" name="Rectangle 118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12" name="Line 118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13" name="Line 118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14" name="Rectangle 118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15" name="Text Box 118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3" name="Group 1190"/>
            <p:cNvGrpSpPr>
              <a:grpSpLocks/>
            </p:cNvGrpSpPr>
            <p:nvPr/>
          </p:nvGrpSpPr>
          <p:grpSpPr bwMode="auto">
            <a:xfrm>
              <a:off x="4128" y="2003"/>
              <a:ext cx="513" cy="442"/>
              <a:chOff x="3937" y="633"/>
              <a:chExt cx="513" cy="442"/>
            </a:xfrm>
          </p:grpSpPr>
          <p:sp>
            <p:nvSpPr>
              <p:cNvPr id="44180" name="Line 119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1" name="Line 119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2" name="Oval 119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83" name="Line 119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4" name="Line 119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5" name="Rectangle 119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86" name="Oval 119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87" name="Group 119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98" name="Line 11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99" name="Line 12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00" name="Line 12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88" name="Group 120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95" name="Line 1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96" name="Line 1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97" name="Line 1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89" name="Rectangle 120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90" name="Rectangle 120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91" name="Line 120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92" name="Line 120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93" name="Rectangle 121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94" name="Text Box 121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4" name="Group 1212"/>
            <p:cNvGrpSpPr>
              <a:grpSpLocks/>
            </p:cNvGrpSpPr>
            <p:nvPr/>
          </p:nvGrpSpPr>
          <p:grpSpPr bwMode="auto">
            <a:xfrm>
              <a:off x="4608" y="2771"/>
              <a:ext cx="513" cy="442"/>
              <a:chOff x="3937" y="633"/>
              <a:chExt cx="513" cy="442"/>
            </a:xfrm>
          </p:grpSpPr>
          <p:sp>
            <p:nvSpPr>
              <p:cNvPr id="44159" name="Line 121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0" name="Line 121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1" name="Oval 121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62" name="Line 121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3" name="Line 121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4" name="Rectangle 121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65" name="Oval 121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66" name="Group 122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77" name="Line 1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8" name="Line 1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9" name="Line 1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67" name="Group 122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74" name="Line 1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5" name="Line 1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6" name="Line 1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68" name="Rectangle 122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69" name="Rectangle 122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70" name="Line 123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71" name="Line 123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72" name="Rectangle 123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73" name="Text Box 123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5" name="Group 1234"/>
            <p:cNvGrpSpPr>
              <a:grpSpLocks/>
            </p:cNvGrpSpPr>
            <p:nvPr/>
          </p:nvGrpSpPr>
          <p:grpSpPr bwMode="auto">
            <a:xfrm>
              <a:off x="4119" y="2640"/>
              <a:ext cx="513" cy="442"/>
              <a:chOff x="3937" y="633"/>
              <a:chExt cx="513" cy="442"/>
            </a:xfrm>
          </p:grpSpPr>
          <p:sp>
            <p:nvSpPr>
              <p:cNvPr id="44138" name="Line 123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39" name="Line 123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40" name="Oval 123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1" name="Line 123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42" name="Line 123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43" name="Rectangle 124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4" name="Oval 124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45" name="Group 124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56" name="Line 12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7" name="Line 12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8" name="Line 12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46" name="Group 124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53" name="Line 12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4" name="Line 12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5" name="Line 12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47" name="Rectangle 125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8" name="Rectangle 125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9" name="Line 125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50" name="Line 125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51" name="Rectangle 125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52" name="Text Box 125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6" name="Group 1256"/>
            <p:cNvGrpSpPr>
              <a:grpSpLocks/>
            </p:cNvGrpSpPr>
            <p:nvPr/>
          </p:nvGrpSpPr>
          <p:grpSpPr bwMode="auto">
            <a:xfrm>
              <a:off x="3674" y="2866"/>
              <a:ext cx="513" cy="442"/>
              <a:chOff x="3937" y="633"/>
              <a:chExt cx="513" cy="442"/>
            </a:xfrm>
          </p:grpSpPr>
          <p:sp>
            <p:nvSpPr>
              <p:cNvPr id="44117" name="Line 125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18" name="Line 125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19" name="Oval 125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0" name="Line 126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21" name="Line 126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22" name="Rectangle 126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3" name="Oval 126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24" name="Group 126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35" name="Line 12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6" name="Line 12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7" name="Line 12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25" name="Group 126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32" name="Line 12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3" name="Line 12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4" name="Line 12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26" name="Rectangle 127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7" name="Rectangle 127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8" name="Line 127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29" name="Line 127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30" name="Rectangle 127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31" name="Text Box 127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32064" name="Rectangle 1280"/>
          <p:cNvSpPr>
            <a:spLocks noChangeArrowheads="1"/>
          </p:cNvSpPr>
          <p:nvPr/>
        </p:nvSpPr>
        <p:spPr bwMode="auto">
          <a:xfrm>
            <a:off x="5721350" y="858838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32065" name="Rectangle 1281"/>
          <p:cNvSpPr>
            <a:spLocks noChangeArrowheads="1"/>
          </p:cNvSpPr>
          <p:nvPr/>
        </p:nvSpPr>
        <p:spPr bwMode="auto">
          <a:xfrm>
            <a:off x="5651500" y="1509713"/>
            <a:ext cx="596900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32066" name="Rectangle 1282"/>
          <p:cNvSpPr>
            <a:spLocks noChangeArrowheads="1"/>
          </p:cNvSpPr>
          <p:nvPr/>
        </p:nvSpPr>
        <p:spPr bwMode="auto">
          <a:xfrm>
            <a:off x="8477250" y="4487863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4 0.01227 L 0.00382 0.09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2.5E-6 0.07269 L 0.02726 0.18982 L 0.02726 0.1132 L 0.07118 0.11112 L 0.07257 0.18982 L 0.11667 0.14144 L 0.11667 0.07871 L 0.16059 0.07686 L 0.10903 0.23426 L 0.11511 0.15949 L 0.1559 0.15949 L 0.15747 0.23635 L 0.1059 0.34537 L 0.10295 0.27061 L 0.14236 0.26875 L 0.14688 0.39584 L 0.1559 0.3213 L 0.19236 0.31922 L 0.19688 0.39792 L 0.1059 0.49908 L 0.1059 0.41621 L 0.14236 0.41621 L 0.14236 0.49699 L 0.18785 0.53542 L 0.18785 0.44653 L 0.2257 0.44653 L 0.22865 0.52732 L 0.31198 0.50301 L 0.31198 0.43843 " pathEditMode="relative" ptsTypes="AAAAAAAAAAAAAAAAAAAAAAAAAAAAAA">
                                      <p:cBhvr>
                                        <p:cTn id="31" dur="5000" fill="hold"/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00156 -0.071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064" grpId="0" animBg="1"/>
      <p:bldP spid="632064" grpId="1" animBg="1"/>
      <p:bldP spid="632064" grpId="2" animBg="1"/>
      <p:bldP spid="632065" grpId="0" animBg="1"/>
      <p:bldP spid="632065" grpId="1" animBg="1"/>
      <p:bldP spid="632065" grpId="2" animBg="1"/>
      <p:bldP spid="632066" grpId="0" animBg="1"/>
      <p:bldP spid="632066" grpId="1" animBg="1"/>
      <p:bldP spid="632066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0350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Two key network-layer 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1905000"/>
            <a:ext cx="4192588" cy="3754438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network-layer functions:</a:t>
            </a:r>
          </a:p>
          <a:p>
            <a:pPr marL="0" indent="0">
              <a:spcBef>
                <a:spcPts val="600"/>
              </a:spcBef>
            </a:pPr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forwarding: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move packets from router</a:t>
            </a:r>
            <a:r>
              <a:rPr lang="ja-JP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 input to appropriate router output</a:t>
            </a:r>
          </a:p>
          <a:p>
            <a:pPr marL="0" indent="0">
              <a:spcBef>
                <a:spcPts val="600"/>
              </a:spcBef>
            </a:pPr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routing: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determine route taken by packets from source to destination</a:t>
            </a:r>
          </a:p>
          <a:p>
            <a:pPr lvl="1">
              <a:spcBef>
                <a:spcPts val="600"/>
              </a:spcBef>
            </a:pPr>
            <a:r>
              <a:rPr lang="en-US" altLang="en-US" i="1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routing algorithms</a:t>
            </a:r>
            <a:endParaRPr lang="en-US" altLang="en-US" smtClean="0"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4846638" y="1884363"/>
            <a:ext cx="4192587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analogy: taking a trip</a:t>
            </a:r>
          </a:p>
          <a:p>
            <a:pPr marL="347663" indent="-347663" eaLnBrk="0" hangingPunct="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1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forwarding</a:t>
            </a:r>
            <a:r>
              <a:rPr lang="en-US" sz="2800" i="1" dirty="0">
                <a:solidFill>
                  <a:srgbClr val="3333C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process of getting through single interchange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solidFill>
                <a:srgbClr val="000000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7900" y="3881438"/>
            <a:ext cx="4192588" cy="14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7663" indent="-347663" eaLnBrk="0" hangingPunct="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1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routing: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process of planning trip from source to destination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solidFill>
                <a:srgbClr val="000000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endParaRPr lang="en-US" sz="2800" dirty="0">
              <a:solidFill>
                <a:srgbClr val="000000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0350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23225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cs typeface="+mj-cs"/>
              </a:rPr>
              <a:t>Network layer: data plane, control plane</a:t>
            </a:r>
            <a:endParaRPr lang="en-US" sz="3600" dirty="0">
              <a:cs typeface="+mj-cs"/>
            </a:endParaRP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625600"/>
            <a:ext cx="3825875" cy="4648200"/>
          </a:xfrm>
        </p:spPr>
        <p:txBody>
          <a:bodyPr/>
          <a:lstStyle/>
          <a:p>
            <a:pPr marL="0" indent="0">
              <a:buFont typeface="Wingdings" charset="2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Data plane</a:t>
            </a:r>
          </a:p>
          <a:p>
            <a:pPr marL="292100" indent="-292100">
              <a:buFont typeface="Wingdings" charset="2"/>
              <a:buChar char="§"/>
              <a:defRPr/>
            </a:pPr>
            <a:r>
              <a:rPr lang="en-US" sz="2400" dirty="0" smtClean="0"/>
              <a:t>local, per-router function</a:t>
            </a:r>
          </a:p>
          <a:p>
            <a:pPr marL="292100" indent="-292100">
              <a:buFont typeface="Wingdings" charset="2"/>
              <a:buChar char="§"/>
              <a:defRPr/>
            </a:pPr>
            <a:r>
              <a:rPr lang="en-US" sz="2400" dirty="0" smtClean="0"/>
              <a:t>determines how datagram arriving on router input port is forwarded to router output port</a:t>
            </a:r>
          </a:p>
          <a:p>
            <a:pPr marL="292100" indent="-292100">
              <a:buFont typeface="Wingdings" charset="2"/>
              <a:buChar char="§"/>
              <a:defRPr/>
            </a:pPr>
            <a:r>
              <a:rPr lang="en-US" sz="2400" dirty="0" smtClean="0"/>
              <a:t>forwarding function</a:t>
            </a:r>
            <a:endParaRPr lang="en-US" sz="2400" dirty="0"/>
          </a:p>
          <a:p>
            <a:pPr>
              <a:buFont typeface="Wingdings" charset="0"/>
              <a:buNone/>
              <a:defRPr/>
            </a:pP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78313" y="1611313"/>
            <a:ext cx="44910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8975" indent="-231775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Gill Sans MT"/>
                <a:ea typeface="ＭＳ Ｐゴシック" charset="0"/>
                <a:cs typeface="Gill Sans M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/>
                <a:ea typeface="ＭＳ Ｐゴシック" charset="0"/>
                <a:cs typeface="Gill Sans M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buFont typeface="Wingdings" charset="2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Control plane</a:t>
            </a:r>
          </a:p>
          <a:p>
            <a:pPr marL="228600" indent="-22860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network-wide logic</a:t>
            </a:r>
          </a:p>
          <a:p>
            <a:pPr marL="228600" indent="-22860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determines how datagram is routed among routers along end-end path from source host to destination host</a:t>
            </a:r>
          </a:p>
          <a:p>
            <a:pPr marL="228600" indent="-22860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two control-plane approaches: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90"/>
                </a:solidFill>
                <a:latin typeface="Gill Sans MT" charset="0"/>
              </a:rPr>
              <a:t>traditional routing algorithms: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</a:rPr>
              <a:t>implemented in routers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90"/>
                </a:solidFill>
                <a:latin typeface="Gill Sans MT" charset="0"/>
              </a:rPr>
              <a:t>software-defined networking (SDN)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</a:rPr>
              <a:t>: implemented in (remote) servers</a:t>
            </a:r>
          </a:p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Wingdings" charset="0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6085" name="Group 8"/>
          <p:cNvGrpSpPr>
            <a:grpSpLocks/>
          </p:cNvGrpSpPr>
          <p:nvPr/>
        </p:nvGrpSpPr>
        <p:grpSpPr bwMode="auto">
          <a:xfrm>
            <a:off x="596900" y="4378325"/>
            <a:ext cx="3643313" cy="1582738"/>
            <a:chOff x="842050" y="4767952"/>
            <a:chExt cx="3644169" cy="1582996"/>
          </a:xfrm>
        </p:grpSpPr>
        <p:sp>
          <p:nvSpPr>
            <p:cNvPr id="10" name="Freeform 2"/>
            <p:cNvSpPr>
              <a:spLocks/>
            </p:cNvSpPr>
            <p:nvPr/>
          </p:nvSpPr>
          <p:spPr bwMode="auto">
            <a:xfrm>
              <a:off x="2591886" y="5436399"/>
              <a:ext cx="1894333" cy="914549"/>
            </a:xfrm>
            <a:custGeom>
              <a:avLst/>
              <a:gdLst>
                <a:gd name="T0" fmla="*/ 1611 w 10001"/>
                <a:gd name="T1" fmla="*/ 374679 h 10125"/>
                <a:gd name="T2" fmla="*/ 287991 w 10001"/>
                <a:gd name="T3" fmla="*/ 147961 h 10125"/>
                <a:gd name="T4" fmla="*/ 1260716 w 10001"/>
                <a:gd name="T5" fmla="*/ 93322 h 10125"/>
                <a:gd name="T6" fmla="*/ 2011909 w 10001"/>
                <a:gd name="T7" fmla="*/ 0 h 10125"/>
                <a:gd name="T8" fmla="*/ 2706712 w 10001"/>
                <a:gd name="T9" fmla="*/ 93600 h 10125"/>
                <a:gd name="T10" fmla="*/ 3255305 w 10001"/>
                <a:gd name="T11" fmla="*/ 46104 h 10125"/>
                <a:gd name="T12" fmla="*/ 4023415 w 10001"/>
                <a:gd name="T13" fmla="*/ 277276 h 10125"/>
                <a:gd name="T14" fmla="*/ 3463544 w 10001"/>
                <a:gd name="T15" fmla="*/ 630526 h 10125"/>
                <a:gd name="T16" fmla="*/ 2817478 w 10001"/>
                <a:gd name="T17" fmla="*/ 864758 h 10125"/>
                <a:gd name="T18" fmla="*/ 2137577 w 10001"/>
                <a:gd name="T19" fmla="*/ 820324 h 10125"/>
                <a:gd name="T20" fmla="*/ 1760571 w 10001"/>
                <a:gd name="T21" fmla="*/ 919490 h 10125"/>
                <a:gd name="T22" fmla="*/ 1264743 w 10001"/>
                <a:gd name="T23" fmla="*/ 929416 h 10125"/>
                <a:gd name="T24" fmla="*/ 877667 w 10001"/>
                <a:gd name="T25" fmla="*/ 732382 h 10125"/>
                <a:gd name="T26" fmla="*/ 478105 w 10001"/>
                <a:gd name="T27" fmla="*/ 695276 h 10125"/>
                <a:gd name="T28" fmla="*/ 1611 w 10001"/>
                <a:gd name="T29" fmla="*/ 374679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001" h="10125">
                  <a:moveTo>
                    <a:pt x="4" y="4039"/>
                  </a:moveTo>
                  <a:cubicBezTo>
                    <a:pt x="-29" y="2271"/>
                    <a:pt x="194" y="2100"/>
                    <a:pt x="715" y="1595"/>
                  </a:cubicBezTo>
                  <a:cubicBezTo>
                    <a:pt x="1236" y="1089"/>
                    <a:pt x="2417" y="1272"/>
                    <a:pt x="3130" y="1006"/>
                  </a:cubicBezTo>
                  <a:cubicBezTo>
                    <a:pt x="3843" y="740"/>
                    <a:pt x="4397" y="0"/>
                    <a:pt x="4995" y="0"/>
                  </a:cubicBezTo>
                  <a:cubicBezTo>
                    <a:pt x="5593" y="1"/>
                    <a:pt x="6206" y="926"/>
                    <a:pt x="6720" y="1009"/>
                  </a:cubicBezTo>
                  <a:cubicBezTo>
                    <a:pt x="7234" y="1092"/>
                    <a:pt x="7536" y="241"/>
                    <a:pt x="8082" y="497"/>
                  </a:cubicBezTo>
                  <a:cubicBezTo>
                    <a:pt x="8628" y="756"/>
                    <a:pt x="9854" y="442"/>
                    <a:pt x="9989" y="2989"/>
                  </a:cubicBezTo>
                  <a:cubicBezTo>
                    <a:pt x="10124" y="5536"/>
                    <a:pt x="9098" y="5742"/>
                    <a:pt x="8599" y="6797"/>
                  </a:cubicBezTo>
                  <a:cubicBezTo>
                    <a:pt x="8100" y="7852"/>
                    <a:pt x="7544" y="8981"/>
                    <a:pt x="6995" y="9322"/>
                  </a:cubicBezTo>
                  <a:cubicBezTo>
                    <a:pt x="6446" y="9663"/>
                    <a:pt x="5793" y="8957"/>
                    <a:pt x="5307" y="8843"/>
                  </a:cubicBezTo>
                  <a:cubicBezTo>
                    <a:pt x="4819" y="8726"/>
                    <a:pt x="4628" y="10048"/>
                    <a:pt x="4371" y="9912"/>
                  </a:cubicBezTo>
                  <a:cubicBezTo>
                    <a:pt x="4114" y="9775"/>
                    <a:pt x="3505" y="10355"/>
                    <a:pt x="3140" y="10019"/>
                  </a:cubicBezTo>
                  <a:cubicBezTo>
                    <a:pt x="2774" y="9683"/>
                    <a:pt x="2820" y="8138"/>
                    <a:pt x="2179" y="7895"/>
                  </a:cubicBezTo>
                  <a:cubicBezTo>
                    <a:pt x="1586" y="6800"/>
                    <a:pt x="1549" y="8137"/>
                    <a:pt x="1187" y="7495"/>
                  </a:cubicBezTo>
                  <a:cubicBezTo>
                    <a:pt x="825" y="6852"/>
                    <a:pt x="-7" y="6157"/>
                    <a:pt x="4" y="403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6CCFF"/>
                </a:gs>
                <a:gs pos="100000">
                  <a:srgbClr val="FFFFFF"/>
                </a:gs>
                <a:gs pos="5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3261968" y="5558656"/>
              <a:ext cx="500180" cy="157189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111121" y="5774591"/>
              <a:ext cx="862215" cy="104792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123824" y="5880971"/>
              <a:ext cx="714543" cy="274682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283479" y="5801583"/>
              <a:ext cx="1506892" cy="1587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093" name="TextBox 265"/>
            <p:cNvSpPr txBox="1">
              <a:spLocks noChangeArrowheads="1"/>
            </p:cNvSpPr>
            <p:nvPr/>
          </p:nvSpPr>
          <p:spPr bwMode="auto">
            <a:xfrm>
              <a:off x="3198813" y="5473700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6094" name="TextBox 281"/>
            <p:cNvSpPr txBox="1">
              <a:spLocks noChangeArrowheads="1"/>
            </p:cNvSpPr>
            <p:nvPr/>
          </p:nvSpPr>
          <p:spPr bwMode="auto">
            <a:xfrm>
              <a:off x="3373438" y="5761038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6095" name="TextBox 282"/>
            <p:cNvSpPr txBox="1">
              <a:spLocks noChangeArrowheads="1"/>
            </p:cNvSpPr>
            <p:nvPr/>
          </p:nvSpPr>
          <p:spPr bwMode="auto">
            <a:xfrm>
              <a:off x="3068638" y="5862638"/>
              <a:ext cx="26193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3</a:t>
              </a:r>
            </a:p>
          </p:txBody>
        </p:sp>
        <p:grpSp>
          <p:nvGrpSpPr>
            <p:cNvPr id="46096" name="Group 5"/>
            <p:cNvGrpSpPr>
              <a:grpSpLocks/>
            </p:cNvGrpSpPr>
            <p:nvPr/>
          </p:nvGrpSpPr>
          <p:grpSpPr bwMode="auto">
            <a:xfrm>
              <a:off x="938213" y="5237163"/>
              <a:ext cx="1616075" cy="487362"/>
              <a:chOff x="-4079003" y="2717403"/>
              <a:chExt cx="1616718" cy="488475"/>
            </a:xfrm>
          </p:grpSpPr>
          <p:sp>
            <p:nvSpPr>
              <p:cNvPr id="46109" name="Rectangle 97"/>
              <p:cNvSpPr>
                <a:spLocks noChangeArrowheads="1"/>
              </p:cNvSpPr>
              <p:nvPr/>
            </p:nvSpPr>
            <p:spPr bwMode="auto">
              <a:xfrm>
                <a:off x="-4052413" y="2965119"/>
                <a:ext cx="1290538" cy="2087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0" name="Rectangle 98"/>
              <p:cNvSpPr>
                <a:spLocks noChangeArrowheads="1"/>
              </p:cNvSpPr>
              <p:nvPr/>
            </p:nvSpPr>
            <p:spPr bwMode="auto">
              <a:xfrm>
                <a:off x="-4079003" y="2985994"/>
                <a:ext cx="1281675" cy="2087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1" name="Line 99"/>
              <p:cNvSpPr>
                <a:spLocks noChangeShapeType="1"/>
              </p:cNvSpPr>
              <p:nvPr/>
            </p:nvSpPr>
            <p:spPr bwMode="auto">
              <a:xfrm>
                <a:off x="-2933828" y="3101502"/>
                <a:ext cx="471543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6112" name="Rectangle 104"/>
              <p:cNvSpPr>
                <a:spLocks noChangeArrowheads="1"/>
              </p:cNvSpPr>
              <p:nvPr/>
            </p:nvSpPr>
            <p:spPr bwMode="auto">
              <a:xfrm>
                <a:off x="-3377007" y="2988777"/>
                <a:ext cx="476861" cy="21014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3" name="Text Box 105"/>
              <p:cNvSpPr txBox="1">
                <a:spLocks noChangeArrowheads="1"/>
              </p:cNvSpPr>
              <p:nvPr/>
            </p:nvSpPr>
            <p:spPr bwMode="auto">
              <a:xfrm>
                <a:off x="-3430189" y="2965119"/>
                <a:ext cx="581451" cy="240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200" smtClean="0">
                    <a:solidFill>
                      <a:srgbClr val="000000"/>
                    </a:solidFill>
                  </a:rPr>
                  <a:t>0111</a:t>
                </a:r>
              </a:p>
            </p:txBody>
          </p:sp>
          <p:sp>
            <p:nvSpPr>
              <p:cNvPr id="46114" name="Line 119"/>
              <p:cNvSpPr>
                <a:spLocks noChangeShapeType="1"/>
              </p:cNvSpPr>
              <p:nvPr/>
            </p:nvSpPr>
            <p:spPr bwMode="auto">
              <a:xfrm>
                <a:off x="-3621642" y="2717403"/>
                <a:ext cx="405953" cy="300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6097" name="TextBox 6"/>
            <p:cNvSpPr txBox="1">
              <a:spLocks noChangeArrowheads="1"/>
            </p:cNvSpPr>
            <p:nvPr/>
          </p:nvSpPr>
          <p:spPr bwMode="auto">
            <a:xfrm>
              <a:off x="842050" y="4767952"/>
              <a:ext cx="1992313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values in arriving 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packet header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6098" name="Group 357"/>
            <p:cNvGrpSpPr>
              <a:grpSpLocks/>
            </p:cNvGrpSpPr>
            <p:nvPr/>
          </p:nvGrpSpPr>
          <p:grpSpPr bwMode="auto">
            <a:xfrm>
              <a:off x="2714625" y="5659438"/>
              <a:ext cx="565150" cy="293687"/>
              <a:chOff x="1871277" y="1576300"/>
              <a:chExt cx="1128371" cy="437861"/>
            </a:xfrm>
          </p:grpSpPr>
          <p:sp>
            <p:nvSpPr>
              <p:cNvPr id="22" name="Oval 21"/>
              <p:cNvSpPr>
                <a:spLocks noChangeArrowheads="1"/>
              </p:cNvSpPr>
              <p:nvPr/>
            </p:nvSpPr>
            <p:spPr bwMode="auto">
              <a:xfrm flipV="1">
                <a:off x="1873504" y="1693538"/>
                <a:ext cx="1125467" cy="319572"/>
              </a:xfrm>
              <a:prstGeom prst="ellipse">
                <a:avLst/>
              </a:prstGeom>
              <a:gradFill rotWithShape="1">
                <a:gsLst>
                  <a:gs pos="0">
                    <a:srgbClr val="262699"/>
                  </a:gs>
                  <a:gs pos="53000">
                    <a:srgbClr val="8585E0"/>
                  </a:gs>
                  <a:gs pos="100000">
                    <a:srgbClr val="262699"/>
                  </a:gs>
                </a:gsLst>
                <a:lin ang="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latin typeface="Gill Sans M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1870334" y="1738514"/>
                <a:ext cx="1128637" cy="11599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Oval 23"/>
              <p:cNvSpPr>
                <a:spLocks noChangeArrowheads="1"/>
              </p:cNvSpPr>
              <p:nvPr/>
            </p:nvSpPr>
            <p:spPr bwMode="auto">
              <a:xfrm flipV="1">
                <a:off x="1870334" y="1575177"/>
                <a:ext cx="1125465" cy="319572"/>
              </a:xfrm>
              <a:prstGeom prst="ellipse">
                <a:avLst/>
              </a:prstGeom>
              <a:solidFill>
                <a:srgbClr val="BFBFB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latin typeface="Gill Sans M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5" name="Freeform 24"/>
              <p:cNvSpPr/>
              <p:nvPr/>
            </p:nvSpPr>
            <p:spPr bwMode="auto">
              <a:xfrm>
                <a:off x="2158833" y="1672232"/>
                <a:ext cx="548468" cy="160970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101767" y="1631990"/>
                <a:ext cx="662599" cy="111258"/>
              </a:xfrm>
              <a:custGeom>
                <a:avLst/>
                <a:gdLst>
                  <a:gd name="T0" fmla="*/ 0 w 3723451"/>
                  <a:gd name="T1" fmla="*/ 27219 h 932950"/>
                  <a:gd name="T2" fmla="*/ 116589 w 3723451"/>
                  <a:gd name="T3" fmla="*/ 321 h 932950"/>
                  <a:gd name="T4" fmla="*/ 330241 w 3723451"/>
                  <a:gd name="T5" fmla="*/ 62079 h 932950"/>
                  <a:gd name="T6" fmla="*/ 534068 w 3723451"/>
                  <a:gd name="T7" fmla="*/ 0 h 932950"/>
                  <a:gd name="T8" fmla="*/ 662599 w 3723451"/>
                  <a:gd name="T9" fmla="*/ 24703 h 932950"/>
                  <a:gd name="T10" fmla="*/ 566972 w 3723451"/>
                  <a:gd name="T11" fmla="*/ 55080 h 932950"/>
                  <a:gd name="T12" fmla="*/ 536184 w 3723451"/>
                  <a:gd name="T13" fmla="*/ 46891 h 932950"/>
                  <a:gd name="T14" fmla="*/ 333995 w 3723451"/>
                  <a:gd name="T15" fmla="*/ 111258 h 932950"/>
                  <a:gd name="T16" fmla="*/ 126634 w 3723451"/>
                  <a:gd name="T17" fmla="*/ 49258 h 932950"/>
                  <a:gd name="T18" fmla="*/ 93107 w 3723451"/>
                  <a:gd name="T19" fmla="*/ 55950 h 932950"/>
                  <a:gd name="T20" fmla="*/ 0 w 3723451"/>
                  <a:gd name="T21" fmla="*/ 27219 h 93295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rgbClr val="2626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2536103" y="1726678"/>
                <a:ext cx="244114" cy="97055"/>
              </a:xfrm>
              <a:custGeom>
                <a:avLst/>
                <a:gdLst>
                  <a:gd name="T0" fmla="*/ 0 w 1366596"/>
                  <a:gd name="T1" fmla="*/ 0 h 809868"/>
                  <a:gd name="T2" fmla="*/ 244114 w 1366596"/>
                  <a:gd name="T3" fmla="*/ 74997 h 809868"/>
                  <a:gd name="T4" fmla="*/ 154523 w 1366596"/>
                  <a:gd name="T5" fmla="*/ 97055 h 809868"/>
                  <a:gd name="T6" fmla="*/ 822 w 1366596"/>
                  <a:gd name="T7" fmla="*/ 51285 h 809868"/>
                  <a:gd name="T8" fmla="*/ 0 w 1366596"/>
                  <a:gd name="T9" fmla="*/ 0 h 8098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rgbClr val="2626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089086" y="1729045"/>
                <a:ext cx="240945" cy="97056"/>
              </a:xfrm>
              <a:custGeom>
                <a:avLst/>
                <a:gdLst>
                  <a:gd name="T0" fmla="*/ 237656 w 1348191"/>
                  <a:gd name="T1" fmla="*/ 0 h 791462"/>
                  <a:gd name="T2" fmla="*/ 240945 w 1348191"/>
                  <a:gd name="T3" fmla="*/ 46835 h 791462"/>
                  <a:gd name="T4" fmla="*/ 87168 w 1348191"/>
                  <a:gd name="T5" fmla="*/ 97056 h 791462"/>
                  <a:gd name="T6" fmla="*/ 0 w 1348191"/>
                  <a:gd name="T7" fmla="*/ 75049 h 791462"/>
                  <a:gd name="T8" fmla="*/ 237656 w 1348191"/>
                  <a:gd name="T9" fmla="*/ 0 h 7914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rgbClr val="2626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cxnSp>
            <p:nvCxnSpPr>
              <p:cNvPr id="29" name="Straight Connector 28"/>
              <p:cNvCxnSpPr>
                <a:cxnSpLocks noChangeShapeType="1"/>
                <a:endCxn id="24" idx="2"/>
              </p:cNvCxnSpPr>
              <p:nvPr/>
            </p:nvCxnSpPr>
            <p:spPr bwMode="auto">
              <a:xfrm flipH="1" flipV="1">
                <a:off x="1870334" y="1736147"/>
                <a:ext cx="3169" cy="12309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5" dist="19939" dir="5400000" algn="tl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Straight Connector 29"/>
              <p:cNvCxnSpPr>
                <a:cxnSpLocks noChangeShapeType="1"/>
              </p:cNvCxnSpPr>
              <p:nvPr/>
            </p:nvCxnSpPr>
            <p:spPr bwMode="auto">
              <a:xfrm flipH="1" flipV="1">
                <a:off x="2995800" y="1733779"/>
                <a:ext cx="3171" cy="12309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5" dist="19939" dir="5400000" algn="tl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6099" name="Freeform 120"/>
            <p:cNvSpPr>
              <a:spLocks/>
            </p:cNvSpPr>
            <p:nvPr/>
          </p:nvSpPr>
          <p:spPr bwMode="auto">
            <a:xfrm>
              <a:off x="2493963" y="5668963"/>
              <a:ext cx="982662" cy="233362"/>
            </a:xfrm>
            <a:custGeom>
              <a:avLst/>
              <a:gdLst>
                <a:gd name="T0" fmla="*/ 0 w 554"/>
                <a:gd name="T1" fmla="*/ 2147483647 h 167"/>
                <a:gd name="T2" fmla="*/ 2147483647 w 554"/>
                <a:gd name="T3" fmla="*/ 2147483647 h 167"/>
                <a:gd name="T4" fmla="*/ 2147483647 w 554"/>
                <a:gd name="T5" fmla="*/ 214748364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Router architecture overview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52226" name="Group 60"/>
          <p:cNvGrpSpPr>
            <a:grpSpLocks/>
          </p:cNvGrpSpPr>
          <p:nvPr/>
        </p:nvGrpSpPr>
        <p:grpSpPr bwMode="auto">
          <a:xfrm>
            <a:off x="2787650" y="3333750"/>
            <a:ext cx="1609725" cy="2343150"/>
            <a:chOff x="2418" y="1882"/>
            <a:chExt cx="1014" cy="1476"/>
          </a:xfrm>
        </p:grpSpPr>
        <p:sp>
          <p:nvSpPr>
            <p:cNvPr id="52278" name="Rectangle 45"/>
            <p:cNvSpPr>
              <a:spLocks noChangeArrowheads="1"/>
            </p:cNvSpPr>
            <p:nvPr/>
          </p:nvSpPr>
          <p:spPr bwMode="auto">
            <a:xfrm>
              <a:off x="2418" y="1882"/>
              <a:ext cx="1014" cy="147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9" name="Text Box 48"/>
            <p:cNvSpPr txBox="1">
              <a:spLocks noChangeArrowheads="1"/>
            </p:cNvSpPr>
            <p:nvPr/>
          </p:nvSpPr>
          <p:spPr bwMode="auto">
            <a:xfrm>
              <a:off x="2533" y="2418"/>
              <a:ext cx="779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00"/>
                  </a:solidFill>
                </a:rPr>
                <a:t>high-seed 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00"/>
                  </a:solidFill>
                </a:rPr>
                <a:t>switching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00"/>
                  </a:solidFill>
                </a:rPr>
                <a:t>fabric</a:t>
              </a:r>
            </a:p>
          </p:txBody>
        </p:sp>
      </p:grpSp>
      <p:sp>
        <p:nvSpPr>
          <p:cNvPr id="52227" name="Rectangle 46"/>
          <p:cNvSpPr>
            <a:spLocks noChangeArrowheads="1"/>
          </p:cNvSpPr>
          <p:nvPr/>
        </p:nvSpPr>
        <p:spPr bwMode="auto">
          <a:xfrm>
            <a:off x="2805113" y="2371725"/>
            <a:ext cx="1590675" cy="6477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2228" name="Text Box 47"/>
          <p:cNvSpPr txBox="1">
            <a:spLocks noChangeArrowheads="1"/>
          </p:cNvSpPr>
          <p:nvPr/>
        </p:nvSpPr>
        <p:spPr bwMode="auto">
          <a:xfrm>
            <a:off x="2982913" y="2413000"/>
            <a:ext cx="1187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routing 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processor</a:t>
            </a:r>
          </a:p>
        </p:txBody>
      </p:sp>
      <p:sp>
        <p:nvSpPr>
          <p:cNvPr id="52229" name="Line 50"/>
          <p:cNvSpPr>
            <a:spLocks noChangeShapeType="1"/>
          </p:cNvSpPr>
          <p:nvPr/>
        </p:nvSpPr>
        <p:spPr bwMode="auto">
          <a:xfrm>
            <a:off x="3533775" y="2890838"/>
            <a:ext cx="19050" cy="571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52230" name="Group 17"/>
          <p:cNvGrpSpPr>
            <a:grpSpLocks/>
          </p:cNvGrpSpPr>
          <p:nvPr/>
        </p:nvGrpSpPr>
        <p:grpSpPr bwMode="auto">
          <a:xfrm>
            <a:off x="744538" y="3348038"/>
            <a:ext cx="2033587" cy="566737"/>
            <a:chOff x="930" y="1989"/>
            <a:chExt cx="1482" cy="357"/>
          </a:xfrm>
        </p:grpSpPr>
        <p:sp>
          <p:nvSpPr>
            <p:cNvPr id="52273" name="Rectangle 9"/>
            <p:cNvSpPr>
              <a:spLocks noChangeArrowheads="1"/>
            </p:cNvSpPr>
            <p:nvPr/>
          </p:nvSpPr>
          <p:spPr bwMode="auto">
            <a:xfrm>
              <a:off x="1152" y="1989"/>
              <a:ext cx="1086" cy="35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4" name="Rectangle 5"/>
            <p:cNvSpPr>
              <a:spLocks noChangeArrowheads="1"/>
            </p:cNvSpPr>
            <p:nvPr/>
          </p:nvSpPr>
          <p:spPr bwMode="auto">
            <a:xfrm>
              <a:off x="1197" y="2089"/>
              <a:ext cx="337" cy="1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5" name="Rectangle 6"/>
            <p:cNvSpPr>
              <a:spLocks noChangeArrowheads="1"/>
            </p:cNvSpPr>
            <p:nvPr/>
          </p:nvSpPr>
          <p:spPr bwMode="auto">
            <a:xfrm>
              <a:off x="1582" y="2025"/>
              <a:ext cx="273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6" name="Rectangle 8"/>
            <p:cNvSpPr>
              <a:spLocks noChangeArrowheads="1"/>
            </p:cNvSpPr>
            <p:nvPr/>
          </p:nvSpPr>
          <p:spPr bwMode="auto">
            <a:xfrm>
              <a:off x="1904" y="2023"/>
              <a:ext cx="274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7" name="Line 16"/>
            <p:cNvSpPr>
              <a:spLocks noChangeShapeType="1"/>
            </p:cNvSpPr>
            <p:nvPr/>
          </p:nvSpPr>
          <p:spPr bwMode="auto">
            <a:xfrm>
              <a:off x="930" y="2169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1" name="Group 18"/>
          <p:cNvGrpSpPr>
            <a:grpSpLocks/>
          </p:cNvGrpSpPr>
          <p:nvPr/>
        </p:nvGrpSpPr>
        <p:grpSpPr bwMode="auto">
          <a:xfrm>
            <a:off x="733425" y="5086350"/>
            <a:ext cx="2058988" cy="566738"/>
            <a:chOff x="930" y="1989"/>
            <a:chExt cx="1482" cy="357"/>
          </a:xfrm>
        </p:grpSpPr>
        <p:sp>
          <p:nvSpPr>
            <p:cNvPr id="52268" name="Rectangle 19"/>
            <p:cNvSpPr>
              <a:spLocks noChangeArrowheads="1"/>
            </p:cNvSpPr>
            <p:nvPr/>
          </p:nvSpPr>
          <p:spPr bwMode="auto">
            <a:xfrm>
              <a:off x="1152" y="1989"/>
              <a:ext cx="1088" cy="35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9" name="Rectangle 20"/>
            <p:cNvSpPr>
              <a:spLocks noChangeArrowheads="1"/>
            </p:cNvSpPr>
            <p:nvPr/>
          </p:nvSpPr>
          <p:spPr bwMode="auto">
            <a:xfrm>
              <a:off x="1197" y="2089"/>
              <a:ext cx="337" cy="1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0" name="Rectangle 21"/>
            <p:cNvSpPr>
              <a:spLocks noChangeArrowheads="1"/>
            </p:cNvSpPr>
            <p:nvPr/>
          </p:nvSpPr>
          <p:spPr bwMode="auto">
            <a:xfrm>
              <a:off x="1582" y="2025"/>
              <a:ext cx="273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1" name="Rectangle 22"/>
            <p:cNvSpPr>
              <a:spLocks noChangeArrowheads="1"/>
            </p:cNvSpPr>
            <p:nvPr/>
          </p:nvSpPr>
          <p:spPr bwMode="auto">
            <a:xfrm>
              <a:off x="1904" y="2023"/>
              <a:ext cx="274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2" name="Line 23"/>
            <p:cNvSpPr>
              <a:spLocks noChangeShapeType="1"/>
            </p:cNvSpPr>
            <p:nvPr/>
          </p:nvSpPr>
          <p:spPr bwMode="auto">
            <a:xfrm>
              <a:off x="930" y="2169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2" name="Group 29"/>
          <p:cNvGrpSpPr>
            <a:grpSpLocks/>
          </p:cNvGrpSpPr>
          <p:nvPr/>
        </p:nvGrpSpPr>
        <p:grpSpPr bwMode="auto">
          <a:xfrm rot="2656396">
            <a:off x="1363663" y="4238625"/>
            <a:ext cx="546100" cy="546100"/>
            <a:chOff x="354" y="2715"/>
            <a:chExt cx="344" cy="344"/>
          </a:xfrm>
        </p:grpSpPr>
        <p:sp>
          <p:nvSpPr>
            <p:cNvPr id="52264" name="Oval 25"/>
            <p:cNvSpPr>
              <a:spLocks noChangeArrowheads="1"/>
            </p:cNvSpPr>
            <p:nvPr/>
          </p:nvSpPr>
          <p:spPr bwMode="auto">
            <a:xfrm>
              <a:off x="352" y="271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5" name="Oval 26"/>
            <p:cNvSpPr>
              <a:spLocks noChangeArrowheads="1"/>
            </p:cNvSpPr>
            <p:nvPr/>
          </p:nvSpPr>
          <p:spPr bwMode="auto">
            <a:xfrm>
              <a:off x="450" y="281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6" name="Oval 27"/>
            <p:cNvSpPr>
              <a:spLocks noChangeArrowheads="1"/>
            </p:cNvSpPr>
            <p:nvPr/>
          </p:nvSpPr>
          <p:spPr bwMode="auto">
            <a:xfrm>
              <a:off x="545" y="2907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7" name="Oval 28"/>
            <p:cNvSpPr>
              <a:spLocks noChangeArrowheads="1"/>
            </p:cNvSpPr>
            <p:nvPr/>
          </p:nvSpPr>
          <p:spPr bwMode="auto">
            <a:xfrm>
              <a:off x="640" y="3003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2233" name="Text Box 57"/>
          <p:cNvSpPr txBox="1">
            <a:spLocks noChangeArrowheads="1"/>
          </p:cNvSpPr>
          <p:nvPr/>
        </p:nvSpPr>
        <p:spPr bwMode="auto">
          <a:xfrm>
            <a:off x="639763" y="5732463"/>
            <a:ext cx="191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router input ports</a:t>
            </a:r>
          </a:p>
        </p:txBody>
      </p:sp>
      <p:grpSp>
        <p:nvGrpSpPr>
          <p:cNvPr id="52234" name="Group 37"/>
          <p:cNvGrpSpPr>
            <a:grpSpLocks/>
          </p:cNvGrpSpPr>
          <p:nvPr/>
        </p:nvGrpSpPr>
        <p:grpSpPr bwMode="auto">
          <a:xfrm>
            <a:off x="4344988" y="3352800"/>
            <a:ext cx="1957387" cy="566738"/>
            <a:chOff x="-51" y="2454"/>
            <a:chExt cx="1482" cy="357"/>
          </a:xfrm>
        </p:grpSpPr>
        <p:grpSp>
          <p:nvGrpSpPr>
            <p:cNvPr id="52258" name="Group 36"/>
            <p:cNvGrpSpPr>
              <a:grpSpLocks/>
            </p:cNvGrpSpPr>
            <p:nvPr/>
          </p:nvGrpSpPr>
          <p:grpSpPr bwMode="auto">
            <a:xfrm flipH="1">
              <a:off x="171" y="2454"/>
              <a:ext cx="1086" cy="357"/>
              <a:chOff x="171" y="2454"/>
              <a:chExt cx="1086" cy="357"/>
            </a:xfrm>
          </p:grpSpPr>
          <p:sp>
            <p:nvSpPr>
              <p:cNvPr id="52260" name="Rectangle 31"/>
              <p:cNvSpPr>
                <a:spLocks noChangeArrowheads="1"/>
              </p:cNvSpPr>
              <p:nvPr/>
            </p:nvSpPr>
            <p:spPr bwMode="auto">
              <a:xfrm>
                <a:off x="171" y="2454"/>
                <a:ext cx="1084" cy="3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61" name="Rectangle 32"/>
              <p:cNvSpPr>
                <a:spLocks noChangeArrowheads="1"/>
              </p:cNvSpPr>
              <p:nvPr/>
            </p:nvSpPr>
            <p:spPr bwMode="auto">
              <a:xfrm>
                <a:off x="216" y="2554"/>
                <a:ext cx="338" cy="16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62" name="Rectangle 33"/>
              <p:cNvSpPr>
                <a:spLocks noChangeArrowheads="1"/>
              </p:cNvSpPr>
              <p:nvPr/>
            </p:nvSpPr>
            <p:spPr bwMode="auto">
              <a:xfrm>
                <a:off x="602" y="2490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63" name="Rectangle 34"/>
              <p:cNvSpPr>
                <a:spLocks noChangeArrowheads="1"/>
              </p:cNvSpPr>
              <p:nvPr/>
            </p:nvSpPr>
            <p:spPr bwMode="auto">
              <a:xfrm>
                <a:off x="921" y="2488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2259" name="Line 35"/>
            <p:cNvSpPr>
              <a:spLocks noChangeShapeType="1"/>
            </p:cNvSpPr>
            <p:nvPr/>
          </p:nvSpPr>
          <p:spPr bwMode="auto">
            <a:xfrm>
              <a:off x="-51" y="2634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5" name="Group 38"/>
          <p:cNvGrpSpPr>
            <a:grpSpLocks/>
          </p:cNvGrpSpPr>
          <p:nvPr/>
        </p:nvGrpSpPr>
        <p:grpSpPr bwMode="auto">
          <a:xfrm>
            <a:off x="4364038" y="5086350"/>
            <a:ext cx="2011362" cy="566738"/>
            <a:chOff x="-51" y="2454"/>
            <a:chExt cx="1482" cy="357"/>
          </a:xfrm>
        </p:grpSpPr>
        <p:grpSp>
          <p:nvGrpSpPr>
            <p:cNvPr id="52252" name="Group 39"/>
            <p:cNvGrpSpPr>
              <a:grpSpLocks/>
            </p:cNvGrpSpPr>
            <p:nvPr/>
          </p:nvGrpSpPr>
          <p:grpSpPr bwMode="auto">
            <a:xfrm flipH="1">
              <a:off x="171" y="2454"/>
              <a:ext cx="1086" cy="357"/>
              <a:chOff x="171" y="2454"/>
              <a:chExt cx="1086" cy="357"/>
            </a:xfrm>
          </p:grpSpPr>
          <p:sp>
            <p:nvSpPr>
              <p:cNvPr id="52254" name="Rectangle 40"/>
              <p:cNvSpPr>
                <a:spLocks noChangeArrowheads="1"/>
              </p:cNvSpPr>
              <p:nvPr/>
            </p:nvSpPr>
            <p:spPr bwMode="auto">
              <a:xfrm>
                <a:off x="171" y="2454"/>
                <a:ext cx="1084" cy="3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55" name="Rectangle 41"/>
              <p:cNvSpPr>
                <a:spLocks noChangeArrowheads="1"/>
              </p:cNvSpPr>
              <p:nvPr/>
            </p:nvSpPr>
            <p:spPr bwMode="auto">
              <a:xfrm>
                <a:off x="216" y="2554"/>
                <a:ext cx="337" cy="16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56" name="Rectangle 42"/>
              <p:cNvSpPr>
                <a:spLocks noChangeArrowheads="1"/>
              </p:cNvSpPr>
              <p:nvPr/>
            </p:nvSpPr>
            <p:spPr bwMode="auto">
              <a:xfrm>
                <a:off x="602" y="2490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57" name="Rectangle 43"/>
              <p:cNvSpPr>
                <a:spLocks noChangeArrowheads="1"/>
              </p:cNvSpPr>
              <p:nvPr/>
            </p:nvSpPr>
            <p:spPr bwMode="auto">
              <a:xfrm>
                <a:off x="923" y="2488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2253" name="Line 44"/>
            <p:cNvSpPr>
              <a:spLocks noChangeShapeType="1"/>
            </p:cNvSpPr>
            <p:nvPr/>
          </p:nvSpPr>
          <p:spPr bwMode="auto">
            <a:xfrm>
              <a:off x="-51" y="2634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6" name="Group 51"/>
          <p:cNvGrpSpPr>
            <a:grpSpLocks/>
          </p:cNvGrpSpPr>
          <p:nvPr/>
        </p:nvGrpSpPr>
        <p:grpSpPr bwMode="auto">
          <a:xfrm rot="2656396">
            <a:off x="5230813" y="4229100"/>
            <a:ext cx="546100" cy="546100"/>
            <a:chOff x="354" y="2715"/>
            <a:chExt cx="344" cy="344"/>
          </a:xfrm>
        </p:grpSpPr>
        <p:sp>
          <p:nvSpPr>
            <p:cNvPr id="52248" name="Oval 52"/>
            <p:cNvSpPr>
              <a:spLocks noChangeArrowheads="1"/>
            </p:cNvSpPr>
            <p:nvPr/>
          </p:nvSpPr>
          <p:spPr bwMode="auto">
            <a:xfrm>
              <a:off x="352" y="271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49" name="Oval 53"/>
            <p:cNvSpPr>
              <a:spLocks noChangeArrowheads="1"/>
            </p:cNvSpPr>
            <p:nvPr/>
          </p:nvSpPr>
          <p:spPr bwMode="auto">
            <a:xfrm>
              <a:off x="450" y="281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50" name="Oval 54"/>
            <p:cNvSpPr>
              <a:spLocks noChangeArrowheads="1"/>
            </p:cNvSpPr>
            <p:nvPr/>
          </p:nvSpPr>
          <p:spPr bwMode="auto">
            <a:xfrm>
              <a:off x="545" y="2907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51" name="Oval 55"/>
            <p:cNvSpPr>
              <a:spLocks noChangeArrowheads="1"/>
            </p:cNvSpPr>
            <p:nvPr/>
          </p:nvSpPr>
          <p:spPr bwMode="auto">
            <a:xfrm>
              <a:off x="640" y="3003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2237" name="Text Box 58"/>
          <p:cNvSpPr txBox="1">
            <a:spLocks noChangeArrowheads="1"/>
          </p:cNvSpPr>
          <p:nvPr/>
        </p:nvSpPr>
        <p:spPr bwMode="auto">
          <a:xfrm>
            <a:off x="4664075" y="5773738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router output ports</a:t>
            </a:r>
          </a:p>
        </p:txBody>
      </p:sp>
      <p:pic>
        <p:nvPicPr>
          <p:cNvPr id="52238" name="Picture 6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842963"/>
            <a:ext cx="63531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733425" y="3143250"/>
            <a:ext cx="7802563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640513" y="3179763"/>
            <a:ext cx="21859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1600" i="1" smtClean="0">
                <a:solidFill>
                  <a:srgbClr val="CC0000"/>
                </a:solidFill>
              </a:rPr>
              <a:t>forwarding data plane  </a:t>
            </a:r>
            <a:r>
              <a:rPr lang="en-US" altLang="en-US" sz="1600" smtClean="0">
                <a:solidFill>
                  <a:srgbClr val="000000"/>
                </a:solidFill>
              </a:rPr>
              <a:t>(hardware) operttes in nanosecond timeframe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53125" y="2076450"/>
            <a:ext cx="2879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1600" i="1" smtClean="0">
                <a:solidFill>
                  <a:srgbClr val="CC0000"/>
                </a:solidFill>
              </a:rPr>
              <a:t>routing, management</a:t>
            </a:r>
          </a:p>
          <a:p>
            <a:pPr algn="r" eaLnBrk="0" hangingPunct="0"/>
            <a:r>
              <a:rPr lang="en-US" altLang="en-US" sz="1600" i="1" smtClean="0">
                <a:solidFill>
                  <a:srgbClr val="CC0000"/>
                </a:solidFill>
              </a:rPr>
              <a:t>control plane </a:t>
            </a:r>
            <a:r>
              <a:rPr lang="en-US" altLang="en-US" sz="1600" smtClean="0">
                <a:solidFill>
                  <a:srgbClr val="000000"/>
                </a:solidFill>
              </a:rPr>
              <a:t>(software)</a:t>
            </a:r>
          </a:p>
          <a:p>
            <a:pPr algn="r" eaLnBrk="0" hangingPunct="0"/>
            <a:r>
              <a:rPr lang="en-US" altLang="en-US" sz="1600" smtClean="0">
                <a:solidFill>
                  <a:srgbClr val="000000"/>
                </a:solidFill>
              </a:rPr>
              <a:t>operates in millisecond </a:t>
            </a:r>
          </a:p>
          <a:p>
            <a:pPr algn="r" eaLnBrk="0" hangingPunct="0"/>
            <a:r>
              <a:rPr lang="en-US" altLang="en-US" sz="1600" smtClean="0">
                <a:solidFill>
                  <a:srgbClr val="000000"/>
                </a:solidFill>
              </a:rPr>
              <a:t>time frame</a:t>
            </a:r>
          </a:p>
        </p:txBody>
      </p:sp>
      <p:sp>
        <p:nvSpPr>
          <p:cNvPr id="52242" name="Freeform 10"/>
          <p:cNvSpPr>
            <a:spLocks/>
          </p:cNvSpPr>
          <p:nvPr/>
        </p:nvSpPr>
        <p:spPr bwMode="auto">
          <a:xfrm>
            <a:off x="2198688" y="2667000"/>
            <a:ext cx="512762" cy="73025"/>
          </a:xfrm>
          <a:custGeom>
            <a:avLst/>
            <a:gdLst>
              <a:gd name="T0" fmla="*/ 487003 w 512919"/>
              <a:gd name="T1" fmla="*/ 70891 h 73266"/>
              <a:gd name="T2" fmla="*/ 511349 w 512919"/>
              <a:gd name="T3" fmla="*/ 0 h 73266"/>
              <a:gd name="T4" fmla="*/ 146098 w 512919"/>
              <a:gd name="T5" fmla="*/ 11815 h 73266"/>
              <a:gd name="T6" fmla="*/ 97399 w 512919"/>
              <a:gd name="T7" fmla="*/ 23630 h 73266"/>
              <a:gd name="T8" fmla="*/ 0 w 512919"/>
              <a:gd name="T9" fmla="*/ 11815 h 73266"/>
              <a:gd name="T10" fmla="*/ 0 w 512919"/>
              <a:gd name="T11" fmla="*/ 11815 h 73266"/>
              <a:gd name="T12" fmla="*/ 511349 w 512919"/>
              <a:gd name="T13" fmla="*/ 11815 h 732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12919"/>
              <a:gd name="T22" fmla="*/ 0 h 73266"/>
              <a:gd name="T23" fmla="*/ 512919 w 512919"/>
              <a:gd name="T24" fmla="*/ 73266 h 732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12919" h="73266">
                <a:moveTo>
                  <a:pt x="488494" y="73266"/>
                </a:moveTo>
                <a:lnTo>
                  <a:pt x="512919" y="0"/>
                </a:lnTo>
                <a:cubicBezTo>
                  <a:pt x="390795" y="4070"/>
                  <a:pt x="268529" y="5036"/>
                  <a:pt x="146548" y="12211"/>
                </a:cubicBezTo>
                <a:cubicBezTo>
                  <a:pt x="129793" y="13196"/>
                  <a:pt x="114483" y="24422"/>
                  <a:pt x="97699" y="24422"/>
                </a:cubicBezTo>
                <a:cubicBezTo>
                  <a:pt x="64879" y="24422"/>
                  <a:pt x="0" y="12211"/>
                  <a:pt x="0" y="12211"/>
                </a:cubicBezTo>
                <a:lnTo>
                  <a:pt x="512919" y="122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2243" name="Freeform 11"/>
          <p:cNvSpPr>
            <a:spLocks/>
          </p:cNvSpPr>
          <p:nvPr/>
        </p:nvSpPr>
        <p:spPr bwMode="auto">
          <a:xfrm>
            <a:off x="-144463" y="647700"/>
            <a:ext cx="8802688" cy="2197100"/>
          </a:xfrm>
          <a:custGeom>
            <a:avLst/>
            <a:gdLst>
              <a:gd name="T0" fmla="*/ 8252106 w 8802811"/>
              <a:gd name="T1" fmla="*/ 0 h 2197979"/>
              <a:gd name="T2" fmla="*/ 8288733 w 8802811"/>
              <a:gd name="T3" fmla="*/ 352707 h 2197979"/>
              <a:gd name="T4" fmla="*/ 8300945 w 8802811"/>
              <a:gd name="T5" fmla="*/ 985142 h 2197979"/>
              <a:gd name="T6" fmla="*/ 8313157 w 8802811"/>
              <a:gd name="T7" fmla="*/ 1204063 h 2197979"/>
              <a:gd name="T8" fmla="*/ 8337573 w 8802811"/>
              <a:gd name="T9" fmla="*/ 1374335 h 2197979"/>
              <a:gd name="T10" fmla="*/ 8313157 w 8802811"/>
              <a:gd name="T11" fmla="*/ 1301360 h 2197979"/>
              <a:gd name="T12" fmla="*/ 8300945 w 8802811"/>
              <a:gd name="T13" fmla="*/ 1216224 h 2197979"/>
              <a:gd name="T14" fmla="*/ 8288733 w 8802811"/>
              <a:gd name="T15" fmla="*/ 1167577 h 2197979"/>
              <a:gd name="T16" fmla="*/ 8252106 w 8802811"/>
              <a:gd name="T17" fmla="*/ 985142 h 2197979"/>
              <a:gd name="T18" fmla="*/ 8239894 w 8802811"/>
              <a:gd name="T19" fmla="*/ 851357 h 2197979"/>
              <a:gd name="T20" fmla="*/ 8215466 w 8802811"/>
              <a:gd name="T21" fmla="*/ 681086 h 2197979"/>
              <a:gd name="T22" fmla="*/ 8203254 w 8802811"/>
              <a:gd name="T23" fmla="*/ 547302 h 2197979"/>
              <a:gd name="T24" fmla="*/ 8178839 w 8802811"/>
              <a:gd name="T25" fmla="*/ 547302 h 2197979"/>
              <a:gd name="T26" fmla="*/ 8178839 w 8802811"/>
              <a:gd name="T27" fmla="*/ 547302 h 2197979"/>
              <a:gd name="T28" fmla="*/ 8410838 w 8802811"/>
              <a:gd name="T29" fmla="*/ 620274 h 2197979"/>
              <a:gd name="T30" fmla="*/ 8471893 w 8802811"/>
              <a:gd name="T31" fmla="*/ 681086 h 2197979"/>
              <a:gd name="T32" fmla="*/ 8557363 w 8802811"/>
              <a:gd name="T33" fmla="*/ 790546 h 2197979"/>
              <a:gd name="T34" fmla="*/ 8581787 w 8802811"/>
              <a:gd name="T35" fmla="*/ 863520 h 2197979"/>
              <a:gd name="T36" fmla="*/ 8618427 w 8802811"/>
              <a:gd name="T37" fmla="*/ 948655 h 2197979"/>
              <a:gd name="T38" fmla="*/ 8691690 w 8802811"/>
              <a:gd name="T39" fmla="*/ 1179738 h 2197979"/>
              <a:gd name="T40" fmla="*/ 8703889 w 8802811"/>
              <a:gd name="T41" fmla="*/ 1252712 h 2197979"/>
              <a:gd name="T42" fmla="*/ 8716105 w 8802811"/>
              <a:gd name="T43" fmla="*/ 1337848 h 2197979"/>
              <a:gd name="T44" fmla="*/ 8740529 w 8802811"/>
              <a:gd name="T45" fmla="*/ 1398658 h 2197979"/>
              <a:gd name="T46" fmla="*/ 8801584 w 8802811"/>
              <a:gd name="T47" fmla="*/ 1398658 h 2197979"/>
              <a:gd name="T48" fmla="*/ 8801584 w 8802811"/>
              <a:gd name="T49" fmla="*/ 1398658 h 2197979"/>
              <a:gd name="T50" fmla="*/ 8789368 w 8802811"/>
              <a:gd name="T51" fmla="*/ 1666229 h 2197979"/>
              <a:gd name="T52" fmla="*/ 8789368 w 8802811"/>
              <a:gd name="T53" fmla="*/ 1666229 h 2197979"/>
              <a:gd name="T54" fmla="*/ 8703889 w 8802811"/>
              <a:gd name="T55" fmla="*/ 1568931 h 2197979"/>
              <a:gd name="T56" fmla="*/ 8642842 w 8802811"/>
              <a:gd name="T57" fmla="*/ 1508118 h 2197979"/>
              <a:gd name="T58" fmla="*/ 8581787 w 8802811"/>
              <a:gd name="T59" fmla="*/ 1410821 h 2197979"/>
              <a:gd name="T60" fmla="*/ 8508524 w 8802811"/>
              <a:gd name="T61" fmla="*/ 1325685 h 2197979"/>
              <a:gd name="T62" fmla="*/ 8435261 w 8802811"/>
              <a:gd name="T63" fmla="*/ 1228387 h 2197979"/>
              <a:gd name="T64" fmla="*/ 8300945 w 8802811"/>
              <a:gd name="T65" fmla="*/ 1033790 h 2197979"/>
              <a:gd name="T66" fmla="*/ 8227678 w 8802811"/>
              <a:gd name="T67" fmla="*/ 912168 h 2197979"/>
              <a:gd name="T68" fmla="*/ 8215466 w 8802811"/>
              <a:gd name="T69" fmla="*/ 875682 h 2197979"/>
              <a:gd name="T70" fmla="*/ 8191051 w 8802811"/>
              <a:gd name="T71" fmla="*/ 839194 h 2197979"/>
              <a:gd name="T72" fmla="*/ 8178839 w 8802811"/>
              <a:gd name="T73" fmla="*/ 790546 h 2197979"/>
              <a:gd name="T74" fmla="*/ 8129991 w 8802811"/>
              <a:gd name="T75" fmla="*/ 717572 h 2197979"/>
              <a:gd name="T76" fmla="*/ 8117788 w 8802811"/>
              <a:gd name="T77" fmla="*/ 705410 h 2197979"/>
              <a:gd name="T78" fmla="*/ 8215466 w 8802811"/>
              <a:gd name="T79" fmla="*/ 778383 h 2197979"/>
              <a:gd name="T80" fmla="*/ 8252106 w 8802811"/>
              <a:gd name="T81" fmla="*/ 814870 h 2197979"/>
              <a:gd name="T82" fmla="*/ 8361996 w 8802811"/>
              <a:gd name="T83" fmla="*/ 912168 h 2197979"/>
              <a:gd name="T84" fmla="*/ 8435261 w 8802811"/>
              <a:gd name="T85" fmla="*/ 1009466 h 2197979"/>
              <a:gd name="T86" fmla="*/ 8471893 w 8802811"/>
              <a:gd name="T87" fmla="*/ 1045954 h 2197979"/>
              <a:gd name="T88" fmla="*/ 8459685 w 8802811"/>
              <a:gd name="T89" fmla="*/ 1033790 h 2197979"/>
              <a:gd name="T90" fmla="*/ 632656 w 8802811"/>
              <a:gd name="T91" fmla="*/ 2152719 h 2197979"/>
              <a:gd name="T92" fmla="*/ 1524038 w 8802811"/>
              <a:gd name="T93" fmla="*/ 2189205 h 2197979"/>
              <a:gd name="T94" fmla="*/ 1035614 w 8802811"/>
              <a:gd name="T95" fmla="*/ 2152719 h 2197979"/>
              <a:gd name="T96" fmla="*/ 547181 w 8802811"/>
              <a:gd name="T97" fmla="*/ 2104070 h 2197979"/>
              <a:gd name="T98" fmla="*/ 70968 w 8802811"/>
              <a:gd name="T99" fmla="*/ 2079746 h 219797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802811"/>
              <a:gd name="T151" fmla="*/ 0 h 2197979"/>
              <a:gd name="T152" fmla="*/ 8802811 w 8802811"/>
              <a:gd name="T153" fmla="*/ 2197979 h 219797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802811" h="2197979">
                <a:moveTo>
                  <a:pt x="8253255" y="0"/>
                </a:moveTo>
                <a:lnTo>
                  <a:pt x="8289892" y="354119"/>
                </a:lnTo>
                <a:cubicBezTo>
                  <a:pt x="8293963" y="565776"/>
                  <a:pt x="8296057" y="777480"/>
                  <a:pt x="8302104" y="989090"/>
                </a:cubicBezTo>
                <a:cubicBezTo>
                  <a:pt x="8304200" y="1062439"/>
                  <a:pt x="8308222" y="1135763"/>
                  <a:pt x="8314317" y="1208888"/>
                </a:cubicBezTo>
                <a:cubicBezTo>
                  <a:pt x="8316142" y="1230787"/>
                  <a:pt x="8344376" y="1368573"/>
                  <a:pt x="8338741" y="1379842"/>
                </a:cubicBezTo>
                <a:cubicBezTo>
                  <a:pt x="8327228" y="1402867"/>
                  <a:pt x="8314317" y="1306576"/>
                  <a:pt x="8314317" y="1306576"/>
                </a:cubicBezTo>
                <a:cubicBezTo>
                  <a:pt x="8310246" y="1278084"/>
                  <a:pt x="8307253" y="1249416"/>
                  <a:pt x="8302104" y="1221099"/>
                </a:cubicBezTo>
                <a:cubicBezTo>
                  <a:pt x="8299101" y="1204587"/>
                  <a:pt x="8292894" y="1188767"/>
                  <a:pt x="8289892" y="1172255"/>
                </a:cubicBezTo>
                <a:cubicBezTo>
                  <a:pt x="8255975" y="985729"/>
                  <a:pt x="8304437" y="1193793"/>
                  <a:pt x="8253255" y="989090"/>
                </a:cubicBezTo>
                <a:cubicBezTo>
                  <a:pt x="8249184" y="944316"/>
                  <a:pt x="8246400" y="899407"/>
                  <a:pt x="8241043" y="854769"/>
                </a:cubicBezTo>
                <a:cubicBezTo>
                  <a:pt x="8234184" y="797616"/>
                  <a:pt x="8221830" y="741142"/>
                  <a:pt x="8216618" y="683815"/>
                </a:cubicBezTo>
                <a:cubicBezTo>
                  <a:pt x="8212547" y="639041"/>
                  <a:pt x="8216237" y="592868"/>
                  <a:pt x="8204406" y="549494"/>
                </a:cubicBezTo>
                <a:cubicBezTo>
                  <a:pt x="8202264" y="541639"/>
                  <a:pt x="8188123" y="549494"/>
                  <a:pt x="8179981" y="549494"/>
                </a:cubicBezTo>
                <a:cubicBezTo>
                  <a:pt x="8254412" y="566668"/>
                  <a:pt x="8345942" y="574712"/>
                  <a:pt x="8412016" y="622760"/>
                </a:cubicBezTo>
                <a:cubicBezTo>
                  <a:pt x="8435295" y="639688"/>
                  <a:pt x="8454344" y="661962"/>
                  <a:pt x="8473077" y="683815"/>
                </a:cubicBezTo>
                <a:cubicBezTo>
                  <a:pt x="8503283" y="719051"/>
                  <a:pt x="8558564" y="793714"/>
                  <a:pt x="8558564" y="793714"/>
                </a:cubicBezTo>
                <a:cubicBezTo>
                  <a:pt x="8566706" y="818136"/>
                  <a:pt x="8573747" y="842953"/>
                  <a:pt x="8582989" y="866980"/>
                </a:cubicBezTo>
                <a:cubicBezTo>
                  <a:pt x="8594118" y="895913"/>
                  <a:pt x="8610878" y="922718"/>
                  <a:pt x="8619626" y="952457"/>
                </a:cubicBezTo>
                <a:cubicBezTo>
                  <a:pt x="8696833" y="1214937"/>
                  <a:pt x="8583806" y="939035"/>
                  <a:pt x="8692900" y="1184466"/>
                </a:cubicBezTo>
                <a:cubicBezTo>
                  <a:pt x="8696971" y="1208888"/>
                  <a:pt x="8701347" y="1233261"/>
                  <a:pt x="8705112" y="1257732"/>
                </a:cubicBezTo>
                <a:cubicBezTo>
                  <a:pt x="8709489" y="1286179"/>
                  <a:pt x="8710343" y="1315287"/>
                  <a:pt x="8717324" y="1343209"/>
                </a:cubicBezTo>
                <a:cubicBezTo>
                  <a:pt x="8722641" y="1364474"/>
                  <a:pt x="8723911" y="1391524"/>
                  <a:pt x="8741749" y="1404264"/>
                </a:cubicBezTo>
                <a:cubicBezTo>
                  <a:pt x="8758312" y="1416094"/>
                  <a:pt x="8782457" y="1404264"/>
                  <a:pt x="8802811" y="1404264"/>
                </a:cubicBezTo>
                <a:lnTo>
                  <a:pt x="8790599" y="1672906"/>
                </a:lnTo>
                <a:cubicBezTo>
                  <a:pt x="8762103" y="1640343"/>
                  <a:pt x="8734463" y="1607012"/>
                  <a:pt x="8705112" y="1575218"/>
                </a:cubicBezTo>
                <a:cubicBezTo>
                  <a:pt x="8685588" y="1554069"/>
                  <a:pt x="8661601" y="1536976"/>
                  <a:pt x="8644050" y="1514163"/>
                </a:cubicBezTo>
                <a:cubicBezTo>
                  <a:pt x="8620635" y="1483727"/>
                  <a:pt x="8605699" y="1447440"/>
                  <a:pt x="8582989" y="1416475"/>
                </a:cubicBezTo>
                <a:cubicBezTo>
                  <a:pt x="8560794" y="1386213"/>
                  <a:pt x="8533160" y="1360302"/>
                  <a:pt x="8509714" y="1330998"/>
                </a:cubicBezTo>
                <a:cubicBezTo>
                  <a:pt x="8484284" y="1299214"/>
                  <a:pt x="8459970" y="1266525"/>
                  <a:pt x="8436440" y="1233310"/>
                </a:cubicBezTo>
                <a:cubicBezTo>
                  <a:pt x="8390753" y="1168818"/>
                  <a:pt x="8331459" y="1111315"/>
                  <a:pt x="8302104" y="1037934"/>
                </a:cubicBezTo>
                <a:cubicBezTo>
                  <a:pt x="8267999" y="952679"/>
                  <a:pt x="8291374" y="993995"/>
                  <a:pt x="8228830" y="915824"/>
                </a:cubicBezTo>
                <a:cubicBezTo>
                  <a:pt x="8224759" y="903613"/>
                  <a:pt x="8222375" y="890703"/>
                  <a:pt x="8216618" y="879191"/>
                </a:cubicBezTo>
                <a:cubicBezTo>
                  <a:pt x="8210054" y="866064"/>
                  <a:pt x="8197975" y="856047"/>
                  <a:pt x="8192193" y="842558"/>
                </a:cubicBezTo>
                <a:cubicBezTo>
                  <a:pt x="8185581" y="827133"/>
                  <a:pt x="8185874" y="809428"/>
                  <a:pt x="8179981" y="793714"/>
                </a:cubicBezTo>
                <a:cubicBezTo>
                  <a:pt x="8162237" y="746401"/>
                  <a:pt x="8160946" y="750260"/>
                  <a:pt x="8131131" y="720448"/>
                </a:cubicBezTo>
                <a:lnTo>
                  <a:pt x="8118919" y="708237"/>
                </a:lnTo>
                <a:cubicBezTo>
                  <a:pt x="8151485" y="732659"/>
                  <a:pt x="8185112" y="755728"/>
                  <a:pt x="8216618" y="781503"/>
                </a:cubicBezTo>
                <a:cubicBezTo>
                  <a:pt x="8229985" y="792438"/>
                  <a:pt x="8240257" y="806764"/>
                  <a:pt x="8253255" y="818136"/>
                </a:cubicBezTo>
                <a:cubicBezTo>
                  <a:pt x="8303675" y="862248"/>
                  <a:pt x="8321173" y="865438"/>
                  <a:pt x="8363166" y="915824"/>
                </a:cubicBezTo>
                <a:cubicBezTo>
                  <a:pt x="8389226" y="947093"/>
                  <a:pt x="8407656" y="984731"/>
                  <a:pt x="8436440" y="1013512"/>
                </a:cubicBezTo>
                <a:lnTo>
                  <a:pt x="8473077" y="1050145"/>
                </a:lnTo>
                <a:lnTo>
                  <a:pt x="8460865" y="1037934"/>
                </a:lnTo>
                <a:lnTo>
                  <a:pt x="632746" y="2161346"/>
                </a:lnTo>
                <a:lnTo>
                  <a:pt x="1524248" y="2197979"/>
                </a:lnTo>
                <a:lnTo>
                  <a:pt x="1035754" y="2161346"/>
                </a:lnTo>
                <a:cubicBezTo>
                  <a:pt x="712856" y="2131451"/>
                  <a:pt x="1008547" y="2123752"/>
                  <a:pt x="547260" y="2112502"/>
                </a:cubicBezTo>
                <a:cubicBezTo>
                  <a:pt x="37453" y="2100069"/>
                  <a:pt x="-102777" y="2174947"/>
                  <a:pt x="70978" y="208808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14" name="Elbow Connector 13"/>
          <p:cNvCxnSpPr>
            <a:cxnSpLocks noChangeShapeType="1"/>
            <a:endCxn id="52271" idx="0"/>
          </p:cNvCxnSpPr>
          <p:nvPr/>
        </p:nvCxnSpPr>
        <p:spPr bwMode="auto">
          <a:xfrm rot="5400000">
            <a:off x="1215231" y="3729832"/>
            <a:ext cx="2473325" cy="347662"/>
          </a:xfrm>
          <a:prstGeom prst="bentConnector3">
            <a:avLst>
              <a:gd name="adj1" fmla="val -6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45" name="Content Placeholder 1"/>
          <p:cNvSpPr>
            <a:spLocks noGrp="1"/>
          </p:cNvSpPr>
          <p:nvPr>
            <p:ph idx="1"/>
          </p:nvPr>
        </p:nvSpPr>
        <p:spPr>
          <a:xfrm>
            <a:off x="533400" y="1287463"/>
            <a:ext cx="7772400" cy="585787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high-level view of generic router architecture: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Freeform 140"/>
          <p:cNvSpPr>
            <a:spLocks/>
          </p:cNvSpPr>
          <p:nvPr/>
        </p:nvSpPr>
        <p:spPr bwMode="auto">
          <a:xfrm rot="-5400000">
            <a:off x="6203156" y="3196432"/>
            <a:ext cx="846137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898" name="Freeform 140"/>
          <p:cNvSpPr>
            <a:spLocks/>
          </p:cNvSpPr>
          <p:nvPr/>
        </p:nvSpPr>
        <p:spPr bwMode="auto">
          <a:xfrm rot="10800000">
            <a:off x="7200900" y="1870075"/>
            <a:ext cx="846138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899" name="Freeform 140"/>
          <p:cNvSpPr>
            <a:spLocks/>
          </p:cNvSpPr>
          <p:nvPr/>
        </p:nvSpPr>
        <p:spPr bwMode="auto">
          <a:xfrm>
            <a:off x="5165725" y="1452563"/>
            <a:ext cx="1038225" cy="192722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7772400" cy="9525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IP addressing: introduction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444625"/>
            <a:ext cx="3695700" cy="4648200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 address: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32-bit identifier for host, router </a:t>
            </a:r>
            <a:r>
              <a:rPr lang="en-US" altLang="en-US" sz="2400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interface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interface: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connection between host/router and physical link</a:t>
            </a:r>
          </a:p>
          <a:p>
            <a:pPr lvl="1"/>
            <a:r>
              <a:rPr lang="en-US" altLang="en-US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router</a:t>
            </a:r>
            <a:r>
              <a:rPr lang="ja-JP" altLang="en-US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s typically have multiple interfaces</a:t>
            </a:r>
          </a:p>
          <a:p>
            <a:pPr lvl="1"/>
            <a:r>
              <a:rPr lang="en-US" altLang="en-US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host typically has one or two interfaces (e.g., wired Ethernet, wireless 802.11)</a:t>
            </a:r>
          </a:p>
          <a:p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 addresses associated with each interface</a:t>
            </a:r>
          </a:p>
        </p:txBody>
      </p:sp>
      <p:sp>
        <p:nvSpPr>
          <p:cNvPr id="80902" name="Text Box 26"/>
          <p:cNvSpPr txBox="1">
            <a:spLocks noChangeArrowheads="1"/>
          </p:cNvSpPr>
          <p:nvPr/>
        </p:nvSpPr>
        <p:spPr bwMode="auto">
          <a:xfrm>
            <a:off x="4548188" y="1282700"/>
            <a:ext cx="82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223.1.1.1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0903" name="Group 27"/>
          <p:cNvGrpSpPr>
            <a:grpSpLocks/>
          </p:cNvGrpSpPr>
          <p:nvPr/>
        </p:nvGrpSpPr>
        <p:grpSpPr bwMode="auto">
          <a:xfrm>
            <a:off x="3814763" y="2243138"/>
            <a:ext cx="920750" cy="276225"/>
            <a:chOff x="3251" y="608"/>
            <a:chExt cx="580" cy="174"/>
          </a:xfrm>
        </p:grpSpPr>
        <p:sp>
          <p:nvSpPr>
            <p:cNvPr id="80966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</a:endParaRPr>
            </a:p>
          </p:txBody>
        </p:sp>
        <p:sp>
          <p:nvSpPr>
            <p:cNvPr id="80967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52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223.1.1.2</a:t>
              </a:r>
              <a:endParaRPr lang="en-US" altLang="en-US" sz="12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80904" name="Text Box 30"/>
          <p:cNvSpPr txBox="1">
            <a:spLocks noChangeArrowheads="1"/>
          </p:cNvSpPr>
          <p:nvPr/>
        </p:nvSpPr>
        <p:spPr bwMode="auto">
          <a:xfrm>
            <a:off x="4652963" y="3238500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223.1.1.3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05" name="Text Box 31"/>
          <p:cNvSpPr txBox="1">
            <a:spLocks noChangeArrowheads="1"/>
          </p:cNvSpPr>
          <p:nvPr/>
        </p:nvSpPr>
        <p:spPr bwMode="auto">
          <a:xfrm>
            <a:off x="5753100" y="2368550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223.1.1.4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06" name="Line 32"/>
          <p:cNvSpPr>
            <a:spLocks noChangeShapeType="1"/>
          </p:cNvSpPr>
          <p:nvPr/>
        </p:nvSpPr>
        <p:spPr bwMode="auto">
          <a:xfrm>
            <a:off x="6854825" y="2668588"/>
            <a:ext cx="5810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07" name="Text Box 33"/>
          <p:cNvSpPr txBox="1">
            <a:spLocks noChangeArrowheads="1"/>
          </p:cNvSpPr>
          <p:nvPr/>
        </p:nvSpPr>
        <p:spPr bwMode="auto">
          <a:xfrm>
            <a:off x="6729413" y="2378075"/>
            <a:ext cx="82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223.1.2.9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08" name="Line 36"/>
          <p:cNvSpPr>
            <a:spLocks noChangeShapeType="1"/>
          </p:cNvSpPr>
          <p:nvPr/>
        </p:nvSpPr>
        <p:spPr bwMode="auto">
          <a:xfrm>
            <a:off x="7878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09" name="Line 38"/>
          <p:cNvSpPr>
            <a:spLocks noChangeShapeType="1"/>
          </p:cNvSpPr>
          <p:nvPr/>
        </p:nvSpPr>
        <p:spPr bwMode="auto">
          <a:xfrm>
            <a:off x="7878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0" name="Text Box 41"/>
          <p:cNvSpPr txBox="1">
            <a:spLocks noChangeArrowheads="1"/>
          </p:cNvSpPr>
          <p:nvPr/>
        </p:nvSpPr>
        <p:spPr bwMode="auto">
          <a:xfrm>
            <a:off x="7458075" y="3349625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223.1.2.2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1" name="Text Box 44"/>
          <p:cNvSpPr txBox="1">
            <a:spLocks noChangeArrowheads="1"/>
          </p:cNvSpPr>
          <p:nvPr/>
        </p:nvSpPr>
        <p:spPr bwMode="auto">
          <a:xfrm>
            <a:off x="7250113" y="1743075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223.1.2.1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2" name="Line 45"/>
          <p:cNvSpPr>
            <a:spLocks noChangeShapeType="1"/>
          </p:cNvSpPr>
          <p:nvPr/>
        </p:nvSpPr>
        <p:spPr bwMode="auto">
          <a:xfrm>
            <a:off x="6616700" y="3006725"/>
            <a:ext cx="0" cy="757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3" name="Line 47"/>
          <p:cNvSpPr>
            <a:spLocks noChangeShapeType="1"/>
          </p:cNvSpPr>
          <p:nvPr/>
        </p:nvSpPr>
        <p:spPr bwMode="auto">
          <a:xfrm flipH="1" flipV="1">
            <a:off x="6003925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4" name="Line 48"/>
          <p:cNvSpPr>
            <a:spLocks noChangeShapeType="1"/>
          </p:cNvSpPr>
          <p:nvPr/>
        </p:nvSpPr>
        <p:spPr bwMode="auto">
          <a:xfrm flipH="1" flipV="1">
            <a:off x="7180263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5" name="Text Box 53"/>
          <p:cNvSpPr txBox="1">
            <a:spLocks noChangeArrowheads="1"/>
          </p:cNvSpPr>
          <p:nvPr/>
        </p:nvSpPr>
        <p:spPr bwMode="auto">
          <a:xfrm>
            <a:off x="7212013" y="4344988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223.1.3.2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6" name="Text Box 56"/>
          <p:cNvSpPr txBox="1">
            <a:spLocks noChangeArrowheads="1"/>
          </p:cNvSpPr>
          <p:nvPr/>
        </p:nvSpPr>
        <p:spPr bwMode="auto">
          <a:xfrm>
            <a:off x="5969000" y="4349750"/>
            <a:ext cx="827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223.1.3.1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0917" name="Group 57"/>
          <p:cNvGrpSpPr>
            <a:grpSpLocks/>
          </p:cNvGrpSpPr>
          <p:nvPr/>
        </p:nvGrpSpPr>
        <p:grpSpPr bwMode="auto">
          <a:xfrm>
            <a:off x="6113463" y="3101975"/>
            <a:ext cx="935037" cy="276225"/>
            <a:chOff x="4532" y="1229"/>
            <a:chExt cx="589" cy="174"/>
          </a:xfrm>
        </p:grpSpPr>
        <p:sp>
          <p:nvSpPr>
            <p:cNvPr id="80964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</a:endParaRPr>
            </a:p>
          </p:txBody>
        </p:sp>
        <p:sp>
          <p:nvSpPr>
            <p:cNvPr id="80965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5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223.1.3.27</a:t>
              </a:r>
              <a:endParaRPr lang="en-US" altLang="en-US" sz="12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80918" name="Text Box 60"/>
          <p:cNvSpPr txBox="1">
            <a:spLocks noChangeArrowheads="1"/>
          </p:cNvSpPr>
          <p:nvPr/>
        </p:nvSpPr>
        <p:spPr bwMode="auto">
          <a:xfrm>
            <a:off x="3984625" y="5341938"/>
            <a:ext cx="5043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223.1.1.1 = 11011111 00000001 00000001 00000001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9" name="Freeform 61"/>
          <p:cNvSpPr>
            <a:spLocks/>
          </p:cNvSpPr>
          <p:nvPr/>
        </p:nvSpPr>
        <p:spPr bwMode="auto">
          <a:xfrm>
            <a:off x="5162550" y="5597525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2147483647 h 58"/>
              <a:gd name="T4" fmla="*/ 2147483647 w 562"/>
              <a:gd name="T5" fmla="*/ 2147483647 h 58"/>
              <a:gd name="T6" fmla="*/ 2147483647 w 562"/>
              <a:gd name="T7" fmla="*/ 2147483647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8"/>
              <a:gd name="T14" fmla="*/ 562 w 562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0" name="Freeform 62"/>
          <p:cNvSpPr>
            <a:spLocks/>
          </p:cNvSpPr>
          <p:nvPr/>
        </p:nvSpPr>
        <p:spPr bwMode="auto">
          <a:xfrm>
            <a:off x="6124575" y="5616575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1" name="Freeform 63"/>
          <p:cNvSpPr>
            <a:spLocks/>
          </p:cNvSpPr>
          <p:nvPr/>
        </p:nvSpPr>
        <p:spPr bwMode="auto">
          <a:xfrm>
            <a:off x="7089775" y="5619750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2" name="Freeform 64"/>
          <p:cNvSpPr>
            <a:spLocks/>
          </p:cNvSpPr>
          <p:nvPr/>
        </p:nvSpPr>
        <p:spPr bwMode="auto">
          <a:xfrm>
            <a:off x="8054975" y="5622925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3" name="Text Box 65"/>
          <p:cNvSpPr txBox="1">
            <a:spLocks noChangeArrowheads="1"/>
          </p:cNvSpPr>
          <p:nvPr/>
        </p:nvSpPr>
        <p:spPr bwMode="auto">
          <a:xfrm>
            <a:off x="5360988" y="5818188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24" name="Text Box 66"/>
          <p:cNvSpPr txBox="1">
            <a:spLocks noChangeArrowheads="1"/>
          </p:cNvSpPr>
          <p:nvPr/>
        </p:nvSpPr>
        <p:spPr bwMode="auto">
          <a:xfrm>
            <a:off x="6403975" y="5827713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25" name="Text Box 67"/>
          <p:cNvSpPr txBox="1">
            <a:spLocks noChangeArrowheads="1"/>
          </p:cNvSpPr>
          <p:nvPr/>
        </p:nvSpPr>
        <p:spPr bwMode="auto">
          <a:xfrm>
            <a:off x="8361363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26" name="Text Box 68"/>
          <p:cNvSpPr txBox="1">
            <a:spLocks noChangeArrowheads="1"/>
          </p:cNvSpPr>
          <p:nvPr/>
        </p:nvSpPr>
        <p:spPr bwMode="auto">
          <a:xfrm>
            <a:off x="7342188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0927" name="Group 73"/>
          <p:cNvGrpSpPr>
            <a:grpSpLocks/>
          </p:cNvGrpSpPr>
          <p:nvPr/>
        </p:nvGrpSpPr>
        <p:grpSpPr bwMode="auto">
          <a:xfrm>
            <a:off x="4373563" y="1528763"/>
            <a:ext cx="641350" cy="558800"/>
            <a:chOff x="-44" y="1473"/>
            <a:chExt cx="981" cy="1105"/>
          </a:xfrm>
        </p:grpSpPr>
        <p:pic>
          <p:nvPicPr>
            <p:cNvPr id="80962" name="Picture 7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63" name="Freeform 7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28" name="Group 80"/>
          <p:cNvGrpSpPr>
            <a:grpSpLocks/>
          </p:cNvGrpSpPr>
          <p:nvPr/>
        </p:nvGrpSpPr>
        <p:grpSpPr bwMode="auto">
          <a:xfrm>
            <a:off x="4368800" y="2127250"/>
            <a:ext cx="641350" cy="558800"/>
            <a:chOff x="-44" y="1473"/>
            <a:chExt cx="981" cy="1105"/>
          </a:xfrm>
        </p:grpSpPr>
        <p:pic>
          <p:nvPicPr>
            <p:cNvPr id="80960" name="Picture 8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61" name="Freeform 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29" name="Group 83"/>
          <p:cNvGrpSpPr>
            <a:grpSpLocks/>
          </p:cNvGrpSpPr>
          <p:nvPr/>
        </p:nvGrpSpPr>
        <p:grpSpPr bwMode="auto">
          <a:xfrm>
            <a:off x="4397375" y="2736850"/>
            <a:ext cx="641350" cy="558800"/>
            <a:chOff x="-44" y="1473"/>
            <a:chExt cx="981" cy="1105"/>
          </a:xfrm>
        </p:grpSpPr>
        <p:pic>
          <p:nvPicPr>
            <p:cNvPr id="80958" name="Picture 8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9" name="Freeform 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0" name="Group 87"/>
          <p:cNvGrpSpPr>
            <a:grpSpLocks/>
          </p:cNvGrpSpPr>
          <p:nvPr/>
        </p:nvGrpSpPr>
        <p:grpSpPr bwMode="auto">
          <a:xfrm flipH="1">
            <a:off x="8056563" y="1685925"/>
            <a:ext cx="641350" cy="558800"/>
            <a:chOff x="-44" y="1473"/>
            <a:chExt cx="981" cy="1105"/>
          </a:xfrm>
        </p:grpSpPr>
        <p:pic>
          <p:nvPicPr>
            <p:cNvPr id="8095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1" name="Group 90"/>
          <p:cNvGrpSpPr>
            <a:grpSpLocks/>
          </p:cNvGrpSpPr>
          <p:nvPr/>
        </p:nvGrpSpPr>
        <p:grpSpPr bwMode="auto">
          <a:xfrm flipH="1">
            <a:off x="8070850" y="2965450"/>
            <a:ext cx="641350" cy="558800"/>
            <a:chOff x="-44" y="1473"/>
            <a:chExt cx="981" cy="1105"/>
          </a:xfrm>
        </p:grpSpPr>
        <p:pic>
          <p:nvPicPr>
            <p:cNvPr id="80954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5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2" name="Group 93"/>
          <p:cNvGrpSpPr>
            <a:grpSpLocks/>
          </p:cNvGrpSpPr>
          <p:nvPr/>
        </p:nvGrpSpPr>
        <p:grpSpPr bwMode="auto">
          <a:xfrm flipH="1">
            <a:off x="6972300" y="4489450"/>
            <a:ext cx="641350" cy="558800"/>
            <a:chOff x="-44" y="1473"/>
            <a:chExt cx="981" cy="1105"/>
          </a:xfrm>
        </p:grpSpPr>
        <p:pic>
          <p:nvPicPr>
            <p:cNvPr id="80952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3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3" name="Group 96"/>
          <p:cNvGrpSpPr>
            <a:grpSpLocks/>
          </p:cNvGrpSpPr>
          <p:nvPr/>
        </p:nvGrpSpPr>
        <p:grpSpPr bwMode="auto">
          <a:xfrm flipH="1">
            <a:off x="5808663" y="4530725"/>
            <a:ext cx="641350" cy="558800"/>
            <a:chOff x="-44" y="1473"/>
            <a:chExt cx="981" cy="1105"/>
          </a:xfrm>
        </p:grpSpPr>
        <p:pic>
          <p:nvPicPr>
            <p:cNvPr id="80950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1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4" name="Group 99"/>
          <p:cNvGrpSpPr>
            <a:grpSpLocks/>
          </p:cNvGrpSpPr>
          <p:nvPr/>
        </p:nvGrpSpPr>
        <p:grpSpPr bwMode="auto">
          <a:xfrm>
            <a:off x="6237288" y="2624138"/>
            <a:ext cx="698500" cy="355600"/>
            <a:chOff x="4396" y="1245"/>
            <a:chExt cx="672" cy="248"/>
          </a:xfrm>
        </p:grpSpPr>
        <p:sp>
          <p:nvSpPr>
            <p:cNvPr id="8094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094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094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80945" name="Group 10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80948" name="Freeform 1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80949" name="Freeform 1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80946" name="Line 10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0947" name="Line 10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80935" name="Picture 10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9112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36" name="Line 5"/>
          <p:cNvSpPr>
            <a:spLocks noChangeShapeType="1"/>
          </p:cNvSpPr>
          <p:nvPr/>
        </p:nvSpPr>
        <p:spPr bwMode="auto">
          <a:xfrm>
            <a:off x="4979988" y="1816100"/>
            <a:ext cx="3905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37" name="Line 7"/>
          <p:cNvSpPr>
            <a:spLocks noChangeShapeType="1"/>
          </p:cNvSpPr>
          <p:nvPr/>
        </p:nvSpPr>
        <p:spPr bwMode="auto">
          <a:xfrm flipV="1">
            <a:off x="5014913" y="2555875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38" name="Line 8"/>
          <p:cNvSpPr>
            <a:spLocks noChangeShapeType="1"/>
          </p:cNvSpPr>
          <p:nvPr/>
        </p:nvSpPr>
        <p:spPr bwMode="auto">
          <a:xfrm>
            <a:off x="5026025" y="3087688"/>
            <a:ext cx="42227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39" name="Line 11"/>
          <p:cNvSpPr>
            <a:spLocks noChangeShapeType="1"/>
          </p:cNvSpPr>
          <p:nvPr/>
        </p:nvSpPr>
        <p:spPr bwMode="auto">
          <a:xfrm>
            <a:off x="5780088" y="2663825"/>
            <a:ext cx="5619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sp>
        <p:nvSpPr>
          <p:cNvPr id="8294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33500"/>
            <a:ext cx="3695700" cy="4648200"/>
          </a:xfrm>
        </p:spPr>
        <p:txBody>
          <a:bodyPr/>
          <a:lstStyle/>
          <a:p>
            <a:pPr marL="234950" indent="-234950"/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 address: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subnet part - high order bits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host part - low order bits </a:t>
            </a:r>
          </a:p>
          <a:p>
            <a:pPr marL="234950" indent="-234950"/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what</a:t>
            </a:r>
            <a:r>
              <a:rPr lang="ja-JP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r>
              <a:rPr lang="en-US" altLang="ja-JP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 a subnet ?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device interfaces with same subnet part of IP address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can physically reach each other </a:t>
            </a:r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without intervening router</a:t>
            </a:r>
          </a:p>
        </p:txBody>
      </p:sp>
      <p:sp>
        <p:nvSpPr>
          <p:cNvPr id="82947" name="Text Box 56"/>
          <p:cNvSpPr txBox="1">
            <a:spLocks noChangeArrowheads="1"/>
          </p:cNvSpPr>
          <p:nvPr/>
        </p:nvSpPr>
        <p:spPr bwMode="auto">
          <a:xfrm>
            <a:off x="4737100" y="5199063"/>
            <a:ext cx="372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000000"/>
                </a:solidFill>
              </a:rPr>
              <a:t>network consisting of 3 subnets</a:t>
            </a:r>
          </a:p>
        </p:txBody>
      </p:sp>
      <p:pic>
        <p:nvPicPr>
          <p:cNvPr id="82948" name="Picture 59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855663"/>
            <a:ext cx="20113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9" name="Rectangle 139"/>
          <p:cNvSpPr>
            <a:spLocks noChangeArrowheads="1"/>
          </p:cNvSpPr>
          <p:nvPr/>
        </p:nvSpPr>
        <p:spPr bwMode="auto">
          <a:xfrm>
            <a:off x="4965700" y="3354388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50" name="Freeform 140"/>
          <p:cNvSpPr>
            <a:spLocks/>
          </p:cNvSpPr>
          <p:nvPr/>
        </p:nvSpPr>
        <p:spPr bwMode="auto">
          <a:xfrm>
            <a:off x="4378325" y="1293813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1" name="Freeform 141"/>
          <p:cNvSpPr>
            <a:spLocks/>
          </p:cNvSpPr>
          <p:nvPr/>
        </p:nvSpPr>
        <p:spPr bwMode="auto">
          <a:xfrm>
            <a:off x="6905625" y="1603375"/>
            <a:ext cx="1906588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2" name="Freeform 142"/>
          <p:cNvSpPr>
            <a:spLocks/>
          </p:cNvSpPr>
          <p:nvPr/>
        </p:nvSpPr>
        <p:spPr bwMode="auto">
          <a:xfrm>
            <a:off x="5578475" y="3036888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3" name="Line 143"/>
          <p:cNvSpPr>
            <a:spLocks noChangeShapeType="1"/>
          </p:cNvSpPr>
          <p:nvPr/>
        </p:nvSpPr>
        <p:spPr bwMode="auto">
          <a:xfrm>
            <a:off x="5016500" y="18161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4" name="Line 145"/>
          <p:cNvSpPr>
            <a:spLocks noChangeShapeType="1"/>
          </p:cNvSpPr>
          <p:nvPr/>
        </p:nvSpPr>
        <p:spPr bwMode="auto">
          <a:xfrm flipV="1">
            <a:off x="5016500" y="24606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5" name="Line 146"/>
          <p:cNvSpPr>
            <a:spLocks noChangeShapeType="1"/>
          </p:cNvSpPr>
          <p:nvPr/>
        </p:nvSpPr>
        <p:spPr bwMode="auto">
          <a:xfrm>
            <a:off x="5026025" y="30876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6" name="Line 147"/>
          <p:cNvSpPr>
            <a:spLocks noChangeShapeType="1"/>
          </p:cNvSpPr>
          <p:nvPr/>
        </p:nvSpPr>
        <p:spPr bwMode="auto">
          <a:xfrm>
            <a:off x="5519738" y="2662238"/>
            <a:ext cx="8223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7" name="Text Box 148"/>
          <p:cNvSpPr txBox="1">
            <a:spLocks noChangeArrowheads="1"/>
          </p:cNvSpPr>
          <p:nvPr/>
        </p:nvSpPr>
        <p:spPr bwMode="auto">
          <a:xfrm>
            <a:off x="4975225" y="1490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58" name="Text Box 149"/>
          <p:cNvSpPr txBox="1">
            <a:spLocks noChangeArrowheads="1"/>
          </p:cNvSpPr>
          <p:nvPr/>
        </p:nvSpPr>
        <p:spPr bwMode="auto">
          <a:xfrm>
            <a:off x="4860925" y="31162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223.1.1.3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59" name="Text Box 150"/>
          <p:cNvSpPr txBox="1">
            <a:spLocks noChangeArrowheads="1"/>
          </p:cNvSpPr>
          <p:nvPr/>
        </p:nvSpPr>
        <p:spPr bwMode="auto">
          <a:xfrm>
            <a:off x="5607050" y="23558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223.1.1.4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60" name="Line 151"/>
          <p:cNvSpPr>
            <a:spLocks noChangeShapeType="1"/>
          </p:cNvSpPr>
          <p:nvPr/>
        </p:nvSpPr>
        <p:spPr bwMode="auto">
          <a:xfrm>
            <a:off x="6854825" y="2668588"/>
            <a:ext cx="6397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1" name="Text Box 152"/>
          <p:cNvSpPr txBox="1">
            <a:spLocks noChangeArrowheads="1"/>
          </p:cNvSpPr>
          <p:nvPr/>
        </p:nvSpPr>
        <p:spPr bwMode="auto">
          <a:xfrm>
            <a:off x="6727825" y="23574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223.1.2.9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62" name="Line 154"/>
          <p:cNvSpPr>
            <a:spLocks noChangeShapeType="1"/>
          </p:cNvSpPr>
          <p:nvPr/>
        </p:nvSpPr>
        <p:spPr bwMode="auto">
          <a:xfrm>
            <a:off x="7878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3" name="Line 155"/>
          <p:cNvSpPr>
            <a:spLocks noChangeShapeType="1"/>
          </p:cNvSpPr>
          <p:nvPr/>
        </p:nvSpPr>
        <p:spPr bwMode="auto">
          <a:xfrm>
            <a:off x="7878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4" name="Line 156"/>
          <p:cNvSpPr>
            <a:spLocks noChangeShapeType="1"/>
          </p:cNvSpPr>
          <p:nvPr/>
        </p:nvSpPr>
        <p:spPr bwMode="auto">
          <a:xfrm>
            <a:off x="6616700" y="3006725"/>
            <a:ext cx="3175" cy="644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5" name="Line 158"/>
          <p:cNvSpPr>
            <a:spLocks noChangeShapeType="1"/>
          </p:cNvSpPr>
          <p:nvPr/>
        </p:nvSpPr>
        <p:spPr bwMode="auto">
          <a:xfrm flipH="1" flipV="1">
            <a:off x="6003925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6" name="Line 159"/>
          <p:cNvSpPr>
            <a:spLocks noChangeShapeType="1"/>
          </p:cNvSpPr>
          <p:nvPr/>
        </p:nvSpPr>
        <p:spPr bwMode="auto">
          <a:xfrm flipH="1" flipV="1">
            <a:off x="7180263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7" name="Text Box 160"/>
          <p:cNvSpPr txBox="1">
            <a:spLocks noChangeArrowheads="1"/>
          </p:cNvSpPr>
          <p:nvPr/>
        </p:nvSpPr>
        <p:spPr bwMode="auto">
          <a:xfrm>
            <a:off x="7151688" y="416242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223.1.3.2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68" name="Text Box 161"/>
          <p:cNvSpPr txBox="1">
            <a:spLocks noChangeArrowheads="1"/>
          </p:cNvSpPr>
          <p:nvPr/>
        </p:nvSpPr>
        <p:spPr bwMode="auto">
          <a:xfrm>
            <a:off x="4981575" y="42576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223.1.3.1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2969" name="Group 162"/>
          <p:cNvGrpSpPr>
            <a:grpSpLocks/>
          </p:cNvGrpSpPr>
          <p:nvPr/>
        </p:nvGrpSpPr>
        <p:grpSpPr bwMode="auto">
          <a:xfrm>
            <a:off x="4373563" y="1517650"/>
            <a:ext cx="641350" cy="558800"/>
            <a:chOff x="-44" y="1473"/>
            <a:chExt cx="981" cy="1105"/>
          </a:xfrm>
        </p:grpSpPr>
        <p:pic>
          <p:nvPicPr>
            <p:cNvPr id="83010" name="Picture 16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11" name="Freeform 16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0" name="Group 165"/>
          <p:cNvGrpSpPr>
            <a:grpSpLocks/>
          </p:cNvGrpSpPr>
          <p:nvPr/>
        </p:nvGrpSpPr>
        <p:grpSpPr bwMode="auto">
          <a:xfrm>
            <a:off x="4368800" y="2127250"/>
            <a:ext cx="641350" cy="558800"/>
            <a:chOff x="-44" y="1473"/>
            <a:chExt cx="981" cy="1105"/>
          </a:xfrm>
        </p:grpSpPr>
        <p:pic>
          <p:nvPicPr>
            <p:cNvPr id="83008" name="Picture 166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9" name="Freeform 16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1" name="Group 168"/>
          <p:cNvGrpSpPr>
            <a:grpSpLocks/>
          </p:cNvGrpSpPr>
          <p:nvPr/>
        </p:nvGrpSpPr>
        <p:grpSpPr bwMode="auto">
          <a:xfrm>
            <a:off x="4397375" y="2736850"/>
            <a:ext cx="641350" cy="558800"/>
            <a:chOff x="-44" y="1473"/>
            <a:chExt cx="981" cy="1105"/>
          </a:xfrm>
        </p:grpSpPr>
        <p:pic>
          <p:nvPicPr>
            <p:cNvPr id="83006" name="Picture 16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7" name="Freeform 17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2" name="Group 171"/>
          <p:cNvGrpSpPr>
            <a:grpSpLocks/>
          </p:cNvGrpSpPr>
          <p:nvPr/>
        </p:nvGrpSpPr>
        <p:grpSpPr bwMode="auto">
          <a:xfrm flipH="1">
            <a:off x="8105775" y="1685925"/>
            <a:ext cx="641350" cy="558800"/>
            <a:chOff x="-44" y="1473"/>
            <a:chExt cx="981" cy="1105"/>
          </a:xfrm>
        </p:grpSpPr>
        <p:pic>
          <p:nvPicPr>
            <p:cNvPr id="83004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5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3" name="Group 174"/>
          <p:cNvGrpSpPr>
            <a:grpSpLocks/>
          </p:cNvGrpSpPr>
          <p:nvPr/>
        </p:nvGrpSpPr>
        <p:grpSpPr bwMode="auto">
          <a:xfrm flipH="1">
            <a:off x="8180388" y="2965450"/>
            <a:ext cx="641350" cy="558800"/>
            <a:chOff x="-44" y="1473"/>
            <a:chExt cx="981" cy="1105"/>
          </a:xfrm>
        </p:grpSpPr>
        <p:pic>
          <p:nvPicPr>
            <p:cNvPr id="83002" name="Picture 17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3" name="Freeform 17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4" name="Group 177"/>
          <p:cNvGrpSpPr>
            <a:grpSpLocks/>
          </p:cNvGrpSpPr>
          <p:nvPr/>
        </p:nvGrpSpPr>
        <p:grpSpPr bwMode="auto">
          <a:xfrm flipH="1">
            <a:off x="6972300" y="4489450"/>
            <a:ext cx="641350" cy="558800"/>
            <a:chOff x="-44" y="1473"/>
            <a:chExt cx="981" cy="1105"/>
          </a:xfrm>
        </p:grpSpPr>
        <p:pic>
          <p:nvPicPr>
            <p:cNvPr id="83000" name="Picture 17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1" name="Freeform 17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5" name="Group 180"/>
          <p:cNvGrpSpPr>
            <a:grpSpLocks/>
          </p:cNvGrpSpPr>
          <p:nvPr/>
        </p:nvGrpSpPr>
        <p:grpSpPr bwMode="auto">
          <a:xfrm flipH="1">
            <a:off x="5808663" y="4530725"/>
            <a:ext cx="641350" cy="558800"/>
            <a:chOff x="-44" y="1473"/>
            <a:chExt cx="981" cy="1105"/>
          </a:xfrm>
        </p:grpSpPr>
        <p:pic>
          <p:nvPicPr>
            <p:cNvPr id="82998" name="Picture 18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99" name="Freeform 1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6" name="Group 183"/>
          <p:cNvGrpSpPr>
            <a:grpSpLocks/>
          </p:cNvGrpSpPr>
          <p:nvPr/>
        </p:nvGrpSpPr>
        <p:grpSpPr bwMode="auto">
          <a:xfrm>
            <a:off x="6237288" y="2624138"/>
            <a:ext cx="698500" cy="355600"/>
            <a:chOff x="4396" y="1245"/>
            <a:chExt cx="672" cy="248"/>
          </a:xfrm>
        </p:grpSpPr>
        <p:sp>
          <p:nvSpPr>
            <p:cNvPr id="8299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299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299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82993" name="Group 18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82996" name="Freeform 18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82997" name="Freeform 18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82994" name="Line 19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2995" name="Line 19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7" name="Group 192"/>
          <p:cNvGrpSpPr>
            <a:grpSpLocks/>
          </p:cNvGrpSpPr>
          <p:nvPr/>
        </p:nvGrpSpPr>
        <p:grpSpPr bwMode="auto">
          <a:xfrm>
            <a:off x="6850063" y="3529013"/>
            <a:ext cx="1006475" cy="573087"/>
            <a:chOff x="4758" y="3508"/>
            <a:chExt cx="634" cy="361"/>
          </a:xfrm>
        </p:grpSpPr>
        <p:sp>
          <p:nvSpPr>
            <p:cNvPr id="82988" name="Text Box 193"/>
            <p:cNvSpPr txBox="1">
              <a:spLocks noChangeArrowheads="1"/>
            </p:cNvSpPr>
            <p:nvPr/>
          </p:nvSpPr>
          <p:spPr bwMode="auto">
            <a:xfrm>
              <a:off x="4844" y="3508"/>
              <a:ext cx="5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CC0000"/>
                  </a:solidFill>
                </a:rPr>
                <a:t>subnet</a:t>
              </a:r>
            </a:p>
          </p:txBody>
        </p:sp>
        <p:sp>
          <p:nvSpPr>
            <p:cNvPr id="82989" name="Line 194"/>
            <p:cNvSpPr>
              <a:spLocks noChangeShapeType="1"/>
            </p:cNvSpPr>
            <p:nvPr/>
          </p:nvSpPr>
          <p:spPr bwMode="auto">
            <a:xfrm flipH="1">
              <a:off x="4758" y="3677"/>
              <a:ext cx="108" cy="1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82978" name="Rectangle 195"/>
          <p:cNvSpPr>
            <a:spLocks noChangeArrowheads="1"/>
          </p:cNvSpPr>
          <p:nvPr/>
        </p:nvSpPr>
        <p:spPr bwMode="auto">
          <a:xfrm>
            <a:off x="5130800" y="216376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79" name="Text Box 196"/>
          <p:cNvSpPr txBox="1">
            <a:spLocks noChangeArrowheads="1"/>
          </p:cNvSpPr>
          <p:nvPr/>
        </p:nvSpPr>
        <p:spPr bwMode="auto">
          <a:xfrm>
            <a:off x="4975225" y="21336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223.1.1.2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80" name="Rectangle 197"/>
          <p:cNvSpPr>
            <a:spLocks noChangeArrowheads="1"/>
          </p:cNvSpPr>
          <p:nvPr/>
        </p:nvSpPr>
        <p:spPr bwMode="auto">
          <a:xfrm>
            <a:off x="7835900" y="2149475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81" name="Rectangle 198"/>
          <p:cNvSpPr>
            <a:spLocks noChangeArrowheads="1"/>
          </p:cNvSpPr>
          <p:nvPr/>
        </p:nvSpPr>
        <p:spPr bwMode="auto">
          <a:xfrm>
            <a:off x="7832725" y="2949575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82" name="Rectangle 199"/>
          <p:cNvSpPr>
            <a:spLocks noChangeArrowheads="1"/>
          </p:cNvSpPr>
          <p:nvPr/>
        </p:nvSpPr>
        <p:spPr bwMode="auto">
          <a:xfrm>
            <a:off x="6480175" y="313531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83" name="Text Box 200"/>
          <p:cNvSpPr txBox="1">
            <a:spLocks noChangeArrowheads="1"/>
          </p:cNvSpPr>
          <p:nvPr/>
        </p:nvSpPr>
        <p:spPr bwMode="auto">
          <a:xfrm>
            <a:off x="6003925" y="3097213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223.1.3.27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84" name="Text Box 201"/>
          <p:cNvSpPr txBox="1">
            <a:spLocks noChangeArrowheads="1"/>
          </p:cNvSpPr>
          <p:nvPr/>
        </p:nvSpPr>
        <p:spPr bwMode="auto">
          <a:xfrm>
            <a:off x="7189788" y="2887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223.1.2.2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85" name="Text Box 202"/>
          <p:cNvSpPr txBox="1">
            <a:spLocks noChangeArrowheads="1"/>
          </p:cNvSpPr>
          <p:nvPr/>
        </p:nvSpPr>
        <p:spPr bwMode="auto">
          <a:xfrm>
            <a:off x="7586663" y="21288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223.1.2.1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7" name="Picture 1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8731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95263"/>
            <a:ext cx="7772400" cy="8509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 addressing: CIDR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528763"/>
            <a:ext cx="8107363" cy="31718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>
                <a:solidFill>
                  <a:srgbClr val="CC0000"/>
                </a:solidFill>
                <a:cs typeface="+mn-cs"/>
              </a:rPr>
              <a:t>CIDR:</a:t>
            </a:r>
            <a:r>
              <a:rPr lang="en-US" sz="3200">
                <a:cs typeface="+mn-cs"/>
              </a:rPr>
              <a:t> </a:t>
            </a:r>
            <a:r>
              <a:rPr lang="en-US" sz="3200">
                <a:solidFill>
                  <a:srgbClr val="CC0000"/>
                </a:solidFill>
                <a:cs typeface="+mn-cs"/>
              </a:rPr>
              <a:t>C</a:t>
            </a:r>
            <a:r>
              <a:rPr lang="en-US" sz="3200">
                <a:cs typeface="+mn-cs"/>
              </a:rPr>
              <a:t>lassless </a:t>
            </a:r>
            <a:r>
              <a:rPr lang="en-US" sz="3200">
                <a:solidFill>
                  <a:srgbClr val="CC0000"/>
                </a:solidFill>
                <a:cs typeface="+mn-cs"/>
              </a:rPr>
              <a:t>I</a:t>
            </a:r>
            <a:r>
              <a:rPr lang="en-US" sz="3200">
                <a:cs typeface="+mn-cs"/>
              </a:rPr>
              <a:t>nter</a:t>
            </a:r>
            <a:r>
              <a:rPr lang="en-US" sz="3200">
                <a:solidFill>
                  <a:srgbClr val="CC0000"/>
                </a:solidFill>
                <a:cs typeface="+mn-cs"/>
              </a:rPr>
              <a:t>D</a:t>
            </a:r>
            <a:r>
              <a:rPr lang="en-US" sz="3200">
                <a:cs typeface="+mn-cs"/>
              </a:rPr>
              <a:t>omain </a:t>
            </a:r>
            <a:r>
              <a:rPr lang="en-US" sz="3200">
                <a:solidFill>
                  <a:srgbClr val="CC0000"/>
                </a:solidFill>
                <a:cs typeface="+mn-cs"/>
              </a:rPr>
              <a:t>R</a:t>
            </a:r>
            <a:r>
              <a:rPr lang="en-US" sz="3200">
                <a:cs typeface="+mn-cs"/>
              </a:rPr>
              <a:t>outing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subnet portion of address of arbitrary length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address format: </a:t>
            </a:r>
            <a:r>
              <a:rPr lang="en-US" sz="2800">
                <a:solidFill>
                  <a:srgbClr val="CC0000"/>
                </a:solidFill>
              </a:rPr>
              <a:t>a.b.c.d/x</a:t>
            </a:r>
            <a:r>
              <a:rPr lang="en-US" sz="2800"/>
              <a:t>, where x is # bits in subnet portion of address</a:t>
            </a:r>
          </a:p>
        </p:txBody>
      </p:sp>
      <p:sp>
        <p:nvSpPr>
          <p:cNvPr id="86020" name="Text Box 5"/>
          <p:cNvSpPr txBox="1">
            <a:spLocks noChangeArrowheads="1"/>
          </p:cNvSpPr>
          <p:nvPr/>
        </p:nvSpPr>
        <p:spPr bwMode="auto">
          <a:xfrm>
            <a:off x="1323975" y="4459288"/>
            <a:ext cx="6124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99"/>
                </a:solidFill>
              </a:rPr>
              <a:t>11001000  00010111  0001000</a:t>
            </a:r>
            <a:r>
              <a:rPr lang="en-US" altLang="en-US" smtClean="0">
                <a:solidFill>
                  <a:srgbClr val="000000"/>
                </a:solidFill>
              </a:rPr>
              <a:t>0  00000000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2986088" y="3914775"/>
            <a:ext cx="86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99"/>
                </a:solidFill>
              </a:rPr>
              <a:t>subnet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99"/>
                </a:solidFill>
              </a:rPr>
              <a:t>part</a:t>
            </a:r>
          </a:p>
        </p:txBody>
      </p:sp>
      <p:sp>
        <p:nvSpPr>
          <p:cNvPr id="86022" name="Text Box 7"/>
          <p:cNvSpPr txBox="1">
            <a:spLocks noChangeArrowheads="1"/>
          </p:cNvSpPr>
          <p:nvPr/>
        </p:nvSpPr>
        <p:spPr bwMode="auto">
          <a:xfrm>
            <a:off x="6265863" y="3878263"/>
            <a:ext cx="615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host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part</a:t>
            </a:r>
          </a:p>
        </p:txBody>
      </p:sp>
      <p:sp>
        <p:nvSpPr>
          <p:cNvPr id="86023" name="Line 8"/>
          <p:cNvSpPr>
            <a:spLocks noChangeShapeType="1"/>
          </p:cNvSpPr>
          <p:nvPr/>
        </p:nvSpPr>
        <p:spPr bwMode="auto">
          <a:xfrm>
            <a:off x="3992563" y="4224338"/>
            <a:ext cx="16208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24" name="Line 11"/>
          <p:cNvSpPr>
            <a:spLocks noChangeShapeType="1"/>
          </p:cNvSpPr>
          <p:nvPr/>
        </p:nvSpPr>
        <p:spPr bwMode="auto">
          <a:xfrm flipV="1">
            <a:off x="6783388" y="4213225"/>
            <a:ext cx="5953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25" name="Text Box 12"/>
          <p:cNvSpPr txBox="1">
            <a:spLocks noChangeArrowheads="1"/>
          </p:cNvSpPr>
          <p:nvPr/>
        </p:nvSpPr>
        <p:spPr bwMode="auto">
          <a:xfrm>
            <a:off x="3260725" y="5045075"/>
            <a:ext cx="221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200.23.16.0/23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6026" name="Line 14"/>
          <p:cNvSpPr>
            <a:spLocks noChangeShapeType="1"/>
          </p:cNvSpPr>
          <p:nvPr/>
        </p:nvSpPr>
        <p:spPr bwMode="auto">
          <a:xfrm flipH="1">
            <a:off x="1393825" y="4214813"/>
            <a:ext cx="14382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27" name="Line 15"/>
          <p:cNvSpPr>
            <a:spLocks noChangeShapeType="1"/>
          </p:cNvSpPr>
          <p:nvPr/>
        </p:nvSpPr>
        <p:spPr bwMode="auto">
          <a:xfrm flipH="1">
            <a:off x="5653088" y="422592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5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85725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93027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IP addresses: how to get one?</a:t>
            </a:r>
            <a:endParaRPr lang="en-US" altLang="en-US" sz="4800" smtClean="0">
              <a:ea typeface="ＭＳ Ｐゴシック" panose="020B0600070205080204" pitchFamily="34" charset="-128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343025"/>
            <a:ext cx="8077200" cy="18097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Q: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how does </a:t>
            </a:r>
            <a:r>
              <a:rPr lang="en-US" altLang="en-US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network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get subnet part of IP addr?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A: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gets allocated portion of its provider ISP</a:t>
            </a:r>
            <a:r>
              <a:rPr lang="ja-JP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 address space</a:t>
            </a:r>
            <a:endParaRPr lang="en-US" altLang="en-US" sz="240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592138" y="3514725"/>
            <a:ext cx="8551862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99"/>
                </a:solidFill>
              </a:rPr>
              <a:t>ISP's block          </a:t>
            </a:r>
            <a:r>
              <a:rPr lang="en-US" altLang="en-US" sz="1800" u="sng" smtClean="0">
                <a:solidFill>
                  <a:srgbClr val="000099"/>
                </a:solidFill>
              </a:rPr>
              <a:t>11001000  00010111  00010000</a:t>
            </a:r>
            <a:r>
              <a:rPr lang="en-US" altLang="en-US" sz="1800" smtClean="0">
                <a:solidFill>
                  <a:srgbClr val="000099"/>
                </a:solidFill>
              </a:rPr>
              <a:t>  00000000    200.23.16.0/20</a:t>
            </a:r>
            <a:r>
              <a:rPr lang="en-US" altLang="en-US" sz="1800" smtClean="0">
                <a:solidFill>
                  <a:srgbClr val="3333CC"/>
                </a:solidFill>
              </a:rPr>
              <a:t> </a:t>
            </a:r>
          </a:p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0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11001000  00010111  0001000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200.23.16.0/23 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1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11001000  00010111  0001001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200.23.18.0/23 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2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11001000  00010111  0001010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200.23.20.0/23 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   ...                                          …..                                   ….                ….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7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11001000  00010111  0001111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200.23.30.0/23</a:t>
            </a:r>
            <a:r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hangingPunct="0"/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001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IP addressing: the last word...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Q:</a:t>
            </a:r>
            <a:r>
              <a:rPr lang="en-US">
                <a:cs typeface="+mn-cs"/>
              </a:rPr>
              <a:t> how does an ISP get block of addresses?</a:t>
            </a:r>
          </a:p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A:</a:t>
            </a:r>
            <a:r>
              <a:rPr lang="en-US">
                <a:solidFill>
                  <a:srgbClr val="FF0000"/>
                </a:solidFill>
                <a:cs typeface="+mn-cs"/>
              </a:rPr>
              <a:t> </a:t>
            </a:r>
            <a:r>
              <a:rPr lang="en-US">
                <a:solidFill>
                  <a:srgbClr val="000099"/>
                </a:solidFill>
                <a:cs typeface="+mn-cs"/>
              </a:rPr>
              <a:t>ICANN</a:t>
            </a:r>
            <a:r>
              <a:rPr lang="en-US">
                <a:cs typeface="+mn-cs"/>
              </a:rPr>
              <a:t>: </a:t>
            </a:r>
            <a:r>
              <a:rPr lang="en-US">
                <a:solidFill>
                  <a:srgbClr val="000099"/>
                </a:solidFill>
                <a:cs typeface="+mn-cs"/>
              </a:rPr>
              <a:t>I</a:t>
            </a:r>
            <a:r>
              <a:rPr lang="en-US">
                <a:cs typeface="+mn-cs"/>
              </a:rPr>
              <a:t>nternet </a:t>
            </a:r>
            <a:r>
              <a:rPr lang="en-US">
                <a:solidFill>
                  <a:srgbClr val="000099"/>
                </a:solidFill>
                <a:cs typeface="+mn-cs"/>
              </a:rPr>
              <a:t>C</a:t>
            </a:r>
            <a:r>
              <a:rPr lang="en-US">
                <a:cs typeface="+mn-cs"/>
              </a:rPr>
              <a:t>orporation for </a:t>
            </a:r>
            <a:r>
              <a:rPr lang="en-US">
                <a:solidFill>
                  <a:srgbClr val="000099"/>
                </a:solidFill>
                <a:cs typeface="+mn-cs"/>
              </a:rPr>
              <a:t>A</a:t>
            </a:r>
            <a:r>
              <a:rPr lang="en-US">
                <a:cs typeface="+mn-cs"/>
              </a:rPr>
              <a:t>ssigned 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     </a:t>
            </a:r>
            <a:r>
              <a:rPr lang="en-US">
                <a:solidFill>
                  <a:srgbClr val="000099"/>
                </a:solidFill>
                <a:cs typeface="+mn-cs"/>
              </a:rPr>
              <a:t>N</a:t>
            </a:r>
            <a:r>
              <a:rPr lang="en-US">
                <a:cs typeface="+mn-cs"/>
              </a:rPr>
              <a:t>ames and </a:t>
            </a:r>
            <a:r>
              <a:rPr lang="en-US">
                <a:solidFill>
                  <a:srgbClr val="000099"/>
                </a:solidFill>
                <a:cs typeface="+mn-cs"/>
              </a:rPr>
              <a:t>N</a:t>
            </a:r>
            <a:r>
              <a:rPr lang="en-US">
                <a:cs typeface="+mn-cs"/>
              </a:rPr>
              <a:t>umbers http://www.icann.org/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allocates addresses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manages DNS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assigns domain names, resolves disputes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Finish up </a:t>
            </a:r>
            <a:r>
              <a:rPr lang="en-US" dirty="0" smtClean="0"/>
              <a:t>TCP</a:t>
            </a:r>
          </a:p>
          <a:p>
            <a:pPr lvl="1"/>
            <a:r>
              <a:rPr lang="en-US" dirty="0" smtClean="0"/>
              <a:t>Flow control, timeout selection, close connection</a:t>
            </a:r>
            <a:endParaRPr lang="en-US" dirty="0" smtClean="0"/>
          </a:p>
          <a:p>
            <a:pPr lvl="3"/>
            <a:endParaRPr lang="en-US" dirty="0"/>
          </a:p>
          <a:p>
            <a:r>
              <a:rPr lang="en-US" dirty="0" smtClean="0"/>
              <a:t>Network layer overview</a:t>
            </a:r>
          </a:p>
          <a:p>
            <a:pPr lvl="3"/>
            <a:endParaRPr lang="en-US" dirty="0"/>
          </a:p>
          <a:p>
            <a:r>
              <a:rPr lang="en-US" dirty="0" smtClean="0"/>
              <a:t>Structure of a router</a:t>
            </a:r>
          </a:p>
          <a:p>
            <a:pPr lvl="3"/>
            <a:endParaRPr lang="en-US" dirty="0"/>
          </a:p>
          <a:p>
            <a:r>
              <a:rPr lang="en-US" dirty="0" err="1" smtClean="0"/>
              <a:t>Getahead</a:t>
            </a:r>
            <a:r>
              <a:rPr lang="en-US" dirty="0" smtClean="0"/>
              <a:t>: IPv4 addresses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8316913" cy="985837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Hierarchical addressing: route aggregation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99330" name="Freeform 3"/>
          <p:cNvSpPr>
            <a:spLocks/>
          </p:cNvSpPr>
          <p:nvPr/>
        </p:nvSpPr>
        <p:spPr bwMode="auto">
          <a:xfrm>
            <a:off x="5175250" y="412115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1" name="Line 4"/>
          <p:cNvSpPr>
            <a:spLocks noChangeShapeType="1"/>
          </p:cNvSpPr>
          <p:nvPr/>
        </p:nvSpPr>
        <p:spPr bwMode="auto">
          <a:xfrm flipV="1">
            <a:off x="2832100" y="4397375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2" name="Line 5"/>
          <p:cNvSpPr>
            <a:spLocks noChangeShapeType="1"/>
          </p:cNvSpPr>
          <p:nvPr/>
        </p:nvSpPr>
        <p:spPr bwMode="auto">
          <a:xfrm>
            <a:off x="2860675" y="3768725"/>
            <a:ext cx="7524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3" name="Line 6"/>
          <p:cNvSpPr>
            <a:spLocks noChangeShapeType="1"/>
          </p:cNvSpPr>
          <p:nvPr/>
        </p:nvSpPr>
        <p:spPr bwMode="auto">
          <a:xfrm>
            <a:off x="2927350" y="2987675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4" name="Freeform 7"/>
          <p:cNvSpPr>
            <a:spLocks/>
          </p:cNvSpPr>
          <p:nvPr/>
        </p:nvSpPr>
        <p:spPr bwMode="auto">
          <a:xfrm>
            <a:off x="3573463" y="356711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5" name="Text Box 8"/>
          <p:cNvSpPr txBox="1">
            <a:spLocks noChangeArrowheads="1"/>
          </p:cNvSpPr>
          <p:nvPr/>
        </p:nvSpPr>
        <p:spPr bwMode="auto">
          <a:xfrm>
            <a:off x="5407025" y="3294063"/>
            <a:ext cx="16716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ja-JP" altLang="en-US" sz="1400" smtClean="0">
                <a:solidFill>
                  <a:srgbClr val="000000"/>
                </a:solidFill>
              </a:rPr>
              <a:t>“</a:t>
            </a:r>
            <a:r>
              <a:rPr lang="en-US" altLang="ja-JP" sz="1400" smtClean="0">
                <a:solidFill>
                  <a:srgbClr val="000000"/>
                </a:solidFill>
              </a:rPr>
              <a:t>Send me anything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with addresses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beginning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200.23.16.0/20</a:t>
            </a:r>
            <a:r>
              <a:rPr lang="ja-JP" altLang="en-US" sz="1400" smtClean="0">
                <a:solidFill>
                  <a:srgbClr val="000000"/>
                </a:solidFill>
              </a:rPr>
              <a:t>”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grpSp>
        <p:nvGrpSpPr>
          <p:cNvPr id="99336" name="Group 9"/>
          <p:cNvGrpSpPr>
            <a:grpSpLocks/>
          </p:cNvGrpSpPr>
          <p:nvPr/>
        </p:nvGrpSpPr>
        <p:grpSpPr bwMode="auto">
          <a:xfrm>
            <a:off x="758825" y="2760663"/>
            <a:ext cx="2338388" cy="404812"/>
            <a:chOff x="1004" y="1639"/>
            <a:chExt cx="1473" cy="255"/>
          </a:xfrm>
        </p:grpSpPr>
        <p:sp>
          <p:nvSpPr>
            <p:cNvPr id="99372" name="Freeform 10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73" name="Text Box 11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200.23.16.0/23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9337" name="Group 12"/>
          <p:cNvGrpSpPr>
            <a:grpSpLocks/>
          </p:cNvGrpSpPr>
          <p:nvPr/>
        </p:nvGrpSpPr>
        <p:grpSpPr bwMode="auto">
          <a:xfrm>
            <a:off x="787400" y="3351213"/>
            <a:ext cx="2338388" cy="404812"/>
            <a:chOff x="1004" y="1639"/>
            <a:chExt cx="1473" cy="255"/>
          </a:xfrm>
        </p:grpSpPr>
        <p:sp>
          <p:nvSpPr>
            <p:cNvPr id="99370" name="Freeform 13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71" name="Text Box 14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200.23.18.0/23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9338" name="Group 15"/>
          <p:cNvGrpSpPr>
            <a:grpSpLocks/>
          </p:cNvGrpSpPr>
          <p:nvPr/>
        </p:nvGrpSpPr>
        <p:grpSpPr bwMode="auto">
          <a:xfrm>
            <a:off x="701675" y="4770438"/>
            <a:ext cx="2338388" cy="404812"/>
            <a:chOff x="1004" y="1639"/>
            <a:chExt cx="1473" cy="255"/>
          </a:xfrm>
        </p:grpSpPr>
        <p:sp>
          <p:nvSpPr>
            <p:cNvPr id="99368" name="Freeform 16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69" name="Text Box 17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200.23.30.0/23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9339" name="Text Box 18"/>
          <p:cNvSpPr txBox="1">
            <a:spLocks noChangeArrowheads="1"/>
          </p:cNvSpPr>
          <p:nvPr/>
        </p:nvSpPr>
        <p:spPr bwMode="auto">
          <a:xfrm>
            <a:off x="3606800" y="3998913"/>
            <a:ext cx="1506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Fly-By-Night-ISP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9340" name="Freeform 19"/>
          <p:cNvSpPr>
            <a:spLocks/>
          </p:cNvSpPr>
          <p:nvPr/>
        </p:nvSpPr>
        <p:spPr bwMode="auto">
          <a:xfrm>
            <a:off x="7169150" y="3095625"/>
            <a:ext cx="1444625" cy="2714625"/>
          </a:xfrm>
          <a:custGeom>
            <a:avLst/>
            <a:gdLst>
              <a:gd name="T0" fmla="*/ 2147483647 w 910"/>
              <a:gd name="T1" fmla="*/ 2147483647 h 1710"/>
              <a:gd name="T2" fmla="*/ 2147483647 w 910"/>
              <a:gd name="T3" fmla="*/ 2147483647 h 1710"/>
              <a:gd name="T4" fmla="*/ 2147483647 w 910"/>
              <a:gd name="T5" fmla="*/ 2147483647 h 1710"/>
              <a:gd name="T6" fmla="*/ 2147483647 w 910"/>
              <a:gd name="T7" fmla="*/ 2147483647 h 1710"/>
              <a:gd name="T8" fmla="*/ 2147483647 w 910"/>
              <a:gd name="T9" fmla="*/ 2147483647 h 1710"/>
              <a:gd name="T10" fmla="*/ 2147483647 w 910"/>
              <a:gd name="T11" fmla="*/ 2147483647 h 1710"/>
              <a:gd name="T12" fmla="*/ 2147483647 w 910"/>
              <a:gd name="T13" fmla="*/ 2147483647 h 1710"/>
              <a:gd name="T14" fmla="*/ 2147483647 w 910"/>
              <a:gd name="T15" fmla="*/ 2147483647 h 1710"/>
              <a:gd name="T16" fmla="*/ 2147483647 w 910"/>
              <a:gd name="T17" fmla="*/ 2147483647 h 1710"/>
              <a:gd name="T18" fmla="*/ 2147483647 w 910"/>
              <a:gd name="T19" fmla="*/ 2147483647 h 1710"/>
              <a:gd name="T20" fmla="*/ 2147483647 w 910"/>
              <a:gd name="T21" fmla="*/ 2147483647 h 1710"/>
              <a:gd name="T22" fmla="*/ 2147483647 w 910"/>
              <a:gd name="T23" fmla="*/ 2147483647 h 17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10"/>
              <a:gd name="T37" fmla="*/ 0 h 1710"/>
              <a:gd name="T38" fmla="*/ 910 w 910"/>
              <a:gd name="T39" fmla="*/ 1710 h 171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10" h="1710">
                <a:moveTo>
                  <a:pt x="766" y="38"/>
                </a:moveTo>
                <a:cubicBezTo>
                  <a:pt x="714" y="0"/>
                  <a:pt x="520" y="186"/>
                  <a:pt x="411" y="282"/>
                </a:cubicBezTo>
                <a:cubicBezTo>
                  <a:pt x="302" y="378"/>
                  <a:pt x="180" y="490"/>
                  <a:pt x="115" y="611"/>
                </a:cubicBezTo>
                <a:cubicBezTo>
                  <a:pt x="49" y="732"/>
                  <a:pt x="0" y="907"/>
                  <a:pt x="14" y="1008"/>
                </a:cubicBezTo>
                <a:cubicBezTo>
                  <a:pt x="28" y="1108"/>
                  <a:pt x="127" y="1139"/>
                  <a:pt x="198" y="1214"/>
                </a:cubicBezTo>
                <a:cubicBezTo>
                  <a:pt x="269" y="1288"/>
                  <a:pt x="328" y="1380"/>
                  <a:pt x="435" y="1456"/>
                </a:cubicBezTo>
                <a:cubicBezTo>
                  <a:pt x="542" y="1533"/>
                  <a:pt x="768" y="1710"/>
                  <a:pt x="839" y="1674"/>
                </a:cubicBezTo>
                <a:cubicBezTo>
                  <a:pt x="910" y="1638"/>
                  <a:pt x="863" y="1328"/>
                  <a:pt x="863" y="1239"/>
                </a:cubicBezTo>
                <a:cubicBezTo>
                  <a:pt x="863" y="1150"/>
                  <a:pt x="868" y="1189"/>
                  <a:pt x="839" y="1139"/>
                </a:cubicBezTo>
                <a:cubicBezTo>
                  <a:pt x="809" y="1090"/>
                  <a:pt x="703" y="1045"/>
                  <a:pt x="684" y="940"/>
                </a:cubicBezTo>
                <a:cubicBezTo>
                  <a:pt x="665" y="835"/>
                  <a:pt x="710" y="659"/>
                  <a:pt x="724" y="509"/>
                </a:cubicBezTo>
                <a:cubicBezTo>
                  <a:pt x="738" y="359"/>
                  <a:pt x="818" y="76"/>
                  <a:pt x="766" y="38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1" name="Text Box 20"/>
          <p:cNvSpPr txBox="1">
            <a:spLocks noChangeArrowheads="1"/>
          </p:cNvSpPr>
          <p:nvPr/>
        </p:nvSpPr>
        <p:spPr bwMode="auto">
          <a:xfrm>
            <a:off x="758825" y="250348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0</a:t>
            </a:r>
          </a:p>
        </p:txBody>
      </p:sp>
      <p:sp>
        <p:nvSpPr>
          <p:cNvPr id="99342" name="Text Box 21"/>
          <p:cNvSpPr txBox="1">
            <a:spLocks noChangeArrowheads="1"/>
          </p:cNvSpPr>
          <p:nvPr/>
        </p:nvSpPr>
        <p:spPr bwMode="auto">
          <a:xfrm>
            <a:off x="787400" y="4513263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7</a:t>
            </a:r>
          </a:p>
        </p:txBody>
      </p:sp>
      <p:sp>
        <p:nvSpPr>
          <p:cNvPr id="99343" name="Text Box 22"/>
          <p:cNvSpPr txBox="1">
            <a:spLocks noChangeArrowheads="1"/>
          </p:cNvSpPr>
          <p:nvPr/>
        </p:nvSpPr>
        <p:spPr bwMode="auto">
          <a:xfrm>
            <a:off x="7407275" y="4322763"/>
            <a:ext cx="784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Internet</a:t>
            </a:r>
          </a:p>
        </p:txBody>
      </p:sp>
      <p:sp>
        <p:nvSpPr>
          <p:cNvPr id="99344" name="Text Box 23"/>
          <p:cNvSpPr txBox="1">
            <a:spLocks noChangeArrowheads="1"/>
          </p:cNvSpPr>
          <p:nvPr/>
        </p:nvSpPr>
        <p:spPr bwMode="auto">
          <a:xfrm>
            <a:off x="768350" y="315118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1</a:t>
            </a:r>
          </a:p>
        </p:txBody>
      </p:sp>
      <p:sp>
        <p:nvSpPr>
          <p:cNvPr id="99345" name="Freeform 24"/>
          <p:cNvSpPr>
            <a:spLocks/>
          </p:cNvSpPr>
          <p:nvPr/>
        </p:nvSpPr>
        <p:spPr bwMode="auto">
          <a:xfrm>
            <a:off x="3516313" y="488156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6" name="Text Box 25"/>
          <p:cNvSpPr txBox="1">
            <a:spLocks noChangeArrowheads="1"/>
          </p:cNvSpPr>
          <p:nvPr/>
        </p:nvSpPr>
        <p:spPr bwMode="auto">
          <a:xfrm>
            <a:off x="3816350" y="5256213"/>
            <a:ext cx="1023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ISPs-R-Us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9347" name="Freeform 26"/>
          <p:cNvSpPr>
            <a:spLocks/>
          </p:cNvSpPr>
          <p:nvPr/>
        </p:nvSpPr>
        <p:spPr bwMode="auto">
          <a:xfrm flipV="1">
            <a:off x="5241925" y="490220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8" name="Line 27"/>
          <p:cNvSpPr>
            <a:spLocks noChangeShapeType="1"/>
          </p:cNvSpPr>
          <p:nvPr/>
        </p:nvSpPr>
        <p:spPr bwMode="auto">
          <a:xfrm>
            <a:off x="3032125" y="5445125"/>
            <a:ext cx="48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9" name="Line 28"/>
          <p:cNvSpPr>
            <a:spLocks noChangeShapeType="1"/>
          </p:cNvSpPr>
          <p:nvPr/>
        </p:nvSpPr>
        <p:spPr bwMode="auto">
          <a:xfrm flipV="1">
            <a:off x="2879725" y="5511800"/>
            <a:ext cx="6381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50" name="Line 29"/>
          <p:cNvSpPr>
            <a:spLocks noChangeShapeType="1"/>
          </p:cNvSpPr>
          <p:nvPr/>
        </p:nvSpPr>
        <p:spPr bwMode="auto">
          <a:xfrm flipV="1">
            <a:off x="3317875" y="5759450"/>
            <a:ext cx="247650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51" name="Text Box 30"/>
          <p:cNvSpPr txBox="1">
            <a:spLocks noChangeArrowheads="1"/>
          </p:cNvSpPr>
          <p:nvPr/>
        </p:nvSpPr>
        <p:spPr bwMode="auto">
          <a:xfrm>
            <a:off x="5530850" y="5151438"/>
            <a:ext cx="16716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ja-JP" altLang="en-US" sz="1400" smtClean="0">
                <a:solidFill>
                  <a:srgbClr val="000000"/>
                </a:solidFill>
              </a:rPr>
              <a:t>“</a:t>
            </a:r>
            <a:r>
              <a:rPr lang="en-US" altLang="ja-JP" sz="1400" smtClean="0">
                <a:solidFill>
                  <a:srgbClr val="000000"/>
                </a:solidFill>
              </a:rPr>
              <a:t>Send me anything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with addresses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beginning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199.31.0.0/16</a:t>
            </a:r>
            <a:r>
              <a:rPr lang="ja-JP" altLang="en-US" sz="1400" smtClean="0">
                <a:solidFill>
                  <a:srgbClr val="000000"/>
                </a:solidFill>
              </a:rPr>
              <a:t>”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grpSp>
        <p:nvGrpSpPr>
          <p:cNvPr id="99352" name="Group 31"/>
          <p:cNvGrpSpPr>
            <a:grpSpLocks/>
          </p:cNvGrpSpPr>
          <p:nvPr/>
        </p:nvGrpSpPr>
        <p:grpSpPr bwMode="auto">
          <a:xfrm>
            <a:off x="806450" y="3941763"/>
            <a:ext cx="2338388" cy="404812"/>
            <a:chOff x="1004" y="1639"/>
            <a:chExt cx="1473" cy="255"/>
          </a:xfrm>
        </p:grpSpPr>
        <p:sp>
          <p:nvSpPr>
            <p:cNvPr id="99366" name="Freeform 32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67" name="Text Box 33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200.23.20.0/23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9353" name="Text Box 34"/>
          <p:cNvSpPr txBox="1">
            <a:spLocks noChangeArrowheads="1"/>
          </p:cNvSpPr>
          <p:nvPr/>
        </p:nvSpPr>
        <p:spPr bwMode="auto">
          <a:xfrm>
            <a:off x="787400" y="374173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2</a:t>
            </a:r>
          </a:p>
        </p:txBody>
      </p:sp>
      <p:grpSp>
        <p:nvGrpSpPr>
          <p:cNvPr id="99354" name="Group 35"/>
          <p:cNvGrpSpPr>
            <a:grpSpLocks/>
          </p:cNvGrpSpPr>
          <p:nvPr/>
        </p:nvGrpSpPr>
        <p:grpSpPr bwMode="auto">
          <a:xfrm>
            <a:off x="2155825" y="4198938"/>
            <a:ext cx="257175" cy="663575"/>
            <a:chOff x="870" y="2941"/>
            <a:chExt cx="162" cy="418"/>
          </a:xfrm>
        </p:grpSpPr>
        <p:sp>
          <p:nvSpPr>
            <p:cNvPr id="99363" name="Text Box 36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4" name="Text Box 37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5" name="Text Box 38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9355" name="Group 39"/>
          <p:cNvGrpSpPr>
            <a:grpSpLocks/>
          </p:cNvGrpSpPr>
          <p:nvPr/>
        </p:nvGrpSpPr>
        <p:grpSpPr bwMode="auto">
          <a:xfrm>
            <a:off x="3184525" y="3903663"/>
            <a:ext cx="257175" cy="663575"/>
            <a:chOff x="870" y="2941"/>
            <a:chExt cx="162" cy="418"/>
          </a:xfrm>
        </p:grpSpPr>
        <p:sp>
          <p:nvSpPr>
            <p:cNvPr id="99360" name="Text Box 40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1" name="Text Box 41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2" name="Text Box 42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9356" name="Text Box 43"/>
          <p:cNvSpPr txBox="1">
            <a:spLocks noChangeArrowheads="1"/>
          </p:cNvSpPr>
          <p:nvPr/>
        </p:nvSpPr>
        <p:spPr bwMode="auto">
          <a:xfrm>
            <a:off x="566738" y="1357313"/>
            <a:ext cx="81073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hierarchical addressing allows efficient advertisement of routing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information:</a:t>
            </a:r>
          </a:p>
        </p:txBody>
      </p:sp>
      <p:pic>
        <p:nvPicPr>
          <p:cNvPr id="99357" name="Picture 4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9001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1" name="Group 55"/>
          <p:cNvGrpSpPr>
            <a:grpSpLocks/>
          </p:cNvGrpSpPr>
          <p:nvPr/>
        </p:nvGrpSpPr>
        <p:grpSpPr bwMode="auto">
          <a:xfrm>
            <a:off x="3062288" y="963613"/>
            <a:ext cx="4127500" cy="5326062"/>
            <a:chOff x="1929" y="607"/>
            <a:chExt cx="2600" cy="3355"/>
          </a:xfrm>
        </p:grpSpPr>
        <p:sp>
          <p:nvSpPr>
            <p:cNvPr id="76832" name="Rectangle 4"/>
            <p:cNvSpPr>
              <a:spLocks noChangeArrowheads="1"/>
            </p:cNvSpPr>
            <p:nvPr/>
          </p:nvSpPr>
          <p:spPr bwMode="auto">
            <a:xfrm>
              <a:off x="2040" y="868"/>
              <a:ext cx="2489" cy="303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76833" name="Rectangle 5"/>
            <p:cNvSpPr>
              <a:spLocks noChangeArrowheads="1"/>
            </p:cNvSpPr>
            <p:nvPr/>
          </p:nvSpPr>
          <p:spPr bwMode="auto">
            <a:xfrm>
              <a:off x="1980" y="935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34" name="Text Box 6"/>
            <p:cNvSpPr txBox="1">
              <a:spLocks noChangeArrowheads="1"/>
            </p:cNvSpPr>
            <p:nvPr/>
          </p:nvSpPr>
          <p:spPr bwMode="auto">
            <a:xfrm>
              <a:off x="1954" y="973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ver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35" name="Text Box 7"/>
            <p:cNvSpPr txBox="1">
              <a:spLocks noChangeArrowheads="1"/>
            </p:cNvSpPr>
            <p:nvPr/>
          </p:nvSpPr>
          <p:spPr bwMode="auto">
            <a:xfrm>
              <a:off x="3529" y="1012"/>
              <a:ext cx="5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length</a:t>
              </a:r>
            </a:p>
          </p:txBody>
        </p:sp>
        <p:sp>
          <p:nvSpPr>
            <p:cNvPr id="76836" name="Line 8"/>
            <p:cNvSpPr>
              <a:spLocks noChangeShapeType="1"/>
            </p:cNvSpPr>
            <p:nvPr/>
          </p:nvSpPr>
          <p:spPr bwMode="auto">
            <a:xfrm>
              <a:off x="1988" y="1261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37" name="Line 9"/>
            <p:cNvSpPr>
              <a:spLocks noChangeShapeType="1"/>
            </p:cNvSpPr>
            <p:nvPr/>
          </p:nvSpPr>
          <p:spPr bwMode="auto">
            <a:xfrm flipH="1" flipV="1">
              <a:off x="3210" y="941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38" name="Text Box 10"/>
            <p:cNvSpPr txBox="1">
              <a:spLocks noChangeArrowheads="1"/>
            </p:cNvSpPr>
            <p:nvPr/>
          </p:nvSpPr>
          <p:spPr bwMode="auto">
            <a:xfrm>
              <a:off x="2922" y="607"/>
              <a:ext cx="5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32 bits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39" name="Line 11"/>
            <p:cNvSpPr>
              <a:spLocks noChangeShapeType="1"/>
            </p:cNvSpPr>
            <p:nvPr/>
          </p:nvSpPr>
          <p:spPr bwMode="auto">
            <a:xfrm>
              <a:off x="3552" y="762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0" name="Line 12"/>
            <p:cNvSpPr>
              <a:spLocks noChangeShapeType="1"/>
            </p:cNvSpPr>
            <p:nvPr/>
          </p:nvSpPr>
          <p:spPr bwMode="auto">
            <a:xfrm rot="10800000">
              <a:off x="1972" y="769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1" name="Text Box 13"/>
            <p:cNvSpPr txBox="1">
              <a:spLocks noChangeArrowheads="1"/>
            </p:cNvSpPr>
            <p:nvPr/>
          </p:nvSpPr>
          <p:spPr bwMode="auto">
            <a:xfrm>
              <a:off x="2606" y="2792"/>
              <a:ext cx="1351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data </a:t>
              </a:r>
            </a:p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(variable length,</a:t>
              </a:r>
            </a:p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typically a TCP </a:t>
              </a:r>
            </a:p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or UDP segment)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42" name="Text Box 14"/>
            <p:cNvSpPr txBox="1">
              <a:spLocks noChangeArrowheads="1"/>
            </p:cNvSpPr>
            <p:nvPr/>
          </p:nvSpPr>
          <p:spPr bwMode="auto">
            <a:xfrm>
              <a:off x="1929" y="1320"/>
              <a:ext cx="1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16-bit identifier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76843" name="Line 15"/>
            <p:cNvSpPr>
              <a:spLocks noChangeShapeType="1"/>
            </p:cNvSpPr>
            <p:nvPr/>
          </p:nvSpPr>
          <p:spPr bwMode="auto">
            <a:xfrm flipV="1">
              <a:off x="1984" y="22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4" name="Line 16"/>
            <p:cNvSpPr>
              <a:spLocks noChangeShapeType="1"/>
            </p:cNvSpPr>
            <p:nvPr/>
          </p:nvSpPr>
          <p:spPr bwMode="auto">
            <a:xfrm flipV="1">
              <a:off x="1984" y="25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5" name="Text Box 17"/>
            <p:cNvSpPr txBox="1">
              <a:spLocks noChangeArrowheads="1"/>
            </p:cNvSpPr>
            <p:nvPr/>
          </p:nvSpPr>
          <p:spPr bwMode="auto">
            <a:xfrm>
              <a:off x="3464" y="1549"/>
              <a:ext cx="8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header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checksum</a:t>
              </a:r>
            </a:p>
          </p:txBody>
        </p:sp>
        <p:sp>
          <p:nvSpPr>
            <p:cNvPr id="76846" name="Text Box 18"/>
            <p:cNvSpPr txBox="1">
              <a:spLocks noChangeArrowheads="1"/>
            </p:cNvSpPr>
            <p:nvPr/>
          </p:nvSpPr>
          <p:spPr bwMode="auto">
            <a:xfrm>
              <a:off x="2008" y="1531"/>
              <a:ext cx="5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time to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live</a:t>
              </a:r>
            </a:p>
          </p:txBody>
        </p:sp>
        <p:sp>
          <p:nvSpPr>
            <p:cNvPr id="76847" name="Text Box 19"/>
            <p:cNvSpPr txBox="1">
              <a:spLocks noChangeArrowheads="1"/>
            </p:cNvSpPr>
            <p:nvPr/>
          </p:nvSpPr>
          <p:spPr bwMode="auto">
            <a:xfrm>
              <a:off x="2369" y="1959"/>
              <a:ext cx="16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32 bit source IP address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48" name="Text Box 31"/>
            <p:cNvSpPr txBox="1">
              <a:spLocks noChangeArrowheads="1"/>
            </p:cNvSpPr>
            <p:nvPr/>
          </p:nvSpPr>
          <p:spPr bwMode="auto">
            <a:xfrm>
              <a:off x="2222" y="907"/>
              <a:ext cx="4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head.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len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49" name="Text Box 32"/>
            <p:cNvSpPr txBox="1">
              <a:spLocks noChangeArrowheads="1"/>
            </p:cNvSpPr>
            <p:nvPr/>
          </p:nvSpPr>
          <p:spPr bwMode="auto">
            <a:xfrm>
              <a:off x="2646" y="901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type of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service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50" name="Line 33"/>
            <p:cNvSpPr>
              <a:spLocks noChangeShapeType="1"/>
            </p:cNvSpPr>
            <p:nvPr/>
          </p:nvSpPr>
          <p:spPr bwMode="auto">
            <a:xfrm flipH="1" flipV="1">
              <a:off x="2646" y="938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1" name="Line 34"/>
            <p:cNvSpPr>
              <a:spLocks noChangeShapeType="1"/>
            </p:cNvSpPr>
            <p:nvPr/>
          </p:nvSpPr>
          <p:spPr bwMode="auto">
            <a:xfrm flipH="1" flipV="1">
              <a:off x="2259" y="944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2" name="Line 37"/>
            <p:cNvSpPr>
              <a:spLocks noChangeShapeType="1"/>
            </p:cNvSpPr>
            <p:nvPr/>
          </p:nvSpPr>
          <p:spPr bwMode="auto">
            <a:xfrm flipH="1" flipV="1">
              <a:off x="3210" y="1265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3" name="Text Box 38"/>
            <p:cNvSpPr txBox="1">
              <a:spLocks noChangeArrowheads="1"/>
            </p:cNvSpPr>
            <p:nvPr/>
          </p:nvSpPr>
          <p:spPr bwMode="auto">
            <a:xfrm>
              <a:off x="3117" y="1314"/>
              <a:ext cx="4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flgs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76854" name="Line 39"/>
            <p:cNvSpPr>
              <a:spLocks noChangeShapeType="1"/>
            </p:cNvSpPr>
            <p:nvPr/>
          </p:nvSpPr>
          <p:spPr bwMode="auto">
            <a:xfrm flipH="1" flipV="1">
              <a:off x="3504" y="125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5" name="Text Box 40"/>
            <p:cNvSpPr txBox="1">
              <a:spLocks noChangeArrowheads="1"/>
            </p:cNvSpPr>
            <p:nvPr/>
          </p:nvSpPr>
          <p:spPr bwMode="auto">
            <a:xfrm>
              <a:off x="3531" y="1230"/>
              <a:ext cx="9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fragment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offset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76856" name="Line 43"/>
            <p:cNvSpPr>
              <a:spLocks noChangeShapeType="1"/>
            </p:cNvSpPr>
            <p:nvPr/>
          </p:nvSpPr>
          <p:spPr bwMode="auto">
            <a:xfrm flipV="1">
              <a:off x="1984" y="1581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7" name="Line 44"/>
            <p:cNvSpPr>
              <a:spLocks noChangeShapeType="1"/>
            </p:cNvSpPr>
            <p:nvPr/>
          </p:nvSpPr>
          <p:spPr bwMode="auto">
            <a:xfrm flipH="1" flipV="1">
              <a:off x="3210" y="1583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8" name="Line 45"/>
            <p:cNvSpPr>
              <a:spLocks noChangeShapeType="1"/>
            </p:cNvSpPr>
            <p:nvPr/>
          </p:nvSpPr>
          <p:spPr bwMode="auto">
            <a:xfrm flipV="1">
              <a:off x="1972" y="19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9" name="Text Box 46"/>
            <p:cNvSpPr txBox="1">
              <a:spLocks noChangeArrowheads="1"/>
            </p:cNvSpPr>
            <p:nvPr/>
          </p:nvSpPr>
          <p:spPr bwMode="auto">
            <a:xfrm>
              <a:off x="2668" y="1525"/>
              <a:ext cx="4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upper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layer</a:t>
              </a:r>
            </a:p>
          </p:txBody>
        </p:sp>
        <p:sp>
          <p:nvSpPr>
            <p:cNvPr id="76860" name="Line 47"/>
            <p:cNvSpPr>
              <a:spLocks noChangeShapeType="1"/>
            </p:cNvSpPr>
            <p:nvPr/>
          </p:nvSpPr>
          <p:spPr bwMode="auto">
            <a:xfrm flipH="1" flipV="1">
              <a:off x="2610" y="158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61" name="Text Box 49"/>
            <p:cNvSpPr txBox="1">
              <a:spLocks noChangeArrowheads="1"/>
            </p:cNvSpPr>
            <p:nvPr/>
          </p:nvSpPr>
          <p:spPr bwMode="auto">
            <a:xfrm>
              <a:off x="2262" y="2235"/>
              <a:ext cx="19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32 bit destination IP address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62" name="Line 50"/>
            <p:cNvSpPr>
              <a:spLocks noChangeShapeType="1"/>
            </p:cNvSpPr>
            <p:nvPr/>
          </p:nvSpPr>
          <p:spPr bwMode="auto">
            <a:xfrm flipV="1">
              <a:off x="1984" y="2787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63" name="Text Box 51"/>
            <p:cNvSpPr txBox="1">
              <a:spLocks noChangeArrowheads="1"/>
            </p:cNvSpPr>
            <p:nvPr/>
          </p:nvSpPr>
          <p:spPr bwMode="auto">
            <a:xfrm>
              <a:off x="2673" y="2529"/>
              <a:ext cx="10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options (if any)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0"/>
            <a:ext cx="7772400" cy="78105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IP datagram format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768350" y="858838"/>
            <a:ext cx="2501900" cy="792162"/>
            <a:chOff x="484" y="541"/>
            <a:chExt cx="1576" cy="499"/>
          </a:xfrm>
        </p:grpSpPr>
        <p:sp>
          <p:nvSpPr>
            <p:cNvPr id="76830" name="Text Box 20"/>
            <p:cNvSpPr txBox="1">
              <a:spLocks noChangeArrowheads="1"/>
            </p:cNvSpPr>
            <p:nvPr/>
          </p:nvSpPr>
          <p:spPr bwMode="auto">
            <a:xfrm>
              <a:off x="484" y="541"/>
              <a:ext cx="13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IP protocol version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number</a:t>
              </a:r>
              <a:endParaRPr lang="en-US" altLang="en-US" sz="1000" smtClean="0">
                <a:solidFill>
                  <a:srgbClr val="000000"/>
                </a:solidFill>
              </a:endParaRPr>
            </a:p>
          </p:txBody>
        </p:sp>
        <p:sp>
          <p:nvSpPr>
            <p:cNvPr id="76831" name="Line 23"/>
            <p:cNvSpPr>
              <a:spLocks noChangeShapeType="1"/>
            </p:cNvSpPr>
            <p:nvPr/>
          </p:nvSpPr>
          <p:spPr bwMode="auto">
            <a:xfrm>
              <a:off x="1727" y="749"/>
              <a:ext cx="333" cy="2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1258888" y="1406525"/>
            <a:ext cx="2416175" cy="641350"/>
            <a:chOff x="793" y="886"/>
            <a:chExt cx="1522" cy="404"/>
          </a:xfrm>
        </p:grpSpPr>
        <p:sp>
          <p:nvSpPr>
            <p:cNvPr id="76828" name="Text Box 21"/>
            <p:cNvSpPr txBox="1">
              <a:spLocks noChangeArrowheads="1"/>
            </p:cNvSpPr>
            <p:nvPr/>
          </p:nvSpPr>
          <p:spPr bwMode="auto">
            <a:xfrm>
              <a:off x="793" y="886"/>
              <a:ext cx="9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header length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(bytes)</a:t>
              </a:r>
              <a:endParaRPr lang="en-US" altLang="en-US" sz="1000" smtClean="0">
                <a:solidFill>
                  <a:srgbClr val="000000"/>
                </a:solidFill>
              </a:endParaRPr>
            </a:p>
          </p:txBody>
        </p:sp>
        <p:sp>
          <p:nvSpPr>
            <p:cNvPr id="76829" name="Line 24"/>
            <p:cNvSpPr>
              <a:spLocks noChangeShapeType="1"/>
            </p:cNvSpPr>
            <p:nvPr/>
          </p:nvSpPr>
          <p:spPr bwMode="auto">
            <a:xfrm>
              <a:off x="1745" y="1100"/>
              <a:ext cx="570" cy="9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727075" y="2732088"/>
            <a:ext cx="3624263" cy="1592262"/>
            <a:chOff x="458" y="1721"/>
            <a:chExt cx="2283" cy="1003"/>
          </a:xfrm>
        </p:grpSpPr>
        <p:sp>
          <p:nvSpPr>
            <p:cNvPr id="76826" name="Text Box 27"/>
            <p:cNvSpPr txBox="1">
              <a:spLocks noChangeArrowheads="1"/>
            </p:cNvSpPr>
            <p:nvPr/>
          </p:nvSpPr>
          <p:spPr bwMode="auto">
            <a:xfrm>
              <a:off x="458" y="2320"/>
              <a:ext cx="14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upper layer protocol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to deliver payload to</a:t>
              </a:r>
            </a:p>
          </p:txBody>
        </p:sp>
        <p:sp>
          <p:nvSpPr>
            <p:cNvPr id="76827" name="Line 28"/>
            <p:cNvSpPr>
              <a:spLocks noChangeShapeType="1"/>
            </p:cNvSpPr>
            <p:nvPr/>
          </p:nvSpPr>
          <p:spPr bwMode="auto">
            <a:xfrm flipV="1">
              <a:off x="1817" y="1721"/>
              <a:ext cx="924" cy="70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6846888" y="1054100"/>
            <a:ext cx="2176462" cy="735013"/>
            <a:chOff x="4313" y="664"/>
            <a:chExt cx="1371" cy="463"/>
          </a:xfrm>
        </p:grpSpPr>
        <p:sp>
          <p:nvSpPr>
            <p:cNvPr id="76824" name="Text Box 26"/>
            <p:cNvSpPr txBox="1">
              <a:spLocks noChangeArrowheads="1"/>
            </p:cNvSpPr>
            <p:nvPr/>
          </p:nvSpPr>
          <p:spPr bwMode="auto">
            <a:xfrm>
              <a:off x="4648" y="664"/>
              <a:ext cx="10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total datagram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length (bytes)</a:t>
              </a:r>
            </a:p>
          </p:txBody>
        </p:sp>
        <p:sp>
          <p:nvSpPr>
            <p:cNvPr id="76825" name="Line 30"/>
            <p:cNvSpPr>
              <a:spLocks noChangeShapeType="1"/>
            </p:cNvSpPr>
            <p:nvPr/>
          </p:nvSpPr>
          <p:spPr bwMode="auto">
            <a:xfrm flipH="1">
              <a:off x="4313" y="869"/>
              <a:ext cx="402" cy="25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1293813" y="1760538"/>
            <a:ext cx="3028950" cy="565150"/>
            <a:chOff x="815" y="1109"/>
            <a:chExt cx="1908" cy="356"/>
          </a:xfrm>
        </p:grpSpPr>
        <p:sp>
          <p:nvSpPr>
            <p:cNvPr id="76822" name="Text Box 35"/>
            <p:cNvSpPr txBox="1">
              <a:spLocks noChangeArrowheads="1"/>
            </p:cNvSpPr>
            <p:nvPr/>
          </p:nvSpPr>
          <p:spPr bwMode="auto">
            <a:xfrm>
              <a:off x="815" y="1234"/>
              <a:ext cx="10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ja-JP" altLang="en-US" sz="1800" smtClean="0">
                  <a:solidFill>
                    <a:srgbClr val="000000"/>
                  </a:solidFill>
                </a:rPr>
                <a:t>“</a:t>
              </a:r>
              <a:r>
                <a:rPr lang="en-US" altLang="ja-JP" sz="1800" smtClean="0">
                  <a:solidFill>
                    <a:srgbClr val="000000"/>
                  </a:solidFill>
                </a:rPr>
                <a:t>type</a:t>
              </a:r>
              <a:r>
                <a:rPr lang="ja-JP" altLang="en-US" sz="1800" smtClean="0">
                  <a:solidFill>
                    <a:srgbClr val="000000"/>
                  </a:solidFill>
                </a:rPr>
                <a:t>”</a:t>
              </a:r>
              <a:r>
                <a:rPr lang="en-US" altLang="ja-JP" sz="1800" smtClean="0">
                  <a:solidFill>
                    <a:srgbClr val="000000"/>
                  </a:solidFill>
                </a:rPr>
                <a:t> of data </a:t>
              </a:r>
              <a:endParaRPr lang="en-US" altLang="en-US" sz="1000" smtClean="0">
                <a:solidFill>
                  <a:srgbClr val="000000"/>
                </a:solidFill>
              </a:endParaRPr>
            </a:p>
          </p:txBody>
        </p:sp>
        <p:sp>
          <p:nvSpPr>
            <p:cNvPr id="76823" name="Line 36"/>
            <p:cNvSpPr>
              <a:spLocks noChangeShapeType="1"/>
            </p:cNvSpPr>
            <p:nvPr/>
          </p:nvSpPr>
          <p:spPr bwMode="auto">
            <a:xfrm flipV="1">
              <a:off x="1757" y="1109"/>
              <a:ext cx="966" cy="26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4951413" y="1787525"/>
            <a:ext cx="4102100" cy="915988"/>
            <a:chOff x="3119" y="1126"/>
            <a:chExt cx="2584" cy="577"/>
          </a:xfrm>
        </p:grpSpPr>
        <p:sp>
          <p:nvSpPr>
            <p:cNvPr id="76818" name="Text Box 25"/>
            <p:cNvSpPr txBox="1">
              <a:spLocks noChangeArrowheads="1"/>
            </p:cNvSpPr>
            <p:nvPr/>
          </p:nvSpPr>
          <p:spPr bwMode="auto">
            <a:xfrm>
              <a:off x="4667" y="1126"/>
              <a:ext cx="103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for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fragmentation/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reassembly</a:t>
              </a:r>
            </a:p>
          </p:txBody>
        </p:sp>
        <p:sp>
          <p:nvSpPr>
            <p:cNvPr id="76819" name="Line 29"/>
            <p:cNvSpPr>
              <a:spLocks noChangeShapeType="1"/>
            </p:cNvSpPr>
            <p:nvPr/>
          </p:nvSpPr>
          <p:spPr bwMode="auto">
            <a:xfrm flipH="1">
              <a:off x="3443" y="1415"/>
              <a:ext cx="1284" cy="1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20" name="Line 41"/>
            <p:cNvSpPr>
              <a:spLocks noChangeShapeType="1"/>
            </p:cNvSpPr>
            <p:nvPr/>
          </p:nvSpPr>
          <p:spPr bwMode="auto">
            <a:xfrm flipH="1" flipV="1">
              <a:off x="4301" y="1349"/>
              <a:ext cx="414" cy="7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21" name="Line 42"/>
            <p:cNvSpPr>
              <a:spLocks noChangeShapeType="1"/>
            </p:cNvSpPr>
            <p:nvPr/>
          </p:nvSpPr>
          <p:spPr bwMode="auto">
            <a:xfrm flipH="1">
              <a:off x="3119" y="1421"/>
              <a:ext cx="1584" cy="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1019175" y="2406650"/>
            <a:ext cx="2398713" cy="1190625"/>
            <a:chOff x="642" y="1516"/>
            <a:chExt cx="1511" cy="750"/>
          </a:xfrm>
        </p:grpSpPr>
        <p:sp>
          <p:nvSpPr>
            <p:cNvPr id="76816" name="Text Box 22"/>
            <p:cNvSpPr txBox="1">
              <a:spLocks noChangeArrowheads="1"/>
            </p:cNvSpPr>
            <p:nvPr/>
          </p:nvSpPr>
          <p:spPr bwMode="auto">
            <a:xfrm>
              <a:off x="642" y="1516"/>
              <a:ext cx="120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max number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remaining hops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(decremented at 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each router)</a:t>
              </a:r>
            </a:p>
          </p:txBody>
        </p:sp>
        <p:sp>
          <p:nvSpPr>
            <p:cNvPr id="76817" name="Line 48"/>
            <p:cNvSpPr>
              <a:spLocks noChangeShapeType="1"/>
            </p:cNvSpPr>
            <p:nvPr/>
          </p:nvSpPr>
          <p:spPr bwMode="auto">
            <a:xfrm>
              <a:off x="1805" y="1700"/>
              <a:ext cx="348" cy="5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6532563" y="3987800"/>
            <a:ext cx="2508250" cy="1465263"/>
            <a:chOff x="4115" y="2512"/>
            <a:chExt cx="1580" cy="923"/>
          </a:xfrm>
        </p:grpSpPr>
        <p:sp>
          <p:nvSpPr>
            <p:cNvPr id="76814" name="Text Box 52"/>
            <p:cNvSpPr txBox="1">
              <a:spLocks noChangeArrowheads="1"/>
            </p:cNvSpPr>
            <p:nvPr/>
          </p:nvSpPr>
          <p:spPr bwMode="auto">
            <a:xfrm>
              <a:off x="4595" y="2512"/>
              <a:ext cx="1100" cy="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e.g. timestamp,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record route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taken, specify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list of routers 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to visit.</a:t>
              </a:r>
            </a:p>
          </p:txBody>
        </p:sp>
        <p:sp>
          <p:nvSpPr>
            <p:cNvPr id="76815" name="Line 53"/>
            <p:cNvSpPr>
              <a:spLocks noChangeShapeType="1"/>
            </p:cNvSpPr>
            <p:nvPr/>
          </p:nvSpPr>
          <p:spPr bwMode="auto">
            <a:xfrm flipH="1">
              <a:off x="4115" y="2651"/>
              <a:ext cx="516" cy="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75542" name="Rectangle 54"/>
          <p:cNvSpPr>
            <a:spLocks noChangeArrowheads="1"/>
          </p:cNvSpPr>
          <p:nvPr/>
        </p:nvSpPr>
        <p:spPr bwMode="auto">
          <a:xfrm>
            <a:off x="244475" y="4595813"/>
            <a:ext cx="2620963" cy="160655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000" i="1" smtClean="0">
                <a:solidFill>
                  <a:srgbClr val="CC0000"/>
                </a:solidFill>
              </a:rPr>
              <a:t>how much overhead?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smtClean="0">
                <a:solidFill>
                  <a:srgbClr val="000000"/>
                </a:solidFill>
              </a:rPr>
              <a:t>20 bytes of TCP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smtClean="0">
                <a:solidFill>
                  <a:srgbClr val="000000"/>
                </a:solidFill>
              </a:rPr>
              <a:t>20 bytes of IP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smtClean="0">
                <a:solidFill>
                  <a:srgbClr val="000000"/>
                </a:solidFill>
              </a:rPr>
              <a:t>= 40 bytes + app layer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5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81438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0" name="Rectangle 12"/>
          <p:cNvSpPr>
            <a:spLocks noChangeArrowheads="1"/>
          </p:cNvSpPr>
          <p:nvPr/>
        </p:nvSpPr>
        <p:spPr bwMode="auto">
          <a:xfrm>
            <a:off x="1917700" y="1306513"/>
            <a:ext cx="4568825" cy="1836737"/>
          </a:xfrm>
          <a:prstGeom prst="rect">
            <a:avLst/>
          </a:prstGeom>
          <a:solidFill>
            <a:schemeClr val="bg1"/>
          </a:solidFill>
          <a:ln w="19050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51" name="Rectangle 13"/>
          <p:cNvSpPr>
            <a:spLocks noChangeArrowheads="1"/>
          </p:cNvSpPr>
          <p:nvPr/>
        </p:nvSpPr>
        <p:spPr bwMode="auto">
          <a:xfrm>
            <a:off x="2073275" y="1820863"/>
            <a:ext cx="1417638" cy="828675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line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termination</a:t>
            </a:r>
          </a:p>
        </p:txBody>
      </p:sp>
      <p:sp>
        <p:nvSpPr>
          <p:cNvPr id="53252" name="Rectangle 14"/>
          <p:cNvSpPr>
            <a:spLocks noChangeArrowheads="1"/>
          </p:cNvSpPr>
          <p:nvPr/>
        </p:nvSpPr>
        <p:spPr bwMode="auto">
          <a:xfrm>
            <a:off x="3697288" y="1492250"/>
            <a:ext cx="1152525" cy="1409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53" name="Rectangle 15"/>
          <p:cNvSpPr>
            <a:spLocks noChangeArrowheads="1"/>
          </p:cNvSpPr>
          <p:nvPr/>
        </p:nvSpPr>
        <p:spPr bwMode="auto">
          <a:xfrm>
            <a:off x="5048250" y="1443038"/>
            <a:ext cx="1247775" cy="150495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54" name="Line 16"/>
          <p:cNvSpPr>
            <a:spLocks noChangeShapeType="1"/>
          </p:cNvSpPr>
          <p:nvPr/>
        </p:nvSpPr>
        <p:spPr bwMode="auto">
          <a:xfrm>
            <a:off x="1641475" y="2232025"/>
            <a:ext cx="423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5" name="Line 30"/>
          <p:cNvSpPr>
            <a:spLocks noChangeShapeType="1"/>
          </p:cNvSpPr>
          <p:nvPr/>
        </p:nvSpPr>
        <p:spPr bwMode="auto">
          <a:xfrm>
            <a:off x="3509963" y="2211388"/>
            <a:ext cx="1905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6" name="Line 31"/>
          <p:cNvSpPr>
            <a:spLocks noChangeShapeType="1"/>
          </p:cNvSpPr>
          <p:nvPr/>
        </p:nvSpPr>
        <p:spPr bwMode="auto">
          <a:xfrm>
            <a:off x="4852988" y="2168525"/>
            <a:ext cx="1905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7" name="Line 32"/>
          <p:cNvSpPr>
            <a:spLocks noChangeShapeType="1"/>
          </p:cNvSpPr>
          <p:nvPr/>
        </p:nvSpPr>
        <p:spPr bwMode="auto">
          <a:xfrm flipV="1">
            <a:off x="6243638" y="2209800"/>
            <a:ext cx="7366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8" name="Rectangle 33"/>
          <p:cNvSpPr>
            <a:spLocks noChangeArrowheads="1"/>
          </p:cNvSpPr>
          <p:nvPr/>
        </p:nvSpPr>
        <p:spPr bwMode="auto">
          <a:xfrm>
            <a:off x="3730625" y="1801813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link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layer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protocol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(receive)</a:t>
            </a:r>
          </a:p>
        </p:txBody>
      </p:sp>
      <p:sp>
        <p:nvSpPr>
          <p:cNvPr id="53259" name="Text Box 35"/>
          <p:cNvSpPr txBox="1">
            <a:spLocks noChangeArrowheads="1"/>
          </p:cNvSpPr>
          <p:nvPr/>
        </p:nvSpPr>
        <p:spPr bwMode="auto">
          <a:xfrm>
            <a:off x="5080000" y="1455738"/>
            <a:ext cx="12509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lookup,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forwarding</a:t>
            </a:r>
          </a:p>
          <a:p>
            <a:pPr algn="ctr" eaLnBrk="0" hangingPunct="0"/>
            <a:endParaRPr lang="en-US" altLang="en-US" sz="1800" smtClean="0">
              <a:solidFill>
                <a:srgbClr val="000000"/>
              </a:solidFill>
            </a:endParaRPr>
          </a:p>
          <a:p>
            <a:pPr algn="ctr" eaLnBrk="0" hangingPunct="0"/>
            <a:endParaRPr lang="en-US" altLang="en-US" sz="1800" smtClean="0">
              <a:solidFill>
                <a:srgbClr val="000000"/>
              </a:solidFill>
            </a:endParaRP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queueing</a:t>
            </a:r>
          </a:p>
        </p:txBody>
      </p:sp>
      <p:sp>
        <p:nvSpPr>
          <p:cNvPr id="53260" name="Rectangle 3"/>
          <p:cNvSpPr>
            <a:spLocks noGrp="1" noChangeArrowheads="1"/>
          </p:cNvSpPr>
          <p:nvPr>
            <p:ph type="title"/>
          </p:nvPr>
        </p:nvSpPr>
        <p:spPr>
          <a:xfrm>
            <a:off x="422275" y="293688"/>
            <a:ext cx="7772400" cy="6096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Input port functions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32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94075" y="3746500"/>
            <a:ext cx="5456238" cy="2667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decentralized switching</a:t>
            </a:r>
            <a:r>
              <a:rPr lang="en-US" altLang="en-US" sz="2400" i="1" dirty="0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:</a:t>
            </a:r>
            <a:r>
              <a:rPr lang="en-US" altLang="en-US" sz="2400" dirty="0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using header field values, lookup output port using forwarding table in input port memory </a:t>
            </a:r>
            <a:endParaRPr lang="en-US" altLang="en-US" sz="2200" dirty="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goal</a:t>
            </a:r>
            <a:r>
              <a:rPr lang="en-US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: complete input port processing at </a:t>
            </a:r>
            <a:r>
              <a:rPr lang="ja-JP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‘</a:t>
            </a:r>
            <a:r>
              <a:rPr lang="en-US" altLang="ja-JP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line speed</a:t>
            </a:r>
            <a:r>
              <a:rPr lang="ja-JP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endParaRPr lang="en-US" altLang="ja-JP" sz="2200" dirty="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queuing: if datagrams arrive faster than forwarding rate into switch fabric</a:t>
            </a:r>
          </a:p>
        </p:txBody>
      </p:sp>
      <p:sp>
        <p:nvSpPr>
          <p:cNvPr id="53262" name="Text Box 5"/>
          <p:cNvSpPr txBox="1">
            <a:spLocks noChangeArrowheads="1"/>
          </p:cNvSpPr>
          <p:nvPr/>
        </p:nvSpPr>
        <p:spPr bwMode="auto">
          <a:xfrm>
            <a:off x="201613" y="3054350"/>
            <a:ext cx="2174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2000" smtClean="0">
                <a:solidFill>
                  <a:srgbClr val="000099"/>
                </a:solidFill>
              </a:rPr>
              <a:t>physical layer:</a:t>
            </a:r>
          </a:p>
          <a:p>
            <a:pPr algn="r" eaLnBrk="0" hangingPunct="0"/>
            <a:r>
              <a:rPr lang="en-US" altLang="en-US" sz="2000" smtClean="0">
                <a:solidFill>
                  <a:srgbClr val="000000"/>
                </a:solidFill>
              </a:rPr>
              <a:t>bit-level reception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63" name="Text Box 6"/>
          <p:cNvSpPr txBox="1">
            <a:spLocks noChangeArrowheads="1"/>
          </p:cNvSpPr>
          <p:nvPr/>
        </p:nvSpPr>
        <p:spPr bwMode="auto">
          <a:xfrm>
            <a:off x="553413" y="3783013"/>
            <a:ext cx="1837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2000" dirty="0" smtClean="0">
                <a:solidFill>
                  <a:srgbClr val="000099"/>
                </a:solidFill>
              </a:rPr>
              <a:t>data link layer:</a:t>
            </a:r>
          </a:p>
          <a:p>
            <a:pPr algn="r" eaLnBrk="0" hangingPunct="0"/>
            <a:r>
              <a:rPr lang="en-US" altLang="en-US" sz="2000" dirty="0" smtClean="0">
                <a:solidFill>
                  <a:srgbClr val="000000"/>
                </a:solidFill>
              </a:rPr>
              <a:t>e.g., </a:t>
            </a:r>
            <a:r>
              <a:rPr lang="en-US" altLang="en-US" sz="2000" dirty="0" smtClean="0">
                <a:solidFill>
                  <a:srgbClr val="000000"/>
                </a:solidFill>
              </a:rPr>
              <a:t>Ethernet</a:t>
            </a:r>
            <a:endParaRPr lang="en-US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53264" name="Line 45"/>
          <p:cNvSpPr>
            <a:spLocks noChangeShapeType="1"/>
          </p:cNvSpPr>
          <p:nvPr/>
        </p:nvSpPr>
        <p:spPr bwMode="auto">
          <a:xfrm>
            <a:off x="6969125" y="690563"/>
            <a:ext cx="11113" cy="286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65" name="Rectangle 46"/>
          <p:cNvSpPr>
            <a:spLocks noChangeArrowheads="1"/>
          </p:cNvSpPr>
          <p:nvPr/>
        </p:nvSpPr>
        <p:spPr bwMode="auto">
          <a:xfrm>
            <a:off x="7061200" y="1819275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switch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fabric</a:t>
            </a:r>
          </a:p>
        </p:txBody>
      </p:sp>
      <p:grpSp>
        <p:nvGrpSpPr>
          <p:cNvPr id="53266" name="Group 56"/>
          <p:cNvGrpSpPr>
            <a:grpSpLocks/>
          </p:cNvGrpSpPr>
          <p:nvPr/>
        </p:nvGrpSpPr>
        <p:grpSpPr bwMode="auto">
          <a:xfrm>
            <a:off x="5175250" y="2062163"/>
            <a:ext cx="993775" cy="468312"/>
            <a:chOff x="310" y="3526"/>
            <a:chExt cx="1040" cy="457"/>
          </a:xfrm>
        </p:grpSpPr>
        <p:sp>
          <p:nvSpPr>
            <p:cNvPr id="53272" name="Rectangle 47"/>
            <p:cNvSpPr>
              <a:spLocks noChangeArrowheads="1"/>
            </p:cNvSpPr>
            <p:nvPr/>
          </p:nvSpPr>
          <p:spPr bwMode="auto">
            <a:xfrm>
              <a:off x="310" y="3526"/>
              <a:ext cx="1040" cy="457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3273" name="Line 48"/>
            <p:cNvSpPr>
              <a:spLocks noChangeShapeType="1"/>
            </p:cNvSpPr>
            <p:nvPr/>
          </p:nvSpPr>
          <p:spPr bwMode="auto">
            <a:xfrm>
              <a:off x="446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4" name="Line 49"/>
            <p:cNvSpPr>
              <a:spLocks noChangeShapeType="1"/>
            </p:cNvSpPr>
            <p:nvPr/>
          </p:nvSpPr>
          <p:spPr bwMode="auto">
            <a:xfrm>
              <a:off x="558" y="3538"/>
              <a:ext cx="2" cy="43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5" name="Line 50"/>
            <p:cNvSpPr>
              <a:spLocks noChangeShapeType="1"/>
            </p:cNvSpPr>
            <p:nvPr/>
          </p:nvSpPr>
          <p:spPr bwMode="auto">
            <a:xfrm>
              <a:off x="671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6" name="Line 51"/>
            <p:cNvSpPr>
              <a:spLocks noChangeShapeType="1"/>
            </p:cNvSpPr>
            <p:nvPr/>
          </p:nvSpPr>
          <p:spPr bwMode="auto">
            <a:xfrm>
              <a:off x="782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7" name="Line 52"/>
            <p:cNvSpPr>
              <a:spLocks noChangeShapeType="1"/>
            </p:cNvSpPr>
            <p:nvPr/>
          </p:nvSpPr>
          <p:spPr bwMode="auto">
            <a:xfrm>
              <a:off x="895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8" name="Line 53"/>
            <p:cNvSpPr>
              <a:spLocks noChangeShapeType="1"/>
            </p:cNvSpPr>
            <p:nvPr/>
          </p:nvSpPr>
          <p:spPr bwMode="auto">
            <a:xfrm>
              <a:off x="1006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9" name="Line 54"/>
            <p:cNvSpPr>
              <a:spLocks noChangeShapeType="1"/>
            </p:cNvSpPr>
            <p:nvPr/>
          </p:nvSpPr>
          <p:spPr bwMode="auto">
            <a:xfrm>
              <a:off x="1121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80" name="Line 55"/>
            <p:cNvSpPr>
              <a:spLocks noChangeShapeType="1"/>
            </p:cNvSpPr>
            <p:nvPr/>
          </p:nvSpPr>
          <p:spPr bwMode="auto">
            <a:xfrm>
              <a:off x="1229" y="3538"/>
              <a:ext cx="2" cy="43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3267" name="Line 58"/>
          <p:cNvSpPr>
            <a:spLocks noChangeShapeType="1"/>
          </p:cNvSpPr>
          <p:nvPr/>
        </p:nvSpPr>
        <p:spPr bwMode="auto">
          <a:xfrm flipV="1">
            <a:off x="2386013" y="2743200"/>
            <a:ext cx="446087" cy="49053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68" name="Line 59"/>
          <p:cNvSpPr>
            <a:spLocks noChangeShapeType="1"/>
          </p:cNvSpPr>
          <p:nvPr/>
        </p:nvSpPr>
        <p:spPr bwMode="auto">
          <a:xfrm flipV="1">
            <a:off x="2405063" y="2940050"/>
            <a:ext cx="1193800" cy="1338263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69" name="Line 60"/>
          <p:cNvSpPr>
            <a:spLocks noChangeShapeType="1"/>
          </p:cNvSpPr>
          <p:nvPr/>
        </p:nvSpPr>
        <p:spPr bwMode="auto">
          <a:xfrm flipV="1">
            <a:off x="4910138" y="3070225"/>
            <a:ext cx="669925" cy="7905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ChangeArrowheads="1"/>
          </p:cNvSpPr>
          <p:nvPr/>
        </p:nvSpPr>
        <p:spPr bwMode="auto">
          <a:xfrm>
            <a:off x="628650" y="1555750"/>
            <a:ext cx="5235575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Destination Address Range</a:t>
            </a:r>
          </a:p>
          <a:p>
            <a:pPr algn="just" eaLnBrk="0" hangingPunct="0"/>
            <a:endParaRPr lang="en-US" altLang="en-US" sz="1800" b="1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11001000 00010111 00010000 00000000</a:t>
            </a:r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through</a:t>
            </a:r>
            <a:r>
              <a:rPr lang="en-US" altLang="en-US" sz="180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                            </a:t>
            </a:r>
            <a:endParaRPr lang="en-US" altLang="en-US" sz="200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11001000 00010111 00010111 11111111</a:t>
            </a:r>
          </a:p>
          <a:p>
            <a:pPr algn="just" eaLnBrk="0" hangingPunct="0"/>
            <a:endParaRPr lang="en-US" altLang="en-US" sz="1800" b="1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11001000 00010111 00011000 00000000</a:t>
            </a:r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through</a:t>
            </a:r>
            <a:endParaRPr lang="en-US" altLang="en-US" sz="2000" smtClean="0">
              <a:solidFill>
                <a:srgbClr val="000000"/>
              </a:solidFill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11001000 00010111 00011000 11111111  </a:t>
            </a:r>
          </a:p>
          <a:p>
            <a:pPr algn="just" eaLnBrk="0" hangingPunct="0"/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11001000 00010111 00011001 00000000</a:t>
            </a:r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through</a:t>
            </a:r>
            <a:endParaRPr lang="en-US" altLang="en-US" sz="2000" smtClean="0">
              <a:solidFill>
                <a:srgbClr val="000000"/>
              </a:solidFill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11001000 00010111 00011111 11111111  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otherwise</a:t>
            </a:r>
          </a:p>
        </p:txBody>
      </p:sp>
      <p:sp>
        <p:nvSpPr>
          <p:cNvPr id="55298" name="Rectangle 5"/>
          <p:cNvSpPr>
            <a:spLocks noChangeArrowheads="1"/>
          </p:cNvSpPr>
          <p:nvPr/>
        </p:nvSpPr>
        <p:spPr bwMode="auto">
          <a:xfrm>
            <a:off x="6053138" y="1557338"/>
            <a:ext cx="15557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Link Interface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u="sng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3  </a:t>
            </a:r>
            <a:endParaRPr lang="en-US" altLang="en-US" sz="2000" smtClean="0">
              <a:solidFill>
                <a:srgbClr val="000000"/>
              </a:solidFill>
            </a:endParaRPr>
          </a:p>
          <a:p>
            <a:pPr algn="just" eaLnBrk="0" hangingPunct="0"/>
            <a:endParaRPr lang="en-US" altLang="en-US" sz="1800" b="1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299" name="Rectangle 6"/>
          <p:cNvSpPr>
            <a:spLocks noChangeArrowheads="1"/>
          </p:cNvSpPr>
          <p:nvPr/>
        </p:nvSpPr>
        <p:spPr bwMode="auto">
          <a:xfrm>
            <a:off x="636588" y="1266825"/>
            <a:ext cx="7223125" cy="452596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5300" name="Line 7"/>
          <p:cNvSpPr>
            <a:spLocks noChangeShapeType="1"/>
          </p:cNvSpPr>
          <p:nvPr/>
        </p:nvSpPr>
        <p:spPr bwMode="auto">
          <a:xfrm>
            <a:off x="625475" y="2084388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1" name="Line 8"/>
          <p:cNvSpPr>
            <a:spLocks noChangeShapeType="1"/>
          </p:cNvSpPr>
          <p:nvPr/>
        </p:nvSpPr>
        <p:spPr bwMode="auto">
          <a:xfrm>
            <a:off x="652463" y="3119438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2" name="Line 9"/>
          <p:cNvSpPr>
            <a:spLocks noChangeShapeType="1"/>
          </p:cNvSpPr>
          <p:nvPr/>
        </p:nvSpPr>
        <p:spPr bwMode="auto">
          <a:xfrm>
            <a:off x="646113" y="4241800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3" name="Line 10"/>
          <p:cNvSpPr>
            <a:spLocks noChangeShapeType="1"/>
          </p:cNvSpPr>
          <p:nvPr/>
        </p:nvSpPr>
        <p:spPr bwMode="auto">
          <a:xfrm>
            <a:off x="639763" y="5343525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4" name="Line 11"/>
          <p:cNvSpPr>
            <a:spLocks noChangeShapeType="1"/>
          </p:cNvSpPr>
          <p:nvPr/>
        </p:nvSpPr>
        <p:spPr bwMode="auto">
          <a:xfrm>
            <a:off x="5929313" y="1277938"/>
            <a:ext cx="0" cy="451485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5" name="Text Box 12"/>
          <p:cNvSpPr txBox="1">
            <a:spLocks noChangeArrowheads="1"/>
          </p:cNvSpPr>
          <p:nvPr/>
        </p:nvSpPr>
        <p:spPr bwMode="auto">
          <a:xfrm>
            <a:off x="565150" y="6007100"/>
            <a:ext cx="7081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</a:rPr>
              <a:t>Q: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 but what happens if ranges don</a:t>
            </a:r>
            <a:r>
              <a:rPr lang="ja-JP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mtClean="0">
                <a:solidFill>
                  <a:srgbClr val="000000"/>
                </a:solidFill>
                <a:latin typeface="Gill Sans MT" panose="020B0502020104020203" pitchFamily="34" charset="0"/>
              </a:rPr>
              <a:t>t divide up so nicely? </a:t>
            </a:r>
            <a:endParaRPr lang="en-US" altLang="en-US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55306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7715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6" name="Rectangle 17"/>
          <p:cNvSpPr>
            <a:spLocks noGrp="1" noChangeArrowheads="1"/>
          </p:cNvSpPr>
          <p:nvPr>
            <p:ph type="title"/>
          </p:nvPr>
        </p:nvSpPr>
        <p:spPr>
          <a:xfrm>
            <a:off x="533400" y="107950"/>
            <a:ext cx="6378575" cy="8636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Destination-based forwarding</a:t>
            </a:r>
            <a:endParaRPr lang="en-US" sz="4000" dirty="0">
              <a:cs typeface="+mj-cs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405188" y="1036638"/>
            <a:ext cx="2071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i="1" smtClean="0">
                <a:solidFill>
                  <a:srgbClr val="CC0000"/>
                </a:solidFill>
              </a:rPr>
              <a:t>forwarding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3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77787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0"/>
          <p:cNvSpPr>
            <a:spLocks noChangeArrowheads="1"/>
          </p:cNvSpPr>
          <p:nvPr/>
        </p:nvSpPr>
        <p:spPr bwMode="auto">
          <a:xfrm>
            <a:off x="434975" y="1335088"/>
            <a:ext cx="8001000" cy="1371600"/>
          </a:xfrm>
          <a:prstGeom prst="rect">
            <a:avLst/>
          </a:prstGeom>
          <a:solidFill>
            <a:schemeClr val="bg1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6323" name="Rectangle 18"/>
          <p:cNvSpPr>
            <a:spLocks noChangeArrowheads="1"/>
          </p:cNvSpPr>
          <p:nvPr/>
        </p:nvSpPr>
        <p:spPr bwMode="auto">
          <a:xfrm>
            <a:off x="4276725" y="5673725"/>
            <a:ext cx="1636713" cy="269875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6324" name="Rectangle 17"/>
          <p:cNvSpPr>
            <a:spLocks noChangeArrowheads="1"/>
          </p:cNvSpPr>
          <p:nvPr/>
        </p:nvSpPr>
        <p:spPr bwMode="auto">
          <a:xfrm>
            <a:off x="4283075" y="6069013"/>
            <a:ext cx="1636713" cy="269875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95250"/>
            <a:ext cx="7772400" cy="90963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Longest prefix matching</a:t>
            </a:r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065213" y="2989263"/>
            <a:ext cx="523557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Destination Address Range                        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00010*** ********* </a:t>
            </a:r>
            <a:endParaRPr lang="en-US" altLang="en-US" sz="200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00011000 *********</a:t>
            </a:r>
            <a:endParaRPr lang="en-US" altLang="en-US" sz="200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00011*** *********</a:t>
            </a:r>
            <a:endParaRPr lang="en-US" altLang="en-US" sz="200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otherwise  </a:t>
            </a:r>
            <a:r>
              <a:rPr lang="en-US" altLang="en-US" sz="1800" smtClean="0">
                <a:solidFill>
                  <a:srgbClr val="000000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           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958850" y="6026150"/>
            <a:ext cx="5141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DA: 11001000  00010111  00011000  10101010</a:t>
            </a:r>
            <a:r>
              <a:rPr lang="en-US" altLang="en-US" sz="180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80988" y="5272088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000099"/>
                </a:solidFill>
              </a:rPr>
              <a:t>examples: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944563" y="5641975"/>
            <a:ext cx="5137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DA: 11001000  00010111  00010110  10100001 </a:t>
            </a:r>
          </a:p>
        </p:txBody>
      </p: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6262688" y="5640388"/>
            <a:ext cx="183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CC0000"/>
                </a:solidFill>
                <a:latin typeface="Gill Sans MT" panose="020B0502020104020203" pitchFamily="34" charset="0"/>
              </a:rPr>
              <a:t>which interface?</a:t>
            </a:r>
          </a:p>
        </p:txBody>
      </p:sp>
      <p:sp>
        <p:nvSpPr>
          <p:cNvPr id="56331" name="Text Box 16"/>
          <p:cNvSpPr txBox="1">
            <a:spLocks noChangeArrowheads="1"/>
          </p:cNvSpPr>
          <p:nvPr/>
        </p:nvSpPr>
        <p:spPr bwMode="auto">
          <a:xfrm>
            <a:off x="6310313" y="5991225"/>
            <a:ext cx="183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CC0000"/>
                </a:solidFill>
                <a:latin typeface="Gill Sans MT" panose="020B0502020104020203" pitchFamily="34" charset="0"/>
              </a:rPr>
              <a:t>which interface?</a:t>
            </a:r>
          </a:p>
        </p:txBody>
      </p:sp>
      <p:sp>
        <p:nvSpPr>
          <p:cNvPr id="56332" name="Text Box 19"/>
          <p:cNvSpPr txBox="1">
            <a:spLocks noChangeArrowheads="1"/>
          </p:cNvSpPr>
          <p:nvPr/>
        </p:nvSpPr>
        <p:spPr bwMode="auto">
          <a:xfrm>
            <a:off x="571500" y="1490663"/>
            <a:ext cx="7799388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0000"/>
              </a:lnSpc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when looking for forwarding table entry for given destination address, use </a:t>
            </a:r>
            <a:r>
              <a:rPr lang="en-US" altLang="en-US" sz="2800" i="1" smtClean="0">
                <a:solidFill>
                  <a:srgbClr val="000099"/>
                </a:solidFill>
                <a:latin typeface="Gill Sans MT" panose="020B0502020104020203" pitchFamily="34" charset="0"/>
              </a:rPr>
              <a:t>longest</a:t>
            </a: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address prefix that matches destination address.</a:t>
            </a:r>
          </a:p>
        </p:txBody>
      </p:sp>
      <p:sp>
        <p:nvSpPr>
          <p:cNvPr id="56333" name="Text Box 22"/>
          <p:cNvSpPr txBox="1">
            <a:spLocks noChangeArrowheads="1"/>
          </p:cNvSpPr>
          <p:nvPr/>
        </p:nvSpPr>
        <p:spPr bwMode="auto">
          <a:xfrm>
            <a:off x="558800" y="1036638"/>
            <a:ext cx="3282950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longest prefix matching</a:t>
            </a:r>
          </a:p>
        </p:txBody>
      </p:sp>
      <p:sp>
        <p:nvSpPr>
          <p:cNvPr id="56334" name="Rectangle 24"/>
          <p:cNvSpPr>
            <a:spLocks noChangeArrowheads="1"/>
          </p:cNvSpPr>
          <p:nvPr/>
        </p:nvSpPr>
        <p:spPr bwMode="auto">
          <a:xfrm>
            <a:off x="992188" y="3022600"/>
            <a:ext cx="7459662" cy="210661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6335" name="Line 25"/>
          <p:cNvSpPr>
            <a:spLocks noChangeShapeType="1"/>
          </p:cNvSpPr>
          <p:nvPr/>
        </p:nvSpPr>
        <p:spPr bwMode="auto">
          <a:xfrm>
            <a:off x="992188" y="3457575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6" name="Line 26"/>
          <p:cNvSpPr>
            <a:spLocks noChangeShapeType="1"/>
          </p:cNvSpPr>
          <p:nvPr/>
        </p:nvSpPr>
        <p:spPr bwMode="auto">
          <a:xfrm>
            <a:off x="1022350" y="3887788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7" name="Line 27"/>
          <p:cNvSpPr>
            <a:spLocks noChangeShapeType="1"/>
          </p:cNvSpPr>
          <p:nvPr/>
        </p:nvSpPr>
        <p:spPr bwMode="auto">
          <a:xfrm>
            <a:off x="996950" y="4306888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8" name="Line 28"/>
          <p:cNvSpPr>
            <a:spLocks noChangeShapeType="1"/>
          </p:cNvSpPr>
          <p:nvPr/>
        </p:nvSpPr>
        <p:spPr bwMode="auto">
          <a:xfrm>
            <a:off x="993775" y="4737100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9" name="Line 29"/>
          <p:cNvSpPr>
            <a:spLocks noChangeShapeType="1"/>
          </p:cNvSpPr>
          <p:nvPr/>
        </p:nvSpPr>
        <p:spPr bwMode="auto">
          <a:xfrm>
            <a:off x="6176963" y="3022600"/>
            <a:ext cx="0" cy="211772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40" name="Text Box 30"/>
          <p:cNvSpPr txBox="1">
            <a:spLocks noChangeArrowheads="1"/>
          </p:cNvSpPr>
          <p:nvPr/>
        </p:nvSpPr>
        <p:spPr bwMode="auto">
          <a:xfrm>
            <a:off x="6475413" y="2965450"/>
            <a:ext cx="1543050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Link interface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0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1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2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68263"/>
            <a:ext cx="7772400" cy="1143001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Longest prefix matching</a:t>
            </a:r>
          </a:p>
        </p:txBody>
      </p:sp>
      <p:sp>
        <p:nvSpPr>
          <p:cNvPr id="57346" name="Content Placeholder 1"/>
          <p:cNvSpPr>
            <a:spLocks noGrp="1"/>
          </p:cNvSpPr>
          <p:nvPr>
            <p:ph idx="1"/>
          </p:nvPr>
        </p:nvSpPr>
        <p:spPr>
          <a:xfrm>
            <a:off x="512763" y="1366838"/>
            <a:ext cx="7772400" cy="46482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longest </a:t>
            </a:r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prefix matching: often performed using ternary content addressable memories (TCAMs)</a:t>
            </a:r>
          </a:p>
          <a:p>
            <a:pPr lvl="1"/>
            <a:r>
              <a:rPr lang="en-US" altLang="en-US" i="1" dirty="0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content addressable: </a:t>
            </a:r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present address to TCAM: retrieve address in one clock cycle, regardless of table size</a:t>
            </a:r>
          </a:p>
          <a:p>
            <a:pPr lvl="1"/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Cisco Catalyst: can up ~1M routing table entries in TCAM</a:t>
            </a:r>
          </a:p>
        </p:txBody>
      </p:sp>
      <p:pic>
        <p:nvPicPr>
          <p:cNvPr id="57347" name="Picture 3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77787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Picture 17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8001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0" name="Rectangle 3"/>
          <p:cNvSpPr>
            <a:spLocks noGrp="1" noChangeArrowheads="1"/>
          </p:cNvSpPr>
          <p:nvPr>
            <p:ph type="title"/>
          </p:nvPr>
        </p:nvSpPr>
        <p:spPr>
          <a:xfrm>
            <a:off x="441325" y="247650"/>
            <a:ext cx="7772400" cy="6858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Switching fabrics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45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1177925"/>
            <a:ext cx="77724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cs typeface="+mn-cs"/>
              </a:rPr>
              <a:t>transfer packet from input buffer to appropriate output buffer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cs typeface="+mn-cs"/>
              </a:rPr>
              <a:t>switching rate: rate at which packets can be transfer from inputs to outputs</a:t>
            </a:r>
          </a:p>
          <a:p>
            <a:pPr lvl="1">
              <a:buFont typeface="Arial"/>
              <a:buChar char="•"/>
              <a:defRPr/>
            </a:pPr>
            <a:r>
              <a:rPr lang="en-US" sz="2000"/>
              <a:t>often measured as multiple of input/output line rate</a:t>
            </a:r>
          </a:p>
          <a:p>
            <a:pPr lvl="1">
              <a:buFont typeface="Arial"/>
              <a:buChar char="•"/>
              <a:defRPr/>
            </a:pPr>
            <a:r>
              <a:rPr lang="en-US" sz="2000"/>
              <a:t>N inputs: switching rate N times line rate desirable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cs typeface="+mn-cs"/>
              </a:rPr>
              <a:t>three types of switching fabrics</a:t>
            </a:r>
          </a:p>
        </p:txBody>
      </p:sp>
      <p:grpSp>
        <p:nvGrpSpPr>
          <p:cNvPr id="58372" name="Group 30"/>
          <p:cNvGrpSpPr>
            <a:grpSpLocks/>
          </p:cNvGrpSpPr>
          <p:nvPr/>
        </p:nvGrpSpPr>
        <p:grpSpPr bwMode="auto">
          <a:xfrm>
            <a:off x="742950" y="4283075"/>
            <a:ext cx="890588" cy="215900"/>
            <a:chOff x="876" y="2800"/>
            <a:chExt cx="642" cy="175"/>
          </a:xfrm>
        </p:grpSpPr>
        <p:sp>
          <p:nvSpPr>
            <p:cNvPr id="58502" name="Rectangle 7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503" name="Rectangle 8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504" name="Rectangle 9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505" name="Rectangle 10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506" name="Line 11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73" name="Group 45"/>
          <p:cNvGrpSpPr>
            <a:grpSpLocks/>
          </p:cNvGrpSpPr>
          <p:nvPr/>
        </p:nvGrpSpPr>
        <p:grpSpPr bwMode="auto">
          <a:xfrm>
            <a:off x="719138" y="4678363"/>
            <a:ext cx="890587" cy="215900"/>
            <a:chOff x="876" y="2800"/>
            <a:chExt cx="642" cy="175"/>
          </a:xfrm>
        </p:grpSpPr>
        <p:sp>
          <p:nvSpPr>
            <p:cNvPr id="58497" name="Rectangle 46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8" name="Rectangle 47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9" name="Rectangle 48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500" name="Rectangle 49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501" name="Line 50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74" name="Group 51"/>
          <p:cNvGrpSpPr>
            <a:grpSpLocks/>
          </p:cNvGrpSpPr>
          <p:nvPr/>
        </p:nvGrpSpPr>
        <p:grpSpPr bwMode="auto">
          <a:xfrm>
            <a:off x="714375" y="5105400"/>
            <a:ext cx="890588" cy="215900"/>
            <a:chOff x="876" y="2800"/>
            <a:chExt cx="642" cy="175"/>
          </a:xfrm>
        </p:grpSpPr>
        <p:sp>
          <p:nvSpPr>
            <p:cNvPr id="58492" name="Rectangle 52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3" name="Rectangle 53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4" name="Rectangle 54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5" name="Rectangle 55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6" name="Line 56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8375" name="Rectangle 57"/>
          <p:cNvSpPr>
            <a:spLocks noChangeArrowheads="1"/>
          </p:cNvSpPr>
          <p:nvPr/>
        </p:nvSpPr>
        <p:spPr bwMode="auto">
          <a:xfrm>
            <a:off x="1601788" y="4200525"/>
            <a:ext cx="704850" cy="11763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grpSp>
        <p:nvGrpSpPr>
          <p:cNvPr id="58376" name="Group 64"/>
          <p:cNvGrpSpPr>
            <a:grpSpLocks/>
          </p:cNvGrpSpPr>
          <p:nvPr/>
        </p:nvGrpSpPr>
        <p:grpSpPr bwMode="auto">
          <a:xfrm>
            <a:off x="2311400" y="4281488"/>
            <a:ext cx="890588" cy="215900"/>
            <a:chOff x="455" y="3463"/>
            <a:chExt cx="561" cy="136"/>
          </a:xfrm>
        </p:grpSpPr>
        <p:sp>
          <p:nvSpPr>
            <p:cNvPr id="58487" name="Rectangle 59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8" name="Rectangle 60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9" name="Rectangle 61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0" name="Rectangle 62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91" name="Line 63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77" name="Group 65"/>
          <p:cNvGrpSpPr>
            <a:grpSpLocks/>
          </p:cNvGrpSpPr>
          <p:nvPr/>
        </p:nvGrpSpPr>
        <p:grpSpPr bwMode="auto">
          <a:xfrm>
            <a:off x="2316163" y="4673600"/>
            <a:ext cx="890587" cy="215900"/>
            <a:chOff x="455" y="3463"/>
            <a:chExt cx="561" cy="136"/>
          </a:xfrm>
        </p:grpSpPr>
        <p:sp>
          <p:nvSpPr>
            <p:cNvPr id="58482" name="Rectangle 66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3" name="Rectangle 67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4" name="Rectangle 68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5" name="Rectangle 69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6" name="Line 70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78" name="Group 71"/>
          <p:cNvGrpSpPr>
            <a:grpSpLocks/>
          </p:cNvGrpSpPr>
          <p:nvPr/>
        </p:nvGrpSpPr>
        <p:grpSpPr bwMode="auto">
          <a:xfrm>
            <a:off x="2311400" y="5100638"/>
            <a:ext cx="890588" cy="215900"/>
            <a:chOff x="455" y="3463"/>
            <a:chExt cx="561" cy="136"/>
          </a:xfrm>
        </p:grpSpPr>
        <p:sp>
          <p:nvSpPr>
            <p:cNvPr id="58477" name="Rectangle 72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8" name="Rectangle 73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9" name="Rectangle 74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0" name="Rectangle 75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81" name="Line 76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8379" name="Text Box 78"/>
          <p:cNvSpPr txBox="1">
            <a:spLocks noChangeArrowheads="1"/>
          </p:cNvSpPr>
          <p:nvPr/>
        </p:nvSpPr>
        <p:spPr bwMode="auto">
          <a:xfrm>
            <a:off x="1435100" y="5586413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memory</a:t>
            </a:r>
          </a:p>
        </p:txBody>
      </p:sp>
      <p:sp>
        <p:nvSpPr>
          <p:cNvPr id="58380" name="Text Box 79"/>
          <p:cNvSpPr txBox="1">
            <a:spLocks noChangeArrowheads="1"/>
          </p:cNvSpPr>
          <p:nvPr/>
        </p:nvSpPr>
        <p:spPr bwMode="auto">
          <a:xfrm>
            <a:off x="1533525" y="4518025"/>
            <a:ext cx="8239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memory</a:t>
            </a:r>
          </a:p>
        </p:txBody>
      </p:sp>
      <p:grpSp>
        <p:nvGrpSpPr>
          <p:cNvPr id="58381" name="Group 80"/>
          <p:cNvGrpSpPr>
            <a:grpSpLocks/>
          </p:cNvGrpSpPr>
          <p:nvPr/>
        </p:nvGrpSpPr>
        <p:grpSpPr bwMode="auto">
          <a:xfrm>
            <a:off x="3648075" y="4267200"/>
            <a:ext cx="890588" cy="215900"/>
            <a:chOff x="876" y="2800"/>
            <a:chExt cx="642" cy="175"/>
          </a:xfrm>
        </p:grpSpPr>
        <p:sp>
          <p:nvSpPr>
            <p:cNvPr id="58472" name="Rectangle 81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3" name="Rectangle 82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4" name="Rectangle 83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5" name="Rectangle 84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6" name="Line 85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82" name="Group 86"/>
          <p:cNvGrpSpPr>
            <a:grpSpLocks/>
          </p:cNvGrpSpPr>
          <p:nvPr/>
        </p:nvGrpSpPr>
        <p:grpSpPr bwMode="auto">
          <a:xfrm>
            <a:off x="3646488" y="4662488"/>
            <a:ext cx="890587" cy="215900"/>
            <a:chOff x="876" y="2800"/>
            <a:chExt cx="642" cy="175"/>
          </a:xfrm>
        </p:grpSpPr>
        <p:sp>
          <p:nvSpPr>
            <p:cNvPr id="58467" name="Rectangle 87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8" name="Rectangle 88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9" name="Rectangle 89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0" name="Rectangle 90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71" name="Line 91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83" name="Group 92"/>
          <p:cNvGrpSpPr>
            <a:grpSpLocks/>
          </p:cNvGrpSpPr>
          <p:nvPr/>
        </p:nvGrpSpPr>
        <p:grpSpPr bwMode="auto">
          <a:xfrm>
            <a:off x="3641725" y="5089525"/>
            <a:ext cx="890588" cy="215900"/>
            <a:chOff x="876" y="2800"/>
            <a:chExt cx="642" cy="175"/>
          </a:xfrm>
        </p:grpSpPr>
        <p:sp>
          <p:nvSpPr>
            <p:cNvPr id="58462" name="Rectangle 93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3" name="Rectangle 94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4" name="Rectangle 95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5" name="Rectangle 96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6" name="Line 97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8384" name="Line 98"/>
          <p:cNvSpPr>
            <a:spLocks noChangeShapeType="1"/>
          </p:cNvSpPr>
          <p:nvPr/>
        </p:nvSpPr>
        <p:spPr bwMode="auto">
          <a:xfrm>
            <a:off x="4549775" y="4270375"/>
            <a:ext cx="0" cy="10033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58385" name="Group 99"/>
          <p:cNvGrpSpPr>
            <a:grpSpLocks/>
          </p:cNvGrpSpPr>
          <p:nvPr/>
        </p:nvGrpSpPr>
        <p:grpSpPr bwMode="auto">
          <a:xfrm>
            <a:off x="4603750" y="4254500"/>
            <a:ext cx="890588" cy="215900"/>
            <a:chOff x="455" y="3463"/>
            <a:chExt cx="561" cy="136"/>
          </a:xfrm>
        </p:grpSpPr>
        <p:sp>
          <p:nvSpPr>
            <p:cNvPr id="58457" name="Rectangle 100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8" name="Rectangle 101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9" name="Rectangle 102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0" name="Rectangle 103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61" name="Line 104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86" name="Group 105"/>
          <p:cNvGrpSpPr>
            <a:grpSpLocks/>
          </p:cNvGrpSpPr>
          <p:nvPr/>
        </p:nvGrpSpPr>
        <p:grpSpPr bwMode="auto">
          <a:xfrm>
            <a:off x="4608513" y="4646613"/>
            <a:ext cx="890587" cy="215900"/>
            <a:chOff x="455" y="3463"/>
            <a:chExt cx="561" cy="136"/>
          </a:xfrm>
        </p:grpSpPr>
        <p:sp>
          <p:nvSpPr>
            <p:cNvPr id="58452" name="Rectangle 106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3" name="Rectangle 107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4" name="Rectangle 108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5" name="Rectangle 109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6" name="Line 110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87" name="Group 111"/>
          <p:cNvGrpSpPr>
            <a:grpSpLocks/>
          </p:cNvGrpSpPr>
          <p:nvPr/>
        </p:nvGrpSpPr>
        <p:grpSpPr bwMode="auto">
          <a:xfrm>
            <a:off x="4603750" y="5073650"/>
            <a:ext cx="890588" cy="215900"/>
            <a:chOff x="455" y="3463"/>
            <a:chExt cx="561" cy="136"/>
          </a:xfrm>
        </p:grpSpPr>
        <p:sp>
          <p:nvSpPr>
            <p:cNvPr id="58447" name="Rectangle 112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8" name="Rectangle 113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9" name="Rectangle 114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0" name="Rectangle 115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51" name="Line 116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8388" name="Text Box 117"/>
          <p:cNvSpPr txBox="1">
            <a:spLocks noChangeArrowheads="1"/>
          </p:cNvSpPr>
          <p:nvPr/>
        </p:nvSpPr>
        <p:spPr bwMode="auto">
          <a:xfrm>
            <a:off x="4286250" y="5583238"/>
            <a:ext cx="55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bus</a:t>
            </a:r>
          </a:p>
        </p:txBody>
      </p:sp>
      <p:grpSp>
        <p:nvGrpSpPr>
          <p:cNvPr id="58389" name="Group 118"/>
          <p:cNvGrpSpPr>
            <a:grpSpLocks/>
          </p:cNvGrpSpPr>
          <p:nvPr/>
        </p:nvGrpSpPr>
        <p:grpSpPr bwMode="auto">
          <a:xfrm>
            <a:off x="6091238" y="4233863"/>
            <a:ext cx="890587" cy="215900"/>
            <a:chOff x="876" y="2800"/>
            <a:chExt cx="642" cy="175"/>
          </a:xfrm>
        </p:grpSpPr>
        <p:sp>
          <p:nvSpPr>
            <p:cNvPr id="58442" name="Rectangle 119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3" name="Rectangle 120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4" name="Rectangle 121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5" name="Rectangle 122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6" name="Line 123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90" name="Group 124"/>
          <p:cNvGrpSpPr>
            <a:grpSpLocks/>
          </p:cNvGrpSpPr>
          <p:nvPr/>
        </p:nvGrpSpPr>
        <p:grpSpPr bwMode="auto">
          <a:xfrm>
            <a:off x="6067425" y="4629150"/>
            <a:ext cx="890588" cy="215900"/>
            <a:chOff x="876" y="2800"/>
            <a:chExt cx="642" cy="175"/>
          </a:xfrm>
        </p:grpSpPr>
        <p:sp>
          <p:nvSpPr>
            <p:cNvPr id="58437" name="Rectangle 125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38" name="Rectangle 126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39" name="Rectangle 127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0" name="Rectangle 128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41" name="Line 129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91" name="Group 130"/>
          <p:cNvGrpSpPr>
            <a:grpSpLocks/>
          </p:cNvGrpSpPr>
          <p:nvPr/>
        </p:nvGrpSpPr>
        <p:grpSpPr bwMode="auto">
          <a:xfrm>
            <a:off x="6062663" y="5056188"/>
            <a:ext cx="890587" cy="215900"/>
            <a:chOff x="876" y="2800"/>
            <a:chExt cx="642" cy="175"/>
          </a:xfrm>
        </p:grpSpPr>
        <p:sp>
          <p:nvSpPr>
            <p:cNvPr id="58432" name="Rectangle 131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33" name="Rectangle 132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34" name="Rectangle 133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35" name="Rectangle 134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8436" name="Line 135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8392" name="Group 154"/>
          <p:cNvGrpSpPr>
            <a:grpSpLocks/>
          </p:cNvGrpSpPr>
          <p:nvPr/>
        </p:nvGrpSpPr>
        <p:grpSpPr bwMode="auto">
          <a:xfrm rot="5400000">
            <a:off x="7186613" y="5253038"/>
            <a:ext cx="895350" cy="1035050"/>
            <a:chOff x="2954" y="2776"/>
            <a:chExt cx="564" cy="652"/>
          </a:xfrm>
        </p:grpSpPr>
        <p:grpSp>
          <p:nvGrpSpPr>
            <p:cNvPr id="58414" name="Group 136"/>
            <p:cNvGrpSpPr>
              <a:grpSpLocks/>
            </p:cNvGrpSpPr>
            <p:nvPr/>
          </p:nvGrpSpPr>
          <p:grpSpPr bwMode="auto">
            <a:xfrm>
              <a:off x="2954" y="2776"/>
              <a:ext cx="561" cy="136"/>
              <a:chOff x="455" y="3463"/>
              <a:chExt cx="561" cy="136"/>
            </a:xfrm>
          </p:grpSpPr>
          <p:sp>
            <p:nvSpPr>
              <p:cNvPr id="58427" name="Rectangle 137"/>
              <p:cNvSpPr>
                <a:spLocks noChangeArrowheads="1"/>
              </p:cNvSpPr>
              <p:nvPr/>
            </p:nvSpPr>
            <p:spPr bwMode="auto">
              <a:xfrm>
                <a:off x="496" y="3465"/>
                <a:ext cx="424" cy="13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8" name="Rectangle 138"/>
              <p:cNvSpPr>
                <a:spLocks noChangeArrowheads="1"/>
              </p:cNvSpPr>
              <p:nvPr/>
            </p:nvSpPr>
            <p:spPr bwMode="auto">
              <a:xfrm>
                <a:off x="769" y="3504"/>
                <a:ext cx="132" cy="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9" name="Rectangle 139"/>
              <p:cNvSpPr>
                <a:spLocks noChangeArrowheads="1"/>
              </p:cNvSpPr>
              <p:nvPr/>
            </p:nvSpPr>
            <p:spPr bwMode="auto">
              <a:xfrm>
                <a:off x="642" y="3479"/>
                <a:ext cx="108" cy="1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30" name="Rectangle 140"/>
              <p:cNvSpPr>
                <a:spLocks noChangeArrowheads="1"/>
              </p:cNvSpPr>
              <p:nvPr/>
            </p:nvSpPr>
            <p:spPr bwMode="auto">
              <a:xfrm>
                <a:off x="515" y="3484"/>
                <a:ext cx="108" cy="10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31" name="Line 141"/>
              <p:cNvSpPr>
                <a:spLocks noChangeShapeType="1"/>
              </p:cNvSpPr>
              <p:nvPr/>
            </p:nvSpPr>
            <p:spPr bwMode="auto">
              <a:xfrm flipV="1">
                <a:off x="453" y="3529"/>
                <a:ext cx="561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58415" name="Group 142"/>
            <p:cNvGrpSpPr>
              <a:grpSpLocks/>
            </p:cNvGrpSpPr>
            <p:nvPr/>
          </p:nvGrpSpPr>
          <p:grpSpPr bwMode="auto">
            <a:xfrm>
              <a:off x="2957" y="3023"/>
              <a:ext cx="561" cy="136"/>
              <a:chOff x="455" y="3463"/>
              <a:chExt cx="561" cy="136"/>
            </a:xfrm>
          </p:grpSpPr>
          <p:sp>
            <p:nvSpPr>
              <p:cNvPr id="58422" name="Rectangle 143"/>
              <p:cNvSpPr>
                <a:spLocks noChangeArrowheads="1"/>
              </p:cNvSpPr>
              <p:nvPr/>
            </p:nvSpPr>
            <p:spPr bwMode="auto">
              <a:xfrm>
                <a:off x="496" y="3465"/>
                <a:ext cx="424" cy="13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3" name="Rectangle 144"/>
              <p:cNvSpPr>
                <a:spLocks noChangeArrowheads="1"/>
              </p:cNvSpPr>
              <p:nvPr/>
            </p:nvSpPr>
            <p:spPr bwMode="auto">
              <a:xfrm>
                <a:off x="769" y="3504"/>
                <a:ext cx="132" cy="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4" name="Rectangle 145"/>
              <p:cNvSpPr>
                <a:spLocks noChangeArrowheads="1"/>
              </p:cNvSpPr>
              <p:nvPr/>
            </p:nvSpPr>
            <p:spPr bwMode="auto">
              <a:xfrm>
                <a:off x="642" y="3479"/>
                <a:ext cx="108" cy="1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5" name="Rectangle 146"/>
              <p:cNvSpPr>
                <a:spLocks noChangeArrowheads="1"/>
              </p:cNvSpPr>
              <p:nvPr/>
            </p:nvSpPr>
            <p:spPr bwMode="auto">
              <a:xfrm>
                <a:off x="515" y="3484"/>
                <a:ext cx="108" cy="10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6" name="Line 147"/>
              <p:cNvSpPr>
                <a:spLocks noChangeShapeType="1"/>
              </p:cNvSpPr>
              <p:nvPr/>
            </p:nvSpPr>
            <p:spPr bwMode="auto">
              <a:xfrm flipV="1">
                <a:off x="453" y="3529"/>
                <a:ext cx="561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58416" name="Group 148"/>
            <p:cNvGrpSpPr>
              <a:grpSpLocks/>
            </p:cNvGrpSpPr>
            <p:nvPr/>
          </p:nvGrpSpPr>
          <p:grpSpPr bwMode="auto">
            <a:xfrm>
              <a:off x="2954" y="3292"/>
              <a:ext cx="561" cy="136"/>
              <a:chOff x="455" y="3463"/>
              <a:chExt cx="561" cy="136"/>
            </a:xfrm>
          </p:grpSpPr>
          <p:sp>
            <p:nvSpPr>
              <p:cNvPr id="58417" name="Rectangle 149"/>
              <p:cNvSpPr>
                <a:spLocks noChangeArrowheads="1"/>
              </p:cNvSpPr>
              <p:nvPr/>
            </p:nvSpPr>
            <p:spPr bwMode="auto">
              <a:xfrm>
                <a:off x="496" y="3465"/>
                <a:ext cx="424" cy="13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18" name="Rectangle 150"/>
              <p:cNvSpPr>
                <a:spLocks noChangeArrowheads="1"/>
              </p:cNvSpPr>
              <p:nvPr/>
            </p:nvSpPr>
            <p:spPr bwMode="auto">
              <a:xfrm>
                <a:off x="769" y="3504"/>
                <a:ext cx="132" cy="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19" name="Rectangle 151"/>
              <p:cNvSpPr>
                <a:spLocks noChangeArrowheads="1"/>
              </p:cNvSpPr>
              <p:nvPr/>
            </p:nvSpPr>
            <p:spPr bwMode="auto">
              <a:xfrm>
                <a:off x="642" y="3479"/>
                <a:ext cx="108" cy="1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0" name="Rectangle 152"/>
              <p:cNvSpPr>
                <a:spLocks noChangeArrowheads="1"/>
              </p:cNvSpPr>
              <p:nvPr/>
            </p:nvSpPr>
            <p:spPr bwMode="auto">
              <a:xfrm>
                <a:off x="515" y="3484"/>
                <a:ext cx="108" cy="10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421" name="Line 153"/>
              <p:cNvSpPr>
                <a:spLocks noChangeShapeType="1"/>
              </p:cNvSpPr>
              <p:nvPr/>
            </p:nvSpPr>
            <p:spPr bwMode="auto">
              <a:xfrm flipV="1">
                <a:off x="453" y="3529"/>
                <a:ext cx="561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58393" name="Line 155"/>
          <p:cNvSpPr>
            <a:spLocks noChangeShapeType="1"/>
          </p:cNvSpPr>
          <p:nvPr/>
        </p:nvSpPr>
        <p:spPr bwMode="auto">
          <a:xfrm>
            <a:off x="6981825" y="4340225"/>
            <a:ext cx="10636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94" name="Line 156"/>
          <p:cNvSpPr>
            <a:spLocks noChangeShapeType="1"/>
          </p:cNvSpPr>
          <p:nvPr/>
        </p:nvSpPr>
        <p:spPr bwMode="auto">
          <a:xfrm flipV="1">
            <a:off x="6943725" y="4727575"/>
            <a:ext cx="1111250" cy="31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95" name="Line 157"/>
          <p:cNvSpPr>
            <a:spLocks noChangeShapeType="1"/>
          </p:cNvSpPr>
          <p:nvPr/>
        </p:nvSpPr>
        <p:spPr bwMode="auto">
          <a:xfrm>
            <a:off x="6943725" y="5159375"/>
            <a:ext cx="1101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96" name="Line 158"/>
          <p:cNvSpPr>
            <a:spLocks noChangeShapeType="1"/>
          </p:cNvSpPr>
          <p:nvPr/>
        </p:nvSpPr>
        <p:spPr bwMode="auto">
          <a:xfrm flipV="1">
            <a:off x="7226300" y="4340225"/>
            <a:ext cx="0" cy="977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97" name="Line 159"/>
          <p:cNvSpPr>
            <a:spLocks noChangeShapeType="1"/>
          </p:cNvSpPr>
          <p:nvPr/>
        </p:nvSpPr>
        <p:spPr bwMode="auto">
          <a:xfrm flipV="1">
            <a:off x="7648575" y="4340225"/>
            <a:ext cx="0" cy="977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98" name="Line 160"/>
          <p:cNvSpPr>
            <a:spLocks noChangeShapeType="1"/>
          </p:cNvSpPr>
          <p:nvPr/>
        </p:nvSpPr>
        <p:spPr bwMode="auto">
          <a:xfrm flipV="1">
            <a:off x="8045450" y="4330700"/>
            <a:ext cx="0" cy="977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99" name="Oval 161"/>
          <p:cNvSpPr>
            <a:spLocks noChangeArrowheads="1"/>
          </p:cNvSpPr>
          <p:nvPr/>
        </p:nvSpPr>
        <p:spPr bwMode="auto">
          <a:xfrm>
            <a:off x="7185025" y="4302125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0" name="Oval 162"/>
          <p:cNvSpPr>
            <a:spLocks noChangeArrowheads="1"/>
          </p:cNvSpPr>
          <p:nvPr/>
        </p:nvSpPr>
        <p:spPr bwMode="auto">
          <a:xfrm>
            <a:off x="7185025" y="468630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1" name="Oval 163"/>
          <p:cNvSpPr>
            <a:spLocks noChangeArrowheads="1"/>
          </p:cNvSpPr>
          <p:nvPr/>
        </p:nvSpPr>
        <p:spPr bwMode="auto">
          <a:xfrm>
            <a:off x="7178675" y="511175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2" name="Oval 164"/>
          <p:cNvSpPr>
            <a:spLocks noChangeArrowheads="1"/>
          </p:cNvSpPr>
          <p:nvPr/>
        </p:nvSpPr>
        <p:spPr bwMode="auto">
          <a:xfrm>
            <a:off x="7610475" y="4302125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3" name="Oval 165"/>
          <p:cNvSpPr>
            <a:spLocks noChangeArrowheads="1"/>
          </p:cNvSpPr>
          <p:nvPr/>
        </p:nvSpPr>
        <p:spPr bwMode="auto">
          <a:xfrm>
            <a:off x="7610475" y="468630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4" name="Oval 166"/>
          <p:cNvSpPr>
            <a:spLocks noChangeArrowheads="1"/>
          </p:cNvSpPr>
          <p:nvPr/>
        </p:nvSpPr>
        <p:spPr bwMode="auto">
          <a:xfrm>
            <a:off x="7604125" y="511175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5" name="Oval 167"/>
          <p:cNvSpPr>
            <a:spLocks noChangeArrowheads="1"/>
          </p:cNvSpPr>
          <p:nvPr/>
        </p:nvSpPr>
        <p:spPr bwMode="auto">
          <a:xfrm>
            <a:off x="8001000" y="4302125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6" name="Oval 168"/>
          <p:cNvSpPr>
            <a:spLocks noChangeArrowheads="1"/>
          </p:cNvSpPr>
          <p:nvPr/>
        </p:nvSpPr>
        <p:spPr bwMode="auto">
          <a:xfrm>
            <a:off x="8001000" y="468630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7" name="Oval 169"/>
          <p:cNvSpPr>
            <a:spLocks noChangeArrowheads="1"/>
          </p:cNvSpPr>
          <p:nvPr/>
        </p:nvSpPr>
        <p:spPr bwMode="auto">
          <a:xfrm>
            <a:off x="7994650" y="511175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8408" name="Text Box 170"/>
          <p:cNvSpPr txBox="1">
            <a:spLocks noChangeArrowheads="1"/>
          </p:cNvSpPr>
          <p:nvPr/>
        </p:nvSpPr>
        <p:spPr bwMode="auto">
          <a:xfrm>
            <a:off x="5899150" y="5589588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crossbar</a:t>
            </a:r>
          </a:p>
        </p:txBody>
      </p:sp>
      <p:sp>
        <p:nvSpPr>
          <p:cNvPr id="58409" name="Freeform 171"/>
          <p:cNvSpPr>
            <a:spLocks/>
          </p:cNvSpPr>
          <p:nvPr/>
        </p:nvSpPr>
        <p:spPr bwMode="auto">
          <a:xfrm>
            <a:off x="590550" y="4325938"/>
            <a:ext cx="2798763" cy="412750"/>
          </a:xfrm>
          <a:custGeom>
            <a:avLst/>
            <a:gdLst>
              <a:gd name="T0" fmla="*/ 0 w 1763"/>
              <a:gd name="T1" fmla="*/ 0 h 260"/>
              <a:gd name="T2" fmla="*/ 2147483647 w 1763"/>
              <a:gd name="T3" fmla="*/ 0 h 260"/>
              <a:gd name="T4" fmla="*/ 2147483647 w 1763"/>
              <a:gd name="T5" fmla="*/ 2147483647 h 260"/>
              <a:gd name="T6" fmla="*/ 2147483647 w 1763"/>
              <a:gd name="T7" fmla="*/ 2147483647 h 260"/>
              <a:gd name="T8" fmla="*/ 0 60000 65536"/>
              <a:gd name="T9" fmla="*/ 0 60000 65536"/>
              <a:gd name="T10" fmla="*/ 0 60000 65536"/>
              <a:gd name="T11" fmla="*/ 0 60000 65536"/>
              <a:gd name="T12" fmla="*/ 0 w 1763"/>
              <a:gd name="T13" fmla="*/ 0 h 260"/>
              <a:gd name="T14" fmla="*/ 1763 w 1763"/>
              <a:gd name="T15" fmla="*/ 260 h 2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63" h="260">
                <a:moveTo>
                  <a:pt x="0" y="0"/>
                </a:moveTo>
                <a:lnTo>
                  <a:pt x="689" y="0"/>
                </a:lnTo>
                <a:lnTo>
                  <a:pt x="1054" y="260"/>
                </a:lnTo>
                <a:lnTo>
                  <a:pt x="1763" y="26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410" name="Freeform 172"/>
          <p:cNvSpPr>
            <a:spLocks/>
          </p:cNvSpPr>
          <p:nvPr/>
        </p:nvSpPr>
        <p:spPr bwMode="auto">
          <a:xfrm>
            <a:off x="3641725" y="4295775"/>
            <a:ext cx="2006600" cy="400050"/>
          </a:xfrm>
          <a:custGeom>
            <a:avLst/>
            <a:gdLst>
              <a:gd name="T0" fmla="*/ 0 w 1264"/>
              <a:gd name="T1" fmla="*/ 2147483647 h 252"/>
              <a:gd name="T2" fmla="*/ 2147483647 w 1264"/>
              <a:gd name="T3" fmla="*/ 0 h 252"/>
              <a:gd name="T4" fmla="*/ 2147483647 w 1264"/>
              <a:gd name="T5" fmla="*/ 2147483647 h 252"/>
              <a:gd name="T6" fmla="*/ 2147483647 w 1264"/>
              <a:gd name="T7" fmla="*/ 2147483647 h 252"/>
              <a:gd name="T8" fmla="*/ 0 60000 65536"/>
              <a:gd name="T9" fmla="*/ 0 60000 65536"/>
              <a:gd name="T10" fmla="*/ 0 60000 65536"/>
              <a:gd name="T11" fmla="*/ 0 60000 65536"/>
              <a:gd name="T12" fmla="*/ 0 w 1264"/>
              <a:gd name="T13" fmla="*/ 0 h 252"/>
              <a:gd name="T14" fmla="*/ 1264 w 1264"/>
              <a:gd name="T15" fmla="*/ 252 h 2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64" h="252">
                <a:moveTo>
                  <a:pt x="0" y="2"/>
                </a:moveTo>
                <a:lnTo>
                  <a:pt x="622" y="0"/>
                </a:lnTo>
                <a:lnTo>
                  <a:pt x="616" y="246"/>
                </a:lnTo>
                <a:lnTo>
                  <a:pt x="1264" y="25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411" name="Freeform 173"/>
          <p:cNvSpPr>
            <a:spLocks/>
          </p:cNvSpPr>
          <p:nvPr/>
        </p:nvSpPr>
        <p:spPr bwMode="auto">
          <a:xfrm>
            <a:off x="6038850" y="4286250"/>
            <a:ext cx="1543050" cy="2014538"/>
          </a:xfrm>
          <a:custGeom>
            <a:avLst/>
            <a:gdLst>
              <a:gd name="T0" fmla="*/ 0 w 972"/>
              <a:gd name="T1" fmla="*/ 2147483647 h 1266"/>
              <a:gd name="T2" fmla="*/ 2147483647 w 972"/>
              <a:gd name="T3" fmla="*/ 0 h 1266"/>
              <a:gd name="T4" fmla="*/ 2147483647 w 972"/>
              <a:gd name="T5" fmla="*/ 2147483647 h 1266"/>
              <a:gd name="T6" fmla="*/ 0 60000 65536"/>
              <a:gd name="T7" fmla="*/ 0 60000 65536"/>
              <a:gd name="T8" fmla="*/ 0 60000 65536"/>
              <a:gd name="T9" fmla="*/ 0 w 972"/>
              <a:gd name="T10" fmla="*/ 0 h 1266"/>
              <a:gd name="T11" fmla="*/ 972 w 972"/>
              <a:gd name="T12" fmla="*/ 1266 h 1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2" h="1266">
                <a:moveTo>
                  <a:pt x="0" y="3"/>
                </a:moveTo>
                <a:lnTo>
                  <a:pt x="969" y="0"/>
                </a:lnTo>
                <a:lnTo>
                  <a:pt x="972" y="126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Picture 4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65200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8" name="Rectangle 6"/>
          <p:cNvSpPr>
            <a:spLocks noGrp="1" noChangeArrowheads="1"/>
          </p:cNvSpPr>
          <p:nvPr>
            <p:ph type="title"/>
          </p:nvPr>
        </p:nvSpPr>
        <p:spPr>
          <a:xfrm>
            <a:off x="449263" y="385763"/>
            <a:ext cx="7772400" cy="6858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Switching via a bus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31825" y="1530350"/>
            <a:ext cx="5608638" cy="4071938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cs typeface="+mn-cs"/>
              </a:rPr>
              <a:t>datagram from input port memory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    to output port memory via a shared bus</a:t>
            </a:r>
          </a:p>
          <a:p>
            <a:pPr>
              <a:buFont typeface="Wingdings" charset="2"/>
              <a:buChar char="§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bus contention:</a:t>
            </a:r>
            <a:r>
              <a:rPr lang="en-US">
                <a:cs typeface="+mn-cs"/>
              </a:rPr>
              <a:t>  switching speed limited by bus bandwidth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cs typeface="+mn-cs"/>
              </a:rPr>
              <a:t>32 Gbps bus, Cisco 5600: sufficient speed for access and enterprise routers</a:t>
            </a:r>
          </a:p>
        </p:txBody>
      </p:sp>
      <p:grpSp>
        <p:nvGrpSpPr>
          <p:cNvPr id="60420" name="Group 8"/>
          <p:cNvGrpSpPr>
            <a:grpSpLocks/>
          </p:cNvGrpSpPr>
          <p:nvPr/>
        </p:nvGrpSpPr>
        <p:grpSpPr bwMode="auto">
          <a:xfrm>
            <a:off x="6408738" y="2435225"/>
            <a:ext cx="890587" cy="215900"/>
            <a:chOff x="876" y="2800"/>
            <a:chExt cx="642" cy="175"/>
          </a:xfrm>
        </p:grpSpPr>
        <p:sp>
          <p:nvSpPr>
            <p:cNvPr id="60456" name="Rectangle 9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7" name="Rectangle 10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8" name="Rectangle 11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9" name="Rectangle 12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60" name="Line 13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1" name="Group 14"/>
          <p:cNvGrpSpPr>
            <a:grpSpLocks/>
          </p:cNvGrpSpPr>
          <p:nvPr/>
        </p:nvGrpSpPr>
        <p:grpSpPr bwMode="auto">
          <a:xfrm>
            <a:off x="6407150" y="2830513"/>
            <a:ext cx="890588" cy="215900"/>
            <a:chOff x="876" y="2800"/>
            <a:chExt cx="642" cy="175"/>
          </a:xfrm>
        </p:grpSpPr>
        <p:sp>
          <p:nvSpPr>
            <p:cNvPr id="60451" name="Rectangle 15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2" name="Rectangle 16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3" name="Rectangle 17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4" name="Rectangle 18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5" name="Line 19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2" name="Group 20"/>
          <p:cNvGrpSpPr>
            <a:grpSpLocks/>
          </p:cNvGrpSpPr>
          <p:nvPr/>
        </p:nvGrpSpPr>
        <p:grpSpPr bwMode="auto">
          <a:xfrm>
            <a:off x="6402388" y="3257550"/>
            <a:ext cx="890587" cy="215900"/>
            <a:chOff x="876" y="2800"/>
            <a:chExt cx="642" cy="175"/>
          </a:xfrm>
        </p:grpSpPr>
        <p:sp>
          <p:nvSpPr>
            <p:cNvPr id="60446" name="Rectangle 21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7" name="Rectangle 22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8" name="Rectangle 23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9" name="Rectangle 24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0" name="Line 25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0423" name="Line 26"/>
          <p:cNvSpPr>
            <a:spLocks noChangeShapeType="1"/>
          </p:cNvSpPr>
          <p:nvPr/>
        </p:nvSpPr>
        <p:spPr bwMode="auto">
          <a:xfrm>
            <a:off x="7310438" y="2438400"/>
            <a:ext cx="0" cy="10033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60424" name="Group 27"/>
          <p:cNvGrpSpPr>
            <a:grpSpLocks/>
          </p:cNvGrpSpPr>
          <p:nvPr/>
        </p:nvGrpSpPr>
        <p:grpSpPr bwMode="auto">
          <a:xfrm>
            <a:off x="7364413" y="2422525"/>
            <a:ext cx="890587" cy="215900"/>
            <a:chOff x="455" y="3463"/>
            <a:chExt cx="561" cy="136"/>
          </a:xfrm>
        </p:grpSpPr>
        <p:sp>
          <p:nvSpPr>
            <p:cNvPr id="60441" name="Rectangle 28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2" name="Rectangle 29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3" name="Rectangle 30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4" name="Rectangle 31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5" name="Line 32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5" name="Group 33"/>
          <p:cNvGrpSpPr>
            <a:grpSpLocks/>
          </p:cNvGrpSpPr>
          <p:nvPr/>
        </p:nvGrpSpPr>
        <p:grpSpPr bwMode="auto">
          <a:xfrm>
            <a:off x="7369175" y="2814638"/>
            <a:ext cx="890588" cy="215900"/>
            <a:chOff x="455" y="3463"/>
            <a:chExt cx="561" cy="136"/>
          </a:xfrm>
        </p:grpSpPr>
        <p:sp>
          <p:nvSpPr>
            <p:cNvPr id="60436" name="Rectangle 34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7" name="Rectangle 35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8" name="Rectangle 36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9" name="Rectangle 37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0" name="Line 38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6" name="Group 39"/>
          <p:cNvGrpSpPr>
            <a:grpSpLocks/>
          </p:cNvGrpSpPr>
          <p:nvPr/>
        </p:nvGrpSpPr>
        <p:grpSpPr bwMode="auto">
          <a:xfrm>
            <a:off x="7364413" y="3241675"/>
            <a:ext cx="890587" cy="215900"/>
            <a:chOff x="455" y="3463"/>
            <a:chExt cx="561" cy="136"/>
          </a:xfrm>
        </p:grpSpPr>
        <p:sp>
          <p:nvSpPr>
            <p:cNvPr id="60431" name="Rectangle 40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2" name="Rectangle 41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3" name="Rectangle 42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4" name="Rectangle 43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5" name="Line 44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0427" name="Text Box 45"/>
          <p:cNvSpPr txBox="1">
            <a:spLocks noChangeArrowheads="1"/>
          </p:cNvSpPr>
          <p:nvPr/>
        </p:nvSpPr>
        <p:spPr bwMode="auto">
          <a:xfrm>
            <a:off x="7046913" y="3678238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bus</a:t>
            </a:r>
          </a:p>
        </p:txBody>
      </p:sp>
      <p:sp>
        <p:nvSpPr>
          <p:cNvPr id="60428" name="Freeform 46"/>
          <p:cNvSpPr>
            <a:spLocks/>
          </p:cNvSpPr>
          <p:nvPr/>
        </p:nvSpPr>
        <p:spPr bwMode="auto">
          <a:xfrm>
            <a:off x="6402388" y="2463800"/>
            <a:ext cx="2006600" cy="400050"/>
          </a:xfrm>
          <a:custGeom>
            <a:avLst/>
            <a:gdLst>
              <a:gd name="T0" fmla="*/ 0 w 1264"/>
              <a:gd name="T1" fmla="*/ 2147483647 h 252"/>
              <a:gd name="T2" fmla="*/ 2147483647 w 1264"/>
              <a:gd name="T3" fmla="*/ 0 h 252"/>
              <a:gd name="T4" fmla="*/ 2147483647 w 1264"/>
              <a:gd name="T5" fmla="*/ 2147483647 h 252"/>
              <a:gd name="T6" fmla="*/ 2147483647 w 1264"/>
              <a:gd name="T7" fmla="*/ 2147483647 h 252"/>
              <a:gd name="T8" fmla="*/ 0 60000 65536"/>
              <a:gd name="T9" fmla="*/ 0 60000 65536"/>
              <a:gd name="T10" fmla="*/ 0 60000 65536"/>
              <a:gd name="T11" fmla="*/ 0 60000 65536"/>
              <a:gd name="T12" fmla="*/ 0 w 1264"/>
              <a:gd name="T13" fmla="*/ 0 h 252"/>
              <a:gd name="T14" fmla="*/ 1264 w 1264"/>
              <a:gd name="T15" fmla="*/ 252 h 2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64" h="252">
                <a:moveTo>
                  <a:pt x="0" y="2"/>
                </a:moveTo>
                <a:lnTo>
                  <a:pt x="622" y="0"/>
                </a:lnTo>
                <a:lnTo>
                  <a:pt x="616" y="246"/>
                </a:lnTo>
                <a:lnTo>
                  <a:pt x="1264" y="25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7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7112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4572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Input port queuing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127125"/>
            <a:ext cx="8101012" cy="2649538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fabric slower than input ports combined -&gt; queueing may occur at input queues </a:t>
            </a:r>
          </a:p>
          <a:p>
            <a:pPr lvl="1"/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queueing delay and loss due to input buffer overflow!</a:t>
            </a:r>
            <a:endParaRPr lang="en-US" altLang="en-US" smtClean="0">
              <a:solidFill>
                <a:srgbClr val="CC0000"/>
              </a:solidFill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Head-of-the-Line (HOL) blocking: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queued datagram at front of queue prevents others in queue from moving forward</a:t>
            </a:r>
          </a:p>
        </p:txBody>
      </p:sp>
      <p:grpSp>
        <p:nvGrpSpPr>
          <p:cNvPr id="62468" name="Group 7"/>
          <p:cNvGrpSpPr>
            <a:grpSpLocks/>
          </p:cNvGrpSpPr>
          <p:nvPr/>
        </p:nvGrpSpPr>
        <p:grpSpPr bwMode="auto">
          <a:xfrm>
            <a:off x="1389063" y="3194050"/>
            <a:ext cx="3027362" cy="1809750"/>
            <a:chOff x="523" y="976"/>
            <a:chExt cx="2099" cy="1356"/>
          </a:xfrm>
        </p:grpSpPr>
        <p:sp>
          <p:nvSpPr>
            <p:cNvPr id="62515" name="Rectangle 8"/>
            <p:cNvSpPr>
              <a:spLocks noChangeArrowheads="1"/>
            </p:cNvSpPr>
            <p:nvPr/>
          </p:nvSpPr>
          <p:spPr bwMode="auto">
            <a:xfrm>
              <a:off x="1208" y="976"/>
              <a:ext cx="745" cy="1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62516" name="Group 9"/>
            <p:cNvGrpSpPr>
              <a:grpSpLocks/>
            </p:cNvGrpSpPr>
            <p:nvPr/>
          </p:nvGrpSpPr>
          <p:grpSpPr bwMode="auto">
            <a:xfrm>
              <a:off x="804" y="997"/>
              <a:ext cx="249" cy="1295"/>
              <a:chOff x="748" y="997"/>
              <a:chExt cx="249" cy="1295"/>
            </a:xfrm>
          </p:grpSpPr>
          <p:sp>
            <p:nvSpPr>
              <p:cNvPr id="62535" name="Rectangle 10"/>
              <p:cNvSpPr>
                <a:spLocks noChangeArrowheads="1"/>
              </p:cNvSpPr>
              <p:nvPr/>
            </p:nvSpPr>
            <p:spPr bwMode="auto">
              <a:xfrm>
                <a:off x="759" y="997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6" name="Rectangle 11"/>
              <p:cNvSpPr>
                <a:spLocks noChangeArrowheads="1"/>
              </p:cNvSpPr>
              <p:nvPr/>
            </p:nvSpPr>
            <p:spPr bwMode="auto">
              <a:xfrm>
                <a:off x="750" y="1472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7" name="Rectangle 12"/>
              <p:cNvSpPr>
                <a:spLocks noChangeArrowheads="1"/>
              </p:cNvSpPr>
              <p:nvPr/>
            </p:nvSpPr>
            <p:spPr bwMode="auto">
              <a:xfrm>
                <a:off x="748" y="1938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2517" name="Group 13"/>
            <p:cNvGrpSpPr>
              <a:grpSpLocks/>
            </p:cNvGrpSpPr>
            <p:nvPr/>
          </p:nvGrpSpPr>
          <p:grpSpPr bwMode="auto">
            <a:xfrm>
              <a:off x="2109" y="1002"/>
              <a:ext cx="249" cy="1295"/>
              <a:chOff x="748" y="997"/>
              <a:chExt cx="249" cy="1295"/>
            </a:xfrm>
          </p:grpSpPr>
          <p:sp>
            <p:nvSpPr>
              <p:cNvPr id="62532" name="Rectangle 14"/>
              <p:cNvSpPr>
                <a:spLocks noChangeArrowheads="1"/>
              </p:cNvSpPr>
              <p:nvPr/>
            </p:nvSpPr>
            <p:spPr bwMode="auto">
              <a:xfrm>
                <a:off x="759" y="997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3" name="Rectangle 15"/>
              <p:cNvSpPr>
                <a:spLocks noChangeArrowheads="1"/>
              </p:cNvSpPr>
              <p:nvPr/>
            </p:nvSpPr>
            <p:spPr bwMode="auto">
              <a:xfrm>
                <a:off x="750" y="1472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4" name="Rectangle 16"/>
              <p:cNvSpPr>
                <a:spLocks noChangeArrowheads="1"/>
              </p:cNvSpPr>
              <p:nvPr/>
            </p:nvSpPr>
            <p:spPr bwMode="auto">
              <a:xfrm>
                <a:off x="748" y="1940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2518" name="Line 17"/>
            <p:cNvSpPr>
              <a:spLocks noChangeShapeType="1"/>
            </p:cNvSpPr>
            <p:nvPr/>
          </p:nvSpPr>
          <p:spPr bwMode="auto">
            <a:xfrm>
              <a:off x="1946" y="1181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19" name="Line 18"/>
            <p:cNvSpPr>
              <a:spLocks noChangeShapeType="1"/>
            </p:cNvSpPr>
            <p:nvPr/>
          </p:nvSpPr>
          <p:spPr bwMode="auto">
            <a:xfrm>
              <a:off x="1940" y="1644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0" name="Line 19"/>
            <p:cNvSpPr>
              <a:spLocks noChangeShapeType="1"/>
            </p:cNvSpPr>
            <p:nvPr/>
          </p:nvSpPr>
          <p:spPr bwMode="auto">
            <a:xfrm>
              <a:off x="1940" y="2119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1" name="Line 20"/>
            <p:cNvSpPr>
              <a:spLocks noChangeShapeType="1"/>
            </p:cNvSpPr>
            <p:nvPr/>
          </p:nvSpPr>
          <p:spPr bwMode="auto">
            <a:xfrm>
              <a:off x="1044" y="1164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2" name="Line 21"/>
            <p:cNvSpPr>
              <a:spLocks noChangeShapeType="1"/>
            </p:cNvSpPr>
            <p:nvPr/>
          </p:nvSpPr>
          <p:spPr bwMode="auto">
            <a:xfrm>
              <a:off x="1038" y="1629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3" name="Line 22"/>
            <p:cNvSpPr>
              <a:spLocks noChangeShapeType="1"/>
            </p:cNvSpPr>
            <p:nvPr/>
          </p:nvSpPr>
          <p:spPr bwMode="auto">
            <a:xfrm>
              <a:off x="1038" y="2102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62524" name="Group 23"/>
            <p:cNvGrpSpPr>
              <a:grpSpLocks/>
            </p:cNvGrpSpPr>
            <p:nvPr/>
          </p:nvGrpSpPr>
          <p:grpSpPr bwMode="auto">
            <a:xfrm>
              <a:off x="523" y="1169"/>
              <a:ext cx="288" cy="939"/>
              <a:chOff x="-60" y="1148"/>
              <a:chExt cx="168" cy="939"/>
            </a:xfrm>
          </p:grpSpPr>
          <p:sp>
            <p:nvSpPr>
              <p:cNvPr id="62529" name="Line 24"/>
              <p:cNvSpPr>
                <a:spLocks noChangeShapeType="1"/>
              </p:cNvSpPr>
              <p:nvPr/>
            </p:nvSpPr>
            <p:spPr bwMode="auto">
              <a:xfrm>
                <a:off x="-54" y="1148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30" name="Line 25"/>
              <p:cNvSpPr>
                <a:spLocks noChangeShapeType="1"/>
              </p:cNvSpPr>
              <p:nvPr/>
            </p:nvSpPr>
            <p:spPr bwMode="auto">
              <a:xfrm>
                <a:off x="-60" y="161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31" name="Line 26"/>
              <p:cNvSpPr>
                <a:spLocks noChangeShapeType="1"/>
              </p:cNvSpPr>
              <p:nvPr/>
            </p:nvSpPr>
            <p:spPr bwMode="auto">
              <a:xfrm>
                <a:off x="-60" y="2087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62525" name="Group 27"/>
            <p:cNvGrpSpPr>
              <a:grpSpLocks/>
            </p:cNvGrpSpPr>
            <p:nvPr/>
          </p:nvGrpSpPr>
          <p:grpSpPr bwMode="auto">
            <a:xfrm>
              <a:off x="2334" y="1173"/>
              <a:ext cx="288" cy="939"/>
              <a:chOff x="-60" y="1148"/>
              <a:chExt cx="168" cy="939"/>
            </a:xfrm>
          </p:grpSpPr>
          <p:sp>
            <p:nvSpPr>
              <p:cNvPr id="62526" name="Line 28"/>
              <p:cNvSpPr>
                <a:spLocks noChangeShapeType="1"/>
              </p:cNvSpPr>
              <p:nvPr/>
            </p:nvSpPr>
            <p:spPr bwMode="auto">
              <a:xfrm>
                <a:off x="-54" y="1148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27" name="Line 29"/>
              <p:cNvSpPr>
                <a:spLocks noChangeShapeType="1"/>
              </p:cNvSpPr>
              <p:nvPr/>
            </p:nvSpPr>
            <p:spPr bwMode="auto">
              <a:xfrm>
                <a:off x="-60" y="161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28" name="Line 30"/>
              <p:cNvSpPr>
                <a:spLocks noChangeShapeType="1"/>
              </p:cNvSpPr>
              <p:nvPr/>
            </p:nvSpPr>
            <p:spPr bwMode="auto">
              <a:xfrm>
                <a:off x="-60" y="2087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62469" name="Rectangle 55"/>
          <p:cNvSpPr>
            <a:spLocks noChangeArrowheads="1"/>
          </p:cNvSpPr>
          <p:nvPr/>
        </p:nvSpPr>
        <p:spPr bwMode="auto">
          <a:xfrm>
            <a:off x="1841500" y="3190875"/>
            <a:ext cx="252413" cy="1301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0" name="Rectangle 56"/>
          <p:cNvSpPr>
            <a:spLocks noChangeArrowheads="1"/>
          </p:cNvSpPr>
          <p:nvPr/>
        </p:nvSpPr>
        <p:spPr bwMode="auto">
          <a:xfrm>
            <a:off x="1827213" y="3922713"/>
            <a:ext cx="252412" cy="1317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1" name="Rectangle 57"/>
          <p:cNvSpPr>
            <a:spLocks noChangeArrowheads="1"/>
          </p:cNvSpPr>
          <p:nvPr/>
        </p:nvSpPr>
        <p:spPr bwMode="auto">
          <a:xfrm>
            <a:off x="1825625" y="4557713"/>
            <a:ext cx="252413" cy="1301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2" name="Rectangle 58"/>
          <p:cNvSpPr>
            <a:spLocks noChangeArrowheads="1"/>
          </p:cNvSpPr>
          <p:nvPr/>
        </p:nvSpPr>
        <p:spPr bwMode="auto">
          <a:xfrm>
            <a:off x="1482725" y="3186113"/>
            <a:ext cx="252413" cy="1317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3" name="Rectangle 59"/>
          <p:cNvSpPr>
            <a:spLocks noChangeArrowheads="1"/>
          </p:cNvSpPr>
          <p:nvPr/>
        </p:nvSpPr>
        <p:spPr bwMode="auto">
          <a:xfrm>
            <a:off x="1477963" y="4546600"/>
            <a:ext cx="252412" cy="131763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4" name="Line 60"/>
          <p:cNvSpPr>
            <a:spLocks noChangeShapeType="1"/>
          </p:cNvSpPr>
          <p:nvPr/>
        </p:nvSpPr>
        <p:spPr bwMode="auto">
          <a:xfrm>
            <a:off x="2133600" y="3246438"/>
            <a:ext cx="1479550" cy="1587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2475" name="Freeform 61"/>
          <p:cNvSpPr>
            <a:spLocks/>
          </p:cNvSpPr>
          <p:nvPr/>
        </p:nvSpPr>
        <p:spPr bwMode="auto">
          <a:xfrm>
            <a:off x="2178050" y="3644900"/>
            <a:ext cx="1395413" cy="979488"/>
          </a:xfrm>
          <a:custGeom>
            <a:avLst/>
            <a:gdLst>
              <a:gd name="T0" fmla="*/ 0 w 967"/>
              <a:gd name="T1" fmla="*/ 2147483647 h 735"/>
              <a:gd name="T2" fmla="*/ 2147483647 w 967"/>
              <a:gd name="T3" fmla="*/ 2147483647 h 735"/>
              <a:gd name="T4" fmla="*/ 2147483647 w 967"/>
              <a:gd name="T5" fmla="*/ 0 h 735"/>
              <a:gd name="T6" fmla="*/ 0 60000 65536"/>
              <a:gd name="T7" fmla="*/ 0 60000 65536"/>
              <a:gd name="T8" fmla="*/ 0 60000 65536"/>
              <a:gd name="T9" fmla="*/ 0 w 967"/>
              <a:gd name="T10" fmla="*/ 0 h 735"/>
              <a:gd name="T11" fmla="*/ 967 w 967"/>
              <a:gd name="T12" fmla="*/ 735 h 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7" h="735">
                <a:moveTo>
                  <a:pt x="0" y="733"/>
                </a:moveTo>
                <a:lnTo>
                  <a:pt x="522" y="735"/>
                </a:lnTo>
                <a:lnTo>
                  <a:pt x="967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2476" name="Text Box 62"/>
          <p:cNvSpPr txBox="1">
            <a:spLocks noChangeArrowheads="1"/>
          </p:cNvSpPr>
          <p:nvPr/>
        </p:nvSpPr>
        <p:spPr bwMode="auto">
          <a:xfrm>
            <a:off x="1349375" y="5100638"/>
            <a:ext cx="33909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  <a:latin typeface="Gill Sans MT" panose="020B0502020104020203" pitchFamily="34" charset="0"/>
              </a:rPr>
              <a:t>output port contention: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  <a:latin typeface="Gill Sans MT" panose="020B0502020104020203" pitchFamily="34" charset="0"/>
              </a:rPr>
              <a:t>only one red datagram can be transferred.</a:t>
            </a:r>
            <a:br>
              <a:rPr lang="en-US" altLang="en-US" sz="1800" smtClean="0">
                <a:solidFill>
                  <a:srgbClr val="000000"/>
                </a:solidFill>
                <a:latin typeface="Gill Sans MT" panose="020B0502020104020203" pitchFamily="34" charset="0"/>
              </a:rPr>
            </a:br>
            <a:r>
              <a:rPr lang="en-US" altLang="en-US" sz="1800" i="1" smtClean="0">
                <a:solidFill>
                  <a:srgbClr val="000000"/>
                </a:solidFill>
                <a:latin typeface="Gill Sans MT" panose="020B0502020104020203" pitchFamily="34" charset="0"/>
              </a:rPr>
              <a:t>lower red packet is blocked</a:t>
            </a:r>
          </a:p>
        </p:txBody>
      </p:sp>
      <p:sp>
        <p:nvSpPr>
          <p:cNvPr id="62477" name="Text Box 64"/>
          <p:cNvSpPr txBox="1">
            <a:spLocks noChangeArrowheads="1"/>
          </p:cNvSpPr>
          <p:nvPr/>
        </p:nvSpPr>
        <p:spPr bwMode="auto">
          <a:xfrm>
            <a:off x="2527300" y="3990975"/>
            <a:ext cx="7477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switch</a:t>
            </a:r>
          </a:p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fabric</a:t>
            </a:r>
          </a:p>
        </p:txBody>
      </p:sp>
      <p:sp>
        <p:nvSpPr>
          <p:cNvPr id="62478" name="Line 73"/>
          <p:cNvSpPr>
            <a:spLocks noChangeShapeType="1"/>
          </p:cNvSpPr>
          <p:nvPr/>
        </p:nvSpPr>
        <p:spPr bwMode="auto">
          <a:xfrm>
            <a:off x="2124075" y="3990975"/>
            <a:ext cx="1458913" cy="1905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4879975" y="3214688"/>
            <a:ext cx="3027363" cy="3086100"/>
            <a:chOff x="3074" y="2025"/>
            <a:chExt cx="1907" cy="1944"/>
          </a:xfrm>
        </p:grpSpPr>
        <p:grpSp>
          <p:nvGrpSpPr>
            <p:cNvPr id="62482" name="Group 31"/>
            <p:cNvGrpSpPr>
              <a:grpSpLocks/>
            </p:cNvGrpSpPr>
            <p:nvPr/>
          </p:nvGrpSpPr>
          <p:grpSpPr bwMode="auto">
            <a:xfrm>
              <a:off x="3074" y="2047"/>
              <a:ext cx="1907" cy="1140"/>
              <a:chOff x="523" y="976"/>
              <a:chExt cx="2099" cy="1356"/>
            </a:xfrm>
          </p:grpSpPr>
          <p:sp>
            <p:nvSpPr>
              <p:cNvPr id="62492" name="Rectangle 32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2493" name="Group 33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62512" name="Rectangle 34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40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3" name="Rectangle 35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40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4" name="Rectangle 36"/>
                <p:cNvSpPr>
                  <a:spLocks noChangeArrowheads="1"/>
                </p:cNvSpPr>
                <p:nvPr/>
              </p:nvSpPr>
              <p:spPr bwMode="auto">
                <a:xfrm>
                  <a:off x="748" y="1938"/>
                  <a:ext cx="240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62494" name="Group 37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62509" name="Rectangle 38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0" name="Rectangle 39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1" name="Rectangle 40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62495" name="Line 41"/>
              <p:cNvSpPr>
                <a:spLocks noChangeShapeType="1"/>
              </p:cNvSpPr>
              <p:nvPr/>
            </p:nvSpPr>
            <p:spPr bwMode="auto">
              <a:xfrm>
                <a:off x="1946" y="1181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6" name="Line 42"/>
              <p:cNvSpPr>
                <a:spLocks noChangeShapeType="1"/>
              </p:cNvSpPr>
              <p:nvPr/>
            </p:nvSpPr>
            <p:spPr bwMode="auto">
              <a:xfrm>
                <a:off x="1940" y="1644"/>
                <a:ext cx="1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7" name="Line 43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8" name="Line 44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9" name="Line 45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00" name="Line 46"/>
              <p:cNvSpPr>
                <a:spLocks noChangeShapeType="1"/>
              </p:cNvSpPr>
              <p:nvPr/>
            </p:nvSpPr>
            <p:spPr bwMode="auto">
              <a:xfrm>
                <a:off x="1038" y="2102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62501" name="Group 47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62506" name="Line 48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7" name="Line 49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8" name="Line 50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62502" name="Group 51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62503" name="Line 52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4" name="Line 53"/>
                <p:cNvSpPr>
                  <a:spLocks noChangeShapeType="1"/>
                </p:cNvSpPr>
                <p:nvPr/>
              </p:nvSpPr>
              <p:spPr bwMode="auto">
                <a:xfrm>
                  <a:off x="-60" y="1615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5" name="Line 54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62483" name="Text Box 63"/>
            <p:cNvSpPr txBox="1">
              <a:spLocks noChangeArrowheads="1"/>
            </p:cNvSpPr>
            <p:nvPr/>
          </p:nvSpPr>
          <p:spPr bwMode="auto">
            <a:xfrm>
              <a:off x="3287" y="3219"/>
              <a:ext cx="1407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one packet time later: green packet experiences HOL blocking</a:t>
              </a:r>
              <a:endParaRPr lang="en-US" altLang="en-US" sz="1800" i="1" smtClean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62484" name="Text Box 65"/>
            <p:cNvSpPr txBox="1">
              <a:spLocks noChangeArrowheads="1"/>
            </p:cNvSpPr>
            <p:nvPr/>
          </p:nvSpPr>
          <p:spPr bwMode="auto">
            <a:xfrm>
              <a:off x="3778" y="2507"/>
              <a:ext cx="47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switch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fabric</a:t>
              </a:r>
            </a:p>
          </p:txBody>
        </p:sp>
        <p:sp>
          <p:nvSpPr>
            <p:cNvPr id="62485" name="Rectangle 66"/>
            <p:cNvSpPr>
              <a:spLocks noChangeArrowheads="1"/>
            </p:cNvSpPr>
            <p:nvPr/>
          </p:nvSpPr>
          <p:spPr bwMode="auto">
            <a:xfrm>
              <a:off x="4551" y="2025"/>
              <a:ext cx="159" cy="8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86" name="Rectangle 69"/>
            <p:cNvSpPr>
              <a:spLocks noChangeArrowheads="1"/>
            </p:cNvSpPr>
            <p:nvPr/>
          </p:nvSpPr>
          <p:spPr bwMode="auto">
            <a:xfrm>
              <a:off x="3363" y="2050"/>
              <a:ext cx="159" cy="8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87" name="Rectangle 70"/>
            <p:cNvSpPr>
              <a:spLocks noChangeArrowheads="1"/>
            </p:cNvSpPr>
            <p:nvPr/>
          </p:nvSpPr>
          <p:spPr bwMode="auto">
            <a:xfrm>
              <a:off x="3360" y="2916"/>
              <a:ext cx="159" cy="8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88" name="Freeform 71"/>
            <p:cNvSpPr>
              <a:spLocks/>
            </p:cNvSpPr>
            <p:nvPr/>
          </p:nvSpPr>
          <p:spPr bwMode="auto">
            <a:xfrm>
              <a:off x="3585" y="2324"/>
              <a:ext cx="878" cy="618"/>
            </a:xfrm>
            <a:custGeom>
              <a:avLst/>
              <a:gdLst>
                <a:gd name="T0" fmla="*/ 0 w 967"/>
                <a:gd name="T1" fmla="*/ 65 h 735"/>
                <a:gd name="T2" fmla="*/ 134 w 967"/>
                <a:gd name="T3" fmla="*/ 65 h 735"/>
                <a:gd name="T4" fmla="*/ 251 w 967"/>
                <a:gd name="T5" fmla="*/ 0 h 735"/>
                <a:gd name="T6" fmla="*/ 0 60000 65536"/>
                <a:gd name="T7" fmla="*/ 0 60000 65536"/>
                <a:gd name="T8" fmla="*/ 0 60000 65536"/>
                <a:gd name="T9" fmla="*/ 0 w 967"/>
                <a:gd name="T10" fmla="*/ 0 h 735"/>
                <a:gd name="T11" fmla="*/ 967 w 967"/>
                <a:gd name="T12" fmla="*/ 735 h 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489" name="Freeform 72"/>
            <p:cNvSpPr>
              <a:spLocks/>
            </p:cNvSpPr>
            <p:nvPr/>
          </p:nvSpPr>
          <p:spPr bwMode="auto">
            <a:xfrm>
              <a:off x="3573" y="2134"/>
              <a:ext cx="860" cy="437"/>
            </a:xfrm>
            <a:custGeom>
              <a:avLst/>
              <a:gdLst>
                <a:gd name="T0" fmla="*/ 0 w 860"/>
                <a:gd name="T1" fmla="*/ 3 h 437"/>
                <a:gd name="T2" fmla="*/ 468 w 860"/>
                <a:gd name="T3" fmla="*/ 0 h 437"/>
                <a:gd name="T4" fmla="*/ 860 w 860"/>
                <a:gd name="T5" fmla="*/ 437 h 437"/>
                <a:gd name="T6" fmla="*/ 0 60000 65536"/>
                <a:gd name="T7" fmla="*/ 0 60000 65536"/>
                <a:gd name="T8" fmla="*/ 0 60000 65536"/>
                <a:gd name="T9" fmla="*/ 0 w 860"/>
                <a:gd name="T10" fmla="*/ 0 h 437"/>
                <a:gd name="T11" fmla="*/ 860 w 860"/>
                <a:gd name="T12" fmla="*/ 437 h 4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0" h="437">
                  <a:moveTo>
                    <a:pt x="0" y="3"/>
                  </a:moveTo>
                  <a:lnTo>
                    <a:pt x="468" y="0"/>
                  </a:lnTo>
                  <a:lnTo>
                    <a:pt x="860" y="437"/>
                  </a:ln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490" name="Rectangle 76"/>
            <p:cNvSpPr>
              <a:spLocks noChangeArrowheads="1"/>
            </p:cNvSpPr>
            <p:nvPr/>
          </p:nvSpPr>
          <p:spPr bwMode="auto">
            <a:xfrm>
              <a:off x="3141" y="2890"/>
              <a:ext cx="159" cy="83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91" name="Rectangle 77"/>
            <p:cNvSpPr>
              <a:spLocks noChangeArrowheads="1"/>
            </p:cNvSpPr>
            <p:nvPr/>
          </p:nvSpPr>
          <p:spPr bwMode="auto">
            <a:xfrm>
              <a:off x="4542" y="2518"/>
              <a:ext cx="159" cy="8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822325"/>
            <a:ext cx="2970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55588"/>
            <a:ext cx="7772400" cy="685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Output ports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946525"/>
            <a:ext cx="7772400" cy="914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buSzPct val="100000"/>
              <a:buFont typeface="Wingdings" charset="2"/>
              <a:buChar char="§"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buffering</a:t>
            </a:r>
            <a:r>
              <a:rPr lang="en-US" dirty="0">
                <a:cs typeface="+mn-cs"/>
              </a:rPr>
              <a:t> required when datagrams arrive from fabric faster than the transmission rate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scheduling discipline</a:t>
            </a:r>
            <a:r>
              <a:rPr lang="en-US" dirty="0">
                <a:cs typeface="+mn-cs"/>
              </a:rPr>
              <a:t> chooses among queued datagrams for transmission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2406650" y="1473200"/>
            <a:ext cx="4568825" cy="1836738"/>
          </a:xfrm>
          <a:prstGeom prst="rect">
            <a:avLst/>
          </a:prstGeom>
          <a:solidFill>
            <a:schemeClr val="bg1"/>
          </a:solidFill>
          <a:ln w="19050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endParaRPr lang="en-US" altLang="en-US" sz="16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5329238" y="1931988"/>
            <a:ext cx="1417637" cy="828675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line</a:t>
            </a:r>
          </a:p>
          <a:p>
            <a:pPr algn="ctr" eaLnBrk="0" hangingPunct="0"/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termination</a:t>
            </a:r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4019550" y="1658938"/>
            <a:ext cx="1152525" cy="1409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endParaRPr lang="en-US" altLang="en-US" sz="16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63495" name="Line 10"/>
          <p:cNvSpPr>
            <a:spLocks noChangeShapeType="1"/>
          </p:cNvSpPr>
          <p:nvPr/>
        </p:nvSpPr>
        <p:spPr bwMode="auto">
          <a:xfrm>
            <a:off x="3841750" y="2378075"/>
            <a:ext cx="1905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496" name="Line 11"/>
          <p:cNvSpPr>
            <a:spLocks noChangeShapeType="1"/>
          </p:cNvSpPr>
          <p:nvPr/>
        </p:nvSpPr>
        <p:spPr bwMode="auto">
          <a:xfrm>
            <a:off x="5175250" y="2335213"/>
            <a:ext cx="1905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497" name="Line 12"/>
          <p:cNvSpPr>
            <a:spLocks noChangeShapeType="1"/>
          </p:cNvSpPr>
          <p:nvPr/>
        </p:nvSpPr>
        <p:spPr bwMode="auto">
          <a:xfrm flipV="1">
            <a:off x="6732588" y="2376488"/>
            <a:ext cx="7366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498" name="Rectangle 13"/>
          <p:cNvSpPr>
            <a:spLocks noChangeArrowheads="1"/>
          </p:cNvSpPr>
          <p:nvPr/>
        </p:nvSpPr>
        <p:spPr bwMode="auto">
          <a:xfrm>
            <a:off x="4052888" y="1968500"/>
            <a:ext cx="1055687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link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layer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protocol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(send)</a:t>
            </a:r>
          </a:p>
        </p:txBody>
      </p:sp>
      <p:sp>
        <p:nvSpPr>
          <p:cNvPr id="63499" name="Rectangle 16"/>
          <p:cNvSpPr>
            <a:spLocks noChangeArrowheads="1"/>
          </p:cNvSpPr>
          <p:nvPr/>
        </p:nvSpPr>
        <p:spPr bwMode="auto">
          <a:xfrm>
            <a:off x="847725" y="1762125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switch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fabric</a:t>
            </a:r>
          </a:p>
        </p:txBody>
      </p:sp>
      <p:grpSp>
        <p:nvGrpSpPr>
          <p:cNvPr id="63500" name="Group 28"/>
          <p:cNvGrpSpPr>
            <a:grpSpLocks/>
          </p:cNvGrpSpPr>
          <p:nvPr/>
        </p:nvGrpSpPr>
        <p:grpSpPr bwMode="auto">
          <a:xfrm>
            <a:off x="2559050" y="1609725"/>
            <a:ext cx="1247775" cy="1504950"/>
            <a:chOff x="3180" y="909"/>
            <a:chExt cx="786" cy="948"/>
          </a:xfrm>
        </p:grpSpPr>
        <p:sp>
          <p:nvSpPr>
            <p:cNvPr id="63508" name="Rectangle 8"/>
            <p:cNvSpPr>
              <a:spLocks noChangeArrowheads="1"/>
            </p:cNvSpPr>
            <p:nvPr/>
          </p:nvSpPr>
          <p:spPr bwMode="auto">
            <a:xfrm>
              <a:off x="3180" y="909"/>
              <a:ext cx="786" cy="9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63509" name="Text Box 14"/>
            <p:cNvSpPr txBox="1">
              <a:spLocks noChangeArrowheads="1"/>
            </p:cNvSpPr>
            <p:nvPr/>
          </p:nvSpPr>
          <p:spPr bwMode="auto">
            <a:xfrm>
              <a:off x="3232" y="917"/>
              <a:ext cx="724" cy="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datagram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buffer</a:t>
              </a:r>
            </a:p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</a:endParaRPr>
            </a:p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queueing</a:t>
              </a:r>
            </a:p>
          </p:txBody>
        </p:sp>
        <p:grpSp>
          <p:nvGrpSpPr>
            <p:cNvPr id="63510" name="Group 17"/>
            <p:cNvGrpSpPr>
              <a:grpSpLocks/>
            </p:cNvGrpSpPr>
            <p:nvPr/>
          </p:nvGrpSpPr>
          <p:grpSpPr bwMode="auto">
            <a:xfrm>
              <a:off x="3260" y="1299"/>
              <a:ext cx="626" cy="295"/>
              <a:chOff x="310" y="3526"/>
              <a:chExt cx="1040" cy="457"/>
            </a:xfrm>
          </p:grpSpPr>
          <p:sp>
            <p:nvSpPr>
              <p:cNvPr id="63511" name="Rectangle 18"/>
              <p:cNvSpPr>
                <a:spLocks noChangeArrowheads="1"/>
              </p:cNvSpPr>
              <p:nvPr/>
            </p:nvSpPr>
            <p:spPr bwMode="auto">
              <a:xfrm>
                <a:off x="310" y="3526"/>
                <a:ext cx="1040" cy="457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63512" name="Line 19"/>
              <p:cNvSpPr>
                <a:spLocks noChangeShapeType="1"/>
              </p:cNvSpPr>
              <p:nvPr/>
            </p:nvSpPr>
            <p:spPr bwMode="auto">
              <a:xfrm>
                <a:off x="446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3" name="Line 20"/>
              <p:cNvSpPr>
                <a:spLocks noChangeShapeType="1"/>
              </p:cNvSpPr>
              <p:nvPr/>
            </p:nvSpPr>
            <p:spPr bwMode="auto">
              <a:xfrm>
                <a:off x="558" y="3538"/>
                <a:ext cx="2" cy="43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4" name="Line 21"/>
              <p:cNvSpPr>
                <a:spLocks noChangeShapeType="1"/>
              </p:cNvSpPr>
              <p:nvPr/>
            </p:nvSpPr>
            <p:spPr bwMode="auto">
              <a:xfrm>
                <a:off x="671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5" name="Line 22"/>
              <p:cNvSpPr>
                <a:spLocks noChangeShapeType="1"/>
              </p:cNvSpPr>
              <p:nvPr/>
            </p:nvSpPr>
            <p:spPr bwMode="auto">
              <a:xfrm>
                <a:off x="782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6" name="Line 23"/>
              <p:cNvSpPr>
                <a:spLocks noChangeShapeType="1"/>
              </p:cNvSpPr>
              <p:nvPr/>
            </p:nvSpPr>
            <p:spPr bwMode="auto">
              <a:xfrm>
                <a:off x="895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7" name="Line 24"/>
              <p:cNvSpPr>
                <a:spLocks noChangeShapeType="1"/>
              </p:cNvSpPr>
              <p:nvPr/>
            </p:nvSpPr>
            <p:spPr bwMode="auto">
              <a:xfrm>
                <a:off x="1006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8" name="Line 25"/>
              <p:cNvSpPr>
                <a:spLocks noChangeShapeType="1"/>
              </p:cNvSpPr>
              <p:nvPr/>
            </p:nvSpPr>
            <p:spPr bwMode="auto">
              <a:xfrm>
                <a:off x="1121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9" name="Line 26"/>
              <p:cNvSpPr>
                <a:spLocks noChangeShapeType="1"/>
              </p:cNvSpPr>
              <p:nvPr/>
            </p:nvSpPr>
            <p:spPr bwMode="auto">
              <a:xfrm>
                <a:off x="1229" y="3538"/>
                <a:ext cx="2" cy="43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63501" name="Line 27"/>
          <p:cNvSpPr>
            <a:spLocks noChangeShapeType="1"/>
          </p:cNvSpPr>
          <p:nvPr/>
        </p:nvSpPr>
        <p:spPr bwMode="auto">
          <a:xfrm>
            <a:off x="1770063" y="1338263"/>
            <a:ext cx="11112" cy="2195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502" name="Line 9"/>
          <p:cNvSpPr>
            <a:spLocks noChangeShapeType="1"/>
          </p:cNvSpPr>
          <p:nvPr/>
        </p:nvSpPr>
        <p:spPr bwMode="auto">
          <a:xfrm flipV="1">
            <a:off x="1762125" y="2420938"/>
            <a:ext cx="925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503" name="TextBox 1"/>
          <p:cNvSpPr txBox="1">
            <a:spLocks noChangeArrowheads="1"/>
          </p:cNvSpPr>
          <p:nvPr/>
        </p:nvSpPr>
        <p:spPr bwMode="auto">
          <a:xfrm>
            <a:off x="4222750" y="293688"/>
            <a:ext cx="4587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i="1" smtClean="0">
                <a:solidFill>
                  <a:srgbClr val="CC0000"/>
                </a:solidFill>
                <a:latin typeface="Tahoma" panose="020B0604030504040204" pitchFamily="34" charset="0"/>
              </a:rPr>
              <a:t>This slide in HUGELY important!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7638" y="4049713"/>
            <a:ext cx="4822825" cy="830262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</a:rPr>
              <a:t>Datagram (packets) can be lost due to congestion, lack of buffers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674938" y="5341938"/>
            <a:ext cx="6124575" cy="83185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</a:rPr>
              <a:t>Priority scheduling – who gets best performance, network neutrality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5" name="Picture 5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7731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segment structure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2955925" y="1587500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source port #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5056188" y="1592263"/>
            <a:ext cx="1381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dest port #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 flipV="1">
            <a:off x="2808288" y="2382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 flipV="1">
            <a:off x="4754563" y="1628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4297363" y="10985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32 bits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6" name="Line 12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rot="10800000">
            <a:off x="2789238" y="135572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8" name="Text Box 14"/>
          <p:cNvSpPr txBox="1">
            <a:spLocks noChangeArrowheads="1"/>
          </p:cNvSpPr>
          <p:nvPr/>
        </p:nvSpPr>
        <p:spPr bwMode="auto">
          <a:xfrm>
            <a:off x="3863975" y="4567238"/>
            <a:ext cx="200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data 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(variable length)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9" name="Text Box 15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sequence number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10" name="Line 16"/>
          <p:cNvSpPr>
            <a:spLocks noChangeShapeType="1"/>
          </p:cNvSpPr>
          <p:nvPr/>
        </p:nvSpPr>
        <p:spPr bwMode="auto">
          <a:xfrm flipV="1">
            <a:off x="2817813" y="2763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1" name="Text Box 17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acknowledgement number</a:t>
            </a:r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2813050" y="3159125"/>
            <a:ext cx="3951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 flipV="1">
            <a:off x="2808288" y="354965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V="1">
            <a:off x="2808288" y="41116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4768850" y="2767013"/>
            <a:ext cx="4763" cy="777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6" name="Text Box 22"/>
          <p:cNvSpPr txBox="1">
            <a:spLocks noChangeArrowheads="1"/>
          </p:cNvSpPr>
          <p:nvPr/>
        </p:nvSpPr>
        <p:spPr bwMode="auto">
          <a:xfrm>
            <a:off x="4870450" y="2770188"/>
            <a:ext cx="174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receive window</a:t>
            </a:r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4895850" y="316547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Urg data pointer</a:t>
            </a: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3179763" y="3146425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59419" name="Text Box 25"/>
          <p:cNvSpPr txBox="1">
            <a:spLocks noChangeArrowheads="1"/>
          </p:cNvSpPr>
          <p:nvPr/>
        </p:nvSpPr>
        <p:spPr bwMode="auto">
          <a:xfrm>
            <a:off x="4532313" y="279876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F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0" name="Line 26"/>
          <p:cNvSpPr>
            <a:spLocks noChangeShapeType="1"/>
          </p:cNvSpPr>
          <p:nvPr/>
        </p:nvSpPr>
        <p:spPr bwMode="auto">
          <a:xfrm flipV="1">
            <a:off x="4611688" y="2757488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1" name="Line 27"/>
          <p:cNvSpPr>
            <a:spLocks noChangeShapeType="1"/>
          </p:cNvSpPr>
          <p:nvPr/>
        </p:nvSpPr>
        <p:spPr bwMode="auto">
          <a:xfrm flipV="1">
            <a:off x="444976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2" name="Line 28"/>
          <p:cNvSpPr>
            <a:spLocks noChangeShapeType="1"/>
          </p:cNvSpPr>
          <p:nvPr/>
        </p:nvSpPr>
        <p:spPr bwMode="auto">
          <a:xfrm flipV="1">
            <a:off x="4283075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3" name="Line 29"/>
          <p:cNvSpPr>
            <a:spLocks noChangeShapeType="1"/>
          </p:cNvSpPr>
          <p:nvPr/>
        </p:nvSpPr>
        <p:spPr bwMode="auto">
          <a:xfrm flipV="1">
            <a:off x="4121150" y="2767013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4" name="Line 30"/>
          <p:cNvSpPr>
            <a:spLocks noChangeShapeType="1"/>
          </p:cNvSpPr>
          <p:nvPr/>
        </p:nvSpPr>
        <p:spPr bwMode="auto">
          <a:xfrm flipV="1">
            <a:off x="3963988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5" name="Line 31"/>
          <p:cNvSpPr>
            <a:spLocks noChangeShapeType="1"/>
          </p:cNvSpPr>
          <p:nvPr/>
        </p:nvSpPr>
        <p:spPr bwMode="auto">
          <a:xfrm flipV="1">
            <a:off x="3792538" y="2771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6" name="Text Box 32"/>
          <p:cNvSpPr txBox="1">
            <a:spLocks noChangeArrowheads="1"/>
          </p:cNvSpPr>
          <p:nvPr/>
        </p:nvSpPr>
        <p:spPr bwMode="auto">
          <a:xfrm>
            <a:off x="4365625" y="27940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7" name="Text Box 33"/>
          <p:cNvSpPr txBox="1">
            <a:spLocks noChangeArrowheads="1"/>
          </p:cNvSpPr>
          <p:nvPr/>
        </p:nvSpPr>
        <p:spPr bwMode="auto">
          <a:xfrm>
            <a:off x="4192588" y="2794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8" name="Text Box 34"/>
          <p:cNvSpPr txBox="1">
            <a:spLocks noChangeArrowheads="1"/>
          </p:cNvSpPr>
          <p:nvPr/>
        </p:nvSpPr>
        <p:spPr bwMode="auto">
          <a:xfrm>
            <a:off x="40306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P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9" name="Text Box 35"/>
          <p:cNvSpPr txBox="1">
            <a:spLocks noChangeArrowheads="1"/>
          </p:cNvSpPr>
          <p:nvPr/>
        </p:nvSpPr>
        <p:spPr bwMode="auto">
          <a:xfrm>
            <a:off x="38782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0" name="Text Box 36"/>
          <p:cNvSpPr txBox="1">
            <a:spLocks noChangeArrowheads="1"/>
          </p:cNvSpPr>
          <p:nvPr/>
        </p:nvSpPr>
        <p:spPr bwMode="auto">
          <a:xfrm>
            <a:off x="3711575" y="278923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1" name="Text Box 37"/>
          <p:cNvSpPr txBox="1">
            <a:spLocks noChangeArrowheads="1"/>
          </p:cNvSpPr>
          <p:nvPr/>
        </p:nvSpPr>
        <p:spPr bwMode="auto">
          <a:xfrm>
            <a:off x="2759075" y="2697163"/>
            <a:ext cx="577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head</a:t>
            </a:r>
          </a:p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len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2" name="Text Box 38"/>
          <p:cNvSpPr txBox="1">
            <a:spLocks noChangeArrowheads="1"/>
          </p:cNvSpPr>
          <p:nvPr/>
        </p:nvSpPr>
        <p:spPr bwMode="auto">
          <a:xfrm>
            <a:off x="3238500" y="2697163"/>
            <a:ext cx="568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not</a:t>
            </a:r>
          </a:p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used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3" name="Line 39"/>
          <p:cNvSpPr>
            <a:spLocks noChangeShapeType="1"/>
          </p:cNvSpPr>
          <p:nvPr/>
        </p:nvSpPr>
        <p:spPr bwMode="auto">
          <a:xfrm flipV="1">
            <a:off x="328771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34" name="Text Box 40"/>
          <p:cNvSpPr txBox="1">
            <a:spLocks noChangeArrowheads="1"/>
          </p:cNvSpPr>
          <p:nvPr/>
        </p:nvSpPr>
        <p:spPr bwMode="auto">
          <a:xfrm>
            <a:off x="3317875" y="3648075"/>
            <a:ext cx="289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options (variable length)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6" name="Text Box 42"/>
          <p:cNvSpPr txBox="1">
            <a:spLocks noChangeArrowheads="1"/>
          </p:cNvSpPr>
          <p:nvPr/>
        </p:nvSpPr>
        <p:spPr bwMode="auto">
          <a:xfrm>
            <a:off x="976313" y="215106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ACK: ACK #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valid</a:t>
            </a:r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8" name="Text Box 44"/>
          <p:cNvSpPr txBox="1">
            <a:spLocks noChangeArrowheads="1"/>
          </p:cNvSpPr>
          <p:nvPr/>
        </p:nvSpPr>
        <p:spPr bwMode="auto">
          <a:xfrm>
            <a:off x="544513" y="3627438"/>
            <a:ext cx="1911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RST, SYN, FIN: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connection estab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(setup, teardown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commands)</a:t>
            </a:r>
          </a:p>
        </p:txBody>
      </p:sp>
      <p:sp>
        <p:nvSpPr>
          <p:cNvPr id="59440" name="Line 46"/>
          <p:cNvSpPr>
            <a:spLocks noChangeShapeType="1"/>
          </p:cNvSpPr>
          <p:nvPr/>
        </p:nvSpPr>
        <p:spPr bwMode="auto">
          <a:xfrm>
            <a:off x="2376488" y="2487613"/>
            <a:ext cx="1658937" cy="4413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4801" name="Freeform 48"/>
          <p:cNvSpPr>
            <a:spLocks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43" name="Text Box 49"/>
          <p:cNvSpPr txBox="1">
            <a:spLocks noChangeArrowheads="1"/>
          </p:cNvSpPr>
          <p:nvPr/>
        </p:nvSpPr>
        <p:spPr bwMode="auto">
          <a:xfrm>
            <a:off x="7439025" y="3008313"/>
            <a:ext cx="1250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# bytes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rcvr willing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to accept</a:t>
            </a:r>
          </a:p>
        </p:txBody>
      </p:sp>
      <p:sp>
        <p:nvSpPr>
          <p:cNvPr id="59444" name="Text Box 50"/>
          <p:cNvSpPr txBox="1">
            <a:spLocks noChangeArrowheads="1"/>
          </p:cNvSpPr>
          <p:nvPr/>
        </p:nvSpPr>
        <p:spPr bwMode="auto">
          <a:xfrm>
            <a:off x="7132638" y="1522413"/>
            <a:ext cx="1771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counting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by bytes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of data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(not segments!)</a:t>
            </a:r>
          </a:p>
        </p:txBody>
      </p:sp>
      <p:sp>
        <p:nvSpPr>
          <p:cNvPr id="59445" name="Text Box 51"/>
          <p:cNvSpPr txBox="1">
            <a:spLocks noChangeArrowheads="1"/>
          </p:cNvSpPr>
          <p:nvPr/>
        </p:nvSpPr>
        <p:spPr bwMode="auto">
          <a:xfrm>
            <a:off x="982663" y="4960938"/>
            <a:ext cx="1365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Internet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checksum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(as in UDP)</a:t>
            </a:r>
          </a:p>
        </p:txBody>
      </p:sp>
      <p:sp>
        <p:nvSpPr>
          <p:cNvPr id="59446" name="Line 52"/>
          <p:cNvSpPr>
            <a:spLocks noChangeShapeType="1"/>
          </p:cNvSpPr>
          <p:nvPr/>
        </p:nvSpPr>
        <p:spPr bwMode="auto">
          <a:xfrm flipV="1">
            <a:off x="2266950" y="3429000"/>
            <a:ext cx="2105025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7" name="Line 53"/>
          <p:cNvSpPr>
            <a:spLocks noChangeShapeType="1"/>
          </p:cNvSpPr>
          <p:nvPr/>
        </p:nvSpPr>
        <p:spPr bwMode="auto">
          <a:xfrm flipH="1" flipV="1">
            <a:off x="6686550" y="3019425"/>
            <a:ext cx="809625" cy="4667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8" name="Line 54"/>
          <p:cNvSpPr>
            <a:spLocks noChangeShapeType="1"/>
          </p:cNvSpPr>
          <p:nvPr/>
        </p:nvSpPr>
        <p:spPr bwMode="auto">
          <a:xfrm flipH="1">
            <a:off x="6619875" y="1724025"/>
            <a:ext cx="552450" cy="885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9" name="Line 55"/>
          <p:cNvSpPr>
            <a:spLocks noChangeShapeType="1"/>
          </p:cNvSpPr>
          <p:nvPr/>
        </p:nvSpPr>
        <p:spPr bwMode="auto">
          <a:xfrm flipH="1">
            <a:off x="6581775" y="1714500"/>
            <a:ext cx="571500" cy="523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7842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6850"/>
            <a:ext cx="7772400" cy="73025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Output port queueing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4602163"/>
            <a:ext cx="7772400" cy="119062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buffering when arrival rate via switch exceeds output line speed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queueing (delay) and loss due to output port buffer overflow!</a:t>
            </a:r>
            <a:endParaRPr lang="en-US" altLang="en-US" smtClean="0">
              <a:solidFill>
                <a:srgbClr val="CC0000"/>
              </a:solidFill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grpSp>
        <p:nvGrpSpPr>
          <p:cNvPr id="64516" name="Group 78"/>
          <p:cNvGrpSpPr>
            <a:grpSpLocks/>
          </p:cNvGrpSpPr>
          <p:nvPr/>
        </p:nvGrpSpPr>
        <p:grpSpPr bwMode="auto">
          <a:xfrm>
            <a:off x="884238" y="1477963"/>
            <a:ext cx="7412037" cy="2870200"/>
            <a:chOff x="550" y="931"/>
            <a:chExt cx="4669" cy="1808"/>
          </a:xfrm>
        </p:grpSpPr>
        <p:grpSp>
          <p:nvGrpSpPr>
            <p:cNvPr id="64519" name="Group 29"/>
            <p:cNvGrpSpPr>
              <a:grpSpLocks/>
            </p:cNvGrpSpPr>
            <p:nvPr/>
          </p:nvGrpSpPr>
          <p:grpSpPr bwMode="auto">
            <a:xfrm>
              <a:off x="699" y="948"/>
              <a:ext cx="2099" cy="1356"/>
              <a:chOff x="523" y="976"/>
              <a:chExt cx="2099" cy="1356"/>
            </a:xfrm>
          </p:grpSpPr>
          <p:sp>
            <p:nvSpPr>
              <p:cNvPr id="64565" name="Rectangle 6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4566" name="Group 10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64585" name="Rectangle 7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6" name="Rectangle 8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7" name="Rectangle 9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64567" name="Group 11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64582" name="Rectangle 12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3" name="Rectangle 13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4" name="Rectangle 14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64568" name="Line 15"/>
              <p:cNvSpPr>
                <a:spLocks noChangeShapeType="1"/>
              </p:cNvSpPr>
              <p:nvPr/>
            </p:nvSpPr>
            <p:spPr bwMode="auto">
              <a:xfrm>
                <a:off x="1946" y="1180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69" name="Line 16"/>
              <p:cNvSpPr>
                <a:spLocks noChangeShapeType="1"/>
              </p:cNvSpPr>
              <p:nvPr/>
            </p:nvSpPr>
            <p:spPr bwMode="auto">
              <a:xfrm>
                <a:off x="1940" y="164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0" name="Line 17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1" name="Line 18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2" name="Line 19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3" name="Line 20"/>
              <p:cNvSpPr>
                <a:spLocks noChangeShapeType="1"/>
              </p:cNvSpPr>
              <p:nvPr/>
            </p:nvSpPr>
            <p:spPr bwMode="auto">
              <a:xfrm>
                <a:off x="1038" y="210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64574" name="Group 24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64579" name="Line 21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80" name="Line 22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81" name="Line 23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64575" name="Group 25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64576" name="Line 26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77" name="Line 27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78" name="Line 28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grpSp>
          <p:nvGrpSpPr>
            <p:cNvPr id="64520" name="Group 30"/>
            <p:cNvGrpSpPr>
              <a:grpSpLocks/>
            </p:cNvGrpSpPr>
            <p:nvPr/>
          </p:nvGrpSpPr>
          <p:grpSpPr bwMode="auto">
            <a:xfrm>
              <a:off x="3120" y="931"/>
              <a:ext cx="2099" cy="1356"/>
              <a:chOff x="523" y="976"/>
              <a:chExt cx="2099" cy="1356"/>
            </a:xfrm>
          </p:grpSpPr>
          <p:sp>
            <p:nvSpPr>
              <p:cNvPr id="64542" name="Rectangle 31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4543" name="Group 32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64562" name="Rectangle 33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3" name="Rectangle 34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4" name="Rectangle 35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64544" name="Group 36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64559" name="Rectangle 37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0" name="Rectangle 38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1" name="Rectangle 39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64545" name="Line 40"/>
              <p:cNvSpPr>
                <a:spLocks noChangeShapeType="1"/>
              </p:cNvSpPr>
              <p:nvPr/>
            </p:nvSpPr>
            <p:spPr bwMode="auto">
              <a:xfrm>
                <a:off x="1946" y="1180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6" name="Line 41"/>
              <p:cNvSpPr>
                <a:spLocks noChangeShapeType="1"/>
              </p:cNvSpPr>
              <p:nvPr/>
            </p:nvSpPr>
            <p:spPr bwMode="auto">
              <a:xfrm>
                <a:off x="1940" y="164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7" name="Line 42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8" name="Line 43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9" name="Line 44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50" name="Line 45"/>
              <p:cNvSpPr>
                <a:spLocks noChangeShapeType="1"/>
              </p:cNvSpPr>
              <p:nvPr/>
            </p:nvSpPr>
            <p:spPr bwMode="auto">
              <a:xfrm>
                <a:off x="1038" y="210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64551" name="Group 46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64556" name="Line 47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7" name="Line 48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8" name="Line 49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64552" name="Group 50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64553" name="Line 51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4" name="Line 52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5" name="Line 53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64521" name="Rectangle 54"/>
            <p:cNvSpPr>
              <a:spLocks noChangeArrowheads="1"/>
            </p:cNvSpPr>
            <p:nvPr/>
          </p:nvSpPr>
          <p:spPr bwMode="auto">
            <a:xfrm>
              <a:off x="1012" y="1012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2" name="Rectangle 55"/>
            <p:cNvSpPr>
              <a:spLocks noChangeArrowheads="1"/>
            </p:cNvSpPr>
            <p:nvPr/>
          </p:nvSpPr>
          <p:spPr bwMode="auto">
            <a:xfrm>
              <a:off x="1003" y="1494"/>
              <a:ext cx="175" cy="98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3" name="Rectangle 56"/>
            <p:cNvSpPr>
              <a:spLocks noChangeArrowheads="1"/>
            </p:cNvSpPr>
            <p:nvPr/>
          </p:nvSpPr>
          <p:spPr bwMode="auto">
            <a:xfrm>
              <a:off x="994" y="1969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4" name="Rectangle 57"/>
            <p:cNvSpPr>
              <a:spLocks noChangeArrowheads="1"/>
            </p:cNvSpPr>
            <p:nvPr/>
          </p:nvSpPr>
          <p:spPr bwMode="auto">
            <a:xfrm>
              <a:off x="764" y="1017"/>
              <a:ext cx="175" cy="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5" name="Rectangle 58"/>
            <p:cNvSpPr>
              <a:spLocks noChangeArrowheads="1"/>
            </p:cNvSpPr>
            <p:nvPr/>
          </p:nvSpPr>
          <p:spPr bwMode="auto">
            <a:xfrm>
              <a:off x="760" y="1953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6" name="Line 60"/>
            <p:cNvSpPr>
              <a:spLocks noChangeShapeType="1"/>
            </p:cNvSpPr>
            <p:nvPr/>
          </p:nvSpPr>
          <p:spPr bwMode="auto">
            <a:xfrm>
              <a:off x="1215" y="1054"/>
              <a:ext cx="1026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27" name="Freeform 62"/>
            <p:cNvSpPr>
              <a:spLocks/>
            </p:cNvSpPr>
            <p:nvPr/>
          </p:nvSpPr>
          <p:spPr bwMode="auto">
            <a:xfrm>
              <a:off x="1246" y="1285"/>
              <a:ext cx="967" cy="735"/>
            </a:xfrm>
            <a:custGeom>
              <a:avLst/>
              <a:gdLst>
                <a:gd name="T0" fmla="*/ 0 w 967"/>
                <a:gd name="T1" fmla="*/ 733 h 735"/>
                <a:gd name="T2" fmla="*/ 522 w 967"/>
                <a:gd name="T3" fmla="*/ 735 h 735"/>
                <a:gd name="T4" fmla="*/ 967 w 967"/>
                <a:gd name="T5" fmla="*/ 0 h 735"/>
                <a:gd name="T6" fmla="*/ 0 60000 65536"/>
                <a:gd name="T7" fmla="*/ 0 60000 65536"/>
                <a:gd name="T8" fmla="*/ 0 60000 65536"/>
                <a:gd name="T9" fmla="*/ 0 w 967"/>
                <a:gd name="T10" fmla="*/ 0 h 735"/>
                <a:gd name="T11" fmla="*/ 967 w 967"/>
                <a:gd name="T12" fmla="*/ 735 h 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28" name="Text Box 63"/>
            <p:cNvSpPr txBox="1">
              <a:spLocks noChangeArrowheads="1"/>
            </p:cNvSpPr>
            <p:nvPr/>
          </p:nvSpPr>
          <p:spPr bwMode="auto">
            <a:xfrm>
              <a:off x="933" y="2335"/>
              <a:ext cx="154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at </a:t>
              </a:r>
              <a:r>
                <a:rPr lang="en-US" altLang="en-US" sz="1800" i="1" smtClean="0">
                  <a:solidFill>
                    <a:srgbClr val="000000"/>
                  </a:solidFill>
                </a:rPr>
                <a:t>t,</a:t>
              </a:r>
              <a:r>
                <a:rPr lang="en-US" altLang="en-US" sz="1800" smtClean="0">
                  <a:solidFill>
                    <a:srgbClr val="000000"/>
                  </a:solidFill>
                </a:rPr>
                <a:t> packets more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from input to output</a:t>
              </a:r>
              <a:endParaRPr lang="en-US" altLang="en-US" sz="1800" i="1" smtClean="0">
                <a:solidFill>
                  <a:srgbClr val="000000"/>
                </a:solidFill>
              </a:endParaRPr>
            </a:p>
          </p:txBody>
        </p:sp>
        <p:sp>
          <p:nvSpPr>
            <p:cNvPr id="64529" name="Text Box 64"/>
            <p:cNvSpPr txBox="1">
              <a:spLocks noChangeArrowheads="1"/>
            </p:cNvSpPr>
            <p:nvPr/>
          </p:nvSpPr>
          <p:spPr bwMode="auto">
            <a:xfrm>
              <a:off x="3354" y="2325"/>
              <a:ext cx="15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one packet time later</a:t>
              </a:r>
              <a:endParaRPr lang="en-US" altLang="en-US" sz="1800" i="1" smtClean="0">
                <a:solidFill>
                  <a:srgbClr val="000000"/>
                </a:solidFill>
              </a:endParaRPr>
            </a:p>
          </p:txBody>
        </p:sp>
        <p:sp>
          <p:nvSpPr>
            <p:cNvPr id="64530" name="Text Box 66"/>
            <p:cNvSpPr txBox="1">
              <a:spLocks noChangeArrowheads="1"/>
            </p:cNvSpPr>
            <p:nvPr/>
          </p:nvSpPr>
          <p:spPr bwMode="auto">
            <a:xfrm>
              <a:off x="1488" y="1545"/>
              <a:ext cx="47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switch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fabric</a:t>
              </a:r>
            </a:p>
          </p:txBody>
        </p:sp>
        <p:sp>
          <p:nvSpPr>
            <p:cNvPr id="64531" name="Text Box 67"/>
            <p:cNvSpPr txBox="1">
              <a:spLocks noChangeArrowheads="1"/>
            </p:cNvSpPr>
            <p:nvPr/>
          </p:nvSpPr>
          <p:spPr bwMode="auto">
            <a:xfrm>
              <a:off x="3895" y="1479"/>
              <a:ext cx="47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switch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fabric</a:t>
              </a:r>
            </a:p>
          </p:txBody>
        </p:sp>
        <p:sp>
          <p:nvSpPr>
            <p:cNvPr id="64532" name="Rectangle 68"/>
            <p:cNvSpPr>
              <a:spLocks noChangeArrowheads="1"/>
            </p:cNvSpPr>
            <p:nvPr/>
          </p:nvSpPr>
          <p:spPr bwMode="auto">
            <a:xfrm>
              <a:off x="4746" y="972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3" name="Rectangle 69"/>
            <p:cNvSpPr>
              <a:spLocks noChangeArrowheads="1"/>
            </p:cNvSpPr>
            <p:nvPr/>
          </p:nvSpPr>
          <p:spPr bwMode="auto">
            <a:xfrm>
              <a:off x="4746" y="1497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4" name="Rectangle 70"/>
            <p:cNvSpPr>
              <a:spLocks noChangeArrowheads="1"/>
            </p:cNvSpPr>
            <p:nvPr/>
          </p:nvSpPr>
          <p:spPr bwMode="auto">
            <a:xfrm>
              <a:off x="4743" y="1099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5" name="Rectangle 71"/>
            <p:cNvSpPr>
              <a:spLocks noChangeArrowheads="1"/>
            </p:cNvSpPr>
            <p:nvPr/>
          </p:nvSpPr>
          <p:spPr bwMode="auto">
            <a:xfrm>
              <a:off x="3445" y="1001"/>
              <a:ext cx="175" cy="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6" name="Rectangle 72"/>
            <p:cNvSpPr>
              <a:spLocks noChangeArrowheads="1"/>
            </p:cNvSpPr>
            <p:nvPr/>
          </p:nvSpPr>
          <p:spPr bwMode="auto">
            <a:xfrm>
              <a:off x="3434" y="1965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7" name="Freeform 73"/>
            <p:cNvSpPr>
              <a:spLocks/>
            </p:cNvSpPr>
            <p:nvPr/>
          </p:nvSpPr>
          <p:spPr bwMode="auto">
            <a:xfrm>
              <a:off x="3682" y="1261"/>
              <a:ext cx="967" cy="735"/>
            </a:xfrm>
            <a:custGeom>
              <a:avLst/>
              <a:gdLst>
                <a:gd name="T0" fmla="*/ 0 w 967"/>
                <a:gd name="T1" fmla="*/ 733 h 735"/>
                <a:gd name="T2" fmla="*/ 522 w 967"/>
                <a:gd name="T3" fmla="*/ 735 h 735"/>
                <a:gd name="T4" fmla="*/ 967 w 967"/>
                <a:gd name="T5" fmla="*/ 0 h 735"/>
                <a:gd name="T6" fmla="*/ 0 60000 65536"/>
                <a:gd name="T7" fmla="*/ 0 60000 65536"/>
                <a:gd name="T8" fmla="*/ 0 60000 65536"/>
                <a:gd name="T9" fmla="*/ 0 w 967"/>
                <a:gd name="T10" fmla="*/ 0 h 735"/>
                <a:gd name="T11" fmla="*/ 967 w 967"/>
                <a:gd name="T12" fmla="*/ 735 h 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38" name="Freeform 74"/>
            <p:cNvSpPr>
              <a:spLocks/>
            </p:cNvSpPr>
            <p:nvPr/>
          </p:nvSpPr>
          <p:spPr bwMode="auto">
            <a:xfrm>
              <a:off x="3669" y="1051"/>
              <a:ext cx="988" cy="951"/>
            </a:xfrm>
            <a:custGeom>
              <a:avLst/>
              <a:gdLst>
                <a:gd name="T0" fmla="*/ 0 w 1002"/>
                <a:gd name="T1" fmla="*/ 29707 h 480"/>
                <a:gd name="T2" fmla="*/ 429 w 1002"/>
                <a:gd name="T3" fmla="*/ 0 h 480"/>
                <a:gd name="T4" fmla="*/ 822 w 1002"/>
                <a:gd name="T5" fmla="*/ 6892561 h 480"/>
                <a:gd name="T6" fmla="*/ 0 60000 65536"/>
                <a:gd name="T7" fmla="*/ 0 60000 65536"/>
                <a:gd name="T8" fmla="*/ 0 60000 65536"/>
                <a:gd name="T9" fmla="*/ 0 w 1002"/>
                <a:gd name="T10" fmla="*/ 0 h 480"/>
                <a:gd name="T11" fmla="*/ 1002 w 1002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2" h="480">
                  <a:moveTo>
                    <a:pt x="0" y="2"/>
                  </a:moveTo>
                  <a:lnTo>
                    <a:pt x="522" y="0"/>
                  </a:lnTo>
                  <a:lnTo>
                    <a:pt x="1002" y="480"/>
                  </a:ln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39" name="Line 75"/>
            <p:cNvSpPr>
              <a:spLocks noChangeShapeType="1"/>
            </p:cNvSpPr>
            <p:nvPr/>
          </p:nvSpPr>
          <p:spPr bwMode="auto">
            <a:xfrm>
              <a:off x="1208" y="1545"/>
              <a:ext cx="1012" cy="1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40" name="Rectangle 76"/>
            <p:cNvSpPr>
              <a:spLocks noChangeArrowheads="1"/>
            </p:cNvSpPr>
            <p:nvPr/>
          </p:nvSpPr>
          <p:spPr bwMode="auto">
            <a:xfrm>
              <a:off x="550" y="1010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41" name="Rectangle 77"/>
            <p:cNvSpPr>
              <a:spLocks noChangeArrowheads="1"/>
            </p:cNvSpPr>
            <p:nvPr/>
          </p:nvSpPr>
          <p:spPr bwMode="auto">
            <a:xfrm>
              <a:off x="3194" y="997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Picture 1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0398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How much buffering?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RFC 3439 rule of thumb: average buffering equal to </a:t>
            </a:r>
            <a:r>
              <a:rPr lang="ja-JP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typical</a:t>
            </a:r>
            <a:r>
              <a:rPr lang="ja-JP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RTT (say 250 msec) times link capacity C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e.g., C = 10 Gpbs link: 2.5 Gbit buffer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recent recommendation: with </a:t>
            </a:r>
            <a:r>
              <a:rPr lang="en-US" altLang="en-US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flows, buffering equal to </a:t>
            </a:r>
          </a:p>
        </p:txBody>
      </p:sp>
      <p:grpSp>
        <p:nvGrpSpPr>
          <p:cNvPr id="65540" name="Group 9"/>
          <p:cNvGrpSpPr>
            <a:grpSpLocks/>
          </p:cNvGrpSpPr>
          <p:nvPr/>
        </p:nvGrpSpPr>
        <p:grpSpPr bwMode="auto">
          <a:xfrm>
            <a:off x="4167188" y="3717925"/>
            <a:ext cx="1165225" cy="1109663"/>
            <a:chOff x="1923" y="2801"/>
            <a:chExt cx="734" cy="699"/>
          </a:xfrm>
        </p:grpSpPr>
        <p:sp>
          <p:nvSpPr>
            <p:cNvPr id="65543" name="Text Box 4"/>
            <p:cNvSpPr txBox="1">
              <a:spLocks noChangeArrowheads="1"/>
            </p:cNvSpPr>
            <p:nvPr/>
          </p:nvSpPr>
          <p:spPr bwMode="auto">
            <a:xfrm>
              <a:off x="1923" y="2918"/>
              <a:ext cx="7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</a:rPr>
                <a:t>RTT  C</a:t>
              </a:r>
            </a:p>
          </p:txBody>
        </p:sp>
        <p:sp>
          <p:nvSpPr>
            <p:cNvPr id="65544" name="Text Box 5"/>
            <p:cNvSpPr txBox="1">
              <a:spLocks noChangeArrowheads="1"/>
            </p:cNvSpPr>
            <p:nvPr/>
          </p:nvSpPr>
          <p:spPr bwMode="auto">
            <a:xfrm>
              <a:off x="2309" y="2801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3200" smtClean="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65545" name="Line 6"/>
            <p:cNvSpPr>
              <a:spLocks noChangeShapeType="1"/>
            </p:cNvSpPr>
            <p:nvPr/>
          </p:nvSpPr>
          <p:spPr bwMode="auto">
            <a:xfrm>
              <a:off x="1929" y="3168"/>
              <a:ext cx="6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5546" name="Text Box 7"/>
            <p:cNvSpPr txBox="1">
              <a:spLocks noChangeArrowheads="1"/>
            </p:cNvSpPr>
            <p:nvPr/>
          </p:nvSpPr>
          <p:spPr bwMode="auto">
            <a:xfrm>
              <a:off x="2091" y="321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65547" name="Freeform 8"/>
            <p:cNvSpPr>
              <a:spLocks/>
            </p:cNvSpPr>
            <p:nvPr/>
          </p:nvSpPr>
          <p:spPr bwMode="auto">
            <a:xfrm>
              <a:off x="2062" y="3218"/>
              <a:ext cx="279" cy="209"/>
            </a:xfrm>
            <a:custGeom>
              <a:avLst/>
              <a:gdLst>
                <a:gd name="T0" fmla="*/ 0 w 279"/>
                <a:gd name="T1" fmla="*/ 148 h 209"/>
                <a:gd name="T2" fmla="*/ 26 w 279"/>
                <a:gd name="T3" fmla="*/ 105 h 209"/>
                <a:gd name="T4" fmla="*/ 44 w 279"/>
                <a:gd name="T5" fmla="*/ 209 h 209"/>
                <a:gd name="T6" fmla="*/ 61 w 279"/>
                <a:gd name="T7" fmla="*/ 0 h 209"/>
                <a:gd name="T8" fmla="*/ 279 w 279"/>
                <a:gd name="T9" fmla="*/ 0 h 2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9"/>
                <a:gd name="T16" fmla="*/ 0 h 209"/>
                <a:gd name="T17" fmla="*/ 279 w 279"/>
                <a:gd name="T18" fmla="*/ 209 h 2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9" h="209">
                  <a:moveTo>
                    <a:pt x="0" y="148"/>
                  </a:moveTo>
                  <a:lnTo>
                    <a:pt x="26" y="105"/>
                  </a:lnTo>
                  <a:lnTo>
                    <a:pt x="44" y="209"/>
                  </a:lnTo>
                  <a:lnTo>
                    <a:pt x="61" y="0"/>
                  </a:lnTo>
                  <a:lnTo>
                    <a:pt x="27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7772400" cy="1143001"/>
          </a:xfrm>
        </p:spPr>
        <p:txBody>
          <a:bodyPr/>
          <a:lstStyle/>
          <a:p>
            <a:r>
              <a:rPr lang="en-US" altLang="en-US" sz="4000" dirty="0" smtClean="0">
                <a:ea typeface="ＭＳ Ｐゴシック" panose="020B0600070205080204" pitchFamily="34" charset="-128"/>
              </a:rPr>
              <a:t>Scheduling </a:t>
            </a:r>
            <a:r>
              <a:rPr lang="en-US" altLang="en-US" sz="4000" dirty="0" smtClean="0">
                <a:ea typeface="ＭＳ Ｐゴシック" panose="020B0600070205080204" pitchFamily="34" charset="-128"/>
              </a:rPr>
              <a:t>policies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8262938" cy="3582988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scheduling: 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choose next packet to send on link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FIFO (first in first out) scheduling: 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send in order of arrival to queue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real-world example?</a:t>
            </a:r>
          </a:p>
          <a:p>
            <a:pPr lvl="1"/>
            <a:r>
              <a:rPr lang="en-US" altLang="en-US" i="1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discard policy: </a:t>
            </a:r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if packet arrives to full queue: who to discard?</a:t>
            </a:r>
          </a:p>
          <a:p>
            <a:pPr lvl="2">
              <a:lnSpc>
                <a:spcPts val="2275"/>
              </a:lnSpc>
            </a:pPr>
            <a:r>
              <a:rPr lang="en-US" altLang="en-US" sz="2400" i="1" smtClean="0">
                <a:solidFill>
                  <a:srgbClr val="000099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tail drop: </a:t>
            </a:r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drop arriving packet</a:t>
            </a:r>
          </a:p>
          <a:p>
            <a:pPr lvl="2">
              <a:lnSpc>
                <a:spcPts val="2275"/>
              </a:lnSpc>
            </a:pPr>
            <a:r>
              <a:rPr lang="en-US" altLang="en-US" sz="2400" i="1" smtClean="0">
                <a:solidFill>
                  <a:srgbClr val="000099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priority: </a:t>
            </a:r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drop/remove on priority basis</a:t>
            </a:r>
          </a:p>
          <a:p>
            <a:pPr lvl="2">
              <a:lnSpc>
                <a:spcPts val="2275"/>
              </a:lnSpc>
            </a:pPr>
            <a:r>
              <a:rPr lang="en-US" altLang="en-US" sz="2400" i="1" smtClean="0">
                <a:solidFill>
                  <a:srgbClr val="000099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random: </a:t>
            </a:r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drop/remove randomly</a:t>
            </a:r>
          </a:p>
        </p:txBody>
      </p:sp>
      <p:pic>
        <p:nvPicPr>
          <p:cNvPr id="66563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7826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564" name="Group 25"/>
          <p:cNvGrpSpPr>
            <a:grpSpLocks/>
          </p:cNvGrpSpPr>
          <p:nvPr/>
        </p:nvGrpSpPr>
        <p:grpSpPr bwMode="auto">
          <a:xfrm>
            <a:off x="3771900" y="5132388"/>
            <a:ext cx="939800" cy="565150"/>
            <a:chOff x="1670312" y="2562997"/>
            <a:chExt cx="940317" cy="565219"/>
          </a:xfrm>
        </p:grpSpPr>
        <p:grpSp>
          <p:nvGrpSpPr>
            <p:cNvPr id="66575" name="Group 28"/>
            <p:cNvGrpSpPr>
              <a:grpSpLocks/>
            </p:cNvGrpSpPr>
            <p:nvPr/>
          </p:nvGrpSpPr>
          <p:grpSpPr bwMode="auto">
            <a:xfrm>
              <a:off x="1670312" y="2562997"/>
              <a:ext cx="929822" cy="565219"/>
              <a:chOff x="1670312" y="2562997"/>
              <a:chExt cx="929822" cy="565219"/>
            </a:xfrm>
          </p:grpSpPr>
          <p:sp>
            <p:nvSpPr>
              <p:cNvPr id="66577" name="Rectangle 30"/>
              <p:cNvSpPr>
                <a:spLocks noChangeArrowheads="1"/>
              </p:cNvSpPr>
              <p:nvPr/>
            </p:nvSpPr>
            <p:spPr bwMode="auto">
              <a:xfrm>
                <a:off x="1670312" y="2562997"/>
                <a:ext cx="929822" cy="56315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66578" name="Straight Connector 31"/>
              <p:cNvCxnSpPr>
                <a:cxnSpLocks noChangeShapeType="1"/>
              </p:cNvCxnSpPr>
              <p:nvPr/>
            </p:nvCxnSpPr>
            <p:spPr bwMode="auto">
              <a:xfrm flipH="1">
                <a:off x="1786358" y="256753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79" name="Straight Connector 32"/>
              <p:cNvCxnSpPr>
                <a:cxnSpLocks noChangeShapeType="1"/>
              </p:cNvCxnSpPr>
              <p:nvPr/>
            </p:nvCxnSpPr>
            <p:spPr bwMode="auto">
              <a:xfrm flipH="1">
                <a:off x="1911544" y="2566974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0" name="Straight Connector 33"/>
              <p:cNvCxnSpPr>
                <a:cxnSpLocks noChangeShapeType="1"/>
              </p:cNvCxnSpPr>
              <p:nvPr/>
            </p:nvCxnSpPr>
            <p:spPr bwMode="auto">
              <a:xfrm flipH="1">
                <a:off x="2027659" y="257032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1" name="Straight Connector 34"/>
              <p:cNvCxnSpPr>
                <a:cxnSpLocks noChangeShapeType="1"/>
              </p:cNvCxnSpPr>
              <p:nvPr/>
            </p:nvCxnSpPr>
            <p:spPr bwMode="auto">
              <a:xfrm flipH="1">
                <a:off x="2134843" y="2564600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2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2244397" y="256669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3" name="Straight Connector 36"/>
              <p:cNvCxnSpPr>
                <a:cxnSpLocks noChangeShapeType="1"/>
              </p:cNvCxnSpPr>
              <p:nvPr/>
            </p:nvCxnSpPr>
            <p:spPr bwMode="auto">
              <a:xfrm flipH="1">
                <a:off x="2365675" y="2568786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4" name="Straight Connector 37"/>
              <p:cNvCxnSpPr>
                <a:cxnSpLocks noChangeShapeType="1"/>
              </p:cNvCxnSpPr>
              <p:nvPr/>
            </p:nvCxnSpPr>
            <p:spPr bwMode="auto">
              <a:xfrm flipH="1">
                <a:off x="2483045" y="2566971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6576" name="Rectangle 29"/>
            <p:cNvSpPr>
              <a:spLocks noChangeArrowheads="1"/>
            </p:cNvSpPr>
            <p:nvPr/>
          </p:nvSpPr>
          <p:spPr bwMode="auto">
            <a:xfrm>
              <a:off x="1916862" y="2571262"/>
              <a:ext cx="693767" cy="547076"/>
            </a:xfrm>
            <a:prstGeom prst="rect">
              <a:avLst/>
            </a:prstGeom>
            <a:solidFill>
              <a:srgbClr val="000099">
                <a:alpha val="7097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6565" name="Oval 27"/>
          <p:cNvSpPr>
            <a:spLocks noChangeArrowheads="1"/>
          </p:cNvSpPr>
          <p:nvPr/>
        </p:nvSpPr>
        <p:spPr bwMode="auto">
          <a:xfrm>
            <a:off x="4799013" y="5103813"/>
            <a:ext cx="631825" cy="6286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cxnSp>
        <p:nvCxnSpPr>
          <p:cNvPr id="66566" name="Straight Arrow Connector 11"/>
          <p:cNvCxnSpPr>
            <a:cxnSpLocks noChangeShapeType="1"/>
          </p:cNvCxnSpPr>
          <p:nvPr/>
        </p:nvCxnSpPr>
        <p:spPr bwMode="auto">
          <a:xfrm>
            <a:off x="2532063" y="5414963"/>
            <a:ext cx="1054100" cy="0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67" name="TextBox 17"/>
          <p:cNvSpPr txBox="1">
            <a:spLocks noChangeArrowheads="1"/>
          </p:cNvSpPr>
          <p:nvPr/>
        </p:nvSpPr>
        <p:spPr bwMode="auto">
          <a:xfrm>
            <a:off x="3514725" y="5699125"/>
            <a:ext cx="127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queue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(waiting area)</a:t>
            </a:r>
          </a:p>
        </p:txBody>
      </p:sp>
      <p:sp>
        <p:nvSpPr>
          <p:cNvPr id="66568" name="TextBox 18"/>
          <p:cNvSpPr txBox="1">
            <a:spLocks noChangeArrowheads="1"/>
          </p:cNvSpPr>
          <p:nvPr/>
        </p:nvSpPr>
        <p:spPr bwMode="auto">
          <a:xfrm>
            <a:off x="2673350" y="5459413"/>
            <a:ext cx="7635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packet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arrivals</a:t>
            </a:r>
          </a:p>
        </p:txBody>
      </p:sp>
      <p:cxnSp>
        <p:nvCxnSpPr>
          <p:cNvPr id="66569" name="Straight Arrow Connector 20"/>
          <p:cNvCxnSpPr>
            <a:cxnSpLocks noChangeShapeType="1"/>
          </p:cNvCxnSpPr>
          <p:nvPr/>
        </p:nvCxnSpPr>
        <p:spPr bwMode="auto">
          <a:xfrm>
            <a:off x="5632450" y="5400675"/>
            <a:ext cx="906463" cy="4763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0" name="TextBox 22"/>
          <p:cNvSpPr txBox="1">
            <a:spLocks noChangeArrowheads="1"/>
          </p:cNvSpPr>
          <p:nvPr/>
        </p:nvSpPr>
        <p:spPr bwMode="auto">
          <a:xfrm>
            <a:off x="5724525" y="5508625"/>
            <a:ext cx="10429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packet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departures</a:t>
            </a:r>
          </a:p>
        </p:txBody>
      </p:sp>
      <p:sp>
        <p:nvSpPr>
          <p:cNvPr id="66571" name="TextBox 23"/>
          <p:cNvSpPr txBox="1">
            <a:spLocks noChangeArrowheads="1"/>
          </p:cNvSpPr>
          <p:nvPr/>
        </p:nvSpPr>
        <p:spPr bwMode="auto">
          <a:xfrm>
            <a:off x="4714875" y="5703888"/>
            <a:ext cx="852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link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 (server)</a:t>
            </a:r>
          </a:p>
        </p:txBody>
      </p:sp>
      <p:cxnSp>
        <p:nvCxnSpPr>
          <p:cNvPr id="66572" name="Straight Arrow Connector 52"/>
          <p:cNvCxnSpPr>
            <a:cxnSpLocks noChangeShapeType="1"/>
            <a:stCxn id="66576" idx="3"/>
            <a:endCxn id="66565" idx="2"/>
          </p:cNvCxnSpPr>
          <p:nvPr/>
        </p:nvCxnSpPr>
        <p:spPr bwMode="auto">
          <a:xfrm>
            <a:off x="4711700" y="5414963"/>
            <a:ext cx="87313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76350"/>
            <a:ext cx="7772400" cy="4908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Weighted Fair Queuing (WFQ): 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generalized Round Robin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each class gets weighted amount of service in each </a:t>
            </a:r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cycle</a:t>
            </a:r>
            <a:endParaRPr lang="en-US" altLang="en-US" dirty="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pic>
        <p:nvPicPr>
          <p:cNvPr id="72706" name="Picture 4" descr="666 WF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3844925"/>
            <a:ext cx="5243513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7" name="Picture 17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84613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938"/>
            <a:ext cx="7772400" cy="11430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Scheduling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policies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</a:t>
            </a:r>
            <a:r>
              <a:rPr lang="en-US" dirty="0" smtClean="0"/>
              <a:t>question </a:t>
            </a:r>
            <a:r>
              <a:rPr lang="en-US" dirty="0"/>
              <a:t>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</a:t>
            </a:r>
            <a:r>
              <a:rPr lang="en-US" sz="4000" dirty="0" smtClean="0"/>
              <a:t>one or two possible improvements to the way the class is being taught would make the most difference?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sp>
        <p:nvSpPr>
          <p:cNvPr id="75781" name="Rectangle 72"/>
          <p:cNvSpPr>
            <a:spLocks noChangeArrowheads="1"/>
          </p:cNvSpPr>
          <p:nvPr/>
        </p:nvSpPr>
        <p:spPr bwMode="auto">
          <a:xfrm>
            <a:off x="5410200" y="855663"/>
            <a:ext cx="2524125" cy="38544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3189" name="Freeform 32"/>
          <p:cNvSpPr>
            <a:spLocks/>
          </p:cNvSpPr>
          <p:nvPr/>
        </p:nvSpPr>
        <p:spPr bwMode="auto">
          <a:xfrm>
            <a:off x="7851775" y="849313"/>
            <a:ext cx="581025" cy="42068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83" name="Rectangle 40"/>
          <p:cNvSpPr>
            <a:spLocks noChangeArrowheads="1"/>
          </p:cNvSpPr>
          <p:nvPr/>
        </p:nvSpPr>
        <p:spPr bwMode="auto">
          <a:xfrm>
            <a:off x="5324475" y="957263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84" name="Oval 31"/>
          <p:cNvSpPr>
            <a:spLocks noChangeArrowheads="1"/>
          </p:cNvSpPr>
          <p:nvPr/>
        </p:nvSpPr>
        <p:spPr bwMode="auto">
          <a:xfrm>
            <a:off x="5864225" y="1014413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process</a:t>
            </a:r>
          </a:p>
        </p:txBody>
      </p:sp>
      <p:grpSp>
        <p:nvGrpSpPr>
          <p:cNvPr id="93192" name="Group 47"/>
          <p:cNvGrpSpPr>
            <a:grpSpLocks/>
          </p:cNvGrpSpPr>
          <p:nvPr/>
        </p:nvGrpSpPr>
        <p:grpSpPr bwMode="auto">
          <a:xfrm>
            <a:off x="5632450" y="2082800"/>
            <a:ext cx="1795463" cy="688975"/>
            <a:chOff x="1173" y="2345"/>
            <a:chExt cx="1131" cy="434"/>
          </a:xfrm>
        </p:grpSpPr>
        <p:sp>
          <p:nvSpPr>
            <p:cNvPr id="75832" name="Rectangle 44"/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3" name="Text Box 46"/>
            <p:cNvSpPr txBox="1">
              <a:spLocks noChangeArrowheads="1"/>
            </p:cNvSpPr>
            <p:nvPr/>
          </p:nvSpPr>
          <p:spPr bwMode="auto">
            <a:xfrm>
              <a:off x="1235" y="2368"/>
              <a:ext cx="99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TCP socket</a:t>
              </a:r>
            </a:p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receiver buffers</a:t>
              </a:r>
            </a:p>
          </p:txBody>
        </p:sp>
      </p:grpSp>
      <p:sp>
        <p:nvSpPr>
          <p:cNvPr id="75786" name="Oval 48"/>
          <p:cNvSpPr>
            <a:spLocks noChangeArrowheads="1"/>
          </p:cNvSpPr>
          <p:nvPr/>
        </p:nvSpPr>
        <p:spPr bwMode="auto">
          <a:xfrm>
            <a:off x="5800725" y="3106738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7" name="Text Box 64"/>
          <p:cNvSpPr txBox="1">
            <a:spLocks noChangeArrowheads="1"/>
          </p:cNvSpPr>
          <p:nvPr/>
        </p:nvSpPr>
        <p:spPr bwMode="auto">
          <a:xfrm>
            <a:off x="6704013" y="3130550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TCP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75788" name="Oval 65"/>
          <p:cNvSpPr>
            <a:spLocks noChangeArrowheads="1"/>
          </p:cNvSpPr>
          <p:nvPr/>
        </p:nvSpPr>
        <p:spPr bwMode="auto">
          <a:xfrm>
            <a:off x="5808663" y="4092575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9" name="Text Box 66"/>
          <p:cNvSpPr txBox="1">
            <a:spLocks noChangeArrowheads="1"/>
          </p:cNvSpPr>
          <p:nvPr/>
        </p:nvSpPr>
        <p:spPr bwMode="auto">
          <a:xfrm>
            <a:off x="6711950" y="4116388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IP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93197" name="Freeform 61"/>
          <p:cNvSpPr>
            <a:spLocks/>
          </p:cNvSpPr>
          <p:nvPr/>
        </p:nvSpPr>
        <p:spPr bwMode="auto">
          <a:xfrm>
            <a:off x="6310313" y="2649538"/>
            <a:ext cx="530225" cy="2505075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91" name="Line 68"/>
          <p:cNvSpPr>
            <a:spLocks noChangeShapeType="1"/>
          </p:cNvSpPr>
          <p:nvPr/>
        </p:nvSpPr>
        <p:spPr bwMode="auto">
          <a:xfrm>
            <a:off x="5318125" y="38417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2" name="Line 69"/>
          <p:cNvSpPr>
            <a:spLocks noChangeShapeType="1"/>
          </p:cNvSpPr>
          <p:nvPr/>
        </p:nvSpPr>
        <p:spPr bwMode="auto">
          <a:xfrm>
            <a:off x="5330825" y="1990725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0" name="Group 56"/>
          <p:cNvGrpSpPr>
            <a:grpSpLocks/>
          </p:cNvGrpSpPr>
          <p:nvPr/>
        </p:nvGrpSpPr>
        <p:grpSpPr bwMode="auto">
          <a:xfrm>
            <a:off x="6307138" y="1874838"/>
            <a:ext cx="533400" cy="206375"/>
            <a:chOff x="2003" y="1816"/>
            <a:chExt cx="336" cy="130"/>
          </a:xfrm>
        </p:grpSpPr>
        <p:sp>
          <p:nvSpPr>
            <p:cNvPr id="75828" name="Rectangle 16"/>
            <p:cNvSpPr>
              <a:spLocks noChangeArrowheads="1"/>
            </p:cNvSpPr>
            <p:nvPr/>
          </p:nvSpPr>
          <p:spPr bwMode="auto">
            <a:xfrm>
              <a:off x="2003" y="181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9" name="Rectangle 17"/>
            <p:cNvSpPr>
              <a:spLocks noChangeArrowheads="1"/>
            </p:cNvSpPr>
            <p:nvPr/>
          </p:nvSpPr>
          <p:spPr bwMode="auto">
            <a:xfrm>
              <a:off x="2105" y="183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0" name="Rectangle 18"/>
            <p:cNvSpPr>
              <a:spLocks noChangeArrowheads="1"/>
            </p:cNvSpPr>
            <p:nvPr/>
          </p:nvSpPr>
          <p:spPr bwMode="auto">
            <a:xfrm>
              <a:off x="2229" y="189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1" name="Rectangle 19"/>
            <p:cNvSpPr>
              <a:spLocks noChangeArrowheads="1"/>
            </p:cNvSpPr>
            <p:nvPr/>
          </p:nvSpPr>
          <p:spPr bwMode="auto">
            <a:xfrm>
              <a:off x="2058" y="189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3201" name="Freeform 63"/>
          <p:cNvSpPr>
            <a:spLocks/>
          </p:cNvSpPr>
          <p:nvPr/>
        </p:nvSpPr>
        <p:spPr bwMode="auto">
          <a:xfrm rot="10800000">
            <a:off x="6299200" y="1544638"/>
            <a:ext cx="530225" cy="595312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93202" name="Group 77"/>
          <p:cNvGrpSpPr>
            <a:grpSpLocks/>
          </p:cNvGrpSpPr>
          <p:nvPr/>
        </p:nvGrpSpPr>
        <p:grpSpPr bwMode="auto">
          <a:xfrm>
            <a:off x="5489575" y="4827588"/>
            <a:ext cx="1006475" cy="211137"/>
            <a:chOff x="314" y="1591"/>
            <a:chExt cx="634" cy="133"/>
          </a:xfrm>
        </p:grpSpPr>
        <p:sp>
          <p:nvSpPr>
            <p:cNvPr id="75825" name="Rectangle 74"/>
            <p:cNvSpPr>
              <a:spLocks noChangeArrowheads="1"/>
            </p:cNvSpPr>
            <p:nvPr/>
          </p:nvSpPr>
          <p:spPr bwMode="auto">
            <a:xfrm>
              <a:off x="314" y="1591"/>
              <a:ext cx="634" cy="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6" name="Line 75"/>
            <p:cNvSpPr>
              <a:spLocks noChangeShapeType="1"/>
            </p:cNvSpPr>
            <p:nvPr/>
          </p:nvSpPr>
          <p:spPr bwMode="auto">
            <a:xfrm>
              <a:off x="388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7" name="Line 76"/>
            <p:cNvSpPr>
              <a:spLocks noChangeShapeType="1"/>
            </p:cNvSpPr>
            <p:nvPr/>
          </p:nvSpPr>
          <p:spPr bwMode="auto">
            <a:xfrm>
              <a:off x="484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796" name="Rectangle 80"/>
          <p:cNvSpPr>
            <a:spLocks noChangeArrowheads="1"/>
          </p:cNvSpPr>
          <p:nvPr/>
        </p:nvSpPr>
        <p:spPr bwMode="auto">
          <a:xfrm>
            <a:off x="5608638" y="3892550"/>
            <a:ext cx="8763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7" name="Rectangle 86"/>
          <p:cNvSpPr>
            <a:spLocks noChangeArrowheads="1"/>
          </p:cNvSpPr>
          <p:nvPr/>
        </p:nvSpPr>
        <p:spPr bwMode="auto">
          <a:xfrm>
            <a:off x="5765800" y="28511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8" name="Rectangle 91"/>
          <p:cNvSpPr>
            <a:spLocks noChangeArrowheads="1"/>
          </p:cNvSpPr>
          <p:nvPr/>
        </p:nvSpPr>
        <p:spPr bwMode="auto">
          <a:xfrm>
            <a:off x="5773738" y="38925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9" name="Rectangle 92"/>
          <p:cNvSpPr>
            <a:spLocks noChangeArrowheads="1"/>
          </p:cNvSpPr>
          <p:nvPr/>
        </p:nvSpPr>
        <p:spPr bwMode="auto">
          <a:xfrm>
            <a:off x="5768975" y="4824413"/>
            <a:ext cx="733425" cy="2127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7" name="Group 99"/>
          <p:cNvGrpSpPr>
            <a:grpSpLocks/>
          </p:cNvGrpSpPr>
          <p:nvPr/>
        </p:nvGrpSpPr>
        <p:grpSpPr bwMode="auto">
          <a:xfrm>
            <a:off x="8002588" y="1657350"/>
            <a:ext cx="1146175" cy="703263"/>
            <a:chOff x="638" y="1651"/>
            <a:chExt cx="722" cy="443"/>
          </a:xfrm>
        </p:grpSpPr>
        <p:sp>
          <p:nvSpPr>
            <p:cNvPr id="75822" name="Text Box 95"/>
            <p:cNvSpPr txBox="1">
              <a:spLocks noChangeArrowheads="1"/>
            </p:cNvSpPr>
            <p:nvPr/>
          </p:nvSpPr>
          <p:spPr bwMode="auto">
            <a:xfrm>
              <a:off x="638" y="1651"/>
              <a:ext cx="7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application</a:t>
              </a:r>
            </a:p>
          </p:txBody>
        </p:sp>
        <p:sp>
          <p:nvSpPr>
            <p:cNvPr id="75823" name="Text Box 96"/>
            <p:cNvSpPr txBox="1">
              <a:spLocks noChangeArrowheads="1"/>
            </p:cNvSpPr>
            <p:nvPr/>
          </p:nvSpPr>
          <p:spPr bwMode="auto">
            <a:xfrm>
              <a:off x="647" y="1882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OS</a:t>
              </a:r>
            </a:p>
          </p:txBody>
        </p:sp>
        <p:sp>
          <p:nvSpPr>
            <p:cNvPr id="75824" name="Line 98"/>
            <p:cNvSpPr>
              <a:spLocks noChangeShapeType="1"/>
            </p:cNvSpPr>
            <p:nvPr/>
          </p:nvSpPr>
          <p:spPr bwMode="auto">
            <a:xfrm>
              <a:off x="711" y="1870"/>
              <a:ext cx="5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1" name="Text Box 103"/>
          <p:cNvSpPr txBox="1">
            <a:spLocks noChangeArrowheads="1"/>
          </p:cNvSpPr>
          <p:nvPr/>
        </p:nvSpPr>
        <p:spPr bwMode="auto">
          <a:xfrm>
            <a:off x="5305425" y="5637213"/>
            <a:ext cx="271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receiver protocol stack</a:t>
            </a:r>
          </a:p>
        </p:txBody>
      </p:sp>
      <p:sp>
        <p:nvSpPr>
          <p:cNvPr id="75802" name="Text Box 104"/>
          <p:cNvSpPr txBox="1">
            <a:spLocks noChangeArrowheads="1"/>
          </p:cNvSpPr>
          <p:nvPr/>
        </p:nvSpPr>
        <p:spPr bwMode="auto">
          <a:xfrm>
            <a:off x="2014538" y="1314450"/>
            <a:ext cx="31924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application may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remove data from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TCP socket buffers …. </a:t>
            </a:r>
          </a:p>
        </p:txBody>
      </p:sp>
      <p:sp>
        <p:nvSpPr>
          <p:cNvPr id="75803" name="Line 105"/>
          <p:cNvSpPr>
            <a:spLocks noChangeShapeType="1"/>
          </p:cNvSpPr>
          <p:nvPr/>
        </p:nvSpPr>
        <p:spPr bwMode="auto">
          <a:xfrm>
            <a:off x="5224463" y="1730375"/>
            <a:ext cx="1041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4" name="Text Box 106"/>
          <p:cNvSpPr txBox="1">
            <a:spLocks noChangeArrowheads="1"/>
          </p:cNvSpPr>
          <p:nvPr/>
        </p:nvSpPr>
        <p:spPr bwMode="auto">
          <a:xfrm>
            <a:off x="3098800" y="2525713"/>
            <a:ext cx="20812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… slower than TCP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receiver is delivering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(sender is sending)</a:t>
            </a:r>
          </a:p>
        </p:txBody>
      </p:sp>
      <p:sp>
        <p:nvSpPr>
          <p:cNvPr id="75805" name="Line 108"/>
          <p:cNvSpPr>
            <a:spLocks noChangeShapeType="1"/>
          </p:cNvSpPr>
          <p:nvPr/>
        </p:nvSpPr>
        <p:spPr bwMode="auto">
          <a:xfrm>
            <a:off x="5145088" y="2935288"/>
            <a:ext cx="544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6" name="Line 115"/>
          <p:cNvSpPr>
            <a:spLocks noChangeShapeType="1"/>
          </p:cNvSpPr>
          <p:nvPr/>
        </p:nvSpPr>
        <p:spPr bwMode="auto">
          <a:xfrm>
            <a:off x="6383338" y="5189538"/>
            <a:ext cx="0" cy="3492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7" name="Text Box 116"/>
          <p:cNvSpPr txBox="1">
            <a:spLocks noChangeArrowheads="1"/>
          </p:cNvSpPr>
          <p:nvPr/>
        </p:nvSpPr>
        <p:spPr bwMode="auto">
          <a:xfrm>
            <a:off x="5291138" y="5249863"/>
            <a:ext cx="113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from sender</a:t>
            </a:r>
          </a:p>
        </p:txBody>
      </p:sp>
      <p:grpSp>
        <p:nvGrpSpPr>
          <p:cNvPr id="384123" name="Group 123"/>
          <p:cNvGrpSpPr>
            <a:grpSpLocks/>
          </p:cNvGrpSpPr>
          <p:nvPr/>
        </p:nvGrpSpPr>
        <p:grpSpPr bwMode="auto">
          <a:xfrm>
            <a:off x="363538" y="4194175"/>
            <a:ext cx="5395912" cy="1755775"/>
            <a:chOff x="221" y="2091"/>
            <a:chExt cx="3399" cy="1106"/>
          </a:xfrm>
        </p:grpSpPr>
        <p:sp>
          <p:nvSpPr>
            <p:cNvPr id="75815" name="Line 82"/>
            <p:cNvSpPr>
              <a:spLocks noChangeShapeType="1"/>
            </p:cNvSpPr>
            <p:nvPr/>
          </p:nvSpPr>
          <p:spPr bwMode="auto">
            <a:xfrm>
              <a:off x="3620" y="2455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6" name="Rectangle 110"/>
            <p:cNvSpPr>
              <a:spLocks noChangeArrowheads="1"/>
            </p:cNvSpPr>
            <p:nvPr/>
          </p:nvSpPr>
          <p:spPr bwMode="auto">
            <a:xfrm>
              <a:off x="221" y="2219"/>
              <a:ext cx="2295" cy="9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7" name="Text Box 111"/>
            <p:cNvSpPr txBox="1">
              <a:spLocks noChangeArrowheads="1"/>
            </p:cNvSpPr>
            <p:nvPr/>
          </p:nvSpPr>
          <p:spPr bwMode="auto">
            <a:xfrm>
              <a:off x="279" y="2315"/>
              <a:ext cx="226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receiver controls sender, so sender won</a:t>
              </a:r>
              <a:r>
                <a:rPr lang="ja-JP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t overflow receiver</a:t>
              </a:r>
              <a:r>
                <a:rPr lang="ja-JP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s buffer by transmitting too much, too fast</a:t>
              </a:r>
              <a:endParaRPr lang="en-US" altLang="en-US" sz="1000" smtClean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</p:txBody>
        </p:sp>
        <p:grpSp>
          <p:nvGrpSpPr>
            <p:cNvPr id="93224" name="Group 112"/>
            <p:cNvGrpSpPr>
              <a:grpSpLocks/>
            </p:cNvGrpSpPr>
            <p:nvPr/>
          </p:nvGrpSpPr>
          <p:grpSpPr bwMode="auto">
            <a:xfrm>
              <a:off x="510" y="2091"/>
              <a:ext cx="1217" cy="327"/>
              <a:chOff x="3486" y="272"/>
              <a:chExt cx="1134" cy="327"/>
            </a:xfrm>
          </p:grpSpPr>
          <p:sp>
            <p:nvSpPr>
              <p:cNvPr id="75820" name="Rectangle 113"/>
              <p:cNvSpPr>
                <a:spLocks noChangeArrowheads="1"/>
              </p:cNvSpPr>
              <p:nvPr/>
            </p:nvSpPr>
            <p:spPr bwMode="auto">
              <a:xfrm>
                <a:off x="3486" y="330"/>
                <a:ext cx="1134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5821" name="Text Box 114"/>
              <p:cNvSpPr txBox="1">
                <a:spLocks noChangeArrowheads="1"/>
              </p:cNvSpPr>
              <p:nvPr/>
            </p:nvSpPr>
            <p:spPr bwMode="auto">
              <a:xfrm>
                <a:off x="3539" y="272"/>
                <a:ext cx="101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800" i="1" smtClean="0">
                    <a:solidFill>
                      <a:srgbClr val="CC0000"/>
                    </a:solidFill>
                    <a:latin typeface="Gill Sans MT" charset="0"/>
                  </a:rPr>
                  <a:t>flow control</a:t>
                </a:r>
              </a:p>
            </p:txBody>
          </p:sp>
        </p:grpSp>
        <p:sp>
          <p:nvSpPr>
            <p:cNvPr id="75819" name="Line 117"/>
            <p:cNvSpPr>
              <a:spLocks noChangeShapeType="1"/>
            </p:cNvSpPr>
            <p:nvPr/>
          </p:nvSpPr>
          <p:spPr bwMode="auto">
            <a:xfrm>
              <a:off x="3445" y="2578"/>
              <a:ext cx="0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9" name="Line 118"/>
          <p:cNvSpPr>
            <a:spLocks noChangeShapeType="1"/>
          </p:cNvSpPr>
          <p:nvPr/>
        </p:nvSpPr>
        <p:spPr bwMode="auto">
          <a:xfrm>
            <a:off x="7847013" y="4767263"/>
            <a:ext cx="0" cy="46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93217" name="Picture 1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18" name="Group 124"/>
          <p:cNvGrpSpPr>
            <a:grpSpLocks/>
          </p:cNvGrpSpPr>
          <p:nvPr/>
        </p:nvGrpSpPr>
        <p:grpSpPr bwMode="auto">
          <a:xfrm flipH="1">
            <a:off x="8085138" y="4360863"/>
            <a:ext cx="869950" cy="906462"/>
            <a:chOff x="-44" y="1473"/>
            <a:chExt cx="981" cy="1105"/>
          </a:xfrm>
        </p:grpSpPr>
        <p:pic>
          <p:nvPicPr>
            <p:cNvPr id="93219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20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10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  <a:endParaRPr lang="en-US" sz="4800">
              <a:ea typeface="ＭＳ Ｐゴシック" charset="0"/>
              <a:cs typeface="+mj-cs"/>
            </a:endParaRPr>
          </a:p>
        </p:txBody>
      </p:sp>
      <p:sp>
        <p:nvSpPr>
          <p:cNvPr id="6247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436688"/>
            <a:ext cx="3716338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u="sng">
                <a:solidFill>
                  <a:srgbClr val="FF0000"/>
                </a:solidFill>
                <a:ea typeface="ＭＳ Ｐゴシック" charset="0"/>
                <a:cs typeface="+mn-cs"/>
              </a:rPr>
              <a:t>Q:</a:t>
            </a:r>
            <a:r>
              <a:rPr lang="en-US" sz="3200">
                <a:ea typeface="ＭＳ Ｐゴシック" charset="0"/>
                <a:cs typeface="+mn-cs"/>
              </a:rPr>
              <a:t> how to set TCP timeout value?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longer than RTT</a:t>
            </a:r>
          </a:p>
          <a:p>
            <a:pPr lvl="1">
              <a:lnSpc>
                <a:spcPct val="90000"/>
              </a:lnSpc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but RTT varies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short:</a:t>
            </a:r>
            <a:r>
              <a:rPr lang="en-US">
                <a:ea typeface="ＭＳ Ｐゴシック" charset="0"/>
                <a:cs typeface="+mn-cs"/>
              </a:rPr>
              <a:t> premature timeout, unnecessary retransmissions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long:</a:t>
            </a:r>
            <a:r>
              <a:rPr lang="en-US">
                <a:ea typeface="ＭＳ Ｐゴシック" charset="0"/>
                <a:cs typeface="+mn-cs"/>
              </a:rPr>
              <a:t> slow reaction to segment loss</a:t>
            </a:r>
          </a:p>
        </p:txBody>
      </p:sp>
      <p:sp>
        <p:nvSpPr>
          <p:cNvPr id="62471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485900"/>
            <a:ext cx="4059237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Q:</a:t>
            </a:r>
            <a:r>
              <a:rPr lang="en-US" altLang="en-US" smtClean="0"/>
              <a:t> how to estimate RTT?</a:t>
            </a:r>
          </a:p>
          <a:p>
            <a:r>
              <a:rPr lang="en-US" altLang="en-US" sz="2400" b="1" smtClean="0">
                <a:solidFill>
                  <a:srgbClr val="000099"/>
                </a:solidFill>
                <a:latin typeface="Courier New" panose="02070309020205020404" pitchFamily="49" charset="0"/>
              </a:rPr>
              <a:t>SampleRTT</a:t>
            </a:r>
            <a:r>
              <a:rPr lang="en-US" altLang="en-US" sz="2400" smtClean="0">
                <a:solidFill>
                  <a:srgbClr val="000099"/>
                </a:solidFill>
              </a:rPr>
              <a:t>:</a:t>
            </a:r>
            <a:r>
              <a:rPr lang="en-US" altLang="en-US" sz="2400" smtClean="0"/>
              <a:t> measured time from segment transmission until ACK receipt</a:t>
            </a:r>
          </a:p>
          <a:p>
            <a:pPr lvl="1"/>
            <a:r>
              <a:rPr lang="en-US" altLang="en-US" smtClean="0"/>
              <a:t>ignore retransmissions</a:t>
            </a:r>
          </a:p>
          <a:p>
            <a:r>
              <a:rPr lang="en-US" altLang="en-US" sz="2400" b="1" smtClean="0">
                <a:latin typeface="Courier New" panose="02070309020205020404" pitchFamily="49" charset="0"/>
              </a:rPr>
              <a:t>SampleRTT</a:t>
            </a:r>
            <a:r>
              <a:rPr lang="en-US" altLang="en-US" sz="2400" smtClean="0"/>
              <a:t> will vary, want estimated RTT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smoother</a:t>
            </a:r>
            <a:r>
              <a:rPr lang="ja-JP" altLang="en-US" sz="2400" smtClean="0"/>
              <a:t>”</a:t>
            </a:r>
            <a:endParaRPr lang="en-US" altLang="ja-JP" smtClean="0"/>
          </a:p>
          <a:p>
            <a:pPr lvl="1"/>
            <a:r>
              <a:rPr lang="en-US" altLang="en-US" smtClean="0"/>
              <a:t>average several </a:t>
            </a:r>
            <a:r>
              <a:rPr lang="en-US" altLang="en-US" i="1" smtClean="0"/>
              <a:t>recent</a:t>
            </a:r>
            <a:r>
              <a:rPr lang="en-US" altLang="en-US" smtClean="0"/>
              <a:t> measurements, not just current </a:t>
            </a:r>
            <a:r>
              <a:rPr lang="en-US" altLang="en-US" b="1" smtClean="0">
                <a:latin typeface="Courier New" panose="02070309020205020404" pitchFamily="49" charset="0"/>
              </a:rPr>
              <a:t>SampleRTT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1" name="Group 14"/>
          <p:cNvGrpSpPr>
            <a:grpSpLocks/>
          </p:cNvGrpSpPr>
          <p:nvPr/>
        </p:nvGrpSpPr>
        <p:grpSpPr bwMode="auto">
          <a:xfrm>
            <a:off x="1708150" y="2565400"/>
            <a:ext cx="6272213" cy="4292600"/>
            <a:chOff x="782" y="1865"/>
            <a:chExt cx="3951" cy="2704"/>
          </a:xfrm>
        </p:grpSpPr>
        <p:pic>
          <p:nvPicPr>
            <p:cNvPr id="78866" name="Picture 1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" y="1865"/>
              <a:ext cx="3951" cy="2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508" name="Rectangle 13"/>
            <p:cNvSpPr>
              <a:spLocks noChangeArrowheads="1"/>
            </p:cNvSpPr>
            <p:nvPr/>
          </p:nvSpPr>
          <p:spPr bwMode="auto">
            <a:xfrm>
              <a:off x="2070" y="1926"/>
              <a:ext cx="1404" cy="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533400" y="1362075"/>
            <a:ext cx="7515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EstimatedRTT = (1-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)*EstimatedRTT +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*SampleRTT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1163638" y="1836738"/>
            <a:ext cx="70675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exponential weighted moving average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influence of past sample decreases exponentially fast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typical value: 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  <a:sym typeface="Symbol" charset="0"/>
              </a:rPr>
              <a:t> =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0.125</a:t>
            </a:r>
          </a:p>
        </p:txBody>
      </p:sp>
      <p:pic>
        <p:nvPicPr>
          <p:cNvPr id="78854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3497" name="Text Box 18"/>
          <p:cNvSpPr txBox="1">
            <a:spLocks noChangeArrowheads="1"/>
          </p:cNvSpPr>
          <p:nvPr/>
        </p:nvSpPr>
        <p:spPr bwMode="auto">
          <a:xfrm rot="10800000">
            <a:off x="1531938" y="3535363"/>
            <a:ext cx="428625" cy="1747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RTT (milliseconds)</a:t>
            </a:r>
          </a:p>
        </p:txBody>
      </p:sp>
      <p:sp>
        <p:nvSpPr>
          <p:cNvPr id="63498" name="Text Box 19"/>
          <p:cNvSpPr txBox="1">
            <a:spLocks noChangeArrowheads="1"/>
          </p:cNvSpPr>
          <p:nvPr/>
        </p:nvSpPr>
        <p:spPr bwMode="auto">
          <a:xfrm>
            <a:off x="2265363" y="3168650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RTT: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gaia.cs.umass.edu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to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fantasia.eurecom.fr</a:t>
            </a:r>
          </a:p>
        </p:txBody>
      </p:sp>
      <p:sp>
        <p:nvSpPr>
          <p:cNvPr id="63499" name="Text Box 20"/>
          <p:cNvSpPr txBox="1">
            <a:spLocks noChangeArrowheads="1"/>
          </p:cNvSpPr>
          <p:nvPr/>
        </p:nvSpPr>
        <p:spPr bwMode="auto">
          <a:xfrm>
            <a:off x="6221413" y="5230813"/>
            <a:ext cx="1181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sampleRTT</a:t>
            </a:r>
          </a:p>
        </p:txBody>
      </p:sp>
      <p:sp>
        <p:nvSpPr>
          <p:cNvPr id="63500" name="Text Box 21"/>
          <p:cNvSpPr txBox="1">
            <a:spLocks noChangeArrowheads="1"/>
          </p:cNvSpPr>
          <p:nvPr/>
        </p:nvSpPr>
        <p:spPr bwMode="auto">
          <a:xfrm>
            <a:off x="6215063" y="5548313"/>
            <a:ext cx="1431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EstimatedRTT</a:t>
            </a:r>
          </a:p>
        </p:txBody>
      </p:sp>
      <p:sp>
        <p:nvSpPr>
          <p:cNvPr id="63501" name="AutoShape 22"/>
          <p:cNvSpPr>
            <a:spLocks noChangeArrowheads="1"/>
          </p:cNvSpPr>
          <p:nvPr/>
        </p:nvSpPr>
        <p:spPr bwMode="auto">
          <a:xfrm>
            <a:off x="6005513" y="5343525"/>
            <a:ext cx="147637" cy="142875"/>
          </a:xfrm>
          <a:prstGeom prst="diamond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2" name="AutoShape 23"/>
          <p:cNvSpPr>
            <a:spLocks noChangeArrowheads="1"/>
          </p:cNvSpPr>
          <p:nvPr/>
        </p:nvSpPr>
        <p:spPr bwMode="auto">
          <a:xfrm rot="2776382">
            <a:off x="6011069" y="5633244"/>
            <a:ext cx="147637" cy="142875"/>
          </a:xfrm>
          <a:prstGeom prst="diamond">
            <a:avLst/>
          </a:prstGeom>
          <a:solidFill>
            <a:srgbClr val="FF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3" name="Rectangle 24"/>
          <p:cNvSpPr>
            <a:spLocks noChangeArrowheads="1"/>
          </p:cNvSpPr>
          <p:nvPr/>
        </p:nvSpPr>
        <p:spPr bwMode="auto">
          <a:xfrm>
            <a:off x="4108450" y="6389688"/>
            <a:ext cx="1863725" cy="468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8863" name="Group 15"/>
          <p:cNvGrpSpPr>
            <a:grpSpLocks/>
          </p:cNvGrpSpPr>
          <p:nvPr/>
        </p:nvGrpSpPr>
        <p:grpSpPr bwMode="auto">
          <a:xfrm>
            <a:off x="4041775" y="6386513"/>
            <a:ext cx="1512888" cy="336550"/>
            <a:chOff x="2343" y="3645"/>
            <a:chExt cx="953" cy="212"/>
          </a:xfrm>
        </p:grpSpPr>
        <p:sp>
          <p:nvSpPr>
            <p:cNvPr id="63505" name="Rectangle 16"/>
            <p:cNvSpPr>
              <a:spLocks noChangeArrowheads="1"/>
            </p:cNvSpPr>
            <p:nvPr/>
          </p:nvSpPr>
          <p:spPr bwMode="auto">
            <a:xfrm>
              <a:off x="2592" y="3695"/>
              <a:ext cx="527" cy="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506" name="Text Box 17"/>
            <p:cNvSpPr txBox="1">
              <a:spLocks noChangeArrowheads="1"/>
            </p:cNvSpPr>
            <p:nvPr/>
          </p:nvSpPr>
          <p:spPr bwMode="auto">
            <a:xfrm>
              <a:off x="2343" y="3645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time (seconds)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595438"/>
            <a:ext cx="7918450" cy="1495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rgbClr val="000099"/>
                </a:solidFill>
              </a:rPr>
              <a:t>timeout interval:</a:t>
            </a:r>
            <a:r>
              <a:rPr lang="en-US" altLang="en-US" sz="2400" b="1" smtClean="0">
                <a:latin typeface="Courier New" panose="02070309020205020404" pitchFamily="49" charset="0"/>
              </a:rPr>
              <a:t> EstimatedRTT</a:t>
            </a:r>
            <a:r>
              <a:rPr lang="en-US" altLang="en-US" sz="2400" smtClean="0"/>
              <a:t> plus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safety margin</a:t>
            </a:r>
            <a:r>
              <a:rPr lang="ja-JP" altLang="en-US" sz="2400" smtClean="0"/>
              <a:t>”</a:t>
            </a:r>
            <a:endParaRPr lang="en-US" altLang="ja-JP" sz="2400" smtClean="0"/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large variation in </a:t>
            </a:r>
            <a:r>
              <a:rPr lang="en-US" altLang="en-US" sz="2000" b="1" smtClean="0">
                <a:latin typeface="Courier New" panose="02070309020205020404" pitchFamily="49" charset="0"/>
              </a:rPr>
              <a:t>EstimatedRTT -&gt;</a:t>
            </a:r>
            <a:r>
              <a:rPr lang="en-US" altLang="en-US" sz="2000" smtClean="0"/>
              <a:t> larger safety margin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en-US" altLang="en-US" sz="2400" smtClean="0"/>
              <a:t>estimate SampleRTT deviation from EstimatedRTT: 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1169988" y="2871788"/>
            <a:ext cx="697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DevRTT = (1-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)*DevRTT +</a:t>
            </a:r>
          </a:p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            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*|SampleRTT-EstimatedRTT|</a:t>
            </a:r>
          </a:p>
        </p:txBody>
      </p:sp>
      <p:pic>
        <p:nvPicPr>
          <p:cNvPr id="79877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4520" name="Text Box 12"/>
          <p:cNvSpPr txBox="1">
            <a:spLocks noChangeArrowheads="1"/>
          </p:cNvSpPr>
          <p:nvPr/>
        </p:nvSpPr>
        <p:spPr bwMode="auto">
          <a:xfrm>
            <a:off x="3084513" y="3592513"/>
            <a:ext cx="3386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(typically,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 = 0.25)</a:t>
            </a:r>
          </a:p>
        </p:txBody>
      </p:sp>
      <p:sp>
        <p:nvSpPr>
          <p:cNvPr id="64521" name="Rectangle 13"/>
          <p:cNvSpPr>
            <a:spLocks noChangeArrowheads="1"/>
          </p:cNvSpPr>
          <p:nvPr/>
        </p:nvSpPr>
        <p:spPr bwMode="auto">
          <a:xfrm>
            <a:off x="565150" y="4368800"/>
            <a:ext cx="791845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defRPr/>
            </a:pPr>
            <a:r>
              <a:rPr lang="en-US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TimeoutInterval = EstimatedRTT + 4*DevRTT</a:t>
            </a:r>
          </a:p>
        </p:txBody>
      </p:sp>
      <p:sp>
        <p:nvSpPr>
          <p:cNvPr id="64522" name="Text Box 14"/>
          <p:cNvSpPr txBox="1">
            <a:spLocks noChangeArrowheads="1"/>
          </p:cNvSpPr>
          <p:nvPr/>
        </p:nvSpPr>
        <p:spPr bwMode="auto">
          <a:xfrm>
            <a:off x="4010025" y="5122863"/>
            <a:ext cx="1811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99"/>
                </a:solidFill>
              </a:rPr>
              <a:t>estimated RTT</a:t>
            </a:r>
          </a:p>
        </p:txBody>
      </p:sp>
      <p:sp>
        <p:nvSpPr>
          <p:cNvPr id="64523" name="Text Box 16"/>
          <p:cNvSpPr txBox="1">
            <a:spLocks noChangeArrowheads="1"/>
          </p:cNvSpPr>
          <p:nvPr/>
        </p:nvSpPr>
        <p:spPr bwMode="auto">
          <a:xfrm>
            <a:off x="6442075" y="5141913"/>
            <a:ext cx="191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ja-JP" altLang="en-US" sz="2000" smtClean="0">
                <a:solidFill>
                  <a:srgbClr val="000099"/>
                </a:solidFill>
              </a:rPr>
              <a:t>“</a:t>
            </a:r>
            <a:r>
              <a:rPr lang="en-US" altLang="ja-JP" sz="2000" smtClean="0">
                <a:solidFill>
                  <a:srgbClr val="000099"/>
                </a:solidFill>
              </a:rPr>
              <a:t>safety margin</a:t>
            </a:r>
            <a:r>
              <a:rPr lang="ja-JP" altLang="en-US" sz="2000" smtClean="0">
                <a:solidFill>
                  <a:srgbClr val="000099"/>
                </a:solidFill>
              </a:rPr>
              <a:t>”</a:t>
            </a:r>
            <a:endParaRPr lang="en-US" altLang="en-US" sz="2000" smtClean="0">
              <a:solidFill>
                <a:srgbClr val="000099"/>
              </a:solidFill>
            </a:endParaRPr>
          </a:p>
        </p:txBody>
      </p:sp>
      <p:sp>
        <p:nvSpPr>
          <p:cNvPr id="64524" name="Line 17"/>
          <p:cNvSpPr>
            <a:spLocks noChangeShapeType="1"/>
          </p:cNvSpPr>
          <p:nvPr/>
        </p:nvSpPr>
        <p:spPr bwMode="auto">
          <a:xfrm flipV="1">
            <a:off x="4806950" y="476250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4525" name="Line 19"/>
          <p:cNvSpPr>
            <a:spLocks noChangeShapeType="1"/>
          </p:cNvSpPr>
          <p:nvPr/>
        </p:nvSpPr>
        <p:spPr bwMode="auto">
          <a:xfrm flipV="1">
            <a:off x="7378700" y="476885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79885" name="Picture 20" descr="alarm_clock_ring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4773613"/>
            <a:ext cx="7524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6" name="TextBox 1"/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* Check out the online interactive exercises for more examples: h</a:t>
            </a:r>
            <a:r>
              <a:rPr lang="en-US" altLang="en-US" sz="1200" smtClean="0">
                <a:solidFill>
                  <a:srgbClr val="000000"/>
                </a:solidFill>
                <a:latin typeface="Arial" panose="020B0604020202020204" pitchFamily="34" charset="0"/>
              </a:rPr>
              <a:t>ttp://gaia.cs.umass.edu/kurose_ross/interactive/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pic>
        <p:nvPicPr>
          <p:cNvPr id="94212" name="Picture 5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3" name="Group 72"/>
          <p:cNvGrpSpPr>
            <a:grpSpLocks/>
          </p:cNvGrpSpPr>
          <p:nvPr/>
        </p:nvGrpSpPr>
        <p:grpSpPr bwMode="auto">
          <a:xfrm>
            <a:off x="5995988" y="2230438"/>
            <a:ext cx="2578100" cy="2155825"/>
            <a:chOff x="512" y="1294"/>
            <a:chExt cx="1888" cy="1358"/>
          </a:xfrm>
        </p:grpSpPr>
        <p:grpSp>
          <p:nvGrpSpPr>
            <p:cNvPr id="94227" name="Group 17"/>
            <p:cNvGrpSpPr>
              <a:grpSpLocks/>
            </p:cNvGrpSpPr>
            <p:nvPr/>
          </p:nvGrpSpPr>
          <p:grpSpPr bwMode="auto">
            <a:xfrm>
              <a:off x="1232" y="1410"/>
              <a:ext cx="336" cy="130"/>
              <a:chOff x="2003" y="1816"/>
              <a:chExt cx="336" cy="130"/>
            </a:xfrm>
          </p:grpSpPr>
          <p:sp>
            <p:nvSpPr>
              <p:cNvPr id="76829" name="Rectangle 18"/>
              <p:cNvSpPr>
                <a:spLocks noChangeArrowheads="1"/>
              </p:cNvSpPr>
              <p:nvPr/>
            </p:nvSpPr>
            <p:spPr bwMode="auto">
              <a:xfrm>
                <a:off x="2003" y="1816"/>
                <a:ext cx="336" cy="13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0" name="Rectangle 19"/>
              <p:cNvSpPr>
                <a:spLocks noChangeArrowheads="1"/>
              </p:cNvSpPr>
              <p:nvPr/>
            </p:nvSpPr>
            <p:spPr bwMode="auto">
              <a:xfrm>
                <a:off x="2105" y="1833"/>
                <a:ext cx="108" cy="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1" name="Rectangle 20"/>
              <p:cNvSpPr>
                <a:spLocks noChangeArrowheads="1"/>
              </p:cNvSpPr>
              <p:nvPr/>
            </p:nvSpPr>
            <p:spPr bwMode="auto">
              <a:xfrm>
                <a:off x="2228" y="1891"/>
                <a:ext cx="28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2" name="Rectangle 21"/>
              <p:cNvSpPr>
                <a:spLocks noChangeArrowheads="1"/>
              </p:cNvSpPr>
              <p:nvPr/>
            </p:nvSpPr>
            <p:spPr bwMode="auto">
              <a:xfrm>
                <a:off x="2056" y="1892"/>
                <a:ext cx="29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6821" name="Rectangle 52"/>
            <p:cNvSpPr>
              <a:spLocks noChangeArrowheads="1"/>
            </p:cNvSpPr>
            <p:nvPr/>
          </p:nvSpPr>
          <p:spPr bwMode="auto">
            <a:xfrm>
              <a:off x="526" y="1522"/>
              <a:ext cx="1871" cy="8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2" name="Line 53"/>
            <p:cNvSpPr>
              <a:spLocks noChangeShapeType="1"/>
            </p:cNvSpPr>
            <p:nvPr/>
          </p:nvSpPr>
          <p:spPr bwMode="auto">
            <a:xfrm>
              <a:off x="512" y="1863"/>
              <a:ext cx="18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3" name="AutoShape 54"/>
            <p:cNvSpPr>
              <a:spLocks noChangeArrowheads="1"/>
            </p:cNvSpPr>
            <p:nvPr/>
          </p:nvSpPr>
          <p:spPr bwMode="auto">
            <a:xfrm>
              <a:off x="1310" y="129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4" name="Rectangle 55" descr="Dark upward diagonal"/>
            <p:cNvSpPr>
              <a:spLocks noChangeArrowheads="1"/>
            </p:cNvSpPr>
            <p:nvPr/>
          </p:nvSpPr>
          <p:spPr bwMode="auto">
            <a:xfrm>
              <a:off x="534" y="1856"/>
              <a:ext cx="1848" cy="555"/>
            </a:xfrm>
            <a:prstGeom prst="rect">
              <a:avLst/>
            </a:prstGeom>
            <a:pattFill prst="dkUp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5" name="AutoShape 56"/>
            <p:cNvSpPr>
              <a:spLocks noChangeArrowheads="1"/>
            </p:cNvSpPr>
            <p:nvPr/>
          </p:nvSpPr>
          <p:spPr bwMode="auto">
            <a:xfrm>
              <a:off x="1312" y="236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6" name="Text Box 57"/>
            <p:cNvSpPr txBox="1">
              <a:spLocks noChangeArrowheads="1"/>
            </p:cNvSpPr>
            <p:nvPr/>
          </p:nvSpPr>
          <p:spPr bwMode="auto">
            <a:xfrm>
              <a:off x="814" y="1568"/>
              <a:ext cx="12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00"/>
                  </a:solidFill>
                </a:rPr>
                <a:t>buffered data</a:t>
              </a:r>
            </a:p>
          </p:txBody>
        </p:sp>
        <p:sp>
          <p:nvSpPr>
            <p:cNvPr id="76827" name="Line 58"/>
            <p:cNvSpPr>
              <a:spLocks noChangeShapeType="1"/>
            </p:cNvSpPr>
            <p:nvPr/>
          </p:nvSpPr>
          <p:spPr bwMode="auto">
            <a:xfrm>
              <a:off x="522" y="1857"/>
              <a:ext cx="1878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8" name="Text Box 59"/>
            <p:cNvSpPr txBox="1">
              <a:spLocks noChangeArrowheads="1"/>
            </p:cNvSpPr>
            <p:nvPr/>
          </p:nvSpPr>
          <p:spPr bwMode="auto">
            <a:xfrm>
              <a:off x="653" y="2020"/>
              <a:ext cx="15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00"/>
                  </a:solidFill>
                </a:rPr>
                <a:t>free buffer space</a:t>
              </a:r>
            </a:p>
          </p:txBody>
        </p:sp>
      </p:grpSp>
      <p:sp>
        <p:nvSpPr>
          <p:cNvPr id="76807" name="Text Box 62"/>
          <p:cNvSpPr txBox="1">
            <a:spLocks noChangeArrowheads="1"/>
          </p:cNvSpPr>
          <p:nvPr/>
        </p:nvSpPr>
        <p:spPr bwMode="auto">
          <a:xfrm>
            <a:off x="5108575" y="3375025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smtClean="0">
                <a:solidFill>
                  <a:srgbClr val="000000"/>
                </a:solidFill>
                <a:latin typeface="Courier New" charset="0"/>
              </a:rPr>
              <a:t>rwnd</a:t>
            </a:r>
          </a:p>
        </p:txBody>
      </p:sp>
      <p:sp>
        <p:nvSpPr>
          <p:cNvPr id="76808" name="Line 64"/>
          <p:cNvSpPr>
            <a:spLocks noChangeShapeType="1"/>
          </p:cNvSpPr>
          <p:nvPr/>
        </p:nvSpPr>
        <p:spPr bwMode="auto">
          <a:xfrm>
            <a:off x="5619750" y="3108325"/>
            <a:ext cx="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09" name="Line 65"/>
          <p:cNvSpPr>
            <a:spLocks noChangeShapeType="1"/>
          </p:cNvSpPr>
          <p:nvPr/>
        </p:nvSpPr>
        <p:spPr bwMode="auto">
          <a:xfrm flipV="1">
            <a:off x="5619750" y="3633788"/>
            <a:ext cx="0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0" name="Line 66"/>
          <p:cNvSpPr>
            <a:spLocks noChangeShapeType="1"/>
          </p:cNvSpPr>
          <p:nvPr/>
        </p:nvSpPr>
        <p:spPr bwMode="auto">
          <a:xfrm>
            <a:off x="5465763" y="39655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1" name="Line 67"/>
          <p:cNvSpPr>
            <a:spLocks noChangeShapeType="1"/>
          </p:cNvSpPr>
          <p:nvPr/>
        </p:nvSpPr>
        <p:spPr bwMode="auto">
          <a:xfrm>
            <a:off x="5514975" y="3097213"/>
            <a:ext cx="196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2" name="Line 68"/>
          <p:cNvSpPr>
            <a:spLocks noChangeShapeType="1"/>
          </p:cNvSpPr>
          <p:nvPr/>
        </p:nvSpPr>
        <p:spPr bwMode="auto">
          <a:xfrm>
            <a:off x="5487988" y="2571750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3" name="Line 69"/>
          <p:cNvSpPr>
            <a:spLocks noChangeShapeType="1"/>
          </p:cNvSpPr>
          <p:nvPr/>
        </p:nvSpPr>
        <p:spPr bwMode="auto">
          <a:xfrm>
            <a:off x="5876925" y="25765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4" name="Line 70"/>
          <p:cNvSpPr>
            <a:spLocks noChangeShapeType="1"/>
          </p:cNvSpPr>
          <p:nvPr/>
        </p:nvSpPr>
        <p:spPr bwMode="auto">
          <a:xfrm flipH="1">
            <a:off x="5875338" y="3000375"/>
            <a:ext cx="0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5" name="Text Box 71"/>
          <p:cNvSpPr txBox="1">
            <a:spLocks noChangeArrowheads="1"/>
          </p:cNvSpPr>
          <p:nvPr/>
        </p:nvSpPr>
        <p:spPr bwMode="auto">
          <a:xfrm>
            <a:off x="4722813" y="273685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b="1" smtClean="0">
                <a:solidFill>
                  <a:srgbClr val="000000"/>
                </a:solidFill>
                <a:latin typeface="Courier New" charset="0"/>
              </a:rPr>
              <a:t>RcvBuffer</a:t>
            </a:r>
          </a:p>
        </p:txBody>
      </p:sp>
      <p:sp>
        <p:nvSpPr>
          <p:cNvPr id="76816" name="Text Box 73"/>
          <p:cNvSpPr txBox="1">
            <a:spLocks noChangeArrowheads="1"/>
          </p:cNvSpPr>
          <p:nvPr/>
        </p:nvSpPr>
        <p:spPr bwMode="auto">
          <a:xfrm>
            <a:off x="6153150" y="4365625"/>
            <a:ext cx="222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000000"/>
                </a:solidFill>
              </a:rPr>
              <a:t>TCP segment payloads</a:t>
            </a:r>
          </a:p>
        </p:txBody>
      </p:sp>
      <p:sp>
        <p:nvSpPr>
          <p:cNvPr id="76817" name="Text Box 74"/>
          <p:cNvSpPr txBox="1">
            <a:spLocks noChangeArrowheads="1"/>
          </p:cNvSpPr>
          <p:nvPr/>
        </p:nvSpPr>
        <p:spPr bwMode="auto">
          <a:xfrm>
            <a:off x="6226175" y="1865313"/>
            <a:ext cx="2130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000000"/>
                </a:solidFill>
              </a:rPr>
              <a:t>to application process</a:t>
            </a:r>
          </a:p>
        </p:txBody>
      </p:sp>
      <p:sp>
        <p:nvSpPr>
          <p:cNvPr id="76818" name="Rectangle 75"/>
          <p:cNvSpPr>
            <a:spLocks noGrp="1" noChangeArrowheads="1"/>
          </p:cNvSpPr>
          <p:nvPr>
            <p:ph type="body" sz="half" idx="2"/>
          </p:nvPr>
        </p:nvSpPr>
        <p:spPr>
          <a:xfrm>
            <a:off x="493713" y="1549400"/>
            <a:ext cx="4054475" cy="4906963"/>
          </a:xfrm>
        </p:spPr>
        <p:txBody>
          <a:bodyPr/>
          <a:lstStyle/>
          <a:p>
            <a:r>
              <a:rPr lang="en-US" altLang="en-US" sz="2400" smtClean="0"/>
              <a:t>receiver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advertises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free buffer space by including </a:t>
            </a:r>
            <a:r>
              <a:rPr lang="en-US" altLang="ja-JP" sz="2400" b="1" smtClean="0">
                <a:latin typeface="Courier New" panose="02070309020205020404" pitchFamily="49" charset="0"/>
              </a:rPr>
              <a:t>rwnd</a:t>
            </a:r>
            <a:r>
              <a:rPr lang="en-US" altLang="ja-JP" sz="2400" smtClean="0"/>
              <a:t> value in TCP header of receiver-to-sender segments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</a:rPr>
              <a:t>RcvBuffer </a:t>
            </a:r>
            <a:r>
              <a:rPr lang="en-US" altLang="en-US" sz="2000" smtClean="0"/>
              <a:t>size set via socket options (typical default is 4096 bytes)</a:t>
            </a:r>
          </a:p>
          <a:p>
            <a:pPr lvl="1"/>
            <a:r>
              <a:rPr lang="en-US" altLang="en-US" sz="2000" smtClean="0"/>
              <a:t>many operating systems autoadjust </a:t>
            </a:r>
            <a:r>
              <a:rPr lang="en-US" altLang="en-US" sz="2000" b="1" smtClean="0">
                <a:latin typeface="Courier New" panose="02070309020205020404" pitchFamily="49" charset="0"/>
              </a:rPr>
              <a:t>RcvBuffer</a:t>
            </a:r>
            <a:endParaRPr lang="en-US" altLang="en-US" sz="2000" smtClean="0"/>
          </a:p>
          <a:p>
            <a:r>
              <a:rPr lang="en-US" altLang="en-US" sz="2400" smtClean="0"/>
              <a:t>sender limits amount of unacked (</a:t>
            </a:r>
            <a:r>
              <a:rPr lang="ja-JP" altLang="en-US" sz="2400" smtClean="0"/>
              <a:t>“</a:t>
            </a:r>
            <a:r>
              <a:rPr lang="en-US" altLang="ja-JP" sz="2400" smtClean="0"/>
              <a:t>in-flight</a:t>
            </a:r>
            <a:r>
              <a:rPr lang="ja-JP" altLang="en-US" sz="2400" smtClean="0"/>
              <a:t>”</a:t>
            </a:r>
            <a:r>
              <a:rPr lang="en-US" altLang="ja-JP" sz="2400" smtClean="0"/>
              <a:t>) data to receiver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 </a:t>
            </a:r>
            <a:r>
              <a:rPr lang="en-US" altLang="ja-JP" sz="2400" b="1" smtClean="0">
                <a:latin typeface="Courier New" panose="02070309020205020404" pitchFamily="49" charset="0"/>
              </a:rPr>
              <a:t>rwnd </a:t>
            </a:r>
            <a:r>
              <a:rPr lang="en-US" altLang="ja-JP" sz="2400" smtClean="0"/>
              <a:t>value </a:t>
            </a:r>
          </a:p>
          <a:p>
            <a:r>
              <a:rPr lang="en-US" altLang="en-US" sz="2400" smtClean="0"/>
              <a:t>guarantees receive buffer will not overflow</a:t>
            </a:r>
          </a:p>
        </p:txBody>
      </p:sp>
      <p:sp>
        <p:nvSpPr>
          <p:cNvPr id="76819" name="Text Box 76"/>
          <p:cNvSpPr txBox="1">
            <a:spLocks noChangeArrowheads="1"/>
          </p:cNvSpPr>
          <p:nvPr/>
        </p:nvSpPr>
        <p:spPr bwMode="auto">
          <a:xfrm>
            <a:off x="5837238" y="5018088"/>
            <a:ext cx="269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smtClean="0">
                <a:solidFill>
                  <a:srgbClr val="000000"/>
                </a:solidFill>
              </a:rPr>
              <a:t>receiver-side buffering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Rectangle 45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sp>
        <p:nvSpPr>
          <p:cNvPr id="83974" name="Rectangle 47"/>
          <p:cNvSpPr>
            <a:spLocks noGrp="1" noChangeArrowheads="1"/>
          </p:cNvSpPr>
          <p:nvPr>
            <p:ph type="body" sz="half" idx="2"/>
          </p:nvPr>
        </p:nvSpPr>
        <p:spPr>
          <a:xfrm>
            <a:off x="736600" y="1328738"/>
            <a:ext cx="76835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client, server each close their side of connection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 TCP segment with FIN bit = 1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respond to received FIN with ACK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on receiving FIN, ACK can be combined with own FIN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simultaneous FIN exchanges can be handled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3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3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3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4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4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4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5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5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6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5682</TotalTime>
  <Words>1983</Words>
  <Application>Microsoft Office PowerPoint</Application>
  <PresentationFormat>On-screen Show (4:3)</PresentationFormat>
  <Paragraphs>565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32</vt:i4>
      </vt:variant>
      <vt:variant>
        <vt:lpstr>Slide Titles</vt:lpstr>
      </vt:variant>
      <vt:variant>
        <vt:i4>34</vt:i4>
      </vt:variant>
    </vt:vector>
  </HeadingPairs>
  <TitlesOfParts>
    <vt:vector size="77" baseType="lpstr">
      <vt:lpstr>ＭＳ Ｐゴシック</vt:lpstr>
      <vt:lpstr>ＭＳ Ｐゴシック</vt:lpstr>
      <vt:lpstr>Arial</vt:lpstr>
      <vt:lpstr>Comic Sans MS</vt:lpstr>
      <vt:lpstr>Courier New</vt:lpstr>
      <vt:lpstr>Gill Sans MT</vt:lpstr>
      <vt:lpstr>Symbol</vt:lpstr>
      <vt:lpstr>Tahoma</vt:lpstr>
      <vt:lpstr>Times</vt:lpstr>
      <vt:lpstr>Times New Roman</vt:lpstr>
      <vt:lpstr>Wingdings</vt:lpstr>
      <vt:lpstr>Default Design</vt:lpstr>
      <vt:lpstr>14_Default Design</vt:lpstr>
      <vt:lpstr>17_Default Design</vt:lpstr>
      <vt:lpstr>18_Default Design</vt:lpstr>
      <vt:lpstr>19_Default Design</vt:lpstr>
      <vt:lpstr>29_Default Design</vt:lpstr>
      <vt:lpstr>30_Default Design</vt:lpstr>
      <vt:lpstr>6_Default Design</vt:lpstr>
      <vt:lpstr>7_Default Design</vt:lpstr>
      <vt:lpstr>3_Default Design</vt:lpstr>
      <vt:lpstr>4_Default Design</vt:lpstr>
      <vt:lpstr>5_Default Design</vt:lpstr>
      <vt:lpstr>13_Default Design</vt:lpstr>
      <vt:lpstr>15_Default Design</vt:lpstr>
      <vt:lpstr>20_Default Design</vt:lpstr>
      <vt:lpstr>21_Default Design</vt:lpstr>
      <vt:lpstr>22_Default Design</vt:lpstr>
      <vt:lpstr>23_Default Design</vt:lpstr>
      <vt:lpstr>25_Default Design</vt:lpstr>
      <vt:lpstr>27_Default Design</vt:lpstr>
      <vt:lpstr>28_Default Design</vt:lpstr>
      <vt:lpstr>31_Default Design</vt:lpstr>
      <vt:lpstr>32_Default Design</vt:lpstr>
      <vt:lpstr>33_Default Design</vt:lpstr>
      <vt:lpstr>36_Default Design</vt:lpstr>
      <vt:lpstr>39_Default Design</vt:lpstr>
      <vt:lpstr>43_Default Design</vt:lpstr>
      <vt:lpstr>45_Default Design</vt:lpstr>
      <vt:lpstr>48_Default Design</vt:lpstr>
      <vt:lpstr>57_Default Design</vt:lpstr>
      <vt:lpstr>58_Default Design</vt:lpstr>
      <vt:lpstr>60_Default Design</vt:lpstr>
      <vt:lpstr>Routers</vt:lpstr>
      <vt:lpstr>Goals for Today</vt:lpstr>
      <vt:lpstr>TCP segment structure</vt:lpstr>
      <vt:lpstr>TCP flow control</vt:lpstr>
      <vt:lpstr>TCP round trip time, timeout</vt:lpstr>
      <vt:lpstr>TCP round trip time, timeout</vt:lpstr>
      <vt:lpstr>TCP round trip time, timeout</vt:lpstr>
      <vt:lpstr>TCP flow control</vt:lpstr>
      <vt:lpstr>TCP: closing a connection</vt:lpstr>
      <vt:lpstr>TCP: closing a connection</vt:lpstr>
      <vt:lpstr>Network layer</vt:lpstr>
      <vt:lpstr>Two key network-layer functions</vt:lpstr>
      <vt:lpstr>Network layer: data plane, control plane</vt:lpstr>
      <vt:lpstr>Router architecture overview</vt:lpstr>
      <vt:lpstr>IP addressing: introduction</vt:lpstr>
      <vt:lpstr>Subnets</vt:lpstr>
      <vt:lpstr>IP addressing: CIDR</vt:lpstr>
      <vt:lpstr>IP addresses: how to get one?</vt:lpstr>
      <vt:lpstr>IP addressing: the last word...</vt:lpstr>
      <vt:lpstr>Hierarchical addressing: route aggregation</vt:lpstr>
      <vt:lpstr>IP datagram format</vt:lpstr>
      <vt:lpstr>Input port functions</vt:lpstr>
      <vt:lpstr>Destination-based forwarding</vt:lpstr>
      <vt:lpstr>Longest prefix matching</vt:lpstr>
      <vt:lpstr>Longest prefix matching</vt:lpstr>
      <vt:lpstr>Switching fabrics</vt:lpstr>
      <vt:lpstr>Switching via a bus</vt:lpstr>
      <vt:lpstr>Input port queuing</vt:lpstr>
      <vt:lpstr>Output ports</vt:lpstr>
      <vt:lpstr>Output port queueing</vt:lpstr>
      <vt:lpstr>How much buffering?</vt:lpstr>
      <vt:lpstr>Scheduling policies</vt:lpstr>
      <vt:lpstr>Scheduling policies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167</cp:revision>
  <dcterms:created xsi:type="dcterms:W3CDTF">2003-09-05T02:55:05Z</dcterms:created>
  <dcterms:modified xsi:type="dcterms:W3CDTF">2017-10-05T00:22:26Z</dcterms:modified>
</cp:coreProperties>
</file>