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theme/theme6.xml" ContentType="application/vnd.openxmlformats-officedocument.theme+xml"/>
  <Override PartName="/ppt/slideLayouts/slideLayout18.xml" ContentType="application/vnd.openxmlformats-officedocument.presentationml.slideLayout+xml"/>
  <Override PartName="/ppt/theme/theme7.xml" ContentType="application/vnd.openxmlformats-officedocument.theme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slideLayouts/slideLayout20.xml" ContentType="application/vnd.openxmlformats-officedocument.presentationml.slideLayout+xml"/>
  <Override PartName="/ppt/theme/theme9.xml" ContentType="application/vnd.openxmlformats-officedocument.theme+xml"/>
  <Override PartName="/ppt/slideLayouts/slideLayout21.xml" ContentType="application/vnd.openxmlformats-officedocument.presentationml.slideLayout+xml"/>
  <Override PartName="/ppt/theme/theme10.xml" ContentType="application/vnd.openxmlformats-officedocument.theme+xml"/>
  <Override PartName="/ppt/slideLayouts/slideLayout22.xml" ContentType="application/vnd.openxmlformats-officedocument.presentationml.slideLayout+xml"/>
  <Override PartName="/ppt/theme/theme11.xml" ContentType="application/vnd.openxmlformats-officedocument.theme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theme/theme13.xml" ContentType="application/vnd.openxmlformats-officedocument.theme+xml"/>
  <Override PartName="/ppt/slideLayouts/slideLayout25.xml" ContentType="application/vnd.openxmlformats-officedocument.presentationml.slideLayout+xml"/>
  <Override PartName="/ppt/theme/theme14.xml" ContentType="application/vnd.openxmlformats-officedocument.theme+xml"/>
  <Override PartName="/ppt/slideLayouts/slideLayout26.xml" ContentType="application/vnd.openxmlformats-officedocument.presentationml.slideLayout+xml"/>
  <Override PartName="/ppt/theme/theme15.xml" ContentType="application/vnd.openxmlformats-officedocument.theme+xml"/>
  <Override PartName="/ppt/slideLayouts/slideLayout27.xml" ContentType="application/vnd.openxmlformats-officedocument.presentationml.slideLayout+xml"/>
  <Override PartName="/ppt/theme/theme16.xml" ContentType="application/vnd.openxmlformats-officedocument.theme+xml"/>
  <Override PartName="/ppt/slideLayouts/slideLayout28.xml" ContentType="application/vnd.openxmlformats-officedocument.presentationml.slideLayout+xml"/>
  <Override PartName="/ppt/theme/theme17.xml" ContentType="application/vnd.openxmlformats-officedocument.theme+xml"/>
  <Override PartName="/ppt/slideLayouts/slideLayout29.xml" ContentType="application/vnd.openxmlformats-officedocument.presentationml.slideLayout+xml"/>
  <Override PartName="/ppt/theme/theme18.xml" ContentType="application/vnd.openxmlformats-officedocument.theme+xml"/>
  <Override PartName="/ppt/slideLayouts/slideLayout30.xml" ContentType="application/vnd.openxmlformats-officedocument.presentationml.slideLayout+xml"/>
  <Override PartName="/ppt/theme/theme19.xml" ContentType="application/vnd.openxmlformats-officedocument.theme+xml"/>
  <Override PartName="/ppt/slideLayouts/slideLayout31.xml" ContentType="application/vnd.openxmlformats-officedocument.presentationml.slideLayout+xml"/>
  <Override PartName="/ppt/theme/theme20.xml" ContentType="application/vnd.openxmlformats-officedocument.theme+xml"/>
  <Override PartName="/ppt/slideLayouts/slideLayout32.xml" ContentType="application/vnd.openxmlformats-officedocument.presentationml.slideLayout+xml"/>
  <Override PartName="/ppt/theme/theme21.xml" ContentType="application/vnd.openxmlformats-officedocument.theme+xml"/>
  <Override PartName="/ppt/slideLayouts/slideLayout33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73" r:id="rId2"/>
    <p:sldMasterId id="2147483775" r:id="rId3"/>
    <p:sldMasterId id="2147483777" r:id="rId4"/>
    <p:sldMasterId id="2147483779" r:id="rId5"/>
    <p:sldMasterId id="2147483781" r:id="rId6"/>
    <p:sldMasterId id="2147483783" r:id="rId7"/>
    <p:sldMasterId id="2147483785" r:id="rId8"/>
    <p:sldMasterId id="2147483787" r:id="rId9"/>
    <p:sldMasterId id="2147483789" r:id="rId10"/>
    <p:sldMasterId id="2147483791" r:id="rId11"/>
    <p:sldMasterId id="2147483793" r:id="rId12"/>
    <p:sldMasterId id="2147483795" r:id="rId13"/>
    <p:sldMasterId id="2147483797" r:id="rId14"/>
    <p:sldMasterId id="2147483799" r:id="rId15"/>
    <p:sldMasterId id="2147483801" r:id="rId16"/>
    <p:sldMasterId id="2147483803" r:id="rId17"/>
    <p:sldMasterId id="2147483805" r:id="rId18"/>
    <p:sldMasterId id="2147483811" r:id="rId19"/>
    <p:sldMasterId id="2147483813" r:id="rId20"/>
    <p:sldMasterId id="2147483815" r:id="rId21"/>
    <p:sldMasterId id="2147483817" r:id="rId22"/>
  </p:sldMasterIdLst>
  <p:notesMasterIdLst>
    <p:notesMasterId r:id="rId48"/>
  </p:notesMasterIdLst>
  <p:handoutMasterIdLst>
    <p:handoutMasterId r:id="rId49"/>
  </p:handoutMasterIdLst>
  <p:sldIdLst>
    <p:sldId id="285" r:id="rId23"/>
    <p:sldId id="526" r:id="rId24"/>
    <p:sldId id="452" r:id="rId25"/>
    <p:sldId id="509" r:id="rId26"/>
    <p:sldId id="510" r:id="rId27"/>
    <p:sldId id="527" r:id="rId28"/>
    <p:sldId id="530" r:id="rId29"/>
    <p:sldId id="531" r:id="rId30"/>
    <p:sldId id="511" r:id="rId31"/>
    <p:sldId id="515" r:id="rId32"/>
    <p:sldId id="516" r:id="rId33"/>
    <p:sldId id="517" r:id="rId34"/>
    <p:sldId id="518" r:id="rId35"/>
    <p:sldId id="519" r:id="rId36"/>
    <p:sldId id="520" r:id="rId37"/>
    <p:sldId id="521" r:id="rId38"/>
    <p:sldId id="522" r:id="rId39"/>
    <p:sldId id="523" r:id="rId40"/>
    <p:sldId id="512" r:id="rId41"/>
    <p:sldId id="513" r:id="rId42"/>
    <p:sldId id="514" r:id="rId43"/>
    <p:sldId id="524" r:id="rId44"/>
    <p:sldId id="532" r:id="rId45"/>
    <p:sldId id="533" r:id="rId46"/>
    <p:sldId id="450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799" autoAdjust="0"/>
  </p:normalViewPr>
  <p:slideViewPr>
    <p:cSldViewPr>
      <p:cViewPr varScale="1">
        <p:scale>
          <a:sx n="121" d="100"/>
          <a:sy n="121" d="100"/>
        </p:scale>
        <p:origin x="828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9" Type="http://schemas.openxmlformats.org/officeDocument/2006/relationships/slide" Target="slides/slide17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2.xml"/><Relationship Id="rId42" Type="http://schemas.openxmlformats.org/officeDocument/2006/relationships/slide" Target="slides/slide20.xml"/><Relationship Id="rId47" Type="http://schemas.openxmlformats.org/officeDocument/2006/relationships/slide" Target="slides/slide25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7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slide" Target="slides/slide10.xml"/><Relationship Id="rId37" Type="http://schemas.openxmlformats.org/officeDocument/2006/relationships/slide" Target="slides/slide15.xml"/><Relationship Id="rId40" Type="http://schemas.openxmlformats.org/officeDocument/2006/relationships/slide" Target="slides/slide18.xml"/><Relationship Id="rId45" Type="http://schemas.openxmlformats.org/officeDocument/2006/relationships/slide" Target="slides/slide23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9.xml"/><Relationship Id="rId44" Type="http://schemas.openxmlformats.org/officeDocument/2006/relationships/slide" Target="slides/slide22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slide" Target="slides/slide8.xml"/><Relationship Id="rId35" Type="http://schemas.openxmlformats.org/officeDocument/2006/relationships/slide" Target="slides/slide13.xml"/><Relationship Id="rId43" Type="http://schemas.openxmlformats.org/officeDocument/2006/relationships/slide" Target="slides/slide21.xml"/><Relationship Id="rId48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slide" Target="slides/slide11.xml"/><Relationship Id="rId38" Type="http://schemas.openxmlformats.org/officeDocument/2006/relationships/slide" Target="slides/slide16.xml"/><Relationship Id="rId46" Type="http://schemas.openxmlformats.org/officeDocument/2006/relationships/slide" Target="slides/slide24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36" Type="http://schemas.openxmlformats.org/officeDocument/2006/relationships/slide" Target="slides/slide1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51CE7DE8-EAF3-461F-B669-7710C764FE2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6121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 defTabSz="9334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defTabSz="9334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fld id="{E60A350E-34C7-4C7E-B803-B9F1B9348B6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 sz="12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928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11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885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749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119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251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282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083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60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555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525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8431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719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96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165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82F5FAF0-AFA9-44C1-ABAA-59C28686BEDB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414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86603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424B49FC-60E7-4EF3-A025-D91BC47C2124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8289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1ADEC396-DDB4-4631-997A-75B3595E8CDC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7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7972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554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4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3-</a:t>
            </a:r>
            <a:fld id="{6B157CA3-E143-4A08-AC83-A801AFB3F6B1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7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1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2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3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5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6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7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8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9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1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2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7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8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9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Transport Layer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897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3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85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6685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05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15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10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9875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468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00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279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394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D3426FFC-45F0-4CF7-913F-787A5EDD0E84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5225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225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71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60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08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8408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0472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>
                <a:solidFill>
                  <a:srgbClr val="000000"/>
                </a:solidFill>
              </a:rPr>
              <a:t>Transport</a:t>
            </a:r>
            <a:r>
              <a:rPr lang="en-US" sz="140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3-</a:t>
            </a:r>
            <a:fld id="{85CC6A49-8E66-49A0-AC62-3BA2B2E990F8}" type="slidenum"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276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284163" indent="-284163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7388" indent="-230188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anose="020B0600070205080204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TCP (Part 2)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10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038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reliable data transfer</a:t>
            </a:r>
          </a:p>
        </p:txBody>
      </p:sp>
      <p:sp>
        <p:nvSpPr>
          <p:cNvPr id="665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500188"/>
            <a:ext cx="4070350" cy="4648200"/>
          </a:xfrm>
        </p:spPr>
        <p:txBody>
          <a:bodyPr/>
          <a:lstStyle/>
          <a:p>
            <a:r>
              <a:rPr lang="en-US" altLang="en-US" smtClean="0"/>
              <a:t>TCP creates rdt service on top of IP</a:t>
            </a:r>
            <a:r>
              <a:rPr lang="ja-JP" altLang="en-US" smtClean="0"/>
              <a:t>’</a:t>
            </a:r>
            <a:r>
              <a:rPr lang="en-US" altLang="ja-JP" smtClean="0"/>
              <a:t>s unreliable service</a:t>
            </a:r>
          </a:p>
          <a:p>
            <a:pPr lvl="1"/>
            <a:r>
              <a:rPr lang="en-US" altLang="en-US" smtClean="0"/>
              <a:t>pipelined segments</a:t>
            </a:r>
          </a:p>
          <a:p>
            <a:pPr lvl="1"/>
            <a:r>
              <a:rPr lang="en-US" altLang="en-US" smtClean="0"/>
              <a:t>cumulative acks</a:t>
            </a:r>
          </a:p>
          <a:p>
            <a:pPr lvl="1"/>
            <a:r>
              <a:rPr lang="en-US" altLang="en-US" smtClean="0"/>
              <a:t>single retransmission timer</a:t>
            </a:r>
          </a:p>
          <a:p>
            <a:r>
              <a:rPr lang="en-US" altLang="en-US" smtClean="0"/>
              <a:t>retransmissions  triggered by:</a:t>
            </a:r>
          </a:p>
          <a:p>
            <a:pPr lvl="1"/>
            <a:r>
              <a:rPr lang="en-US" altLang="en-US" smtClean="0"/>
              <a:t>timeout events</a:t>
            </a:r>
          </a:p>
          <a:p>
            <a:pPr lvl="1"/>
            <a:r>
              <a:rPr lang="en-US" altLang="en-US" smtClean="0"/>
              <a:t>duplicate acks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6656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54550" y="2911475"/>
            <a:ext cx="3933825" cy="2119313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let</a:t>
            </a:r>
            <a:r>
              <a:rPr lang="ja-JP" altLang="en-US" smtClean="0"/>
              <a:t>’</a:t>
            </a:r>
            <a:r>
              <a:rPr lang="en-US" altLang="ja-JP" smtClean="0"/>
              <a:t>s initially consider simplified TCP sender:</a:t>
            </a:r>
          </a:p>
          <a:p>
            <a:pPr lvl="1"/>
            <a:r>
              <a:rPr lang="en-US" altLang="en-US" smtClean="0"/>
              <a:t>ignore duplicate acks</a:t>
            </a:r>
          </a:p>
          <a:p>
            <a:pPr lvl="1"/>
            <a:r>
              <a:rPr lang="en-US" altLang="en-US" smtClean="0"/>
              <a:t>ignore flow control, congestion control</a:t>
            </a:r>
          </a:p>
        </p:txBody>
      </p:sp>
      <p:pic>
        <p:nvPicPr>
          <p:cNvPr id="81926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13" y="996950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events:</a:t>
            </a:r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data rcvd from app: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create segment with seq #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seq # is byte-stream number of first data byte in  segment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start timer if not already running 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think of timer as for oldest unacked segment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expiration interval: </a:t>
            </a:r>
            <a:r>
              <a:rPr lang="en-US" sz="2000" b="1">
                <a:latin typeface="Courier New" charset="0"/>
                <a:ea typeface="ＭＳ Ｐゴシック" charset="0"/>
              </a:rPr>
              <a:t>TimeOutInterval</a:t>
            </a:r>
            <a:r>
              <a:rPr lang="en-US">
                <a:latin typeface="Courier New" charset="0"/>
                <a:ea typeface="ＭＳ Ｐゴシック" charset="0"/>
              </a:rPr>
              <a:t> </a:t>
            </a:r>
            <a:endParaRPr lang="en-US">
              <a:ea typeface="ＭＳ Ｐゴシック" charset="0"/>
            </a:endParaRPr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166813"/>
            <a:ext cx="3810000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timeout: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retransmit segment that caused timeout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restart timer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ea typeface="ＭＳ Ｐゴシック" charset="0"/>
                <a:cs typeface="+mn-cs"/>
              </a:rPr>
              <a:t> </a:t>
            </a:r>
            <a:r>
              <a:rPr lang="en-US" i="1">
                <a:solidFill>
                  <a:srgbClr val="CC0000"/>
                </a:solidFill>
                <a:ea typeface="ＭＳ Ｐゴシック" charset="0"/>
                <a:cs typeface="+mn-cs"/>
              </a:rPr>
              <a:t>ack rcvd: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if ack acknowledges previously unacked segments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update what is known to be ACKed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start timer if there are  still unacked segments</a:t>
            </a:r>
          </a:p>
          <a:p>
            <a:pPr lvl="1">
              <a:buFont typeface="Wingdings" charset="0"/>
              <a:buNone/>
              <a:defRPr/>
            </a:pPr>
            <a:endParaRPr lang="en-US">
              <a:ea typeface="ＭＳ Ｐゴシック" charset="0"/>
            </a:endParaRPr>
          </a:p>
        </p:txBody>
      </p:sp>
      <p:pic>
        <p:nvPicPr>
          <p:cNvPr id="8295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8080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8985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Oval 7"/>
          <p:cNvSpPr>
            <a:spLocks noChangeArrowheads="1"/>
          </p:cNvSpPr>
          <p:nvPr/>
        </p:nvSpPr>
        <p:spPr bwMode="auto">
          <a:xfrm>
            <a:off x="2897188" y="2730500"/>
            <a:ext cx="1071562" cy="971550"/>
          </a:xfrm>
          <a:prstGeom prst="ellipse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4" name="Oval 6"/>
          <p:cNvSpPr>
            <a:spLocks noChangeArrowheads="1"/>
          </p:cNvSpPr>
          <p:nvPr/>
        </p:nvSpPr>
        <p:spPr bwMode="auto">
          <a:xfrm>
            <a:off x="2822575" y="2778125"/>
            <a:ext cx="1071563" cy="9715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5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187325"/>
            <a:ext cx="7734300" cy="8985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sender </a:t>
            </a:r>
            <a:r>
              <a:rPr lang="en-US" sz="3200">
                <a:ea typeface="ＭＳ Ｐゴシック" charset="0"/>
                <a:cs typeface="+mj-cs"/>
              </a:rPr>
              <a:t>(simplified)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68616" name="Text Box 5"/>
          <p:cNvSpPr txBox="1">
            <a:spLocks noChangeArrowheads="1"/>
          </p:cNvSpPr>
          <p:nvPr/>
        </p:nvSpPr>
        <p:spPr bwMode="auto">
          <a:xfrm>
            <a:off x="2979738" y="2781300"/>
            <a:ext cx="7429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wait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for 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event</a:t>
            </a:r>
          </a:p>
        </p:txBody>
      </p:sp>
      <p:sp>
        <p:nvSpPr>
          <p:cNvPr id="68617" name="Line 8"/>
          <p:cNvSpPr>
            <a:spLocks noChangeShapeType="1"/>
          </p:cNvSpPr>
          <p:nvPr/>
        </p:nvSpPr>
        <p:spPr bwMode="auto">
          <a:xfrm>
            <a:off x="1855788" y="2247900"/>
            <a:ext cx="1071562" cy="6889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18" name="Text Box 9"/>
          <p:cNvSpPr txBox="1">
            <a:spLocks noChangeArrowheads="1"/>
          </p:cNvSpPr>
          <p:nvPr/>
        </p:nvSpPr>
        <p:spPr bwMode="auto">
          <a:xfrm>
            <a:off x="314325" y="2874963"/>
            <a:ext cx="2546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NextSeqNum = InitialSeqNum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SendBase = InitialSeqNum</a:t>
            </a:r>
          </a:p>
        </p:txBody>
      </p:sp>
      <p:sp>
        <p:nvSpPr>
          <p:cNvPr id="68619" name="Line 10"/>
          <p:cNvSpPr>
            <a:spLocks noChangeShapeType="1"/>
          </p:cNvSpPr>
          <p:nvPr/>
        </p:nvSpPr>
        <p:spPr bwMode="auto">
          <a:xfrm>
            <a:off x="417513" y="2889250"/>
            <a:ext cx="2179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8620" name="Text Box 11"/>
          <p:cNvSpPr txBox="1">
            <a:spLocks noChangeArrowheads="1"/>
          </p:cNvSpPr>
          <p:nvPr/>
        </p:nvSpPr>
        <p:spPr bwMode="auto">
          <a:xfrm>
            <a:off x="1287463" y="2571750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grpSp>
        <p:nvGrpSpPr>
          <p:cNvPr id="83980" name="Group 23"/>
          <p:cNvGrpSpPr>
            <a:grpSpLocks/>
          </p:cNvGrpSpPr>
          <p:nvPr/>
        </p:nvGrpSpPr>
        <p:grpSpPr bwMode="auto">
          <a:xfrm>
            <a:off x="4605338" y="1333500"/>
            <a:ext cx="4251325" cy="1928813"/>
            <a:chOff x="3003" y="1263"/>
            <a:chExt cx="2678" cy="1215"/>
          </a:xfrm>
        </p:grpSpPr>
        <p:sp>
          <p:nvSpPr>
            <p:cNvPr id="68633" name="Text Box 12"/>
            <p:cNvSpPr txBox="1">
              <a:spLocks noChangeArrowheads="1"/>
            </p:cNvSpPr>
            <p:nvPr/>
          </p:nvSpPr>
          <p:spPr bwMode="auto">
            <a:xfrm>
              <a:off x="3019" y="1456"/>
              <a:ext cx="2662" cy="10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create segment, seq. #: NextSeqNum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pass segment to IP (i.e., </a:t>
              </a:r>
              <a:r>
                <a:rPr lang="ja-JP" altLang="en-US" smtClean="0">
                  <a:solidFill>
                    <a:srgbClr val="000000"/>
                  </a:solidFill>
                </a:rPr>
                <a:t>“</a:t>
              </a:r>
              <a:r>
                <a:rPr lang="en-US" altLang="ja-JP" smtClean="0">
                  <a:solidFill>
                    <a:srgbClr val="000000"/>
                  </a:solidFill>
                </a:rPr>
                <a:t>send</a:t>
              </a:r>
              <a:r>
                <a:rPr lang="ja-JP" altLang="en-US" smtClean="0">
                  <a:solidFill>
                    <a:srgbClr val="000000"/>
                  </a:solidFill>
                </a:rPr>
                <a:t>”</a:t>
              </a:r>
              <a:r>
                <a:rPr lang="en-US" altLang="ja-JP" smtClean="0">
                  <a:solidFill>
                    <a:srgbClr val="000000"/>
                  </a:solidFill>
                </a:rPr>
                <a:t>)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NextSeqNum = NextSeqNum + length(data) 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if (timer currently not running)</a:t>
              </a:r>
            </a:p>
            <a:p>
              <a:pPr eaLnBrk="0" hangingPunct="0">
                <a:lnSpc>
                  <a:spcPct val="105000"/>
                </a:lnSpc>
              </a:pPr>
              <a:r>
                <a:rPr lang="en-US" altLang="en-US" smtClean="0">
                  <a:solidFill>
                    <a:srgbClr val="000000"/>
                  </a:solidFill>
                </a:rPr>
                <a:t>    start timer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                 </a:t>
              </a:r>
            </a:p>
          </p:txBody>
        </p:sp>
        <p:sp>
          <p:nvSpPr>
            <p:cNvPr id="68634" name="Text Box 13"/>
            <p:cNvSpPr txBox="1">
              <a:spLocks noChangeArrowheads="1"/>
            </p:cNvSpPr>
            <p:nvPr/>
          </p:nvSpPr>
          <p:spPr bwMode="auto">
            <a:xfrm>
              <a:off x="3003" y="1263"/>
              <a:ext cx="220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data received from application above</a:t>
              </a:r>
            </a:p>
          </p:txBody>
        </p:sp>
        <p:sp>
          <p:nvSpPr>
            <p:cNvPr id="68635" name="Line 15"/>
            <p:cNvSpPr>
              <a:spLocks noChangeShapeType="1"/>
            </p:cNvSpPr>
            <p:nvPr/>
          </p:nvSpPr>
          <p:spPr bwMode="auto">
            <a:xfrm>
              <a:off x="3081" y="1490"/>
              <a:ext cx="17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1" name="Group 20"/>
          <p:cNvGrpSpPr>
            <a:grpSpLocks/>
          </p:cNvGrpSpPr>
          <p:nvPr/>
        </p:nvGrpSpPr>
        <p:grpSpPr bwMode="auto">
          <a:xfrm>
            <a:off x="4805363" y="3406775"/>
            <a:ext cx="3298825" cy="1147763"/>
            <a:chOff x="1270" y="3518"/>
            <a:chExt cx="2078" cy="723"/>
          </a:xfrm>
        </p:grpSpPr>
        <p:sp>
          <p:nvSpPr>
            <p:cNvPr id="68630" name="Text Box 16"/>
            <p:cNvSpPr txBox="1">
              <a:spLocks noChangeArrowheads="1"/>
            </p:cNvSpPr>
            <p:nvPr/>
          </p:nvSpPr>
          <p:spPr bwMode="auto">
            <a:xfrm>
              <a:off x="1275" y="3721"/>
              <a:ext cx="2073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retransmit not-yet-acked segment         	with smallest seq. #</a:t>
              </a:r>
            </a:p>
            <a:p>
              <a:pPr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start timer</a:t>
              </a:r>
            </a:p>
          </p:txBody>
        </p:sp>
        <p:sp>
          <p:nvSpPr>
            <p:cNvPr id="68631" name="Text Box 17"/>
            <p:cNvSpPr txBox="1">
              <a:spLocks noChangeArrowheads="1"/>
            </p:cNvSpPr>
            <p:nvPr/>
          </p:nvSpPr>
          <p:spPr bwMode="auto">
            <a:xfrm>
              <a:off x="1270" y="3518"/>
              <a:ext cx="54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timeout</a:t>
              </a:r>
            </a:p>
          </p:txBody>
        </p:sp>
        <p:sp>
          <p:nvSpPr>
            <p:cNvPr id="68632" name="Line 18"/>
            <p:cNvSpPr>
              <a:spLocks noChangeShapeType="1"/>
            </p:cNvSpPr>
            <p:nvPr/>
          </p:nvSpPr>
          <p:spPr bwMode="auto">
            <a:xfrm>
              <a:off x="1342" y="3741"/>
              <a:ext cx="18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3982" name="Group 24"/>
          <p:cNvGrpSpPr>
            <a:grpSpLocks/>
          </p:cNvGrpSpPr>
          <p:nvPr/>
        </p:nvGrpSpPr>
        <p:grpSpPr bwMode="auto">
          <a:xfrm>
            <a:off x="952500" y="4513263"/>
            <a:ext cx="4703763" cy="2181225"/>
            <a:chOff x="678" y="2592"/>
            <a:chExt cx="2963" cy="1374"/>
          </a:xfrm>
        </p:grpSpPr>
        <p:sp>
          <p:nvSpPr>
            <p:cNvPr id="68627" name="Text Box 3"/>
            <p:cNvSpPr txBox="1">
              <a:spLocks noChangeArrowheads="1"/>
            </p:cNvSpPr>
            <p:nvPr/>
          </p:nvSpPr>
          <p:spPr bwMode="auto">
            <a:xfrm>
              <a:off x="678" y="2830"/>
              <a:ext cx="2963" cy="1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if (y &gt; SendBase) {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SendBase = y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/* SendBase–1: last cumulatively ACKed byte */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if (there are currently not-yet-acked segments)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    start timer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  else stop timer </a:t>
              </a:r>
            </a:p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  <a:latin typeface="Arial" panose="020B0604020202020204" pitchFamily="34" charset="0"/>
                </a:rPr>
                <a:t>     } </a:t>
              </a:r>
            </a:p>
          </p:txBody>
        </p:sp>
        <p:sp>
          <p:nvSpPr>
            <p:cNvPr id="68628" name="Text Box 21"/>
            <p:cNvSpPr txBox="1">
              <a:spLocks noChangeArrowheads="1"/>
            </p:cNvSpPr>
            <p:nvPr/>
          </p:nvSpPr>
          <p:spPr bwMode="auto">
            <a:xfrm>
              <a:off x="705" y="2592"/>
              <a:ext cx="220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 received, with ACK field value y </a:t>
              </a:r>
            </a:p>
          </p:txBody>
        </p:sp>
        <p:sp>
          <p:nvSpPr>
            <p:cNvPr id="68629" name="Line 22"/>
            <p:cNvSpPr>
              <a:spLocks noChangeShapeType="1"/>
            </p:cNvSpPr>
            <p:nvPr/>
          </p:nvSpPr>
          <p:spPr bwMode="auto">
            <a:xfrm>
              <a:off x="748" y="2815"/>
              <a:ext cx="20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3983" name="Freeform 26"/>
          <p:cNvSpPr>
            <a:spLocks/>
          </p:cNvSpPr>
          <p:nvPr/>
        </p:nvSpPr>
        <p:spPr bwMode="auto">
          <a:xfrm>
            <a:off x="3649663" y="1644650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3984" name="Freeform 27"/>
          <p:cNvSpPr>
            <a:spLocks/>
          </p:cNvSpPr>
          <p:nvPr/>
        </p:nvSpPr>
        <p:spPr bwMode="auto">
          <a:xfrm rot="4468137">
            <a:off x="3972719" y="3117057"/>
            <a:ext cx="1254125" cy="1258887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3985" name="Freeform 28"/>
          <p:cNvSpPr>
            <a:spLocks/>
          </p:cNvSpPr>
          <p:nvPr/>
        </p:nvSpPr>
        <p:spPr bwMode="auto">
          <a:xfrm rot="10674503">
            <a:off x="1914525" y="3616325"/>
            <a:ext cx="1254125" cy="1258888"/>
          </a:xfrm>
          <a:custGeom>
            <a:avLst/>
            <a:gdLst>
              <a:gd name="T0" fmla="*/ 2147483647 w 1052"/>
              <a:gd name="T1" fmla="*/ 2147483647 h 990"/>
              <a:gd name="T2" fmla="*/ 2147483647 w 1052"/>
              <a:gd name="T3" fmla="*/ 2147483647 h 990"/>
              <a:gd name="T4" fmla="*/ 2147483647 w 1052"/>
              <a:gd name="T5" fmla="*/ 2147483647 h 9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52" h="990">
                <a:moveTo>
                  <a:pt x="26" y="825"/>
                </a:moveTo>
                <a:cubicBezTo>
                  <a:pt x="0" y="569"/>
                  <a:pt x="98" y="0"/>
                  <a:pt x="575" y="386"/>
                </a:cubicBezTo>
                <a:cubicBezTo>
                  <a:pt x="1052" y="772"/>
                  <a:pt x="404" y="968"/>
                  <a:pt x="208" y="99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7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69637" name="Text Box 105"/>
          <p:cNvSpPr txBox="1">
            <a:spLocks noChangeArrowheads="1"/>
          </p:cNvSpPr>
          <p:nvPr/>
        </p:nvSpPr>
        <p:spPr bwMode="auto">
          <a:xfrm>
            <a:off x="1282700" y="5946775"/>
            <a:ext cx="19224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lost ACK scenario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69638" name="Line 99"/>
          <p:cNvSpPr>
            <a:spLocks noChangeShapeType="1"/>
          </p:cNvSpPr>
          <p:nvPr/>
        </p:nvSpPr>
        <p:spPr bwMode="auto">
          <a:xfrm>
            <a:off x="1065213" y="4184650"/>
            <a:ext cx="2351087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39" name="Line 100"/>
          <p:cNvSpPr>
            <a:spLocks noChangeShapeType="1"/>
          </p:cNvSpPr>
          <p:nvPr/>
        </p:nvSpPr>
        <p:spPr bwMode="auto">
          <a:xfrm>
            <a:off x="1077913" y="241617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0" name="Line 104"/>
          <p:cNvSpPr>
            <a:spLocks noChangeShapeType="1"/>
          </p:cNvSpPr>
          <p:nvPr/>
        </p:nvSpPr>
        <p:spPr bwMode="auto">
          <a:xfrm flipH="1">
            <a:off x="2114550" y="3078163"/>
            <a:ext cx="1273175" cy="4270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1" name="Text Box 107"/>
          <p:cNvSpPr txBox="1">
            <a:spLocks noChangeArrowheads="1"/>
          </p:cNvSpPr>
          <p:nvPr/>
        </p:nvSpPr>
        <p:spPr bwMode="auto">
          <a:xfrm>
            <a:off x="3016250" y="125730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42" name="Text Box 111"/>
          <p:cNvSpPr txBox="1">
            <a:spLocks noChangeArrowheads="1"/>
          </p:cNvSpPr>
          <p:nvPr/>
        </p:nvSpPr>
        <p:spPr bwMode="auto">
          <a:xfrm>
            <a:off x="682625" y="127476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43" name="Rectangle 112"/>
          <p:cNvSpPr>
            <a:spLocks noChangeArrowheads="1"/>
          </p:cNvSpPr>
          <p:nvPr/>
        </p:nvSpPr>
        <p:spPr bwMode="auto">
          <a:xfrm>
            <a:off x="1781175" y="249713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4" name="Text Box 113"/>
          <p:cNvSpPr txBox="1">
            <a:spLocks noChangeArrowheads="1"/>
          </p:cNvSpPr>
          <p:nvPr/>
        </p:nvSpPr>
        <p:spPr bwMode="auto">
          <a:xfrm>
            <a:off x="1222375" y="254952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45" name="Rectangle 114"/>
          <p:cNvSpPr>
            <a:spLocks noChangeArrowheads="1"/>
          </p:cNvSpPr>
          <p:nvPr/>
        </p:nvSpPr>
        <p:spPr bwMode="auto">
          <a:xfrm>
            <a:off x="2349500" y="3163888"/>
            <a:ext cx="747713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6" name="Text Box 115"/>
          <p:cNvSpPr txBox="1">
            <a:spLocks noChangeArrowheads="1"/>
          </p:cNvSpPr>
          <p:nvPr/>
        </p:nvSpPr>
        <p:spPr bwMode="auto">
          <a:xfrm>
            <a:off x="2270125" y="311943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9647" name="Line 118"/>
          <p:cNvSpPr>
            <a:spLocks noChangeShapeType="1"/>
          </p:cNvSpPr>
          <p:nvPr/>
        </p:nvSpPr>
        <p:spPr bwMode="auto">
          <a:xfrm>
            <a:off x="1057275" y="217487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8" name="Line 119"/>
          <p:cNvSpPr>
            <a:spLocks noChangeShapeType="1"/>
          </p:cNvSpPr>
          <p:nvPr/>
        </p:nvSpPr>
        <p:spPr bwMode="auto">
          <a:xfrm>
            <a:off x="3484563" y="217011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49" name="Rectangle 122"/>
          <p:cNvSpPr>
            <a:spLocks noChangeArrowheads="1"/>
          </p:cNvSpPr>
          <p:nvPr/>
        </p:nvSpPr>
        <p:spPr bwMode="auto">
          <a:xfrm>
            <a:off x="1674813" y="4178300"/>
            <a:ext cx="989012" cy="4302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0" name="Text Box 123"/>
          <p:cNvSpPr txBox="1">
            <a:spLocks noChangeArrowheads="1"/>
          </p:cNvSpPr>
          <p:nvPr/>
        </p:nvSpPr>
        <p:spPr bwMode="auto">
          <a:xfrm>
            <a:off x="1211263" y="4259263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sp>
        <p:nvSpPr>
          <p:cNvPr id="69651" name="Text Box 124"/>
          <p:cNvSpPr txBox="1">
            <a:spLocks noChangeArrowheads="1"/>
          </p:cNvSpPr>
          <p:nvPr/>
        </p:nvSpPr>
        <p:spPr bwMode="auto">
          <a:xfrm>
            <a:off x="1903413" y="330993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69652" name="Text Box 126"/>
          <p:cNvSpPr txBox="1">
            <a:spLocks noChangeArrowheads="1"/>
          </p:cNvSpPr>
          <p:nvPr/>
        </p:nvSpPr>
        <p:spPr bwMode="auto">
          <a:xfrm rot="10800000">
            <a:off x="684213" y="296386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53" name="Line 127"/>
          <p:cNvSpPr>
            <a:spLocks noChangeShapeType="1"/>
          </p:cNvSpPr>
          <p:nvPr/>
        </p:nvSpPr>
        <p:spPr bwMode="auto">
          <a:xfrm flipH="1">
            <a:off x="1054100" y="4776788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4" name="Rectangle 128"/>
          <p:cNvSpPr>
            <a:spLocks noChangeArrowheads="1"/>
          </p:cNvSpPr>
          <p:nvPr/>
        </p:nvSpPr>
        <p:spPr bwMode="auto">
          <a:xfrm>
            <a:off x="1887538" y="50339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55" name="Text Box 129"/>
          <p:cNvSpPr txBox="1">
            <a:spLocks noChangeArrowheads="1"/>
          </p:cNvSpPr>
          <p:nvPr/>
        </p:nvSpPr>
        <p:spPr bwMode="auto">
          <a:xfrm>
            <a:off x="1808163" y="4989513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ACK=100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15" name="Group 134"/>
          <p:cNvGrpSpPr>
            <a:grpSpLocks/>
          </p:cNvGrpSpPr>
          <p:nvPr/>
        </p:nvGrpSpPr>
        <p:grpSpPr bwMode="auto">
          <a:xfrm>
            <a:off x="825500" y="2420938"/>
            <a:ext cx="104775" cy="508000"/>
            <a:chOff x="3099" y="1749"/>
            <a:chExt cx="66" cy="320"/>
          </a:xfrm>
        </p:grpSpPr>
        <p:sp>
          <p:nvSpPr>
            <p:cNvPr id="69710" name="Line 132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11" name="Line 133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16" name="Group 135"/>
          <p:cNvGrpSpPr>
            <a:grpSpLocks/>
          </p:cNvGrpSpPr>
          <p:nvPr/>
        </p:nvGrpSpPr>
        <p:grpSpPr bwMode="auto">
          <a:xfrm rot="10800000">
            <a:off x="820738" y="3663950"/>
            <a:ext cx="104775" cy="508000"/>
            <a:chOff x="3099" y="1749"/>
            <a:chExt cx="66" cy="320"/>
          </a:xfrm>
        </p:grpSpPr>
        <p:sp>
          <p:nvSpPr>
            <p:cNvPr id="69708" name="Line 136"/>
            <p:cNvSpPr>
              <a:spLocks noChangeShapeType="1"/>
            </p:cNvSpPr>
            <p:nvPr/>
          </p:nvSpPr>
          <p:spPr bwMode="auto">
            <a:xfrm flipV="1">
              <a:off x="3136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9" name="Line 137"/>
            <p:cNvSpPr>
              <a:spLocks noChangeShapeType="1"/>
            </p:cNvSpPr>
            <p:nvPr/>
          </p:nvSpPr>
          <p:spPr bwMode="auto">
            <a:xfrm>
              <a:off x="3106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9658" name="Text Box 172"/>
          <p:cNvSpPr txBox="1">
            <a:spLocks noChangeArrowheads="1"/>
          </p:cNvSpPr>
          <p:nvPr/>
        </p:nvSpPr>
        <p:spPr bwMode="auto">
          <a:xfrm>
            <a:off x="5945188" y="5953125"/>
            <a:ext cx="20732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premature timeout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69659" name="Line 173"/>
          <p:cNvSpPr>
            <a:spLocks noChangeShapeType="1"/>
          </p:cNvSpPr>
          <p:nvPr/>
        </p:nvSpPr>
        <p:spPr bwMode="auto">
          <a:xfrm>
            <a:off x="5781675" y="419100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0" name="Line 174"/>
          <p:cNvSpPr>
            <a:spLocks noChangeShapeType="1"/>
          </p:cNvSpPr>
          <p:nvPr/>
        </p:nvSpPr>
        <p:spPr bwMode="auto">
          <a:xfrm>
            <a:off x="5815013" y="2422525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1" name="Line 175"/>
          <p:cNvSpPr>
            <a:spLocks noChangeShapeType="1"/>
          </p:cNvSpPr>
          <p:nvPr/>
        </p:nvSpPr>
        <p:spPr bwMode="auto">
          <a:xfrm flipH="1">
            <a:off x="5789613" y="3084513"/>
            <a:ext cx="2335212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2" name="Text Box 177"/>
          <p:cNvSpPr txBox="1">
            <a:spLocks noChangeArrowheads="1"/>
          </p:cNvSpPr>
          <p:nvPr/>
        </p:nvSpPr>
        <p:spPr bwMode="auto">
          <a:xfrm>
            <a:off x="7753350" y="1263650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9663" name="Text Box 181"/>
          <p:cNvSpPr txBox="1">
            <a:spLocks noChangeArrowheads="1"/>
          </p:cNvSpPr>
          <p:nvPr/>
        </p:nvSpPr>
        <p:spPr bwMode="auto">
          <a:xfrm>
            <a:off x="5419725" y="1281113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9664" name="Rectangle 182"/>
          <p:cNvSpPr>
            <a:spLocks noChangeArrowheads="1"/>
          </p:cNvSpPr>
          <p:nvPr/>
        </p:nvSpPr>
        <p:spPr bwMode="auto">
          <a:xfrm>
            <a:off x="6518275" y="2503488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5" name="Text Box 183"/>
          <p:cNvSpPr txBox="1">
            <a:spLocks noChangeArrowheads="1"/>
          </p:cNvSpPr>
          <p:nvPr/>
        </p:nvSpPr>
        <p:spPr bwMode="auto">
          <a:xfrm>
            <a:off x="5959475" y="2555875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5025" name="Group 202"/>
          <p:cNvGrpSpPr>
            <a:grpSpLocks/>
          </p:cNvGrpSpPr>
          <p:nvPr/>
        </p:nvGrpSpPr>
        <p:grpSpPr bwMode="auto">
          <a:xfrm>
            <a:off x="6691313" y="3576638"/>
            <a:ext cx="949325" cy="304800"/>
            <a:chOff x="4215" y="2253"/>
            <a:chExt cx="598" cy="192"/>
          </a:xfrm>
        </p:grpSpPr>
        <p:sp>
          <p:nvSpPr>
            <p:cNvPr id="69706" name="Rectangle 184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7" name="Text Box 185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67" name="Line 186"/>
          <p:cNvSpPr>
            <a:spLocks noChangeShapeType="1"/>
          </p:cNvSpPr>
          <p:nvPr/>
        </p:nvSpPr>
        <p:spPr bwMode="auto">
          <a:xfrm>
            <a:off x="5794375" y="2181225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8" name="Line 187"/>
          <p:cNvSpPr>
            <a:spLocks noChangeShapeType="1"/>
          </p:cNvSpPr>
          <p:nvPr/>
        </p:nvSpPr>
        <p:spPr bwMode="auto">
          <a:xfrm>
            <a:off x="8199438" y="2176463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69" name="Rectangle 188"/>
          <p:cNvSpPr>
            <a:spLocks noChangeArrowheads="1"/>
          </p:cNvSpPr>
          <p:nvPr/>
        </p:nvSpPr>
        <p:spPr bwMode="auto">
          <a:xfrm>
            <a:off x="6807200" y="4308475"/>
            <a:ext cx="1057275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0" name="Text Box 189"/>
          <p:cNvSpPr txBox="1">
            <a:spLocks noChangeArrowheads="1"/>
          </p:cNvSpPr>
          <p:nvPr/>
        </p:nvSpPr>
        <p:spPr bwMode="auto">
          <a:xfrm>
            <a:off x="6727825" y="4341813"/>
            <a:ext cx="1212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 8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bytes of data</a:t>
            </a:r>
          </a:p>
        </p:txBody>
      </p:sp>
      <p:sp>
        <p:nvSpPr>
          <p:cNvPr id="69671" name="Text Box 191"/>
          <p:cNvSpPr txBox="1">
            <a:spLocks noChangeArrowheads="1"/>
          </p:cNvSpPr>
          <p:nvPr/>
        </p:nvSpPr>
        <p:spPr bwMode="auto">
          <a:xfrm rot="10800000">
            <a:off x="5421313" y="2970213"/>
            <a:ext cx="396875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timeout</a:t>
            </a:r>
          </a:p>
        </p:txBody>
      </p:sp>
      <p:sp>
        <p:nvSpPr>
          <p:cNvPr id="69672" name="Line 192"/>
          <p:cNvSpPr>
            <a:spLocks noChangeShapeType="1"/>
          </p:cNvSpPr>
          <p:nvPr/>
        </p:nvSpPr>
        <p:spPr bwMode="auto">
          <a:xfrm flipH="1">
            <a:off x="5813425" y="4894263"/>
            <a:ext cx="2338388" cy="7826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3" name="Rectangle 193"/>
          <p:cNvSpPr>
            <a:spLocks noChangeArrowheads="1"/>
          </p:cNvSpPr>
          <p:nvPr/>
        </p:nvSpPr>
        <p:spPr bwMode="auto">
          <a:xfrm>
            <a:off x="6646863" y="5151438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9674" name="Text Box 194"/>
          <p:cNvSpPr txBox="1">
            <a:spLocks noChangeArrowheads="1"/>
          </p:cNvSpPr>
          <p:nvPr/>
        </p:nvSpPr>
        <p:spPr bwMode="auto">
          <a:xfrm>
            <a:off x="6567488" y="5106988"/>
            <a:ext cx="949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ACK=120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grpSp>
        <p:nvGrpSpPr>
          <p:cNvPr id="85034" name="Group 195"/>
          <p:cNvGrpSpPr>
            <a:grpSpLocks/>
          </p:cNvGrpSpPr>
          <p:nvPr/>
        </p:nvGrpSpPr>
        <p:grpSpPr bwMode="auto">
          <a:xfrm>
            <a:off x="5562600" y="2427288"/>
            <a:ext cx="104775" cy="508000"/>
            <a:chOff x="3099" y="1749"/>
            <a:chExt cx="66" cy="320"/>
          </a:xfrm>
        </p:grpSpPr>
        <p:sp>
          <p:nvSpPr>
            <p:cNvPr id="69704" name="Line 196"/>
            <p:cNvSpPr>
              <a:spLocks noChangeShapeType="1"/>
            </p:cNvSpPr>
            <p:nvPr/>
          </p:nvSpPr>
          <p:spPr bwMode="auto">
            <a:xfrm flipV="1">
              <a:off x="3129" y="1749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5" name="Line 197"/>
            <p:cNvSpPr>
              <a:spLocks noChangeShapeType="1"/>
            </p:cNvSpPr>
            <p:nvPr/>
          </p:nvSpPr>
          <p:spPr bwMode="auto">
            <a:xfrm>
              <a:off x="3099" y="1752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5" name="Group 198"/>
          <p:cNvGrpSpPr>
            <a:grpSpLocks/>
          </p:cNvGrpSpPr>
          <p:nvPr/>
        </p:nvGrpSpPr>
        <p:grpSpPr bwMode="auto">
          <a:xfrm rot="10800000">
            <a:off x="5557838" y="3670300"/>
            <a:ext cx="104775" cy="508000"/>
            <a:chOff x="3099" y="1749"/>
            <a:chExt cx="66" cy="320"/>
          </a:xfrm>
        </p:grpSpPr>
        <p:sp>
          <p:nvSpPr>
            <p:cNvPr id="69702" name="Line 199"/>
            <p:cNvSpPr>
              <a:spLocks noChangeShapeType="1"/>
            </p:cNvSpPr>
            <p:nvPr/>
          </p:nvSpPr>
          <p:spPr bwMode="auto">
            <a:xfrm flipV="1">
              <a:off x="3137" y="1756"/>
              <a:ext cx="0" cy="3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3" name="Line 200"/>
            <p:cNvSpPr>
              <a:spLocks noChangeShapeType="1"/>
            </p:cNvSpPr>
            <p:nvPr/>
          </p:nvSpPr>
          <p:spPr bwMode="auto">
            <a:xfrm>
              <a:off x="3107" y="1759"/>
              <a:ext cx="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85036" name="Group 206"/>
          <p:cNvGrpSpPr>
            <a:grpSpLocks/>
          </p:cNvGrpSpPr>
          <p:nvPr/>
        </p:nvGrpSpPr>
        <p:grpSpPr bwMode="auto">
          <a:xfrm>
            <a:off x="5800725" y="2808288"/>
            <a:ext cx="2346325" cy="571500"/>
            <a:chOff x="3759" y="1622"/>
            <a:chExt cx="1478" cy="360"/>
          </a:xfrm>
        </p:grpSpPr>
        <p:sp>
          <p:nvSpPr>
            <p:cNvPr id="69699" name="Line 203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0" name="Rectangle 204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701" name="Text Box 205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69678" name="Line 207"/>
          <p:cNvSpPr>
            <a:spLocks noChangeShapeType="1"/>
          </p:cNvSpPr>
          <p:nvPr/>
        </p:nvSpPr>
        <p:spPr bwMode="auto">
          <a:xfrm flipH="1">
            <a:off x="5794375" y="3440113"/>
            <a:ext cx="2335213" cy="1589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5038" name="Group 208"/>
          <p:cNvGrpSpPr>
            <a:grpSpLocks/>
          </p:cNvGrpSpPr>
          <p:nvPr/>
        </p:nvGrpSpPr>
        <p:grpSpPr bwMode="auto">
          <a:xfrm>
            <a:off x="6931025" y="3852863"/>
            <a:ext cx="949325" cy="304800"/>
            <a:chOff x="4215" y="2253"/>
            <a:chExt cx="598" cy="192"/>
          </a:xfrm>
        </p:grpSpPr>
        <p:sp>
          <p:nvSpPr>
            <p:cNvPr id="69697" name="Rectangle 20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9698" name="Text Box 21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69680" name="Text Box 211"/>
          <p:cNvSpPr txBox="1">
            <a:spLocks noChangeArrowheads="1"/>
          </p:cNvSpPr>
          <p:nvPr/>
        </p:nvSpPr>
        <p:spPr bwMode="auto">
          <a:xfrm>
            <a:off x="4427538" y="4495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SendBase=100</a:t>
            </a:r>
          </a:p>
        </p:txBody>
      </p:sp>
      <p:sp>
        <p:nvSpPr>
          <p:cNvPr id="69681" name="Text Box 212"/>
          <p:cNvSpPr txBox="1">
            <a:spLocks noChangeArrowheads="1"/>
          </p:cNvSpPr>
          <p:nvPr/>
        </p:nvSpPr>
        <p:spPr bwMode="auto">
          <a:xfrm>
            <a:off x="4446588" y="4837113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2" name="Text Box 213"/>
          <p:cNvSpPr txBox="1">
            <a:spLocks noChangeArrowheads="1"/>
          </p:cNvSpPr>
          <p:nvPr/>
        </p:nvSpPr>
        <p:spPr bwMode="auto">
          <a:xfrm>
            <a:off x="4465638" y="5511800"/>
            <a:ext cx="13636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SendBase=120</a:t>
            </a:r>
          </a:p>
        </p:txBody>
      </p:sp>
      <p:sp>
        <p:nvSpPr>
          <p:cNvPr id="69683" name="Text Box 214"/>
          <p:cNvSpPr txBox="1">
            <a:spLocks noChangeArrowheads="1"/>
          </p:cNvSpPr>
          <p:nvPr/>
        </p:nvSpPr>
        <p:spPr bwMode="auto">
          <a:xfrm>
            <a:off x="4492625" y="2266950"/>
            <a:ext cx="126682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SendBase=92</a:t>
            </a:r>
          </a:p>
        </p:txBody>
      </p:sp>
      <p:pic>
        <p:nvPicPr>
          <p:cNvPr id="85043" name="Picture 218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5044" name="Group 219"/>
          <p:cNvGrpSpPr>
            <a:grpSpLocks/>
          </p:cNvGrpSpPr>
          <p:nvPr/>
        </p:nvGrpSpPr>
        <p:grpSpPr bwMode="auto">
          <a:xfrm>
            <a:off x="5372100" y="1543050"/>
            <a:ext cx="630238" cy="533400"/>
            <a:chOff x="-44" y="1473"/>
            <a:chExt cx="981" cy="1105"/>
          </a:xfrm>
        </p:grpSpPr>
        <p:pic>
          <p:nvPicPr>
            <p:cNvPr id="85054" name="Picture 220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5" name="Freeform 22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5" name="Group 225"/>
          <p:cNvGrpSpPr>
            <a:grpSpLocks/>
          </p:cNvGrpSpPr>
          <p:nvPr/>
        </p:nvGrpSpPr>
        <p:grpSpPr bwMode="auto">
          <a:xfrm flipH="1">
            <a:off x="7939088" y="1549400"/>
            <a:ext cx="631825" cy="622300"/>
            <a:chOff x="-44" y="1473"/>
            <a:chExt cx="981" cy="1105"/>
          </a:xfrm>
        </p:grpSpPr>
        <p:pic>
          <p:nvPicPr>
            <p:cNvPr id="85052" name="Picture 226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3" name="Freeform 227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6" name="Group 228"/>
          <p:cNvGrpSpPr>
            <a:grpSpLocks/>
          </p:cNvGrpSpPr>
          <p:nvPr/>
        </p:nvGrpSpPr>
        <p:grpSpPr bwMode="auto">
          <a:xfrm>
            <a:off x="647700" y="1547813"/>
            <a:ext cx="630238" cy="533400"/>
            <a:chOff x="-44" y="1473"/>
            <a:chExt cx="981" cy="1105"/>
          </a:xfrm>
        </p:grpSpPr>
        <p:pic>
          <p:nvPicPr>
            <p:cNvPr id="85050" name="Picture 229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51" name="Freeform 23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5047" name="Group 231"/>
          <p:cNvGrpSpPr>
            <a:grpSpLocks/>
          </p:cNvGrpSpPr>
          <p:nvPr/>
        </p:nvGrpSpPr>
        <p:grpSpPr bwMode="auto">
          <a:xfrm flipH="1">
            <a:off x="3225800" y="1531938"/>
            <a:ext cx="709613" cy="600075"/>
            <a:chOff x="-44" y="1473"/>
            <a:chExt cx="981" cy="1105"/>
          </a:xfrm>
        </p:grpSpPr>
        <p:pic>
          <p:nvPicPr>
            <p:cNvPr id="85048" name="Picture 232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5049" name="Freeform 233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38125"/>
            <a:ext cx="7772400" cy="90487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TCP: retransmission scenarios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70661" name="Text Box 22"/>
          <p:cNvSpPr txBox="1">
            <a:spLocks noChangeArrowheads="1"/>
          </p:cNvSpPr>
          <p:nvPr/>
        </p:nvSpPr>
        <p:spPr bwMode="auto">
          <a:xfrm>
            <a:off x="1958975" y="3468688"/>
            <a:ext cx="35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0662" name="Text Box 34"/>
          <p:cNvSpPr txBox="1">
            <a:spLocks noChangeArrowheads="1"/>
          </p:cNvSpPr>
          <p:nvPr/>
        </p:nvSpPr>
        <p:spPr bwMode="auto">
          <a:xfrm>
            <a:off x="1639888" y="5975350"/>
            <a:ext cx="1751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cumulative ACK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70663" name="Line 35"/>
          <p:cNvSpPr>
            <a:spLocks noChangeShapeType="1"/>
          </p:cNvSpPr>
          <p:nvPr/>
        </p:nvSpPr>
        <p:spPr bwMode="auto">
          <a:xfrm>
            <a:off x="1368425" y="4540250"/>
            <a:ext cx="2441575" cy="6651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4" name="Line 36"/>
          <p:cNvSpPr>
            <a:spLocks noChangeShapeType="1"/>
          </p:cNvSpPr>
          <p:nvPr/>
        </p:nvSpPr>
        <p:spPr bwMode="auto">
          <a:xfrm>
            <a:off x="1344613" y="2444750"/>
            <a:ext cx="2346325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5" name="Line 37"/>
          <p:cNvSpPr>
            <a:spLocks noChangeShapeType="1"/>
          </p:cNvSpPr>
          <p:nvPr/>
        </p:nvSpPr>
        <p:spPr bwMode="auto">
          <a:xfrm flipH="1">
            <a:off x="2222500" y="3106738"/>
            <a:ext cx="1431925" cy="5730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6" name="Text Box 39"/>
          <p:cNvSpPr txBox="1">
            <a:spLocks noChangeArrowheads="1"/>
          </p:cNvSpPr>
          <p:nvPr/>
        </p:nvSpPr>
        <p:spPr bwMode="auto">
          <a:xfrm>
            <a:off x="3270250" y="1273175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0667" name="Text Box 43"/>
          <p:cNvSpPr txBox="1">
            <a:spLocks noChangeArrowheads="1"/>
          </p:cNvSpPr>
          <p:nvPr/>
        </p:nvSpPr>
        <p:spPr bwMode="auto">
          <a:xfrm>
            <a:off x="949325" y="1303338"/>
            <a:ext cx="776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0668" name="Rectangle 44"/>
          <p:cNvSpPr>
            <a:spLocks noChangeArrowheads="1"/>
          </p:cNvSpPr>
          <p:nvPr/>
        </p:nvSpPr>
        <p:spPr bwMode="auto">
          <a:xfrm>
            <a:off x="2047875" y="2525713"/>
            <a:ext cx="869950" cy="4016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69" name="Text Box 45"/>
          <p:cNvSpPr txBox="1">
            <a:spLocks noChangeArrowheads="1"/>
          </p:cNvSpPr>
          <p:nvPr/>
        </p:nvSpPr>
        <p:spPr bwMode="auto">
          <a:xfrm>
            <a:off x="1489075" y="2578100"/>
            <a:ext cx="2085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87053" name="Group 46"/>
          <p:cNvGrpSpPr>
            <a:grpSpLocks/>
          </p:cNvGrpSpPr>
          <p:nvPr/>
        </p:nvGrpSpPr>
        <p:grpSpPr bwMode="auto">
          <a:xfrm>
            <a:off x="2244725" y="3306763"/>
            <a:ext cx="949325" cy="304800"/>
            <a:chOff x="4215" y="2253"/>
            <a:chExt cx="598" cy="192"/>
          </a:xfrm>
        </p:grpSpPr>
        <p:sp>
          <p:nvSpPr>
            <p:cNvPr id="70699" name="Rectangle 47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700" name="Text Box 48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0671" name="Line 49"/>
          <p:cNvSpPr>
            <a:spLocks noChangeShapeType="1"/>
          </p:cNvSpPr>
          <p:nvPr/>
        </p:nvSpPr>
        <p:spPr bwMode="auto">
          <a:xfrm>
            <a:off x="1323975" y="2203450"/>
            <a:ext cx="0" cy="35258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2" name="Line 50"/>
          <p:cNvSpPr>
            <a:spLocks noChangeShapeType="1"/>
          </p:cNvSpPr>
          <p:nvPr/>
        </p:nvSpPr>
        <p:spPr bwMode="auto">
          <a:xfrm>
            <a:off x="3729038" y="2198688"/>
            <a:ext cx="0" cy="3538537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3" name="Rectangle 51"/>
          <p:cNvSpPr>
            <a:spLocks noChangeArrowheads="1"/>
          </p:cNvSpPr>
          <p:nvPr/>
        </p:nvSpPr>
        <p:spPr bwMode="auto">
          <a:xfrm>
            <a:off x="2065338" y="4613275"/>
            <a:ext cx="933450" cy="50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0674" name="Text Box 52"/>
          <p:cNvSpPr txBox="1">
            <a:spLocks noChangeArrowheads="1"/>
          </p:cNvSpPr>
          <p:nvPr/>
        </p:nvSpPr>
        <p:spPr bwMode="auto">
          <a:xfrm>
            <a:off x="1339850" y="4700588"/>
            <a:ext cx="2652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Seq=120,  15 bytes of data</a:t>
            </a:r>
          </a:p>
        </p:txBody>
      </p:sp>
      <p:sp>
        <p:nvSpPr>
          <p:cNvPr id="70675" name="Rectangle 55"/>
          <p:cNvSpPr>
            <a:spLocks noChangeArrowheads="1"/>
          </p:cNvSpPr>
          <p:nvPr/>
        </p:nvSpPr>
        <p:spPr bwMode="auto">
          <a:xfrm>
            <a:off x="2176463" y="5173663"/>
            <a:ext cx="747712" cy="2460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59" name="Group 75"/>
          <p:cNvGrpSpPr>
            <a:grpSpLocks/>
          </p:cNvGrpSpPr>
          <p:nvPr/>
        </p:nvGrpSpPr>
        <p:grpSpPr bwMode="auto">
          <a:xfrm>
            <a:off x="949325" y="2449513"/>
            <a:ext cx="396875" cy="2406650"/>
            <a:chOff x="3414" y="1529"/>
            <a:chExt cx="250" cy="1103"/>
          </a:xfrm>
        </p:grpSpPr>
        <p:sp>
          <p:nvSpPr>
            <p:cNvPr id="70692" name="Text Box 53"/>
            <p:cNvSpPr txBox="1">
              <a:spLocks noChangeArrowheads="1"/>
            </p:cNvSpPr>
            <p:nvPr/>
          </p:nvSpPr>
          <p:spPr bwMode="auto">
            <a:xfrm rot="10800000">
              <a:off x="3414" y="1931"/>
              <a:ext cx="250" cy="3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87076" name="Group 57"/>
            <p:cNvGrpSpPr>
              <a:grpSpLocks/>
            </p:cNvGrpSpPr>
            <p:nvPr/>
          </p:nvGrpSpPr>
          <p:grpSpPr bwMode="auto">
            <a:xfrm>
              <a:off x="3504" y="1529"/>
              <a:ext cx="66" cy="320"/>
              <a:chOff x="3099" y="1749"/>
              <a:chExt cx="66" cy="320"/>
            </a:xfrm>
          </p:grpSpPr>
          <p:sp>
            <p:nvSpPr>
              <p:cNvPr id="70697" name="Line 58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8" name="Line 59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87077" name="Group 60"/>
            <p:cNvGrpSpPr>
              <a:grpSpLocks/>
            </p:cNvGrpSpPr>
            <p:nvPr/>
          </p:nvGrpSpPr>
          <p:grpSpPr bwMode="auto">
            <a:xfrm rot="10800000">
              <a:off x="3501" y="2312"/>
              <a:ext cx="66" cy="320"/>
              <a:chOff x="3099" y="1749"/>
              <a:chExt cx="66" cy="320"/>
            </a:xfrm>
          </p:grpSpPr>
          <p:sp>
            <p:nvSpPr>
              <p:cNvPr id="70695" name="Line 61"/>
              <p:cNvSpPr>
                <a:spLocks noChangeShapeType="1"/>
              </p:cNvSpPr>
              <p:nvPr/>
            </p:nvSpPr>
            <p:spPr bwMode="auto">
              <a:xfrm flipV="1">
                <a:off x="3136" y="1750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0696" name="Line 62"/>
              <p:cNvSpPr>
                <a:spLocks noChangeShapeType="1"/>
              </p:cNvSpPr>
              <p:nvPr/>
            </p:nvSpPr>
            <p:spPr bwMode="auto">
              <a:xfrm>
                <a:off x="3106" y="1758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7060" name="Group 63"/>
          <p:cNvGrpSpPr>
            <a:grpSpLocks/>
          </p:cNvGrpSpPr>
          <p:nvPr/>
        </p:nvGrpSpPr>
        <p:grpSpPr bwMode="auto">
          <a:xfrm>
            <a:off x="1330325" y="2830513"/>
            <a:ext cx="2346325" cy="571500"/>
            <a:chOff x="3759" y="1622"/>
            <a:chExt cx="1478" cy="360"/>
          </a:xfrm>
        </p:grpSpPr>
        <p:sp>
          <p:nvSpPr>
            <p:cNvPr id="70689" name="Line 64"/>
            <p:cNvSpPr>
              <a:spLocks noChangeShapeType="1"/>
            </p:cNvSpPr>
            <p:nvPr/>
          </p:nvSpPr>
          <p:spPr bwMode="auto">
            <a:xfrm>
              <a:off x="3759" y="1622"/>
              <a:ext cx="1478" cy="36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0" name="Rectangle 65"/>
            <p:cNvSpPr>
              <a:spLocks noChangeArrowheads="1"/>
            </p:cNvSpPr>
            <p:nvPr/>
          </p:nvSpPr>
          <p:spPr bwMode="auto">
            <a:xfrm>
              <a:off x="4202" y="1673"/>
              <a:ext cx="548" cy="2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91" name="Text Box 66"/>
            <p:cNvSpPr txBox="1">
              <a:spLocks noChangeArrowheads="1"/>
            </p:cNvSpPr>
            <p:nvPr/>
          </p:nvSpPr>
          <p:spPr bwMode="auto">
            <a:xfrm>
              <a:off x="3790" y="1706"/>
              <a:ext cx="143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Seq=100, 20 bytes of data</a:t>
              </a:r>
            </a:p>
          </p:txBody>
        </p:sp>
      </p:grpSp>
      <p:sp>
        <p:nvSpPr>
          <p:cNvPr id="70678" name="Line 67"/>
          <p:cNvSpPr>
            <a:spLocks noChangeShapeType="1"/>
          </p:cNvSpPr>
          <p:nvPr/>
        </p:nvSpPr>
        <p:spPr bwMode="auto">
          <a:xfrm flipH="1">
            <a:off x="1335088" y="3462338"/>
            <a:ext cx="2324100" cy="1025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87062" name="Group 68"/>
          <p:cNvGrpSpPr>
            <a:grpSpLocks/>
          </p:cNvGrpSpPr>
          <p:nvPr/>
        </p:nvGrpSpPr>
        <p:grpSpPr bwMode="auto">
          <a:xfrm>
            <a:off x="1978025" y="3863975"/>
            <a:ext cx="949325" cy="304800"/>
            <a:chOff x="4215" y="2253"/>
            <a:chExt cx="598" cy="192"/>
          </a:xfrm>
        </p:grpSpPr>
        <p:sp>
          <p:nvSpPr>
            <p:cNvPr id="70687" name="Rectangle 69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0688" name="Text Box 70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ACK=120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pic>
        <p:nvPicPr>
          <p:cNvPr id="87063" name="Picture 77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912813"/>
            <a:ext cx="63992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7064" name="Group 84"/>
          <p:cNvGrpSpPr>
            <a:grpSpLocks/>
          </p:cNvGrpSpPr>
          <p:nvPr/>
        </p:nvGrpSpPr>
        <p:grpSpPr bwMode="auto">
          <a:xfrm>
            <a:off x="903288" y="1565275"/>
            <a:ext cx="630237" cy="533400"/>
            <a:chOff x="-44" y="1473"/>
            <a:chExt cx="981" cy="1105"/>
          </a:xfrm>
        </p:grpSpPr>
        <p:pic>
          <p:nvPicPr>
            <p:cNvPr id="87068" name="Picture 85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9" name="Freeform 8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87065" name="Group 87"/>
          <p:cNvGrpSpPr>
            <a:grpSpLocks/>
          </p:cNvGrpSpPr>
          <p:nvPr/>
        </p:nvGrpSpPr>
        <p:grpSpPr bwMode="auto">
          <a:xfrm flipH="1">
            <a:off x="3481388" y="1560513"/>
            <a:ext cx="674687" cy="590550"/>
            <a:chOff x="-44" y="1473"/>
            <a:chExt cx="981" cy="1105"/>
          </a:xfrm>
        </p:grpSpPr>
        <p:pic>
          <p:nvPicPr>
            <p:cNvPr id="87066" name="Picture 88" descr="desktop_computer_stylized_medium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7067" name="Freeform 8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0838"/>
            <a:ext cx="7772400" cy="669925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ACK generation</a:t>
            </a:r>
            <a:r>
              <a:rPr lang="en-US">
                <a:ea typeface="ＭＳ Ｐゴシック" charset="0"/>
                <a:cs typeface="+mj-cs"/>
              </a:rPr>
              <a:t> </a:t>
            </a:r>
            <a:r>
              <a:rPr lang="en-US" sz="1800">
                <a:ea typeface="ＭＳ Ｐゴシック" charset="0"/>
                <a:cs typeface="+mj-cs"/>
              </a:rPr>
              <a:t>[RFC 1122, RFC 2581]</a:t>
            </a:r>
          </a:p>
        </p:txBody>
      </p:sp>
      <p:sp>
        <p:nvSpPr>
          <p:cNvPr id="71685" name="Text Box 3"/>
          <p:cNvSpPr txBox="1">
            <a:spLocks noChangeArrowheads="1"/>
          </p:cNvSpPr>
          <p:nvPr/>
        </p:nvSpPr>
        <p:spPr bwMode="auto">
          <a:xfrm>
            <a:off x="752475" y="1554163"/>
            <a:ext cx="33337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</a:rPr>
              <a:t>event at receiver</a:t>
            </a: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#. All data up to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 already ACKed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in-order segment with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expected seq #. One other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segment has ACK pending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out-of-order segment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higher-than-expect seq. # .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Gap detected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arrival of segment that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partially or completely fills gap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6" name="Text Box 4"/>
          <p:cNvSpPr txBox="1">
            <a:spLocks noChangeArrowheads="1"/>
          </p:cNvSpPr>
          <p:nvPr/>
        </p:nvSpPr>
        <p:spPr bwMode="auto">
          <a:xfrm>
            <a:off x="4514850" y="1544638"/>
            <a:ext cx="407035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400" i="1" smtClean="0">
                <a:solidFill>
                  <a:srgbClr val="CC0000"/>
                </a:solidFill>
                <a:latin typeface="Arial" charset="0"/>
              </a:rPr>
              <a:t>TCP receiver action</a:t>
            </a: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i="1" smtClean="0">
              <a:solidFill>
                <a:srgbClr val="CC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delayed ACK. Wait up to 500ms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for next segment. If no next segment,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send ACK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immediately send single cumulative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ACK, ACKing both in-order segments 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immediately send </a:t>
            </a:r>
            <a:r>
              <a:rPr lang="en-US" sz="1800" i="1" smtClean="0">
                <a:solidFill>
                  <a:srgbClr val="CC0000"/>
                </a:solidFill>
                <a:latin typeface="Arial" charset="0"/>
              </a:rPr>
              <a:t>duplicate ACK</a:t>
            </a:r>
            <a:r>
              <a:rPr lang="en-US" sz="1800" smtClean="0">
                <a:solidFill>
                  <a:srgbClr val="CC0000"/>
                </a:solidFill>
                <a:latin typeface="Arial" charset="0"/>
              </a:rPr>
              <a:t>,</a:t>
            </a: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indicating seq. # of next expected byte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immediate send ACK, provided that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segment starts at lower end of gap</a:t>
            </a:r>
          </a:p>
          <a:p>
            <a:pPr eaLnBrk="0" hangingPunct="0">
              <a:defRPr/>
            </a:pPr>
            <a:endParaRPr lang="en-US" sz="1800" smtClean="0">
              <a:solidFill>
                <a:srgbClr val="000000"/>
              </a:solidFill>
              <a:latin typeface="Arial" charset="0"/>
            </a:endParaRPr>
          </a:p>
          <a:p>
            <a:pPr eaLnBrk="0" hangingPunct="0">
              <a:defRPr/>
            </a:pP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1687" name="Line 9"/>
          <p:cNvSpPr>
            <a:spLocks noChangeShapeType="1"/>
          </p:cNvSpPr>
          <p:nvPr/>
        </p:nvSpPr>
        <p:spPr bwMode="auto">
          <a:xfrm>
            <a:off x="4324350" y="1704975"/>
            <a:ext cx="0" cy="4352925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89095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52500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Line 11"/>
          <p:cNvSpPr>
            <a:spLocks noChangeShapeType="1"/>
          </p:cNvSpPr>
          <p:nvPr/>
        </p:nvSpPr>
        <p:spPr bwMode="auto">
          <a:xfrm>
            <a:off x="768350" y="21447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0" name="Line 12"/>
          <p:cNvSpPr>
            <a:spLocks noChangeShapeType="1"/>
          </p:cNvSpPr>
          <p:nvPr/>
        </p:nvSpPr>
        <p:spPr bwMode="auto">
          <a:xfrm>
            <a:off x="752475" y="3198813"/>
            <a:ext cx="7494588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1" name="Line 13"/>
          <p:cNvSpPr>
            <a:spLocks noChangeShapeType="1"/>
          </p:cNvSpPr>
          <p:nvPr/>
        </p:nvSpPr>
        <p:spPr bwMode="auto">
          <a:xfrm>
            <a:off x="769938" y="4297363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1692" name="Line 14"/>
          <p:cNvSpPr>
            <a:spLocks noChangeShapeType="1"/>
          </p:cNvSpPr>
          <p:nvPr/>
        </p:nvSpPr>
        <p:spPr bwMode="auto">
          <a:xfrm>
            <a:off x="763588" y="5386388"/>
            <a:ext cx="7494587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88950" y="1397000"/>
            <a:ext cx="38100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time-out period  often relatively long: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long delay before resending lost packet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detect lost segments via duplicate ACKs.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sender often sends many segments back-to-back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if segment is lost, there will likely be many duplicate ACKs.</a:t>
            </a: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  <a:p>
            <a:pPr lvl="1">
              <a:buFont typeface="Arial"/>
              <a:buChar char="•"/>
              <a:defRPr/>
            </a:pPr>
            <a:endParaRPr lang="en-US">
              <a:ea typeface="ＭＳ Ｐゴシック" charset="0"/>
            </a:endParaRPr>
          </a:p>
        </p:txBody>
      </p:sp>
      <p:sp>
        <p:nvSpPr>
          <p:cNvPr id="72710" name="Rectangle 5"/>
          <p:cNvSpPr>
            <a:spLocks noChangeArrowheads="1"/>
          </p:cNvSpPr>
          <p:nvPr/>
        </p:nvSpPr>
        <p:spPr bwMode="auto">
          <a:xfrm>
            <a:off x="4827588" y="2143125"/>
            <a:ext cx="3567112" cy="3813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463550" indent="-238125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if sender receives 3 ACKs for same data</a:t>
            </a:r>
          </a:p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resend unacked segment with smallest seq #</a:t>
            </a:r>
          </a:p>
          <a:p>
            <a:pPr lvl="1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likely that unacked segment lost, so don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 wait for timeout</a:t>
            </a:r>
            <a:endParaRPr lang="en-US" altLang="en-US" sz="24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sp>
        <p:nvSpPr>
          <p:cNvPr id="72711" name="Rectangle 6"/>
          <p:cNvSpPr>
            <a:spLocks noChangeArrowheads="1"/>
          </p:cNvSpPr>
          <p:nvPr/>
        </p:nvSpPr>
        <p:spPr bwMode="auto">
          <a:xfrm>
            <a:off x="4751388" y="1914525"/>
            <a:ext cx="3509962" cy="3681413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2712" name="Text Box 7"/>
          <p:cNvSpPr txBox="1">
            <a:spLocks noChangeArrowheads="1"/>
          </p:cNvSpPr>
          <p:nvPr/>
        </p:nvSpPr>
        <p:spPr bwMode="auto">
          <a:xfrm>
            <a:off x="4883150" y="1679575"/>
            <a:ext cx="2773363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i="1" smtClean="0">
                <a:solidFill>
                  <a:srgbClr val="CC0000"/>
                </a:solidFill>
              </a:rPr>
              <a:t>TCP fast retransmit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4794250" y="2925763"/>
            <a:ext cx="3408363" cy="5413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(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“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triple duplicate ACKs</a:t>
            </a:r>
            <a:r>
              <a:rPr lang="ja-JP" altLang="en-US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”</a:t>
            </a:r>
            <a:r>
              <a:rPr lang="en-US" altLang="ja-JP" sz="2400" smtClean="0">
                <a:solidFill>
                  <a:srgbClr val="000000"/>
                </a:solidFill>
                <a:latin typeface="Gill Sans MT" panose="020B0502020104020203" pitchFamily="34" charset="0"/>
              </a:rPr>
              <a:t>),</a:t>
            </a:r>
            <a:r>
              <a:rPr lang="en-US" altLang="ja-JP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</a:t>
            </a:r>
            <a:endParaRPr lang="en-US" altLang="en-US" sz="2800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90121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Line 3"/>
          <p:cNvSpPr>
            <a:spLocks noChangeShapeType="1"/>
          </p:cNvSpPr>
          <p:nvPr/>
        </p:nvSpPr>
        <p:spPr bwMode="auto">
          <a:xfrm>
            <a:off x="3068638" y="23193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3" name="Line 9"/>
          <p:cNvSpPr>
            <a:spLocks noChangeShapeType="1"/>
          </p:cNvSpPr>
          <p:nvPr/>
        </p:nvSpPr>
        <p:spPr bwMode="auto">
          <a:xfrm>
            <a:off x="3068638" y="2547938"/>
            <a:ext cx="1757362" cy="4143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4" name="Line 10"/>
          <p:cNvSpPr>
            <a:spLocks noChangeShapeType="1"/>
          </p:cNvSpPr>
          <p:nvPr/>
        </p:nvSpPr>
        <p:spPr bwMode="auto">
          <a:xfrm flipH="1">
            <a:off x="3065463" y="2014538"/>
            <a:ext cx="3175" cy="399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5" name="Line 11"/>
          <p:cNvSpPr>
            <a:spLocks noChangeShapeType="1"/>
          </p:cNvSpPr>
          <p:nvPr/>
        </p:nvSpPr>
        <p:spPr bwMode="auto">
          <a:xfrm>
            <a:off x="5583238" y="2090738"/>
            <a:ext cx="11112" cy="3903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6" name="Line 12"/>
          <p:cNvSpPr>
            <a:spLocks noChangeShapeType="1"/>
          </p:cNvSpPr>
          <p:nvPr/>
        </p:nvSpPr>
        <p:spPr bwMode="auto">
          <a:xfrm flipH="1">
            <a:off x="3032125" y="2962275"/>
            <a:ext cx="2519363" cy="8096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7" name="Line 14"/>
          <p:cNvSpPr>
            <a:spLocks noChangeShapeType="1"/>
          </p:cNvSpPr>
          <p:nvPr/>
        </p:nvSpPr>
        <p:spPr bwMode="auto">
          <a:xfrm>
            <a:off x="3068638" y="27765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8" name="Line 15"/>
          <p:cNvSpPr>
            <a:spLocks noChangeShapeType="1"/>
          </p:cNvSpPr>
          <p:nvPr/>
        </p:nvSpPr>
        <p:spPr bwMode="auto">
          <a:xfrm>
            <a:off x="3068638" y="32337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39" name="Line 16"/>
          <p:cNvSpPr>
            <a:spLocks noChangeShapeType="1"/>
          </p:cNvSpPr>
          <p:nvPr/>
        </p:nvSpPr>
        <p:spPr bwMode="auto">
          <a:xfrm>
            <a:off x="3068638" y="3005138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0" name="Line 17"/>
          <p:cNvSpPr>
            <a:spLocks noChangeShapeType="1"/>
          </p:cNvSpPr>
          <p:nvPr/>
        </p:nvSpPr>
        <p:spPr bwMode="auto">
          <a:xfrm flipH="1">
            <a:off x="3033713" y="3386138"/>
            <a:ext cx="2530475" cy="8302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1" name="Line 18"/>
          <p:cNvSpPr>
            <a:spLocks noChangeShapeType="1"/>
          </p:cNvSpPr>
          <p:nvPr/>
        </p:nvSpPr>
        <p:spPr bwMode="auto">
          <a:xfrm flipH="1">
            <a:off x="3068638" y="3614738"/>
            <a:ext cx="2506662" cy="8874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2" name="Line 19"/>
          <p:cNvSpPr>
            <a:spLocks noChangeShapeType="1"/>
          </p:cNvSpPr>
          <p:nvPr/>
        </p:nvSpPr>
        <p:spPr bwMode="auto">
          <a:xfrm flipH="1">
            <a:off x="3068638" y="3843338"/>
            <a:ext cx="2495550" cy="90011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3" name="Text Box 20"/>
          <p:cNvSpPr txBox="1">
            <a:spLocks noChangeArrowheads="1"/>
          </p:cNvSpPr>
          <p:nvPr/>
        </p:nvSpPr>
        <p:spPr bwMode="auto">
          <a:xfrm>
            <a:off x="4741863" y="2714625"/>
            <a:ext cx="282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400" smtClean="0">
                <a:solidFill>
                  <a:srgbClr val="FF0000"/>
                </a:solidFill>
                <a:latin typeface="Arial" charset="0"/>
              </a:rPr>
              <a:t>X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73744" name="Line 24"/>
          <p:cNvSpPr>
            <a:spLocks noChangeShapeType="1"/>
          </p:cNvSpPr>
          <p:nvPr/>
        </p:nvSpPr>
        <p:spPr bwMode="auto">
          <a:xfrm>
            <a:off x="3094038" y="4784725"/>
            <a:ext cx="2533650" cy="590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45" name="Text Box 29"/>
          <p:cNvSpPr txBox="1">
            <a:spLocks noChangeArrowheads="1"/>
          </p:cNvSpPr>
          <p:nvPr/>
        </p:nvSpPr>
        <p:spPr bwMode="auto">
          <a:xfrm>
            <a:off x="2806700" y="5986463"/>
            <a:ext cx="3178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fast retransmit after sender </a:t>
            </a:r>
          </a:p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</a:rPr>
              <a:t>receipt of triple duplicate ACK</a:t>
            </a:r>
            <a:endParaRPr lang="en-US" sz="1000" smtClean="0">
              <a:solidFill>
                <a:srgbClr val="000000"/>
              </a:solidFill>
            </a:endParaRPr>
          </a:p>
        </p:txBody>
      </p:sp>
      <p:sp>
        <p:nvSpPr>
          <p:cNvPr id="73746" name="Text Box 34"/>
          <p:cNvSpPr txBox="1">
            <a:spLocks noChangeArrowheads="1"/>
          </p:cNvSpPr>
          <p:nvPr/>
        </p:nvSpPr>
        <p:spPr bwMode="auto">
          <a:xfrm>
            <a:off x="5110163" y="1139825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73747" name="Text Box 38"/>
          <p:cNvSpPr txBox="1">
            <a:spLocks noChangeArrowheads="1"/>
          </p:cNvSpPr>
          <p:nvPr/>
        </p:nvSpPr>
        <p:spPr bwMode="auto">
          <a:xfrm>
            <a:off x="2776538" y="1157288"/>
            <a:ext cx="776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73748" name="Text Box 40"/>
          <p:cNvSpPr txBox="1">
            <a:spLocks noChangeArrowheads="1"/>
          </p:cNvSpPr>
          <p:nvPr/>
        </p:nvSpPr>
        <p:spPr bwMode="auto">
          <a:xfrm>
            <a:off x="3216275" y="2239963"/>
            <a:ext cx="2085975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Seq=92, 8 bytes of data</a:t>
            </a:r>
          </a:p>
        </p:txBody>
      </p:sp>
      <p:grpSp>
        <p:nvGrpSpPr>
          <p:cNvPr id="91156" name="Group 41"/>
          <p:cNvGrpSpPr>
            <a:grpSpLocks/>
          </p:cNvGrpSpPr>
          <p:nvPr/>
        </p:nvGrpSpPr>
        <p:grpSpPr bwMode="auto">
          <a:xfrm>
            <a:off x="3170238" y="3489325"/>
            <a:ext cx="949325" cy="304800"/>
            <a:chOff x="4215" y="2253"/>
            <a:chExt cx="598" cy="192"/>
          </a:xfrm>
        </p:grpSpPr>
        <p:sp>
          <p:nvSpPr>
            <p:cNvPr id="73779" name="Rectangle 42"/>
            <p:cNvSpPr>
              <a:spLocks noChangeArrowheads="1"/>
            </p:cNvSpPr>
            <p:nvPr/>
          </p:nvSpPr>
          <p:spPr bwMode="auto">
            <a:xfrm>
              <a:off x="4265" y="2274"/>
              <a:ext cx="471" cy="1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80" name="Text Box 43"/>
            <p:cNvSpPr txBox="1">
              <a:spLocks noChangeArrowheads="1"/>
            </p:cNvSpPr>
            <p:nvPr/>
          </p:nvSpPr>
          <p:spPr bwMode="auto">
            <a:xfrm>
              <a:off x="4215" y="2253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7" name="Group 78"/>
          <p:cNvGrpSpPr>
            <a:grpSpLocks/>
          </p:cNvGrpSpPr>
          <p:nvPr/>
        </p:nvGrpSpPr>
        <p:grpSpPr bwMode="auto">
          <a:xfrm>
            <a:off x="2684463" y="2292350"/>
            <a:ext cx="396875" cy="3524250"/>
            <a:chOff x="397" y="868"/>
            <a:chExt cx="250" cy="2220"/>
          </a:xfrm>
        </p:grpSpPr>
        <p:sp>
          <p:nvSpPr>
            <p:cNvPr id="73772" name="Text Box 50"/>
            <p:cNvSpPr txBox="1">
              <a:spLocks noChangeArrowheads="1"/>
            </p:cNvSpPr>
            <p:nvPr/>
          </p:nvSpPr>
          <p:spPr bwMode="auto">
            <a:xfrm rot="10800000">
              <a:off x="397" y="1778"/>
              <a:ext cx="250" cy="4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timeout</a:t>
              </a:r>
            </a:p>
          </p:txBody>
        </p:sp>
        <p:grpSp>
          <p:nvGrpSpPr>
            <p:cNvPr id="91180" name="Group 51"/>
            <p:cNvGrpSpPr>
              <a:grpSpLocks/>
            </p:cNvGrpSpPr>
            <p:nvPr/>
          </p:nvGrpSpPr>
          <p:grpSpPr bwMode="auto">
            <a:xfrm>
              <a:off x="488" y="868"/>
              <a:ext cx="66" cy="893"/>
              <a:chOff x="3099" y="1749"/>
              <a:chExt cx="66" cy="320"/>
            </a:xfrm>
          </p:grpSpPr>
          <p:sp>
            <p:nvSpPr>
              <p:cNvPr id="73777" name="Line 52"/>
              <p:cNvSpPr>
                <a:spLocks noChangeShapeType="1"/>
              </p:cNvSpPr>
              <p:nvPr/>
            </p:nvSpPr>
            <p:spPr bwMode="auto">
              <a:xfrm flipV="1">
                <a:off x="3129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8" name="Line 53"/>
              <p:cNvSpPr>
                <a:spLocks noChangeShapeType="1"/>
              </p:cNvSpPr>
              <p:nvPr/>
            </p:nvSpPr>
            <p:spPr bwMode="auto">
              <a:xfrm>
                <a:off x="3099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grpSp>
          <p:nvGrpSpPr>
            <p:cNvPr id="91181" name="Group 54"/>
            <p:cNvGrpSpPr>
              <a:grpSpLocks/>
            </p:cNvGrpSpPr>
            <p:nvPr/>
          </p:nvGrpSpPr>
          <p:grpSpPr bwMode="auto">
            <a:xfrm rot="10800000">
              <a:off x="485" y="2224"/>
              <a:ext cx="66" cy="864"/>
              <a:chOff x="3099" y="1749"/>
              <a:chExt cx="66" cy="320"/>
            </a:xfrm>
          </p:grpSpPr>
          <p:sp>
            <p:nvSpPr>
              <p:cNvPr id="73775" name="Line 55"/>
              <p:cNvSpPr>
                <a:spLocks noChangeShapeType="1"/>
              </p:cNvSpPr>
              <p:nvPr/>
            </p:nvSpPr>
            <p:spPr bwMode="auto">
              <a:xfrm flipV="1">
                <a:off x="3132" y="1749"/>
                <a:ext cx="0" cy="3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3776" name="Line 56"/>
              <p:cNvSpPr>
                <a:spLocks noChangeShapeType="1"/>
              </p:cNvSpPr>
              <p:nvPr/>
            </p:nvSpPr>
            <p:spPr bwMode="auto">
              <a:xfrm>
                <a:off x="3106" y="1752"/>
                <a:ext cx="6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91158" name="Group 71"/>
          <p:cNvGrpSpPr>
            <a:grpSpLocks/>
          </p:cNvGrpSpPr>
          <p:nvPr/>
        </p:nvGrpSpPr>
        <p:grpSpPr bwMode="auto">
          <a:xfrm>
            <a:off x="3181350" y="3800475"/>
            <a:ext cx="949325" cy="304800"/>
            <a:chOff x="35" y="1825"/>
            <a:chExt cx="598" cy="192"/>
          </a:xfrm>
        </p:grpSpPr>
        <p:sp>
          <p:nvSpPr>
            <p:cNvPr id="73770" name="Rectangle 6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71" name="Text Box 6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59" name="Group 72"/>
          <p:cNvGrpSpPr>
            <a:grpSpLocks/>
          </p:cNvGrpSpPr>
          <p:nvPr/>
        </p:nvGrpSpPr>
        <p:grpSpPr bwMode="auto">
          <a:xfrm>
            <a:off x="3167063" y="4130675"/>
            <a:ext cx="949325" cy="304800"/>
            <a:chOff x="35" y="1825"/>
            <a:chExt cx="598" cy="192"/>
          </a:xfrm>
        </p:grpSpPr>
        <p:sp>
          <p:nvSpPr>
            <p:cNvPr id="73768" name="Rectangle 73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9" name="Text Box 74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91160" name="Group 75"/>
          <p:cNvGrpSpPr>
            <a:grpSpLocks/>
          </p:cNvGrpSpPr>
          <p:nvPr/>
        </p:nvGrpSpPr>
        <p:grpSpPr bwMode="auto">
          <a:xfrm>
            <a:off x="3175000" y="4427538"/>
            <a:ext cx="949325" cy="304800"/>
            <a:chOff x="35" y="1825"/>
            <a:chExt cx="598" cy="192"/>
          </a:xfrm>
        </p:grpSpPr>
        <p:sp>
          <p:nvSpPr>
            <p:cNvPr id="73766" name="Rectangle 76"/>
            <p:cNvSpPr>
              <a:spLocks noChangeArrowheads="1"/>
            </p:cNvSpPr>
            <p:nvPr/>
          </p:nvSpPr>
          <p:spPr bwMode="auto">
            <a:xfrm>
              <a:off x="101" y="1859"/>
              <a:ext cx="471" cy="1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3767" name="Text Box 77"/>
            <p:cNvSpPr txBox="1">
              <a:spLocks noChangeArrowheads="1"/>
            </p:cNvSpPr>
            <p:nvPr/>
          </p:nvSpPr>
          <p:spPr bwMode="auto">
            <a:xfrm>
              <a:off x="35" y="1825"/>
              <a:ext cx="59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Arial" charset="0"/>
                </a:rPr>
                <a:t>ACK=100</a:t>
              </a:r>
              <a:endParaRPr lang="en-US" sz="1000" smtClean="0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sp>
        <p:nvSpPr>
          <p:cNvPr id="73754" name="Rectangle 81"/>
          <p:cNvSpPr>
            <a:spLocks noGrp="1" noChangeArrowheads="1"/>
          </p:cNvSpPr>
          <p:nvPr>
            <p:ph type="title"/>
          </p:nvPr>
        </p:nvSpPr>
        <p:spPr>
          <a:xfrm>
            <a:off x="533400" y="220663"/>
            <a:ext cx="5040313" cy="90646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fast retransmit</a:t>
            </a:r>
          </a:p>
        </p:txBody>
      </p:sp>
      <p:pic>
        <p:nvPicPr>
          <p:cNvPr id="91162" name="Picture 8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03288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56" name="Rectangle 84"/>
          <p:cNvSpPr>
            <a:spLocks noChangeArrowheads="1"/>
          </p:cNvSpPr>
          <p:nvPr/>
        </p:nvSpPr>
        <p:spPr bwMode="auto">
          <a:xfrm>
            <a:off x="3284538" y="2562225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7" name="Text Box 83"/>
          <p:cNvSpPr txBox="1">
            <a:spLocks noChangeArrowheads="1"/>
          </p:cNvSpPr>
          <p:nvPr/>
        </p:nvSpPr>
        <p:spPr bwMode="auto">
          <a:xfrm>
            <a:off x="3192463" y="2506663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Seq=100, 20 bytes of data</a:t>
            </a:r>
          </a:p>
        </p:txBody>
      </p:sp>
      <p:sp>
        <p:nvSpPr>
          <p:cNvPr id="73758" name="Rectangle 85"/>
          <p:cNvSpPr>
            <a:spLocks noChangeArrowheads="1"/>
          </p:cNvSpPr>
          <p:nvPr/>
        </p:nvSpPr>
        <p:spPr bwMode="auto">
          <a:xfrm>
            <a:off x="3246438" y="4770438"/>
            <a:ext cx="757237" cy="2254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3759" name="Text Box 86"/>
          <p:cNvSpPr txBox="1">
            <a:spLocks noChangeArrowheads="1"/>
          </p:cNvSpPr>
          <p:nvPr/>
        </p:nvSpPr>
        <p:spPr bwMode="auto">
          <a:xfrm>
            <a:off x="3154363" y="4714875"/>
            <a:ext cx="2281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Seq=100, 20 bytes of data</a:t>
            </a:r>
          </a:p>
        </p:txBody>
      </p:sp>
      <p:grpSp>
        <p:nvGrpSpPr>
          <p:cNvPr id="91167" name="Group 93"/>
          <p:cNvGrpSpPr>
            <a:grpSpLocks/>
          </p:cNvGrpSpPr>
          <p:nvPr/>
        </p:nvGrpSpPr>
        <p:grpSpPr bwMode="auto">
          <a:xfrm>
            <a:off x="2686050" y="1397000"/>
            <a:ext cx="630238" cy="533400"/>
            <a:chOff x="-44" y="1473"/>
            <a:chExt cx="981" cy="1105"/>
          </a:xfrm>
        </p:grpSpPr>
        <p:pic>
          <p:nvPicPr>
            <p:cNvPr id="91171" name="Picture 94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2" name="Freeform 95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1168" name="Group 96"/>
          <p:cNvGrpSpPr>
            <a:grpSpLocks/>
          </p:cNvGrpSpPr>
          <p:nvPr/>
        </p:nvGrpSpPr>
        <p:grpSpPr bwMode="auto">
          <a:xfrm flipH="1">
            <a:off x="5264150" y="1423988"/>
            <a:ext cx="654050" cy="579437"/>
            <a:chOff x="-44" y="1473"/>
            <a:chExt cx="981" cy="1105"/>
          </a:xfrm>
        </p:grpSpPr>
        <p:pic>
          <p:nvPicPr>
            <p:cNvPr id="91169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1170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sp>
        <p:nvSpPr>
          <p:cNvPr id="75781" name="Rectangle 72"/>
          <p:cNvSpPr>
            <a:spLocks noChangeArrowheads="1"/>
          </p:cNvSpPr>
          <p:nvPr/>
        </p:nvSpPr>
        <p:spPr bwMode="auto">
          <a:xfrm>
            <a:off x="5410200" y="855663"/>
            <a:ext cx="2524125" cy="385445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3189" name="Freeform 32"/>
          <p:cNvSpPr>
            <a:spLocks/>
          </p:cNvSpPr>
          <p:nvPr/>
        </p:nvSpPr>
        <p:spPr bwMode="auto">
          <a:xfrm>
            <a:off x="7851775" y="849313"/>
            <a:ext cx="581025" cy="4206875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83" name="Rectangle 40"/>
          <p:cNvSpPr>
            <a:spLocks noChangeArrowheads="1"/>
          </p:cNvSpPr>
          <p:nvPr/>
        </p:nvSpPr>
        <p:spPr bwMode="auto">
          <a:xfrm>
            <a:off x="5324475" y="957263"/>
            <a:ext cx="2533650" cy="38147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84" name="Oval 31"/>
          <p:cNvSpPr>
            <a:spLocks noChangeArrowheads="1"/>
          </p:cNvSpPr>
          <p:nvPr/>
        </p:nvSpPr>
        <p:spPr bwMode="auto">
          <a:xfrm>
            <a:off x="5864225" y="1014413"/>
            <a:ext cx="137795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1600">
                <a:solidFill>
                  <a:srgbClr val="000000"/>
                </a:solidFill>
                <a:latin typeface="Arial" charset="0"/>
                <a:ea typeface="ＭＳ Ｐゴシック" charset="0"/>
              </a:rPr>
              <a:t>process</a:t>
            </a:r>
          </a:p>
        </p:txBody>
      </p:sp>
      <p:grpSp>
        <p:nvGrpSpPr>
          <p:cNvPr id="93192" name="Group 47"/>
          <p:cNvGrpSpPr>
            <a:grpSpLocks/>
          </p:cNvGrpSpPr>
          <p:nvPr/>
        </p:nvGrpSpPr>
        <p:grpSpPr bwMode="auto">
          <a:xfrm>
            <a:off x="5632450" y="2082800"/>
            <a:ext cx="1795463" cy="688975"/>
            <a:chOff x="1173" y="2345"/>
            <a:chExt cx="1131" cy="434"/>
          </a:xfrm>
        </p:grpSpPr>
        <p:sp>
          <p:nvSpPr>
            <p:cNvPr id="75832" name="Rectangle 44"/>
            <p:cNvSpPr>
              <a:spLocks noChangeArrowheads="1"/>
            </p:cNvSpPr>
            <p:nvPr/>
          </p:nvSpPr>
          <p:spPr bwMode="auto">
            <a:xfrm>
              <a:off x="1173" y="2345"/>
              <a:ext cx="1131" cy="43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3" name="Text Box 46"/>
            <p:cNvSpPr txBox="1">
              <a:spLocks noChangeArrowheads="1"/>
            </p:cNvSpPr>
            <p:nvPr/>
          </p:nvSpPr>
          <p:spPr bwMode="auto">
            <a:xfrm>
              <a:off x="1235" y="2368"/>
              <a:ext cx="995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TCP socket</a:t>
              </a:r>
            </a:p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receiver buffers</a:t>
              </a:r>
            </a:p>
          </p:txBody>
        </p:sp>
      </p:grpSp>
      <p:sp>
        <p:nvSpPr>
          <p:cNvPr id="75786" name="Oval 48"/>
          <p:cNvSpPr>
            <a:spLocks noChangeArrowheads="1"/>
          </p:cNvSpPr>
          <p:nvPr/>
        </p:nvSpPr>
        <p:spPr bwMode="auto">
          <a:xfrm>
            <a:off x="5800725" y="3106738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7" name="Text Box 64"/>
          <p:cNvSpPr txBox="1">
            <a:spLocks noChangeArrowheads="1"/>
          </p:cNvSpPr>
          <p:nvPr/>
        </p:nvSpPr>
        <p:spPr bwMode="auto">
          <a:xfrm>
            <a:off x="6704013" y="3130550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TCP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75788" name="Oval 65"/>
          <p:cNvSpPr>
            <a:spLocks noChangeArrowheads="1"/>
          </p:cNvSpPr>
          <p:nvPr/>
        </p:nvSpPr>
        <p:spPr bwMode="auto">
          <a:xfrm>
            <a:off x="5808663" y="4092575"/>
            <a:ext cx="1562100" cy="5969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5789" name="Text Box 66"/>
          <p:cNvSpPr txBox="1">
            <a:spLocks noChangeArrowheads="1"/>
          </p:cNvSpPr>
          <p:nvPr/>
        </p:nvSpPr>
        <p:spPr bwMode="auto">
          <a:xfrm>
            <a:off x="6711950" y="4116388"/>
            <a:ext cx="5556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IP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code</a:t>
            </a:r>
          </a:p>
        </p:txBody>
      </p:sp>
      <p:sp>
        <p:nvSpPr>
          <p:cNvPr id="93197" name="Freeform 61"/>
          <p:cNvSpPr>
            <a:spLocks/>
          </p:cNvSpPr>
          <p:nvPr/>
        </p:nvSpPr>
        <p:spPr bwMode="auto">
          <a:xfrm>
            <a:off x="6310313" y="2649538"/>
            <a:ext cx="530225" cy="2505075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5791" name="Line 68"/>
          <p:cNvSpPr>
            <a:spLocks noChangeShapeType="1"/>
          </p:cNvSpPr>
          <p:nvPr/>
        </p:nvSpPr>
        <p:spPr bwMode="auto">
          <a:xfrm>
            <a:off x="5318125" y="3841750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2" name="Line 69"/>
          <p:cNvSpPr>
            <a:spLocks noChangeShapeType="1"/>
          </p:cNvSpPr>
          <p:nvPr/>
        </p:nvSpPr>
        <p:spPr bwMode="auto">
          <a:xfrm>
            <a:off x="5330825" y="1990725"/>
            <a:ext cx="25463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0" name="Group 56"/>
          <p:cNvGrpSpPr>
            <a:grpSpLocks/>
          </p:cNvGrpSpPr>
          <p:nvPr/>
        </p:nvGrpSpPr>
        <p:grpSpPr bwMode="auto">
          <a:xfrm>
            <a:off x="6307138" y="1874838"/>
            <a:ext cx="533400" cy="206375"/>
            <a:chOff x="2003" y="1816"/>
            <a:chExt cx="336" cy="130"/>
          </a:xfrm>
        </p:grpSpPr>
        <p:sp>
          <p:nvSpPr>
            <p:cNvPr id="75828" name="Rectangle 16"/>
            <p:cNvSpPr>
              <a:spLocks noChangeArrowheads="1"/>
            </p:cNvSpPr>
            <p:nvPr/>
          </p:nvSpPr>
          <p:spPr bwMode="auto">
            <a:xfrm>
              <a:off x="2003" y="181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9" name="Rectangle 17"/>
            <p:cNvSpPr>
              <a:spLocks noChangeArrowheads="1"/>
            </p:cNvSpPr>
            <p:nvPr/>
          </p:nvSpPr>
          <p:spPr bwMode="auto">
            <a:xfrm>
              <a:off x="2105" y="1833"/>
              <a:ext cx="110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0" name="Rectangle 18"/>
            <p:cNvSpPr>
              <a:spLocks noChangeArrowheads="1"/>
            </p:cNvSpPr>
            <p:nvPr/>
          </p:nvSpPr>
          <p:spPr bwMode="auto">
            <a:xfrm>
              <a:off x="2229" y="189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31" name="Rectangle 19"/>
            <p:cNvSpPr>
              <a:spLocks noChangeArrowheads="1"/>
            </p:cNvSpPr>
            <p:nvPr/>
          </p:nvSpPr>
          <p:spPr bwMode="auto">
            <a:xfrm>
              <a:off x="2058" y="189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93201" name="Freeform 63"/>
          <p:cNvSpPr>
            <a:spLocks/>
          </p:cNvSpPr>
          <p:nvPr/>
        </p:nvSpPr>
        <p:spPr bwMode="auto">
          <a:xfrm rot="10800000">
            <a:off x="6299200" y="1544638"/>
            <a:ext cx="530225" cy="595312"/>
          </a:xfrm>
          <a:custGeom>
            <a:avLst/>
            <a:gdLst>
              <a:gd name="T0" fmla="*/ 2147483647 w 412"/>
              <a:gd name="T1" fmla="*/ 2147483647 h 2005"/>
              <a:gd name="T2" fmla="*/ 2147483647 w 412"/>
              <a:gd name="T3" fmla="*/ 0 h 2005"/>
              <a:gd name="T4" fmla="*/ 2147483647 w 412"/>
              <a:gd name="T5" fmla="*/ 2147483647 h 200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12" h="2005">
                <a:moveTo>
                  <a:pt x="56" y="2005"/>
                </a:moveTo>
                <a:cubicBezTo>
                  <a:pt x="80" y="1671"/>
                  <a:pt x="0" y="0"/>
                  <a:pt x="206" y="0"/>
                </a:cubicBezTo>
                <a:cubicBezTo>
                  <a:pt x="412" y="0"/>
                  <a:pt x="307" y="1587"/>
                  <a:pt x="334" y="2005"/>
                </a:cubicBezTo>
              </a:path>
            </a:pathLst>
          </a:custGeom>
          <a:noFill/>
          <a:ln w="38100" cap="flat" cmpd="sng">
            <a:solidFill>
              <a:srgbClr val="CC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grpSp>
        <p:nvGrpSpPr>
          <p:cNvPr id="93202" name="Group 77"/>
          <p:cNvGrpSpPr>
            <a:grpSpLocks/>
          </p:cNvGrpSpPr>
          <p:nvPr/>
        </p:nvGrpSpPr>
        <p:grpSpPr bwMode="auto">
          <a:xfrm>
            <a:off x="5489575" y="4827588"/>
            <a:ext cx="1006475" cy="211137"/>
            <a:chOff x="314" y="1591"/>
            <a:chExt cx="634" cy="133"/>
          </a:xfrm>
        </p:grpSpPr>
        <p:sp>
          <p:nvSpPr>
            <p:cNvPr id="75825" name="Rectangle 74"/>
            <p:cNvSpPr>
              <a:spLocks noChangeArrowheads="1"/>
            </p:cNvSpPr>
            <p:nvPr/>
          </p:nvSpPr>
          <p:spPr bwMode="auto">
            <a:xfrm>
              <a:off x="314" y="1591"/>
              <a:ext cx="634" cy="13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6" name="Line 75"/>
            <p:cNvSpPr>
              <a:spLocks noChangeShapeType="1"/>
            </p:cNvSpPr>
            <p:nvPr/>
          </p:nvSpPr>
          <p:spPr bwMode="auto">
            <a:xfrm>
              <a:off x="388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27" name="Line 76"/>
            <p:cNvSpPr>
              <a:spLocks noChangeShapeType="1"/>
            </p:cNvSpPr>
            <p:nvPr/>
          </p:nvSpPr>
          <p:spPr bwMode="auto">
            <a:xfrm>
              <a:off x="484" y="1594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796" name="Rectangle 80"/>
          <p:cNvSpPr>
            <a:spLocks noChangeArrowheads="1"/>
          </p:cNvSpPr>
          <p:nvPr/>
        </p:nvSpPr>
        <p:spPr bwMode="auto">
          <a:xfrm>
            <a:off x="5608638" y="3892550"/>
            <a:ext cx="876300" cy="209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7" name="Rectangle 86"/>
          <p:cNvSpPr>
            <a:spLocks noChangeArrowheads="1"/>
          </p:cNvSpPr>
          <p:nvPr/>
        </p:nvSpPr>
        <p:spPr bwMode="auto">
          <a:xfrm>
            <a:off x="5765800" y="28511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8" name="Rectangle 91"/>
          <p:cNvSpPr>
            <a:spLocks noChangeArrowheads="1"/>
          </p:cNvSpPr>
          <p:nvPr/>
        </p:nvSpPr>
        <p:spPr bwMode="auto">
          <a:xfrm>
            <a:off x="5773738" y="3892550"/>
            <a:ext cx="720725" cy="2095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799" name="Rectangle 92"/>
          <p:cNvSpPr>
            <a:spLocks noChangeArrowheads="1"/>
          </p:cNvSpPr>
          <p:nvPr/>
        </p:nvSpPr>
        <p:spPr bwMode="auto">
          <a:xfrm>
            <a:off x="5768975" y="4824413"/>
            <a:ext cx="733425" cy="2127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3207" name="Group 99"/>
          <p:cNvGrpSpPr>
            <a:grpSpLocks/>
          </p:cNvGrpSpPr>
          <p:nvPr/>
        </p:nvGrpSpPr>
        <p:grpSpPr bwMode="auto">
          <a:xfrm>
            <a:off x="8002588" y="1657350"/>
            <a:ext cx="1146175" cy="703263"/>
            <a:chOff x="638" y="1651"/>
            <a:chExt cx="722" cy="443"/>
          </a:xfrm>
        </p:grpSpPr>
        <p:sp>
          <p:nvSpPr>
            <p:cNvPr id="75822" name="Text Box 95"/>
            <p:cNvSpPr txBox="1">
              <a:spLocks noChangeArrowheads="1"/>
            </p:cNvSpPr>
            <p:nvPr/>
          </p:nvSpPr>
          <p:spPr bwMode="auto">
            <a:xfrm>
              <a:off x="638" y="1651"/>
              <a:ext cx="72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application</a:t>
              </a:r>
            </a:p>
          </p:txBody>
        </p:sp>
        <p:sp>
          <p:nvSpPr>
            <p:cNvPr id="75823" name="Text Box 96"/>
            <p:cNvSpPr txBox="1">
              <a:spLocks noChangeArrowheads="1"/>
            </p:cNvSpPr>
            <p:nvPr/>
          </p:nvSpPr>
          <p:spPr bwMode="auto">
            <a:xfrm>
              <a:off x="647" y="1882"/>
              <a:ext cx="2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OS</a:t>
              </a:r>
            </a:p>
          </p:txBody>
        </p:sp>
        <p:sp>
          <p:nvSpPr>
            <p:cNvPr id="75824" name="Line 98"/>
            <p:cNvSpPr>
              <a:spLocks noChangeShapeType="1"/>
            </p:cNvSpPr>
            <p:nvPr/>
          </p:nvSpPr>
          <p:spPr bwMode="auto">
            <a:xfrm>
              <a:off x="711" y="1870"/>
              <a:ext cx="5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1" name="Text Box 103"/>
          <p:cNvSpPr txBox="1">
            <a:spLocks noChangeArrowheads="1"/>
          </p:cNvSpPr>
          <p:nvPr/>
        </p:nvSpPr>
        <p:spPr bwMode="auto">
          <a:xfrm>
            <a:off x="5305425" y="5637213"/>
            <a:ext cx="2714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</a:rPr>
              <a:t>receiver protocol stack</a:t>
            </a:r>
          </a:p>
        </p:txBody>
      </p:sp>
      <p:sp>
        <p:nvSpPr>
          <p:cNvPr id="75802" name="Text Box 104"/>
          <p:cNvSpPr txBox="1">
            <a:spLocks noChangeArrowheads="1"/>
          </p:cNvSpPr>
          <p:nvPr/>
        </p:nvSpPr>
        <p:spPr bwMode="auto">
          <a:xfrm>
            <a:off x="2014538" y="1314450"/>
            <a:ext cx="3192462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application may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remove data from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TCP socket buffers …. </a:t>
            </a:r>
          </a:p>
        </p:txBody>
      </p:sp>
      <p:sp>
        <p:nvSpPr>
          <p:cNvPr id="75803" name="Line 105"/>
          <p:cNvSpPr>
            <a:spLocks noChangeShapeType="1"/>
          </p:cNvSpPr>
          <p:nvPr/>
        </p:nvSpPr>
        <p:spPr bwMode="auto">
          <a:xfrm>
            <a:off x="5224463" y="1730375"/>
            <a:ext cx="10414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4" name="Text Box 106"/>
          <p:cNvSpPr txBox="1">
            <a:spLocks noChangeArrowheads="1"/>
          </p:cNvSpPr>
          <p:nvPr/>
        </p:nvSpPr>
        <p:spPr bwMode="auto">
          <a:xfrm>
            <a:off x="3098800" y="2525713"/>
            <a:ext cx="2081213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… slower than TCP 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receiver is delivering</a:t>
            </a:r>
          </a:p>
          <a:p>
            <a:pPr algn="r" eaLnBrk="0" hangingPunct="0"/>
            <a:r>
              <a:rPr lang="en-US" altLang="en-US" smtClean="0">
                <a:solidFill>
                  <a:srgbClr val="000000"/>
                </a:solidFill>
              </a:rPr>
              <a:t>(sender is sending)</a:t>
            </a:r>
          </a:p>
        </p:txBody>
      </p:sp>
      <p:sp>
        <p:nvSpPr>
          <p:cNvPr id="75805" name="Line 108"/>
          <p:cNvSpPr>
            <a:spLocks noChangeShapeType="1"/>
          </p:cNvSpPr>
          <p:nvPr/>
        </p:nvSpPr>
        <p:spPr bwMode="auto">
          <a:xfrm>
            <a:off x="5145088" y="2935288"/>
            <a:ext cx="544512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6" name="Line 115"/>
          <p:cNvSpPr>
            <a:spLocks noChangeShapeType="1"/>
          </p:cNvSpPr>
          <p:nvPr/>
        </p:nvSpPr>
        <p:spPr bwMode="auto">
          <a:xfrm>
            <a:off x="6383338" y="5189538"/>
            <a:ext cx="0" cy="3492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5807" name="Text Box 116"/>
          <p:cNvSpPr txBox="1">
            <a:spLocks noChangeArrowheads="1"/>
          </p:cNvSpPr>
          <p:nvPr/>
        </p:nvSpPr>
        <p:spPr bwMode="auto">
          <a:xfrm>
            <a:off x="5291138" y="5249863"/>
            <a:ext cx="1133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from sender</a:t>
            </a:r>
          </a:p>
        </p:txBody>
      </p:sp>
      <p:grpSp>
        <p:nvGrpSpPr>
          <p:cNvPr id="384123" name="Group 123"/>
          <p:cNvGrpSpPr>
            <a:grpSpLocks/>
          </p:cNvGrpSpPr>
          <p:nvPr/>
        </p:nvGrpSpPr>
        <p:grpSpPr bwMode="auto">
          <a:xfrm>
            <a:off x="363538" y="4194175"/>
            <a:ext cx="5395912" cy="1755775"/>
            <a:chOff x="221" y="2091"/>
            <a:chExt cx="3399" cy="1106"/>
          </a:xfrm>
        </p:grpSpPr>
        <p:sp>
          <p:nvSpPr>
            <p:cNvPr id="75815" name="Line 82"/>
            <p:cNvSpPr>
              <a:spLocks noChangeShapeType="1"/>
            </p:cNvSpPr>
            <p:nvPr/>
          </p:nvSpPr>
          <p:spPr bwMode="auto">
            <a:xfrm>
              <a:off x="3620" y="2455"/>
              <a:ext cx="0" cy="13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6" name="Rectangle 110"/>
            <p:cNvSpPr>
              <a:spLocks noChangeArrowheads="1"/>
            </p:cNvSpPr>
            <p:nvPr/>
          </p:nvSpPr>
          <p:spPr bwMode="auto">
            <a:xfrm>
              <a:off x="221" y="2219"/>
              <a:ext cx="2295" cy="978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5817" name="Text Box 111"/>
            <p:cNvSpPr txBox="1">
              <a:spLocks noChangeArrowheads="1"/>
            </p:cNvSpPr>
            <p:nvPr/>
          </p:nvSpPr>
          <p:spPr bwMode="auto">
            <a:xfrm>
              <a:off x="279" y="2315"/>
              <a:ext cx="226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MS PGothic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receiver controls sender, so sender won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t overflow receiver</a:t>
              </a:r>
              <a:r>
                <a:rPr lang="ja-JP" altLang="en-US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’</a:t>
              </a:r>
              <a:r>
                <a:rPr lang="en-US" altLang="ja-JP" sz="20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s buffer by transmitting too much, too fast</a:t>
              </a:r>
              <a:endParaRPr lang="en-US" altLang="en-US" sz="1000" smtClean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grpSp>
          <p:nvGrpSpPr>
            <p:cNvPr id="93224" name="Group 112"/>
            <p:cNvGrpSpPr>
              <a:grpSpLocks/>
            </p:cNvGrpSpPr>
            <p:nvPr/>
          </p:nvGrpSpPr>
          <p:grpSpPr bwMode="auto">
            <a:xfrm>
              <a:off x="510" y="2091"/>
              <a:ext cx="1217" cy="327"/>
              <a:chOff x="3486" y="272"/>
              <a:chExt cx="1134" cy="327"/>
            </a:xfrm>
          </p:grpSpPr>
          <p:sp>
            <p:nvSpPr>
              <p:cNvPr id="75820" name="Rectangle 113"/>
              <p:cNvSpPr>
                <a:spLocks noChangeArrowheads="1"/>
              </p:cNvSpPr>
              <p:nvPr/>
            </p:nvSpPr>
            <p:spPr bwMode="auto">
              <a:xfrm>
                <a:off x="3486" y="330"/>
                <a:ext cx="1134" cy="22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5821" name="Text Box 114"/>
              <p:cNvSpPr txBox="1">
                <a:spLocks noChangeArrowheads="1"/>
              </p:cNvSpPr>
              <p:nvPr/>
            </p:nvSpPr>
            <p:spPr bwMode="auto">
              <a:xfrm>
                <a:off x="3539" y="272"/>
                <a:ext cx="1011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2800" i="1" smtClean="0">
                    <a:solidFill>
                      <a:srgbClr val="CC0000"/>
                    </a:solidFill>
                    <a:latin typeface="Gill Sans MT" charset="0"/>
                  </a:rPr>
                  <a:t>flow control</a:t>
                </a:r>
              </a:p>
            </p:txBody>
          </p:sp>
        </p:grpSp>
        <p:sp>
          <p:nvSpPr>
            <p:cNvPr id="75819" name="Line 117"/>
            <p:cNvSpPr>
              <a:spLocks noChangeShapeType="1"/>
            </p:cNvSpPr>
            <p:nvPr/>
          </p:nvSpPr>
          <p:spPr bwMode="auto">
            <a:xfrm>
              <a:off x="3445" y="2578"/>
              <a:ext cx="0" cy="2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5809" name="Line 118"/>
          <p:cNvSpPr>
            <a:spLocks noChangeShapeType="1"/>
          </p:cNvSpPr>
          <p:nvPr/>
        </p:nvSpPr>
        <p:spPr bwMode="auto">
          <a:xfrm>
            <a:off x="7847013" y="4767263"/>
            <a:ext cx="0" cy="4635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93217" name="Picture 12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3218" name="Group 124"/>
          <p:cNvGrpSpPr>
            <a:grpSpLocks/>
          </p:cNvGrpSpPr>
          <p:nvPr/>
        </p:nvGrpSpPr>
        <p:grpSpPr bwMode="auto">
          <a:xfrm flipH="1">
            <a:off x="8085138" y="4360863"/>
            <a:ext cx="869950" cy="906462"/>
            <a:chOff x="-44" y="1473"/>
            <a:chExt cx="981" cy="1105"/>
          </a:xfrm>
        </p:grpSpPr>
        <p:pic>
          <p:nvPicPr>
            <p:cNvPr id="93219" name="Picture 125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3220" name="Freeform 126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7" name="Picture 10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  <a:endParaRPr lang="en-US" sz="4800">
              <a:ea typeface="ＭＳ Ｐゴシック" charset="0"/>
              <a:cs typeface="+mj-cs"/>
            </a:endParaRPr>
          </a:p>
        </p:txBody>
      </p:sp>
      <p:sp>
        <p:nvSpPr>
          <p:cNvPr id="62470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581025" y="1436688"/>
            <a:ext cx="3716338" cy="4648200"/>
          </a:xfrm>
        </p:spPr>
        <p:txBody>
          <a:bodyPr/>
          <a:lstStyle/>
          <a:p>
            <a:pPr>
              <a:buFont typeface="Wingdings" charset="0"/>
              <a:buNone/>
              <a:defRPr/>
            </a:pPr>
            <a:r>
              <a:rPr lang="en-US" sz="3200" u="sng">
                <a:solidFill>
                  <a:srgbClr val="FF0000"/>
                </a:solidFill>
                <a:ea typeface="ＭＳ Ｐゴシック" charset="0"/>
                <a:cs typeface="+mn-cs"/>
              </a:rPr>
              <a:t>Q:</a:t>
            </a:r>
            <a:r>
              <a:rPr lang="en-US" sz="3200">
                <a:ea typeface="ＭＳ Ｐゴシック" charset="0"/>
                <a:cs typeface="+mn-cs"/>
              </a:rPr>
              <a:t> how to set TCP timeout value?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longer than RTT</a:t>
            </a:r>
          </a:p>
          <a:p>
            <a:pPr lvl="1">
              <a:lnSpc>
                <a:spcPct val="90000"/>
              </a:lnSpc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but RTT varies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short:</a:t>
            </a:r>
            <a:r>
              <a:rPr lang="en-US">
                <a:ea typeface="ＭＳ Ｐゴシック" charset="0"/>
                <a:cs typeface="+mn-cs"/>
              </a:rPr>
              <a:t> premature timeout, unnecessary retransmissions</a:t>
            </a:r>
          </a:p>
          <a:p>
            <a:pPr>
              <a:lnSpc>
                <a:spcPct val="90000"/>
              </a:lnSpc>
              <a:buFont typeface="Wingdings" charset="2"/>
              <a:buChar char="§"/>
              <a:defRPr/>
            </a:pPr>
            <a:r>
              <a:rPr lang="en-US" i="1">
                <a:ea typeface="ＭＳ Ｐゴシック" charset="0"/>
                <a:cs typeface="+mn-cs"/>
              </a:rPr>
              <a:t>too long:</a:t>
            </a:r>
            <a:r>
              <a:rPr lang="en-US">
                <a:ea typeface="ＭＳ Ｐゴシック" charset="0"/>
                <a:cs typeface="+mn-cs"/>
              </a:rPr>
              <a:t> slow reaction to segment loss</a:t>
            </a:r>
          </a:p>
        </p:txBody>
      </p:sp>
      <p:sp>
        <p:nvSpPr>
          <p:cNvPr id="62471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485900"/>
            <a:ext cx="4059237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u="sng" smtClean="0">
                <a:solidFill>
                  <a:srgbClr val="FF0000"/>
                </a:solidFill>
              </a:rPr>
              <a:t>Q:</a:t>
            </a:r>
            <a:r>
              <a:rPr lang="en-US" altLang="en-US" smtClean="0"/>
              <a:t> how to estimate RTT?</a:t>
            </a:r>
          </a:p>
          <a:p>
            <a:r>
              <a:rPr lang="en-US" altLang="en-US" sz="2400" b="1" smtClean="0">
                <a:solidFill>
                  <a:srgbClr val="000099"/>
                </a:solidFill>
                <a:latin typeface="Courier New" panose="02070309020205020404" pitchFamily="49" charset="0"/>
              </a:rPr>
              <a:t>SampleRTT</a:t>
            </a:r>
            <a:r>
              <a:rPr lang="en-US" altLang="en-US" sz="2400" smtClean="0">
                <a:solidFill>
                  <a:srgbClr val="000099"/>
                </a:solidFill>
              </a:rPr>
              <a:t>:</a:t>
            </a:r>
            <a:r>
              <a:rPr lang="en-US" altLang="en-US" sz="2400" smtClean="0"/>
              <a:t> measured time from segment transmission until ACK receipt</a:t>
            </a:r>
          </a:p>
          <a:p>
            <a:pPr lvl="1"/>
            <a:r>
              <a:rPr lang="en-US" altLang="en-US" smtClean="0"/>
              <a:t>ignore retransmissions</a:t>
            </a:r>
          </a:p>
          <a:p>
            <a:r>
              <a:rPr lang="en-US" altLang="en-US" sz="2400" b="1" smtClean="0">
                <a:latin typeface="Courier New" panose="02070309020205020404" pitchFamily="49" charset="0"/>
              </a:rPr>
              <a:t>SampleRTT</a:t>
            </a:r>
            <a:r>
              <a:rPr lang="en-US" altLang="en-US" sz="2400" smtClean="0"/>
              <a:t> will vary, want estimated RTT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smoother</a:t>
            </a:r>
            <a:r>
              <a:rPr lang="ja-JP" altLang="en-US" sz="2400" smtClean="0"/>
              <a:t>”</a:t>
            </a:r>
            <a:endParaRPr lang="en-US" altLang="ja-JP" smtClean="0"/>
          </a:p>
          <a:p>
            <a:pPr lvl="1"/>
            <a:r>
              <a:rPr lang="en-US" altLang="en-US" smtClean="0"/>
              <a:t>average several </a:t>
            </a:r>
            <a:r>
              <a:rPr lang="en-US" altLang="en-US" i="1" smtClean="0"/>
              <a:t>recent</a:t>
            </a:r>
            <a:r>
              <a:rPr lang="en-US" altLang="en-US" smtClean="0"/>
              <a:t> measurements, not just current </a:t>
            </a:r>
            <a:r>
              <a:rPr lang="en-US" altLang="en-US" b="1" smtClean="0">
                <a:latin typeface="Courier New" panose="02070309020205020404" pitchFamily="49" charset="0"/>
              </a:rPr>
              <a:t>SampleRTT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Muddiest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pseudocode</a:t>
            </a:r>
          </a:p>
          <a:p>
            <a:endParaRPr lang="en-US" dirty="0"/>
          </a:p>
          <a:p>
            <a:r>
              <a:rPr lang="en-US" dirty="0" smtClean="0"/>
              <a:t>Reading finite state diagrams</a:t>
            </a:r>
          </a:p>
          <a:p>
            <a:endParaRPr lang="en-US" dirty="0"/>
          </a:p>
          <a:p>
            <a:r>
              <a:rPr lang="en-US" dirty="0" smtClean="0"/>
              <a:t>What parts of “</a:t>
            </a:r>
            <a:r>
              <a:rPr lang="en-US" dirty="0" err="1" smtClean="0"/>
              <a:t>rdt</a:t>
            </a:r>
            <a:r>
              <a:rPr lang="en-US" dirty="0" smtClean="0"/>
              <a:t>” are in TCP?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09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51" name="Group 14"/>
          <p:cNvGrpSpPr>
            <a:grpSpLocks/>
          </p:cNvGrpSpPr>
          <p:nvPr/>
        </p:nvGrpSpPr>
        <p:grpSpPr bwMode="auto">
          <a:xfrm>
            <a:off x="1708150" y="2565400"/>
            <a:ext cx="6272213" cy="4292600"/>
            <a:chOff x="782" y="1865"/>
            <a:chExt cx="3951" cy="2704"/>
          </a:xfrm>
        </p:grpSpPr>
        <p:pic>
          <p:nvPicPr>
            <p:cNvPr id="78866" name="Picture 1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" y="1865"/>
              <a:ext cx="3951" cy="2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3508" name="Rectangle 13"/>
            <p:cNvSpPr>
              <a:spLocks noChangeArrowheads="1"/>
            </p:cNvSpPr>
            <p:nvPr/>
          </p:nvSpPr>
          <p:spPr bwMode="auto">
            <a:xfrm>
              <a:off x="2070" y="1926"/>
              <a:ext cx="1404" cy="1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3493" name="Text Box 3"/>
          <p:cNvSpPr txBox="1">
            <a:spLocks noChangeArrowheads="1"/>
          </p:cNvSpPr>
          <p:nvPr/>
        </p:nvSpPr>
        <p:spPr bwMode="auto">
          <a:xfrm>
            <a:off x="533400" y="1362075"/>
            <a:ext cx="75152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EstimatedRTT = (1-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)*EstimatedRTT +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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*SampleRTT</a:t>
            </a:r>
          </a:p>
        </p:txBody>
      </p:sp>
      <p:sp>
        <p:nvSpPr>
          <p:cNvPr id="63494" name="Rectangle 4"/>
          <p:cNvSpPr>
            <a:spLocks noChangeArrowheads="1"/>
          </p:cNvSpPr>
          <p:nvPr/>
        </p:nvSpPr>
        <p:spPr bwMode="auto">
          <a:xfrm>
            <a:off x="1163638" y="1836738"/>
            <a:ext cx="7067550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exponential weighted moving average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influence of past sample decreases exponentially fast</a:t>
            </a:r>
          </a:p>
          <a:p>
            <a:pPr marL="292100" indent="-292100" eaLnBrk="0" hangingPunct="0">
              <a:lnSpc>
                <a:spcPct val="7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  <a:defRPr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typical value: </a:t>
            </a:r>
            <a:r>
              <a:rPr lang="en-US" b="1" dirty="0">
                <a:solidFill>
                  <a:srgbClr val="000000"/>
                </a:solidFill>
                <a:latin typeface="Courier New" charset="0"/>
                <a:ea typeface="ＭＳ Ｐゴシック" charset="0"/>
                <a:sym typeface="Symbol" charset="0"/>
              </a:rPr>
              <a:t> =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0.125</a:t>
            </a:r>
          </a:p>
        </p:txBody>
      </p:sp>
      <p:pic>
        <p:nvPicPr>
          <p:cNvPr id="78854" name="Picture 10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6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3497" name="Text Box 18"/>
          <p:cNvSpPr txBox="1">
            <a:spLocks noChangeArrowheads="1"/>
          </p:cNvSpPr>
          <p:nvPr/>
        </p:nvSpPr>
        <p:spPr bwMode="auto">
          <a:xfrm rot="10800000">
            <a:off x="1531938" y="3535363"/>
            <a:ext cx="428625" cy="17478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RTT (milliseconds)</a:t>
            </a:r>
          </a:p>
        </p:txBody>
      </p:sp>
      <p:sp>
        <p:nvSpPr>
          <p:cNvPr id="63498" name="Text Box 19"/>
          <p:cNvSpPr txBox="1">
            <a:spLocks noChangeArrowheads="1"/>
          </p:cNvSpPr>
          <p:nvPr/>
        </p:nvSpPr>
        <p:spPr bwMode="auto">
          <a:xfrm>
            <a:off x="2265363" y="3168650"/>
            <a:ext cx="3867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RTT: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gaia.cs.umass.edu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to</a:t>
            </a:r>
            <a:r>
              <a:rPr lang="en-US" sz="140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fantasia.eurecom.fr</a:t>
            </a:r>
          </a:p>
        </p:txBody>
      </p:sp>
      <p:sp>
        <p:nvSpPr>
          <p:cNvPr id="63499" name="Text Box 20"/>
          <p:cNvSpPr txBox="1">
            <a:spLocks noChangeArrowheads="1"/>
          </p:cNvSpPr>
          <p:nvPr/>
        </p:nvSpPr>
        <p:spPr bwMode="auto">
          <a:xfrm>
            <a:off x="6221413" y="5230813"/>
            <a:ext cx="1181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sampleRTT</a:t>
            </a:r>
          </a:p>
        </p:txBody>
      </p:sp>
      <p:sp>
        <p:nvSpPr>
          <p:cNvPr id="63500" name="Text Box 21"/>
          <p:cNvSpPr txBox="1">
            <a:spLocks noChangeArrowheads="1"/>
          </p:cNvSpPr>
          <p:nvPr/>
        </p:nvSpPr>
        <p:spPr bwMode="auto">
          <a:xfrm>
            <a:off x="6215063" y="5548313"/>
            <a:ext cx="1431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EstimatedRTT</a:t>
            </a:r>
          </a:p>
        </p:txBody>
      </p:sp>
      <p:sp>
        <p:nvSpPr>
          <p:cNvPr id="63501" name="AutoShape 22"/>
          <p:cNvSpPr>
            <a:spLocks noChangeArrowheads="1"/>
          </p:cNvSpPr>
          <p:nvPr/>
        </p:nvSpPr>
        <p:spPr bwMode="auto">
          <a:xfrm>
            <a:off x="6005513" y="5343525"/>
            <a:ext cx="147637" cy="142875"/>
          </a:xfrm>
          <a:prstGeom prst="diamond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2" name="AutoShape 23"/>
          <p:cNvSpPr>
            <a:spLocks noChangeArrowheads="1"/>
          </p:cNvSpPr>
          <p:nvPr/>
        </p:nvSpPr>
        <p:spPr bwMode="auto">
          <a:xfrm rot="2776382">
            <a:off x="6011069" y="5633244"/>
            <a:ext cx="147637" cy="142875"/>
          </a:xfrm>
          <a:prstGeom prst="diamond">
            <a:avLst/>
          </a:prstGeom>
          <a:solidFill>
            <a:srgbClr val="FF66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3503" name="Rectangle 24"/>
          <p:cNvSpPr>
            <a:spLocks noChangeArrowheads="1"/>
          </p:cNvSpPr>
          <p:nvPr/>
        </p:nvSpPr>
        <p:spPr bwMode="auto">
          <a:xfrm>
            <a:off x="4108450" y="6389688"/>
            <a:ext cx="1863725" cy="4683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8863" name="Group 15"/>
          <p:cNvGrpSpPr>
            <a:grpSpLocks/>
          </p:cNvGrpSpPr>
          <p:nvPr/>
        </p:nvGrpSpPr>
        <p:grpSpPr bwMode="auto">
          <a:xfrm>
            <a:off x="4041775" y="6386513"/>
            <a:ext cx="1512888" cy="336550"/>
            <a:chOff x="2343" y="3645"/>
            <a:chExt cx="953" cy="212"/>
          </a:xfrm>
        </p:grpSpPr>
        <p:sp>
          <p:nvSpPr>
            <p:cNvPr id="63505" name="Rectangle 16"/>
            <p:cNvSpPr>
              <a:spLocks noChangeArrowheads="1"/>
            </p:cNvSpPr>
            <p:nvPr/>
          </p:nvSpPr>
          <p:spPr bwMode="auto">
            <a:xfrm>
              <a:off x="2592" y="3695"/>
              <a:ext cx="527" cy="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3506" name="Text Box 17"/>
            <p:cNvSpPr txBox="1">
              <a:spLocks noChangeArrowheads="1"/>
            </p:cNvSpPr>
            <p:nvPr/>
          </p:nvSpPr>
          <p:spPr bwMode="auto">
            <a:xfrm>
              <a:off x="2343" y="3645"/>
              <a:ext cx="95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 (seconds)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55625" y="1595438"/>
            <a:ext cx="7918450" cy="1495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rgbClr val="000099"/>
                </a:solidFill>
              </a:rPr>
              <a:t>timeout interval:</a:t>
            </a:r>
            <a:r>
              <a:rPr lang="en-US" altLang="en-US" sz="2400" b="1" smtClean="0">
                <a:latin typeface="Courier New" panose="02070309020205020404" pitchFamily="49" charset="0"/>
              </a:rPr>
              <a:t> EstimatedRTT</a:t>
            </a:r>
            <a:r>
              <a:rPr lang="en-US" altLang="en-US" sz="2400" smtClean="0"/>
              <a:t> plus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safety margin</a:t>
            </a:r>
            <a:r>
              <a:rPr lang="ja-JP" altLang="en-US" sz="2400" smtClean="0"/>
              <a:t>”</a:t>
            </a:r>
            <a:endParaRPr lang="en-US" altLang="ja-JP" sz="2400" smtClean="0"/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large variation in </a:t>
            </a:r>
            <a:r>
              <a:rPr lang="en-US" altLang="en-US" sz="2000" b="1" smtClean="0">
                <a:latin typeface="Courier New" panose="02070309020205020404" pitchFamily="49" charset="0"/>
              </a:rPr>
              <a:t>EstimatedRTT -&gt;</a:t>
            </a:r>
            <a:r>
              <a:rPr lang="en-US" altLang="en-US" sz="2000" smtClean="0"/>
              <a:t> larger safety margin</a:t>
            </a:r>
          </a:p>
          <a:p>
            <a:pPr>
              <a:lnSpc>
                <a:spcPct val="90000"/>
              </a:lnSpc>
              <a:spcBef>
                <a:spcPct val="35000"/>
              </a:spcBef>
            </a:pPr>
            <a:r>
              <a:rPr lang="en-US" altLang="en-US" sz="2400" smtClean="0"/>
              <a:t>estimate SampleRTT deviation from EstimatedRTT: 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1169988" y="2871788"/>
            <a:ext cx="69754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DevRTT = (1-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)*DevRTT +</a:t>
            </a:r>
          </a:p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            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*|SampleRTT-EstimatedRTT|</a:t>
            </a:r>
          </a:p>
        </p:txBody>
      </p:sp>
      <p:pic>
        <p:nvPicPr>
          <p:cNvPr id="79877" name="Picture 1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947738"/>
            <a:ext cx="6935788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9" name="Rectangle 11"/>
          <p:cNvSpPr>
            <a:spLocks noGrp="1" noChangeArrowheads="1"/>
          </p:cNvSpPr>
          <p:nvPr>
            <p:ph type="title"/>
          </p:nvPr>
        </p:nvSpPr>
        <p:spPr>
          <a:xfrm>
            <a:off x="542925" y="233363"/>
            <a:ext cx="7772400" cy="92075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round trip time, timeout</a:t>
            </a:r>
          </a:p>
        </p:txBody>
      </p:sp>
      <p:sp>
        <p:nvSpPr>
          <p:cNvPr id="64520" name="Text Box 12"/>
          <p:cNvSpPr txBox="1">
            <a:spLocks noChangeArrowheads="1"/>
          </p:cNvSpPr>
          <p:nvPr/>
        </p:nvSpPr>
        <p:spPr bwMode="auto">
          <a:xfrm>
            <a:off x="3084513" y="3592513"/>
            <a:ext cx="3386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2000" b="1" smtClean="0">
                <a:solidFill>
                  <a:srgbClr val="000000"/>
                </a:solidFill>
                <a:latin typeface="Courier New" charset="0"/>
              </a:rPr>
              <a:t>(typically, </a:t>
            </a:r>
            <a:r>
              <a:rPr lang="en-US" sz="2000" b="1" smtClean="0">
                <a:solidFill>
                  <a:srgbClr val="000000"/>
                </a:solidFill>
                <a:latin typeface="Courier New" charset="0"/>
                <a:sym typeface="Symbol" charset="0"/>
              </a:rPr>
              <a:t> = 0.25)</a:t>
            </a:r>
          </a:p>
        </p:txBody>
      </p:sp>
      <p:sp>
        <p:nvSpPr>
          <p:cNvPr id="64521" name="Rectangle 13"/>
          <p:cNvSpPr>
            <a:spLocks noChangeArrowheads="1"/>
          </p:cNvSpPr>
          <p:nvPr/>
        </p:nvSpPr>
        <p:spPr bwMode="auto">
          <a:xfrm>
            <a:off x="565150" y="4368800"/>
            <a:ext cx="7918450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0" hangingPunct="0">
              <a:defRPr/>
            </a:pPr>
            <a:r>
              <a:rPr lang="en-US" b="1">
                <a:solidFill>
                  <a:srgbClr val="000000"/>
                </a:solidFill>
                <a:latin typeface="Courier New" charset="0"/>
                <a:ea typeface="ＭＳ Ｐゴシック" charset="0"/>
              </a:rPr>
              <a:t>TimeoutInterval = EstimatedRTT + 4*DevRTT</a:t>
            </a:r>
          </a:p>
        </p:txBody>
      </p:sp>
      <p:sp>
        <p:nvSpPr>
          <p:cNvPr id="64522" name="Text Box 14"/>
          <p:cNvSpPr txBox="1">
            <a:spLocks noChangeArrowheads="1"/>
          </p:cNvSpPr>
          <p:nvPr/>
        </p:nvSpPr>
        <p:spPr bwMode="auto">
          <a:xfrm>
            <a:off x="4010025" y="5122863"/>
            <a:ext cx="18113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99"/>
                </a:solidFill>
              </a:rPr>
              <a:t>estimated RTT</a:t>
            </a:r>
          </a:p>
        </p:txBody>
      </p:sp>
      <p:sp>
        <p:nvSpPr>
          <p:cNvPr id="64523" name="Text Box 16"/>
          <p:cNvSpPr txBox="1">
            <a:spLocks noChangeArrowheads="1"/>
          </p:cNvSpPr>
          <p:nvPr/>
        </p:nvSpPr>
        <p:spPr bwMode="auto">
          <a:xfrm>
            <a:off x="6442075" y="5141913"/>
            <a:ext cx="1917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ja-JP" altLang="en-US" sz="2000" smtClean="0">
                <a:solidFill>
                  <a:srgbClr val="000099"/>
                </a:solidFill>
              </a:rPr>
              <a:t>“</a:t>
            </a:r>
            <a:r>
              <a:rPr lang="en-US" altLang="ja-JP" sz="2000" smtClean="0">
                <a:solidFill>
                  <a:srgbClr val="000099"/>
                </a:solidFill>
              </a:rPr>
              <a:t>safety margin</a:t>
            </a:r>
            <a:r>
              <a:rPr lang="ja-JP" altLang="en-US" sz="2000" smtClean="0">
                <a:solidFill>
                  <a:srgbClr val="000099"/>
                </a:solidFill>
              </a:rPr>
              <a:t>”</a:t>
            </a:r>
            <a:endParaRPr lang="en-US" altLang="en-US" sz="2000" smtClean="0">
              <a:solidFill>
                <a:srgbClr val="000099"/>
              </a:solidFill>
            </a:endParaRPr>
          </a:p>
        </p:txBody>
      </p:sp>
      <p:sp>
        <p:nvSpPr>
          <p:cNvPr id="64524" name="Line 17"/>
          <p:cNvSpPr>
            <a:spLocks noChangeShapeType="1"/>
          </p:cNvSpPr>
          <p:nvPr/>
        </p:nvSpPr>
        <p:spPr bwMode="auto">
          <a:xfrm flipV="1">
            <a:off x="4806950" y="476250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4525" name="Line 19"/>
          <p:cNvSpPr>
            <a:spLocks noChangeShapeType="1"/>
          </p:cNvSpPr>
          <p:nvPr/>
        </p:nvSpPr>
        <p:spPr bwMode="auto">
          <a:xfrm flipV="1">
            <a:off x="7378700" y="4768850"/>
            <a:ext cx="0" cy="446088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pic>
        <p:nvPicPr>
          <p:cNvPr id="79885" name="Picture 20" descr="alarm_clock_ring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4773613"/>
            <a:ext cx="7524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86" name="TextBox 1"/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* Check out the online interactive exercises for more examples: h</a:t>
            </a:r>
            <a:r>
              <a:rPr lang="en-US" altLang="en-US" sz="1200" smtClean="0">
                <a:solidFill>
                  <a:srgbClr val="000000"/>
                </a:solidFill>
                <a:latin typeface="Arial" panose="020B0604020202020204" pitchFamily="34" charset="0"/>
              </a:rPr>
              <a:t>ttp://gaia.cs.umass.edu/kurose_ross/interactive/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13" y="171450"/>
            <a:ext cx="7772400" cy="9747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flow control</a:t>
            </a:r>
          </a:p>
        </p:txBody>
      </p:sp>
      <p:pic>
        <p:nvPicPr>
          <p:cNvPr id="94212" name="Picture 5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5" y="8937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4213" name="Group 72"/>
          <p:cNvGrpSpPr>
            <a:grpSpLocks/>
          </p:cNvGrpSpPr>
          <p:nvPr/>
        </p:nvGrpSpPr>
        <p:grpSpPr bwMode="auto">
          <a:xfrm>
            <a:off x="5995988" y="2230438"/>
            <a:ext cx="2578100" cy="2155825"/>
            <a:chOff x="512" y="1294"/>
            <a:chExt cx="1888" cy="1358"/>
          </a:xfrm>
        </p:grpSpPr>
        <p:grpSp>
          <p:nvGrpSpPr>
            <p:cNvPr id="94227" name="Group 17"/>
            <p:cNvGrpSpPr>
              <a:grpSpLocks/>
            </p:cNvGrpSpPr>
            <p:nvPr/>
          </p:nvGrpSpPr>
          <p:grpSpPr bwMode="auto">
            <a:xfrm>
              <a:off x="1232" y="1410"/>
              <a:ext cx="336" cy="130"/>
              <a:chOff x="2003" y="1816"/>
              <a:chExt cx="336" cy="130"/>
            </a:xfrm>
          </p:grpSpPr>
          <p:sp>
            <p:nvSpPr>
              <p:cNvPr id="76829" name="Rectangle 18"/>
              <p:cNvSpPr>
                <a:spLocks noChangeArrowheads="1"/>
              </p:cNvSpPr>
              <p:nvPr/>
            </p:nvSpPr>
            <p:spPr bwMode="auto">
              <a:xfrm>
                <a:off x="2003" y="1816"/>
                <a:ext cx="336" cy="13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0" name="Rectangle 19"/>
              <p:cNvSpPr>
                <a:spLocks noChangeArrowheads="1"/>
              </p:cNvSpPr>
              <p:nvPr/>
            </p:nvSpPr>
            <p:spPr bwMode="auto">
              <a:xfrm>
                <a:off x="2105" y="1833"/>
                <a:ext cx="108" cy="99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1" name="Rectangle 20"/>
              <p:cNvSpPr>
                <a:spLocks noChangeArrowheads="1"/>
              </p:cNvSpPr>
              <p:nvPr/>
            </p:nvSpPr>
            <p:spPr bwMode="auto">
              <a:xfrm>
                <a:off x="2228" y="1891"/>
                <a:ext cx="28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6832" name="Rectangle 21"/>
              <p:cNvSpPr>
                <a:spLocks noChangeArrowheads="1"/>
              </p:cNvSpPr>
              <p:nvPr/>
            </p:nvSpPr>
            <p:spPr bwMode="auto">
              <a:xfrm>
                <a:off x="2056" y="1892"/>
                <a:ext cx="29" cy="35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6821" name="Rectangle 52"/>
            <p:cNvSpPr>
              <a:spLocks noChangeArrowheads="1"/>
            </p:cNvSpPr>
            <p:nvPr/>
          </p:nvSpPr>
          <p:spPr bwMode="auto">
            <a:xfrm>
              <a:off x="526" y="1522"/>
              <a:ext cx="1871" cy="89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2" name="Line 53"/>
            <p:cNvSpPr>
              <a:spLocks noChangeShapeType="1"/>
            </p:cNvSpPr>
            <p:nvPr/>
          </p:nvSpPr>
          <p:spPr bwMode="auto">
            <a:xfrm>
              <a:off x="512" y="1863"/>
              <a:ext cx="188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3" name="AutoShape 54"/>
            <p:cNvSpPr>
              <a:spLocks noChangeArrowheads="1"/>
            </p:cNvSpPr>
            <p:nvPr/>
          </p:nvSpPr>
          <p:spPr bwMode="auto">
            <a:xfrm>
              <a:off x="1310" y="129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4" name="Rectangle 55" descr="Dark upward diagonal"/>
            <p:cNvSpPr>
              <a:spLocks noChangeArrowheads="1"/>
            </p:cNvSpPr>
            <p:nvPr/>
          </p:nvSpPr>
          <p:spPr bwMode="auto">
            <a:xfrm>
              <a:off x="534" y="1856"/>
              <a:ext cx="1848" cy="555"/>
            </a:xfrm>
            <a:prstGeom prst="rect">
              <a:avLst/>
            </a:prstGeom>
            <a:pattFill prst="dkUp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5" name="AutoShape 56"/>
            <p:cNvSpPr>
              <a:spLocks noChangeArrowheads="1"/>
            </p:cNvSpPr>
            <p:nvPr/>
          </p:nvSpPr>
          <p:spPr bwMode="auto">
            <a:xfrm>
              <a:off x="1312" y="2364"/>
              <a:ext cx="157" cy="288"/>
            </a:xfrm>
            <a:prstGeom prst="upArrow">
              <a:avLst>
                <a:gd name="adj1" fmla="val 50000"/>
                <a:gd name="adj2" fmla="val 45860"/>
              </a:avLst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6" name="Text Box 57"/>
            <p:cNvSpPr txBox="1">
              <a:spLocks noChangeArrowheads="1"/>
            </p:cNvSpPr>
            <p:nvPr/>
          </p:nvSpPr>
          <p:spPr bwMode="auto">
            <a:xfrm>
              <a:off x="814" y="1568"/>
              <a:ext cx="124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buffered data</a:t>
              </a:r>
            </a:p>
          </p:txBody>
        </p:sp>
        <p:sp>
          <p:nvSpPr>
            <p:cNvPr id="76827" name="Line 58"/>
            <p:cNvSpPr>
              <a:spLocks noChangeShapeType="1"/>
            </p:cNvSpPr>
            <p:nvPr/>
          </p:nvSpPr>
          <p:spPr bwMode="auto">
            <a:xfrm>
              <a:off x="522" y="1857"/>
              <a:ext cx="1878" cy="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6828" name="Text Box 59"/>
            <p:cNvSpPr txBox="1">
              <a:spLocks noChangeArrowheads="1"/>
            </p:cNvSpPr>
            <p:nvPr/>
          </p:nvSpPr>
          <p:spPr bwMode="auto">
            <a:xfrm>
              <a:off x="653" y="2020"/>
              <a:ext cx="152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2000" smtClean="0">
                  <a:solidFill>
                    <a:srgbClr val="000000"/>
                  </a:solidFill>
                </a:rPr>
                <a:t>free buffer space</a:t>
              </a:r>
            </a:p>
          </p:txBody>
        </p:sp>
      </p:grpSp>
      <p:sp>
        <p:nvSpPr>
          <p:cNvPr id="76807" name="Text Box 62"/>
          <p:cNvSpPr txBox="1">
            <a:spLocks noChangeArrowheads="1"/>
          </p:cNvSpPr>
          <p:nvPr/>
        </p:nvSpPr>
        <p:spPr bwMode="auto">
          <a:xfrm>
            <a:off x="5108575" y="3375025"/>
            <a:ext cx="67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rwnd</a:t>
            </a:r>
          </a:p>
        </p:txBody>
      </p:sp>
      <p:sp>
        <p:nvSpPr>
          <p:cNvPr id="76808" name="Line 64"/>
          <p:cNvSpPr>
            <a:spLocks noChangeShapeType="1"/>
          </p:cNvSpPr>
          <p:nvPr/>
        </p:nvSpPr>
        <p:spPr bwMode="auto">
          <a:xfrm>
            <a:off x="5619750" y="3108325"/>
            <a:ext cx="0" cy="322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09" name="Line 65"/>
          <p:cNvSpPr>
            <a:spLocks noChangeShapeType="1"/>
          </p:cNvSpPr>
          <p:nvPr/>
        </p:nvSpPr>
        <p:spPr bwMode="auto">
          <a:xfrm flipV="1">
            <a:off x="5619750" y="3633788"/>
            <a:ext cx="0" cy="322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0" name="Line 66"/>
          <p:cNvSpPr>
            <a:spLocks noChangeShapeType="1"/>
          </p:cNvSpPr>
          <p:nvPr/>
        </p:nvSpPr>
        <p:spPr bwMode="auto">
          <a:xfrm>
            <a:off x="5465763" y="3965575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1" name="Line 67"/>
          <p:cNvSpPr>
            <a:spLocks noChangeShapeType="1"/>
          </p:cNvSpPr>
          <p:nvPr/>
        </p:nvSpPr>
        <p:spPr bwMode="auto">
          <a:xfrm>
            <a:off x="5514975" y="3097213"/>
            <a:ext cx="1968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2" name="Line 68"/>
          <p:cNvSpPr>
            <a:spLocks noChangeShapeType="1"/>
          </p:cNvSpPr>
          <p:nvPr/>
        </p:nvSpPr>
        <p:spPr bwMode="auto">
          <a:xfrm>
            <a:off x="5487988" y="2571750"/>
            <a:ext cx="4762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3" name="Line 69"/>
          <p:cNvSpPr>
            <a:spLocks noChangeShapeType="1"/>
          </p:cNvSpPr>
          <p:nvPr/>
        </p:nvSpPr>
        <p:spPr bwMode="auto">
          <a:xfrm>
            <a:off x="5876925" y="2576513"/>
            <a:ext cx="0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4" name="Line 70"/>
          <p:cNvSpPr>
            <a:spLocks noChangeShapeType="1"/>
          </p:cNvSpPr>
          <p:nvPr/>
        </p:nvSpPr>
        <p:spPr bwMode="auto">
          <a:xfrm flipH="1">
            <a:off x="5875338" y="3000375"/>
            <a:ext cx="0" cy="954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6815" name="Text Box 71"/>
          <p:cNvSpPr txBox="1">
            <a:spLocks noChangeArrowheads="1"/>
          </p:cNvSpPr>
          <p:nvPr/>
        </p:nvSpPr>
        <p:spPr bwMode="auto">
          <a:xfrm>
            <a:off x="4722813" y="273685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b="1" smtClean="0">
                <a:solidFill>
                  <a:srgbClr val="000000"/>
                </a:solidFill>
                <a:latin typeface="Courier New" charset="0"/>
              </a:rPr>
              <a:t>RcvBuffer</a:t>
            </a:r>
          </a:p>
        </p:txBody>
      </p:sp>
      <p:sp>
        <p:nvSpPr>
          <p:cNvPr id="76816" name="Text Box 73"/>
          <p:cNvSpPr txBox="1">
            <a:spLocks noChangeArrowheads="1"/>
          </p:cNvSpPr>
          <p:nvPr/>
        </p:nvSpPr>
        <p:spPr bwMode="auto">
          <a:xfrm>
            <a:off x="6153150" y="4365625"/>
            <a:ext cx="2220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TCP segment payloads</a:t>
            </a:r>
          </a:p>
        </p:txBody>
      </p:sp>
      <p:sp>
        <p:nvSpPr>
          <p:cNvPr id="76817" name="Text Box 74"/>
          <p:cNvSpPr txBox="1">
            <a:spLocks noChangeArrowheads="1"/>
          </p:cNvSpPr>
          <p:nvPr/>
        </p:nvSpPr>
        <p:spPr bwMode="auto">
          <a:xfrm>
            <a:off x="6226175" y="1865313"/>
            <a:ext cx="2130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i="1" smtClean="0">
                <a:solidFill>
                  <a:srgbClr val="000000"/>
                </a:solidFill>
              </a:rPr>
              <a:t>to application process</a:t>
            </a:r>
          </a:p>
        </p:txBody>
      </p:sp>
      <p:sp>
        <p:nvSpPr>
          <p:cNvPr id="76818" name="Rectangle 75"/>
          <p:cNvSpPr>
            <a:spLocks noGrp="1" noChangeArrowheads="1"/>
          </p:cNvSpPr>
          <p:nvPr>
            <p:ph type="body" sz="half" idx="2"/>
          </p:nvPr>
        </p:nvSpPr>
        <p:spPr>
          <a:xfrm>
            <a:off x="493713" y="1549400"/>
            <a:ext cx="4054475" cy="4906963"/>
          </a:xfrm>
        </p:spPr>
        <p:txBody>
          <a:bodyPr/>
          <a:lstStyle/>
          <a:p>
            <a:r>
              <a:rPr lang="en-US" altLang="en-US" sz="2400" smtClean="0"/>
              <a:t>receiver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advertises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free buffer space by including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</a:t>
            </a:r>
            <a:r>
              <a:rPr lang="en-US" altLang="ja-JP" sz="2400" smtClean="0"/>
              <a:t> value in TCP header of receiver-to-sender segments</a:t>
            </a:r>
          </a:p>
          <a:p>
            <a:pPr lvl="1"/>
            <a:r>
              <a:rPr lang="en-US" altLang="en-US" sz="2000" b="1" smtClean="0">
                <a:latin typeface="Courier New" panose="02070309020205020404" pitchFamily="49" charset="0"/>
              </a:rPr>
              <a:t>RcvBuffer </a:t>
            </a:r>
            <a:r>
              <a:rPr lang="en-US" altLang="en-US" sz="2000" smtClean="0"/>
              <a:t>size set via socket options (typical default is 4096 bytes)</a:t>
            </a:r>
          </a:p>
          <a:p>
            <a:pPr lvl="1"/>
            <a:r>
              <a:rPr lang="en-US" altLang="en-US" sz="2000" smtClean="0"/>
              <a:t>many operating systems autoadjust </a:t>
            </a:r>
            <a:r>
              <a:rPr lang="en-US" altLang="en-US" sz="2000" b="1" smtClean="0">
                <a:latin typeface="Courier New" panose="02070309020205020404" pitchFamily="49" charset="0"/>
              </a:rPr>
              <a:t>RcvBuffer</a:t>
            </a:r>
            <a:endParaRPr lang="en-US" altLang="en-US" sz="2000" smtClean="0"/>
          </a:p>
          <a:p>
            <a:r>
              <a:rPr lang="en-US" altLang="en-US" sz="2400" smtClean="0"/>
              <a:t>sender limits amount of unacked (</a:t>
            </a:r>
            <a:r>
              <a:rPr lang="ja-JP" altLang="en-US" sz="2400" smtClean="0"/>
              <a:t>“</a:t>
            </a:r>
            <a:r>
              <a:rPr lang="en-US" altLang="ja-JP" sz="2400" smtClean="0"/>
              <a:t>in-flight</a:t>
            </a:r>
            <a:r>
              <a:rPr lang="ja-JP" altLang="en-US" sz="2400" smtClean="0"/>
              <a:t>”</a:t>
            </a:r>
            <a:r>
              <a:rPr lang="en-US" altLang="ja-JP" sz="2400" smtClean="0"/>
              <a:t>) data to receiver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</a:t>
            </a:r>
            <a:r>
              <a:rPr lang="en-US" altLang="ja-JP" sz="2400" b="1" smtClean="0">
                <a:latin typeface="Courier New" panose="02070309020205020404" pitchFamily="49" charset="0"/>
              </a:rPr>
              <a:t>rwnd </a:t>
            </a:r>
            <a:r>
              <a:rPr lang="en-US" altLang="ja-JP" sz="2400" smtClean="0"/>
              <a:t>value </a:t>
            </a:r>
          </a:p>
          <a:p>
            <a:r>
              <a:rPr lang="en-US" altLang="en-US" sz="2400" smtClean="0"/>
              <a:t>guarantees receive buffer will not overflow</a:t>
            </a:r>
          </a:p>
        </p:txBody>
      </p:sp>
      <p:sp>
        <p:nvSpPr>
          <p:cNvPr id="76819" name="Text Box 76"/>
          <p:cNvSpPr txBox="1">
            <a:spLocks noChangeArrowheads="1"/>
          </p:cNvSpPr>
          <p:nvPr/>
        </p:nvSpPr>
        <p:spPr bwMode="auto">
          <a:xfrm>
            <a:off x="5837238" y="5018088"/>
            <a:ext cx="2695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i="1" smtClean="0">
                <a:solidFill>
                  <a:srgbClr val="000000"/>
                </a:solidFill>
              </a:rPr>
              <a:t>receiver-side buffering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3" name="Rectangle 45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sp>
        <p:nvSpPr>
          <p:cNvPr id="83974" name="Rectangle 47"/>
          <p:cNvSpPr>
            <a:spLocks noGrp="1" noChangeArrowheads="1"/>
          </p:cNvSpPr>
          <p:nvPr>
            <p:ph type="body" sz="half" idx="2"/>
          </p:nvPr>
        </p:nvSpPr>
        <p:spPr>
          <a:xfrm>
            <a:off x="736600" y="1328738"/>
            <a:ext cx="7683500" cy="4648200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client, server each close their side of connection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send TCP segment with FIN bit = 1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respond to received FIN with ACK</a:t>
            </a:r>
          </a:p>
          <a:p>
            <a:pPr lvl="1">
              <a:buFont typeface="Arial"/>
              <a:buChar char="•"/>
              <a:defRPr/>
            </a:pPr>
            <a:r>
              <a:rPr lang="en-US">
                <a:ea typeface="ＭＳ Ｐゴシック" charset="0"/>
              </a:rPr>
              <a:t>on receiving FIN, ACK can be combined with own FIN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ea typeface="ＭＳ Ｐゴシック" charset="0"/>
                <a:cs typeface="+mn-cs"/>
              </a:rPr>
              <a:t>simultaneous FIN exchanges can be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838200"/>
            <a:ext cx="6399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7" name="Line 4"/>
          <p:cNvSpPr>
            <a:spLocks noChangeShapeType="1"/>
          </p:cNvSpPr>
          <p:nvPr/>
        </p:nvSpPr>
        <p:spPr bwMode="auto">
          <a:xfrm flipH="1">
            <a:off x="3471863" y="2081213"/>
            <a:ext cx="1587" cy="3948112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4998" name="Line 10"/>
          <p:cNvSpPr>
            <a:spLocks noChangeShapeType="1"/>
          </p:cNvSpPr>
          <p:nvPr/>
        </p:nvSpPr>
        <p:spPr bwMode="auto">
          <a:xfrm flipH="1">
            <a:off x="6061075" y="2151063"/>
            <a:ext cx="1588" cy="3417887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96362" name="Group 74"/>
          <p:cNvGrpSpPr>
            <a:grpSpLocks/>
          </p:cNvGrpSpPr>
          <p:nvPr/>
        </p:nvGrpSpPr>
        <p:grpSpPr bwMode="auto">
          <a:xfrm>
            <a:off x="544513" y="2762250"/>
            <a:ext cx="1335087" cy="854075"/>
            <a:chOff x="343" y="1740"/>
            <a:chExt cx="841" cy="538"/>
          </a:xfrm>
        </p:grpSpPr>
        <p:sp>
          <p:nvSpPr>
            <p:cNvPr id="85085" name="Text Box 34"/>
            <p:cNvSpPr txBox="1">
              <a:spLocks noChangeArrowheads="1"/>
            </p:cNvSpPr>
            <p:nvPr/>
          </p:nvSpPr>
          <p:spPr bwMode="auto">
            <a:xfrm>
              <a:off x="343" y="2066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FIN_WAIT_2</a:t>
              </a:r>
            </a:p>
          </p:txBody>
        </p:sp>
        <p:sp>
          <p:nvSpPr>
            <p:cNvPr id="85086" name="Line 35"/>
            <p:cNvSpPr>
              <a:spLocks noChangeShapeType="1"/>
            </p:cNvSpPr>
            <p:nvPr/>
          </p:nvSpPr>
          <p:spPr bwMode="auto">
            <a:xfrm>
              <a:off x="634" y="1740"/>
              <a:ext cx="0" cy="3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1" name="Group 73"/>
          <p:cNvGrpSpPr>
            <a:grpSpLocks/>
          </p:cNvGrpSpPr>
          <p:nvPr/>
        </p:nvGrpSpPr>
        <p:grpSpPr bwMode="auto">
          <a:xfrm>
            <a:off x="7175500" y="2101850"/>
            <a:ext cx="1390650" cy="960438"/>
            <a:chOff x="4520" y="1324"/>
            <a:chExt cx="876" cy="605"/>
          </a:xfrm>
        </p:grpSpPr>
        <p:sp>
          <p:nvSpPr>
            <p:cNvPr id="85083" name="Text Box 37"/>
            <p:cNvSpPr txBox="1">
              <a:spLocks noChangeArrowheads="1"/>
            </p:cNvSpPr>
            <p:nvPr/>
          </p:nvSpPr>
          <p:spPr bwMode="auto">
            <a:xfrm>
              <a:off x="4520" y="1717"/>
              <a:ext cx="8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CLOSE_WAIT</a:t>
              </a:r>
            </a:p>
          </p:txBody>
        </p:sp>
        <p:sp>
          <p:nvSpPr>
            <p:cNvPr id="85084" name="Line 38"/>
            <p:cNvSpPr>
              <a:spLocks noChangeShapeType="1"/>
            </p:cNvSpPr>
            <p:nvPr/>
          </p:nvSpPr>
          <p:spPr bwMode="auto">
            <a:xfrm>
              <a:off x="5171" y="1324"/>
              <a:ext cx="0" cy="4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3" name="Group 75"/>
          <p:cNvGrpSpPr>
            <a:grpSpLocks/>
          </p:cNvGrpSpPr>
          <p:nvPr/>
        </p:nvGrpSpPr>
        <p:grpSpPr bwMode="auto">
          <a:xfrm>
            <a:off x="3513138" y="3870325"/>
            <a:ext cx="2495550" cy="579438"/>
            <a:chOff x="2213" y="2438"/>
            <a:chExt cx="1572" cy="365"/>
          </a:xfrm>
        </p:grpSpPr>
        <p:sp>
          <p:nvSpPr>
            <p:cNvPr id="85080" name="Line 41"/>
            <p:cNvSpPr>
              <a:spLocks noChangeShapeType="1"/>
            </p:cNvSpPr>
            <p:nvPr/>
          </p:nvSpPr>
          <p:spPr bwMode="auto">
            <a:xfrm flipH="1">
              <a:off x="2213" y="2483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81" name="Rectangle 42"/>
            <p:cNvSpPr>
              <a:spLocks noChangeArrowheads="1"/>
            </p:cNvSpPr>
            <p:nvPr/>
          </p:nvSpPr>
          <p:spPr bwMode="auto">
            <a:xfrm>
              <a:off x="2669" y="2438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82" name="Text Box 43"/>
            <p:cNvSpPr txBox="1">
              <a:spLocks noChangeArrowheads="1"/>
            </p:cNvSpPr>
            <p:nvPr/>
          </p:nvSpPr>
          <p:spPr bwMode="auto">
            <a:xfrm>
              <a:off x="2455" y="2562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FINbit=1, seq=y</a:t>
              </a:r>
            </a:p>
          </p:txBody>
        </p:sp>
      </p:grpSp>
      <p:grpSp>
        <p:nvGrpSpPr>
          <p:cNvPr id="396368" name="Group 80"/>
          <p:cNvGrpSpPr>
            <a:grpSpLocks/>
          </p:cNvGrpSpPr>
          <p:nvPr/>
        </p:nvGrpSpPr>
        <p:grpSpPr bwMode="auto">
          <a:xfrm>
            <a:off x="3543300" y="4578350"/>
            <a:ext cx="2508250" cy="582613"/>
            <a:chOff x="2232" y="2884"/>
            <a:chExt cx="1580" cy="367"/>
          </a:xfrm>
        </p:grpSpPr>
        <p:sp>
          <p:nvSpPr>
            <p:cNvPr id="85077" name="Line 44"/>
            <p:cNvSpPr>
              <a:spLocks noChangeShapeType="1"/>
            </p:cNvSpPr>
            <p:nvPr/>
          </p:nvSpPr>
          <p:spPr bwMode="auto">
            <a:xfrm>
              <a:off x="2232" y="2884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8" name="Rectangle 46"/>
            <p:cNvSpPr>
              <a:spLocks noChangeArrowheads="1"/>
            </p:cNvSpPr>
            <p:nvPr/>
          </p:nvSpPr>
          <p:spPr bwMode="auto">
            <a:xfrm>
              <a:off x="2553" y="2995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9" name="Text Box 47"/>
            <p:cNvSpPr txBox="1">
              <a:spLocks noChangeArrowheads="1"/>
            </p:cNvSpPr>
            <p:nvPr/>
          </p:nvSpPr>
          <p:spPr bwMode="auto">
            <a:xfrm>
              <a:off x="2246" y="2958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ACKbit=1; ACKnum=y+1</a:t>
              </a:r>
            </a:p>
          </p:txBody>
        </p:sp>
      </p:grpSp>
      <p:grpSp>
        <p:nvGrpSpPr>
          <p:cNvPr id="396360" name="Group 72"/>
          <p:cNvGrpSpPr>
            <a:grpSpLocks/>
          </p:cNvGrpSpPr>
          <p:nvPr/>
        </p:nvGrpSpPr>
        <p:grpSpPr bwMode="auto">
          <a:xfrm>
            <a:off x="2090738" y="2901950"/>
            <a:ext cx="4930775" cy="854075"/>
            <a:chOff x="1317" y="1828"/>
            <a:chExt cx="3106" cy="538"/>
          </a:xfrm>
        </p:grpSpPr>
        <p:sp>
          <p:nvSpPr>
            <p:cNvPr id="85072" name="Line 13"/>
            <p:cNvSpPr>
              <a:spLocks noChangeShapeType="1"/>
            </p:cNvSpPr>
            <p:nvPr/>
          </p:nvSpPr>
          <p:spPr bwMode="auto">
            <a:xfrm flipH="1">
              <a:off x="2186" y="1828"/>
              <a:ext cx="1580" cy="367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3" name="Rectangle 14"/>
            <p:cNvSpPr>
              <a:spLocks noChangeArrowheads="1"/>
            </p:cNvSpPr>
            <p:nvPr/>
          </p:nvSpPr>
          <p:spPr bwMode="auto">
            <a:xfrm>
              <a:off x="2507" y="1912"/>
              <a:ext cx="896" cy="2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74" name="Text Box 15"/>
            <p:cNvSpPr txBox="1">
              <a:spLocks noChangeArrowheads="1"/>
            </p:cNvSpPr>
            <p:nvPr/>
          </p:nvSpPr>
          <p:spPr bwMode="auto">
            <a:xfrm>
              <a:off x="2200" y="1875"/>
              <a:ext cx="153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5075" name="Text Box 21"/>
            <p:cNvSpPr txBox="1">
              <a:spLocks noChangeArrowheads="1"/>
            </p:cNvSpPr>
            <p:nvPr/>
          </p:nvSpPr>
          <p:spPr bwMode="auto">
            <a:xfrm>
              <a:off x="1317" y="2066"/>
              <a:ext cx="867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wait for server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close</a:t>
              </a:r>
            </a:p>
          </p:txBody>
        </p:sp>
        <p:sp>
          <p:nvSpPr>
            <p:cNvPr id="85076" name="Text Box 49"/>
            <p:cNvSpPr txBox="1">
              <a:spLocks noChangeArrowheads="1"/>
            </p:cNvSpPr>
            <p:nvPr/>
          </p:nvSpPr>
          <p:spPr bwMode="auto">
            <a:xfrm>
              <a:off x="3822" y="1979"/>
              <a:ext cx="60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still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data</a:t>
              </a:r>
            </a:p>
          </p:txBody>
        </p:sp>
      </p:grpSp>
      <p:grpSp>
        <p:nvGrpSpPr>
          <p:cNvPr id="396366" name="Group 78"/>
          <p:cNvGrpSpPr>
            <a:grpSpLocks/>
          </p:cNvGrpSpPr>
          <p:nvPr/>
        </p:nvGrpSpPr>
        <p:grpSpPr bwMode="auto">
          <a:xfrm>
            <a:off x="6059488" y="3032125"/>
            <a:ext cx="2501900" cy="1735138"/>
            <a:chOff x="3817" y="1910"/>
            <a:chExt cx="1576" cy="1093"/>
          </a:xfrm>
        </p:grpSpPr>
        <p:sp>
          <p:nvSpPr>
            <p:cNvPr id="85068" name="Text Box 50"/>
            <p:cNvSpPr txBox="1">
              <a:spLocks noChangeArrowheads="1"/>
            </p:cNvSpPr>
            <p:nvPr/>
          </p:nvSpPr>
          <p:spPr bwMode="auto">
            <a:xfrm>
              <a:off x="3817" y="2703"/>
              <a:ext cx="792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no longer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data</a:t>
              </a:r>
            </a:p>
          </p:txBody>
        </p:sp>
        <p:grpSp>
          <p:nvGrpSpPr>
            <p:cNvPr id="102476" name="Group 76"/>
            <p:cNvGrpSpPr>
              <a:grpSpLocks/>
            </p:cNvGrpSpPr>
            <p:nvPr/>
          </p:nvGrpSpPr>
          <p:grpSpPr bwMode="auto">
            <a:xfrm>
              <a:off x="4691" y="1910"/>
              <a:ext cx="702" cy="723"/>
              <a:chOff x="4691" y="1910"/>
              <a:chExt cx="702" cy="723"/>
            </a:xfrm>
          </p:grpSpPr>
          <p:sp>
            <p:nvSpPr>
              <p:cNvPr id="85070" name="Line 39"/>
              <p:cNvSpPr>
                <a:spLocks noChangeShapeType="1"/>
              </p:cNvSpPr>
              <p:nvPr/>
            </p:nvSpPr>
            <p:spPr bwMode="auto">
              <a:xfrm>
                <a:off x="5167" y="1910"/>
                <a:ext cx="0" cy="5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71" name="Text Box 55"/>
              <p:cNvSpPr txBox="1">
                <a:spLocks noChangeArrowheads="1"/>
              </p:cNvSpPr>
              <p:nvPr/>
            </p:nvSpPr>
            <p:spPr bwMode="auto">
              <a:xfrm>
                <a:off x="4691" y="2421"/>
                <a:ext cx="70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mtClean="0">
                    <a:solidFill>
                      <a:srgbClr val="000000"/>
                    </a:solidFill>
                  </a:rPr>
                  <a:t>LAST_ACK</a:t>
                </a:r>
              </a:p>
            </p:txBody>
          </p:sp>
        </p:grpSp>
      </p:grpSp>
      <p:grpSp>
        <p:nvGrpSpPr>
          <p:cNvPr id="396370" name="Group 82"/>
          <p:cNvGrpSpPr>
            <a:grpSpLocks/>
          </p:cNvGrpSpPr>
          <p:nvPr/>
        </p:nvGrpSpPr>
        <p:grpSpPr bwMode="auto">
          <a:xfrm>
            <a:off x="7642225" y="4213225"/>
            <a:ext cx="917575" cy="1223963"/>
            <a:chOff x="4814" y="2654"/>
            <a:chExt cx="578" cy="771"/>
          </a:xfrm>
        </p:grpSpPr>
        <p:sp>
          <p:nvSpPr>
            <p:cNvPr id="85066" name="Text Box 11"/>
            <p:cNvSpPr txBox="1">
              <a:spLocks noChangeArrowheads="1"/>
            </p:cNvSpPr>
            <p:nvPr/>
          </p:nvSpPr>
          <p:spPr bwMode="auto">
            <a:xfrm>
              <a:off x="4814" y="3213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5067" name="Line 57"/>
            <p:cNvSpPr>
              <a:spLocks noChangeShapeType="1"/>
            </p:cNvSpPr>
            <p:nvPr/>
          </p:nvSpPr>
          <p:spPr bwMode="auto">
            <a:xfrm>
              <a:off x="5173" y="265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5" name="Group 77"/>
          <p:cNvGrpSpPr>
            <a:grpSpLocks/>
          </p:cNvGrpSpPr>
          <p:nvPr/>
        </p:nvGrpSpPr>
        <p:grpSpPr bwMode="auto">
          <a:xfrm>
            <a:off x="585788" y="3605213"/>
            <a:ext cx="1400175" cy="1044575"/>
            <a:chOff x="369" y="2271"/>
            <a:chExt cx="882" cy="658"/>
          </a:xfrm>
        </p:grpSpPr>
        <p:sp>
          <p:nvSpPr>
            <p:cNvPr id="85064" name="Text Box 58"/>
            <p:cNvSpPr txBox="1">
              <a:spLocks noChangeArrowheads="1"/>
            </p:cNvSpPr>
            <p:nvPr/>
          </p:nvSpPr>
          <p:spPr bwMode="auto">
            <a:xfrm>
              <a:off x="369" y="2717"/>
              <a:ext cx="88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TIMED_WAIT</a:t>
              </a:r>
            </a:p>
          </p:txBody>
        </p:sp>
        <p:sp>
          <p:nvSpPr>
            <p:cNvPr id="85065" name="Line 60"/>
            <p:cNvSpPr>
              <a:spLocks noChangeShapeType="1"/>
            </p:cNvSpPr>
            <p:nvPr/>
          </p:nvSpPr>
          <p:spPr bwMode="auto">
            <a:xfrm>
              <a:off x="638" y="2271"/>
              <a:ext cx="0" cy="4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69" name="Group 81"/>
          <p:cNvGrpSpPr>
            <a:grpSpLocks/>
          </p:cNvGrpSpPr>
          <p:nvPr/>
        </p:nvGrpSpPr>
        <p:grpSpPr bwMode="auto">
          <a:xfrm>
            <a:off x="674688" y="4486275"/>
            <a:ext cx="2743200" cy="1768475"/>
            <a:chOff x="425" y="2826"/>
            <a:chExt cx="1728" cy="1114"/>
          </a:xfrm>
        </p:grpSpPr>
        <p:sp>
          <p:nvSpPr>
            <p:cNvPr id="85058" name="Line 52"/>
            <p:cNvSpPr>
              <a:spLocks noChangeShapeType="1"/>
            </p:cNvSpPr>
            <p:nvPr/>
          </p:nvSpPr>
          <p:spPr bwMode="auto">
            <a:xfrm>
              <a:off x="1820" y="2833"/>
              <a:ext cx="7" cy="10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9" name="Text Box 51"/>
            <p:cNvSpPr txBox="1">
              <a:spLocks noChangeArrowheads="1"/>
            </p:cNvSpPr>
            <p:nvPr/>
          </p:nvSpPr>
          <p:spPr bwMode="auto">
            <a:xfrm>
              <a:off x="1216" y="3093"/>
              <a:ext cx="937" cy="4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timed wait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for 2*max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segment lifetime</a:t>
              </a:r>
            </a:p>
          </p:txBody>
        </p:sp>
        <p:sp>
          <p:nvSpPr>
            <p:cNvPr id="85060" name="Line 53"/>
            <p:cNvSpPr>
              <a:spLocks noChangeShapeType="1"/>
            </p:cNvSpPr>
            <p:nvPr/>
          </p:nvSpPr>
          <p:spPr bwMode="auto">
            <a:xfrm>
              <a:off x="1742" y="2826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1" name="Line 54"/>
            <p:cNvSpPr>
              <a:spLocks noChangeShapeType="1"/>
            </p:cNvSpPr>
            <p:nvPr/>
          </p:nvSpPr>
          <p:spPr bwMode="auto">
            <a:xfrm>
              <a:off x="1759" y="3889"/>
              <a:ext cx="1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62" name="Text Box 59"/>
            <p:cNvSpPr txBox="1">
              <a:spLocks noChangeArrowheads="1"/>
            </p:cNvSpPr>
            <p:nvPr/>
          </p:nvSpPr>
          <p:spPr bwMode="auto">
            <a:xfrm>
              <a:off x="425" y="3728"/>
              <a:ext cx="57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CLOSED</a:t>
              </a:r>
            </a:p>
          </p:txBody>
        </p:sp>
        <p:sp>
          <p:nvSpPr>
            <p:cNvPr id="85063" name="Line 61"/>
            <p:cNvSpPr>
              <a:spLocks noChangeShapeType="1"/>
            </p:cNvSpPr>
            <p:nvPr/>
          </p:nvSpPr>
          <p:spPr bwMode="auto">
            <a:xfrm>
              <a:off x="631" y="2918"/>
              <a:ext cx="0" cy="83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5008" name="Rectangle 62"/>
          <p:cNvSpPr>
            <a:spLocks noGrp="1" noChangeArrowheads="1"/>
          </p:cNvSpPr>
          <p:nvPr>
            <p:ph type="title"/>
          </p:nvPr>
        </p:nvSpPr>
        <p:spPr>
          <a:xfrm>
            <a:off x="433388" y="241300"/>
            <a:ext cx="7772400" cy="72707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TCP: closing a connection</a:t>
            </a:r>
          </a:p>
        </p:txBody>
      </p:sp>
      <p:grpSp>
        <p:nvGrpSpPr>
          <p:cNvPr id="396359" name="Group 71"/>
          <p:cNvGrpSpPr>
            <a:grpSpLocks/>
          </p:cNvGrpSpPr>
          <p:nvPr/>
        </p:nvGrpSpPr>
        <p:grpSpPr bwMode="auto">
          <a:xfrm>
            <a:off x="550863" y="2046288"/>
            <a:ext cx="1335087" cy="700087"/>
            <a:chOff x="347" y="1289"/>
            <a:chExt cx="841" cy="441"/>
          </a:xfrm>
        </p:grpSpPr>
        <p:sp>
          <p:nvSpPr>
            <p:cNvPr id="85056" name="Text Box 31"/>
            <p:cNvSpPr txBox="1">
              <a:spLocks noChangeArrowheads="1"/>
            </p:cNvSpPr>
            <p:nvPr/>
          </p:nvSpPr>
          <p:spPr bwMode="auto">
            <a:xfrm>
              <a:off x="347" y="1518"/>
              <a:ext cx="84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FIN_WAIT_1</a:t>
              </a:r>
            </a:p>
          </p:txBody>
        </p:sp>
        <p:sp>
          <p:nvSpPr>
            <p:cNvPr id="85057" name="Line 32"/>
            <p:cNvSpPr>
              <a:spLocks noChangeShapeType="1"/>
            </p:cNvSpPr>
            <p:nvPr/>
          </p:nvSpPr>
          <p:spPr bwMode="auto">
            <a:xfrm>
              <a:off x="630" y="1289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6358" name="Group 70"/>
          <p:cNvGrpSpPr>
            <a:grpSpLocks/>
          </p:cNvGrpSpPr>
          <p:nvPr/>
        </p:nvGrpSpPr>
        <p:grpSpPr bwMode="auto">
          <a:xfrm>
            <a:off x="1204913" y="2100263"/>
            <a:ext cx="4775200" cy="1014412"/>
            <a:chOff x="759" y="1323"/>
            <a:chExt cx="3008" cy="639"/>
          </a:xfrm>
        </p:grpSpPr>
        <p:sp>
          <p:nvSpPr>
            <p:cNvPr id="85051" name="Line 6"/>
            <p:cNvSpPr>
              <a:spLocks noChangeShapeType="1"/>
            </p:cNvSpPr>
            <p:nvPr/>
          </p:nvSpPr>
          <p:spPr bwMode="auto">
            <a:xfrm>
              <a:off x="2195" y="1442"/>
              <a:ext cx="1572" cy="320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2" name="Rectangle 7"/>
            <p:cNvSpPr>
              <a:spLocks noChangeArrowheads="1"/>
            </p:cNvSpPr>
            <p:nvPr/>
          </p:nvSpPr>
          <p:spPr bwMode="auto">
            <a:xfrm>
              <a:off x="2644" y="1369"/>
              <a:ext cx="590" cy="36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53" name="Text Box 8"/>
            <p:cNvSpPr txBox="1">
              <a:spLocks noChangeArrowheads="1"/>
            </p:cNvSpPr>
            <p:nvPr/>
          </p:nvSpPr>
          <p:spPr bwMode="auto">
            <a:xfrm>
              <a:off x="2430" y="1493"/>
              <a:ext cx="105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FINbit=1, seq=x</a:t>
              </a:r>
            </a:p>
          </p:txBody>
        </p:sp>
        <p:sp>
          <p:nvSpPr>
            <p:cNvPr id="85054" name="Text Box 9"/>
            <p:cNvSpPr txBox="1">
              <a:spLocks noChangeArrowheads="1"/>
            </p:cNvSpPr>
            <p:nvPr/>
          </p:nvSpPr>
          <p:spPr bwMode="auto">
            <a:xfrm>
              <a:off x="1209" y="1541"/>
              <a:ext cx="913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can no longer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but can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 receive data</a:t>
              </a:r>
            </a:p>
          </p:txBody>
        </p:sp>
        <p:sp>
          <p:nvSpPr>
            <p:cNvPr id="85055" name="Text Box 67"/>
            <p:cNvSpPr txBox="1">
              <a:spLocks noChangeArrowheads="1"/>
            </p:cNvSpPr>
            <p:nvPr/>
          </p:nvSpPr>
          <p:spPr bwMode="auto">
            <a:xfrm>
              <a:off x="759" y="1323"/>
              <a:ext cx="145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z="1400" smtClean="0">
                  <a:solidFill>
                    <a:srgbClr val="000000"/>
                  </a:solidFill>
                  <a:latin typeface="Courier New" charset="0"/>
                </a:rPr>
                <a:t>clientSocket.close()</a:t>
              </a:r>
            </a:p>
          </p:txBody>
        </p:sp>
      </p:grpSp>
      <p:sp>
        <p:nvSpPr>
          <p:cNvPr id="85011" name="Text Box 84"/>
          <p:cNvSpPr txBox="1">
            <a:spLocks noChangeArrowheads="1"/>
          </p:cNvSpPr>
          <p:nvPr/>
        </p:nvSpPr>
        <p:spPr bwMode="auto">
          <a:xfrm>
            <a:off x="498475" y="1368425"/>
            <a:ext cx="11604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i="1" smtClean="0">
                <a:solidFill>
                  <a:srgbClr val="000099"/>
                </a:solidFill>
              </a:rPr>
              <a:t>client state</a:t>
            </a:r>
          </a:p>
          <a:p>
            <a:pPr algn="r" eaLnBrk="0" hangingPunct="0">
              <a:defRPr/>
            </a:pPr>
            <a:endParaRPr lang="en-US" i="1" smtClean="0">
              <a:solidFill>
                <a:srgbClr val="000099"/>
              </a:solidFill>
            </a:endParaRPr>
          </a:p>
        </p:txBody>
      </p:sp>
      <p:sp>
        <p:nvSpPr>
          <p:cNvPr id="85012" name="Text Box 85"/>
          <p:cNvSpPr txBox="1">
            <a:spLocks noChangeArrowheads="1"/>
          </p:cNvSpPr>
          <p:nvPr/>
        </p:nvSpPr>
        <p:spPr bwMode="auto">
          <a:xfrm>
            <a:off x="7353300" y="1385888"/>
            <a:ext cx="12382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i="1" smtClean="0">
                <a:solidFill>
                  <a:srgbClr val="000099"/>
                </a:solidFill>
              </a:rPr>
              <a:t>server state</a:t>
            </a:r>
          </a:p>
          <a:p>
            <a:pPr algn="r" eaLnBrk="0" hangingPunct="0">
              <a:defRPr/>
            </a:pPr>
            <a:endParaRPr lang="en-US" i="1" smtClean="0">
              <a:solidFill>
                <a:srgbClr val="000099"/>
              </a:solidFill>
            </a:endParaRPr>
          </a:p>
        </p:txBody>
      </p:sp>
      <p:sp>
        <p:nvSpPr>
          <p:cNvPr id="85013" name="Text Box 86"/>
          <p:cNvSpPr txBox="1">
            <a:spLocks noChangeArrowheads="1"/>
          </p:cNvSpPr>
          <p:nvPr/>
        </p:nvSpPr>
        <p:spPr bwMode="auto">
          <a:xfrm>
            <a:off x="7769225" y="17684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ESTAB</a:t>
            </a:r>
          </a:p>
        </p:txBody>
      </p:sp>
      <p:sp>
        <p:nvSpPr>
          <p:cNvPr id="85014" name="Text Box 87"/>
          <p:cNvSpPr txBox="1">
            <a:spLocks noChangeArrowheads="1"/>
          </p:cNvSpPr>
          <p:nvPr/>
        </p:nvSpPr>
        <p:spPr bwMode="auto">
          <a:xfrm>
            <a:off x="533400" y="1751013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ESTAB</a:t>
            </a:r>
          </a:p>
        </p:txBody>
      </p:sp>
      <p:grpSp>
        <p:nvGrpSpPr>
          <p:cNvPr id="102422" name="Group 88"/>
          <p:cNvGrpSpPr>
            <a:grpSpLocks/>
          </p:cNvGrpSpPr>
          <p:nvPr/>
        </p:nvGrpSpPr>
        <p:grpSpPr bwMode="auto">
          <a:xfrm>
            <a:off x="3140075" y="1443038"/>
            <a:ext cx="642938" cy="600075"/>
            <a:chOff x="-44" y="1473"/>
            <a:chExt cx="981" cy="1105"/>
          </a:xfrm>
        </p:grpSpPr>
        <p:pic>
          <p:nvPicPr>
            <p:cNvPr id="102456" name="Picture 89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457" name="Freeform 90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02423" name="Group 91"/>
          <p:cNvGrpSpPr>
            <a:grpSpLocks/>
          </p:cNvGrpSpPr>
          <p:nvPr/>
        </p:nvGrpSpPr>
        <p:grpSpPr bwMode="auto">
          <a:xfrm>
            <a:off x="5772150" y="1446213"/>
            <a:ext cx="336550" cy="512762"/>
            <a:chOff x="4140" y="429"/>
            <a:chExt cx="1425" cy="2396"/>
          </a:xfrm>
        </p:grpSpPr>
        <p:sp>
          <p:nvSpPr>
            <p:cNvPr id="102424" name="Freeform 92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18" name="Rectangle 93"/>
            <p:cNvSpPr>
              <a:spLocks noChangeArrowheads="1"/>
            </p:cNvSpPr>
            <p:nvPr/>
          </p:nvSpPr>
          <p:spPr bwMode="auto">
            <a:xfrm>
              <a:off x="4207" y="429"/>
              <a:ext cx="1049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26" name="Freeform 94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2427" name="Freeform 95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21" name="Rectangle 96"/>
            <p:cNvSpPr>
              <a:spLocks noChangeArrowheads="1"/>
            </p:cNvSpPr>
            <p:nvPr/>
          </p:nvSpPr>
          <p:spPr bwMode="auto">
            <a:xfrm>
              <a:off x="4214" y="696"/>
              <a:ext cx="592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29" name="Group 97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85047" name="AutoShape 98"/>
              <p:cNvSpPr>
                <a:spLocks noChangeArrowheads="1"/>
              </p:cNvSpPr>
              <p:nvPr/>
            </p:nvSpPr>
            <p:spPr bwMode="auto">
              <a:xfrm>
                <a:off x="617" y="2566"/>
                <a:ext cx="721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8" name="AutoShape 99"/>
              <p:cNvSpPr>
                <a:spLocks noChangeArrowheads="1"/>
              </p:cNvSpPr>
              <p:nvPr/>
            </p:nvSpPr>
            <p:spPr bwMode="auto">
              <a:xfrm>
                <a:off x="634" y="2581"/>
                <a:ext cx="688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23" name="Rectangle 100"/>
            <p:cNvSpPr>
              <a:spLocks noChangeArrowheads="1"/>
            </p:cNvSpPr>
            <p:nvPr/>
          </p:nvSpPr>
          <p:spPr bwMode="auto">
            <a:xfrm>
              <a:off x="4221" y="1022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31" name="Group 101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85045" name="AutoShape 102"/>
              <p:cNvSpPr>
                <a:spLocks noChangeArrowheads="1"/>
              </p:cNvSpPr>
              <p:nvPr/>
            </p:nvSpPr>
            <p:spPr bwMode="auto">
              <a:xfrm>
                <a:off x="611" y="2567"/>
                <a:ext cx="730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6" name="AutoShape 103"/>
              <p:cNvSpPr>
                <a:spLocks noChangeArrowheads="1"/>
              </p:cNvSpPr>
              <p:nvPr/>
            </p:nvSpPr>
            <p:spPr bwMode="auto">
              <a:xfrm>
                <a:off x="628" y="2582"/>
                <a:ext cx="69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25" name="Rectangle 104"/>
            <p:cNvSpPr>
              <a:spLocks noChangeArrowheads="1"/>
            </p:cNvSpPr>
            <p:nvPr/>
          </p:nvSpPr>
          <p:spPr bwMode="auto">
            <a:xfrm>
              <a:off x="4214" y="1356"/>
              <a:ext cx="598" cy="4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26" name="Rectangle 105"/>
            <p:cNvSpPr>
              <a:spLocks noChangeArrowheads="1"/>
            </p:cNvSpPr>
            <p:nvPr/>
          </p:nvSpPr>
          <p:spPr bwMode="auto">
            <a:xfrm>
              <a:off x="4227" y="1653"/>
              <a:ext cx="598" cy="5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102434" name="Group 106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85043" name="AutoShape 107"/>
              <p:cNvSpPr>
                <a:spLocks noChangeArrowheads="1"/>
              </p:cNvSpPr>
              <p:nvPr/>
            </p:nvSpPr>
            <p:spPr bwMode="auto">
              <a:xfrm>
                <a:off x="618" y="2571"/>
                <a:ext cx="720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4" name="AutoShape 108"/>
              <p:cNvSpPr>
                <a:spLocks noChangeArrowheads="1"/>
              </p:cNvSpPr>
              <p:nvPr/>
            </p:nvSpPr>
            <p:spPr bwMode="auto">
              <a:xfrm>
                <a:off x="635" y="2585"/>
                <a:ext cx="687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102435" name="Freeform 109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102436" name="Group 110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85041" name="AutoShape 111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8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5042" name="AutoShape 112"/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5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85030" name="Rectangle 113"/>
            <p:cNvSpPr>
              <a:spLocks noChangeArrowheads="1"/>
            </p:cNvSpPr>
            <p:nvPr/>
          </p:nvSpPr>
          <p:spPr bwMode="auto">
            <a:xfrm>
              <a:off x="5249" y="429"/>
              <a:ext cx="67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38" name="Freeform 114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2439" name="Freeform 115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33" name="Oval 116"/>
            <p:cNvSpPr>
              <a:spLocks noChangeArrowheads="1"/>
            </p:cNvSpPr>
            <p:nvPr/>
          </p:nvSpPr>
          <p:spPr bwMode="auto">
            <a:xfrm>
              <a:off x="5518" y="2610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102441" name="Freeform 117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85035" name="AutoShape 118"/>
            <p:cNvSpPr>
              <a:spLocks noChangeArrowheads="1"/>
            </p:cNvSpPr>
            <p:nvPr/>
          </p:nvSpPr>
          <p:spPr bwMode="auto">
            <a:xfrm>
              <a:off x="4140" y="2677"/>
              <a:ext cx="1196" cy="148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6" name="AutoShape 119"/>
            <p:cNvSpPr>
              <a:spLocks noChangeArrowheads="1"/>
            </p:cNvSpPr>
            <p:nvPr/>
          </p:nvSpPr>
          <p:spPr bwMode="auto">
            <a:xfrm>
              <a:off x="4207" y="2714"/>
              <a:ext cx="1069" cy="82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7" name="Oval 120"/>
            <p:cNvSpPr>
              <a:spLocks noChangeArrowheads="1"/>
            </p:cNvSpPr>
            <p:nvPr/>
          </p:nvSpPr>
          <p:spPr bwMode="auto">
            <a:xfrm>
              <a:off x="4308" y="2380"/>
              <a:ext cx="155" cy="148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38" name="Oval 121"/>
            <p:cNvSpPr>
              <a:spLocks noChangeArrowheads="1"/>
            </p:cNvSpPr>
            <p:nvPr/>
          </p:nvSpPr>
          <p:spPr bwMode="auto">
            <a:xfrm>
              <a:off x="4483" y="2387"/>
              <a:ext cx="161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85039" name="Oval 122"/>
            <p:cNvSpPr>
              <a:spLocks noChangeArrowheads="1"/>
            </p:cNvSpPr>
            <p:nvPr/>
          </p:nvSpPr>
          <p:spPr bwMode="auto">
            <a:xfrm>
              <a:off x="4664" y="2380"/>
              <a:ext cx="155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5040" name="Rectangle 123"/>
            <p:cNvSpPr>
              <a:spLocks noChangeArrowheads="1"/>
            </p:cNvSpPr>
            <p:nvPr/>
          </p:nvSpPr>
          <p:spPr bwMode="auto">
            <a:xfrm>
              <a:off x="5061" y="1838"/>
              <a:ext cx="87" cy="757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9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9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9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9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9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9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9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Review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2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Finish up TCP</a:t>
            </a:r>
          </a:p>
          <a:p>
            <a:endParaRPr lang="en-US" dirty="0"/>
          </a:p>
          <a:p>
            <a:r>
              <a:rPr lang="en-US" dirty="0" smtClean="0"/>
              <a:t>Exam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5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8" y="773113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0500"/>
            <a:ext cx="7772400" cy="78105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TCP segment structure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59398" name="Rectangle 4"/>
          <p:cNvSpPr>
            <a:spLocks noChangeArrowheads="1"/>
          </p:cNvSpPr>
          <p:nvPr/>
        </p:nvSpPr>
        <p:spPr bwMode="auto">
          <a:xfrm>
            <a:off x="2897188" y="151288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2811463" y="162877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9400" name="Text Box 6"/>
          <p:cNvSpPr txBox="1">
            <a:spLocks noChangeArrowheads="1"/>
          </p:cNvSpPr>
          <p:nvPr/>
        </p:nvSpPr>
        <p:spPr bwMode="auto">
          <a:xfrm>
            <a:off x="2955925" y="158750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source port #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1" name="Text Box 7"/>
          <p:cNvSpPr txBox="1">
            <a:spLocks noChangeArrowheads="1"/>
          </p:cNvSpPr>
          <p:nvPr/>
        </p:nvSpPr>
        <p:spPr bwMode="auto">
          <a:xfrm>
            <a:off x="5056188" y="159226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dest port #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2" name="Line 8"/>
          <p:cNvSpPr>
            <a:spLocks noChangeShapeType="1"/>
          </p:cNvSpPr>
          <p:nvPr/>
        </p:nvSpPr>
        <p:spPr bwMode="auto">
          <a:xfrm>
            <a:off x="2814638" y="200342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3" name="Line 9"/>
          <p:cNvSpPr>
            <a:spLocks noChangeShapeType="1"/>
          </p:cNvSpPr>
          <p:nvPr/>
        </p:nvSpPr>
        <p:spPr bwMode="auto">
          <a:xfrm flipV="1">
            <a:off x="2808288" y="2382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4" name="Line 10"/>
          <p:cNvSpPr>
            <a:spLocks noChangeShapeType="1"/>
          </p:cNvSpPr>
          <p:nvPr/>
        </p:nvSpPr>
        <p:spPr bwMode="auto">
          <a:xfrm flipV="1">
            <a:off x="4754563" y="1628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5" name="Text Box 11"/>
          <p:cNvSpPr txBox="1">
            <a:spLocks noChangeArrowheads="1"/>
          </p:cNvSpPr>
          <p:nvPr/>
        </p:nvSpPr>
        <p:spPr bwMode="auto">
          <a:xfrm>
            <a:off x="4297363" y="109855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32 bits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6" name="Line 12"/>
          <p:cNvSpPr>
            <a:spLocks noChangeShapeType="1"/>
          </p:cNvSpPr>
          <p:nvPr/>
        </p:nvSpPr>
        <p:spPr bwMode="auto">
          <a:xfrm>
            <a:off x="5297488" y="134461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7" name="Line 13"/>
          <p:cNvSpPr>
            <a:spLocks noChangeShapeType="1"/>
          </p:cNvSpPr>
          <p:nvPr/>
        </p:nvSpPr>
        <p:spPr bwMode="auto">
          <a:xfrm rot="10800000">
            <a:off x="2789238" y="135572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08" name="Text Box 14"/>
          <p:cNvSpPr txBox="1">
            <a:spLocks noChangeArrowheads="1"/>
          </p:cNvSpPr>
          <p:nvPr/>
        </p:nvSpPr>
        <p:spPr bwMode="auto">
          <a:xfrm>
            <a:off x="3863975" y="456723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application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data </a:t>
            </a:r>
          </a:p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09" name="Text Box 15"/>
          <p:cNvSpPr txBox="1">
            <a:spLocks noChangeArrowheads="1"/>
          </p:cNvSpPr>
          <p:nvPr/>
        </p:nvSpPr>
        <p:spPr bwMode="auto">
          <a:xfrm>
            <a:off x="3444875" y="198278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sequence number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10" name="Line 16"/>
          <p:cNvSpPr>
            <a:spLocks noChangeShapeType="1"/>
          </p:cNvSpPr>
          <p:nvPr/>
        </p:nvSpPr>
        <p:spPr bwMode="auto">
          <a:xfrm flipV="1">
            <a:off x="2817813" y="276383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1" name="Text Box 17"/>
          <p:cNvSpPr txBox="1">
            <a:spLocks noChangeArrowheads="1"/>
          </p:cNvSpPr>
          <p:nvPr/>
        </p:nvSpPr>
        <p:spPr bwMode="auto">
          <a:xfrm>
            <a:off x="3044825" y="238283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acknowledgement number</a:t>
            </a:r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2813050" y="315912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 flipV="1">
            <a:off x="2808288" y="354965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 flipV="1">
            <a:off x="2808288" y="411162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4768850" y="276701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16" name="Text Box 22"/>
          <p:cNvSpPr txBox="1">
            <a:spLocks noChangeArrowheads="1"/>
          </p:cNvSpPr>
          <p:nvPr/>
        </p:nvSpPr>
        <p:spPr bwMode="auto">
          <a:xfrm>
            <a:off x="4870450" y="277018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receive window</a:t>
            </a:r>
          </a:p>
        </p:txBody>
      </p:sp>
      <p:sp>
        <p:nvSpPr>
          <p:cNvPr id="59417" name="Text Box 23"/>
          <p:cNvSpPr txBox="1">
            <a:spLocks noChangeArrowheads="1"/>
          </p:cNvSpPr>
          <p:nvPr/>
        </p:nvSpPr>
        <p:spPr bwMode="auto">
          <a:xfrm>
            <a:off x="4895850" y="316547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Urg data pointer</a:t>
            </a:r>
          </a:p>
        </p:txBody>
      </p:sp>
      <p:sp>
        <p:nvSpPr>
          <p:cNvPr id="59418" name="Text Box 24"/>
          <p:cNvSpPr txBox="1">
            <a:spLocks noChangeArrowheads="1"/>
          </p:cNvSpPr>
          <p:nvPr/>
        </p:nvSpPr>
        <p:spPr bwMode="auto">
          <a:xfrm>
            <a:off x="3179763" y="314642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</p:txBody>
      </p:sp>
      <p:sp>
        <p:nvSpPr>
          <p:cNvPr id="59419" name="Text Box 25"/>
          <p:cNvSpPr txBox="1">
            <a:spLocks noChangeArrowheads="1"/>
          </p:cNvSpPr>
          <p:nvPr/>
        </p:nvSpPr>
        <p:spPr bwMode="auto">
          <a:xfrm>
            <a:off x="4532313" y="279876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F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0" name="Line 26"/>
          <p:cNvSpPr>
            <a:spLocks noChangeShapeType="1"/>
          </p:cNvSpPr>
          <p:nvPr/>
        </p:nvSpPr>
        <p:spPr bwMode="auto">
          <a:xfrm flipV="1">
            <a:off x="4611688" y="275748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1" name="Line 27"/>
          <p:cNvSpPr>
            <a:spLocks noChangeShapeType="1"/>
          </p:cNvSpPr>
          <p:nvPr/>
        </p:nvSpPr>
        <p:spPr bwMode="auto">
          <a:xfrm flipV="1">
            <a:off x="444976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2" name="Line 28"/>
          <p:cNvSpPr>
            <a:spLocks noChangeShapeType="1"/>
          </p:cNvSpPr>
          <p:nvPr/>
        </p:nvSpPr>
        <p:spPr bwMode="auto">
          <a:xfrm flipV="1">
            <a:off x="4283075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3" name="Line 29"/>
          <p:cNvSpPr>
            <a:spLocks noChangeShapeType="1"/>
          </p:cNvSpPr>
          <p:nvPr/>
        </p:nvSpPr>
        <p:spPr bwMode="auto">
          <a:xfrm flipV="1">
            <a:off x="4121150" y="276701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4" name="Line 30"/>
          <p:cNvSpPr>
            <a:spLocks noChangeShapeType="1"/>
          </p:cNvSpPr>
          <p:nvPr/>
        </p:nvSpPr>
        <p:spPr bwMode="auto">
          <a:xfrm flipV="1">
            <a:off x="3963988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5" name="Line 31"/>
          <p:cNvSpPr>
            <a:spLocks noChangeShapeType="1"/>
          </p:cNvSpPr>
          <p:nvPr/>
        </p:nvSpPr>
        <p:spPr bwMode="auto">
          <a:xfrm flipV="1">
            <a:off x="3792538" y="277177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26" name="Text Box 32"/>
          <p:cNvSpPr txBox="1">
            <a:spLocks noChangeArrowheads="1"/>
          </p:cNvSpPr>
          <p:nvPr/>
        </p:nvSpPr>
        <p:spPr bwMode="auto">
          <a:xfrm>
            <a:off x="4365625" y="279400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S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7" name="Text Box 33"/>
          <p:cNvSpPr txBox="1">
            <a:spLocks noChangeArrowheads="1"/>
          </p:cNvSpPr>
          <p:nvPr/>
        </p:nvSpPr>
        <p:spPr bwMode="auto">
          <a:xfrm>
            <a:off x="4192588" y="279400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R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8" name="Text Box 34"/>
          <p:cNvSpPr txBox="1">
            <a:spLocks noChangeArrowheads="1"/>
          </p:cNvSpPr>
          <p:nvPr/>
        </p:nvSpPr>
        <p:spPr bwMode="auto">
          <a:xfrm>
            <a:off x="40306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P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29" name="Text Box 35"/>
          <p:cNvSpPr txBox="1">
            <a:spLocks noChangeArrowheads="1"/>
          </p:cNvSpPr>
          <p:nvPr/>
        </p:nvSpPr>
        <p:spPr bwMode="auto">
          <a:xfrm>
            <a:off x="3878263" y="278923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A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0" name="Text Box 36"/>
          <p:cNvSpPr txBox="1">
            <a:spLocks noChangeArrowheads="1"/>
          </p:cNvSpPr>
          <p:nvPr/>
        </p:nvSpPr>
        <p:spPr bwMode="auto">
          <a:xfrm>
            <a:off x="3711575" y="278923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  <a:latin typeface="Arial" charset="0"/>
              </a:rPr>
              <a:t>U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1" name="Text Box 37"/>
          <p:cNvSpPr txBox="1">
            <a:spLocks noChangeArrowheads="1"/>
          </p:cNvSpPr>
          <p:nvPr/>
        </p:nvSpPr>
        <p:spPr bwMode="auto">
          <a:xfrm>
            <a:off x="2759075" y="269716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head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len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2" name="Text Box 38"/>
          <p:cNvSpPr txBox="1">
            <a:spLocks noChangeArrowheads="1"/>
          </p:cNvSpPr>
          <p:nvPr/>
        </p:nvSpPr>
        <p:spPr bwMode="auto">
          <a:xfrm>
            <a:off x="3238500" y="269716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not</a:t>
            </a:r>
          </a:p>
          <a:p>
            <a:pPr algn="ctr"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used</a:t>
            </a:r>
            <a:endParaRPr lang="en-US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3" name="Line 39"/>
          <p:cNvSpPr>
            <a:spLocks noChangeShapeType="1"/>
          </p:cNvSpPr>
          <p:nvPr/>
        </p:nvSpPr>
        <p:spPr bwMode="auto">
          <a:xfrm flipV="1">
            <a:off x="3287713" y="276225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34" name="Text Box 40"/>
          <p:cNvSpPr txBox="1">
            <a:spLocks noChangeArrowheads="1"/>
          </p:cNvSpPr>
          <p:nvPr/>
        </p:nvSpPr>
        <p:spPr bwMode="auto">
          <a:xfrm>
            <a:off x="3317875" y="364807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2000" smtClean="0">
                <a:solidFill>
                  <a:srgbClr val="000000"/>
                </a:solidFill>
                <a:latin typeface="Arial" charset="0"/>
              </a:rPr>
              <a:t>options (variable length)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6" name="Text Box 42"/>
          <p:cNvSpPr txBox="1">
            <a:spLocks noChangeArrowheads="1"/>
          </p:cNvSpPr>
          <p:nvPr/>
        </p:nvSpPr>
        <p:spPr bwMode="auto">
          <a:xfrm>
            <a:off x="976313" y="215106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ACK: ACK #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valid</a:t>
            </a:r>
            <a:endParaRPr lang="en-US" sz="10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9438" name="Text Box 44"/>
          <p:cNvSpPr txBox="1">
            <a:spLocks noChangeArrowheads="1"/>
          </p:cNvSpPr>
          <p:nvPr/>
        </p:nvSpPr>
        <p:spPr bwMode="auto">
          <a:xfrm>
            <a:off x="544513" y="3627438"/>
            <a:ext cx="19113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RST, SYN, FIN: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connection estab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(setup, teardown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commands)</a:t>
            </a:r>
          </a:p>
        </p:txBody>
      </p:sp>
      <p:sp>
        <p:nvSpPr>
          <p:cNvPr id="59440" name="Line 46"/>
          <p:cNvSpPr>
            <a:spLocks noChangeShapeType="1"/>
          </p:cNvSpPr>
          <p:nvPr/>
        </p:nvSpPr>
        <p:spPr bwMode="auto">
          <a:xfrm>
            <a:off x="2376488" y="248761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4801" name="Freeform 48"/>
          <p:cNvSpPr>
            <a:spLocks/>
          </p:cNvSpPr>
          <p:nvPr/>
        </p:nvSpPr>
        <p:spPr bwMode="auto">
          <a:xfrm>
            <a:off x="2390775" y="310515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59443" name="Text Box 49"/>
          <p:cNvSpPr txBox="1">
            <a:spLocks noChangeArrowheads="1"/>
          </p:cNvSpPr>
          <p:nvPr/>
        </p:nvSpPr>
        <p:spPr bwMode="auto">
          <a:xfrm>
            <a:off x="7439025" y="3008313"/>
            <a:ext cx="1250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#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rcvr willing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to accept</a:t>
            </a:r>
          </a:p>
        </p:txBody>
      </p:sp>
      <p:sp>
        <p:nvSpPr>
          <p:cNvPr id="59444" name="Text Box 50"/>
          <p:cNvSpPr txBox="1">
            <a:spLocks noChangeArrowheads="1"/>
          </p:cNvSpPr>
          <p:nvPr/>
        </p:nvSpPr>
        <p:spPr bwMode="auto">
          <a:xfrm>
            <a:off x="7132638" y="1522413"/>
            <a:ext cx="17716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counting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by bytes 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of data</a:t>
            </a:r>
          </a:p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(not segments!)</a:t>
            </a:r>
          </a:p>
        </p:txBody>
      </p:sp>
      <p:sp>
        <p:nvSpPr>
          <p:cNvPr id="59445" name="Text Box 51"/>
          <p:cNvSpPr txBox="1">
            <a:spLocks noChangeArrowheads="1"/>
          </p:cNvSpPr>
          <p:nvPr/>
        </p:nvSpPr>
        <p:spPr bwMode="auto">
          <a:xfrm>
            <a:off x="982663" y="4960938"/>
            <a:ext cx="13652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Internet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checksum</a:t>
            </a:r>
          </a:p>
          <a:p>
            <a:pPr algn="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(as in UDP)</a:t>
            </a:r>
          </a:p>
        </p:txBody>
      </p:sp>
      <p:sp>
        <p:nvSpPr>
          <p:cNvPr id="59446" name="Line 52"/>
          <p:cNvSpPr>
            <a:spLocks noChangeShapeType="1"/>
          </p:cNvSpPr>
          <p:nvPr/>
        </p:nvSpPr>
        <p:spPr bwMode="auto">
          <a:xfrm flipV="1">
            <a:off x="2266950" y="3429000"/>
            <a:ext cx="2105025" cy="1981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7" name="Line 53"/>
          <p:cNvSpPr>
            <a:spLocks noChangeShapeType="1"/>
          </p:cNvSpPr>
          <p:nvPr/>
        </p:nvSpPr>
        <p:spPr bwMode="auto">
          <a:xfrm flipH="1" flipV="1">
            <a:off x="6686550" y="3019425"/>
            <a:ext cx="809625" cy="4667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8" name="Line 54"/>
          <p:cNvSpPr>
            <a:spLocks noChangeShapeType="1"/>
          </p:cNvSpPr>
          <p:nvPr/>
        </p:nvSpPr>
        <p:spPr bwMode="auto">
          <a:xfrm flipH="1">
            <a:off x="6619875" y="1724025"/>
            <a:ext cx="552450" cy="8858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59449" name="Line 55"/>
          <p:cNvSpPr>
            <a:spLocks noChangeShapeType="1"/>
          </p:cNvSpPr>
          <p:nvPr/>
        </p:nvSpPr>
        <p:spPr bwMode="auto">
          <a:xfrm flipH="1">
            <a:off x="6581775" y="1714500"/>
            <a:ext cx="571500" cy="523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9" name="Picture 3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Rectangle 4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ACKs</a:t>
            </a:r>
          </a:p>
        </p:txBody>
      </p:sp>
      <p:sp>
        <p:nvSpPr>
          <p:cNvPr id="60422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339850"/>
            <a:ext cx="3927475" cy="4648200"/>
          </a:xfrm>
        </p:spPr>
        <p:txBody>
          <a:bodyPr/>
          <a:lstStyle/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 smtClean="0">
                <a:solidFill>
                  <a:srgbClr val="CC0000"/>
                </a:solidFill>
              </a:rPr>
              <a:t>sequence numbers:</a:t>
            </a:r>
            <a:endParaRPr lang="en-US" alt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 smtClean="0"/>
              <a:t>byte stream </a:t>
            </a:r>
            <a:r>
              <a:rPr lang="ja-JP" altLang="en-US" smtClean="0"/>
              <a:t>“</a:t>
            </a:r>
            <a:r>
              <a:rPr lang="en-US" altLang="ja-JP" smtClean="0"/>
              <a:t>number</a:t>
            </a:r>
            <a:r>
              <a:rPr lang="ja-JP" altLang="en-US" smtClean="0"/>
              <a:t>”</a:t>
            </a:r>
            <a:r>
              <a:rPr lang="en-US" altLang="ja-JP" smtClean="0"/>
              <a:t> of first byte in segment</a:t>
            </a:r>
            <a:r>
              <a:rPr lang="ja-JP" altLang="en-US" smtClean="0"/>
              <a:t>’</a:t>
            </a:r>
            <a:r>
              <a:rPr lang="en-US" altLang="ja-JP" smtClean="0"/>
              <a:t>s data</a:t>
            </a:r>
            <a:endParaRPr lang="en-US" altLang="ja-JP" sz="2000" smtClean="0"/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u="sng" smtClean="0">
                <a:solidFill>
                  <a:srgbClr val="CC0000"/>
                </a:solidFill>
              </a:rPr>
              <a:t>acknowledgements:</a:t>
            </a:r>
            <a:endParaRPr lang="en-US" altLang="en-US" sz="2400" smtClean="0">
              <a:solidFill>
                <a:srgbClr val="CC0000"/>
              </a:solidFill>
            </a:endParaRPr>
          </a:p>
          <a:p>
            <a:pPr marL="512763" lvl="1" indent="-163513"/>
            <a:r>
              <a:rPr lang="en-US" altLang="en-US" smtClean="0"/>
              <a:t>seq # of next byte expected from other side</a:t>
            </a:r>
          </a:p>
          <a:p>
            <a:pPr marL="512763" lvl="1" indent="-163513"/>
            <a:r>
              <a:rPr lang="en-US" altLang="en-US" smtClean="0"/>
              <a:t>cumulative ACK</a:t>
            </a:r>
          </a:p>
          <a:p>
            <a:pPr marL="234950" indent="-123825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C0000"/>
                </a:solidFill>
              </a:rPr>
              <a:t>Q:</a:t>
            </a:r>
            <a:r>
              <a:rPr lang="en-US" altLang="en-US" sz="2400" smtClean="0"/>
              <a:t> how receiver handles out-of-order segments</a:t>
            </a:r>
          </a:p>
          <a:p>
            <a:pPr marL="512763" lvl="1" indent="-163513"/>
            <a:r>
              <a:rPr lang="en-US" altLang="en-US" smtClean="0"/>
              <a:t>A: TCP spec doesn</a:t>
            </a:r>
            <a:r>
              <a:rPr lang="ja-JP" altLang="en-US" smtClean="0"/>
              <a:t>’</a:t>
            </a:r>
            <a:r>
              <a:rPr lang="en-US" altLang="ja-JP" smtClean="0"/>
              <a:t>t say, - up to implementor</a:t>
            </a:r>
            <a:endParaRPr lang="en-US" altLang="en-US" smtClean="0"/>
          </a:p>
        </p:txBody>
      </p:sp>
      <p:grpSp>
        <p:nvGrpSpPr>
          <p:cNvPr id="187584" name="Group 192"/>
          <p:cNvGrpSpPr>
            <a:grpSpLocks/>
          </p:cNvGrpSpPr>
          <p:nvPr/>
        </p:nvGrpSpPr>
        <p:grpSpPr bwMode="auto">
          <a:xfrm>
            <a:off x="5770563" y="3816350"/>
            <a:ext cx="2897187" cy="2541588"/>
            <a:chOff x="3599" y="2404"/>
            <a:chExt cx="1825" cy="1601"/>
          </a:xfrm>
        </p:grpSpPr>
        <p:sp>
          <p:nvSpPr>
            <p:cNvPr id="60505" name="Rectangle 167"/>
            <p:cNvSpPr>
              <a:spLocks noChangeArrowheads="1"/>
            </p:cNvSpPr>
            <p:nvPr/>
          </p:nvSpPr>
          <p:spPr bwMode="auto">
            <a:xfrm>
              <a:off x="3753" y="3587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65" name="Group 148"/>
            <p:cNvGrpSpPr>
              <a:grpSpLocks/>
            </p:cNvGrpSpPr>
            <p:nvPr/>
          </p:nvGrpSpPr>
          <p:grpSpPr bwMode="auto">
            <a:xfrm>
              <a:off x="3733" y="3291"/>
              <a:ext cx="1252" cy="714"/>
              <a:chOff x="1976" y="2984"/>
              <a:chExt cx="1252" cy="714"/>
            </a:xfrm>
          </p:grpSpPr>
          <p:sp>
            <p:nvSpPr>
              <p:cNvPr id="60509" name="Rectangle 149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0" name="Text Box 150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511" name="Text Box 151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512" name="Text Box 152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513" name="Text Box 153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514" name="Text Box 154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515" name="Line 155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6" name="Line 156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7" name="Line 157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8" name="Line 158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19" name="Line 159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0" name="Line 160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1" name="Text Box 161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522" name="Text Box 162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urg pointer</a:t>
                </a:r>
              </a:p>
            </p:txBody>
          </p:sp>
          <p:sp>
            <p:nvSpPr>
              <p:cNvPr id="60523" name="Line 163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524" name="Line 164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507" name="Text Box 166"/>
            <p:cNvSpPr txBox="1">
              <a:spLocks noChangeArrowheads="1"/>
            </p:cNvSpPr>
            <p:nvPr/>
          </p:nvSpPr>
          <p:spPr bwMode="auto">
            <a:xfrm>
              <a:off x="3704" y="3092"/>
              <a:ext cx="172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incoming segment to sender</a:t>
              </a:r>
            </a:p>
          </p:txBody>
        </p:sp>
        <p:sp>
          <p:nvSpPr>
            <p:cNvPr id="75867" name="Freeform 168"/>
            <p:cNvSpPr>
              <a:spLocks/>
            </p:cNvSpPr>
            <p:nvPr/>
          </p:nvSpPr>
          <p:spPr bwMode="auto">
            <a:xfrm flipH="1" flipV="1">
              <a:off x="3599" y="2404"/>
              <a:ext cx="107" cy="119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13768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87587" name="Group 195"/>
          <p:cNvGrpSpPr>
            <a:grpSpLocks/>
          </p:cNvGrpSpPr>
          <p:nvPr/>
        </p:nvGrpSpPr>
        <p:grpSpPr bwMode="auto">
          <a:xfrm>
            <a:off x="6546850" y="5849938"/>
            <a:ext cx="358775" cy="304800"/>
            <a:chOff x="5144" y="3677"/>
            <a:chExt cx="226" cy="192"/>
          </a:xfrm>
        </p:grpSpPr>
        <p:sp>
          <p:nvSpPr>
            <p:cNvPr id="60503" name="Rectangle 194"/>
            <p:cNvSpPr>
              <a:spLocks noChangeArrowheads="1"/>
            </p:cNvSpPr>
            <p:nvPr/>
          </p:nvSpPr>
          <p:spPr bwMode="auto">
            <a:xfrm>
              <a:off x="5212" y="3716"/>
              <a:ext cx="88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4" name="Text Box 193"/>
            <p:cNvSpPr txBox="1">
              <a:spLocks noChangeArrowheads="1"/>
            </p:cNvSpPr>
            <p:nvPr/>
          </p:nvSpPr>
          <p:spPr bwMode="auto">
            <a:xfrm>
              <a:off x="5144" y="3677"/>
              <a:ext cx="226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400" smtClean="0">
                  <a:solidFill>
                    <a:srgbClr val="FFFFFF"/>
                  </a:solidFill>
                  <a:latin typeface="Arial Narrow" charset="0"/>
                </a:rPr>
                <a:t>A</a:t>
              </a:r>
            </a:p>
          </p:txBody>
        </p:sp>
      </p:grpSp>
      <p:sp>
        <p:nvSpPr>
          <p:cNvPr id="60425" name="Rectangle 37"/>
          <p:cNvSpPr>
            <a:spLocks noChangeArrowheads="1"/>
          </p:cNvSpPr>
          <p:nvPr/>
        </p:nvSpPr>
        <p:spPr bwMode="auto">
          <a:xfrm>
            <a:off x="46974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CC33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6" name="Rectangle 39"/>
          <p:cNvSpPr>
            <a:spLocks noChangeArrowheads="1"/>
          </p:cNvSpPr>
          <p:nvPr/>
        </p:nvSpPr>
        <p:spPr bwMode="auto">
          <a:xfrm>
            <a:off x="4794250" y="3040063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7" name="Rectangle 40"/>
          <p:cNvSpPr>
            <a:spLocks noChangeArrowheads="1"/>
          </p:cNvSpPr>
          <p:nvPr/>
        </p:nvSpPr>
        <p:spPr bwMode="auto">
          <a:xfrm>
            <a:off x="4892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8" name="Rectangle 41"/>
          <p:cNvSpPr>
            <a:spLocks noChangeArrowheads="1"/>
          </p:cNvSpPr>
          <p:nvPr/>
        </p:nvSpPr>
        <p:spPr bwMode="auto">
          <a:xfrm>
            <a:off x="498951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29" name="Rectangle 42"/>
          <p:cNvSpPr>
            <a:spLocks noChangeArrowheads="1"/>
          </p:cNvSpPr>
          <p:nvPr/>
        </p:nvSpPr>
        <p:spPr bwMode="auto">
          <a:xfrm>
            <a:off x="5084763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0" name="Rectangle 43"/>
          <p:cNvSpPr>
            <a:spLocks noChangeArrowheads="1"/>
          </p:cNvSpPr>
          <p:nvPr/>
        </p:nvSpPr>
        <p:spPr bwMode="auto">
          <a:xfrm>
            <a:off x="5181600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1" name="Rectangle 45"/>
          <p:cNvSpPr>
            <a:spLocks noChangeArrowheads="1"/>
          </p:cNvSpPr>
          <p:nvPr/>
        </p:nvSpPr>
        <p:spPr bwMode="auto">
          <a:xfrm>
            <a:off x="52736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2" name="Rectangle 46"/>
          <p:cNvSpPr>
            <a:spLocks noChangeArrowheads="1"/>
          </p:cNvSpPr>
          <p:nvPr/>
        </p:nvSpPr>
        <p:spPr bwMode="auto">
          <a:xfrm>
            <a:off x="536892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3" name="Rectangle 47"/>
          <p:cNvSpPr>
            <a:spLocks noChangeArrowheads="1"/>
          </p:cNvSpPr>
          <p:nvPr/>
        </p:nvSpPr>
        <p:spPr bwMode="auto">
          <a:xfrm>
            <a:off x="5464175" y="3038475"/>
            <a:ext cx="65088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4" name="Rectangle 50"/>
          <p:cNvSpPr>
            <a:spLocks noChangeArrowheads="1"/>
          </p:cNvSpPr>
          <p:nvPr/>
        </p:nvSpPr>
        <p:spPr bwMode="auto">
          <a:xfrm>
            <a:off x="5570538" y="3038475"/>
            <a:ext cx="65087" cy="622300"/>
          </a:xfrm>
          <a:prstGeom prst="rect">
            <a:avLst/>
          </a:prstGeom>
          <a:solidFill>
            <a:srgbClr val="33CC3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5" name="Rectangle 51"/>
          <p:cNvSpPr>
            <a:spLocks noChangeArrowheads="1"/>
          </p:cNvSpPr>
          <p:nvPr/>
        </p:nvSpPr>
        <p:spPr bwMode="auto">
          <a:xfrm>
            <a:off x="5668963" y="3040063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6" name="Rectangle 52"/>
          <p:cNvSpPr>
            <a:spLocks noChangeArrowheads="1"/>
          </p:cNvSpPr>
          <p:nvPr/>
        </p:nvSpPr>
        <p:spPr bwMode="auto">
          <a:xfrm>
            <a:off x="5765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7" name="Rectangle 53"/>
          <p:cNvSpPr>
            <a:spLocks noChangeArrowheads="1"/>
          </p:cNvSpPr>
          <p:nvPr/>
        </p:nvSpPr>
        <p:spPr bwMode="auto">
          <a:xfrm>
            <a:off x="58626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8" name="Rectangle 54"/>
          <p:cNvSpPr>
            <a:spLocks noChangeArrowheads="1"/>
          </p:cNvSpPr>
          <p:nvPr/>
        </p:nvSpPr>
        <p:spPr bwMode="auto">
          <a:xfrm>
            <a:off x="595947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39" name="Rectangle 55"/>
          <p:cNvSpPr>
            <a:spLocks noChangeArrowheads="1"/>
          </p:cNvSpPr>
          <p:nvPr/>
        </p:nvSpPr>
        <p:spPr bwMode="auto">
          <a:xfrm>
            <a:off x="6054725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0" name="Rectangle 56"/>
          <p:cNvSpPr>
            <a:spLocks noChangeArrowheads="1"/>
          </p:cNvSpPr>
          <p:nvPr/>
        </p:nvSpPr>
        <p:spPr bwMode="auto">
          <a:xfrm>
            <a:off x="614680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1" name="Rectangle 57"/>
          <p:cNvSpPr>
            <a:spLocks noChangeArrowheads="1"/>
          </p:cNvSpPr>
          <p:nvPr/>
        </p:nvSpPr>
        <p:spPr bwMode="auto">
          <a:xfrm>
            <a:off x="6242050" y="3038475"/>
            <a:ext cx="65088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2" name="Rectangle 58"/>
          <p:cNvSpPr>
            <a:spLocks noChangeArrowheads="1"/>
          </p:cNvSpPr>
          <p:nvPr/>
        </p:nvSpPr>
        <p:spPr bwMode="auto">
          <a:xfrm>
            <a:off x="63388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3" name="Rectangle 59"/>
          <p:cNvSpPr>
            <a:spLocks noChangeArrowheads="1"/>
          </p:cNvSpPr>
          <p:nvPr/>
        </p:nvSpPr>
        <p:spPr bwMode="auto">
          <a:xfrm>
            <a:off x="642778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4" name="Rectangle 60"/>
          <p:cNvSpPr>
            <a:spLocks noChangeArrowheads="1"/>
          </p:cNvSpPr>
          <p:nvPr/>
        </p:nvSpPr>
        <p:spPr bwMode="auto">
          <a:xfrm>
            <a:off x="6523038" y="3038475"/>
            <a:ext cx="65087" cy="6223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5" name="Rectangle 61"/>
          <p:cNvSpPr>
            <a:spLocks noChangeArrowheads="1"/>
          </p:cNvSpPr>
          <p:nvPr/>
        </p:nvSpPr>
        <p:spPr bwMode="auto">
          <a:xfrm>
            <a:off x="6616700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6" name="Rectangle 62"/>
          <p:cNvSpPr>
            <a:spLocks noChangeArrowheads="1"/>
          </p:cNvSpPr>
          <p:nvPr/>
        </p:nvSpPr>
        <p:spPr bwMode="auto">
          <a:xfrm>
            <a:off x="6708775" y="3036888"/>
            <a:ext cx="65088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7" name="Rectangle 63"/>
          <p:cNvSpPr>
            <a:spLocks noChangeArrowheads="1"/>
          </p:cNvSpPr>
          <p:nvPr/>
        </p:nvSpPr>
        <p:spPr bwMode="auto">
          <a:xfrm>
            <a:off x="68056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8" name="Rectangle 64"/>
          <p:cNvSpPr>
            <a:spLocks noChangeArrowheads="1"/>
          </p:cNvSpPr>
          <p:nvPr/>
        </p:nvSpPr>
        <p:spPr bwMode="auto">
          <a:xfrm>
            <a:off x="69008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49" name="Rectangle 65"/>
          <p:cNvSpPr>
            <a:spLocks noChangeArrowheads="1"/>
          </p:cNvSpPr>
          <p:nvPr/>
        </p:nvSpPr>
        <p:spPr bwMode="auto">
          <a:xfrm>
            <a:off x="698976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0" name="Rectangle 66"/>
          <p:cNvSpPr>
            <a:spLocks noChangeArrowheads="1"/>
          </p:cNvSpPr>
          <p:nvPr/>
        </p:nvSpPr>
        <p:spPr bwMode="auto">
          <a:xfrm>
            <a:off x="7085013" y="3036888"/>
            <a:ext cx="65087" cy="622300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1" name="Rectangle 68"/>
          <p:cNvSpPr>
            <a:spLocks noChangeArrowheads="1"/>
          </p:cNvSpPr>
          <p:nvPr/>
        </p:nvSpPr>
        <p:spPr bwMode="auto">
          <a:xfrm>
            <a:off x="71818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2" name="Rectangle 69"/>
          <p:cNvSpPr>
            <a:spLocks noChangeArrowheads="1"/>
          </p:cNvSpPr>
          <p:nvPr/>
        </p:nvSpPr>
        <p:spPr bwMode="auto">
          <a:xfrm>
            <a:off x="7278688" y="3040063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3" name="Rectangle 70"/>
          <p:cNvSpPr>
            <a:spLocks noChangeArrowheads="1"/>
          </p:cNvSpPr>
          <p:nvPr/>
        </p:nvSpPr>
        <p:spPr bwMode="auto">
          <a:xfrm>
            <a:off x="7375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4" name="Rectangle 71"/>
          <p:cNvSpPr>
            <a:spLocks noChangeArrowheads="1"/>
          </p:cNvSpPr>
          <p:nvPr/>
        </p:nvSpPr>
        <p:spPr bwMode="auto">
          <a:xfrm>
            <a:off x="74739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5" name="Rectangle 72"/>
          <p:cNvSpPr>
            <a:spLocks noChangeArrowheads="1"/>
          </p:cNvSpPr>
          <p:nvPr/>
        </p:nvSpPr>
        <p:spPr bwMode="auto">
          <a:xfrm>
            <a:off x="756920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6" name="Rectangle 73"/>
          <p:cNvSpPr>
            <a:spLocks noChangeArrowheads="1"/>
          </p:cNvSpPr>
          <p:nvPr/>
        </p:nvSpPr>
        <p:spPr bwMode="auto">
          <a:xfrm>
            <a:off x="7664450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7" name="Rectangle 74"/>
          <p:cNvSpPr>
            <a:spLocks noChangeArrowheads="1"/>
          </p:cNvSpPr>
          <p:nvPr/>
        </p:nvSpPr>
        <p:spPr bwMode="auto">
          <a:xfrm>
            <a:off x="7756525" y="3038475"/>
            <a:ext cx="65088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8" name="Rectangle 75"/>
          <p:cNvSpPr>
            <a:spLocks noChangeArrowheads="1"/>
          </p:cNvSpPr>
          <p:nvPr/>
        </p:nvSpPr>
        <p:spPr bwMode="auto">
          <a:xfrm>
            <a:off x="7853363" y="3038475"/>
            <a:ext cx="65087" cy="6223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59" name="Rectangle 76"/>
          <p:cNvSpPr>
            <a:spLocks noChangeArrowheads="1"/>
          </p:cNvSpPr>
          <p:nvPr/>
        </p:nvSpPr>
        <p:spPr bwMode="auto">
          <a:xfrm>
            <a:off x="7948613" y="3038475"/>
            <a:ext cx="65087" cy="622300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0" name="Rectangle 78"/>
          <p:cNvSpPr>
            <a:spLocks noChangeArrowheads="1"/>
          </p:cNvSpPr>
          <p:nvPr/>
        </p:nvSpPr>
        <p:spPr bwMode="auto">
          <a:xfrm>
            <a:off x="4654550" y="3776663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1" name="Rectangle 79"/>
          <p:cNvSpPr>
            <a:spLocks noChangeArrowheads="1"/>
          </p:cNvSpPr>
          <p:nvPr/>
        </p:nvSpPr>
        <p:spPr bwMode="auto">
          <a:xfrm>
            <a:off x="4740275" y="2928938"/>
            <a:ext cx="3408363" cy="88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2" name="Line 80"/>
          <p:cNvSpPr>
            <a:spLocks noChangeShapeType="1"/>
          </p:cNvSpPr>
          <p:nvPr/>
        </p:nvSpPr>
        <p:spPr bwMode="auto">
          <a:xfrm>
            <a:off x="4762500" y="3890963"/>
            <a:ext cx="868363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3" name="Line 82"/>
          <p:cNvSpPr>
            <a:spLocks noChangeShapeType="1"/>
          </p:cNvSpPr>
          <p:nvPr/>
        </p:nvSpPr>
        <p:spPr bwMode="auto">
          <a:xfrm>
            <a:off x="5697538" y="3892550"/>
            <a:ext cx="868362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4" name="Line 83"/>
          <p:cNvSpPr>
            <a:spLocks noChangeShapeType="1"/>
          </p:cNvSpPr>
          <p:nvPr/>
        </p:nvSpPr>
        <p:spPr bwMode="auto">
          <a:xfrm>
            <a:off x="7191375" y="3890963"/>
            <a:ext cx="801688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5" name="Line 84"/>
          <p:cNvSpPr>
            <a:spLocks noChangeShapeType="1"/>
          </p:cNvSpPr>
          <p:nvPr/>
        </p:nvSpPr>
        <p:spPr bwMode="auto">
          <a:xfrm>
            <a:off x="6621463" y="3892550"/>
            <a:ext cx="5286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6" name="Line 87"/>
          <p:cNvSpPr>
            <a:spLocks noChangeShapeType="1"/>
          </p:cNvSpPr>
          <p:nvPr/>
        </p:nvSpPr>
        <p:spPr bwMode="auto">
          <a:xfrm>
            <a:off x="4854575" y="3914775"/>
            <a:ext cx="0" cy="233363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7" name="Line 88"/>
          <p:cNvSpPr>
            <a:spLocks noChangeShapeType="1"/>
          </p:cNvSpPr>
          <p:nvPr/>
        </p:nvSpPr>
        <p:spPr bwMode="auto">
          <a:xfrm>
            <a:off x="608330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8" name="Line 89"/>
          <p:cNvSpPr>
            <a:spLocks noChangeShapeType="1"/>
          </p:cNvSpPr>
          <p:nvPr/>
        </p:nvSpPr>
        <p:spPr bwMode="auto">
          <a:xfrm>
            <a:off x="6902450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69" name="Line 90"/>
          <p:cNvSpPr>
            <a:spLocks noChangeShapeType="1"/>
          </p:cNvSpPr>
          <p:nvPr/>
        </p:nvSpPr>
        <p:spPr bwMode="auto">
          <a:xfrm>
            <a:off x="7559675" y="3910013"/>
            <a:ext cx="0" cy="23336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0470" name="Text Box 91"/>
          <p:cNvSpPr txBox="1">
            <a:spLocks noChangeArrowheads="1"/>
          </p:cNvSpPr>
          <p:nvPr/>
        </p:nvSpPr>
        <p:spPr bwMode="auto">
          <a:xfrm>
            <a:off x="4730750" y="4138613"/>
            <a:ext cx="6937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sent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ACKed</a:t>
            </a:r>
          </a:p>
        </p:txBody>
      </p:sp>
      <p:sp>
        <p:nvSpPr>
          <p:cNvPr id="60471" name="Text Box 92"/>
          <p:cNvSpPr txBox="1">
            <a:spLocks noChangeArrowheads="1"/>
          </p:cNvSpPr>
          <p:nvPr/>
        </p:nvSpPr>
        <p:spPr bwMode="auto">
          <a:xfrm>
            <a:off x="5711825" y="4144963"/>
            <a:ext cx="10668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>
              <a:lnSpc>
                <a:spcPct val="9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sent, not-yet ACKed</a:t>
            </a:r>
          </a:p>
          <a:p>
            <a:pPr eaLnBrk="0" hangingPunct="0">
              <a:lnSpc>
                <a:spcPct val="90000"/>
              </a:lnSpc>
            </a:pPr>
            <a:r>
              <a:rPr lang="en-US" altLang="en-US" sz="1400" smtClean="0">
                <a:solidFill>
                  <a:srgbClr val="000000"/>
                </a:solidFill>
              </a:rPr>
              <a:t>(</a:t>
            </a:r>
            <a:r>
              <a:rPr lang="ja-JP" altLang="en-US" sz="1400" smtClean="0">
                <a:solidFill>
                  <a:srgbClr val="000000"/>
                </a:solidFill>
              </a:rPr>
              <a:t>“</a:t>
            </a:r>
            <a:r>
              <a:rPr lang="en-US" altLang="ja-JP" sz="1400" smtClean="0">
                <a:solidFill>
                  <a:srgbClr val="000000"/>
                </a:solidFill>
              </a:rPr>
              <a:t>in-flight</a:t>
            </a:r>
            <a:r>
              <a:rPr lang="ja-JP" altLang="en-US" sz="1400" smtClean="0">
                <a:solidFill>
                  <a:srgbClr val="000000"/>
                </a:solidFill>
              </a:rPr>
              <a:t>”</a:t>
            </a:r>
            <a:r>
              <a:rPr lang="en-US" altLang="ja-JP" sz="1400" smtClean="0">
                <a:solidFill>
                  <a:srgbClr val="000000"/>
                </a:solidFill>
              </a:rPr>
              <a:t>)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0472" name="Text Box 93"/>
          <p:cNvSpPr txBox="1">
            <a:spLocks noChangeArrowheads="1"/>
          </p:cNvSpPr>
          <p:nvPr/>
        </p:nvSpPr>
        <p:spPr bwMode="auto">
          <a:xfrm>
            <a:off x="6691313" y="4140200"/>
            <a:ext cx="1066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usable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but 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yet sent</a:t>
            </a:r>
          </a:p>
        </p:txBody>
      </p:sp>
      <p:sp>
        <p:nvSpPr>
          <p:cNvPr id="60473" name="Text Box 94"/>
          <p:cNvSpPr txBox="1">
            <a:spLocks noChangeArrowheads="1"/>
          </p:cNvSpPr>
          <p:nvPr/>
        </p:nvSpPr>
        <p:spPr bwMode="auto">
          <a:xfrm>
            <a:off x="7448550" y="4144963"/>
            <a:ext cx="819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not 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usable</a:t>
            </a:r>
          </a:p>
        </p:txBody>
      </p:sp>
      <p:sp>
        <p:nvSpPr>
          <p:cNvPr id="60474" name="Text Box 96"/>
          <p:cNvSpPr txBox="1">
            <a:spLocks noChangeArrowheads="1"/>
          </p:cNvSpPr>
          <p:nvPr/>
        </p:nvSpPr>
        <p:spPr bwMode="auto">
          <a:xfrm>
            <a:off x="5791200" y="2573338"/>
            <a:ext cx="113188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window size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i="1" smtClean="0">
                <a:solidFill>
                  <a:srgbClr val="000000"/>
                </a:solidFill>
              </a:rPr>
              <a:t> N</a:t>
            </a:r>
          </a:p>
        </p:txBody>
      </p:sp>
      <p:grpSp>
        <p:nvGrpSpPr>
          <p:cNvPr id="75834" name="Group 99"/>
          <p:cNvGrpSpPr>
            <a:grpSpLocks/>
          </p:cNvGrpSpPr>
          <p:nvPr/>
        </p:nvGrpSpPr>
        <p:grpSpPr bwMode="auto">
          <a:xfrm>
            <a:off x="6557963" y="2797175"/>
            <a:ext cx="593725" cy="136525"/>
            <a:chOff x="4250" y="1692"/>
            <a:chExt cx="374" cy="86"/>
          </a:xfrm>
        </p:grpSpPr>
        <p:sp>
          <p:nvSpPr>
            <p:cNvPr id="60501" name="Line 97"/>
            <p:cNvSpPr>
              <a:spLocks noChangeShapeType="1"/>
            </p:cNvSpPr>
            <p:nvPr/>
          </p:nvSpPr>
          <p:spPr bwMode="auto">
            <a:xfrm>
              <a:off x="4250" y="1738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2" name="Line 98"/>
            <p:cNvSpPr>
              <a:spLocks noChangeShapeType="1"/>
            </p:cNvSpPr>
            <p:nvPr/>
          </p:nvSpPr>
          <p:spPr bwMode="auto">
            <a:xfrm>
              <a:off x="4622" y="1692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75835" name="Group 100"/>
          <p:cNvGrpSpPr>
            <a:grpSpLocks/>
          </p:cNvGrpSpPr>
          <p:nvPr/>
        </p:nvGrpSpPr>
        <p:grpSpPr bwMode="auto">
          <a:xfrm rot="10800000">
            <a:off x="5665788" y="2822575"/>
            <a:ext cx="593725" cy="136525"/>
            <a:chOff x="4250" y="1692"/>
            <a:chExt cx="374" cy="86"/>
          </a:xfrm>
        </p:grpSpPr>
        <p:sp>
          <p:nvSpPr>
            <p:cNvPr id="60499" name="Line 101"/>
            <p:cNvSpPr>
              <a:spLocks noChangeShapeType="1"/>
            </p:cNvSpPr>
            <p:nvPr/>
          </p:nvSpPr>
          <p:spPr bwMode="auto">
            <a:xfrm>
              <a:off x="4257" y="1745"/>
              <a:ext cx="374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60500" name="Line 102"/>
            <p:cNvSpPr>
              <a:spLocks noChangeShapeType="1"/>
            </p:cNvSpPr>
            <p:nvPr/>
          </p:nvSpPr>
          <p:spPr bwMode="auto">
            <a:xfrm>
              <a:off x="4629" y="1699"/>
              <a:ext cx="0" cy="86"/>
            </a:xfrm>
            <a:prstGeom prst="line">
              <a:avLst/>
            </a:prstGeom>
            <a:noFill/>
            <a:ln w="9525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60477" name="Text Box 196"/>
          <p:cNvSpPr txBox="1">
            <a:spLocks noChangeArrowheads="1"/>
          </p:cNvSpPr>
          <p:nvPr/>
        </p:nvSpPr>
        <p:spPr bwMode="auto">
          <a:xfrm>
            <a:off x="4946650" y="3592513"/>
            <a:ext cx="31781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lvl="1" algn="ctr" eaLnBrk="0" hangingPunct="0">
              <a:defRPr/>
            </a:pPr>
            <a:r>
              <a:rPr lang="en-US" sz="1400" i="1" smtClean="0">
                <a:solidFill>
                  <a:srgbClr val="000000"/>
                </a:solidFill>
              </a:rPr>
              <a:t>sender sequence number space </a:t>
            </a:r>
          </a:p>
        </p:txBody>
      </p:sp>
      <p:grpSp>
        <p:nvGrpSpPr>
          <p:cNvPr id="187591" name="Group 199"/>
          <p:cNvGrpSpPr>
            <a:grpSpLocks/>
          </p:cNvGrpSpPr>
          <p:nvPr/>
        </p:nvGrpSpPr>
        <p:grpSpPr bwMode="auto">
          <a:xfrm>
            <a:off x="4449763" y="1068388"/>
            <a:ext cx="2952750" cy="1954212"/>
            <a:chOff x="2768" y="673"/>
            <a:chExt cx="1860" cy="1231"/>
          </a:xfrm>
        </p:grpSpPr>
        <p:sp>
          <p:nvSpPr>
            <p:cNvPr id="60479" name="Rectangle 171"/>
            <p:cNvSpPr>
              <a:spLocks noChangeArrowheads="1"/>
            </p:cNvSpPr>
            <p:nvPr/>
          </p:nvSpPr>
          <p:spPr bwMode="auto">
            <a:xfrm>
              <a:off x="2840" y="1028"/>
              <a:ext cx="1202" cy="130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75839" name="Group 172"/>
            <p:cNvGrpSpPr>
              <a:grpSpLocks/>
            </p:cNvGrpSpPr>
            <p:nvPr/>
          </p:nvGrpSpPr>
          <p:grpSpPr bwMode="auto">
            <a:xfrm>
              <a:off x="2820" y="872"/>
              <a:ext cx="1252" cy="714"/>
              <a:chOff x="1976" y="2984"/>
              <a:chExt cx="1252" cy="714"/>
            </a:xfrm>
          </p:grpSpPr>
          <p:sp>
            <p:nvSpPr>
              <p:cNvPr id="60483" name="Rectangle 173"/>
              <p:cNvSpPr>
                <a:spLocks noChangeArrowheads="1"/>
              </p:cNvSpPr>
              <p:nvPr/>
            </p:nvSpPr>
            <p:spPr bwMode="auto">
              <a:xfrm>
                <a:off x="1994" y="2995"/>
                <a:ext cx="1210" cy="703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84" name="Text Box 174"/>
              <p:cNvSpPr txBox="1">
                <a:spLocks noChangeArrowheads="1"/>
              </p:cNvSpPr>
              <p:nvPr/>
            </p:nvSpPr>
            <p:spPr bwMode="auto">
              <a:xfrm>
                <a:off x="2001" y="2984"/>
                <a:ext cx="580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source port #</a:t>
                </a:r>
              </a:p>
            </p:txBody>
          </p:sp>
          <p:sp>
            <p:nvSpPr>
              <p:cNvPr id="60485" name="Text Box 175"/>
              <p:cNvSpPr txBox="1">
                <a:spLocks noChangeArrowheads="1"/>
              </p:cNvSpPr>
              <p:nvPr/>
            </p:nvSpPr>
            <p:spPr bwMode="auto">
              <a:xfrm>
                <a:off x="2648" y="2987"/>
                <a:ext cx="491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dest port #</a:t>
                </a:r>
              </a:p>
            </p:txBody>
          </p:sp>
          <p:sp>
            <p:nvSpPr>
              <p:cNvPr id="60486" name="Text Box 176"/>
              <p:cNvSpPr txBox="1">
                <a:spLocks noChangeArrowheads="1"/>
              </p:cNvSpPr>
              <p:nvPr/>
            </p:nvSpPr>
            <p:spPr bwMode="auto">
              <a:xfrm>
                <a:off x="2154" y="3117"/>
                <a:ext cx="91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FFFFFF"/>
                    </a:solidFill>
                    <a:latin typeface="Arial" charset="0"/>
                  </a:rPr>
                  <a:t>sequence number</a:t>
                </a:r>
              </a:p>
            </p:txBody>
          </p:sp>
          <p:sp>
            <p:nvSpPr>
              <p:cNvPr id="60487" name="Text Box 177"/>
              <p:cNvSpPr txBox="1">
                <a:spLocks noChangeArrowheads="1"/>
              </p:cNvSpPr>
              <p:nvPr/>
            </p:nvSpPr>
            <p:spPr bwMode="auto">
              <a:xfrm>
                <a:off x="1976" y="3257"/>
                <a:ext cx="125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acknowledgement number</a:t>
                </a:r>
              </a:p>
            </p:txBody>
          </p:sp>
          <p:sp>
            <p:nvSpPr>
              <p:cNvPr id="60488" name="Text Box 178"/>
              <p:cNvSpPr txBox="1">
                <a:spLocks noChangeArrowheads="1"/>
              </p:cNvSpPr>
              <p:nvPr/>
            </p:nvSpPr>
            <p:spPr bwMode="auto">
              <a:xfrm>
                <a:off x="2053" y="3544"/>
                <a:ext cx="475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smtClean="0">
                    <a:solidFill>
                      <a:srgbClr val="000000"/>
                    </a:solidFill>
                    <a:latin typeface="Arial" charset="0"/>
                  </a:rPr>
                  <a:t>checksum</a:t>
                </a:r>
              </a:p>
            </p:txBody>
          </p:sp>
          <p:sp>
            <p:nvSpPr>
              <p:cNvPr id="60489" name="Line 179"/>
              <p:cNvSpPr>
                <a:spLocks noChangeShapeType="1"/>
              </p:cNvSpPr>
              <p:nvPr/>
            </p:nvSpPr>
            <p:spPr bwMode="auto">
              <a:xfrm>
                <a:off x="1994" y="313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0" name="Line 180"/>
              <p:cNvSpPr>
                <a:spLocks noChangeShapeType="1"/>
              </p:cNvSpPr>
              <p:nvPr/>
            </p:nvSpPr>
            <p:spPr bwMode="auto">
              <a:xfrm>
                <a:off x="1994" y="327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1" name="Line 181"/>
              <p:cNvSpPr>
                <a:spLocks noChangeShapeType="1"/>
              </p:cNvSpPr>
              <p:nvPr/>
            </p:nvSpPr>
            <p:spPr bwMode="auto">
              <a:xfrm>
                <a:off x="1992" y="3414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2" name="Line 182"/>
              <p:cNvSpPr>
                <a:spLocks noChangeShapeType="1"/>
              </p:cNvSpPr>
              <p:nvPr/>
            </p:nvSpPr>
            <p:spPr bwMode="auto">
              <a:xfrm>
                <a:off x="2588" y="2994"/>
                <a:ext cx="0" cy="14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3" name="Line 183"/>
              <p:cNvSpPr>
                <a:spLocks noChangeShapeType="1"/>
              </p:cNvSpPr>
              <p:nvPr/>
            </p:nvSpPr>
            <p:spPr bwMode="auto">
              <a:xfrm>
                <a:off x="2588" y="3416"/>
                <a:ext cx="0" cy="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4" name="Line 184"/>
              <p:cNvSpPr>
                <a:spLocks noChangeShapeType="1"/>
              </p:cNvSpPr>
              <p:nvPr/>
            </p:nvSpPr>
            <p:spPr bwMode="auto">
              <a:xfrm>
                <a:off x="1994" y="3548"/>
                <a:ext cx="12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5" name="Text Box 185"/>
              <p:cNvSpPr txBox="1">
                <a:spLocks noChangeArrowheads="1"/>
              </p:cNvSpPr>
              <p:nvPr/>
            </p:nvSpPr>
            <p:spPr bwMode="auto">
              <a:xfrm>
                <a:off x="2708" y="3390"/>
                <a:ext cx="323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200" smtClean="0">
                    <a:solidFill>
                      <a:srgbClr val="000000"/>
                    </a:solidFill>
                    <a:latin typeface="Arial" charset="0"/>
                  </a:rPr>
                  <a:t>rwnd</a:t>
                </a:r>
              </a:p>
            </p:txBody>
          </p:sp>
          <p:sp>
            <p:nvSpPr>
              <p:cNvPr id="60496" name="Text Box 186"/>
              <p:cNvSpPr txBox="1">
                <a:spLocks noChangeArrowheads="1"/>
              </p:cNvSpPr>
              <p:nvPr/>
            </p:nvSpPr>
            <p:spPr bwMode="auto">
              <a:xfrm>
                <a:off x="2651" y="3544"/>
                <a:ext cx="496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defRPr/>
                </a:pPr>
                <a:r>
                  <a:rPr lang="en-US" sz="1000" dirty="0" err="1" smtClean="0">
                    <a:solidFill>
                      <a:srgbClr val="000000"/>
                    </a:solidFill>
                    <a:latin typeface="Arial" charset="0"/>
                  </a:rPr>
                  <a:t>urg</a:t>
                </a:r>
                <a:r>
                  <a:rPr lang="en-US" sz="1000" dirty="0" smtClean="0">
                    <a:solidFill>
                      <a:srgbClr val="000000"/>
                    </a:solidFill>
                    <a:latin typeface="Arial" charset="0"/>
                  </a:rPr>
                  <a:t> pointer</a:t>
                </a:r>
              </a:p>
            </p:txBody>
          </p:sp>
          <p:sp>
            <p:nvSpPr>
              <p:cNvPr id="60497" name="Line 187"/>
              <p:cNvSpPr>
                <a:spLocks noChangeShapeType="1"/>
              </p:cNvSpPr>
              <p:nvPr/>
            </p:nvSpPr>
            <p:spPr bwMode="auto">
              <a:xfrm>
                <a:off x="2398" y="3413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60498" name="Line 188"/>
              <p:cNvSpPr>
                <a:spLocks noChangeShapeType="1"/>
              </p:cNvSpPr>
              <p:nvPr/>
            </p:nvSpPr>
            <p:spPr bwMode="auto">
              <a:xfrm>
                <a:off x="2143" y="3412"/>
                <a:ext cx="0" cy="13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60481" name="Text Box 189"/>
            <p:cNvSpPr txBox="1">
              <a:spLocks noChangeArrowheads="1"/>
            </p:cNvSpPr>
            <p:nvPr/>
          </p:nvSpPr>
          <p:spPr bwMode="auto">
            <a:xfrm>
              <a:off x="2768" y="673"/>
              <a:ext cx="18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outgoing segment from sender</a:t>
              </a:r>
            </a:p>
          </p:txBody>
        </p:sp>
        <p:sp>
          <p:nvSpPr>
            <p:cNvPr id="75841" name="Freeform 190"/>
            <p:cNvSpPr>
              <a:spLocks/>
            </p:cNvSpPr>
            <p:nvPr/>
          </p:nvSpPr>
          <p:spPr bwMode="auto">
            <a:xfrm>
              <a:off x="4050" y="1080"/>
              <a:ext cx="107" cy="824"/>
            </a:xfrm>
            <a:custGeom>
              <a:avLst/>
              <a:gdLst>
                <a:gd name="T0" fmla="*/ 0 w 107"/>
                <a:gd name="T1" fmla="*/ 0 h 910"/>
                <a:gd name="T2" fmla="*/ 107 w 107"/>
                <a:gd name="T3" fmla="*/ 0 h 910"/>
                <a:gd name="T4" fmla="*/ 107 w 107"/>
                <a:gd name="T5" fmla="*/ 337 h 91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7" h="910">
                  <a:moveTo>
                    <a:pt x="0" y="0"/>
                  </a:moveTo>
                  <a:lnTo>
                    <a:pt x="107" y="0"/>
                  </a:lnTo>
                  <a:lnTo>
                    <a:pt x="107" y="910"/>
                  </a:lnTo>
                </a:path>
              </a:pathLst>
            </a:custGeom>
            <a:noFill/>
            <a:ln w="9525" cap="flat" cmpd="sng">
              <a:solidFill>
                <a:srgbClr val="CC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9" name="Picture 8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833438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3" name="Rectangle 62"/>
          <p:cNvSpPr>
            <a:spLocks noChangeArrowheads="1"/>
          </p:cNvSpPr>
          <p:nvPr/>
        </p:nvSpPr>
        <p:spPr bwMode="auto">
          <a:xfrm>
            <a:off x="1249363" y="293687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4" name="Rectangle 45"/>
          <p:cNvSpPr>
            <a:spLocks noChangeArrowheads="1"/>
          </p:cNvSpPr>
          <p:nvPr/>
        </p:nvSpPr>
        <p:spPr bwMode="auto">
          <a:xfrm>
            <a:off x="1209675" y="299085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5" name="Rectangle 2"/>
          <p:cNvSpPr>
            <a:spLocks noGrp="1" noChangeArrowheads="1"/>
          </p:cNvSpPr>
          <p:nvPr>
            <p:ph type="title"/>
          </p:nvPr>
        </p:nvSpPr>
        <p:spPr>
          <a:xfrm>
            <a:off x="511175" y="193675"/>
            <a:ext cx="7772400" cy="911225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Connection Management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7885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60400" y="1073150"/>
            <a:ext cx="8335963" cy="218757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2800" smtClean="0"/>
              <a:t>before exchanging data, sender/receiver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handshake</a:t>
            </a:r>
            <a:r>
              <a:rPr lang="ja-JP" altLang="en-US" sz="2800" smtClean="0"/>
              <a:t>”</a:t>
            </a:r>
            <a:r>
              <a:rPr lang="en-US" altLang="ja-JP" sz="2800" smtClean="0"/>
              <a:t>:</a:t>
            </a:r>
          </a:p>
          <a:p>
            <a:r>
              <a:rPr lang="en-US" altLang="en-US" sz="2400" smtClean="0"/>
              <a:t>agree to establish connection (each knowing the other willing to establish connection)</a:t>
            </a:r>
          </a:p>
          <a:p>
            <a:r>
              <a:rPr lang="en-US" altLang="en-US" sz="2400" smtClean="0"/>
              <a:t>agree on connection parameters</a:t>
            </a:r>
          </a:p>
        </p:txBody>
      </p:sp>
      <p:sp>
        <p:nvSpPr>
          <p:cNvPr id="78857" name="Line 55"/>
          <p:cNvSpPr>
            <a:spLocks noChangeShapeType="1"/>
          </p:cNvSpPr>
          <p:nvPr/>
        </p:nvSpPr>
        <p:spPr bwMode="auto">
          <a:xfrm>
            <a:off x="1209675" y="343217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58" name="Text Box 6"/>
          <p:cNvSpPr txBox="1">
            <a:spLocks noChangeArrowheads="1"/>
          </p:cNvSpPr>
          <p:nvPr/>
        </p:nvSpPr>
        <p:spPr bwMode="auto">
          <a:xfrm>
            <a:off x="1223963" y="354488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connection state: ESTAB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connection variables: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 # client-to-server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      server-to-client</a:t>
            </a:r>
          </a:p>
          <a:p>
            <a:pPr lvl="1" eaLnBrk="0" hangingPunct="0">
              <a:defRPr/>
            </a:pPr>
            <a:r>
              <a:rPr lang="en-US" sz="1400" b="1" smtClean="0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 smtClean="0">
                <a:solidFill>
                  <a:srgbClr val="000000"/>
                </a:solidFill>
              </a:rPr>
              <a:t> size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at server,client 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96266" name="Group 46"/>
          <p:cNvGrpSpPr>
            <a:grpSpLocks/>
          </p:cNvGrpSpPr>
          <p:nvPr/>
        </p:nvGrpSpPr>
        <p:grpSpPr bwMode="auto">
          <a:xfrm>
            <a:off x="2157413" y="3346450"/>
            <a:ext cx="438150" cy="206375"/>
            <a:chOff x="344" y="1846"/>
            <a:chExt cx="336" cy="130"/>
          </a:xfrm>
        </p:grpSpPr>
        <p:sp>
          <p:nvSpPr>
            <p:cNvPr id="78921" name="Rectangle 47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2" name="Rectangle 48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3" name="Rectangle 49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4" name="Rectangle 50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8860" name="Text Box 54"/>
          <p:cNvSpPr txBox="1">
            <a:spLocks noChangeArrowheads="1"/>
          </p:cNvSpPr>
          <p:nvPr/>
        </p:nvSpPr>
        <p:spPr bwMode="auto">
          <a:xfrm>
            <a:off x="1154113" y="304800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78861" name="Line 56"/>
          <p:cNvSpPr>
            <a:spLocks noChangeShapeType="1"/>
          </p:cNvSpPr>
          <p:nvPr/>
        </p:nvSpPr>
        <p:spPr bwMode="auto">
          <a:xfrm>
            <a:off x="1216025" y="492760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2" name="Text Box 57"/>
          <p:cNvSpPr txBox="1">
            <a:spLocks noChangeArrowheads="1"/>
          </p:cNvSpPr>
          <p:nvPr/>
        </p:nvSpPr>
        <p:spPr bwMode="auto">
          <a:xfrm>
            <a:off x="1168400" y="499586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78863" name="Rectangle 58"/>
          <p:cNvSpPr>
            <a:spLocks noChangeArrowheads="1"/>
          </p:cNvSpPr>
          <p:nvPr/>
        </p:nvSpPr>
        <p:spPr bwMode="auto">
          <a:xfrm>
            <a:off x="1181100" y="534987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4" name="Line 59"/>
          <p:cNvSpPr>
            <a:spLocks noChangeShapeType="1"/>
          </p:cNvSpPr>
          <p:nvPr/>
        </p:nvSpPr>
        <p:spPr bwMode="auto">
          <a:xfrm>
            <a:off x="1209675" y="533876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5" name="Line 60"/>
          <p:cNvSpPr>
            <a:spLocks noChangeShapeType="1"/>
          </p:cNvSpPr>
          <p:nvPr/>
        </p:nvSpPr>
        <p:spPr bwMode="auto">
          <a:xfrm>
            <a:off x="3473450" y="531018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6273" name="Freeform 8"/>
          <p:cNvSpPr>
            <a:spLocks/>
          </p:cNvSpPr>
          <p:nvPr/>
        </p:nvSpPr>
        <p:spPr bwMode="auto">
          <a:xfrm flipH="1">
            <a:off x="736600" y="2994025"/>
            <a:ext cx="468313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8867" name="Rectangle 63"/>
          <p:cNvSpPr>
            <a:spLocks noChangeArrowheads="1"/>
          </p:cNvSpPr>
          <p:nvPr/>
        </p:nvSpPr>
        <p:spPr bwMode="auto">
          <a:xfrm>
            <a:off x="5551488" y="2943225"/>
            <a:ext cx="2279650" cy="2414588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8" name="Rectangle 64"/>
          <p:cNvSpPr>
            <a:spLocks noChangeArrowheads="1"/>
          </p:cNvSpPr>
          <p:nvPr/>
        </p:nvSpPr>
        <p:spPr bwMode="auto">
          <a:xfrm>
            <a:off x="5511800" y="2997200"/>
            <a:ext cx="2270125" cy="24717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69" name="Line 65"/>
          <p:cNvSpPr>
            <a:spLocks noChangeShapeType="1"/>
          </p:cNvSpPr>
          <p:nvPr/>
        </p:nvSpPr>
        <p:spPr bwMode="auto">
          <a:xfrm>
            <a:off x="5511800" y="3438525"/>
            <a:ext cx="2270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0" name="Text Box 66"/>
          <p:cNvSpPr txBox="1">
            <a:spLocks noChangeArrowheads="1"/>
          </p:cNvSpPr>
          <p:nvPr/>
        </p:nvSpPr>
        <p:spPr bwMode="auto">
          <a:xfrm>
            <a:off x="5526088" y="3551238"/>
            <a:ext cx="2335212" cy="158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230188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connection state: ESTAB</a:t>
            </a:r>
          </a:p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connection Variables: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seq # client-to-server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       server-to-client</a:t>
            </a:r>
          </a:p>
          <a:p>
            <a:pPr lvl="1" eaLnBrk="0" hangingPunct="0">
              <a:defRPr/>
            </a:pPr>
            <a:r>
              <a:rPr lang="en-US" sz="1400" b="1" smtClean="0">
                <a:solidFill>
                  <a:srgbClr val="000000"/>
                </a:solidFill>
                <a:latin typeface="Courier New" charset="0"/>
              </a:rPr>
              <a:t>rcvBuffer</a:t>
            </a:r>
            <a:r>
              <a:rPr lang="en-US" sz="1400" smtClean="0">
                <a:solidFill>
                  <a:srgbClr val="000000"/>
                </a:solidFill>
              </a:rPr>
              <a:t> size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at server,client </a:t>
            </a:r>
          </a:p>
          <a:p>
            <a:pPr lvl="1" eaLnBrk="0" hangingPunct="0">
              <a:defRPr/>
            </a:pPr>
            <a:r>
              <a:rPr lang="en-US" sz="1400" smtClean="0">
                <a:solidFill>
                  <a:srgbClr val="000000"/>
                </a:solidFill>
              </a:rPr>
              <a:t>           </a:t>
            </a:r>
          </a:p>
        </p:txBody>
      </p:sp>
      <p:grpSp>
        <p:nvGrpSpPr>
          <p:cNvPr id="96278" name="Group 67"/>
          <p:cNvGrpSpPr>
            <a:grpSpLocks/>
          </p:cNvGrpSpPr>
          <p:nvPr/>
        </p:nvGrpSpPr>
        <p:grpSpPr bwMode="auto">
          <a:xfrm>
            <a:off x="6459538" y="3352800"/>
            <a:ext cx="438150" cy="206375"/>
            <a:chOff x="344" y="1846"/>
            <a:chExt cx="336" cy="130"/>
          </a:xfrm>
        </p:grpSpPr>
        <p:sp>
          <p:nvSpPr>
            <p:cNvPr id="78917" name="Rectangle 68"/>
            <p:cNvSpPr>
              <a:spLocks noChangeArrowheads="1"/>
            </p:cNvSpPr>
            <p:nvPr/>
          </p:nvSpPr>
          <p:spPr bwMode="auto">
            <a:xfrm>
              <a:off x="344" y="1846"/>
              <a:ext cx="336" cy="13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18" name="Rectangle 69"/>
            <p:cNvSpPr>
              <a:spLocks noChangeArrowheads="1"/>
            </p:cNvSpPr>
            <p:nvPr/>
          </p:nvSpPr>
          <p:spPr bwMode="auto">
            <a:xfrm>
              <a:off x="454" y="1863"/>
              <a:ext cx="112" cy="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19" name="Rectangle 70"/>
            <p:cNvSpPr>
              <a:spLocks noChangeArrowheads="1"/>
            </p:cNvSpPr>
            <p:nvPr/>
          </p:nvSpPr>
          <p:spPr bwMode="auto">
            <a:xfrm>
              <a:off x="578" y="1921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20" name="Rectangle 71"/>
            <p:cNvSpPr>
              <a:spLocks noChangeArrowheads="1"/>
            </p:cNvSpPr>
            <p:nvPr/>
          </p:nvSpPr>
          <p:spPr bwMode="auto">
            <a:xfrm>
              <a:off x="407" y="1922"/>
              <a:ext cx="29" cy="35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78872" name="Text Box 72"/>
          <p:cNvSpPr txBox="1">
            <a:spLocks noChangeArrowheads="1"/>
          </p:cNvSpPr>
          <p:nvPr/>
        </p:nvSpPr>
        <p:spPr bwMode="auto">
          <a:xfrm>
            <a:off x="5456238" y="3054350"/>
            <a:ext cx="11461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78873" name="Line 73"/>
          <p:cNvSpPr>
            <a:spLocks noChangeShapeType="1"/>
          </p:cNvSpPr>
          <p:nvPr/>
        </p:nvSpPr>
        <p:spPr bwMode="auto">
          <a:xfrm>
            <a:off x="5518150" y="4933950"/>
            <a:ext cx="2268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4" name="Text Box 74"/>
          <p:cNvSpPr txBox="1">
            <a:spLocks noChangeArrowheads="1"/>
          </p:cNvSpPr>
          <p:nvPr/>
        </p:nvSpPr>
        <p:spPr bwMode="auto">
          <a:xfrm>
            <a:off x="5470525" y="5002213"/>
            <a:ext cx="908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network</a:t>
            </a:r>
          </a:p>
        </p:txBody>
      </p:sp>
      <p:sp>
        <p:nvSpPr>
          <p:cNvPr id="78875" name="Rectangle 75"/>
          <p:cNvSpPr>
            <a:spLocks noChangeArrowheads="1"/>
          </p:cNvSpPr>
          <p:nvPr/>
        </p:nvSpPr>
        <p:spPr bwMode="auto">
          <a:xfrm>
            <a:off x="5483225" y="5356225"/>
            <a:ext cx="2335213" cy="1809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6" name="Line 76"/>
          <p:cNvSpPr>
            <a:spLocks noChangeShapeType="1"/>
          </p:cNvSpPr>
          <p:nvPr/>
        </p:nvSpPr>
        <p:spPr bwMode="auto">
          <a:xfrm>
            <a:off x="5511800" y="5345113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78877" name="Line 77"/>
          <p:cNvSpPr>
            <a:spLocks noChangeShapeType="1"/>
          </p:cNvSpPr>
          <p:nvPr/>
        </p:nvSpPr>
        <p:spPr bwMode="auto">
          <a:xfrm>
            <a:off x="7775575" y="5316538"/>
            <a:ext cx="0" cy="23653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96285" name="Freeform 78"/>
          <p:cNvSpPr>
            <a:spLocks/>
          </p:cNvSpPr>
          <p:nvPr/>
        </p:nvSpPr>
        <p:spPr bwMode="auto">
          <a:xfrm>
            <a:off x="7793038" y="2933700"/>
            <a:ext cx="468312" cy="2490788"/>
          </a:xfrm>
          <a:custGeom>
            <a:avLst/>
            <a:gdLst>
              <a:gd name="T0" fmla="*/ 2147483647 w 366"/>
              <a:gd name="T1" fmla="*/ 2147483647 h 1284"/>
              <a:gd name="T2" fmla="*/ 2147483647 w 366"/>
              <a:gd name="T3" fmla="*/ 0 h 1284"/>
              <a:gd name="T4" fmla="*/ 0 w 366"/>
              <a:gd name="T5" fmla="*/ 2147483647 h 1284"/>
              <a:gd name="T6" fmla="*/ 2147483647 w 366"/>
              <a:gd name="T7" fmla="*/ 2147483647 h 1284"/>
              <a:gd name="T8" fmla="*/ 2147483647 w 366"/>
              <a:gd name="T9" fmla="*/ 2147483647 h 12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66" h="1284">
                <a:moveTo>
                  <a:pt x="366" y="1278"/>
                </a:moveTo>
                <a:lnTo>
                  <a:pt x="12" y="0"/>
                </a:lnTo>
                <a:lnTo>
                  <a:pt x="0" y="1224"/>
                </a:lnTo>
                <a:lnTo>
                  <a:pt x="186" y="1284"/>
                </a:lnTo>
                <a:lnTo>
                  <a:pt x="366" y="1278"/>
                </a:lnTo>
                <a:close/>
              </a:path>
            </a:pathLst>
          </a:cu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78879" name="Text Box 83"/>
          <p:cNvSpPr txBox="1">
            <a:spLocks noChangeArrowheads="1"/>
          </p:cNvSpPr>
          <p:nvPr/>
        </p:nvSpPr>
        <p:spPr bwMode="auto">
          <a:xfrm>
            <a:off x="1087438" y="5815013"/>
            <a:ext cx="2894012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Socket clientSocket =   </a:t>
            </a:r>
          </a:p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  newSocket("hostname","port number");</a:t>
            </a:r>
          </a:p>
        </p:txBody>
      </p:sp>
      <p:sp>
        <p:nvSpPr>
          <p:cNvPr id="78880" name="Text Box 85"/>
          <p:cNvSpPr txBox="1">
            <a:spLocks noChangeArrowheads="1"/>
          </p:cNvSpPr>
          <p:nvPr/>
        </p:nvSpPr>
        <p:spPr bwMode="auto">
          <a:xfrm>
            <a:off x="5387975" y="5829300"/>
            <a:ext cx="289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Socket connectionSocket = welcomeSocket.accept();</a:t>
            </a:r>
          </a:p>
        </p:txBody>
      </p:sp>
      <p:grpSp>
        <p:nvGrpSpPr>
          <p:cNvPr id="96288" name="Group 89"/>
          <p:cNvGrpSpPr>
            <a:grpSpLocks/>
          </p:cNvGrpSpPr>
          <p:nvPr/>
        </p:nvGrpSpPr>
        <p:grpSpPr bwMode="auto">
          <a:xfrm>
            <a:off x="260350" y="5026025"/>
            <a:ext cx="698500" cy="612775"/>
            <a:chOff x="-44" y="1473"/>
            <a:chExt cx="981" cy="1105"/>
          </a:xfrm>
        </p:grpSpPr>
        <p:pic>
          <p:nvPicPr>
            <p:cNvPr id="96322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6323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6289" name="Group 92"/>
          <p:cNvGrpSpPr>
            <a:grpSpLocks/>
          </p:cNvGrpSpPr>
          <p:nvPr/>
        </p:nvGrpSpPr>
        <p:grpSpPr bwMode="auto">
          <a:xfrm>
            <a:off x="8075613" y="4924425"/>
            <a:ext cx="415925" cy="627063"/>
            <a:chOff x="4140" y="429"/>
            <a:chExt cx="1425" cy="2396"/>
          </a:xfrm>
        </p:grpSpPr>
        <p:sp>
          <p:nvSpPr>
            <p:cNvPr id="96290" name="Freeform 93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7 w 354"/>
                <a:gd name="T1" fmla="*/ 0 h 2742"/>
                <a:gd name="T2" fmla="*/ 38 w 354"/>
                <a:gd name="T3" fmla="*/ 55 h 2742"/>
                <a:gd name="T4" fmla="*/ 37 w 354"/>
                <a:gd name="T5" fmla="*/ 425 h 2742"/>
                <a:gd name="T6" fmla="*/ 0 w 354"/>
                <a:gd name="T7" fmla="*/ 445 h 2742"/>
                <a:gd name="T8" fmla="*/ 7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84" name="Rectangle 94"/>
            <p:cNvSpPr>
              <a:spLocks noChangeArrowheads="1"/>
            </p:cNvSpPr>
            <p:nvPr/>
          </p:nvSpPr>
          <p:spPr bwMode="auto">
            <a:xfrm>
              <a:off x="4205" y="429"/>
              <a:ext cx="1050" cy="2287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292" name="Freeform 95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23 w 211"/>
                <a:gd name="T3" fmla="*/ 36 h 2537"/>
                <a:gd name="T4" fmla="*/ 2 w 211"/>
                <a:gd name="T5" fmla="*/ 405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6293" name="Freeform 96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1 h 226"/>
                <a:gd name="T4" fmla="*/ 36 w 328"/>
                <a:gd name="T5" fmla="*/ 38 h 226"/>
                <a:gd name="T6" fmla="*/ 0 w 328"/>
                <a:gd name="T7" fmla="*/ 1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87" name="Rectangle 97"/>
            <p:cNvSpPr>
              <a:spLocks noChangeArrowheads="1"/>
            </p:cNvSpPr>
            <p:nvPr/>
          </p:nvSpPr>
          <p:spPr bwMode="auto">
            <a:xfrm>
              <a:off x="4211" y="696"/>
              <a:ext cx="598" cy="42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295" name="Group 98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78913" name="AutoShape 99"/>
              <p:cNvSpPr>
                <a:spLocks noChangeArrowheads="1"/>
              </p:cNvSpPr>
              <p:nvPr/>
            </p:nvSpPr>
            <p:spPr bwMode="auto">
              <a:xfrm>
                <a:off x="614" y="2566"/>
                <a:ext cx="726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4" name="AutoShape 100"/>
              <p:cNvSpPr>
                <a:spLocks noChangeArrowheads="1"/>
              </p:cNvSpPr>
              <p:nvPr/>
            </p:nvSpPr>
            <p:spPr bwMode="auto">
              <a:xfrm>
                <a:off x="628" y="2583"/>
                <a:ext cx="692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89" name="Rectangle 101"/>
            <p:cNvSpPr>
              <a:spLocks noChangeArrowheads="1"/>
            </p:cNvSpPr>
            <p:nvPr/>
          </p:nvSpPr>
          <p:spPr bwMode="auto">
            <a:xfrm>
              <a:off x="4222" y="101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297" name="Group 102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78911" name="AutoShape 103"/>
              <p:cNvSpPr>
                <a:spLocks noChangeArrowheads="1"/>
              </p:cNvSpPr>
              <p:nvPr/>
            </p:nvSpPr>
            <p:spPr bwMode="auto">
              <a:xfrm>
                <a:off x="617" y="2567"/>
                <a:ext cx="71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2" name="AutoShape 104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79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91" name="Rectangle 105"/>
            <p:cNvSpPr>
              <a:spLocks noChangeArrowheads="1"/>
            </p:cNvSpPr>
            <p:nvPr/>
          </p:nvSpPr>
          <p:spPr bwMode="auto">
            <a:xfrm>
              <a:off x="4216" y="1357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892" name="Rectangle 106"/>
            <p:cNvSpPr>
              <a:spLocks noChangeArrowheads="1"/>
            </p:cNvSpPr>
            <p:nvPr/>
          </p:nvSpPr>
          <p:spPr bwMode="auto">
            <a:xfrm>
              <a:off x="4227" y="1654"/>
              <a:ext cx="598" cy="49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grpSp>
          <p:nvGrpSpPr>
            <p:cNvPr id="96300" name="Group 107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78909" name="AutoShape 108"/>
              <p:cNvSpPr>
                <a:spLocks noChangeArrowheads="1"/>
              </p:cNvSpPr>
              <p:nvPr/>
            </p:nvSpPr>
            <p:spPr bwMode="auto">
              <a:xfrm>
                <a:off x="611" y="2576"/>
                <a:ext cx="725" cy="12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10" name="AutoShape 109"/>
              <p:cNvSpPr>
                <a:spLocks noChangeArrowheads="1"/>
              </p:cNvSpPr>
              <p:nvPr/>
            </p:nvSpPr>
            <p:spPr bwMode="auto">
              <a:xfrm>
                <a:off x="625" y="2588"/>
                <a:ext cx="691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96301" name="Freeform 110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36 w 328"/>
                <a:gd name="T3" fmla="*/ 20 h 226"/>
                <a:gd name="T4" fmla="*/ 36 w 328"/>
                <a:gd name="T5" fmla="*/ 36 h 226"/>
                <a:gd name="T6" fmla="*/ 0 w 328"/>
                <a:gd name="T7" fmla="*/ 15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grpSp>
          <p:nvGrpSpPr>
            <p:cNvPr id="96302" name="Group 111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78907" name="AutoShape 112"/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25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78908" name="AutoShape 113"/>
              <p:cNvSpPr>
                <a:spLocks noChangeArrowheads="1"/>
              </p:cNvSpPr>
              <p:nvPr/>
            </p:nvSpPr>
            <p:spPr bwMode="auto">
              <a:xfrm>
                <a:off x="627" y="2586"/>
                <a:ext cx="691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  <p:sp>
          <p:nvSpPr>
            <p:cNvPr id="78896" name="Rectangle 114"/>
            <p:cNvSpPr>
              <a:spLocks noChangeArrowheads="1"/>
            </p:cNvSpPr>
            <p:nvPr/>
          </p:nvSpPr>
          <p:spPr bwMode="auto">
            <a:xfrm>
              <a:off x="5250" y="429"/>
              <a:ext cx="71" cy="2287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304" name="Freeform 115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32 w 296"/>
                <a:gd name="T3" fmla="*/ 22 h 256"/>
                <a:gd name="T4" fmla="*/ 32 w 296"/>
                <a:gd name="T5" fmla="*/ 41 h 256"/>
                <a:gd name="T6" fmla="*/ 0 w 296"/>
                <a:gd name="T7" fmla="*/ 15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6305" name="Freeform 116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34 w 304"/>
                <a:gd name="T3" fmla="*/ 27 h 288"/>
                <a:gd name="T4" fmla="*/ 31 w 304"/>
                <a:gd name="T5" fmla="*/ 48 h 288"/>
                <a:gd name="T6" fmla="*/ 2 w 304"/>
                <a:gd name="T7" fmla="*/ 2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899" name="Oval 117"/>
            <p:cNvSpPr>
              <a:spLocks noChangeArrowheads="1"/>
            </p:cNvSpPr>
            <p:nvPr/>
          </p:nvSpPr>
          <p:spPr bwMode="auto">
            <a:xfrm>
              <a:off x="5516" y="2613"/>
              <a:ext cx="49" cy="9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96307" name="Freeform 118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8 h 240"/>
                <a:gd name="T2" fmla="*/ 2 w 306"/>
                <a:gd name="T3" fmla="*/ 40 h 240"/>
                <a:gd name="T4" fmla="*/ 34 w 306"/>
                <a:gd name="T5" fmla="*/ 18 h 240"/>
                <a:gd name="T6" fmla="*/ 32 w 306"/>
                <a:gd name="T7" fmla="*/ 0 h 240"/>
                <a:gd name="T8" fmla="*/ 0 w 306"/>
                <a:gd name="T9" fmla="*/ 1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78901" name="AutoShape 119"/>
            <p:cNvSpPr>
              <a:spLocks noChangeArrowheads="1"/>
            </p:cNvSpPr>
            <p:nvPr/>
          </p:nvSpPr>
          <p:spPr bwMode="auto">
            <a:xfrm>
              <a:off x="4140" y="2679"/>
              <a:ext cx="1197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2" name="AutoShape 120"/>
            <p:cNvSpPr>
              <a:spLocks noChangeArrowheads="1"/>
            </p:cNvSpPr>
            <p:nvPr/>
          </p:nvSpPr>
          <p:spPr bwMode="auto">
            <a:xfrm>
              <a:off x="4205" y="2710"/>
              <a:ext cx="1071" cy="8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3" name="Oval 121"/>
            <p:cNvSpPr>
              <a:spLocks noChangeArrowheads="1"/>
            </p:cNvSpPr>
            <p:nvPr/>
          </p:nvSpPr>
          <p:spPr bwMode="auto">
            <a:xfrm>
              <a:off x="4309" y="2382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4" name="Oval 122"/>
            <p:cNvSpPr>
              <a:spLocks noChangeArrowheads="1"/>
            </p:cNvSpPr>
            <p:nvPr/>
          </p:nvSpPr>
          <p:spPr bwMode="auto">
            <a:xfrm>
              <a:off x="4488" y="2382"/>
              <a:ext cx="158" cy="14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78905" name="Oval 123"/>
            <p:cNvSpPr>
              <a:spLocks noChangeArrowheads="1"/>
            </p:cNvSpPr>
            <p:nvPr/>
          </p:nvSpPr>
          <p:spPr bwMode="auto">
            <a:xfrm>
              <a:off x="4662" y="2382"/>
              <a:ext cx="158" cy="14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78906" name="Rectangle 124"/>
            <p:cNvSpPr>
              <a:spLocks noChangeArrowheads="1"/>
            </p:cNvSpPr>
            <p:nvPr/>
          </p:nvSpPr>
          <p:spPr bwMode="auto">
            <a:xfrm>
              <a:off x="5065" y="1836"/>
              <a:ext cx="82" cy="758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1" name="Picture 8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79463"/>
            <a:ext cx="4570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5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TCP 3-way handshake</a:t>
            </a:r>
            <a:endParaRPr lang="en-US">
              <a:ea typeface="ＭＳ Ｐゴシック" charset="0"/>
              <a:cs typeface="+mj-cs"/>
            </a:endParaRPr>
          </a:p>
        </p:txBody>
      </p:sp>
      <p:sp>
        <p:nvSpPr>
          <p:cNvPr id="81926" name="Line 5"/>
          <p:cNvSpPr>
            <a:spLocks noChangeShapeType="1"/>
          </p:cNvSpPr>
          <p:nvPr/>
        </p:nvSpPr>
        <p:spPr bwMode="auto">
          <a:xfrm flipH="1">
            <a:off x="3282950" y="2314575"/>
            <a:ext cx="1588" cy="2470150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394342" name="Group 102"/>
          <p:cNvGrpSpPr>
            <a:grpSpLocks/>
          </p:cNvGrpSpPr>
          <p:nvPr/>
        </p:nvGrpSpPr>
        <p:grpSpPr bwMode="auto">
          <a:xfrm>
            <a:off x="1296988" y="2241550"/>
            <a:ext cx="4494212" cy="955675"/>
            <a:chOff x="810" y="1363"/>
            <a:chExt cx="2831" cy="602"/>
          </a:xfrm>
        </p:grpSpPr>
        <p:sp>
          <p:nvSpPr>
            <p:cNvPr id="81992" name="Line 10"/>
            <p:cNvSpPr>
              <a:spLocks noChangeShapeType="1"/>
            </p:cNvSpPr>
            <p:nvPr/>
          </p:nvSpPr>
          <p:spPr bwMode="auto">
            <a:xfrm>
              <a:off x="2062" y="1502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3" name="Rectangle 12"/>
            <p:cNvSpPr>
              <a:spLocks noChangeArrowheads="1"/>
            </p:cNvSpPr>
            <p:nvPr/>
          </p:nvSpPr>
          <p:spPr bwMode="auto">
            <a:xfrm>
              <a:off x="2518" y="1565"/>
              <a:ext cx="590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4" name="Text Box 13"/>
            <p:cNvSpPr txBox="1">
              <a:spLocks noChangeArrowheads="1"/>
            </p:cNvSpPr>
            <p:nvPr/>
          </p:nvSpPr>
          <p:spPr bwMode="auto">
            <a:xfrm>
              <a:off x="2310" y="1624"/>
              <a:ext cx="109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SYNbit=1, Seq=x</a:t>
              </a:r>
            </a:p>
          </p:txBody>
        </p:sp>
        <p:sp>
          <p:nvSpPr>
            <p:cNvPr id="81995" name="Text Box 21"/>
            <p:cNvSpPr txBox="1">
              <a:spLocks noChangeArrowheads="1"/>
            </p:cNvSpPr>
            <p:nvPr/>
          </p:nvSpPr>
          <p:spPr bwMode="auto">
            <a:xfrm>
              <a:off x="810" y="1363"/>
              <a:ext cx="1230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choose init seq num, x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TCP SYN msg</a:t>
              </a:r>
            </a:p>
          </p:txBody>
        </p:sp>
      </p:grpSp>
      <p:sp>
        <p:nvSpPr>
          <p:cNvPr id="81928" name="Line 22"/>
          <p:cNvSpPr>
            <a:spLocks noChangeShapeType="1"/>
          </p:cNvSpPr>
          <p:nvPr/>
        </p:nvSpPr>
        <p:spPr bwMode="auto">
          <a:xfrm flipH="1">
            <a:off x="5872163" y="2384425"/>
            <a:ext cx="1587" cy="3417888"/>
          </a:xfrm>
          <a:prstGeom prst="line">
            <a:avLst/>
          </a:prstGeom>
          <a:noFill/>
          <a:ln w="9525">
            <a:solidFill>
              <a:srgbClr val="777777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394332" name="Text Box 92"/>
          <p:cNvSpPr txBox="1">
            <a:spLocks noChangeArrowheads="1"/>
          </p:cNvSpPr>
          <p:nvPr/>
        </p:nvSpPr>
        <p:spPr bwMode="auto">
          <a:xfrm>
            <a:off x="8058150" y="5222875"/>
            <a:ext cx="7715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CC0000"/>
                </a:solidFill>
              </a:rPr>
              <a:t>ESTAB</a:t>
            </a:r>
          </a:p>
        </p:txBody>
      </p:sp>
      <p:grpSp>
        <p:nvGrpSpPr>
          <p:cNvPr id="394349" name="Group 109"/>
          <p:cNvGrpSpPr>
            <a:grpSpLocks/>
          </p:cNvGrpSpPr>
          <p:nvPr/>
        </p:nvGrpSpPr>
        <p:grpSpPr bwMode="auto">
          <a:xfrm>
            <a:off x="3281363" y="2911475"/>
            <a:ext cx="4519612" cy="1425575"/>
            <a:chOff x="2060" y="1785"/>
            <a:chExt cx="2847" cy="898"/>
          </a:xfrm>
        </p:grpSpPr>
        <p:sp>
          <p:nvSpPr>
            <p:cNvPr id="81988" name="Line 11"/>
            <p:cNvSpPr>
              <a:spLocks noChangeShapeType="1"/>
            </p:cNvSpPr>
            <p:nvPr/>
          </p:nvSpPr>
          <p:spPr bwMode="auto">
            <a:xfrm flipH="1">
              <a:off x="2060" y="2031"/>
              <a:ext cx="1580" cy="652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9" name="Rectangle 14"/>
            <p:cNvSpPr>
              <a:spLocks noChangeArrowheads="1"/>
            </p:cNvSpPr>
            <p:nvPr/>
          </p:nvSpPr>
          <p:spPr bwMode="auto">
            <a:xfrm>
              <a:off x="2381" y="2206"/>
              <a:ext cx="896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90" name="Text Box 83"/>
            <p:cNvSpPr txBox="1">
              <a:spLocks noChangeArrowheads="1"/>
            </p:cNvSpPr>
            <p:nvPr/>
          </p:nvSpPr>
          <p:spPr bwMode="auto">
            <a:xfrm>
              <a:off x="2159" y="2169"/>
              <a:ext cx="1534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SYNbit=1, Seq=y</a:t>
              </a:r>
            </a:p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ACKbit=1; ACKnum=x+1</a:t>
              </a:r>
            </a:p>
          </p:txBody>
        </p:sp>
        <p:sp>
          <p:nvSpPr>
            <p:cNvPr id="81991" name="Text Box 93"/>
            <p:cNvSpPr txBox="1">
              <a:spLocks noChangeArrowheads="1"/>
            </p:cNvSpPr>
            <p:nvPr/>
          </p:nvSpPr>
          <p:spPr bwMode="auto">
            <a:xfrm>
              <a:off x="3676" y="1785"/>
              <a:ext cx="1231" cy="4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choose init seq num, y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TCP SYNACK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msg, acking SYN</a:t>
              </a:r>
            </a:p>
          </p:txBody>
        </p:sp>
      </p:grpSp>
      <p:grpSp>
        <p:nvGrpSpPr>
          <p:cNvPr id="394350" name="Group 110"/>
          <p:cNvGrpSpPr>
            <a:grpSpLocks/>
          </p:cNvGrpSpPr>
          <p:nvPr/>
        </p:nvGrpSpPr>
        <p:grpSpPr bwMode="auto">
          <a:xfrm>
            <a:off x="998538" y="4010025"/>
            <a:ext cx="6630987" cy="1373188"/>
            <a:chOff x="622" y="2477"/>
            <a:chExt cx="4177" cy="865"/>
          </a:xfrm>
        </p:grpSpPr>
        <p:sp>
          <p:nvSpPr>
            <p:cNvPr id="81983" name="Line 84"/>
            <p:cNvSpPr>
              <a:spLocks noChangeShapeType="1"/>
            </p:cNvSpPr>
            <p:nvPr/>
          </p:nvSpPr>
          <p:spPr bwMode="auto">
            <a:xfrm>
              <a:off x="2073" y="2728"/>
              <a:ext cx="1579" cy="463"/>
            </a:xfrm>
            <a:prstGeom prst="line">
              <a:avLst/>
            </a:prstGeom>
            <a:noFill/>
            <a:ln w="28575">
              <a:solidFill>
                <a:srgbClr val="000099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4" name="Rectangle 89"/>
            <p:cNvSpPr>
              <a:spLocks noChangeArrowheads="1"/>
            </p:cNvSpPr>
            <p:nvPr/>
          </p:nvSpPr>
          <p:spPr bwMode="auto">
            <a:xfrm>
              <a:off x="2486" y="2806"/>
              <a:ext cx="775" cy="2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1985" name="Text Box 90"/>
            <p:cNvSpPr txBox="1">
              <a:spLocks noChangeArrowheads="1"/>
            </p:cNvSpPr>
            <p:nvPr/>
          </p:nvSpPr>
          <p:spPr bwMode="auto">
            <a:xfrm>
              <a:off x="2092" y="2852"/>
              <a:ext cx="1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ACKbit=1, ACKnum=y+1</a:t>
              </a:r>
            </a:p>
          </p:txBody>
        </p:sp>
        <p:sp>
          <p:nvSpPr>
            <p:cNvPr id="81986" name="Text Box 94"/>
            <p:cNvSpPr txBox="1">
              <a:spLocks noChangeArrowheads="1"/>
            </p:cNvSpPr>
            <p:nvPr/>
          </p:nvSpPr>
          <p:spPr bwMode="auto">
            <a:xfrm>
              <a:off x="622" y="2477"/>
              <a:ext cx="1422" cy="6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received SYNACK(x)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indicates server is live;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send ACK for SYNACK;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this segment may contain </a:t>
              </a:r>
            </a:p>
            <a:p>
              <a:pPr algn="r"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client-to-server data</a:t>
              </a:r>
            </a:p>
          </p:txBody>
        </p:sp>
        <p:sp>
          <p:nvSpPr>
            <p:cNvPr id="81987" name="Text Box 95"/>
            <p:cNvSpPr txBox="1">
              <a:spLocks noChangeArrowheads="1"/>
            </p:cNvSpPr>
            <p:nvPr/>
          </p:nvSpPr>
          <p:spPr bwMode="auto">
            <a:xfrm>
              <a:off x="3640" y="3042"/>
              <a:ext cx="1159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received ACK(y) </a:t>
              </a:r>
            </a:p>
            <a:p>
              <a:pPr eaLnBrk="0" hangingPunct="0">
                <a:lnSpc>
                  <a:spcPct val="90000"/>
                </a:lnSpc>
                <a:defRPr/>
              </a:pPr>
              <a:r>
                <a:rPr lang="en-US" sz="1400" smtClean="0">
                  <a:solidFill>
                    <a:srgbClr val="000000"/>
                  </a:solidFill>
                </a:rPr>
                <a:t>indicates client is live</a:t>
              </a:r>
            </a:p>
          </p:txBody>
        </p:sp>
      </p:grpSp>
      <p:grpSp>
        <p:nvGrpSpPr>
          <p:cNvPr id="394345" name="Group 105"/>
          <p:cNvGrpSpPr>
            <a:grpSpLocks/>
          </p:cNvGrpSpPr>
          <p:nvPr/>
        </p:nvGrpSpPr>
        <p:grpSpPr bwMode="auto">
          <a:xfrm>
            <a:off x="300038" y="2279650"/>
            <a:ext cx="1030287" cy="700088"/>
            <a:chOff x="182" y="1387"/>
            <a:chExt cx="649" cy="441"/>
          </a:xfrm>
        </p:grpSpPr>
        <p:sp>
          <p:nvSpPr>
            <p:cNvPr id="81981" name="Text Box 91"/>
            <p:cNvSpPr txBox="1">
              <a:spLocks noChangeArrowheads="1"/>
            </p:cNvSpPr>
            <p:nvPr/>
          </p:nvSpPr>
          <p:spPr bwMode="auto">
            <a:xfrm>
              <a:off x="182" y="1616"/>
              <a:ext cx="64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SYNSENT</a:t>
              </a:r>
            </a:p>
          </p:txBody>
        </p:sp>
        <p:sp>
          <p:nvSpPr>
            <p:cNvPr id="81982" name="Line 103"/>
            <p:cNvSpPr>
              <a:spLocks noChangeShapeType="1"/>
            </p:cNvSpPr>
            <p:nvPr/>
          </p:nvSpPr>
          <p:spPr bwMode="auto">
            <a:xfrm>
              <a:off x="462" y="1387"/>
              <a:ext cx="0" cy="27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51" name="Group 111"/>
          <p:cNvGrpSpPr>
            <a:grpSpLocks/>
          </p:cNvGrpSpPr>
          <p:nvPr/>
        </p:nvGrpSpPr>
        <p:grpSpPr bwMode="auto">
          <a:xfrm>
            <a:off x="301625" y="2940050"/>
            <a:ext cx="771525" cy="1622425"/>
            <a:chOff x="183" y="1803"/>
            <a:chExt cx="486" cy="1022"/>
          </a:xfrm>
        </p:grpSpPr>
        <p:sp>
          <p:nvSpPr>
            <p:cNvPr id="81979" name="Text Box 16"/>
            <p:cNvSpPr txBox="1">
              <a:spLocks noChangeArrowheads="1"/>
            </p:cNvSpPr>
            <p:nvPr/>
          </p:nvSpPr>
          <p:spPr bwMode="auto">
            <a:xfrm>
              <a:off x="183" y="2613"/>
              <a:ext cx="48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CC0000"/>
                  </a:solidFill>
                </a:rPr>
                <a:t>ESTAB</a:t>
              </a:r>
            </a:p>
          </p:txBody>
        </p:sp>
        <p:sp>
          <p:nvSpPr>
            <p:cNvPr id="81980" name="Line 104"/>
            <p:cNvSpPr>
              <a:spLocks noChangeShapeType="1"/>
            </p:cNvSpPr>
            <p:nvPr/>
          </p:nvSpPr>
          <p:spPr bwMode="auto">
            <a:xfrm>
              <a:off x="465" y="1803"/>
              <a:ext cx="0" cy="79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grpSp>
        <p:nvGrpSpPr>
          <p:cNvPr id="394348" name="Group 108"/>
          <p:cNvGrpSpPr>
            <a:grpSpLocks/>
          </p:cNvGrpSpPr>
          <p:nvPr/>
        </p:nvGrpSpPr>
        <p:grpSpPr bwMode="auto">
          <a:xfrm>
            <a:off x="7754938" y="2335213"/>
            <a:ext cx="1119187" cy="1192212"/>
            <a:chOff x="4878" y="1422"/>
            <a:chExt cx="705" cy="751"/>
          </a:xfrm>
        </p:grpSpPr>
        <p:sp>
          <p:nvSpPr>
            <p:cNvPr id="81977" name="Text Box 99"/>
            <p:cNvSpPr txBox="1">
              <a:spLocks noChangeArrowheads="1"/>
            </p:cNvSpPr>
            <p:nvPr/>
          </p:nvSpPr>
          <p:spPr bwMode="auto">
            <a:xfrm>
              <a:off x="4878" y="1961"/>
              <a:ext cx="705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SYN RCVD</a:t>
              </a:r>
            </a:p>
          </p:txBody>
        </p:sp>
        <p:sp>
          <p:nvSpPr>
            <p:cNvPr id="81978" name="Line 106"/>
            <p:cNvSpPr>
              <a:spLocks noChangeShapeType="1"/>
            </p:cNvSpPr>
            <p:nvPr/>
          </p:nvSpPr>
          <p:spPr bwMode="auto">
            <a:xfrm>
              <a:off x="5339" y="1422"/>
              <a:ext cx="0" cy="5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394347" name="Line 107"/>
          <p:cNvSpPr>
            <a:spLocks noChangeShapeType="1"/>
          </p:cNvSpPr>
          <p:nvPr/>
        </p:nvSpPr>
        <p:spPr bwMode="auto">
          <a:xfrm>
            <a:off x="8469313" y="3536950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99343" name="Group 113"/>
          <p:cNvGrpSpPr>
            <a:grpSpLocks/>
          </p:cNvGrpSpPr>
          <p:nvPr/>
        </p:nvGrpSpPr>
        <p:grpSpPr bwMode="auto">
          <a:xfrm>
            <a:off x="306388" y="1590675"/>
            <a:ext cx="8551862" cy="736600"/>
            <a:chOff x="193" y="1002"/>
            <a:chExt cx="5387" cy="464"/>
          </a:xfrm>
        </p:grpSpPr>
        <p:sp>
          <p:nvSpPr>
            <p:cNvPr id="81937" name="Text Box 114"/>
            <p:cNvSpPr txBox="1">
              <a:spLocks noChangeArrowheads="1"/>
            </p:cNvSpPr>
            <p:nvPr/>
          </p:nvSpPr>
          <p:spPr bwMode="auto">
            <a:xfrm>
              <a:off x="195" y="1002"/>
              <a:ext cx="731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defRPr/>
              </a:pPr>
              <a:r>
                <a:rPr lang="en-US" i="1" smtClean="0">
                  <a:solidFill>
                    <a:srgbClr val="000099"/>
                  </a:solidFill>
                </a:rPr>
                <a:t>client state</a:t>
              </a:r>
            </a:p>
            <a:p>
              <a:pPr algn="r" eaLnBrk="0" hangingPunct="0">
                <a:defRPr/>
              </a:pPr>
              <a:endParaRPr lang="en-US" i="1" smtClean="0">
                <a:solidFill>
                  <a:srgbClr val="000099"/>
                </a:solidFill>
              </a:endParaRPr>
            </a:p>
          </p:txBody>
        </p:sp>
        <p:sp>
          <p:nvSpPr>
            <p:cNvPr id="81938" name="Text Box 115"/>
            <p:cNvSpPr txBox="1">
              <a:spLocks noChangeArrowheads="1"/>
            </p:cNvSpPr>
            <p:nvPr/>
          </p:nvSpPr>
          <p:spPr bwMode="auto">
            <a:xfrm>
              <a:off x="193" y="1243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LISTEN</a:t>
              </a:r>
            </a:p>
          </p:txBody>
        </p:sp>
        <p:sp>
          <p:nvSpPr>
            <p:cNvPr id="81939" name="Text Box 116"/>
            <p:cNvSpPr txBox="1">
              <a:spLocks noChangeArrowheads="1"/>
            </p:cNvSpPr>
            <p:nvPr/>
          </p:nvSpPr>
          <p:spPr bwMode="auto">
            <a:xfrm>
              <a:off x="4800" y="1013"/>
              <a:ext cx="78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 eaLnBrk="0" hangingPunct="0">
                <a:defRPr/>
              </a:pPr>
              <a:r>
                <a:rPr lang="en-US" i="1" smtClean="0">
                  <a:solidFill>
                    <a:srgbClr val="000099"/>
                  </a:solidFill>
                </a:rPr>
                <a:t>server state</a:t>
              </a:r>
            </a:p>
            <a:p>
              <a:pPr algn="r" eaLnBrk="0" hangingPunct="0">
                <a:defRPr/>
              </a:pPr>
              <a:endParaRPr lang="en-US" i="1" smtClean="0">
                <a:solidFill>
                  <a:srgbClr val="000099"/>
                </a:solidFill>
              </a:endParaRPr>
            </a:p>
          </p:txBody>
        </p:sp>
        <p:sp>
          <p:nvSpPr>
            <p:cNvPr id="81940" name="Text Box 117"/>
            <p:cNvSpPr txBox="1">
              <a:spLocks noChangeArrowheads="1"/>
            </p:cNvSpPr>
            <p:nvPr/>
          </p:nvSpPr>
          <p:spPr bwMode="auto">
            <a:xfrm>
              <a:off x="5038" y="1254"/>
              <a:ext cx="5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ctr" eaLnBrk="0" hangingPunct="0">
                <a:defRPr/>
              </a:pPr>
              <a:r>
                <a:rPr lang="en-US" smtClean="0">
                  <a:solidFill>
                    <a:srgbClr val="000000"/>
                  </a:solidFill>
                </a:rPr>
                <a:t>LISTEN</a:t>
              </a:r>
            </a:p>
          </p:txBody>
        </p:sp>
        <p:grpSp>
          <p:nvGrpSpPr>
            <p:cNvPr id="99348" name="Group 118"/>
            <p:cNvGrpSpPr>
              <a:grpSpLocks/>
            </p:cNvGrpSpPr>
            <p:nvPr/>
          </p:nvGrpSpPr>
          <p:grpSpPr bwMode="auto">
            <a:xfrm>
              <a:off x="1914" y="1049"/>
              <a:ext cx="405" cy="378"/>
              <a:chOff x="-44" y="1473"/>
              <a:chExt cx="981" cy="1105"/>
            </a:xfrm>
          </p:grpSpPr>
          <p:pic>
            <p:nvPicPr>
              <p:cNvPr id="99382" name="Picture 119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383" name="Freeform 120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5595 w 356"/>
                  <a:gd name="T3" fmla="*/ 341 h 368"/>
                  <a:gd name="T4" fmla="*/ 6638 w 356"/>
                  <a:gd name="T5" fmla="*/ 7113 h 368"/>
                  <a:gd name="T6" fmla="*/ 1463 w 356"/>
                  <a:gd name="T7" fmla="*/ 889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</p:grpSp>
        <p:grpSp>
          <p:nvGrpSpPr>
            <p:cNvPr id="99349" name="Group 121"/>
            <p:cNvGrpSpPr>
              <a:grpSpLocks/>
            </p:cNvGrpSpPr>
            <p:nvPr/>
          </p:nvGrpSpPr>
          <p:grpSpPr bwMode="auto">
            <a:xfrm>
              <a:off x="3572" y="1051"/>
              <a:ext cx="212" cy="323"/>
              <a:chOff x="4140" y="429"/>
              <a:chExt cx="1425" cy="2396"/>
            </a:xfrm>
          </p:grpSpPr>
          <p:sp>
            <p:nvSpPr>
              <p:cNvPr id="99350" name="Freeform 122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7 w 354"/>
                  <a:gd name="T1" fmla="*/ 0 h 2742"/>
                  <a:gd name="T2" fmla="*/ 38 w 354"/>
                  <a:gd name="T3" fmla="*/ 55 h 2742"/>
                  <a:gd name="T4" fmla="*/ 37 w 354"/>
                  <a:gd name="T5" fmla="*/ 425 h 2742"/>
                  <a:gd name="T6" fmla="*/ 0 w 354"/>
                  <a:gd name="T7" fmla="*/ 445 h 2742"/>
                  <a:gd name="T8" fmla="*/ 7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44" name="Rectangle 123"/>
              <p:cNvSpPr>
                <a:spLocks noChangeArrowheads="1"/>
              </p:cNvSpPr>
              <p:nvPr/>
            </p:nvSpPr>
            <p:spPr bwMode="auto">
              <a:xfrm>
                <a:off x="4207" y="429"/>
                <a:ext cx="1049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52" name="Freeform 124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23 w 211"/>
                  <a:gd name="T3" fmla="*/ 36 h 2537"/>
                  <a:gd name="T4" fmla="*/ 2 w 211"/>
                  <a:gd name="T5" fmla="*/ 405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99353" name="Freeform 125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1 h 226"/>
                  <a:gd name="T4" fmla="*/ 36 w 328"/>
                  <a:gd name="T5" fmla="*/ 38 h 226"/>
                  <a:gd name="T6" fmla="*/ 0 w 328"/>
                  <a:gd name="T7" fmla="*/ 16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47" name="Rectangle 126"/>
              <p:cNvSpPr>
                <a:spLocks noChangeArrowheads="1"/>
              </p:cNvSpPr>
              <p:nvPr/>
            </p:nvSpPr>
            <p:spPr bwMode="auto">
              <a:xfrm>
                <a:off x="4214" y="696"/>
                <a:ext cx="592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55" name="Group 127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81973" name="AutoShape 128"/>
                <p:cNvSpPr>
                  <a:spLocks noChangeArrowheads="1"/>
                </p:cNvSpPr>
                <p:nvPr/>
              </p:nvSpPr>
              <p:spPr bwMode="auto">
                <a:xfrm>
                  <a:off x="617" y="2566"/>
                  <a:ext cx="721" cy="14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4" name="AutoShape 129"/>
                <p:cNvSpPr>
                  <a:spLocks noChangeArrowheads="1"/>
                </p:cNvSpPr>
                <p:nvPr/>
              </p:nvSpPr>
              <p:spPr bwMode="auto">
                <a:xfrm>
                  <a:off x="634" y="2581"/>
                  <a:ext cx="688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49" name="Rectangle 130"/>
              <p:cNvSpPr>
                <a:spLocks noChangeArrowheads="1"/>
              </p:cNvSpPr>
              <p:nvPr/>
            </p:nvSpPr>
            <p:spPr bwMode="auto">
              <a:xfrm>
                <a:off x="4221" y="1022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57" name="Group 131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81971" name="AutoShape 132"/>
                <p:cNvSpPr>
                  <a:spLocks noChangeArrowheads="1"/>
                </p:cNvSpPr>
                <p:nvPr/>
              </p:nvSpPr>
              <p:spPr bwMode="auto">
                <a:xfrm>
                  <a:off x="611" y="2567"/>
                  <a:ext cx="730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2" name="AutoShape 133"/>
                <p:cNvSpPr>
                  <a:spLocks noChangeArrowheads="1"/>
                </p:cNvSpPr>
                <p:nvPr/>
              </p:nvSpPr>
              <p:spPr bwMode="auto">
                <a:xfrm>
                  <a:off x="628" y="2582"/>
                  <a:ext cx="696" cy="108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51" name="Rectangle 134"/>
              <p:cNvSpPr>
                <a:spLocks noChangeArrowheads="1"/>
              </p:cNvSpPr>
              <p:nvPr/>
            </p:nvSpPr>
            <p:spPr bwMode="auto">
              <a:xfrm>
                <a:off x="4214" y="1356"/>
                <a:ext cx="598" cy="45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52" name="Rectangle 135"/>
              <p:cNvSpPr>
                <a:spLocks noChangeArrowheads="1"/>
              </p:cNvSpPr>
              <p:nvPr/>
            </p:nvSpPr>
            <p:spPr bwMode="auto">
              <a:xfrm>
                <a:off x="4227" y="1653"/>
                <a:ext cx="598" cy="52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grpSp>
            <p:nvGrpSpPr>
              <p:cNvPr id="99360" name="Group 136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81969" name="AutoShape 137"/>
                <p:cNvSpPr>
                  <a:spLocks noChangeArrowheads="1"/>
                </p:cNvSpPr>
                <p:nvPr/>
              </p:nvSpPr>
              <p:spPr bwMode="auto">
                <a:xfrm>
                  <a:off x="618" y="2571"/>
                  <a:ext cx="720" cy="137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70" name="AutoShape 138"/>
                <p:cNvSpPr>
                  <a:spLocks noChangeArrowheads="1"/>
                </p:cNvSpPr>
                <p:nvPr/>
              </p:nvSpPr>
              <p:spPr bwMode="auto">
                <a:xfrm>
                  <a:off x="635" y="2585"/>
                  <a:ext cx="687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99361" name="Freeform 139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36 w 328"/>
                  <a:gd name="T3" fmla="*/ 20 h 226"/>
                  <a:gd name="T4" fmla="*/ 36 w 328"/>
                  <a:gd name="T5" fmla="*/ 36 h 226"/>
                  <a:gd name="T6" fmla="*/ 0 w 328"/>
                  <a:gd name="T7" fmla="*/ 15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grpSp>
            <p:nvGrpSpPr>
              <p:cNvPr id="99362" name="Group 140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81967" name="AutoShape 141"/>
                <p:cNvSpPr>
                  <a:spLocks noChangeArrowheads="1"/>
                </p:cNvSpPr>
                <p:nvPr/>
              </p:nvSpPr>
              <p:spPr bwMode="auto">
                <a:xfrm>
                  <a:off x="613" y="2568"/>
                  <a:ext cx="728" cy="14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  <p:sp>
              <p:nvSpPr>
                <p:cNvPr id="81968" name="AutoShape 142"/>
                <p:cNvSpPr>
                  <a:spLocks noChangeArrowheads="1"/>
                </p:cNvSpPr>
                <p:nvPr/>
              </p:nvSpPr>
              <p:spPr bwMode="auto">
                <a:xfrm>
                  <a:off x="630" y="2582"/>
                  <a:ext cx="695" cy="111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sz="1600">
                    <a:solidFill>
                      <a:srgbClr val="000000"/>
                    </a:solidFill>
                    <a:latin typeface="Tahoma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81956" name="Rectangle 143"/>
              <p:cNvSpPr>
                <a:spLocks noChangeArrowheads="1"/>
              </p:cNvSpPr>
              <p:nvPr/>
            </p:nvSpPr>
            <p:spPr bwMode="auto">
              <a:xfrm>
                <a:off x="5249" y="429"/>
                <a:ext cx="67" cy="2292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64" name="Freeform 144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32 w 296"/>
                  <a:gd name="T3" fmla="*/ 22 h 256"/>
                  <a:gd name="T4" fmla="*/ 32 w 296"/>
                  <a:gd name="T5" fmla="*/ 41 h 256"/>
                  <a:gd name="T6" fmla="*/ 0 w 296"/>
                  <a:gd name="T7" fmla="*/ 15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99365" name="Freeform 145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34 w 304"/>
                  <a:gd name="T3" fmla="*/ 27 h 288"/>
                  <a:gd name="T4" fmla="*/ 31 w 304"/>
                  <a:gd name="T5" fmla="*/ 48 h 288"/>
                  <a:gd name="T6" fmla="*/ 2 w 304"/>
                  <a:gd name="T7" fmla="*/ 2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59" name="Oval 146"/>
              <p:cNvSpPr>
                <a:spLocks noChangeArrowheads="1"/>
              </p:cNvSpPr>
              <p:nvPr/>
            </p:nvSpPr>
            <p:spPr bwMode="auto">
              <a:xfrm>
                <a:off x="5518" y="2610"/>
                <a:ext cx="47" cy="96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99367" name="Freeform 147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18 h 240"/>
                  <a:gd name="T2" fmla="*/ 2 w 306"/>
                  <a:gd name="T3" fmla="*/ 40 h 240"/>
                  <a:gd name="T4" fmla="*/ 34 w 306"/>
                  <a:gd name="T5" fmla="*/ 18 h 240"/>
                  <a:gd name="T6" fmla="*/ 32 w 306"/>
                  <a:gd name="T7" fmla="*/ 0 h 240"/>
                  <a:gd name="T8" fmla="*/ 0 w 306"/>
                  <a:gd name="T9" fmla="*/ 18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600" smtClean="0">
                  <a:solidFill>
                    <a:srgbClr val="000000"/>
                  </a:solidFill>
                  <a:latin typeface="Tahoma" panose="020B060403050404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81961" name="AutoShape 148"/>
              <p:cNvSpPr>
                <a:spLocks noChangeArrowheads="1"/>
              </p:cNvSpPr>
              <p:nvPr/>
            </p:nvSpPr>
            <p:spPr bwMode="auto">
              <a:xfrm>
                <a:off x="4140" y="2677"/>
                <a:ext cx="1196" cy="148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2" name="AutoShape 149"/>
              <p:cNvSpPr>
                <a:spLocks noChangeArrowheads="1"/>
              </p:cNvSpPr>
              <p:nvPr/>
            </p:nvSpPr>
            <p:spPr bwMode="auto">
              <a:xfrm>
                <a:off x="4207" y="2714"/>
                <a:ext cx="1069" cy="82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3" name="Oval 150"/>
              <p:cNvSpPr>
                <a:spLocks noChangeArrowheads="1"/>
              </p:cNvSpPr>
              <p:nvPr/>
            </p:nvSpPr>
            <p:spPr bwMode="auto">
              <a:xfrm>
                <a:off x="4308" y="2380"/>
                <a:ext cx="155" cy="148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4" name="Oval 151"/>
              <p:cNvSpPr>
                <a:spLocks noChangeArrowheads="1"/>
              </p:cNvSpPr>
              <p:nvPr/>
            </p:nvSpPr>
            <p:spPr bwMode="auto">
              <a:xfrm>
                <a:off x="4483" y="2387"/>
                <a:ext cx="161" cy="141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81965" name="Oval 152"/>
              <p:cNvSpPr>
                <a:spLocks noChangeArrowheads="1"/>
              </p:cNvSpPr>
              <p:nvPr/>
            </p:nvSpPr>
            <p:spPr bwMode="auto">
              <a:xfrm>
                <a:off x="4664" y="2380"/>
                <a:ext cx="155" cy="141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  <p:sp>
            <p:nvSpPr>
              <p:cNvPr id="81966" name="Rectangle 153"/>
              <p:cNvSpPr>
                <a:spLocks noChangeArrowheads="1"/>
              </p:cNvSpPr>
              <p:nvPr/>
            </p:nvSpPr>
            <p:spPr bwMode="auto">
              <a:xfrm>
                <a:off x="5061" y="1838"/>
                <a:ext cx="87" cy="757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 sz="1600">
                  <a:solidFill>
                    <a:srgbClr val="000000"/>
                  </a:solidFill>
                  <a:latin typeface="Tahoma" charset="0"/>
                  <a:ea typeface="ＭＳ Ｐゴシック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9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9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9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9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3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3"/>
          <p:cNvSpPr>
            <a:spLocks noGrp="1" noChangeArrowheads="1"/>
          </p:cNvSpPr>
          <p:nvPr>
            <p:ph type="title"/>
          </p:nvPr>
        </p:nvSpPr>
        <p:spPr>
          <a:xfrm>
            <a:off x="500063" y="166688"/>
            <a:ext cx="5356225" cy="849312"/>
          </a:xfrm>
        </p:spPr>
        <p:txBody>
          <a:bodyPr/>
          <a:lstStyle/>
          <a:p>
            <a:pPr>
              <a:defRPr/>
            </a:pPr>
            <a:r>
              <a:rPr lang="en-US" sz="3600">
                <a:ea typeface="ＭＳ Ｐゴシック" charset="0"/>
                <a:cs typeface="+mj-cs"/>
              </a:rPr>
              <a:t>TCP 3-way handshake: FSM</a:t>
            </a:r>
            <a:endParaRPr lang="en-US">
              <a:ea typeface="ＭＳ Ｐゴシック" charset="0"/>
              <a:cs typeface="+mj-cs"/>
            </a:endParaRPr>
          </a:p>
        </p:txBody>
      </p:sp>
      <p:pic>
        <p:nvPicPr>
          <p:cNvPr id="100356" name="Picture 4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" y="827088"/>
            <a:ext cx="5942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0357" name="Group 47"/>
          <p:cNvGrpSpPr>
            <a:grpSpLocks/>
          </p:cNvGrpSpPr>
          <p:nvPr/>
        </p:nvGrpSpPr>
        <p:grpSpPr bwMode="auto">
          <a:xfrm>
            <a:off x="3690938" y="1246188"/>
            <a:ext cx="876300" cy="827087"/>
            <a:chOff x="1778" y="1720"/>
            <a:chExt cx="722" cy="642"/>
          </a:xfrm>
        </p:grpSpPr>
        <p:sp>
          <p:nvSpPr>
            <p:cNvPr id="82988" name="Oval 4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89" name="Oval 4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2951" name="Text Box 43"/>
          <p:cNvSpPr txBox="1">
            <a:spLocks noChangeArrowheads="1"/>
          </p:cNvSpPr>
          <p:nvPr/>
        </p:nvSpPr>
        <p:spPr bwMode="auto">
          <a:xfrm>
            <a:off x="3686175" y="1466850"/>
            <a:ext cx="84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closed</a:t>
            </a:r>
          </a:p>
        </p:txBody>
      </p:sp>
      <p:sp>
        <p:nvSpPr>
          <p:cNvPr id="82952" name="Text Box 46"/>
          <p:cNvSpPr txBox="1">
            <a:spLocks noChangeArrowheads="1"/>
          </p:cNvSpPr>
          <p:nvPr/>
        </p:nvSpPr>
        <p:spPr bwMode="auto">
          <a:xfrm>
            <a:off x="3597275" y="2498725"/>
            <a:ext cx="3413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  <p:grpSp>
        <p:nvGrpSpPr>
          <p:cNvPr id="100360" name="Group 48"/>
          <p:cNvGrpSpPr>
            <a:grpSpLocks/>
          </p:cNvGrpSpPr>
          <p:nvPr/>
        </p:nvGrpSpPr>
        <p:grpSpPr bwMode="auto">
          <a:xfrm>
            <a:off x="3652838" y="3175000"/>
            <a:ext cx="876300" cy="827088"/>
            <a:chOff x="1778" y="1720"/>
            <a:chExt cx="722" cy="642"/>
          </a:xfrm>
        </p:grpSpPr>
        <p:sp>
          <p:nvSpPr>
            <p:cNvPr id="82986" name="Oval 49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87" name="Oval 50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2954" name="Text Box 51"/>
          <p:cNvSpPr txBox="1">
            <a:spLocks noChangeArrowheads="1"/>
          </p:cNvSpPr>
          <p:nvPr/>
        </p:nvSpPr>
        <p:spPr bwMode="auto">
          <a:xfrm>
            <a:off x="3711575" y="3395663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listen</a:t>
            </a:r>
          </a:p>
        </p:txBody>
      </p:sp>
      <p:grpSp>
        <p:nvGrpSpPr>
          <p:cNvPr id="100362" name="Group 52"/>
          <p:cNvGrpSpPr>
            <a:grpSpLocks/>
          </p:cNvGrpSpPr>
          <p:nvPr/>
        </p:nvGrpSpPr>
        <p:grpSpPr bwMode="auto">
          <a:xfrm>
            <a:off x="1643063" y="4227513"/>
            <a:ext cx="876300" cy="827087"/>
            <a:chOff x="1778" y="1720"/>
            <a:chExt cx="722" cy="642"/>
          </a:xfrm>
        </p:grpSpPr>
        <p:sp>
          <p:nvSpPr>
            <p:cNvPr id="82984" name="Oval 53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85" name="Oval 54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2956" name="Text Box 55"/>
          <p:cNvSpPr txBox="1">
            <a:spLocks noChangeArrowheads="1"/>
          </p:cNvSpPr>
          <p:nvPr/>
        </p:nvSpPr>
        <p:spPr bwMode="auto">
          <a:xfrm>
            <a:off x="1733550" y="44259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SYN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rcvd</a:t>
            </a:r>
          </a:p>
        </p:txBody>
      </p:sp>
      <p:grpSp>
        <p:nvGrpSpPr>
          <p:cNvPr id="100364" name="Group 56"/>
          <p:cNvGrpSpPr>
            <a:grpSpLocks/>
          </p:cNvGrpSpPr>
          <p:nvPr/>
        </p:nvGrpSpPr>
        <p:grpSpPr bwMode="auto">
          <a:xfrm>
            <a:off x="5119688" y="4189413"/>
            <a:ext cx="876300" cy="827087"/>
            <a:chOff x="1778" y="1720"/>
            <a:chExt cx="722" cy="642"/>
          </a:xfrm>
        </p:grpSpPr>
        <p:sp>
          <p:nvSpPr>
            <p:cNvPr id="82982" name="Oval 57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83" name="Oval 58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2958" name="Text Box 59"/>
          <p:cNvSpPr txBox="1">
            <a:spLocks noChangeArrowheads="1"/>
          </p:cNvSpPr>
          <p:nvPr/>
        </p:nvSpPr>
        <p:spPr bwMode="auto">
          <a:xfrm>
            <a:off x="5210175" y="4387850"/>
            <a:ext cx="654050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SYN</a:t>
            </a:r>
          </a:p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sent</a:t>
            </a:r>
          </a:p>
        </p:txBody>
      </p:sp>
      <p:grpSp>
        <p:nvGrpSpPr>
          <p:cNvPr id="100366" name="Group 60"/>
          <p:cNvGrpSpPr>
            <a:grpSpLocks/>
          </p:cNvGrpSpPr>
          <p:nvPr/>
        </p:nvGrpSpPr>
        <p:grpSpPr bwMode="auto">
          <a:xfrm>
            <a:off x="3686175" y="5060950"/>
            <a:ext cx="876300" cy="827088"/>
            <a:chOff x="1778" y="1720"/>
            <a:chExt cx="722" cy="642"/>
          </a:xfrm>
        </p:grpSpPr>
        <p:sp>
          <p:nvSpPr>
            <p:cNvPr id="82980" name="Oval 61"/>
            <p:cNvSpPr>
              <a:spLocks noChangeArrowheads="1"/>
            </p:cNvSpPr>
            <p:nvPr/>
          </p:nvSpPr>
          <p:spPr bwMode="auto">
            <a:xfrm>
              <a:off x="1825" y="1720"/>
              <a:ext cx="675" cy="612"/>
            </a:xfrm>
            <a:prstGeom prst="ellipse">
              <a:avLst/>
            </a:prstGeom>
            <a:solidFill>
              <a:srgbClr val="000099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  <p:sp>
          <p:nvSpPr>
            <p:cNvPr id="82981" name="Oval 62"/>
            <p:cNvSpPr>
              <a:spLocks noChangeArrowheads="1"/>
            </p:cNvSpPr>
            <p:nvPr/>
          </p:nvSpPr>
          <p:spPr bwMode="auto">
            <a:xfrm>
              <a:off x="1778" y="1750"/>
              <a:ext cx="675" cy="61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 sz="1600">
                <a:solidFill>
                  <a:srgbClr val="000000"/>
                </a:solidFill>
                <a:latin typeface="Tahoma" charset="0"/>
                <a:ea typeface="ＭＳ Ｐゴシック" charset="0"/>
              </a:endParaRPr>
            </a:p>
          </p:txBody>
        </p:sp>
      </p:grpSp>
      <p:sp>
        <p:nvSpPr>
          <p:cNvPr id="82960" name="Text Box 63"/>
          <p:cNvSpPr txBox="1">
            <a:spLocks noChangeArrowheads="1"/>
          </p:cNvSpPr>
          <p:nvPr/>
        </p:nvSpPr>
        <p:spPr bwMode="auto">
          <a:xfrm>
            <a:off x="3648075" y="5348288"/>
            <a:ext cx="933450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</a:rPr>
              <a:t>ESTAB</a:t>
            </a:r>
          </a:p>
        </p:txBody>
      </p:sp>
      <p:sp>
        <p:nvSpPr>
          <p:cNvPr id="82961" name="Text Box 66"/>
          <p:cNvSpPr txBox="1">
            <a:spLocks noChangeArrowheads="1"/>
          </p:cNvSpPr>
          <p:nvPr/>
        </p:nvSpPr>
        <p:spPr bwMode="auto">
          <a:xfrm>
            <a:off x="5526088" y="2687638"/>
            <a:ext cx="2894012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Socket clientSocket =   </a:t>
            </a:r>
          </a:p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  newSocket("hostname","port number");</a:t>
            </a:r>
          </a:p>
        </p:txBody>
      </p:sp>
      <p:sp>
        <p:nvSpPr>
          <p:cNvPr id="82962" name="Line 67"/>
          <p:cNvSpPr>
            <a:spLocks noChangeShapeType="1"/>
          </p:cNvSpPr>
          <p:nvPr/>
        </p:nvSpPr>
        <p:spPr bwMode="auto">
          <a:xfrm>
            <a:off x="5656263" y="3317875"/>
            <a:ext cx="2528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2963" name="Text Box 68"/>
          <p:cNvSpPr txBox="1">
            <a:spLocks noChangeArrowheads="1"/>
          </p:cNvSpPr>
          <p:nvPr/>
        </p:nvSpPr>
        <p:spPr bwMode="auto">
          <a:xfrm>
            <a:off x="5621338" y="3351213"/>
            <a:ext cx="12620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SYN(seq=x)</a:t>
            </a:r>
          </a:p>
        </p:txBody>
      </p:sp>
      <p:sp>
        <p:nvSpPr>
          <p:cNvPr id="100371" name="Freeform 69"/>
          <p:cNvSpPr>
            <a:spLocks/>
          </p:cNvSpPr>
          <p:nvPr/>
        </p:nvSpPr>
        <p:spPr bwMode="auto">
          <a:xfrm>
            <a:off x="4583113" y="1727200"/>
            <a:ext cx="914400" cy="2384425"/>
          </a:xfrm>
          <a:custGeom>
            <a:avLst/>
            <a:gdLst>
              <a:gd name="T0" fmla="*/ 0 w 576"/>
              <a:gd name="T1" fmla="*/ 0 h 1138"/>
              <a:gd name="T2" fmla="*/ 2147483647 w 576"/>
              <a:gd name="T3" fmla="*/ 0 h 1138"/>
              <a:gd name="T4" fmla="*/ 2147483647 w 576"/>
              <a:gd name="T5" fmla="*/ 2147483647 h 113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576" h="1138">
                <a:moveTo>
                  <a:pt x="0" y="0"/>
                </a:moveTo>
                <a:lnTo>
                  <a:pt x="576" y="0"/>
                </a:lnTo>
                <a:lnTo>
                  <a:pt x="576" y="113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2965" name="Line 70"/>
          <p:cNvSpPr>
            <a:spLocks noChangeShapeType="1"/>
          </p:cNvSpPr>
          <p:nvPr/>
        </p:nvSpPr>
        <p:spPr bwMode="auto">
          <a:xfrm>
            <a:off x="4075113" y="2133600"/>
            <a:ext cx="0" cy="101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2966" name="Text Box 71"/>
          <p:cNvSpPr txBox="1">
            <a:spLocks noChangeArrowheads="1"/>
          </p:cNvSpPr>
          <p:nvPr/>
        </p:nvSpPr>
        <p:spPr bwMode="auto">
          <a:xfrm>
            <a:off x="1524000" y="2074863"/>
            <a:ext cx="2578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1775" indent="-231775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200" b="1" smtClean="0">
                <a:solidFill>
                  <a:srgbClr val="000000"/>
                </a:solidFill>
                <a:latin typeface="Courier New" charset="0"/>
              </a:rPr>
              <a:t>Socket connectionSocket = welcomeSocket.accept();</a:t>
            </a:r>
          </a:p>
        </p:txBody>
      </p:sp>
      <p:sp>
        <p:nvSpPr>
          <p:cNvPr id="82967" name="Line 72"/>
          <p:cNvSpPr>
            <a:spLocks noChangeShapeType="1"/>
          </p:cNvSpPr>
          <p:nvPr/>
        </p:nvSpPr>
        <p:spPr bwMode="auto">
          <a:xfrm>
            <a:off x="1882775" y="2522538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100375" name="Freeform 73"/>
          <p:cNvSpPr>
            <a:spLocks/>
          </p:cNvSpPr>
          <p:nvPr/>
        </p:nvSpPr>
        <p:spPr bwMode="auto">
          <a:xfrm>
            <a:off x="2051050" y="3836988"/>
            <a:ext cx="1579563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2969" name="Text Box 74"/>
          <p:cNvSpPr txBox="1">
            <a:spLocks noChangeArrowheads="1"/>
          </p:cNvSpPr>
          <p:nvPr/>
        </p:nvSpPr>
        <p:spPr bwMode="auto">
          <a:xfrm>
            <a:off x="1785938" y="28384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SYN(x)</a:t>
            </a:r>
          </a:p>
        </p:txBody>
      </p:sp>
      <p:sp>
        <p:nvSpPr>
          <p:cNvPr id="82970" name="Line 75"/>
          <p:cNvSpPr>
            <a:spLocks noChangeShapeType="1"/>
          </p:cNvSpPr>
          <p:nvPr/>
        </p:nvSpPr>
        <p:spPr bwMode="auto">
          <a:xfrm>
            <a:off x="1246188" y="313690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2971" name="Text Box 76"/>
          <p:cNvSpPr txBox="1">
            <a:spLocks noChangeArrowheads="1"/>
          </p:cNvSpPr>
          <p:nvPr/>
        </p:nvSpPr>
        <p:spPr bwMode="auto">
          <a:xfrm>
            <a:off x="930275" y="2989263"/>
            <a:ext cx="26066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SYNACK(seq=y,ACKnum=x+1)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create new socket for 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communication back to client</a:t>
            </a:r>
          </a:p>
        </p:txBody>
      </p:sp>
      <p:sp>
        <p:nvSpPr>
          <p:cNvPr id="100379" name="Freeform 77"/>
          <p:cNvSpPr>
            <a:spLocks/>
          </p:cNvSpPr>
          <p:nvPr/>
        </p:nvSpPr>
        <p:spPr bwMode="auto">
          <a:xfrm flipV="1">
            <a:off x="2046288" y="5076825"/>
            <a:ext cx="1579562" cy="373063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100380" name="Freeform 78"/>
          <p:cNvSpPr>
            <a:spLocks/>
          </p:cNvSpPr>
          <p:nvPr/>
        </p:nvSpPr>
        <p:spPr bwMode="auto">
          <a:xfrm flipH="1" flipV="1">
            <a:off x="4613275" y="5094288"/>
            <a:ext cx="947738" cy="373062"/>
          </a:xfrm>
          <a:custGeom>
            <a:avLst/>
            <a:gdLst>
              <a:gd name="T0" fmla="*/ 2147483647 w 1123"/>
              <a:gd name="T1" fmla="*/ 0 h 235"/>
              <a:gd name="T2" fmla="*/ 0 w 1123"/>
              <a:gd name="T3" fmla="*/ 0 h 235"/>
              <a:gd name="T4" fmla="*/ 0 w 1123"/>
              <a:gd name="T5" fmla="*/ 2147483647 h 23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23" h="235">
                <a:moveTo>
                  <a:pt x="1123" y="0"/>
                </a:moveTo>
                <a:lnTo>
                  <a:pt x="0" y="0"/>
                </a:lnTo>
                <a:lnTo>
                  <a:pt x="0" y="235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/>
            <a:endParaRPr lang="en-US" sz="1600" smtClean="0">
              <a:solidFill>
                <a:srgbClr val="00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</p:txBody>
      </p:sp>
      <p:sp>
        <p:nvSpPr>
          <p:cNvPr id="82974" name="Text Box 79"/>
          <p:cNvSpPr txBox="1">
            <a:spLocks noChangeArrowheads="1"/>
          </p:cNvSpPr>
          <p:nvPr/>
        </p:nvSpPr>
        <p:spPr bwMode="auto">
          <a:xfrm>
            <a:off x="5608638" y="4970463"/>
            <a:ext cx="2606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SYNACK(seq=y,ACKnum=x+1)</a:t>
            </a:r>
          </a:p>
          <a:p>
            <a:pPr algn="ctr" eaLnBrk="0" hangingPunct="0">
              <a:lnSpc>
                <a:spcPct val="9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2975" name="Line 80"/>
          <p:cNvSpPr>
            <a:spLocks noChangeShapeType="1"/>
          </p:cNvSpPr>
          <p:nvPr/>
        </p:nvSpPr>
        <p:spPr bwMode="auto">
          <a:xfrm>
            <a:off x="5718175" y="5435600"/>
            <a:ext cx="2528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2976" name="Text Box 81"/>
          <p:cNvSpPr txBox="1">
            <a:spLocks noChangeArrowheads="1"/>
          </p:cNvSpPr>
          <p:nvPr/>
        </p:nvSpPr>
        <p:spPr bwMode="auto">
          <a:xfrm>
            <a:off x="6018213" y="524827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ACK(ACKnum=y+1)</a:t>
            </a:r>
          </a:p>
          <a:p>
            <a:pPr algn="ctr" eaLnBrk="0" hangingPunct="0">
              <a:lnSpc>
                <a:spcPct val="9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2977" name="Line 82"/>
          <p:cNvSpPr>
            <a:spLocks noChangeShapeType="1"/>
          </p:cNvSpPr>
          <p:nvPr/>
        </p:nvSpPr>
        <p:spPr bwMode="auto">
          <a:xfrm>
            <a:off x="849313" y="5822950"/>
            <a:ext cx="1965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82978" name="Text Box 83"/>
          <p:cNvSpPr txBox="1">
            <a:spLocks noChangeArrowheads="1"/>
          </p:cNvSpPr>
          <p:nvPr/>
        </p:nvSpPr>
        <p:spPr bwMode="auto">
          <a:xfrm>
            <a:off x="909638" y="5356225"/>
            <a:ext cx="1744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lnSpc>
                <a:spcPct val="8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  <a:p>
            <a:pPr algn="ctr" eaLnBrk="0" hangingPunct="0">
              <a:lnSpc>
                <a:spcPct val="90000"/>
              </a:lnSpc>
              <a:defRPr/>
            </a:pPr>
            <a:r>
              <a:rPr lang="en-US" sz="1400" smtClean="0">
                <a:solidFill>
                  <a:srgbClr val="000000"/>
                </a:solidFill>
              </a:rPr>
              <a:t>ACK(ACKnum=y+1)</a:t>
            </a:r>
          </a:p>
          <a:p>
            <a:pPr algn="ctr" eaLnBrk="0" hangingPunct="0">
              <a:lnSpc>
                <a:spcPct val="90000"/>
              </a:lnSpc>
              <a:defRPr/>
            </a:pPr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2979" name="Text Box 84"/>
          <p:cNvSpPr txBox="1">
            <a:spLocks noChangeArrowheads="1"/>
          </p:cNvSpPr>
          <p:nvPr/>
        </p:nvSpPr>
        <p:spPr bwMode="auto">
          <a:xfrm>
            <a:off x="1560513" y="5788025"/>
            <a:ext cx="341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Symbol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3" name="Picture 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815975"/>
            <a:ext cx="5942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Line 3"/>
          <p:cNvSpPr>
            <a:spLocks noChangeShapeType="1"/>
          </p:cNvSpPr>
          <p:nvPr/>
        </p:nvSpPr>
        <p:spPr bwMode="auto">
          <a:xfrm>
            <a:off x="3279775" y="4483100"/>
            <a:ext cx="2590800" cy="5064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6" name="Line 4"/>
          <p:cNvSpPr>
            <a:spLocks noChangeShapeType="1"/>
          </p:cNvSpPr>
          <p:nvPr/>
        </p:nvSpPr>
        <p:spPr bwMode="auto">
          <a:xfrm>
            <a:off x="3294063" y="2714625"/>
            <a:ext cx="2586037" cy="5715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47" name="Rectangle 5"/>
          <p:cNvSpPr>
            <a:spLocks noGrp="1" noChangeArrowheads="1"/>
          </p:cNvSpPr>
          <p:nvPr>
            <p:ph type="title"/>
          </p:nvPr>
        </p:nvSpPr>
        <p:spPr>
          <a:xfrm>
            <a:off x="366713" y="150813"/>
            <a:ext cx="7772400" cy="8858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TCP seq. numbers, </a:t>
            </a:r>
            <a:r>
              <a:rPr lang="en-US" sz="4000">
                <a:ea typeface="ＭＳ Ｐゴシック" charset="0"/>
                <a:cs typeface="+mj-cs"/>
              </a:rPr>
              <a:t>ACK</a:t>
            </a:r>
            <a:r>
              <a:rPr lang="en-US">
                <a:ea typeface="ＭＳ Ｐゴシック" charset="0"/>
                <a:cs typeface="+mj-cs"/>
              </a:rPr>
              <a:t>s</a:t>
            </a:r>
          </a:p>
        </p:txBody>
      </p:sp>
      <p:sp>
        <p:nvSpPr>
          <p:cNvPr id="61448" name="Text Box 7"/>
          <p:cNvSpPr txBox="1">
            <a:spLocks noChangeArrowheads="1"/>
          </p:cNvSpPr>
          <p:nvPr/>
        </p:nvSpPr>
        <p:spPr bwMode="auto">
          <a:xfrm>
            <a:off x="2484438" y="2320925"/>
            <a:ext cx="809625" cy="75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User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types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z="1000" smtClean="0">
              <a:solidFill>
                <a:srgbClr val="000000"/>
              </a:solidFill>
            </a:endParaRPr>
          </a:p>
        </p:txBody>
      </p:sp>
      <p:sp>
        <p:nvSpPr>
          <p:cNvPr id="61449" name="Text Box 8"/>
          <p:cNvSpPr txBox="1">
            <a:spLocks noChangeArrowheads="1"/>
          </p:cNvSpPr>
          <p:nvPr/>
        </p:nvSpPr>
        <p:spPr bwMode="auto">
          <a:xfrm>
            <a:off x="2233613" y="3933825"/>
            <a:ext cx="1084262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host ACKs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receipt </a:t>
            </a:r>
          </a:p>
          <a:p>
            <a:pPr algn="r" eaLnBrk="0" hangingPunct="0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of echoed</a:t>
            </a:r>
          </a:p>
          <a:p>
            <a:pPr algn="r" eaLnBrk="0" hangingPunct="0">
              <a:lnSpc>
                <a:spcPct val="90000"/>
              </a:lnSpc>
            </a:pP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z="1000" smtClean="0">
              <a:solidFill>
                <a:srgbClr val="000000"/>
              </a:solidFill>
            </a:endParaRPr>
          </a:p>
        </p:txBody>
      </p:sp>
      <p:sp>
        <p:nvSpPr>
          <p:cNvPr id="61450" name="Text Box 9"/>
          <p:cNvSpPr txBox="1">
            <a:spLocks noChangeArrowheads="1"/>
          </p:cNvSpPr>
          <p:nvPr/>
        </p:nvSpPr>
        <p:spPr bwMode="auto">
          <a:xfrm>
            <a:off x="5894388" y="3055938"/>
            <a:ext cx="1138237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host ACKs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receipt of</a:t>
            </a:r>
          </a:p>
          <a:p>
            <a:pPr eaLnBrk="0" hangingPunct="0"/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r>
              <a:rPr lang="en-US" altLang="ja-JP" smtClean="0">
                <a:solidFill>
                  <a:srgbClr val="000000"/>
                </a:solidFill>
              </a:rPr>
              <a:t>, echoes</a:t>
            </a:r>
          </a:p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back </a:t>
            </a:r>
            <a:r>
              <a:rPr lang="ja-JP" altLang="en-US" smtClean="0">
                <a:solidFill>
                  <a:srgbClr val="000000"/>
                </a:solidFill>
              </a:rPr>
              <a:t>‘</a:t>
            </a:r>
            <a:r>
              <a:rPr lang="en-US" altLang="ja-JP" smtClean="0">
                <a:solidFill>
                  <a:srgbClr val="000000"/>
                </a:solidFill>
              </a:rPr>
              <a:t>C</a:t>
            </a:r>
            <a:r>
              <a:rPr lang="ja-JP" altLang="en-US" smtClean="0">
                <a:solidFill>
                  <a:srgbClr val="000000"/>
                </a:solidFill>
              </a:rPr>
              <a:t>’</a:t>
            </a: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61451" name="Line 10"/>
          <p:cNvSpPr>
            <a:spLocks noChangeShapeType="1"/>
          </p:cNvSpPr>
          <p:nvPr/>
        </p:nvSpPr>
        <p:spPr bwMode="auto">
          <a:xfrm flipH="1">
            <a:off x="3284538" y="3487738"/>
            <a:ext cx="2554287" cy="800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2" name="Text Box 11"/>
          <p:cNvSpPr txBox="1">
            <a:spLocks noChangeArrowheads="1"/>
          </p:cNvSpPr>
          <p:nvPr/>
        </p:nvSpPr>
        <p:spPr bwMode="auto">
          <a:xfrm>
            <a:off x="3478213" y="5291138"/>
            <a:ext cx="2379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z="1800" smtClean="0">
                <a:solidFill>
                  <a:srgbClr val="000099"/>
                </a:solidFill>
              </a:rPr>
              <a:t>simple telnet scenario</a:t>
            </a:r>
            <a:endParaRPr lang="en-US" sz="1000" smtClean="0">
              <a:solidFill>
                <a:srgbClr val="000099"/>
              </a:solidFill>
            </a:endParaRPr>
          </a:p>
        </p:txBody>
      </p:sp>
      <p:sp>
        <p:nvSpPr>
          <p:cNvPr id="61453" name="Text Box 13"/>
          <p:cNvSpPr txBox="1">
            <a:spLocks noChangeArrowheads="1"/>
          </p:cNvSpPr>
          <p:nvPr/>
        </p:nvSpPr>
        <p:spPr bwMode="auto">
          <a:xfrm>
            <a:off x="5468938" y="1430338"/>
            <a:ext cx="7731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B</a:t>
            </a:r>
          </a:p>
        </p:txBody>
      </p:sp>
      <p:sp>
        <p:nvSpPr>
          <p:cNvPr id="61454" name="Text Box 17"/>
          <p:cNvSpPr txBox="1">
            <a:spLocks noChangeArrowheads="1"/>
          </p:cNvSpPr>
          <p:nvPr/>
        </p:nvSpPr>
        <p:spPr bwMode="auto">
          <a:xfrm>
            <a:off x="2898775" y="1436688"/>
            <a:ext cx="7731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0" hangingPunct="0">
              <a:defRPr/>
            </a:pPr>
            <a:r>
              <a:rPr lang="en-US" smtClean="0">
                <a:solidFill>
                  <a:srgbClr val="000000"/>
                </a:solidFill>
              </a:rPr>
              <a:t>Host A</a:t>
            </a:r>
          </a:p>
        </p:txBody>
      </p:sp>
      <p:sp>
        <p:nvSpPr>
          <p:cNvPr id="61455" name="Rectangle 18"/>
          <p:cNvSpPr>
            <a:spLocks noChangeArrowheads="1"/>
          </p:cNvSpPr>
          <p:nvPr/>
        </p:nvSpPr>
        <p:spPr bwMode="auto">
          <a:xfrm>
            <a:off x="4106863" y="2806700"/>
            <a:ext cx="814387" cy="3794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6" name="Text Box 19"/>
          <p:cNvSpPr txBox="1">
            <a:spLocks noChangeArrowheads="1"/>
          </p:cNvSpPr>
          <p:nvPr/>
        </p:nvSpPr>
        <p:spPr bwMode="auto">
          <a:xfrm>
            <a:off x="3398838" y="2859088"/>
            <a:ext cx="2422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</a:rPr>
              <a:t>Seq=42, ACK=79, data = </a:t>
            </a:r>
            <a:r>
              <a:rPr lang="ja-JP" altLang="en-US" sz="1400" smtClean="0">
                <a:solidFill>
                  <a:srgbClr val="000000"/>
                </a:solidFill>
              </a:rPr>
              <a:t>‘</a:t>
            </a:r>
            <a:r>
              <a:rPr lang="en-US" altLang="ja-JP" sz="1400" smtClean="0">
                <a:solidFill>
                  <a:srgbClr val="000000"/>
                </a:solidFill>
              </a:rPr>
              <a:t>C</a:t>
            </a:r>
            <a:r>
              <a:rPr lang="ja-JP" altLang="en-US" sz="1400" smtClean="0">
                <a:solidFill>
                  <a:srgbClr val="000000"/>
                </a:solidFill>
              </a:rPr>
              <a:t>’</a:t>
            </a:r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61457" name="Rectangle 20"/>
          <p:cNvSpPr>
            <a:spLocks noChangeArrowheads="1"/>
          </p:cNvSpPr>
          <p:nvPr/>
        </p:nvSpPr>
        <p:spPr bwMode="auto">
          <a:xfrm>
            <a:off x="4141788" y="3765550"/>
            <a:ext cx="823912" cy="2460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58" name="Text Box 21"/>
          <p:cNvSpPr txBox="1">
            <a:spLocks noChangeArrowheads="1"/>
          </p:cNvSpPr>
          <p:nvPr/>
        </p:nvSpPr>
        <p:spPr bwMode="auto">
          <a:xfrm>
            <a:off x="3402013" y="3754438"/>
            <a:ext cx="2417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Seq=79, ACK=43, data = </a:t>
            </a:r>
            <a:r>
              <a:rPr lang="ja-JP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‘</a:t>
            </a:r>
            <a:r>
              <a:rPr lang="en-US" altLang="ja-JP" sz="1400" smtClean="0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ja-JP" altLang="en-US" sz="1400" smtClean="0">
                <a:solidFill>
                  <a:srgbClr val="000000"/>
                </a:solidFill>
                <a:latin typeface="Arial" panose="020B0604020202020204" pitchFamily="34" charset="0"/>
              </a:rPr>
              <a:t>’</a:t>
            </a:r>
            <a:endParaRPr lang="en-US" altLang="en-US" sz="100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459" name="Rectangle 22"/>
          <p:cNvSpPr>
            <a:spLocks noChangeArrowheads="1"/>
          </p:cNvSpPr>
          <p:nvPr/>
        </p:nvSpPr>
        <p:spPr bwMode="auto">
          <a:xfrm>
            <a:off x="4208463" y="4613275"/>
            <a:ext cx="958850" cy="357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0" name="Text Box 23"/>
          <p:cNvSpPr txBox="1">
            <a:spLocks noChangeArrowheads="1"/>
          </p:cNvSpPr>
          <p:nvPr/>
        </p:nvSpPr>
        <p:spPr bwMode="auto">
          <a:xfrm>
            <a:off x="3887788" y="4627563"/>
            <a:ext cx="15652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 sz="1400" smtClean="0">
                <a:solidFill>
                  <a:srgbClr val="000000"/>
                </a:solidFill>
                <a:latin typeface="Arial" charset="0"/>
              </a:rPr>
              <a:t>Seq=43, ACK=80</a:t>
            </a:r>
            <a:endParaRPr lang="en-US" sz="1000" smtClean="0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61461" name="Line 24"/>
          <p:cNvSpPr>
            <a:spLocks noChangeShapeType="1"/>
          </p:cNvSpPr>
          <p:nvPr/>
        </p:nvSpPr>
        <p:spPr bwMode="auto">
          <a:xfrm>
            <a:off x="3271838" y="2473325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sp>
        <p:nvSpPr>
          <p:cNvPr id="61462" name="Line 25"/>
          <p:cNvSpPr>
            <a:spLocks noChangeShapeType="1"/>
          </p:cNvSpPr>
          <p:nvPr/>
        </p:nvSpPr>
        <p:spPr bwMode="auto">
          <a:xfrm>
            <a:off x="5934075" y="2525713"/>
            <a:ext cx="0" cy="2587625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 eaLnBrk="0" hangingPunct="0">
              <a:defRPr/>
            </a:pPr>
            <a:endParaRPr lang="en-US" sz="1600">
              <a:solidFill>
                <a:srgbClr val="000000"/>
              </a:solidFill>
              <a:latin typeface="Tahoma" charset="0"/>
              <a:ea typeface="ＭＳ Ｐゴシック" charset="0"/>
            </a:endParaRPr>
          </a:p>
        </p:txBody>
      </p:sp>
      <p:grpSp>
        <p:nvGrpSpPr>
          <p:cNvPr id="76822" name="Group 27"/>
          <p:cNvGrpSpPr>
            <a:grpSpLocks/>
          </p:cNvGrpSpPr>
          <p:nvPr/>
        </p:nvGrpSpPr>
        <p:grpSpPr bwMode="auto">
          <a:xfrm>
            <a:off x="2763838" y="1652588"/>
            <a:ext cx="755650" cy="782637"/>
            <a:chOff x="-44" y="1473"/>
            <a:chExt cx="981" cy="1105"/>
          </a:xfrm>
        </p:grpSpPr>
        <p:pic>
          <p:nvPicPr>
            <p:cNvPr id="76826" name="Picture 28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7" name="Freeform 29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76823" name="Group 30"/>
          <p:cNvGrpSpPr>
            <a:grpSpLocks/>
          </p:cNvGrpSpPr>
          <p:nvPr/>
        </p:nvGrpSpPr>
        <p:grpSpPr bwMode="auto">
          <a:xfrm flipH="1">
            <a:off x="5626100" y="1692275"/>
            <a:ext cx="788988" cy="862013"/>
            <a:chOff x="-44" y="1473"/>
            <a:chExt cx="981" cy="1105"/>
          </a:xfrm>
        </p:grpSpPr>
        <p:pic>
          <p:nvPicPr>
            <p:cNvPr id="76824" name="Picture 31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6825" name="Freeform 32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5595 w 356"/>
                <a:gd name="T3" fmla="*/ 341 h 368"/>
                <a:gd name="T4" fmla="*/ 6638 w 356"/>
                <a:gd name="T5" fmla="*/ 7113 h 368"/>
                <a:gd name="T6" fmla="*/ 1463 w 356"/>
                <a:gd name="T7" fmla="*/ 8895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 eaLnBrk="0" hangingPunct="0"/>
              <a:endParaRPr lang="en-US" sz="1600" smtClean="0">
                <a:solidFill>
                  <a:srgbClr val="000000"/>
                </a:solidFill>
                <a:latin typeface="Tahoma" panose="020B0604030504040204" pitchFamily="34" charset="0"/>
                <a:ea typeface="MS PGothic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2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3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2700">
          <a:solidFill>
            <a:schemeClr val="tx1"/>
          </a:solidFill>
        </a:ln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5502</TotalTime>
  <Words>1532</Words>
  <Application>Microsoft Office PowerPoint</Application>
  <PresentationFormat>On-screen Show (4:3)</PresentationFormat>
  <Paragraphs>433</Paragraphs>
  <Slides>25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22</vt:i4>
      </vt:variant>
      <vt:variant>
        <vt:lpstr>Slide Titles</vt:lpstr>
      </vt:variant>
      <vt:variant>
        <vt:i4>25</vt:i4>
      </vt:variant>
    </vt:vector>
  </HeadingPairs>
  <TitlesOfParts>
    <vt:vector size="57" baseType="lpstr">
      <vt:lpstr>MS PGothic</vt:lpstr>
      <vt:lpstr>MS PGothic</vt:lpstr>
      <vt:lpstr>Arial</vt:lpstr>
      <vt:lpstr>Arial Narrow</vt:lpstr>
      <vt:lpstr>Courier New</vt:lpstr>
      <vt:lpstr>Gill Sans MT</vt:lpstr>
      <vt:lpstr>Symbol</vt:lpstr>
      <vt:lpstr>Tahoma</vt:lpstr>
      <vt:lpstr>Times New Roman</vt:lpstr>
      <vt:lpstr>Wingdings</vt:lpstr>
      <vt:lpstr>Default Design</vt:lpstr>
      <vt:lpstr>14_Default Design</vt:lpstr>
      <vt:lpstr>15_Default Design</vt:lpstr>
      <vt:lpstr>16_Default Design</vt:lpstr>
      <vt:lpstr>17_Default Design</vt:lpstr>
      <vt:lpstr>18_Default Design</vt:lpstr>
      <vt:lpstr>19_Default Design</vt:lpstr>
      <vt:lpstr>20_Default Design</vt:lpstr>
      <vt:lpstr>21_Default Design</vt:lpstr>
      <vt:lpstr>22_Default Design</vt:lpstr>
      <vt:lpstr>24_Default Design</vt:lpstr>
      <vt:lpstr>25_Default Design</vt:lpstr>
      <vt:lpstr>26_Default Design</vt:lpstr>
      <vt:lpstr>27_Default Design</vt:lpstr>
      <vt:lpstr>28_Default Design</vt:lpstr>
      <vt:lpstr>29_Default Design</vt:lpstr>
      <vt:lpstr>30_Default Design</vt:lpstr>
      <vt:lpstr>1_Default Design</vt:lpstr>
      <vt:lpstr>4_Default Design</vt:lpstr>
      <vt:lpstr>5_Default Design</vt:lpstr>
      <vt:lpstr>6_Default Design</vt:lpstr>
      <vt:lpstr>7_Default Design</vt:lpstr>
      <vt:lpstr>TCP (Part 2)</vt:lpstr>
      <vt:lpstr>Muddiest Points</vt:lpstr>
      <vt:lpstr>Goals for Today</vt:lpstr>
      <vt:lpstr>TCP segment structure</vt:lpstr>
      <vt:lpstr>TCP seq. numbers, ACKs</vt:lpstr>
      <vt:lpstr>Connection Management</vt:lpstr>
      <vt:lpstr>TCP 3-way handshake</vt:lpstr>
      <vt:lpstr>TCP 3-way handshake: FSM</vt:lpstr>
      <vt:lpstr>TCP seq. numbers, ACKs</vt:lpstr>
      <vt:lpstr>TCP reliable data transfer</vt:lpstr>
      <vt:lpstr>TCP sender events:</vt:lpstr>
      <vt:lpstr>TCP sender (simplified)</vt:lpstr>
      <vt:lpstr>TCP: retransmission scenarios</vt:lpstr>
      <vt:lpstr>TCP: retransmission scenarios</vt:lpstr>
      <vt:lpstr>TCP ACK generation [RFC 1122, RFC 2581]</vt:lpstr>
      <vt:lpstr>TCP fast retransmit</vt:lpstr>
      <vt:lpstr>TCP fast retransmit</vt:lpstr>
      <vt:lpstr>TCP flow control</vt:lpstr>
      <vt:lpstr>TCP round trip time, timeout</vt:lpstr>
      <vt:lpstr>TCP round trip time, timeout</vt:lpstr>
      <vt:lpstr>TCP round trip time, timeout</vt:lpstr>
      <vt:lpstr>TCP flow control</vt:lpstr>
      <vt:lpstr>TCP: closing a connection</vt:lpstr>
      <vt:lpstr>TCP: closing a connection</vt:lpstr>
      <vt:lpstr>Exam Review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160</cp:revision>
  <dcterms:created xsi:type="dcterms:W3CDTF">2003-09-05T02:55:05Z</dcterms:created>
  <dcterms:modified xsi:type="dcterms:W3CDTF">2017-09-28T01:25:18Z</dcterms:modified>
</cp:coreProperties>
</file>