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ppt/slideLayouts/slideLayout18.xml" ContentType="application/vnd.openxmlformats-officedocument.presentationml.slideLayout+xml"/>
  <Override PartName="/ppt/theme/theme7.xml" ContentType="application/vnd.openxmlformats-officedocument.theme+xml"/>
  <Override PartName="/ppt/slideLayouts/slideLayout19.xml" ContentType="application/vnd.openxmlformats-officedocument.presentationml.slideLayout+xml"/>
  <Override PartName="/ppt/theme/theme8.xml" ContentType="application/vnd.openxmlformats-officedocument.theme+xml"/>
  <Override PartName="/ppt/slideLayouts/slideLayout20.xml" ContentType="application/vnd.openxmlformats-officedocument.presentationml.slideLayout+xml"/>
  <Override PartName="/ppt/theme/theme9.xml" ContentType="application/vnd.openxmlformats-officedocument.theme+xml"/>
  <Override PartName="/ppt/slideLayouts/slideLayout21.xml" ContentType="application/vnd.openxmlformats-officedocument.presentationml.slideLayout+xml"/>
  <Override PartName="/ppt/theme/theme10.xml" ContentType="application/vnd.openxmlformats-officedocument.theme+xml"/>
  <Override PartName="/ppt/slideLayouts/slideLayout22.xml" ContentType="application/vnd.openxmlformats-officedocument.presentationml.slideLayout+xml"/>
  <Override PartName="/ppt/theme/theme11.xml" ContentType="application/vnd.openxmlformats-officedocument.theme+xml"/>
  <Override PartName="/ppt/slideLayouts/slideLayout23.xml" ContentType="application/vnd.openxmlformats-officedocument.presentationml.slideLayout+xml"/>
  <Override PartName="/ppt/theme/theme12.xml" ContentType="application/vnd.openxmlformats-officedocument.theme+xml"/>
  <Override PartName="/ppt/slideLayouts/slideLayout24.xml" ContentType="application/vnd.openxmlformats-officedocument.presentationml.slideLayout+xml"/>
  <Override PartName="/ppt/theme/theme13.xml" ContentType="application/vnd.openxmlformats-officedocument.theme+xml"/>
  <Override PartName="/ppt/slideLayouts/slideLayout25.xml" ContentType="application/vnd.openxmlformats-officedocument.presentationml.slideLayout+xml"/>
  <Override PartName="/ppt/theme/theme14.xml" ContentType="application/vnd.openxmlformats-officedocument.theme+xml"/>
  <Override PartName="/ppt/slideLayouts/slideLayout26.xml" ContentType="application/vnd.openxmlformats-officedocument.presentationml.slideLayout+xml"/>
  <Override PartName="/ppt/theme/theme15.xml" ContentType="application/vnd.openxmlformats-officedocument.theme+xml"/>
  <Override PartName="/ppt/slideLayouts/slideLayout27.xml" ContentType="application/vnd.openxmlformats-officedocument.presentationml.slideLayout+xml"/>
  <Override PartName="/ppt/theme/theme16.xml" ContentType="application/vnd.openxmlformats-officedocument.theme+xml"/>
  <Override PartName="/ppt/slideLayouts/slideLayout28.xml" ContentType="application/vnd.openxmlformats-officedocument.presentationml.slideLayout+xml"/>
  <Override PartName="/ppt/theme/theme17.xml" ContentType="application/vnd.openxmlformats-officedocument.theme+xml"/>
  <Override PartName="/ppt/slideLayouts/slideLayout29.xml" ContentType="application/vnd.openxmlformats-officedocument.presentationml.slideLayout+xml"/>
  <Override PartName="/ppt/theme/theme18.xml" ContentType="application/vnd.openxmlformats-officedocument.theme+xml"/>
  <Override PartName="/ppt/slideLayouts/slideLayout30.xml" ContentType="application/vnd.openxmlformats-officedocument.presentationml.slideLayout+xml"/>
  <Override PartName="/ppt/theme/theme19.xml" ContentType="application/vnd.openxmlformats-officedocument.theme+xml"/>
  <Override PartName="/ppt/slideLayouts/slideLayout31.xml" ContentType="application/vnd.openxmlformats-officedocument.presentationml.slideLayout+xml"/>
  <Override PartName="/ppt/theme/theme20.xml" ContentType="application/vnd.openxmlformats-officedocument.theme+xml"/>
  <Override PartName="/ppt/slideLayouts/slideLayout32.xml" ContentType="application/vnd.openxmlformats-officedocument.presentationml.slideLayout+xml"/>
  <Override PartName="/ppt/theme/theme21.xml" ContentType="application/vnd.openxmlformats-officedocument.theme+xml"/>
  <Override PartName="/ppt/slideLayouts/slideLayout33.xml" ContentType="application/vnd.openxmlformats-officedocument.presentationml.slideLayout+xml"/>
  <Override PartName="/ppt/theme/theme22.xml" ContentType="application/vnd.openxmlformats-officedocument.theme+xml"/>
  <Override PartName="/ppt/theme/theme23.xml" ContentType="application/vnd.openxmlformats-officedocument.theme+xml"/>
  <Override PartName="/ppt/theme/theme2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73" r:id="rId2"/>
    <p:sldMasterId id="2147483775" r:id="rId3"/>
    <p:sldMasterId id="2147483777" r:id="rId4"/>
    <p:sldMasterId id="2147483779" r:id="rId5"/>
    <p:sldMasterId id="2147483781" r:id="rId6"/>
    <p:sldMasterId id="2147483783" r:id="rId7"/>
    <p:sldMasterId id="2147483785" r:id="rId8"/>
    <p:sldMasterId id="2147483787" r:id="rId9"/>
    <p:sldMasterId id="2147483789" r:id="rId10"/>
    <p:sldMasterId id="2147483791" r:id="rId11"/>
    <p:sldMasterId id="2147483793" r:id="rId12"/>
    <p:sldMasterId id="2147483795" r:id="rId13"/>
    <p:sldMasterId id="2147483797" r:id="rId14"/>
    <p:sldMasterId id="2147483799" r:id="rId15"/>
    <p:sldMasterId id="2147483801" r:id="rId16"/>
    <p:sldMasterId id="2147483803" r:id="rId17"/>
    <p:sldMasterId id="2147483805" r:id="rId18"/>
    <p:sldMasterId id="2147483811" r:id="rId19"/>
    <p:sldMasterId id="2147483813" r:id="rId20"/>
    <p:sldMasterId id="2147483815" r:id="rId21"/>
    <p:sldMasterId id="2147483817" r:id="rId22"/>
  </p:sldMasterIdLst>
  <p:notesMasterIdLst>
    <p:notesMasterId r:id="rId48"/>
  </p:notesMasterIdLst>
  <p:handoutMasterIdLst>
    <p:handoutMasterId r:id="rId49"/>
  </p:handoutMasterIdLst>
  <p:sldIdLst>
    <p:sldId id="285" r:id="rId23"/>
    <p:sldId id="526" r:id="rId24"/>
    <p:sldId id="452" r:id="rId25"/>
    <p:sldId id="509" r:id="rId26"/>
    <p:sldId id="510" r:id="rId27"/>
    <p:sldId id="527" r:id="rId28"/>
    <p:sldId id="530" r:id="rId29"/>
    <p:sldId id="531" r:id="rId30"/>
    <p:sldId id="511" r:id="rId31"/>
    <p:sldId id="515" r:id="rId32"/>
    <p:sldId id="516" r:id="rId33"/>
    <p:sldId id="517" r:id="rId34"/>
    <p:sldId id="518" r:id="rId35"/>
    <p:sldId id="519" r:id="rId36"/>
    <p:sldId id="520" r:id="rId37"/>
    <p:sldId id="521" r:id="rId38"/>
    <p:sldId id="522" r:id="rId39"/>
    <p:sldId id="523" r:id="rId40"/>
    <p:sldId id="512" r:id="rId41"/>
    <p:sldId id="513" r:id="rId42"/>
    <p:sldId id="514" r:id="rId43"/>
    <p:sldId id="524" r:id="rId44"/>
    <p:sldId id="532" r:id="rId45"/>
    <p:sldId id="533" r:id="rId46"/>
    <p:sldId id="450" r:id="rId4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94799" autoAdjust="0"/>
  </p:normalViewPr>
  <p:slideViewPr>
    <p:cSldViewPr>
      <p:cViewPr varScale="1">
        <p:scale>
          <a:sx n="121" d="100"/>
          <a:sy n="121" d="100"/>
        </p:scale>
        <p:origin x="828" y="108"/>
      </p:cViewPr>
      <p:guideLst>
        <p:guide orient="horz" pos="2160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4.xml"/><Relationship Id="rId39" Type="http://schemas.openxmlformats.org/officeDocument/2006/relationships/slide" Target="slides/slide17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12.xml"/><Relationship Id="rId42" Type="http://schemas.openxmlformats.org/officeDocument/2006/relationships/slide" Target="slides/slide20.xml"/><Relationship Id="rId47" Type="http://schemas.openxmlformats.org/officeDocument/2006/relationships/slide" Target="slides/slide25.xml"/><Relationship Id="rId50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7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2.xml"/><Relationship Id="rId32" Type="http://schemas.openxmlformats.org/officeDocument/2006/relationships/slide" Target="slides/slide10.xml"/><Relationship Id="rId37" Type="http://schemas.openxmlformats.org/officeDocument/2006/relationships/slide" Target="slides/slide15.xml"/><Relationship Id="rId40" Type="http://schemas.openxmlformats.org/officeDocument/2006/relationships/slide" Target="slides/slide18.xml"/><Relationship Id="rId45" Type="http://schemas.openxmlformats.org/officeDocument/2006/relationships/slide" Target="slides/slide23.xml"/><Relationship Id="rId53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9.xml"/><Relationship Id="rId44" Type="http://schemas.openxmlformats.org/officeDocument/2006/relationships/slide" Target="slides/slide22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5.xml"/><Relationship Id="rId30" Type="http://schemas.openxmlformats.org/officeDocument/2006/relationships/slide" Target="slides/slide8.xml"/><Relationship Id="rId35" Type="http://schemas.openxmlformats.org/officeDocument/2006/relationships/slide" Target="slides/slide13.xml"/><Relationship Id="rId43" Type="http://schemas.openxmlformats.org/officeDocument/2006/relationships/slide" Target="slides/slide21.xml"/><Relationship Id="rId48" Type="http://schemas.openxmlformats.org/officeDocument/2006/relationships/notesMaster" Target="notesMasters/notesMaster1.xml"/><Relationship Id="rId8" Type="http://schemas.openxmlformats.org/officeDocument/2006/relationships/slideMaster" Target="slideMasters/slideMaster8.xml"/><Relationship Id="rId51" Type="http://schemas.openxmlformats.org/officeDocument/2006/relationships/viewProps" Target="viewProps.xml"/><Relationship Id="rId93" Type="http://schemas.microsoft.com/office/2015/10/relationships/revisionInfo" Target="revisionInfo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3.xml"/><Relationship Id="rId33" Type="http://schemas.openxmlformats.org/officeDocument/2006/relationships/slide" Target="slides/slide11.xml"/><Relationship Id="rId38" Type="http://schemas.openxmlformats.org/officeDocument/2006/relationships/slide" Target="slides/slide16.xml"/><Relationship Id="rId46" Type="http://schemas.openxmlformats.org/officeDocument/2006/relationships/slide" Target="slides/slide24.xml"/><Relationship Id="rId20" Type="http://schemas.openxmlformats.org/officeDocument/2006/relationships/slideMaster" Target="slideMasters/slideMaster20.xml"/><Relationship Id="rId41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1.xml"/><Relationship Id="rId28" Type="http://schemas.openxmlformats.org/officeDocument/2006/relationships/slide" Target="slides/slide6.xml"/><Relationship Id="rId36" Type="http://schemas.openxmlformats.org/officeDocument/2006/relationships/slide" Target="slides/slide14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A69A1-F44B-5B42-8A5A-0113EB6C338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BF1A-F635-624A-96DB-F05BDBB91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192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7A2E4E-2CCB-47AC-81A9-5ABAF65C1E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577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DC4C89-6E04-41E4-B9E2-439558A5CB73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51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34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34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34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34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34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defTabSz="9334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defTabSz="9334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defTabSz="9334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defTabSz="9334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51CE7DE8-EAF3-461F-B669-7710C764FE27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13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6121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34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34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34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34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34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defTabSz="9334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defTabSz="9334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defTabSz="9334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defTabSz="9334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E60A350E-34C7-4C7E-B803-B9F1B9348B66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14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0928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A2E4E-2CCB-47AC-81A9-5ABAF65C1EF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11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Transport Layer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B82E5-93D4-4BD3-A257-16E3D4AB0A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Transport Layer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97AE6-2E7D-48F9-8B7B-F7D7FB20A3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Transport Layer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97376-4F2C-4D5E-98D6-8D289B4D3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Transport Layer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8B5478-28A3-43F0-B860-7BA2D5A0D0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82F5FAF0-AFA9-44C1-ABAA-59C28686BE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885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424B49FC-60E7-4EF3-A025-D91BC47C21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749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424B49FC-60E7-4EF3-A025-D91BC47C21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119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424B49FC-60E7-4EF3-A025-D91BC47C21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5251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424B49FC-60E7-4EF3-A025-D91BC47C21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282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424B49FC-60E7-4EF3-A025-D91BC47C21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083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424B49FC-60E7-4EF3-A025-D91BC47C21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660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Transport Layer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9E58A-7BDD-4FCC-A619-769A5C9F5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424B49FC-60E7-4EF3-A025-D91BC47C21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5505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424B49FC-60E7-4EF3-A025-D91BC47C21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5259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82F5FAF0-AFA9-44C1-ABAA-59C28686BE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8431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82F5FAF0-AFA9-44C1-ABAA-59C28686BE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7193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82F5FAF0-AFA9-44C1-ABAA-59C28686BE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1964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424B49FC-60E7-4EF3-A025-D91BC47C21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1652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82F5FAF0-AFA9-44C1-ABAA-59C28686BE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8414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424B49FC-60E7-4EF3-A025-D91BC47C21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8660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424B49FC-60E7-4EF3-A025-D91BC47C21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8289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1ADEC396-DDB4-4631-997A-75B3595E8CD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171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Transport Layer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77C85-6131-45EB-98E7-43CE5F007A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6B157CA3-E143-4A08-AC83-A801AFB3F6B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7972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6B157CA3-E143-4A08-AC83-A801AFB3F6B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554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6B157CA3-E143-4A08-AC83-A801AFB3F6B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840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6B157CA3-E143-4A08-AC83-A801AFB3F6B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878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Transport Layer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BCB8-27AA-4929-BF26-24FFD89962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Transport Layer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B9C30-335B-42F3-9A51-62529C85F0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Transport Layer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FAD1-9568-4EE8-AE81-D2E862FB2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Transport Layer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F65E3-013F-47F8-998F-F110E5A4EA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Transport Layer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3D8A6-7165-4AF8-943A-F32FA24EB8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Transport Layer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29FD0-07A4-4A22-87C0-04244896B9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1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2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3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4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25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26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27.xml"/></Relationships>
</file>

<file path=ppt/slideMasters/_rels/slideMaster17.xml.rels><?xml version="1.0" encoding="UTF-8" standalone="yes"?>
<Relationships xmlns="http://schemas.openxmlformats.org/package/2006/relationships"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28.xml"/></Relationships>
</file>

<file path=ppt/slideMasters/_rels/slideMaster18.xml.rels><?xml version="1.0" encoding="UTF-8" standalone="yes"?>
<Relationships xmlns="http://schemas.openxmlformats.org/package/2006/relationships"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29.xml"/></Relationships>
</file>

<file path=ppt/slideMasters/_rels/slideMaster19.xml.rels><?xml version="1.0" encoding="UTF-8" standalone="yes"?>
<Relationships xmlns="http://schemas.openxmlformats.org/package/2006/relationships"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30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20.xml.rels><?xml version="1.0" encoding="UTF-8" standalone="yes"?>
<Relationships xmlns="http://schemas.openxmlformats.org/package/2006/relationships"><Relationship Id="rId2" Type="http://schemas.openxmlformats.org/officeDocument/2006/relationships/theme" Target="../theme/theme20.xml"/><Relationship Id="rId1" Type="http://schemas.openxmlformats.org/officeDocument/2006/relationships/slideLayout" Target="../slideLayouts/slideLayout31.xml"/></Relationships>
</file>

<file path=ppt/slideMasters/_rels/slideMaster21.xml.rels><?xml version="1.0" encoding="UTF-8" standalone="yes"?>
<Relationships xmlns="http://schemas.openxmlformats.org/package/2006/relationships"><Relationship Id="rId2" Type="http://schemas.openxmlformats.org/officeDocument/2006/relationships/theme" Target="../theme/theme21.xml"/><Relationship Id="rId1" Type="http://schemas.openxmlformats.org/officeDocument/2006/relationships/slideLayout" Target="../slideLayouts/slideLayout32.xml"/></Relationships>
</file>

<file path=ppt/slideMasters/_rels/slideMaster2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2.xml"/><Relationship Id="rId1" Type="http://schemas.openxmlformats.org/officeDocument/2006/relationships/slideLayout" Target="../slideLayouts/slideLayout3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6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7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8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9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Transport Layer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EB6DFA-FD88-4884-A624-4CEE97817B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897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338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285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6859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205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1575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1100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39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D3426FFC-45F0-4CF7-913F-787A5EDD0E84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9875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D3426FFC-45F0-4CF7-913F-787A5EDD0E84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4682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300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D3426FFC-45F0-4CF7-913F-787A5EDD0E84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2798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D3426FFC-45F0-4CF7-913F-787A5EDD0E84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394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D3426FFC-45F0-4CF7-913F-787A5EDD0E84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522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7225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1710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9603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080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840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0472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276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TCP (Part 2)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686800" cy="1752600"/>
          </a:xfrm>
          <a:noFill/>
          <a:ln/>
        </p:spPr>
        <p:txBody>
          <a:bodyPr lIns="90488" tIns="44450" rIns="90488" bIns="44450"/>
          <a:lstStyle/>
          <a:p>
            <a:pPr marL="342900" indent="-342900"/>
            <a:r>
              <a:rPr lang="en-US" dirty="0"/>
              <a:t>Session </a:t>
            </a:r>
            <a:r>
              <a:rPr lang="en-US" dirty="0" smtClean="0"/>
              <a:t>10</a:t>
            </a:r>
            <a:endParaRPr lang="en-US" dirty="0"/>
          </a:p>
          <a:p>
            <a:pPr marL="342900" indent="-342900"/>
            <a:r>
              <a:rPr lang="en-US" dirty="0"/>
              <a:t>INST 346</a:t>
            </a:r>
          </a:p>
          <a:p>
            <a:pPr marL="342900" indent="-342900"/>
            <a:r>
              <a:rPr lang="en-US" dirty="0"/>
              <a:t>Technologies, Infrastructure and Architecture</a:t>
            </a:r>
          </a:p>
        </p:txBody>
      </p:sp>
      <p:pic>
        <p:nvPicPr>
          <p:cNvPr id="54276" name="Picture 4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303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reliable data transfer</a:t>
            </a:r>
          </a:p>
        </p:txBody>
      </p:sp>
      <p:sp>
        <p:nvSpPr>
          <p:cNvPr id="6656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00188"/>
            <a:ext cx="4070350" cy="4648200"/>
          </a:xfrm>
        </p:spPr>
        <p:txBody>
          <a:bodyPr/>
          <a:lstStyle/>
          <a:p>
            <a:r>
              <a:rPr lang="en-US" altLang="en-US" smtClean="0"/>
              <a:t>TCP creates rdt service on top of IP</a:t>
            </a:r>
            <a:r>
              <a:rPr lang="ja-JP" altLang="en-US" smtClean="0"/>
              <a:t>’</a:t>
            </a:r>
            <a:r>
              <a:rPr lang="en-US" altLang="ja-JP" smtClean="0"/>
              <a:t>s unreliable service</a:t>
            </a:r>
          </a:p>
          <a:p>
            <a:pPr lvl="1"/>
            <a:r>
              <a:rPr lang="en-US" altLang="en-US" smtClean="0"/>
              <a:t>pipelined segments</a:t>
            </a:r>
          </a:p>
          <a:p>
            <a:pPr lvl="1"/>
            <a:r>
              <a:rPr lang="en-US" altLang="en-US" smtClean="0"/>
              <a:t>cumulative acks</a:t>
            </a:r>
          </a:p>
          <a:p>
            <a:pPr lvl="1"/>
            <a:r>
              <a:rPr lang="en-US" altLang="en-US" smtClean="0"/>
              <a:t>single retransmission timer</a:t>
            </a:r>
          </a:p>
          <a:p>
            <a:r>
              <a:rPr lang="en-US" altLang="en-US" smtClean="0"/>
              <a:t>retransmissions  triggered by:</a:t>
            </a:r>
          </a:p>
          <a:p>
            <a:pPr lvl="1"/>
            <a:r>
              <a:rPr lang="en-US" altLang="en-US" smtClean="0"/>
              <a:t>timeout events</a:t>
            </a:r>
          </a:p>
          <a:p>
            <a:pPr lvl="1"/>
            <a:r>
              <a:rPr lang="en-US" altLang="en-US" smtClean="0"/>
              <a:t>duplicate acks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6656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4550" y="2911475"/>
            <a:ext cx="3933825" cy="211931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mtClean="0"/>
              <a:t>let</a:t>
            </a:r>
            <a:r>
              <a:rPr lang="ja-JP" altLang="en-US" smtClean="0"/>
              <a:t>’</a:t>
            </a:r>
            <a:r>
              <a:rPr lang="en-US" altLang="ja-JP" smtClean="0"/>
              <a:t>s initially consider simplified TCP sender:</a:t>
            </a:r>
          </a:p>
          <a:p>
            <a:pPr lvl="1"/>
            <a:r>
              <a:rPr lang="en-US" altLang="en-US" smtClean="0"/>
              <a:t>ignore duplicate acks</a:t>
            </a:r>
          </a:p>
          <a:p>
            <a:pPr lvl="1"/>
            <a:r>
              <a:rPr lang="en-US" altLang="en-US" smtClean="0"/>
              <a:t>ignore flow control, congestion control</a:t>
            </a:r>
          </a:p>
        </p:txBody>
      </p:sp>
      <p:pic>
        <p:nvPicPr>
          <p:cNvPr id="81926" name="Picture 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3" y="996950"/>
            <a:ext cx="5942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11430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sender events:</a:t>
            </a:r>
          </a:p>
        </p:txBody>
      </p:sp>
      <p:sp>
        <p:nvSpPr>
          <p:cNvPr id="6758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66813"/>
            <a:ext cx="3810000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>
                <a:solidFill>
                  <a:srgbClr val="CC0000"/>
                </a:solidFill>
                <a:ea typeface="ＭＳ Ｐゴシック" charset="0"/>
                <a:cs typeface="+mn-cs"/>
              </a:rPr>
              <a:t>data rcvd from app:</a:t>
            </a:r>
          </a:p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create segment with seq #</a:t>
            </a:r>
          </a:p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seq # is byte-stream number of first data byte in  segment</a:t>
            </a:r>
          </a:p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start timer if not already running 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think of timer as for oldest unacked segment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expiration interval: </a:t>
            </a:r>
            <a:r>
              <a:rPr lang="en-US" sz="2000" b="1">
                <a:latin typeface="Courier New" charset="0"/>
                <a:ea typeface="ＭＳ Ｐゴシック" charset="0"/>
              </a:rPr>
              <a:t>TimeOutInterval</a:t>
            </a:r>
            <a:r>
              <a:rPr lang="en-US">
                <a:latin typeface="Courier New" charset="0"/>
                <a:ea typeface="ＭＳ Ｐゴシック" charset="0"/>
              </a:rPr>
              <a:t> </a:t>
            </a:r>
            <a:endParaRPr lang="en-US">
              <a:ea typeface="ＭＳ Ｐゴシック" charset="0"/>
            </a:endParaRPr>
          </a:p>
        </p:txBody>
      </p:sp>
      <p:sp>
        <p:nvSpPr>
          <p:cNvPr id="6759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166813"/>
            <a:ext cx="3810000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>
                <a:solidFill>
                  <a:srgbClr val="CC0000"/>
                </a:solidFill>
                <a:ea typeface="ＭＳ Ｐゴシック" charset="0"/>
                <a:cs typeface="+mn-cs"/>
              </a:rPr>
              <a:t>timeout:</a:t>
            </a:r>
          </a:p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retransmit segment that caused timeout</a:t>
            </a:r>
          </a:p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restart timer</a:t>
            </a:r>
          </a:p>
          <a:p>
            <a:pPr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 </a:t>
            </a:r>
            <a:r>
              <a:rPr lang="en-US" i="1">
                <a:solidFill>
                  <a:srgbClr val="CC0000"/>
                </a:solidFill>
                <a:ea typeface="ＭＳ Ｐゴシック" charset="0"/>
                <a:cs typeface="+mn-cs"/>
              </a:rPr>
              <a:t>ack rcvd:</a:t>
            </a:r>
          </a:p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if ack acknowledges previously unacked segments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update what is known to be ACKed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start timer if there are  still unacked segments</a:t>
            </a:r>
          </a:p>
          <a:p>
            <a:pPr lvl="1">
              <a:buFont typeface="Wingdings" charset="0"/>
              <a:buNone/>
              <a:defRPr/>
            </a:pPr>
            <a:endParaRPr lang="en-US">
              <a:ea typeface="ＭＳ Ｐゴシック" charset="0"/>
            </a:endParaRPr>
          </a:p>
        </p:txBody>
      </p:sp>
      <p:pic>
        <p:nvPicPr>
          <p:cNvPr id="82950" name="Picture 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808038"/>
            <a:ext cx="5027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1" name="Picture 29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898525"/>
            <a:ext cx="5027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3" name="Oval 7"/>
          <p:cNvSpPr>
            <a:spLocks noChangeArrowheads="1"/>
          </p:cNvSpPr>
          <p:nvPr/>
        </p:nvSpPr>
        <p:spPr bwMode="auto">
          <a:xfrm>
            <a:off x="2897188" y="2730500"/>
            <a:ext cx="1071562" cy="971550"/>
          </a:xfrm>
          <a:prstGeom prst="ellipse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8614" name="Oval 6"/>
          <p:cNvSpPr>
            <a:spLocks noChangeArrowheads="1"/>
          </p:cNvSpPr>
          <p:nvPr/>
        </p:nvSpPr>
        <p:spPr bwMode="auto">
          <a:xfrm>
            <a:off x="2822575" y="2778125"/>
            <a:ext cx="1071563" cy="9715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8615" name="Rectangle 2"/>
          <p:cNvSpPr>
            <a:spLocks noGrp="1" noChangeArrowheads="1"/>
          </p:cNvSpPr>
          <p:nvPr>
            <p:ph type="title"/>
          </p:nvPr>
        </p:nvSpPr>
        <p:spPr>
          <a:xfrm>
            <a:off x="374650" y="187325"/>
            <a:ext cx="7734300" cy="898525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sender </a:t>
            </a:r>
            <a:r>
              <a:rPr lang="en-US" sz="3200">
                <a:ea typeface="ＭＳ Ｐゴシック" charset="0"/>
                <a:cs typeface="+mj-cs"/>
              </a:rPr>
              <a:t>(simplified)</a:t>
            </a:r>
            <a:endParaRPr lang="en-US">
              <a:ea typeface="ＭＳ Ｐゴシック" charset="0"/>
              <a:cs typeface="+mj-cs"/>
            </a:endParaRPr>
          </a:p>
        </p:txBody>
      </p:sp>
      <p:sp>
        <p:nvSpPr>
          <p:cNvPr id="68616" name="Text Box 5"/>
          <p:cNvSpPr txBox="1">
            <a:spLocks noChangeArrowheads="1"/>
          </p:cNvSpPr>
          <p:nvPr/>
        </p:nvSpPr>
        <p:spPr bwMode="auto">
          <a:xfrm>
            <a:off x="2979738" y="2781300"/>
            <a:ext cx="7429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wait</a:t>
            </a:r>
          </a:p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for </a:t>
            </a:r>
          </a:p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event</a:t>
            </a:r>
          </a:p>
        </p:txBody>
      </p:sp>
      <p:sp>
        <p:nvSpPr>
          <p:cNvPr id="68617" name="Line 8"/>
          <p:cNvSpPr>
            <a:spLocks noChangeShapeType="1"/>
          </p:cNvSpPr>
          <p:nvPr/>
        </p:nvSpPr>
        <p:spPr bwMode="auto">
          <a:xfrm>
            <a:off x="1855788" y="2247900"/>
            <a:ext cx="1071562" cy="6889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8618" name="Text Box 9"/>
          <p:cNvSpPr txBox="1">
            <a:spLocks noChangeArrowheads="1"/>
          </p:cNvSpPr>
          <p:nvPr/>
        </p:nvSpPr>
        <p:spPr bwMode="auto">
          <a:xfrm>
            <a:off x="314325" y="2874963"/>
            <a:ext cx="25463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NextSeqNum = InitialSeqNum</a:t>
            </a:r>
          </a:p>
          <a:p>
            <a:pPr eaLnBrk="0" hangingPunct="0">
              <a:defRPr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SendBase = InitialSeqNum</a:t>
            </a:r>
          </a:p>
        </p:txBody>
      </p:sp>
      <p:sp>
        <p:nvSpPr>
          <p:cNvPr id="68619" name="Line 10"/>
          <p:cNvSpPr>
            <a:spLocks noChangeShapeType="1"/>
          </p:cNvSpPr>
          <p:nvPr/>
        </p:nvSpPr>
        <p:spPr bwMode="auto">
          <a:xfrm>
            <a:off x="417513" y="2889250"/>
            <a:ext cx="2179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8620" name="Text Box 11"/>
          <p:cNvSpPr txBox="1">
            <a:spLocks noChangeArrowheads="1"/>
          </p:cNvSpPr>
          <p:nvPr/>
        </p:nvSpPr>
        <p:spPr bwMode="auto">
          <a:xfrm>
            <a:off x="1287463" y="2571750"/>
            <a:ext cx="341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Symbol" charset="0"/>
              </a:rPr>
              <a:t>L</a:t>
            </a:r>
          </a:p>
        </p:txBody>
      </p:sp>
      <p:grpSp>
        <p:nvGrpSpPr>
          <p:cNvPr id="83980" name="Group 23"/>
          <p:cNvGrpSpPr>
            <a:grpSpLocks/>
          </p:cNvGrpSpPr>
          <p:nvPr/>
        </p:nvGrpSpPr>
        <p:grpSpPr bwMode="auto">
          <a:xfrm>
            <a:off x="4605338" y="1333500"/>
            <a:ext cx="4251325" cy="1928813"/>
            <a:chOff x="3003" y="1263"/>
            <a:chExt cx="2678" cy="1215"/>
          </a:xfrm>
        </p:grpSpPr>
        <p:sp>
          <p:nvSpPr>
            <p:cNvPr id="68633" name="Text Box 12"/>
            <p:cNvSpPr txBox="1">
              <a:spLocks noChangeArrowheads="1"/>
            </p:cNvSpPr>
            <p:nvPr/>
          </p:nvSpPr>
          <p:spPr bwMode="auto">
            <a:xfrm>
              <a:off x="3019" y="1456"/>
              <a:ext cx="2662" cy="10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0" hangingPunct="0">
                <a:lnSpc>
                  <a:spcPct val="105000"/>
                </a:lnSpc>
              </a:pPr>
              <a:r>
                <a:rPr lang="en-US" altLang="en-US" smtClean="0">
                  <a:solidFill>
                    <a:srgbClr val="000000"/>
                  </a:solidFill>
                </a:rPr>
                <a:t>create segment, seq. #: NextSeqNum</a:t>
              </a:r>
            </a:p>
            <a:p>
              <a:pPr eaLnBrk="0" hangingPunct="0">
                <a:lnSpc>
                  <a:spcPct val="105000"/>
                </a:lnSpc>
              </a:pPr>
              <a:r>
                <a:rPr lang="en-US" altLang="en-US" smtClean="0">
                  <a:solidFill>
                    <a:srgbClr val="000000"/>
                  </a:solidFill>
                </a:rPr>
                <a:t>pass segment to IP (i.e., </a:t>
              </a:r>
              <a:r>
                <a:rPr lang="ja-JP" altLang="en-US" smtClean="0">
                  <a:solidFill>
                    <a:srgbClr val="000000"/>
                  </a:solidFill>
                </a:rPr>
                <a:t>“</a:t>
              </a:r>
              <a:r>
                <a:rPr lang="en-US" altLang="ja-JP" smtClean="0">
                  <a:solidFill>
                    <a:srgbClr val="000000"/>
                  </a:solidFill>
                </a:rPr>
                <a:t>send</a:t>
              </a:r>
              <a:r>
                <a:rPr lang="ja-JP" altLang="en-US" smtClean="0">
                  <a:solidFill>
                    <a:srgbClr val="000000"/>
                  </a:solidFill>
                </a:rPr>
                <a:t>”</a:t>
              </a:r>
              <a:r>
                <a:rPr lang="en-US" altLang="ja-JP" smtClean="0">
                  <a:solidFill>
                    <a:srgbClr val="000000"/>
                  </a:solidFill>
                </a:rPr>
                <a:t>)</a:t>
              </a:r>
            </a:p>
            <a:p>
              <a:pPr eaLnBrk="0" hangingPunct="0">
                <a:lnSpc>
                  <a:spcPct val="105000"/>
                </a:lnSpc>
              </a:pPr>
              <a:r>
                <a:rPr lang="en-US" altLang="en-US" smtClean="0">
                  <a:solidFill>
                    <a:srgbClr val="000000"/>
                  </a:solidFill>
                </a:rPr>
                <a:t>NextSeqNum = NextSeqNum + length(data) </a:t>
              </a:r>
            </a:p>
            <a:p>
              <a:pPr eaLnBrk="0" hangingPunct="0">
                <a:lnSpc>
                  <a:spcPct val="105000"/>
                </a:lnSpc>
              </a:pPr>
              <a:r>
                <a:rPr lang="en-US" altLang="en-US" smtClean="0">
                  <a:solidFill>
                    <a:srgbClr val="000000"/>
                  </a:solidFill>
                </a:rPr>
                <a:t>if (timer currently not running)</a:t>
              </a:r>
            </a:p>
            <a:p>
              <a:pPr eaLnBrk="0" hangingPunct="0">
                <a:lnSpc>
                  <a:spcPct val="105000"/>
                </a:lnSpc>
              </a:pPr>
              <a:r>
                <a:rPr lang="en-US" altLang="en-US" smtClean="0">
                  <a:solidFill>
                    <a:srgbClr val="000000"/>
                  </a:solidFill>
                </a:rPr>
                <a:t>    start timer</a:t>
              </a:r>
            </a:p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</a:rPr>
                <a:t>                 </a:t>
              </a:r>
            </a:p>
          </p:txBody>
        </p:sp>
        <p:sp>
          <p:nvSpPr>
            <p:cNvPr id="68634" name="Text Box 13"/>
            <p:cNvSpPr txBox="1">
              <a:spLocks noChangeArrowheads="1"/>
            </p:cNvSpPr>
            <p:nvPr/>
          </p:nvSpPr>
          <p:spPr bwMode="auto">
            <a:xfrm>
              <a:off x="3003" y="1263"/>
              <a:ext cx="220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data received from application above</a:t>
              </a:r>
            </a:p>
          </p:txBody>
        </p:sp>
        <p:sp>
          <p:nvSpPr>
            <p:cNvPr id="68635" name="Line 15"/>
            <p:cNvSpPr>
              <a:spLocks noChangeShapeType="1"/>
            </p:cNvSpPr>
            <p:nvPr/>
          </p:nvSpPr>
          <p:spPr bwMode="auto">
            <a:xfrm>
              <a:off x="3081" y="1490"/>
              <a:ext cx="17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83981" name="Group 20"/>
          <p:cNvGrpSpPr>
            <a:grpSpLocks/>
          </p:cNvGrpSpPr>
          <p:nvPr/>
        </p:nvGrpSpPr>
        <p:grpSpPr bwMode="auto">
          <a:xfrm>
            <a:off x="4805363" y="3406775"/>
            <a:ext cx="3298825" cy="1147763"/>
            <a:chOff x="1270" y="3518"/>
            <a:chExt cx="2078" cy="723"/>
          </a:xfrm>
        </p:grpSpPr>
        <p:sp>
          <p:nvSpPr>
            <p:cNvPr id="68630" name="Text Box 16"/>
            <p:cNvSpPr txBox="1">
              <a:spLocks noChangeArrowheads="1"/>
            </p:cNvSpPr>
            <p:nvPr/>
          </p:nvSpPr>
          <p:spPr bwMode="auto">
            <a:xfrm>
              <a:off x="1275" y="3721"/>
              <a:ext cx="2073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retransmit not-yet-acked segment         	with smallest seq. #</a:t>
              </a:r>
            </a:p>
            <a:p>
              <a:pPr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start timer</a:t>
              </a:r>
            </a:p>
          </p:txBody>
        </p:sp>
        <p:sp>
          <p:nvSpPr>
            <p:cNvPr id="68631" name="Text Box 17"/>
            <p:cNvSpPr txBox="1">
              <a:spLocks noChangeArrowheads="1"/>
            </p:cNvSpPr>
            <p:nvPr/>
          </p:nvSpPr>
          <p:spPr bwMode="auto">
            <a:xfrm>
              <a:off x="1270" y="3518"/>
              <a:ext cx="54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timeout</a:t>
              </a:r>
            </a:p>
          </p:txBody>
        </p:sp>
        <p:sp>
          <p:nvSpPr>
            <p:cNvPr id="68632" name="Line 18"/>
            <p:cNvSpPr>
              <a:spLocks noChangeShapeType="1"/>
            </p:cNvSpPr>
            <p:nvPr/>
          </p:nvSpPr>
          <p:spPr bwMode="auto">
            <a:xfrm>
              <a:off x="1342" y="3741"/>
              <a:ext cx="18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83982" name="Group 24"/>
          <p:cNvGrpSpPr>
            <a:grpSpLocks/>
          </p:cNvGrpSpPr>
          <p:nvPr/>
        </p:nvGrpSpPr>
        <p:grpSpPr bwMode="auto">
          <a:xfrm>
            <a:off x="952500" y="4513263"/>
            <a:ext cx="4703763" cy="2181225"/>
            <a:chOff x="678" y="2592"/>
            <a:chExt cx="2963" cy="1374"/>
          </a:xfrm>
        </p:grpSpPr>
        <p:sp>
          <p:nvSpPr>
            <p:cNvPr id="68627" name="Text Box 3"/>
            <p:cNvSpPr txBox="1">
              <a:spLocks noChangeArrowheads="1"/>
            </p:cNvSpPr>
            <p:nvPr/>
          </p:nvSpPr>
          <p:spPr bwMode="auto">
            <a:xfrm>
              <a:off x="678" y="2830"/>
              <a:ext cx="2963" cy="1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if (y &gt; SendBase) { </a:t>
              </a:r>
            </a:p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    SendBase = y </a:t>
              </a:r>
            </a:p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    /* SendBase–1: last cumulatively ACKed byte */</a:t>
              </a:r>
            </a:p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    if (there are currently not-yet-acked segments)</a:t>
              </a:r>
            </a:p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         start timer</a:t>
              </a:r>
            </a:p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       else stop timer </a:t>
              </a:r>
            </a:p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     } </a:t>
              </a:r>
            </a:p>
          </p:txBody>
        </p:sp>
        <p:sp>
          <p:nvSpPr>
            <p:cNvPr id="68628" name="Text Box 21"/>
            <p:cNvSpPr txBox="1">
              <a:spLocks noChangeArrowheads="1"/>
            </p:cNvSpPr>
            <p:nvPr/>
          </p:nvSpPr>
          <p:spPr bwMode="auto">
            <a:xfrm>
              <a:off x="705" y="2592"/>
              <a:ext cx="220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ACK received, with ACK field value y </a:t>
              </a:r>
            </a:p>
          </p:txBody>
        </p:sp>
        <p:sp>
          <p:nvSpPr>
            <p:cNvPr id="68629" name="Line 22"/>
            <p:cNvSpPr>
              <a:spLocks noChangeShapeType="1"/>
            </p:cNvSpPr>
            <p:nvPr/>
          </p:nvSpPr>
          <p:spPr bwMode="auto">
            <a:xfrm>
              <a:off x="748" y="2815"/>
              <a:ext cx="20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83983" name="Freeform 26"/>
          <p:cNvSpPr>
            <a:spLocks/>
          </p:cNvSpPr>
          <p:nvPr/>
        </p:nvSpPr>
        <p:spPr bwMode="auto">
          <a:xfrm>
            <a:off x="3649663" y="1644650"/>
            <a:ext cx="1254125" cy="1258888"/>
          </a:xfrm>
          <a:custGeom>
            <a:avLst/>
            <a:gdLst>
              <a:gd name="T0" fmla="*/ 2147483647 w 1052"/>
              <a:gd name="T1" fmla="*/ 2147483647 h 990"/>
              <a:gd name="T2" fmla="*/ 2147483647 w 1052"/>
              <a:gd name="T3" fmla="*/ 2147483647 h 990"/>
              <a:gd name="T4" fmla="*/ 2147483647 w 1052"/>
              <a:gd name="T5" fmla="*/ 2147483647 h 9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52" h="990">
                <a:moveTo>
                  <a:pt x="26" y="825"/>
                </a:moveTo>
                <a:cubicBezTo>
                  <a:pt x="0" y="569"/>
                  <a:pt x="98" y="0"/>
                  <a:pt x="575" y="386"/>
                </a:cubicBezTo>
                <a:cubicBezTo>
                  <a:pt x="1052" y="772"/>
                  <a:pt x="404" y="968"/>
                  <a:pt x="208" y="99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83984" name="Freeform 27"/>
          <p:cNvSpPr>
            <a:spLocks/>
          </p:cNvSpPr>
          <p:nvPr/>
        </p:nvSpPr>
        <p:spPr bwMode="auto">
          <a:xfrm rot="4468137">
            <a:off x="3972719" y="3117057"/>
            <a:ext cx="1254125" cy="1258887"/>
          </a:xfrm>
          <a:custGeom>
            <a:avLst/>
            <a:gdLst>
              <a:gd name="T0" fmla="*/ 2147483647 w 1052"/>
              <a:gd name="T1" fmla="*/ 2147483647 h 990"/>
              <a:gd name="T2" fmla="*/ 2147483647 w 1052"/>
              <a:gd name="T3" fmla="*/ 2147483647 h 990"/>
              <a:gd name="T4" fmla="*/ 2147483647 w 1052"/>
              <a:gd name="T5" fmla="*/ 2147483647 h 9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52" h="990">
                <a:moveTo>
                  <a:pt x="26" y="825"/>
                </a:moveTo>
                <a:cubicBezTo>
                  <a:pt x="0" y="569"/>
                  <a:pt x="98" y="0"/>
                  <a:pt x="575" y="386"/>
                </a:cubicBezTo>
                <a:cubicBezTo>
                  <a:pt x="1052" y="772"/>
                  <a:pt x="404" y="968"/>
                  <a:pt x="208" y="99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83985" name="Freeform 28"/>
          <p:cNvSpPr>
            <a:spLocks/>
          </p:cNvSpPr>
          <p:nvPr/>
        </p:nvSpPr>
        <p:spPr bwMode="auto">
          <a:xfrm rot="10674503">
            <a:off x="1914525" y="3616325"/>
            <a:ext cx="1254125" cy="1258888"/>
          </a:xfrm>
          <a:custGeom>
            <a:avLst/>
            <a:gdLst>
              <a:gd name="T0" fmla="*/ 2147483647 w 1052"/>
              <a:gd name="T1" fmla="*/ 2147483647 h 990"/>
              <a:gd name="T2" fmla="*/ 2147483647 w 1052"/>
              <a:gd name="T3" fmla="*/ 2147483647 h 990"/>
              <a:gd name="T4" fmla="*/ 2147483647 w 1052"/>
              <a:gd name="T5" fmla="*/ 2147483647 h 9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52" h="990">
                <a:moveTo>
                  <a:pt x="26" y="825"/>
                </a:moveTo>
                <a:cubicBezTo>
                  <a:pt x="0" y="569"/>
                  <a:pt x="98" y="0"/>
                  <a:pt x="575" y="386"/>
                </a:cubicBezTo>
                <a:cubicBezTo>
                  <a:pt x="1052" y="772"/>
                  <a:pt x="404" y="968"/>
                  <a:pt x="208" y="99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7"/>
          <p:cNvSpPr>
            <a:spLocks noGrp="1" noChangeArrowheads="1"/>
          </p:cNvSpPr>
          <p:nvPr>
            <p:ph type="title"/>
          </p:nvPr>
        </p:nvSpPr>
        <p:spPr>
          <a:xfrm>
            <a:off x="476250" y="238125"/>
            <a:ext cx="7772400" cy="904875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TCP: retransmission scenarios</a:t>
            </a:r>
            <a:endParaRPr lang="en-US">
              <a:ea typeface="ＭＳ Ｐゴシック" charset="0"/>
              <a:cs typeface="+mj-cs"/>
            </a:endParaRPr>
          </a:p>
        </p:txBody>
      </p:sp>
      <p:sp>
        <p:nvSpPr>
          <p:cNvPr id="69637" name="Text Box 105"/>
          <p:cNvSpPr txBox="1">
            <a:spLocks noChangeArrowheads="1"/>
          </p:cNvSpPr>
          <p:nvPr/>
        </p:nvSpPr>
        <p:spPr bwMode="auto">
          <a:xfrm>
            <a:off x="1282700" y="5946775"/>
            <a:ext cx="1922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lost ACK scenario</a:t>
            </a:r>
            <a:endParaRPr lang="en-US" sz="1000" smtClean="0">
              <a:solidFill>
                <a:srgbClr val="000000"/>
              </a:solidFill>
            </a:endParaRPr>
          </a:p>
        </p:txBody>
      </p:sp>
      <p:sp>
        <p:nvSpPr>
          <p:cNvPr id="69638" name="Line 99"/>
          <p:cNvSpPr>
            <a:spLocks noChangeShapeType="1"/>
          </p:cNvSpPr>
          <p:nvPr/>
        </p:nvSpPr>
        <p:spPr bwMode="auto">
          <a:xfrm>
            <a:off x="1065213" y="4184650"/>
            <a:ext cx="2351087" cy="50641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39" name="Line 100"/>
          <p:cNvSpPr>
            <a:spLocks noChangeShapeType="1"/>
          </p:cNvSpPr>
          <p:nvPr/>
        </p:nvSpPr>
        <p:spPr bwMode="auto">
          <a:xfrm>
            <a:off x="1077913" y="2416175"/>
            <a:ext cx="2346325" cy="5715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40" name="Line 104"/>
          <p:cNvSpPr>
            <a:spLocks noChangeShapeType="1"/>
          </p:cNvSpPr>
          <p:nvPr/>
        </p:nvSpPr>
        <p:spPr bwMode="auto">
          <a:xfrm flipH="1">
            <a:off x="2114550" y="3078163"/>
            <a:ext cx="1273175" cy="42703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41" name="Text Box 107"/>
          <p:cNvSpPr txBox="1">
            <a:spLocks noChangeArrowheads="1"/>
          </p:cNvSpPr>
          <p:nvPr/>
        </p:nvSpPr>
        <p:spPr bwMode="auto">
          <a:xfrm>
            <a:off x="3016250" y="1257300"/>
            <a:ext cx="7731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Host B</a:t>
            </a:r>
          </a:p>
        </p:txBody>
      </p:sp>
      <p:sp>
        <p:nvSpPr>
          <p:cNvPr id="69642" name="Text Box 111"/>
          <p:cNvSpPr txBox="1">
            <a:spLocks noChangeArrowheads="1"/>
          </p:cNvSpPr>
          <p:nvPr/>
        </p:nvSpPr>
        <p:spPr bwMode="auto">
          <a:xfrm>
            <a:off x="682625" y="1274763"/>
            <a:ext cx="776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Host A</a:t>
            </a:r>
          </a:p>
        </p:txBody>
      </p:sp>
      <p:sp>
        <p:nvSpPr>
          <p:cNvPr id="69643" name="Rectangle 112"/>
          <p:cNvSpPr>
            <a:spLocks noChangeArrowheads="1"/>
          </p:cNvSpPr>
          <p:nvPr/>
        </p:nvSpPr>
        <p:spPr bwMode="auto">
          <a:xfrm>
            <a:off x="1781175" y="2497138"/>
            <a:ext cx="869950" cy="401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44" name="Text Box 113"/>
          <p:cNvSpPr txBox="1">
            <a:spLocks noChangeArrowheads="1"/>
          </p:cNvSpPr>
          <p:nvPr/>
        </p:nvSpPr>
        <p:spPr bwMode="auto">
          <a:xfrm>
            <a:off x="1222375" y="2549525"/>
            <a:ext cx="2085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Seq=92, 8 bytes of data</a:t>
            </a:r>
          </a:p>
        </p:txBody>
      </p:sp>
      <p:sp>
        <p:nvSpPr>
          <p:cNvPr id="69645" name="Rectangle 114"/>
          <p:cNvSpPr>
            <a:spLocks noChangeArrowheads="1"/>
          </p:cNvSpPr>
          <p:nvPr/>
        </p:nvSpPr>
        <p:spPr bwMode="auto">
          <a:xfrm>
            <a:off x="2349500" y="3163888"/>
            <a:ext cx="747713" cy="2460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46" name="Text Box 115"/>
          <p:cNvSpPr txBox="1">
            <a:spLocks noChangeArrowheads="1"/>
          </p:cNvSpPr>
          <p:nvPr/>
        </p:nvSpPr>
        <p:spPr bwMode="auto">
          <a:xfrm>
            <a:off x="2270125" y="3119438"/>
            <a:ext cx="949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ACK=100</a:t>
            </a:r>
            <a:endParaRPr lang="en-US" sz="100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69647" name="Line 118"/>
          <p:cNvSpPr>
            <a:spLocks noChangeShapeType="1"/>
          </p:cNvSpPr>
          <p:nvPr/>
        </p:nvSpPr>
        <p:spPr bwMode="auto">
          <a:xfrm>
            <a:off x="1057275" y="2174875"/>
            <a:ext cx="0" cy="35258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48" name="Line 119"/>
          <p:cNvSpPr>
            <a:spLocks noChangeShapeType="1"/>
          </p:cNvSpPr>
          <p:nvPr/>
        </p:nvSpPr>
        <p:spPr bwMode="auto">
          <a:xfrm>
            <a:off x="3484563" y="2170113"/>
            <a:ext cx="0" cy="353853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49" name="Rectangle 122"/>
          <p:cNvSpPr>
            <a:spLocks noChangeArrowheads="1"/>
          </p:cNvSpPr>
          <p:nvPr/>
        </p:nvSpPr>
        <p:spPr bwMode="auto">
          <a:xfrm>
            <a:off x="1674813" y="4178300"/>
            <a:ext cx="989012" cy="4302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50" name="Text Box 123"/>
          <p:cNvSpPr txBox="1">
            <a:spLocks noChangeArrowheads="1"/>
          </p:cNvSpPr>
          <p:nvPr/>
        </p:nvSpPr>
        <p:spPr bwMode="auto">
          <a:xfrm>
            <a:off x="1211263" y="4259263"/>
            <a:ext cx="2085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Seq=92, 8 bytes of data</a:t>
            </a:r>
          </a:p>
        </p:txBody>
      </p:sp>
      <p:sp>
        <p:nvSpPr>
          <p:cNvPr id="69651" name="Text Box 124"/>
          <p:cNvSpPr txBox="1">
            <a:spLocks noChangeArrowheads="1"/>
          </p:cNvSpPr>
          <p:nvPr/>
        </p:nvSpPr>
        <p:spPr bwMode="auto">
          <a:xfrm>
            <a:off x="1903413" y="3309938"/>
            <a:ext cx="358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b="1" smtClean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69652" name="Text Box 126"/>
          <p:cNvSpPr txBox="1">
            <a:spLocks noChangeArrowheads="1"/>
          </p:cNvSpPr>
          <p:nvPr/>
        </p:nvSpPr>
        <p:spPr bwMode="auto">
          <a:xfrm rot="10800000">
            <a:off x="684213" y="2963863"/>
            <a:ext cx="39687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timeout</a:t>
            </a:r>
          </a:p>
        </p:txBody>
      </p:sp>
      <p:sp>
        <p:nvSpPr>
          <p:cNvPr id="69653" name="Line 127"/>
          <p:cNvSpPr>
            <a:spLocks noChangeShapeType="1"/>
          </p:cNvSpPr>
          <p:nvPr/>
        </p:nvSpPr>
        <p:spPr bwMode="auto">
          <a:xfrm flipH="1">
            <a:off x="1054100" y="4776788"/>
            <a:ext cx="2338388" cy="78263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54" name="Rectangle 128"/>
          <p:cNvSpPr>
            <a:spLocks noChangeArrowheads="1"/>
          </p:cNvSpPr>
          <p:nvPr/>
        </p:nvSpPr>
        <p:spPr bwMode="auto">
          <a:xfrm>
            <a:off x="1887538" y="5033963"/>
            <a:ext cx="747712" cy="2460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55" name="Text Box 129"/>
          <p:cNvSpPr txBox="1">
            <a:spLocks noChangeArrowheads="1"/>
          </p:cNvSpPr>
          <p:nvPr/>
        </p:nvSpPr>
        <p:spPr bwMode="auto">
          <a:xfrm>
            <a:off x="1808163" y="4989513"/>
            <a:ext cx="949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ACK=100</a:t>
            </a:r>
            <a:endParaRPr lang="en-US" sz="1000" smtClean="0">
              <a:solidFill>
                <a:srgbClr val="000000"/>
              </a:solidFill>
              <a:latin typeface="Times New Roman" charset="0"/>
            </a:endParaRPr>
          </a:p>
        </p:txBody>
      </p:sp>
      <p:grpSp>
        <p:nvGrpSpPr>
          <p:cNvPr id="85015" name="Group 134"/>
          <p:cNvGrpSpPr>
            <a:grpSpLocks/>
          </p:cNvGrpSpPr>
          <p:nvPr/>
        </p:nvGrpSpPr>
        <p:grpSpPr bwMode="auto">
          <a:xfrm>
            <a:off x="825500" y="2420938"/>
            <a:ext cx="104775" cy="508000"/>
            <a:chOff x="3099" y="1749"/>
            <a:chExt cx="66" cy="320"/>
          </a:xfrm>
        </p:grpSpPr>
        <p:sp>
          <p:nvSpPr>
            <p:cNvPr id="69710" name="Line 132"/>
            <p:cNvSpPr>
              <a:spLocks noChangeShapeType="1"/>
            </p:cNvSpPr>
            <p:nvPr/>
          </p:nvSpPr>
          <p:spPr bwMode="auto">
            <a:xfrm flipV="1">
              <a:off x="3129" y="1749"/>
              <a:ext cx="0" cy="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9711" name="Line 133"/>
            <p:cNvSpPr>
              <a:spLocks noChangeShapeType="1"/>
            </p:cNvSpPr>
            <p:nvPr/>
          </p:nvSpPr>
          <p:spPr bwMode="auto">
            <a:xfrm>
              <a:off x="3099" y="1752"/>
              <a:ext cx="6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85016" name="Group 135"/>
          <p:cNvGrpSpPr>
            <a:grpSpLocks/>
          </p:cNvGrpSpPr>
          <p:nvPr/>
        </p:nvGrpSpPr>
        <p:grpSpPr bwMode="auto">
          <a:xfrm rot="10800000">
            <a:off x="820738" y="3663950"/>
            <a:ext cx="104775" cy="508000"/>
            <a:chOff x="3099" y="1749"/>
            <a:chExt cx="66" cy="320"/>
          </a:xfrm>
        </p:grpSpPr>
        <p:sp>
          <p:nvSpPr>
            <p:cNvPr id="69708" name="Line 136"/>
            <p:cNvSpPr>
              <a:spLocks noChangeShapeType="1"/>
            </p:cNvSpPr>
            <p:nvPr/>
          </p:nvSpPr>
          <p:spPr bwMode="auto">
            <a:xfrm flipV="1">
              <a:off x="3136" y="1756"/>
              <a:ext cx="0" cy="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9709" name="Line 137"/>
            <p:cNvSpPr>
              <a:spLocks noChangeShapeType="1"/>
            </p:cNvSpPr>
            <p:nvPr/>
          </p:nvSpPr>
          <p:spPr bwMode="auto">
            <a:xfrm>
              <a:off x="3106" y="1759"/>
              <a:ext cx="6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69658" name="Text Box 172"/>
          <p:cNvSpPr txBox="1">
            <a:spLocks noChangeArrowheads="1"/>
          </p:cNvSpPr>
          <p:nvPr/>
        </p:nvSpPr>
        <p:spPr bwMode="auto">
          <a:xfrm>
            <a:off x="5945188" y="5953125"/>
            <a:ext cx="2073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premature timeout</a:t>
            </a:r>
            <a:endParaRPr lang="en-US" sz="1000" smtClean="0">
              <a:solidFill>
                <a:srgbClr val="000000"/>
              </a:solidFill>
            </a:endParaRPr>
          </a:p>
        </p:txBody>
      </p:sp>
      <p:sp>
        <p:nvSpPr>
          <p:cNvPr id="69659" name="Line 173"/>
          <p:cNvSpPr>
            <a:spLocks noChangeShapeType="1"/>
          </p:cNvSpPr>
          <p:nvPr/>
        </p:nvSpPr>
        <p:spPr bwMode="auto">
          <a:xfrm>
            <a:off x="5781675" y="4191000"/>
            <a:ext cx="2441575" cy="6651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60" name="Line 174"/>
          <p:cNvSpPr>
            <a:spLocks noChangeShapeType="1"/>
          </p:cNvSpPr>
          <p:nvPr/>
        </p:nvSpPr>
        <p:spPr bwMode="auto">
          <a:xfrm>
            <a:off x="5815013" y="2422525"/>
            <a:ext cx="2346325" cy="5715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61" name="Line 175"/>
          <p:cNvSpPr>
            <a:spLocks noChangeShapeType="1"/>
          </p:cNvSpPr>
          <p:nvPr/>
        </p:nvSpPr>
        <p:spPr bwMode="auto">
          <a:xfrm flipH="1">
            <a:off x="5789613" y="3084513"/>
            <a:ext cx="2335212" cy="15890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62" name="Text Box 177"/>
          <p:cNvSpPr txBox="1">
            <a:spLocks noChangeArrowheads="1"/>
          </p:cNvSpPr>
          <p:nvPr/>
        </p:nvSpPr>
        <p:spPr bwMode="auto">
          <a:xfrm>
            <a:off x="7753350" y="1263650"/>
            <a:ext cx="7731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Host B</a:t>
            </a:r>
          </a:p>
        </p:txBody>
      </p:sp>
      <p:sp>
        <p:nvSpPr>
          <p:cNvPr id="69663" name="Text Box 181"/>
          <p:cNvSpPr txBox="1">
            <a:spLocks noChangeArrowheads="1"/>
          </p:cNvSpPr>
          <p:nvPr/>
        </p:nvSpPr>
        <p:spPr bwMode="auto">
          <a:xfrm>
            <a:off x="5419725" y="1281113"/>
            <a:ext cx="776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Host A</a:t>
            </a:r>
          </a:p>
        </p:txBody>
      </p:sp>
      <p:sp>
        <p:nvSpPr>
          <p:cNvPr id="69664" name="Rectangle 182"/>
          <p:cNvSpPr>
            <a:spLocks noChangeArrowheads="1"/>
          </p:cNvSpPr>
          <p:nvPr/>
        </p:nvSpPr>
        <p:spPr bwMode="auto">
          <a:xfrm>
            <a:off x="6518275" y="2503488"/>
            <a:ext cx="869950" cy="401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65" name="Text Box 183"/>
          <p:cNvSpPr txBox="1">
            <a:spLocks noChangeArrowheads="1"/>
          </p:cNvSpPr>
          <p:nvPr/>
        </p:nvSpPr>
        <p:spPr bwMode="auto">
          <a:xfrm>
            <a:off x="5959475" y="2555875"/>
            <a:ext cx="2085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Seq=92, 8 bytes of data</a:t>
            </a:r>
          </a:p>
        </p:txBody>
      </p:sp>
      <p:grpSp>
        <p:nvGrpSpPr>
          <p:cNvPr id="85025" name="Group 202"/>
          <p:cNvGrpSpPr>
            <a:grpSpLocks/>
          </p:cNvGrpSpPr>
          <p:nvPr/>
        </p:nvGrpSpPr>
        <p:grpSpPr bwMode="auto">
          <a:xfrm>
            <a:off x="6691313" y="3576638"/>
            <a:ext cx="949325" cy="304800"/>
            <a:chOff x="4215" y="2253"/>
            <a:chExt cx="598" cy="192"/>
          </a:xfrm>
        </p:grpSpPr>
        <p:sp>
          <p:nvSpPr>
            <p:cNvPr id="69706" name="Rectangle 184"/>
            <p:cNvSpPr>
              <a:spLocks noChangeArrowheads="1"/>
            </p:cNvSpPr>
            <p:nvPr/>
          </p:nvSpPr>
          <p:spPr bwMode="auto">
            <a:xfrm>
              <a:off x="4265" y="2274"/>
              <a:ext cx="471" cy="1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9707" name="Text Box 185"/>
            <p:cNvSpPr txBox="1">
              <a:spLocks noChangeArrowheads="1"/>
            </p:cNvSpPr>
            <p:nvPr/>
          </p:nvSpPr>
          <p:spPr bwMode="auto">
            <a:xfrm>
              <a:off x="4215" y="2253"/>
              <a:ext cx="59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000000"/>
                  </a:solidFill>
                  <a:latin typeface="Arial" charset="0"/>
                </a:rPr>
                <a:t>ACK=100</a:t>
              </a:r>
              <a:endParaRPr lang="en-US" sz="1000" smtClean="0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  <p:sp>
        <p:nvSpPr>
          <p:cNvPr id="69667" name="Line 186"/>
          <p:cNvSpPr>
            <a:spLocks noChangeShapeType="1"/>
          </p:cNvSpPr>
          <p:nvPr/>
        </p:nvSpPr>
        <p:spPr bwMode="auto">
          <a:xfrm>
            <a:off x="5794375" y="2181225"/>
            <a:ext cx="0" cy="35258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68" name="Line 187"/>
          <p:cNvSpPr>
            <a:spLocks noChangeShapeType="1"/>
          </p:cNvSpPr>
          <p:nvPr/>
        </p:nvSpPr>
        <p:spPr bwMode="auto">
          <a:xfrm>
            <a:off x="8199438" y="2176463"/>
            <a:ext cx="0" cy="353853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69" name="Rectangle 188"/>
          <p:cNvSpPr>
            <a:spLocks noChangeArrowheads="1"/>
          </p:cNvSpPr>
          <p:nvPr/>
        </p:nvSpPr>
        <p:spPr bwMode="auto">
          <a:xfrm>
            <a:off x="6807200" y="4308475"/>
            <a:ext cx="1057275" cy="50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70" name="Text Box 189"/>
          <p:cNvSpPr txBox="1">
            <a:spLocks noChangeArrowheads="1"/>
          </p:cNvSpPr>
          <p:nvPr/>
        </p:nvSpPr>
        <p:spPr bwMode="auto">
          <a:xfrm>
            <a:off x="6727825" y="4341813"/>
            <a:ext cx="12128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Seq=92,  8</a:t>
            </a:r>
          </a:p>
          <a:p>
            <a:pPr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bytes of data</a:t>
            </a:r>
          </a:p>
        </p:txBody>
      </p:sp>
      <p:sp>
        <p:nvSpPr>
          <p:cNvPr id="69671" name="Text Box 191"/>
          <p:cNvSpPr txBox="1">
            <a:spLocks noChangeArrowheads="1"/>
          </p:cNvSpPr>
          <p:nvPr/>
        </p:nvSpPr>
        <p:spPr bwMode="auto">
          <a:xfrm rot="10800000">
            <a:off x="5421313" y="2970213"/>
            <a:ext cx="39687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timeout</a:t>
            </a:r>
          </a:p>
        </p:txBody>
      </p:sp>
      <p:sp>
        <p:nvSpPr>
          <p:cNvPr id="69672" name="Line 192"/>
          <p:cNvSpPr>
            <a:spLocks noChangeShapeType="1"/>
          </p:cNvSpPr>
          <p:nvPr/>
        </p:nvSpPr>
        <p:spPr bwMode="auto">
          <a:xfrm flipH="1">
            <a:off x="5813425" y="4894263"/>
            <a:ext cx="2338388" cy="78263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73" name="Rectangle 193"/>
          <p:cNvSpPr>
            <a:spLocks noChangeArrowheads="1"/>
          </p:cNvSpPr>
          <p:nvPr/>
        </p:nvSpPr>
        <p:spPr bwMode="auto">
          <a:xfrm>
            <a:off x="6646863" y="5151438"/>
            <a:ext cx="747712" cy="2460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74" name="Text Box 194"/>
          <p:cNvSpPr txBox="1">
            <a:spLocks noChangeArrowheads="1"/>
          </p:cNvSpPr>
          <p:nvPr/>
        </p:nvSpPr>
        <p:spPr bwMode="auto">
          <a:xfrm>
            <a:off x="6567488" y="5106988"/>
            <a:ext cx="949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ACK=120</a:t>
            </a:r>
            <a:endParaRPr lang="en-US" sz="1000" smtClean="0">
              <a:solidFill>
                <a:srgbClr val="000000"/>
              </a:solidFill>
              <a:latin typeface="Times New Roman" charset="0"/>
            </a:endParaRPr>
          </a:p>
        </p:txBody>
      </p:sp>
      <p:grpSp>
        <p:nvGrpSpPr>
          <p:cNvPr id="85034" name="Group 195"/>
          <p:cNvGrpSpPr>
            <a:grpSpLocks/>
          </p:cNvGrpSpPr>
          <p:nvPr/>
        </p:nvGrpSpPr>
        <p:grpSpPr bwMode="auto">
          <a:xfrm>
            <a:off x="5562600" y="2427288"/>
            <a:ext cx="104775" cy="508000"/>
            <a:chOff x="3099" y="1749"/>
            <a:chExt cx="66" cy="320"/>
          </a:xfrm>
        </p:grpSpPr>
        <p:sp>
          <p:nvSpPr>
            <p:cNvPr id="69704" name="Line 196"/>
            <p:cNvSpPr>
              <a:spLocks noChangeShapeType="1"/>
            </p:cNvSpPr>
            <p:nvPr/>
          </p:nvSpPr>
          <p:spPr bwMode="auto">
            <a:xfrm flipV="1">
              <a:off x="3129" y="1749"/>
              <a:ext cx="0" cy="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9705" name="Line 197"/>
            <p:cNvSpPr>
              <a:spLocks noChangeShapeType="1"/>
            </p:cNvSpPr>
            <p:nvPr/>
          </p:nvSpPr>
          <p:spPr bwMode="auto">
            <a:xfrm>
              <a:off x="3099" y="1752"/>
              <a:ext cx="6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85035" name="Group 198"/>
          <p:cNvGrpSpPr>
            <a:grpSpLocks/>
          </p:cNvGrpSpPr>
          <p:nvPr/>
        </p:nvGrpSpPr>
        <p:grpSpPr bwMode="auto">
          <a:xfrm rot="10800000">
            <a:off x="5557838" y="3670300"/>
            <a:ext cx="104775" cy="508000"/>
            <a:chOff x="3099" y="1749"/>
            <a:chExt cx="66" cy="320"/>
          </a:xfrm>
        </p:grpSpPr>
        <p:sp>
          <p:nvSpPr>
            <p:cNvPr id="69702" name="Line 199"/>
            <p:cNvSpPr>
              <a:spLocks noChangeShapeType="1"/>
            </p:cNvSpPr>
            <p:nvPr/>
          </p:nvSpPr>
          <p:spPr bwMode="auto">
            <a:xfrm flipV="1">
              <a:off x="3137" y="1756"/>
              <a:ext cx="0" cy="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9703" name="Line 200"/>
            <p:cNvSpPr>
              <a:spLocks noChangeShapeType="1"/>
            </p:cNvSpPr>
            <p:nvPr/>
          </p:nvSpPr>
          <p:spPr bwMode="auto">
            <a:xfrm>
              <a:off x="3107" y="1759"/>
              <a:ext cx="6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85036" name="Group 206"/>
          <p:cNvGrpSpPr>
            <a:grpSpLocks/>
          </p:cNvGrpSpPr>
          <p:nvPr/>
        </p:nvGrpSpPr>
        <p:grpSpPr bwMode="auto">
          <a:xfrm>
            <a:off x="5800725" y="2808288"/>
            <a:ext cx="2346325" cy="571500"/>
            <a:chOff x="3759" y="1622"/>
            <a:chExt cx="1478" cy="360"/>
          </a:xfrm>
        </p:grpSpPr>
        <p:sp>
          <p:nvSpPr>
            <p:cNvPr id="69699" name="Line 203"/>
            <p:cNvSpPr>
              <a:spLocks noChangeShapeType="1"/>
            </p:cNvSpPr>
            <p:nvPr/>
          </p:nvSpPr>
          <p:spPr bwMode="auto">
            <a:xfrm>
              <a:off x="3759" y="1622"/>
              <a:ext cx="1478" cy="36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9700" name="Rectangle 204"/>
            <p:cNvSpPr>
              <a:spLocks noChangeArrowheads="1"/>
            </p:cNvSpPr>
            <p:nvPr/>
          </p:nvSpPr>
          <p:spPr bwMode="auto">
            <a:xfrm>
              <a:off x="4202" y="1673"/>
              <a:ext cx="548" cy="2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9701" name="Text Box 205"/>
            <p:cNvSpPr txBox="1">
              <a:spLocks noChangeArrowheads="1"/>
            </p:cNvSpPr>
            <p:nvPr/>
          </p:nvSpPr>
          <p:spPr bwMode="auto">
            <a:xfrm>
              <a:off x="3790" y="1706"/>
              <a:ext cx="143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Seq=100, 20 bytes of data</a:t>
              </a:r>
            </a:p>
          </p:txBody>
        </p:sp>
      </p:grpSp>
      <p:sp>
        <p:nvSpPr>
          <p:cNvPr id="69678" name="Line 207"/>
          <p:cNvSpPr>
            <a:spLocks noChangeShapeType="1"/>
          </p:cNvSpPr>
          <p:nvPr/>
        </p:nvSpPr>
        <p:spPr bwMode="auto">
          <a:xfrm flipH="1">
            <a:off x="5794375" y="3440113"/>
            <a:ext cx="2335213" cy="15890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85038" name="Group 208"/>
          <p:cNvGrpSpPr>
            <a:grpSpLocks/>
          </p:cNvGrpSpPr>
          <p:nvPr/>
        </p:nvGrpSpPr>
        <p:grpSpPr bwMode="auto">
          <a:xfrm>
            <a:off x="6931025" y="3852863"/>
            <a:ext cx="949325" cy="304800"/>
            <a:chOff x="4215" y="2253"/>
            <a:chExt cx="598" cy="192"/>
          </a:xfrm>
        </p:grpSpPr>
        <p:sp>
          <p:nvSpPr>
            <p:cNvPr id="69697" name="Rectangle 209"/>
            <p:cNvSpPr>
              <a:spLocks noChangeArrowheads="1"/>
            </p:cNvSpPr>
            <p:nvPr/>
          </p:nvSpPr>
          <p:spPr bwMode="auto">
            <a:xfrm>
              <a:off x="4265" y="2274"/>
              <a:ext cx="471" cy="1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9698" name="Text Box 210"/>
            <p:cNvSpPr txBox="1">
              <a:spLocks noChangeArrowheads="1"/>
            </p:cNvSpPr>
            <p:nvPr/>
          </p:nvSpPr>
          <p:spPr bwMode="auto">
            <a:xfrm>
              <a:off x="4215" y="2253"/>
              <a:ext cx="59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000000"/>
                  </a:solidFill>
                  <a:latin typeface="Arial" charset="0"/>
                </a:rPr>
                <a:t>ACK=120</a:t>
              </a:r>
              <a:endParaRPr lang="en-US" sz="1000" smtClean="0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  <p:sp>
        <p:nvSpPr>
          <p:cNvPr id="69680" name="Text Box 211"/>
          <p:cNvSpPr txBox="1">
            <a:spLocks noChangeArrowheads="1"/>
          </p:cNvSpPr>
          <p:nvPr/>
        </p:nvSpPr>
        <p:spPr bwMode="auto">
          <a:xfrm>
            <a:off x="4427538" y="4495800"/>
            <a:ext cx="13636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SendBase=100</a:t>
            </a:r>
          </a:p>
        </p:txBody>
      </p:sp>
      <p:sp>
        <p:nvSpPr>
          <p:cNvPr id="69681" name="Text Box 212"/>
          <p:cNvSpPr txBox="1">
            <a:spLocks noChangeArrowheads="1"/>
          </p:cNvSpPr>
          <p:nvPr/>
        </p:nvSpPr>
        <p:spPr bwMode="auto">
          <a:xfrm>
            <a:off x="4446588" y="4837113"/>
            <a:ext cx="13636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SendBase=120</a:t>
            </a:r>
          </a:p>
        </p:txBody>
      </p:sp>
      <p:sp>
        <p:nvSpPr>
          <p:cNvPr id="69682" name="Text Box 213"/>
          <p:cNvSpPr txBox="1">
            <a:spLocks noChangeArrowheads="1"/>
          </p:cNvSpPr>
          <p:nvPr/>
        </p:nvSpPr>
        <p:spPr bwMode="auto">
          <a:xfrm>
            <a:off x="4465638" y="5511800"/>
            <a:ext cx="13636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SendBase=120</a:t>
            </a:r>
          </a:p>
        </p:txBody>
      </p:sp>
      <p:sp>
        <p:nvSpPr>
          <p:cNvPr id="69683" name="Text Box 214"/>
          <p:cNvSpPr txBox="1">
            <a:spLocks noChangeArrowheads="1"/>
          </p:cNvSpPr>
          <p:nvPr/>
        </p:nvSpPr>
        <p:spPr bwMode="auto">
          <a:xfrm>
            <a:off x="4492625" y="2266950"/>
            <a:ext cx="1266825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SendBase=92</a:t>
            </a:r>
          </a:p>
        </p:txBody>
      </p:sp>
      <p:pic>
        <p:nvPicPr>
          <p:cNvPr id="85043" name="Picture 218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912813"/>
            <a:ext cx="63992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5044" name="Group 219"/>
          <p:cNvGrpSpPr>
            <a:grpSpLocks/>
          </p:cNvGrpSpPr>
          <p:nvPr/>
        </p:nvGrpSpPr>
        <p:grpSpPr bwMode="auto">
          <a:xfrm>
            <a:off x="5372100" y="1543050"/>
            <a:ext cx="630238" cy="533400"/>
            <a:chOff x="-44" y="1473"/>
            <a:chExt cx="981" cy="1105"/>
          </a:xfrm>
        </p:grpSpPr>
        <p:pic>
          <p:nvPicPr>
            <p:cNvPr id="85054" name="Picture 220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5055" name="Freeform 22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85045" name="Group 225"/>
          <p:cNvGrpSpPr>
            <a:grpSpLocks/>
          </p:cNvGrpSpPr>
          <p:nvPr/>
        </p:nvGrpSpPr>
        <p:grpSpPr bwMode="auto">
          <a:xfrm flipH="1">
            <a:off x="7939088" y="1549400"/>
            <a:ext cx="631825" cy="622300"/>
            <a:chOff x="-44" y="1473"/>
            <a:chExt cx="981" cy="1105"/>
          </a:xfrm>
        </p:grpSpPr>
        <p:pic>
          <p:nvPicPr>
            <p:cNvPr id="85052" name="Picture 226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5053" name="Freeform 227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85046" name="Group 228"/>
          <p:cNvGrpSpPr>
            <a:grpSpLocks/>
          </p:cNvGrpSpPr>
          <p:nvPr/>
        </p:nvGrpSpPr>
        <p:grpSpPr bwMode="auto">
          <a:xfrm>
            <a:off x="647700" y="1547813"/>
            <a:ext cx="630238" cy="533400"/>
            <a:chOff x="-44" y="1473"/>
            <a:chExt cx="981" cy="1105"/>
          </a:xfrm>
        </p:grpSpPr>
        <p:pic>
          <p:nvPicPr>
            <p:cNvPr id="85050" name="Picture 229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5051" name="Freeform 2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85047" name="Group 231"/>
          <p:cNvGrpSpPr>
            <a:grpSpLocks/>
          </p:cNvGrpSpPr>
          <p:nvPr/>
        </p:nvGrpSpPr>
        <p:grpSpPr bwMode="auto">
          <a:xfrm flipH="1">
            <a:off x="3225800" y="1531938"/>
            <a:ext cx="709613" cy="600075"/>
            <a:chOff x="-44" y="1473"/>
            <a:chExt cx="981" cy="1105"/>
          </a:xfrm>
        </p:grpSpPr>
        <p:pic>
          <p:nvPicPr>
            <p:cNvPr id="85048" name="Picture 232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5049" name="Freeform 233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238125"/>
            <a:ext cx="7772400" cy="904875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TCP: retransmission scenarios</a:t>
            </a:r>
            <a:endParaRPr lang="en-US">
              <a:ea typeface="ＭＳ Ｐゴシック" charset="0"/>
              <a:cs typeface="+mj-cs"/>
            </a:endParaRPr>
          </a:p>
        </p:txBody>
      </p:sp>
      <p:sp>
        <p:nvSpPr>
          <p:cNvPr id="70661" name="Text Box 22"/>
          <p:cNvSpPr txBox="1">
            <a:spLocks noChangeArrowheads="1"/>
          </p:cNvSpPr>
          <p:nvPr/>
        </p:nvSpPr>
        <p:spPr bwMode="auto">
          <a:xfrm>
            <a:off x="1958975" y="3468688"/>
            <a:ext cx="358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b="1" smtClean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0662" name="Text Box 34"/>
          <p:cNvSpPr txBox="1">
            <a:spLocks noChangeArrowheads="1"/>
          </p:cNvSpPr>
          <p:nvPr/>
        </p:nvSpPr>
        <p:spPr bwMode="auto">
          <a:xfrm>
            <a:off x="1639888" y="5975350"/>
            <a:ext cx="17510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cumulative ACK</a:t>
            </a:r>
            <a:endParaRPr lang="en-US" sz="1000" smtClean="0">
              <a:solidFill>
                <a:srgbClr val="000000"/>
              </a:solidFill>
            </a:endParaRPr>
          </a:p>
        </p:txBody>
      </p:sp>
      <p:sp>
        <p:nvSpPr>
          <p:cNvPr id="70663" name="Line 35"/>
          <p:cNvSpPr>
            <a:spLocks noChangeShapeType="1"/>
          </p:cNvSpPr>
          <p:nvPr/>
        </p:nvSpPr>
        <p:spPr bwMode="auto">
          <a:xfrm>
            <a:off x="1368425" y="4540250"/>
            <a:ext cx="2441575" cy="6651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0664" name="Line 36"/>
          <p:cNvSpPr>
            <a:spLocks noChangeShapeType="1"/>
          </p:cNvSpPr>
          <p:nvPr/>
        </p:nvSpPr>
        <p:spPr bwMode="auto">
          <a:xfrm>
            <a:off x="1344613" y="2444750"/>
            <a:ext cx="2346325" cy="5715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0665" name="Line 37"/>
          <p:cNvSpPr>
            <a:spLocks noChangeShapeType="1"/>
          </p:cNvSpPr>
          <p:nvPr/>
        </p:nvSpPr>
        <p:spPr bwMode="auto">
          <a:xfrm flipH="1">
            <a:off x="2222500" y="3106738"/>
            <a:ext cx="1431925" cy="5730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0666" name="Text Box 39"/>
          <p:cNvSpPr txBox="1">
            <a:spLocks noChangeArrowheads="1"/>
          </p:cNvSpPr>
          <p:nvPr/>
        </p:nvSpPr>
        <p:spPr bwMode="auto">
          <a:xfrm>
            <a:off x="3270250" y="1273175"/>
            <a:ext cx="7731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Host B</a:t>
            </a:r>
          </a:p>
        </p:txBody>
      </p:sp>
      <p:sp>
        <p:nvSpPr>
          <p:cNvPr id="70667" name="Text Box 43"/>
          <p:cNvSpPr txBox="1">
            <a:spLocks noChangeArrowheads="1"/>
          </p:cNvSpPr>
          <p:nvPr/>
        </p:nvSpPr>
        <p:spPr bwMode="auto">
          <a:xfrm>
            <a:off x="949325" y="1303338"/>
            <a:ext cx="776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Host A</a:t>
            </a:r>
          </a:p>
        </p:txBody>
      </p:sp>
      <p:sp>
        <p:nvSpPr>
          <p:cNvPr id="70668" name="Rectangle 44"/>
          <p:cNvSpPr>
            <a:spLocks noChangeArrowheads="1"/>
          </p:cNvSpPr>
          <p:nvPr/>
        </p:nvSpPr>
        <p:spPr bwMode="auto">
          <a:xfrm>
            <a:off x="2047875" y="2525713"/>
            <a:ext cx="869950" cy="401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0669" name="Text Box 45"/>
          <p:cNvSpPr txBox="1">
            <a:spLocks noChangeArrowheads="1"/>
          </p:cNvSpPr>
          <p:nvPr/>
        </p:nvSpPr>
        <p:spPr bwMode="auto">
          <a:xfrm>
            <a:off x="1489075" y="2578100"/>
            <a:ext cx="2085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Seq=92, 8 bytes of data</a:t>
            </a:r>
          </a:p>
        </p:txBody>
      </p:sp>
      <p:grpSp>
        <p:nvGrpSpPr>
          <p:cNvPr id="87053" name="Group 46"/>
          <p:cNvGrpSpPr>
            <a:grpSpLocks/>
          </p:cNvGrpSpPr>
          <p:nvPr/>
        </p:nvGrpSpPr>
        <p:grpSpPr bwMode="auto">
          <a:xfrm>
            <a:off x="2244725" y="3306763"/>
            <a:ext cx="949325" cy="304800"/>
            <a:chOff x="4215" y="2253"/>
            <a:chExt cx="598" cy="192"/>
          </a:xfrm>
        </p:grpSpPr>
        <p:sp>
          <p:nvSpPr>
            <p:cNvPr id="70699" name="Rectangle 47"/>
            <p:cNvSpPr>
              <a:spLocks noChangeArrowheads="1"/>
            </p:cNvSpPr>
            <p:nvPr/>
          </p:nvSpPr>
          <p:spPr bwMode="auto">
            <a:xfrm>
              <a:off x="4265" y="2274"/>
              <a:ext cx="471" cy="1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0700" name="Text Box 48"/>
            <p:cNvSpPr txBox="1">
              <a:spLocks noChangeArrowheads="1"/>
            </p:cNvSpPr>
            <p:nvPr/>
          </p:nvSpPr>
          <p:spPr bwMode="auto">
            <a:xfrm>
              <a:off x="4215" y="2253"/>
              <a:ext cx="59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000000"/>
                  </a:solidFill>
                  <a:latin typeface="Arial" charset="0"/>
                </a:rPr>
                <a:t>ACK=100</a:t>
              </a:r>
              <a:endParaRPr lang="en-US" sz="1000" smtClean="0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  <p:sp>
        <p:nvSpPr>
          <p:cNvPr id="70671" name="Line 49"/>
          <p:cNvSpPr>
            <a:spLocks noChangeShapeType="1"/>
          </p:cNvSpPr>
          <p:nvPr/>
        </p:nvSpPr>
        <p:spPr bwMode="auto">
          <a:xfrm>
            <a:off x="1323975" y="2203450"/>
            <a:ext cx="0" cy="35258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0672" name="Line 50"/>
          <p:cNvSpPr>
            <a:spLocks noChangeShapeType="1"/>
          </p:cNvSpPr>
          <p:nvPr/>
        </p:nvSpPr>
        <p:spPr bwMode="auto">
          <a:xfrm>
            <a:off x="3729038" y="2198688"/>
            <a:ext cx="0" cy="353853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0673" name="Rectangle 51"/>
          <p:cNvSpPr>
            <a:spLocks noChangeArrowheads="1"/>
          </p:cNvSpPr>
          <p:nvPr/>
        </p:nvSpPr>
        <p:spPr bwMode="auto">
          <a:xfrm>
            <a:off x="2065338" y="4613275"/>
            <a:ext cx="933450" cy="50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0674" name="Text Box 52"/>
          <p:cNvSpPr txBox="1">
            <a:spLocks noChangeArrowheads="1"/>
          </p:cNvSpPr>
          <p:nvPr/>
        </p:nvSpPr>
        <p:spPr bwMode="auto">
          <a:xfrm>
            <a:off x="1339850" y="4700588"/>
            <a:ext cx="2652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Seq=120,  15 bytes of data</a:t>
            </a:r>
          </a:p>
        </p:txBody>
      </p:sp>
      <p:sp>
        <p:nvSpPr>
          <p:cNvPr id="70675" name="Rectangle 55"/>
          <p:cNvSpPr>
            <a:spLocks noChangeArrowheads="1"/>
          </p:cNvSpPr>
          <p:nvPr/>
        </p:nvSpPr>
        <p:spPr bwMode="auto">
          <a:xfrm>
            <a:off x="2176463" y="5173663"/>
            <a:ext cx="747712" cy="2460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87059" name="Group 75"/>
          <p:cNvGrpSpPr>
            <a:grpSpLocks/>
          </p:cNvGrpSpPr>
          <p:nvPr/>
        </p:nvGrpSpPr>
        <p:grpSpPr bwMode="auto">
          <a:xfrm>
            <a:off x="949325" y="2449513"/>
            <a:ext cx="396875" cy="2406650"/>
            <a:chOff x="3414" y="1529"/>
            <a:chExt cx="250" cy="1103"/>
          </a:xfrm>
        </p:grpSpPr>
        <p:sp>
          <p:nvSpPr>
            <p:cNvPr id="70692" name="Text Box 53"/>
            <p:cNvSpPr txBox="1">
              <a:spLocks noChangeArrowheads="1"/>
            </p:cNvSpPr>
            <p:nvPr/>
          </p:nvSpPr>
          <p:spPr bwMode="auto">
            <a:xfrm rot="10800000">
              <a:off x="3414" y="1931"/>
              <a:ext cx="250" cy="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timeout</a:t>
              </a:r>
            </a:p>
          </p:txBody>
        </p:sp>
        <p:grpSp>
          <p:nvGrpSpPr>
            <p:cNvPr id="87076" name="Group 57"/>
            <p:cNvGrpSpPr>
              <a:grpSpLocks/>
            </p:cNvGrpSpPr>
            <p:nvPr/>
          </p:nvGrpSpPr>
          <p:grpSpPr bwMode="auto">
            <a:xfrm>
              <a:off x="3504" y="1529"/>
              <a:ext cx="66" cy="320"/>
              <a:chOff x="3099" y="1749"/>
              <a:chExt cx="66" cy="320"/>
            </a:xfrm>
          </p:grpSpPr>
          <p:sp>
            <p:nvSpPr>
              <p:cNvPr id="70697" name="Line 58"/>
              <p:cNvSpPr>
                <a:spLocks noChangeShapeType="1"/>
              </p:cNvSpPr>
              <p:nvPr/>
            </p:nvSpPr>
            <p:spPr bwMode="auto">
              <a:xfrm flipV="1">
                <a:off x="3129" y="1749"/>
                <a:ext cx="0" cy="3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70698" name="Line 59"/>
              <p:cNvSpPr>
                <a:spLocks noChangeShapeType="1"/>
              </p:cNvSpPr>
              <p:nvPr/>
            </p:nvSpPr>
            <p:spPr bwMode="auto">
              <a:xfrm>
                <a:off x="3099" y="1752"/>
                <a:ext cx="6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87077" name="Group 60"/>
            <p:cNvGrpSpPr>
              <a:grpSpLocks/>
            </p:cNvGrpSpPr>
            <p:nvPr/>
          </p:nvGrpSpPr>
          <p:grpSpPr bwMode="auto">
            <a:xfrm rot="10800000">
              <a:off x="3501" y="2312"/>
              <a:ext cx="66" cy="320"/>
              <a:chOff x="3099" y="1749"/>
              <a:chExt cx="66" cy="320"/>
            </a:xfrm>
          </p:grpSpPr>
          <p:sp>
            <p:nvSpPr>
              <p:cNvPr id="70695" name="Line 61"/>
              <p:cNvSpPr>
                <a:spLocks noChangeShapeType="1"/>
              </p:cNvSpPr>
              <p:nvPr/>
            </p:nvSpPr>
            <p:spPr bwMode="auto">
              <a:xfrm flipV="1">
                <a:off x="3136" y="1750"/>
                <a:ext cx="0" cy="3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70696" name="Line 62"/>
              <p:cNvSpPr>
                <a:spLocks noChangeShapeType="1"/>
              </p:cNvSpPr>
              <p:nvPr/>
            </p:nvSpPr>
            <p:spPr bwMode="auto">
              <a:xfrm>
                <a:off x="3106" y="1758"/>
                <a:ext cx="6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87060" name="Group 63"/>
          <p:cNvGrpSpPr>
            <a:grpSpLocks/>
          </p:cNvGrpSpPr>
          <p:nvPr/>
        </p:nvGrpSpPr>
        <p:grpSpPr bwMode="auto">
          <a:xfrm>
            <a:off x="1330325" y="2830513"/>
            <a:ext cx="2346325" cy="571500"/>
            <a:chOff x="3759" y="1622"/>
            <a:chExt cx="1478" cy="360"/>
          </a:xfrm>
        </p:grpSpPr>
        <p:sp>
          <p:nvSpPr>
            <p:cNvPr id="70689" name="Line 64"/>
            <p:cNvSpPr>
              <a:spLocks noChangeShapeType="1"/>
            </p:cNvSpPr>
            <p:nvPr/>
          </p:nvSpPr>
          <p:spPr bwMode="auto">
            <a:xfrm>
              <a:off x="3759" y="1622"/>
              <a:ext cx="1478" cy="36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0690" name="Rectangle 65"/>
            <p:cNvSpPr>
              <a:spLocks noChangeArrowheads="1"/>
            </p:cNvSpPr>
            <p:nvPr/>
          </p:nvSpPr>
          <p:spPr bwMode="auto">
            <a:xfrm>
              <a:off x="4202" y="1673"/>
              <a:ext cx="548" cy="2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0691" name="Text Box 66"/>
            <p:cNvSpPr txBox="1">
              <a:spLocks noChangeArrowheads="1"/>
            </p:cNvSpPr>
            <p:nvPr/>
          </p:nvSpPr>
          <p:spPr bwMode="auto">
            <a:xfrm>
              <a:off x="3790" y="1706"/>
              <a:ext cx="143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Seq=100, 20 bytes of data</a:t>
              </a:r>
            </a:p>
          </p:txBody>
        </p:sp>
      </p:grpSp>
      <p:sp>
        <p:nvSpPr>
          <p:cNvPr id="70678" name="Line 67"/>
          <p:cNvSpPr>
            <a:spLocks noChangeShapeType="1"/>
          </p:cNvSpPr>
          <p:nvPr/>
        </p:nvSpPr>
        <p:spPr bwMode="auto">
          <a:xfrm flipH="1">
            <a:off x="1335088" y="3462338"/>
            <a:ext cx="2324100" cy="1025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87062" name="Group 68"/>
          <p:cNvGrpSpPr>
            <a:grpSpLocks/>
          </p:cNvGrpSpPr>
          <p:nvPr/>
        </p:nvGrpSpPr>
        <p:grpSpPr bwMode="auto">
          <a:xfrm>
            <a:off x="1978025" y="3863975"/>
            <a:ext cx="949325" cy="304800"/>
            <a:chOff x="4215" y="2253"/>
            <a:chExt cx="598" cy="192"/>
          </a:xfrm>
        </p:grpSpPr>
        <p:sp>
          <p:nvSpPr>
            <p:cNvPr id="70687" name="Rectangle 69"/>
            <p:cNvSpPr>
              <a:spLocks noChangeArrowheads="1"/>
            </p:cNvSpPr>
            <p:nvPr/>
          </p:nvSpPr>
          <p:spPr bwMode="auto">
            <a:xfrm>
              <a:off x="4265" y="2274"/>
              <a:ext cx="471" cy="1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0688" name="Text Box 70"/>
            <p:cNvSpPr txBox="1">
              <a:spLocks noChangeArrowheads="1"/>
            </p:cNvSpPr>
            <p:nvPr/>
          </p:nvSpPr>
          <p:spPr bwMode="auto">
            <a:xfrm>
              <a:off x="4215" y="2253"/>
              <a:ext cx="59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000000"/>
                  </a:solidFill>
                  <a:latin typeface="Arial" charset="0"/>
                </a:rPr>
                <a:t>ACK=120</a:t>
              </a:r>
              <a:endParaRPr lang="en-US" sz="1000" smtClean="0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  <p:pic>
        <p:nvPicPr>
          <p:cNvPr id="87063" name="Picture 77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912813"/>
            <a:ext cx="63992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7064" name="Group 84"/>
          <p:cNvGrpSpPr>
            <a:grpSpLocks/>
          </p:cNvGrpSpPr>
          <p:nvPr/>
        </p:nvGrpSpPr>
        <p:grpSpPr bwMode="auto">
          <a:xfrm>
            <a:off x="903288" y="1565275"/>
            <a:ext cx="630237" cy="533400"/>
            <a:chOff x="-44" y="1473"/>
            <a:chExt cx="981" cy="1105"/>
          </a:xfrm>
        </p:grpSpPr>
        <p:pic>
          <p:nvPicPr>
            <p:cNvPr id="87068" name="Picture 85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7069" name="Freeform 8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87065" name="Group 87"/>
          <p:cNvGrpSpPr>
            <a:grpSpLocks/>
          </p:cNvGrpSpPr>
          <p:nvPr/>
        </p:nvGrpSpPr>
        <p:grpSpPr bwMode="auto">
          <a:xfrm flipH="1">
            <a:off x="3481388" y="1560513"/>
            <a:ext cx="674687" cy="590550"/>
            <a:chOff x="-44" y="1473"/>
            <a:chExt cx="981" cy="1105"/>
          </a:xfrm>
        </p:grpSpPr>
        <p:pic>
          <p:nvPicPr>
            <p:cNvPr id="87066" name="Picture 88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7067" name="Freeform 8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350838"/>
            <a:ext cx="7772400" cy="669925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TCP ACK generation</a:t>
            </a:r>
            <a:r>
              <a:rPr lang="en-US">
                <a:ea typeface="ＭＳ Ｐゴシック" charset="0"/>
                <a:cs typeface="+mj-cs"/>
              </a:rPr>
              <a:t> </a:t>
            </a:r>
            <a:r>
              <a:rPr lang="en-US" sz="1800">
                <a:ea typeface="ＭＳ Ｐゴシック" charset="0"/>
                <a:cs typeface="+mj-cs"/>
              </a:rPr>
              <a:t>[RFC 1122, RFC 2581]</a:t>
            </a:r>
          </a:p>
        </p:txBody>
      </p:sp>
      <p:sp>
        <p:nvSpPr>
          <p:cNvPr id="71685" name="Text Box 3"/>
          <p:cNvSpPr txBox="1">
            <a:spLocks noChangeArrowheads="1"/>
          </p:cNvSpPr>
          <p:nvPr/>
        </p:nvSpPr>
        <p:spPr bwMode="auto">
          <a:xfrm>
            <a:off x="752475" y="1554163"/>
            <a:ext cx="3333750" cy="500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2400" i="1" smtClean="0">
                <a:solidFill>
                  <a:srgbClr val="CC0000"/>
                </a:solidFill>
                <a:latin typeface="Arial" charset="0"/>
              </a:rPr>
              <a:t>event at receiver</a:t>
            </a:r>
            <a:endParaRPr lang="en-US" sz="1800" i="1" smtClean="0">
              <a:solidFill>
                <a:srgbClr val="CC0000"/>
              </a:solidFill>
              <a:latin typeface="Arial" charset="0"/>
            </a:endParaRPr>
          </a:p>
          <a:p>
            <a:pPr eaLnBrk="0" hangingPunct="0">
              <a:defRPr/>
            </a:pPr>
            <a:endParaRPr lang="en-US" sz="1800" i="1" smtClean="0">
              <a:solidFill>
                <a:srgbClr val="CC0000"/>
              </a:solidFill>
              <a:latin typeface="Arial" charset="0"/>
            </a:endParaRP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arrival of in-order segment with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expected seq #. All data up to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expected seq # already ACKed</a:t>
            </a:r>
          </a:p>
          <a:p>
            <a:pPr eaLnBrk="0" hangingPunct="0">
              <a:defRPr/>
            </a:pPr>
            <a:endParaRPr lang="en-US" sz="1800" smtClean="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arrival of in-order segment with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expected seq #. One other 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segment has ACK pending</a:t>
            </a:r>
          </a:p>
          <a:p>
            <a:pPr eaLnBrk="0" hangingPunct="0">
              <a:defRPr/>
            </a:pPr>
            <a:endParaRPr lang="en-US" sz="1800" smtClean="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arrival of out-of-order segment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higher-than-expect seq. # .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Gap detected</a:t>
            </a:r>
          </a:p>
          <a:p>
            <a:pPr eaLnBrk="0" hangingPunct="0">
              <a:defRPr/>
            </a:pPr>
            <a:endParaRPr lang="en-US" sz="1800" smtClean="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arrival of segment that 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partially or completely fills gap</a:t>
            </a:r>
          </a:p>
          <a:p>
            <a:pPr eaLnBrk="0" hangingPunct="0">
              <a:defRPr/>
            </a:pPr>
            <a:endParaRPr lang="en-US" sz="1800" smtClean="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defRPr/>
            </a:pPr>
            <a:endParaRPr lang="en-US" sz="100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1686" name="Text Box 4"/>
          <p:cNvSpPr txBox="1">
            <a:spLocks noChangeArrowheads="1"/>
          </p:cNvSpPr>
          <p:nvPr/>
        </p:nvSpPr>
        <p:spPr bwMode="auto">
          <a:xfrm>
            <a:off x="4514850" y="1544638"/>
            <a:ext cx="4070350" cy="500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2400" i="1" smtClean="0">
                <a:solidFill>
                  <a:srgbClr val="CC0000"/>
                </a:solidFill>
                <a:latin typeface="Arial" charset="0"/>
              </a:rPr>
              <a:t>TCP receiver action</a:t>
            </a:r>
            <a:endParaRPr lang="en-US" sz="1800" i="1" smtClean="0">
              <a:solidFill>
                <a:srgbClr val="CC0000"/>
              </a:solidFill>
              <a:latin typeface="Arial" charset="0"/>
            </a:endParaRPr>
          </a:p>
          <a:p>
            <a:pPr eaLnBrk="0" hangingPunct="0">
              <a:defRPr/>
            </a:pPr>
            <a:endParaRPr lang="en-US" sz="1800" i="1" smtClean="0">
              <a:solidFill>
                <a:srgbClr val="CC0000"/>
              </a:solidFill>
              <a:latin typeface="Arial" charset="0"/>
            </a:endParaRP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delayed ACK. Wait up to 500ms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for next segment. If no next segment,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send ACK</a:t>
            </a:r>
          </a:p>
          <a:p>
            <a:pPr eaLnBrk="0" hangingPunct="0">
              <a:defRPr/>
            </a:pPr>
            <a:endParaRPr lang="en-US" sz="1800" smtClean="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immediately send single cumulative 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ACK, ACKing both in-order segments </a:t>
            </a:r>
          </a:p>
          <a:p>
            <a:pPr eaLnBrk="0" hangingPunct="0">
              <a:defRPr/>
            </a:pPr>
            <a:endParaRPr lang="en-US" sz="1800" smtClean="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defRPr/>
            </a:pPr>
            <a:endParaRPr lang="en-US" sz="1800" smtClean="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immediately send </a:t>
            </a:r>
            <a:r>
              <a:rPr lang="en-US" sz="1800" i="1" smtClean="0">
                <a:solidFill>
                  <a:srgbClr val="CC0000"/>
                </a:solidFill>
                <a:latin typeface="Arial" charset="0"/>
              </a:rPr>
              <a:t>duplicate ACK</a:t>
            </a:r>
            <a:r>
              <a:rPr lang="en-US" sz="1800" smtClean="0">
                <a:solidFill>
                  <a:srgbClr val="CC0000"/>
                </a:solidFill>
                <a:latin typeface="Arial" charset="0"/>
              </a:rPr>
              <a:t>,</a:t>
            </a: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indicating seq. # of next expected byte</a:t>
            </a:r>
          </a:p>
          <a:p>
            <a:pPr eaLnBrk="0" hangingPunct="0">
              <a:defRPr/>
            </a:pPr>
            <a:endParaRPr lang="en-US" sz="1800" smtClean="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defRPr/>
            </a:pPr>
            <a:endParaRPr lang="en-US" sz="1800" smtClean="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immediate send ACK, provided that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segment starts at lower end of gap</a:t>
            </a:r>
          </a:p>
          <a:p>
            <a:pPr eaLnBrk="0" hangingPunct="0">
              <a:defRPr/>
            </a:pPr>
            <a:endParaRPr lang="en-US" sz="1800" smtClean="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defRPr/>
            </a:pPr>
            <a:endParaRPr lang="en-US" sz="100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1687" name="Line 9"/>
          <p:cNvSpPr>
            <a:spLocks noChangeShapeType="1"/>
          </p:cNvSpPr>
          <p:nvPr/>
        </p:nvSpPr>
        <p:spPr bwMode="auto">
          <a:xfrm>
            <a:off x="4324350" y="1704975"/>
            <a:ext cx="0" cy="4352925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pic>
        <p:nvPicPr>
          <p:cNvPr id="89095" name="Picture 10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952500"/>
            <a:ext cx="7313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9" name="Line 11"/>
          <p:cNvSpPr>
            <a:spLocks noChangeShapeType="1"/>
          </p:cNvSpPr>
          <p:nvPr/>
        </p:nvSpPr>
        <p:spPr bwMode="auto">
          <a:xfrm>
            <a:off x="768350" y="2144713"/>
            <a:ext cx="7494588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1690" name="Line 12"/>
          <p:cNvSpPr>
            <a:spLocks noChangeShapeType="1"/>
          </p:cNvSpPr>
          <p:nvPr/>
        </p:nvSpPr>
        <p:spPr bwMode="auto">
          <a:xfrm>
            <a:off x="752475" y="3198813"/>
            <a:ext cx="7494588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1691" name="Line 13"/>
          <p:cNvSpPr>
            <a:spLocks noChangeShapeType="1"/>
          </p:cNvSpPr>
          <p:nvPr/>
        </p:nvSpPr>
        <p:spPr bwMode="auto">
          <a:xfrm>
            <a:off x="769938" y="4297363"/>
            <a:ext cx="7494587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1692" name="Line 14"/>
          <p:cNvSpPr>
            <a:spLocks noChangeShapeType="1"/>
          </p:cNvSpPr>
          <p:nvPr/>
        </p:nvSpPr>
        <p:spPr bwMode="auto">
          <a:xfrm>
            <a:off x="763588" y="5386388"/>
            <a:ext cx="7494587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0663"/>
            <a:ext cx="5040313" cy="906462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fast retransmit</a:t>
            </a:r>
          </a:p>
        </p:txBody>
      </p:sp>
      <p:sp>
        <p:nvSpPr>
          <p:cNvPr id="7270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8950" y="1397000"/>
            <a:ext cx="3810000" cy="4648200"/>
          </a:xfrm>
        </p:spPr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time-out period  often relatively long: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long delay before resending lost packet</a:t>
            </a:r>
          </a:p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detect lost segments via duplicate ACKs.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sender often sends many segments back-to-back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if segment is lost, there will likely be many duplicate ACKs.</a:t>
            </a:r>
          </a:p>
          <a:p>
            <a:pPr lvl="1">
              <a:buFont typeface="Arial"/>
              <a:buChar char="•"/>
              <a:defRPr/>
            </a:pPr>
            <a:endParaRPr lang="en-US">
              <a:ea typeface="ＭＳ Ｐゴシック" charset="0"/>
            </a:endParaRPr>
          </a:p>
          <a:p>
            <a:pPr lvl="1">
              <a:buFont typeface="Arial"/>
              <a:buChar char="•"/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72710" name="Rectangle 5"/>
          <p:cNvSpPr>
            <a:spLocks noChangeArrowheads="1"/>
          </p:cNvSpPr>
          <p:nvPr/>
        </p:nvSpPr>
        <p:spPr bwMode="auto">
          <a:xfrm>
            <a:off x="4827588" y="2143125"/>
            <a:ext cx="3567112" cy="3813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463550" indent="-238125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en-US" sz="2800" smtClean="0">
                <a:solidFill>
                  <a:srgbClr val="000000"/>
                </a:solidFill>
                <a:latin typeface="Gill Sans MT" panose="020B0502020104020203" pitchFamily="34" charset="0"/>
              </a:rPr>
              <a:t>if sender receives 3 ACKs for same data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rgbClr val="000000"/>
                </a:solidFill>
                <a:latin typeface="Gill Sans MT" panose="020B0502020104020203" pitchFamily="34" charset="0"/>
              </a:rPr>
              <a:t>(</a:t>
            </a:r>
            <a:r>
              <a:rPr lang="ja-JP" altLang="en-US" sz="2400" smtClean="0">
                <a:solidFill>
                  <a:srgbClr val="000000"/>
                </a:solidFill>
                <a:latin typeface="Gill Sans MT" panose="020B0502020104020203" pitchFamily="34" charset="0"/>
              </a:rPr>
              <a:t>“</a:t>
            </a:r>
            <a:r>
              <a:rPr lang="en-US" altLang="ja-JP" sz="2400" smtClean="0">
                <a:solidFill>
                  <a:srgbClr val="000000"/>
                </a:solidFill>
                <a:latin typeface="Gill Sans MT" panose="020B0502020104020203" pitchFamily="34" charset="0"/>
              </a:rPr>
              <a:t>triple duplicate ACKs</a:t>
            </a:r>
            <a:r>
              <a:rPr lang="ja-JP" altLang="en-US" sz="2400" smtClean="0">
                <a:solidFill>
                  <a:srgbClr val="000000"/>
                </a:solidFill>
                <a:latin typeface="Gill Sans MT" panose="020B0502020104020203" pitchFamily="34" charset="0"/>
              </a:rPr>
              <a:t>”</a:t>
            </a:r>
            <a:r>
              <a:rPr lang="en-US" altLang="ja-JP" sz="2400" smtClean="0">
                <a:solidFill>
                  <a:srgbClr val="000000"/>
                </a:solidFill>
                <a:latin typeface="Gill Sans MT" panose="020B0502020104020203" pitchFamily="34" charset="0"/>
              </a:rPr>
              <a:t>),</a:t>
            </a:r>
            <a:r>
              <a:rPr lang="en-US" altLang="ja-JP" sz="2800" smtClean="0">
                <a:solidFill>
                  <a:srgbClr val="000000"/>
                </a:solidFill>
                <a:latin typeface="Gill Sans MT" panose="020B0502020104020203" pitchFamily="34" charset="0"/>
              </a:rPr>
              <a:t> resend unacked segment with smallest seq #</a:t>
            </a:r>
          </a:p>
          <a:p>
            <a:pPr lvl="1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altLang="en-US" sz="2400" smtClean="0">
                <a:solidFill>
                  <a:srgbClr val="000000"/>
                </a:solidFill>
                <a:latin typeface="Gill Sans MT" panose="020B0502020104020203" pitchFamily="34" charset="0"/>
              </a:rPr>
              <a:t>likely that unacked segment lost, so don</a:t>
            </a:r>
            <a:r>
              <a:rPr lang="ja-JP" altLang="en-US" sz="2400" smtClean="0">
                <a:solidFill>
                  <a:srgbClr val="000000"/>
                </a:solidFill>
                <a:latin typeface="Gill Sans MT" panose="020B0502020104020203" pitchFamily="34" charset="0"/>
              </a:rPr>
              <a:t>’</a:t>
            </a:r>
            <a:r>
              <a:rPr lang="en-US" altLang="ja-JP" sz="2400" smtClean="0">
                <a:solidFill>
                  <a:srgbClr val="000000"/>
                </a:solidFill>
                <a:latin typeface="Gill Sans MT" panose="020B0502020104020203" pitchFamily="34" charset="0"/>
              </a:rPr>
              <a:t>t wait for timeout</a:t>
            </a:r>
            <a:endParaRPr lang="en-US" altLang="en-US" sz="2400" smtClean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72711" name="Rectangle 6"/>
          <p:cNvSpPr>
            <a:spLocks noChangeArrowheads="1"/>
          </p:cNvSpPr>
          <p:nvPr/>
        </p:nvSpPr>
        <p:spPr bwMode="auto">
          <a:xfrm>
            <a:off x="4751388" y="1914525"/>
            <a:ext cx="3509962" cy="3681413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2712" name="Text Box 7"/>
          <p:cNvSpPr txBox="1">
            <a:spLocks noChangeArrowheads="1"/>
          </p:cNvSpPr>
          <p:nvPr/>
        </p:nvSpPr>
        <p:spPr bwMode="auto">
          <a:xfrm>
            <a:off x="4883150" y="1679575"/>
            <a:ext cx="2773363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400" i="1" smtClean="0">
                <a:solidFill>
                  <a:srgbClr val="CC0000"/>
                </a:solidFill>
              </a:rPr>
              <a:t>TCP fast retransmit</a:t>
            </a:r>
          </a:p>
        </p:txBody>
      </p:sp>
      <p:sp>
        <p:nvSpPr>
          <p:cNvPr id="72713" name="Rectangle 9"/>
          <p:cNvSpPr>
            <a:spLocks noChangeArrowheads="1"/>
          </p:cNvSpPr>
          <p:nvPr/>
        </p:nvSpPr>
        <p:spPr bwMode="auto">
          <a:xfrm>
            <a:off x="4794250" y="2925763"/>
            <a:ext cx="3408363" cy="5413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rgbClr val="000000"/>
                </a:solidFill>
                <a:latin typeface="Gill Sans MT" panose="020B0502020104020203" pitchFamily="34" charset="0"/>
              </a:rPr>
              <a:t>(</a:t>
            </a:r>
            <a:r>
              <a:rPr lang="ja-JP" altLang="en-US" sz="2400" smtClean="0">
                <a:solidFill>
                  <a:srgbClr val="000000"/>
                </a:solidFill>
                <a:latin typeface="Gill Sans MT" panose="020B0502020104020203" pitchFamily="34" charset="0"/>
              </a:rPr>
              <a:t>“</a:t>
            </a:r>
            <a:r>
              <a:rPr lang="en-US" altLang="ja-JP" sz="2400" smtClean="0">
                <a:solidFill>
                  <a:srgbClr val="000000"/>
                </a:solidFill>
                <a:latin typeface="Gill Sans MT" panose="020B0502020104020203" pitchFamily="34" charset="0"/>
              </a:rPr>
              <a:t>triple duplicate ACKs</a:t>
            </a:r>
            <a:r>
              <a:rPr lang="ja-JP" altLang="en-US" sz="2400" smtClean="0">
                <a:solidFill>
                  <a:srgbClr val="000000"/>
                </a:solidFill>
                <a:latin typeface="Gill Sans MT" panose="020B0502020104020203" pitchFamily="34" charset="0"/>
              </a:rPr>
              <a:t>”</a:t>
            </a:r>
            <a:r>
              <a:rPr lang="en-US" altLang="ja-JP" sz="2400" smtClean="0">
                <a:solidFill>
                  <a:srgbClr val="000000"/>
                </a:solidFill>
                <a:latin typeface="Gill Sans MT" panose="020B0502020104020203" pitchFamily="34" charset="0"/>
              </a:rPr>
              <a:t>),</a:t>
            </a:r>
            <a:r>
              <a:rPr lang="en-US" altLang="ja-JP" sz="2800" smtClean="0">
                <a:solidFill>
                  <a:srgbClr val="000000"/>
                </a:solidFill>
                <a:latin typeface="Gill Sans MT" panose="020B0502020104020203" pitchFamily="34" charset="0"/>
              </a:rPr>
              <a:t> </a:t>
            </a:r>
            <a:endParaRPr lang="en-US" altLang="en-US" sz="2800" smtClean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pic>
        <p:nvPicPr>
          <p:cNvPr id="90121" name="Picture 10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903288"/>
            <a:ext cx="4570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Line 3"/>
          <p:cNvSpPr>
            <a:spLocks noChangeShapeType="1"/>
          </p:cNvSpPr>
          <p:nvPr/>
        </p:nvSpPr>
        <p:spPr bwMode="auto">
          <a:xfrm>
            <a:off x="3068638" y="2319338"/>
            <a:ext cx="2533650" cy="590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3733" name="Line 9"/>
          <p:cNvSpPr>
            <a:spLocks noChangeShapeType="1"/>
          </p:cNvSpPr>
          <p:nvPr/>
        </p:nvSpPr>
        <p:spPr bwMode="auto">
          <a:xfrm>
            <a:off x="3068638" y="2547938"/>
            <a:ext cx="1757362" cy="41433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3734" name="Line 10"/>
          <p:cNvSpPr>
            <a:spLocks noChangeShapeType="1"/>
          </p:cNvSpPr>
          <p:nvPr/>
        </p:nvSpPr>
        <p:spPr bwMode="auto">
          <a:xfrm flipH="1">
            <a:off x="3065463" y="2014538"/>
            <a:ext cx="3175" cy="399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3735" name="Line 11"/>
          <p:cNvSpPr>
            <a:spLocks noChangeShapeType="1"/>
          </p:cNvSpPr>
          <p:nvPr/>
        </p:nvSpPr>
        <p:spPr bwMode="auto">
          <a:xfrm>
            <a:off x="5583238" y="2090738"/>
            <a:ext cx="11112" cy="3903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3736" name="Line 12"/>
          <p:cNvSpPr>
            <a:spLocks noChangeShapeType="1"/>
          </p:cNvSpPr>
          <p:nvPr/>
        </p:nvSpPr>
        <p:spPr bwMode="auto">
          <a:xfrm flipH="1">
            <a:off x="3032125" y="2962275"/>
            <a:ext cx="2519363" cy="8096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3737" name="Line 14"/>
          <p:cNvSpPr>
            <a:spLocks noChangeShapeType="1"/>
          </p:cNvSpPr>
          <p:nvPr/>
        </p:nvSpPr>
        <p:spPr bwMode="auto">
          <a:xfrm>
            <a:off x="3068638" y="2776538"/>
            <a:ext cx="2533650" cy="590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3738" name="Line 15"/>
          <p:cNvSpPr>
            <a:spLocks noChangeShapeType="1"/>
          </p:cNvSpPr>
          <p:nvPr/>
        </p:nvSpPr>
        <p:spPr bwMode="auto">
          <a:xfrm>
            <a:off x="3068638" y="3233738"/>
            <a:ext cx="2533650" cy="590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3739" name="Line 16"/>
          <p:cNvSpPr>
            <a:spLocks noChangeShapeType="1"/>
          </p:cNvSpPr>
          <p:nvPr/>
        </p:nvSpPr>
        <p:spPr bwMode="auto">
          <a:xfrm>
            <a:off x="3068638" y="3005138"/>
            <a:ext cx="2533650" cy="590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3740" name="Line 17"/>
          <p:cNvSpPr>
            <a:spLocks noChangeShapeType="1"/>
          </p:cNvSpPr>
          <p:nvPr/>
        </p:nvSpPr>
        <p:spPr bwMode="auto">
          <a:xfrm flipH="1">
            <a:off x="3033713" y="3386138"/>
            <a:ext cx="2530475" cy="8302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3741" name="Line 18"/>
          <p:cNvSpPr>
            <a:spLocks noChangeShapeType="1"/>
          </p:cNvSpPr>
          <p:nvPr/>
        </p:nvSpPr>
        <p:spPr bwMode="auto">
          <a:xfrm flipH="1">
            <a:off x="3068638" y="3614738"/>
            <a:ext cx="2506662" cy="88741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3742" name="Line 19"/>
          <p:cNvSpPr>
            <a:spLocks noChangeShapeType="1"/>
          </p:cNvSpPr>
          <p:nvPr/>
        </p:nvSpPr>
        <p:spPr bwMode="auto">
          <a:xfrm flipH="1">
            <a:off x="3068638" y="3843338"/>
            <a:ext cx="2495550" cy="90011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3743" name="Text Box 20"/>
          <p:cNvSpPr txBox="1">
            <a:spLocks noChangeArrowheads="1"/>
          </p:cNvSpPr>
          <p:nvPr/>
        </p:nvSpPr>
        <p:spPr bwMode="auto">
          <a:xfrm>
            <a:off x="4741863" y="2714625"/>
            <a:ext cx="282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400" smtClean="0">
                <a:solidFill>
                  <a:srgbClr val="FF0000"/>
                </a:solidFill>
                <a:latin typeface="Arial" charset="0"/>
              </a:rPr>
              <a:t>X</a:t>
            </a:r>
            <a:endParaRPr lang="en-US" sz="100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3744" name="Line 24"/>
          <p:cNvSpPr>
            <a:spLocks noChangeShapeType="1"/>
          </p:cNvSpPr>
          <p:nvPr/>
        </p:nvSpPr>
        <p:spPr bwMode="auto">
          <a:xfrm>
            <a:off x="3094038" y="4784725"/>
            <a:ext cx="2533650" cy="590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3745" name="Text Box 29"/>
          <p:cNvSpPr txBox="1">
            <a:spLocks noChangeArrowheads="1"/>
          </p:cNvSpPr>
          <p:nvPr/>
        </p:nvSpPr>
        <p:spPr bwMode="auto">
          <a:xfrm>
            <a:off x="2806700" y="5986463"/>
            <a:ext cx="31781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fast retransmit after sender </a:t>
            </a:r>
          </a:p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receipt of triple duplicate ACK</a:t>
            </a:r>
            <a:endParaRPr lang="en-US" sz="1000" smtClean="0">
              <a:solidFill>
                <a:srgbClr val="000000"/>
              </a:solidFill>
            </a:endParaRPr>
          </a:p>
        </p:txBody>
      </p:sp>
      <p:sp>
        <p:nvSpPr>
          <p:cNvPr id="73746" name="Text Box 34"/>
          <p:cNvSpPr txBox="1">
            <a:spLocks noChangeArrowheads="1"/>
          </p:cNvSpPr>
          <p:nvPr/>
        </p:nvSpPr>
        <p:spPr bwMode="auto">
          <a:xfrm>
            <a:off x="5110163" y="1139825"/>
            <a:ext cx="7731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Host B</a:t>
            </a:r>
          </a:p>
        </p:txBody>
      </p:sp>
      <p:sp>
        <p:nvSpPr>
          <p:cNvPr id="73747" name="Text Box 38"/>
          <p:cNvSpPr txBox="1">
            <a:spLocks noChangeArrowheads="1"/>
          </p:cNvSpPr>
          <p:nvPr/>
        </p:nvSpPr>
        <p:spPr bwMode="auto">
          <a:xfrm>
            <a:off x="2776538" y="1157288"/>
            <a:ext cx="776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Host A</a:t>
            </a:r>
          </a:p>
        </p:txBody>
      </p:sp>
      <p:sp>
        <p:nvSpPr>
          <p:cNvPr id="73748" name="Text Box 40"/>
          <p:cNvSpPr txBox="1">
            <a:spLocks noChangeArrowheads="1"/>
          </p:cNvSpPr>
          <p:nvPr/>
        </p:nvSpPr>
        <p:spPr bwMode="auto">
          <a:xfrm>
            <a:off x="3216275" y="2239963"/>
            <a:ext cx="2085975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Seq=92, 8 bytes of data</a:t>
            </a:r>
          </a:p>
        </p:txBody>
      </p:sp>
      <p:grpSp>
        <p:nvGrpSpPr>
          <p:cNvPr id="91156" name="Group 41"/>
          <p:cNvGrpSpPr>
            <a:grpSpLocks/>
          </p:cNvGrpSpPr>
          <p:nvPr/>
        </p:nvGrpSpPr>
        <p:grpSpPr bwMode="auto">
          <a:xfrm>
            <a:off x="3170238" y="3489325"/>
            <a:ext cx="949325" cy="304800"/>
            <a:chOff x="4215" y="2253"/>
            <a:chExt cx="598" cy="192"/>
          </a:xfrm>
        </p:grpSpPr>
        <p:sp>
          <p:nvSpPr>
            <p:cNvPr id="73779" name="Rectangle 42"/>
            <p:cNvSpPr>
              <a:spLocks noChangeArrowheads="1"/>
            </p:cNvSpPr>
            <p:nvPr/>
          </p:nvSpPr>
          <p:spPr bwMode="auto">
            <a:xfrm>
              <a:off x="4265" y="2274"/>
              <a:ext cx="471" cy="1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3780" name="Text Box 43"/>
            <p:cNvSpPr txBox="1">
              <a:spLocks noChangeArrowheads="1"/>
            </p:cNvSpPr>
            <p:nvPr/>
          </p:nvSpPr>
          <p:spPr bwMode="auto">
            <a:xfrm>
              <a:off x="4215" y="2253"/>
              <a:ext cx="59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000000"/>
                  </a:solidFill>
                  <a:latin typeface="Arial" charset="0"/>
                </a:rPr>
                <a:t>ACK=100</a:t>
              </a:r>
              <a:endParaRPr lang="en-US" sz="1000" smtClean="0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  <p:grpSp>
        <p:nvGrpSpPr>
          <p:cNvPr id="91157" name="Group 78"/>
          <p:cNvGrpSpPr>
            <a:grpSpLocks/>
          </p:cNvGrpSpPr>
          <p:nvPr/>
        </p:nvGrpSpPr>
        <p:grpSpPr bwMode="auto">
          <a:xfrm>
            <a:off x="2684463" y="2292350"/>
            <a:ext cx="396875" cy="3524250"/>
            <a:chOff x="397" y="868"/>
            <a:chExt cx="250" cy="2220"/>
          </a:xfrm>
        </p:grpSpPr>
        <p:sp>
          <p:nvSpPr>
            <p:cNvPr id="73772" name="Text Box 50"/>
            <p:cNvSpPr txBox="1">
              <a:spLocks noChangeArrowheads="1"/>
            </p:cNvSpPr>
            <p:nvPr/>
          </p:nvSpPr>
          <p:spPr bwMode="auto">
            <a:xfrm rot="10800000">
              <a:off x="397" y="1778"/>
              <a:ext cx="250" cy="4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timeout</a:t>
              </a:r>
            </a:p>
          </p:txBody>
        </p:sp>
        <p:grpSp>
          <p:nvGrpSpPr>
            <p:cNvPr id="91180" name="Group 51"/>
            <p:cNvGrpSpPr>
              <a:grpSpLocks/>
            </p:cNvGrpSpPr>
            <p:nvPr/>
          </p:nvGrpSpPr>
          <p:grpSpPr bwMode="auto">
            <a:xfrm>
              <a:off x="488" y="868"/>
              <a:ext cx="66" cy="893"/>
              <a:chOff x="3099" y="1749"/>
              <a:chExt cx="66" cy="320"/>
            </a:xfrm>
          </p:grpSpPr>
          <p:sp>
            <p:nvSpPr>
              <p:cNvPr id="73777" name="Line 52"/>
              <p:cNvSpPr>
                <a:spLocks noChangeShapeType="1"/>
              </p:cNvSpPr>
              <p:nvPr/>
            </p:nvSpPr>
            <p:spPr bwMode="auto">
              <a:xfrm flipV="1">
                <a:off x="3129" y="1749"/>
                <a:ext cx="0" cy="3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73778" name="Line 53"/>
              <p:cNvSpPr>
                <a:spLocks noChangeShapeType="1"/>
              </p:cNvSpPr>
              <p:nvPr/>
            </p:nvSpPr>
            <p:spPr bwMode="auto">
              <a:xfrm>
                <a:off x="3099" y="1752"/>
                <a:ext cx="6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91181" name="Group 54"/>
            <p:cNvGrpSpPr>
              <a:grpSpLocks/>
            </p:cNvGrpSpPr>
            <p:nvPr/>
          </p:nvGrpSpPr>
          <p:grpSpPr bwMode="auto">
            <a:xfrm rot="10800000">
              <a:off x="485" y="2224"/>
              <a:ext cx="66" cy="864"/>
              <a:chOff x="3099" y="1749"/>
              <a:chExt cx="66" cy="320"/>
            </a:xfrm>
          </p:grpSpPr>
          <p:sp>
            <p:nvSpPr>
              <p:cNvPr id="73775" name="Line 55"/>
              <p:cNvSpPr>
                <a:spLocks noChangeShapeType="1"/>
              </p:cNvSpPr>
              <p:nvPr/>
            </p:nvSpPr>
            <p:spPr bwMode="auto">
              <a:xfrm flipV="1">
                <a:off x="3132" y="1749"/>
                <a:ext cx="0" cy="3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73776" name="Line 56"/>
              <p:cNvSpPr>
                <a:spLocks noChangeShapeType="1"/>
              </p:cNvSpPr>
              <p:nvPr/>
            </p:nvSpPr>
            <p:spPr bwMode="auto">
              <a:xfrm>
                <a:off x="3106" y="1752"/>
                <a:ext cx="6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91158" name="Group 71"/>
          <p:cNvGrpSpPr>
            <a:grpSpLocks/>
          </p:cNvGrpSpPr>
          <p:nvPr/>
        </p:nvGrpSpPr>
        <p:grpSpPr bwMode="auto">
          <a:xfrm>
            <a:off x="3181350" y="3800475"/>
            <a:ext cx="949325" cy="304800"/>
            <a:chOff x="35" y="1825"/>
            <a:chExt cx="598" cy="192"/>
          </a:xfrm>
        </p:grpSpPr>
        <p:sp>
          <p:nvSpPr>
            <p:cNvPr id="73770" name="Rectangle 66"/>
            <p:cNvSpPr>
              <a:spLocks noChangeArrowheads="1"/>
            </p:cNvSpPr>
            <p:nvPr/>
          </p:nvSpPr>
          <p:spPr bwMode="auto">
            <a:xfrm>
              <a:off x="101" y="1859"/>
              <a:ext cx="471" cy="1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3771" name="Text Box 67"/>
            <p:cNvSpPr txBox="1">
              <a:spLocks noChangeArrowheads="1"/>
            </p:cNvSpPr>
            <p:nvPr/>
          </p:nvSpPr>
          <p:spPr bwMode="auto">
            <a:xfrm>
              <a:off x="35" y="1825"/>
              <a:ext cx="59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000000"/>
                  </a:solidFill>
                  <a:latin typeface="Arial" charset="0"/>
                </a:rPr>
                <a:t>ACK=100</a:t>
              </a:r>
              <a:endParaRPr lang="en-US" sz="1000" smtClean="0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  <p:grpSp>
        <p:nvGrpSpPr>
          <p:cNvPr id="91159" name="Group 72"/>
          <p:cNvGrpSpPr>
            <a:grpSpLocks/>
          </p:cNvGrpSpPr>
          <p:nvPr/>
        </p:nvGrpSpPr>
        <p:grpSpPr bwMode="auto">
          <a:xfrm>
            <a:off x="3167063" y="4130675"/>
            <a:ext cx="949325" cy="304800"/>
            <a:chOff x="35" y="1825"/>
            <a:chExt cx="598" cy="192"/>
          </a:xfrm>
        </p:grpSpPr>
        <p:sp>
          <p:nvSpPr>
            <p:cNvPr id="73768" name="Rectangle 73"/>
            <p:cNvSpPr>
              <a:spLocks noChangeArrowheads="1"/>
            </p:cNvSpPr>
            <p:nvPr/>
          </p:nvSpPr>
          <p:spPr bwMode="auto">
            <a:xfrm>
              <a:off x="101" y="1859"/>
              <a:ext cx="471" cy="1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3769" name="Text Box 74"/>
            <p:cNvSpPr txBox="1">
              <a:spLocks noChangeArrowheads="1"/>
            </p:cNvSpPr>
            <p:nvPr/>
          </p:nvSpPr>
          <p:spPr bwMode="auto">
            <a:xfrm>
              <a:off x="35" y="1825"/>
              <a:ext cx="59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000000"/>
                  </a:solidFill>
                  <a:latin typeface="Arial" charset="0"/>
                </a:rPr>
                <a:t>ACK=100</a:t>
              </a:r>
              <a:endParaRPr lang="en-US" sz="1000" smtClean="0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  <p:grpSp>
        <p:nvGrpSpPr>
          <p:cNvPr id="91160" name="Group 75"/>
          <p:cNvGrpSpPr>
            <a:grpSpLocks/>
          </p:cNvGrpSpPr>
          <p:nvPr/>
        </p:nvGrpSpPr>
        <p:grpSpPr bwMode="auto">
          <a:xfrm>
            <a:off x="3175000" y="4427538"/>
            <a:ext cx="949325" cy="304800"/>
            <a:chOff x="35" y="1825"/>
            <a:chExt cx="598" cy="192"/>
          </a:xfrm>
        </p:grpSpPr>
        <p:sp>
          <p:nvSpPr>
            <p:cNvPr id="73766" name="Rectangle 76"/>
            <p:cNvSpPr>
              <a:spLocks noChangeArrowheads="1"/>
            </p:cNvSpPr>
            <p:nvPr/>
          </p:nvSpPr>
          <p:spPr bwMode="auto">
            <a:xfrm>
              <a:off x="101" y="1859"/>
              <a:ext cx="471" cy="1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3767" name="Text Box 77"/>
            <p:cNvSpPr txBox="1">
              <a:spLocks noChangeArrowheads="1"/>
            </p:cNvSpPr>
            <p:nvPr/>
          </p:nvSpPr>
          <p:spPr bwMode="auto">
            <a:xfrm>
              <a:off x="35" y="1825"/>
              <a:ext cx="59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000000"/>
                  </a:solidFill>
                  <a:latin typeface="Arial" charset="0"/>
                </a:rPr>
                <a:t>ACK=100</a:t>
              </a:r>
              <a:endParaRPr lang="en-US" sz="1000" smtClean="0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  <p:sp>
        <p:nvSpPr>
          <p:cNvPr id="73754" name="Rectangle 81"/>
          <p:cNvSpPr>
            <a:spLocks noGrp="1" noChangeArrowheads="1"/>
          </p:cNvSpPr>
          <p:nvPr>
            <p:ph type="title"/>
          </p:nvPr>
        </p:nvSpPr>
        <p:spPr>
          <a:xfrm>
            <a:off x="533400" y="220663"/>
            <a:ext cx="5040313" cy="906462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fast retransmit</a:t>
            </a:r>
          </a:p>
        </p:txBody>
      </p:sp>
      <p:pic>
        <p:nvPicPr>
          <p:cNvPr id="91162" name="Picture 82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903288"/>
            <a:ext cx="4570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56" name="Rectangle 84"/>
          <p:cNvSpPr>
            <a:spLocks noChangeArrowheads="1"/>
          </p:cNvSpPr>
          <p:nvPr/>
        </p:nvSpPr>
        <p:spPr bwMode="auto">
          <a:xfrm>
            <a:off x="3284538" y="2562225"/>
            <a:ext cx="757237" cy="2254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3757" name="Text Box 83"/>
          <p:cNvSpPr txBox="1">
            <a:spLocks noChangeArrowheads="1"/>
          </p:cNvSpPr>
          <p:nvPr/>
        </p:nvSpPr>
        <p:spPr bwMode="auto">
          <a:xfrm>
            <a:off x="3192463" y="2506663"/>
            <a:ext cx="22812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Seq=100, 20 bytes of data</a:t>
            </a:r>
          </a:p>
        </p:txBody>
      </p:sp>
      <p:sp>
        <p:nvSpPr>
          <p:cNvPr id="73758" name="Rectangle 85"/>
          <p:cNvSpPr>
            <a:spLocks noChangeArrowheads="1"/>
          </p:cNvSpPr>
          <p:nvPr/>
        </p:nvSpPr>
        <p:spPr bwMode="auto">
          <a:xfrm>
            <a:off x="3246438" y="4770438"/>
            <a:ext cx="757237" cy="2254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3759" name="Text Box 86"/>
          <p:cNvSpPr txBox="1">
            <a:spLocks noChangeArrowheads="1"/>
          </p:cNvSpPr>
          <p:nvPr/>
        </p:nvSpPr>
        <p:spPr bwMode="auto">
          <a:xfrm>
            <a:off x="3154363" y="4714875"/>
            <a:ext cx="22812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Seq=100, 20 bytes of data</a:t>
            </a:r>
          </a:p>
        </p:txBody>
      </p:sp>
      <p:grpSp>
        <p:nvGrpSpPr>
          <p:cNvPr id="91167" name="Group 93"/>
          <p:cNvGrpSpPr>
            <a:grpSpLocks/>
          </p:cNvGrpSpPr>
          <p:nvPr/>
        </p:nvGrpSpPr>
        <p:grpSpPr bwMode="auto">
          <a:xfrm>
            <a:off x="2686050" y="1397000"/>
            <a:ext cx="630238" cy="533400"/>
            <a:chOff x="-44" y="1473"/>
            <a:chExt cx="981" cy="1105"/>
          </a:xfrm>
        </p:grpSpPr>
        <p:pic>
          <p:nvPicPr>
            <p:cNvPr id="91171" name="Picture 94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1172" name="Freeform 9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91168" name="Group 96"/>
          <p:cNvGrpSpPr>
            <a:grpSpLocks/>
          </p:cNvGrpSpPr>
          <p:nvPr/>
        </p:nvGrpSpPr>
        <p:grpSpPr bwMode="auto">
          <a:xfrm flipH="1">
            <a:off x="5264150" y="1423988"/>
            <a:ext cx="654050" cy="579437"/>
            <a:chOff x="-44" y="1473"/>
            <a:chExt cx="981" cy="1105"/>
          </a:xfrm>
        </p:grpSpPr>
        <p:pic>
          <p:nvPicPr>
            <p:cNvPr id="91169" name="Picture 97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1170" name="Freeform 98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3" y="171450"/>
            <a:ext cx="7772400" cy="974725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flow control</a:t>
            </a:r>
          </a:p>
        </p:txBody>
      </p:sp>
      <p:sp>
        <p:nvSpPr>
          <p:cNvPr id="75781" name="Rectangle 72"/>
          <p:cNvSpPr>
            <a:spLocks noChangeArrowheads="1"/>
          </p:cNvSpPr>
          <p:nvPr/>
        </p:nvSpPr>
        <p:spPr bwMode="auto">
          <a:xfrm>
            <a:off x="5410200" y="855663"/>
            <a:ext cx="2524125" cy="385445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93189" name="Freeform 32"/>
          <p:cNvSpPr>
            <a:spLocks/>
          </p:cNvSpPr>
          <p:nvPr/>
        </p:nvSpPr>
        <p:spPr bwMode="auto">
          <a:xfrm>
            <a:off x="7851775" y="849313"/>
            <a:ext cx="581025" cy="4206875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75783" name="Rectangle 40"/>
          <p:cNvSpPr>
            <a:spLocks noChangeArrowheads="1"/>
          </p:cNvSpPr>
          <p:nvPr/>
        </p:nvSpPr>
        <p:spPr bwMode="auto">
          <a:xfrm>
            <a:off x="5324475" y="957263"/>
            <a:ext cx="2533650" cy="38147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5784" name="Oval 31"/>
          <p:cNvSpPr>
            <a:spLocks noChangeArrowheads="1"/>
          </p:cNvSpPr>
          <p:nvPr/>
        </p:nvSpPr>
        <p:spPr bwMode="auto">
          <a:xfrm>
            <a:off x="5864225" y="1014413"/>
            <a:ext cx="1377950" cy="5969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  <a:ea typeface="ＭＳ Ｐゴシック" charset="0"/>
              </a:rPr>
              <a:t>application</a:t>
            </a:r>
          </a:p>
          <a:p>
            <a:pPr algn="ctr"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  <a:ea typeface="ＭＳ Ｐゴシック" charset="0"/>
              </a:rPr>
              <a:t>process</a:t>
            </a:r>
          </a:p>
        </p:txBody>
      </p:sp>
      <p:grpSp>
        <p:nvGrpSpPr>
          <p:cNvPr id="93192" name="Group 47"/>
          <p:cNvGrpSpPr>
            <a:grpSpLocks/>
          </p:cNvGrpSpPr>
          <p:nvPr/>
        </p:nvGrpSpPr>
        <p:grpSpPr bwMode="auto">
          <a:xfrm>
            <a:off x="5632450" y="2082800"/>
            <a:ext cx="1795463" cy="688975"/>
            <a:chOff x="1173" y="2345"/>
            <a:chExt cx="1131" cy="434"/>
          </a:xfrm>
        </p:grpSpPr>
        <p:sp>
          <p:nvSpPr>
            <p:cNvPr id="75832" name="Rectangle 44"/>
            <p:cNvSpPr>
              <a:spLocks noChangeArrowheads="1"/>
            </p:cNvSpPr>
            <p:nvPr/>
          </p:nvSpPr>
          <p:spPr bwMode="auto">
            <a:xfrm>
              <a:off x="1173" y="2345"/>
              <a:ext cx="1131" cy="43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5833" name="Text Box 46"/>
            <p:cNvSpPr txBox="1">
              <a:spLocks noChangeArrowheads="1"/>
            </p:cNvSpPr>
            <p:nvPr/>
          </p:nvSpPr>
          <p:spPr bwMode="auto">
            <a:xfrm>
              <a:off x="1235" y="2368"/>
              <a:ext cx="995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TCP socket</a:t>
              </a:r>
            </a:p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receiver buffers</a:t>
              </a:r>
            </a:p>
          </p:txBody>
        </p:sp>
      </p:grpSp>
      <p:sp>
        <p:nvSpPr>
          <p:cNvPr id="75786" name="Oval 48"/>
          <p:cNvSpPr>
            <a:spLocks noChangeArrowheads="1"/>
          </p:cNvSpPr>
          <p:nvPr/>
        </p:nvSpPr>
        <p:spPr bwMode="auto">
          <a:xfrm>
            <a:off x="5800725" y="3106738"/>
            <a:ext cx="1562100" cy="5969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5787" name="Text Box 64"/>
          <p:cNvSpPr txBox="1">
            <a:spLocks noChangeArrowheads="1"/>
          </p:cNvSpPr>
          <p:nvPr/>
        </p:nvSpPr>
        <p:spPr bwMode="auto">
          <a:xfrm>
            <a:off x="6704013" y="3130550"/>
            <a:ext cx="5556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TCP</a:t>
            </a:r>
          </a:p>
          <a:p>
            <a:pPr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code</a:t>
            </a:r>
          </a:p>
        </p:txBody>
      </p:sp>
      <p:sp>
        <p:nvSpPr>
          <p:cNvPr id="75788" name="Oval 65"/>
          <p:cNvSpPr>
            <a:spLocks noChangeArrowheads="1"/>
          </p:cNvSpPr>
          <p:nvPr/>
        </p:nvSpPr>
        <p:spPr bwMode="auto">
          <a:xfrm>
            <a:off x="5808663" y="4092575"/>
            <a:ext cx="1562100" cy="5969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5789" name="Text Box 66"/>
          <p:cNvSpPr txBox="1">
            <a:spLocks noChangeArrowheads="1"/>
          </p:cNvSpPr>
          <p:nvPr/>
        </p:nvSpPr>
        <p:spPr bwMode="auto">
          <a:xfrm>
            <a:off x="6711950" y="4116388"/>
            <a:ext cx="5556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IP</a:t>
            </a:r>
          </a:p>
          <a:p>
            <a:pPr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code</a:t>
            </a:r>
          </a:p>
        </p:txBody>
      </p:sp>
      <p:sp>
        <p:nvSpPr>
          <p:cNvPr id="93197" name="Freeform 61"/>
          <p:cNvSpPr>
            <a:spLocks/>
          </p:cNvSpPr>
          <p:nvPr/>
        </p:nvSpPr>
        <p:spPr bwMode="auto">
          <a:xfrm>
            <a:off x="6310313" y="2649538"/>
            <a:ext cx="530225" cy="2505075"/>
          </a:xfrm>
          <a:custGeom>
            <a:avLst/>
            <a:gdLst>
              <a:gd name="T0" fmla="*/ 2147483647 w 412"/>
              <a:gd name="T1" fmla="*/ 2147483647 h 2005"/>
              <a:gd name="T2" fmla="*/ 2147483647 w 412"/>
              <a:gd name="T3" fmla="*/ 0 h 2005"/>
              <a:gd name="T4" fmla="*/ 2147483647 w 412"/>
              <a:gd name="T5" fmla="*/ 2147483647 h 20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2" h="2005">
                <a:moveTo>
                  <a:pt x="56" y="2005"/>
                </a:moveTo>
                <a:cubicBezTo>
                  <a:pt x="80" y="1671"/>
                  <a:pt x="0" y="0"/>
                  <a:pt x="206" y="0"/>
                </a:cubicBezTo>
                <a:cubicBezTo>
                  <a:pt x="412" y="0"/>
                  <a:pt x="307" y="1587"/>
                  <a:pt x="334" y="2005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75791" name="Line 68"/>
          <p:cNvSpPr>
            <a:spLocks noChangeShapeType="1"/>
          </p:cNvSpPr>
          <p:nvPr/>
        </p:nvSpPr>
        <p:spPr bwMode="auto">
          <a:xfrm>
            <a:off x="5318125" y="3841750"/>
            <a:ext cx="2546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5792" name="Line 69"/>
          <p:cNvSpPr>
            <a:spLocks noChangeShapeType="1"/>
          </p:cNvSpPr>
          <p:nvPr/>
        </p:nvSpPr>
        <p:spPr bwMode="auto">
          <a:xfrm>
            <a:off x="5330825" y="1990725"/>
            <a:ext cx="2546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93200" name="Group 56"/>
          <p:cNvGrpSpPr>
            <a:grpSpLocks/>
          </p:cNvGrpSpPr>
          <p:nvPr/>
        </p:nvGrpSpPr>
        <p:grpSpPr bwMode="auto">
          <a:xfrm>
            <a:off x="6307138" y="1874838"/>
            <a:ext cx="533400" cy="206375"/>
            <a:chOff x="2003" y="1816"/>
            <a:chExt cx="336" cy="130"/>
          </a:xfrm>
        </p:grpSpPr>
        <p:sp>
          <p:nvSpPr>
            <p:cNvPr id="75828" name="Rectangle 16"/>
            <p:cNvSpPr>
              <a:spLocks noChangeArrowheads="1"/>
            </p:cNvSpPr>
            <p:nvPr/>
          </p:nvSpPr>
          <p:spPr bwMode="auto">
            <a:xfrm>
              <a:off x="2003" y="1816"/>
              <a:ext cx="336" cy="13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5829" name="Rectangle 17"/>
            <p:cNvSpPr>
              <a:spLocks noChangeArrowheads="1"/>
            </p:cNvSpPr>
            <p:nvPr/>
          </p:nvSpPr>
          <p:spPr bwMode="auto">
            <a:xfrm>
              <a:off x="2105" y="1833"/>
              <a:ext cx="110" cy="9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5830" name="Rectangle 18"/>
            <p:cNvSpPr>
              <a:spLocks noChangeArrowheads="1"/>
            </p:cNvSpPr>
            <p:nvPr/>
          </p:nvSpPr>
          <p:spPr bwMode="auto">
            <a:xfrm>
              <a:off x="2229" y="1891"/>
              <a:ext cx="29" cy="35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5831" name="Rectangle 19"/>
            <p:cNvSpPr>
              <a:spLocks noChangeArrowheads="1"/>
            </p:cNvSpPr>
            <p:nvPr/>
          </p:nvSpPr>
          <p:spPr bwMode="auto">
            <a:xfrm>
              <a:off x="2058" y="1892"/>
              <a:ext cx="29" cy="35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93201" name="Freeform 63"/>
          <p:cNvSpPr>
            <a:spLocks/>
          </p:cNvSpPr>
          <p:nvPr/>
        </p:nvSpPr>
        <p:spPr bwMode="auto">
          <a:xfrm rot="10800000">
            <a:off x="6299200" y="1544638"/>
            <a:ext cx="530225" cy="595312"/>
          </a:xfrm>
          <a:custGeom>
            <a:avLst/>
            <a:gdLst>
              <a:gd name="T0" fmla="*/ 2147483647 w 412"/>
              <a:gd name="T1" fmla="*/ 2147483647 h 2005"/>
              <a:gd name="T2" fmla="*/ 2147483647 w 412"/>
              <a:gd name="T3" fmla="*/ 0 h 2005"/>
              <a:gd name="T4" fmla="*/ 2147483647 w 412"/>
              <a:gd name="T5" fmla="*/ 2147483647 h 20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2" h="2005">
                <a:moveTo>
                  <a:pt x="56" y="2005"/>
                </a:moveTo>
                <a:cubicBezTo>
                  <a:pt x="80" y="1671"/>
                  <a:pt x="0" y="0"/>
                  <a:pt x="206" y="0"/>
                </a:cubicBezTo>
                <a:cubicBezTo>
                  <a:pt x="412" y="0"/>
                  <a:pt x="307" y="1587"/>
                  <a:pt x="334" y="2005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93202" name="Group 77"/>
          <p:cNvGrpSpPr>
            <a:grpSpLocks/>
          </p:cNvGrpSpPr>
          <p:nvPr/>
        </p:nvGrpSpPr>
        <p:grpSpPr bwMode="auto">
          <a:xfrm>
            <a:off x="5489575" y="4827588"/>
            <a:ext cx="1006475" cy="211137"/>
            <a:chOff x="314" y="1591"/>
            <a:chExt cx="634" cy="133"/>
          </a:xfrm>
        </p:grpSpPr>
        <p:sp>
          <p:nvSpPr>
            <p:cNvPr id="75825" name="Rectangle 74"/>
            <p:cNvSpPr>
              <a:spLocks noChangeArrowheads="1"/>
            </p:cNvSpPr>
            <p:nvPr/>
          </p:nvSpPr>
          <p:spPr bwMode="auto">
            <a:xfrm>
              <a:off x="314" y="1591"/>
              <a:ext cx="634" cy="1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5826" name="Line 75"/>
            <p:cNvSpPr>
              <a:spLocks noChangeShapeType="1"/>
            </p:cNvSpPr>
            <p:nvPr/>
          </p:nvSpPr>
          <p:spPr bwMode="auto">
            <a:xfrm>
              <a:off x="388" y="1594"/>
              <a:ext cx="0" cy="13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5827" name="Line 76"/>
            <p:cNvSpPr>
              <a:spLocks noChangeShapeType="1"/>
            </p:cNvSpPr>
            <p:nvPr/>
          </p:nvSpPr>
          <p:spPr bwMode="auto">
            <a:xfrm>
              <a:off x="484" y="1594"/>
              <a:ext cx="0" cy="13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75796" name="Rectangle 80"/>
          <p:cNvSpPr>
            <a:spLocks noChangeArrowheads="1"/>
          </p:cNvSpPr>
          <p:nvPr/>
        </p:nvSpPr>
        <p:spPr bwMode="auto">
          <a:xfrm>
            <a:off x="5608638" y="3892550"/>
            <a:ext cx="876300" cy="209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5797" name="Rectangle 86"/>
          <p:cNvSpPr>
            <a:spLocks noChangeArrowheads="1"/>
          </p:cNvSpPr>
          <p:nvPr/>
        </p:nvSpPr>
        <p:spPr bwMode="auto">
          <a:xfrm>
            <a:off x="5765800" y="2851150"/>
            <a:ext cx="720725" cy="2095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5798" name="Rectangle 91"/>
          <p:cNvSpPr>
            <a:spLocks noChangeArrowheads="1"/>
          </p:cNvSpPr>
          <p:nvPr/>
        </p:nvSpPr>
        <p:spPr bwMode="auto">
          <a:xfrm>
            <a:off x="5773738" y="3892550"/>
            <a:ext cx="720725" cy="2095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5799" name="Rectangle 92"/>
          <p:cNvSpPr>
            <a:spLocks noChangeArrowheads="1"/>
          </p:cNvSpPr>
          <p:nvPr/>
        </p:nvSpPr>
        <p:spPr bwMode="auto">
          <a:xfrm>
            <a:off x="5768975" y="4824413"/>
            <a:ext cx="733425" cy="2127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93207" name="Group 99"/>
          <p:cNvGrpSpPr>
            <a:grpSpLocks/>
          </p:cNvGrpSpPr>
          <p:nvPr/>
        </p:nvGrpSpPr>
        <p:grpSpPr bwMode="auto">
          <a:xfrm>
            <a:off x="8002588" y="1657350"/>
            <a:ext cx="1146175" cy="703263"/>
            <a:chOff x="638" y="1651"/>
            <a:chExt cx="722" cy="443"/>
          </a:xfrm>
        </p:grpSpPr>
        <p:sp>
          <p:nvSpPr>
            <p:cNvPr id="75822" name="Text Box 95"/>
            <p:cNvSpPr txBox="1">
              <a:spLocks noChangeArrowheads="1"/>
            </p:cNvSpPr>
            <p:nvPr/>
          </p:nvSpPr>
          <p:spPr bwMode="auto">
            <a:xfrm>
              <a:off x="638" y="1651"/>
              <a:ext cx="72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application</a:t>
              </a:r>
            </a:p>
          </p:txBody>
        </p:sp>
        <p:sp>
          <p:nvSpPr>
            <p:cNvPr id="75823" name="Text Box 96"/>
            <p:cNvSpPr txBox="1">
              <a:spLocks noChangeArrowheads="1"/>
            </p:cNvSpPr>
            <p:nvPr/>
          </p:nvSpPr>
          <p:spPr bwMode="auto">
            <a:xfrm>
              <a:off x="647" y="1882"/>
              <a:ext cx="2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OS</a:t>
              </a:r>
            </a:p>
          </p:txBody>
        </p:sp>
        <p:sp>
          <p:nvSpPr>
            <p:cNvPr id="75824" name="Line 98"/>
            <p:cNvSpPr>
              <a:spLocks noChangeShapeType="1"/>
            </p:cNvSpPr>
            <p:nvPr/>
          </p:nvSpPr>
          <p:spPr bwMode="auto">
            <a:xfrm>
              <a:off x="711" y="1870"/>
              <a:ext cx="5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75801" name="Text Box 103"/>
          <p:cNvSpPr txBox="1">
            <a:spLocks noChangeArrowheads="1"/>
          </p:cNvSpPr>
          <p:nvPr/>
        </p:nvSpPr>
        <p:spPr bwMode="auto">
          <a:xfrm>
            <a:off x="5305425" y="5637213"/>
            <a:ext cx="2714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smtClean="0">
                <a:solidFill>
                  <a:srgbClr val="000000"/>
                </a:solidFill>
              </a:rPr>
              <a:t>receiver protocol stack</a:t>
            </a:r>
          </a:p>
        </p:txBody>
      </p:sp>
      <p:sp>
        <p:nvSpPr>
          <p:cNvPr id="75802" name="Text Box 104"/>
          <p:cNvSpPr txBox="1">
            <a:spLocks noChangeArrowheads="1"/>
          </p:cNvSpPr>
          <p:nvPr/>
        </p:nvSpPr>
        <p:spPr bwMode="auto">
          <a:xfrm>
            <a:off x="2014538" y="1314450"/>
            <a:ext cx="319246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 eaLnBrk="0" hangingPunct="0"/>
            <a:r>
              <a:rPr lang="en-US" altLang="en-US" smtClean="0">
                <a:solidFill>
                  <a:srgbClr val="000000"/>
                </a:solidFill>
              </a:rPr>
              <a:t>application may </a:t>
            </a:r>
          </a:p>
          <a:p>
            <a:pPr algn="r" eaLnBrk="0" hangingPunct="0"/>
            <a:r>
              <a:rPr lang="en-US" altLang="en-US" smtClean="0">
                <a:solidFill>
                  <a:srgbClr val="000000"/>
                </a:solidFill>
              </a:rPr>
              <a:t>remove data from </a:t>
            </a:r>
          </a:p>
          <a:p>
            <a:pPr algn="r" eaLnBrk="0" hangingPunct="0"/>
            <a:r>
              <a:rPr lang="en-US" altLang="en-US" smtClean="0">
                <a:solidFill>
                  <a:srgbClr val="000000"/>
                </a:solidFill>
              </a:rPr>
              <a:t>TCP socket buffers …. </a:t>
            </a:r>
          </a:p>
        </p:txBody>
      </p:sp>
      <p:sp>
        <p:nvSpPr>
          <p:cNvPr id="75803" name="Line 105"/>
          <p:cNvSpPr>
            <a:spLocks noChangeShapeType="1"/>
          </p:cNvSpPr>
          <p:nvPr/>
        </p:nvSpPr>
        <p:spPr bwMode="auto">
          <a:xfrm>
            <a:off x="5224463" y="1730375"/>
            <a:ext cx="1041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5804" name="Text Box 106"/>
          <p:cNvSpPr txBox="1">
            <a:spLocks noChangeArrowheads="1"/>
          </p:cNvSpPr>
          <p:nvPr/>
        </p:nvSpPr>
        <p:spPr bwMode="auto">
          <a:xfrm>
            <a:off x="3098800" y="2525713"/>
            <a:ext cx="208121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 eaLnBrk="0" hangingPunct="0"/>
            <a:r>
              <a:rPr lang="en-US" altLang="en-US" smtClean="0">
                <a:solidFill>
                  <a:srgbClr val="000000"/>
                </a:solidFill>
              </a:rPr>
              <a:t>… slower than TCP </a:t>
            </a:r>
          </a:p>
          <a:p>
            <a:pPr algn="r" eaLnBrk="0" hangingPunct="0"/>
            <a:r>
              <a:rPr lang="en-US" altLang="en-US" smtClean="0">
                <a:solidFill>
                  <a:srgbClr val="000000"/>
                </a:solidFill>
              </a:rPr>
              <a:t>receiver is delivering</a:t>
            </a:r>
          </a:p>
          <a:p>
            <a:pPr algn="r" eaLnBrk="0" hangingPunct="0"/>
            <a:r>
              <a:rPr lang="en-US" altLang="en-US" smtClean="0">
                <a:solidFill>
                  <a:srgbClr val="000000"/>
                </a:solidFill>
              </a:rPr>
              <a:t>(sender is sending)</a:t>
            </a:r>
          </a:p>
        </p:txBody>
      </p:sp>
      <p:sp>
        <p:nvSpPr>
          <p:cNvPr id="75805" name="Line 108"/>
          <p:cNvSpPr>
            <a:spLocks noChangeShapeType="1"/>
          </p:cNvSpPr>
          <p:nvPr/>
        </p:nvSpPr>
        <p:spPr bwMode="auto">
          <a:xfrm>
            <a:off x="5145088" y="2935288"/>
            <a:ext cx="544512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5806" name="Line 115"/>
          <p:cNvSpPr>
            <a:spLocks noChangeShapeType="1"/>
          </p:cNvSpPr>
          <p:nvPr/>
        </p:nvSpPr>
        <p:spPr bwMode="auto">
          <a:xfrm>
            <a:off x="6383338" y="5189538"/>
            <a:ext cx="0" cy="34925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5807" name="Text Box 116"/>
          <p:cNvSpPr txBox="1">
            <a:spLocks noChangeArrowheads="1"/>
          </p:cNvSpPr>
          <p:nvPr/>
        </p:nvSpPr>
        <p:spPr bwMode="auto">
          <a:xfrm>
            <a:off x="5291138" y="5249863"/>
            <a:ext cx="1133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from sender</a:t>
            </a:r>
          </a:p>
        </p:txBody>
      </p:sp>
      <p:grpSp>
        <p:nvGrpSpPr>
          <p:cNvPr id="384123" name="Group 123"/>
          <p:cNvGrpSpPr>
            <a:grpSpLocks/>
          </p:cNvGrpSpPr>
          <p:nvPr/>
        </p:nvGrpSpPr>
        <p:grpSpPr bwMode="auto">
          <a:xfrm>
            <a:off x="363538" y="4194175"/>
            <a:ext cx="5395912" cy="1755775"/>
            <a:chOff x="221" y="2091"/>
            <a:chExt cx="3399" cy="1106"/>
          </a:xfrm>
        </p:grpSpPr>
        <p:sp>
          <p:nvSpPr>
            <p:cNvPr id="75815" name="Line 82"/>
            <p:cNvSpPr>
              <a:spLocks noChangeShapeType="1"/>
            </p:cNvSpPr>
            <p:nvPr/>
          </p:nvSpPr>
          <p:spPr bwMode="auto">
            <a:xfrm>
              <a:off x="3620" y="2455"/>
              <a:ext cx="0" cy="13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5816" name="Rectangle 110"/>
            <p:cNvSpPr>
              <a:spLocks noChangeArrowheads="1"/>
            </p:cNvSpPr>
            <p:nvPr/>
          </p:nvSpPr>
          <p:spPr bwMode="auto">
            <a:xfrm>
              <a:off x="221" y="2219"/>
              <a:ext cx="2295" cy="97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5817" name="Text Box 111"/>
            <p:cNvSpPr txBox="1">
              <a:spLocks noChangeArrowheads="1"/>
            </p:cNvSpPr>
            <p:nvPr/>
          </p:nvSpPr>
          <p:spPr bwMode="auto">
            <a:xfrm>
              <a:off x="279" y="2315"/>
              <a:ext cx="2263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2000" smtClean="0">
                  <a:solidFill>
                    <a:srgbClr val="000000"/>
                  </a:solidFill>
                  <a:latin typeface="Gill Sans MT" panose="020B0502020104020203" pitchFamily="34" charset="0"/>
                </a:rPr>
                <a:t>receiver controls sender, so sender won</a:t>
              </a:r>
              <a:r>
                <a:rPr lang="ja-JP" altLang="en-US" sz="2000" smtClean="0">
                  <a:solidFill>
                    <a:srgbClr val="000000"/>
                  </a:solidFill>
                  <a:latin typeface="Gill Sans MT" panose="020B0502020104020203" pitchFamily="34" charset="0"/>
                </a:rPr>
                <a:t>’</a:t>
              </a:r>
              <a:r>
                <a:rPr lang="en-US" altLang="ja-JP" sz="2000" smtClean="0">
                  <a:solidFill>
                    <a:srgbClr val="000000"/>
                  </a:solidFill>
                  <a:latin typeface="Gill Sans MT" panose="020B0502020104020203" pitchFamily="34" charset="0"/>
                </a:rPr>
                <a:t>t overflow receiver</a:t>
              </a:r>
              <a:r>
                <a:rPr lang="ja-JP" altLang="en-US" sz="2000" smtClean="0">
                  <a:solidFill>
                    <a:srgbClr val="000000"/>
                  </a:solidFill>
                  <a:latin typeface="Gill Sans MT" panose="020B0502020104020203" pitchFamily="34" charset="0"/>
                </a:rPr>
                <a:t>’</a:t>
              </a:r>
              <a:r>
                <a:rPr lang="en-US" altLang="ja-JP" sz="2000" smtClean="0">
                  <a:solidFill>
                    <a:srgbClr val="000000"/>
                  </a:solidFill>
                  <a:latin typeface="Gill Sans MT" panose="020B0502020104020203" pitchFamily="34" charset="0"/>
                </a:rPr>
                <a:t>s buffer by transmitting too much, too fast</a:t>
              </a:r>
              <a:endParaRPr lang="en-US" altLang="en-US" sz="1000" smtClean="0">
                <a:solidFill>
                  <a:srgbClr val="000000"/>
                </a:solidFill>
                <a:latin typeface="Gill Sans MT" panose="020B0502020104020203" pitchFamily="34" charset="0"/>
              </a:endParaRPr>
            </a:p>
          </p:txBody>
        </p:sp>
        <p:grpSp>
          <p:nvGrpSpPr>
            <p:cNvPr id="93224" name="Group 112"/>
            <p:cNvGrpSpPr>
              <a:grpSpLocks/>
            </p:cNvGrpSpPr>
            <p:nvPr/>
          </p:nvGrpSpPr>
          <p:grpSpPr bwMode="auto">
            <a:xfrm>
              <a:off x="510" y="2091"/>
              <a:ext cx="1217" cy="327"/>
              <a:chOff x="3486" y="272"/>
              <a:chExt cx="1134" cy="327"/>
            </a:xfrm>
          </p:grpSpPr>
          <p:sp>
            <p:nvSpPr>
              <p:cNvPr id="75820" name="Rectangle 113"/>
              <p:cNvSpPr>
                <a:spLocks noChangeArrowheads="1"/>
              </p:cNvSpPr>
              <p:nvPr/>
            </p:nvSpPr>
            <p:spPr bwMode="auto">
              <a:xfrm>
                <a:off x="3486" y="330"/>
                <a:ext cx="1134" cy="2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75821" name="Text Box 114"/>
              <p:cNvSpPr txBox="1">
                <a:spLocks noChangeArrowheads="1"/>
              </p:cNvSpPr>
              <p:nvPr/>
            </p:nvSpPr>
            <p:spPr bwMode="auto">
              <a:xfrm>
                <a:off x="3539" y="272"/>
                <a:ext cx="1011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2800" i="1" smtClean="0">
                    <a:solidFill>
                      <a:srgbClr val="CC0000"/>
                    </a:solidFill>
                    <a:latin typeface="Gill Sans MT" charset="0"/>
                  </a:rPr>
                  <a:t>flow control</a:t>
                </a:r>
              </a:p>
            </p:txBody>
          </p:sp>
        </p:grpSp>
        <p:sp>
          <p:nvSpPr>
            <p:cNvPr id="75819" name="Line 117"/>
            <p:cNvSpPr>
              <a:spLocks noChangeShapeType="1"/>
            </p:cNvSpPr>
            <p:nvPr/>
          </p:nvSpPr>
          <p:spPr bwMode="auto">
            <a:xfrm>
              <a:off x="3445" y="2578"/>
              <a:ext cx="0" cy="2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75809" name="Line 118"/>
          <p:cNvSpPr>
            <a:spLocks noChangeShapeType="1"/>
          </p:cNvSpPr>
          <p:nvPr/>
        </p:nvSpPr>
        <p:spPr bwMode="auto">
          <a:xfrm>
            <a:off x="7847013" y="4767263"/>
            <a:ext cx="0" cy="4635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pic>
        <p:nvPicPr>
          <p:cNvPr id="93217" name="Picture 120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893763"/>
            <a:ext cx="4570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3218" name="Group 124"/>
          <p:cNvGrpSpPr>
            <a:grpSpLocks/>
          </p:cNvGrpSpPr>
          <p:nvPr/>
        </p:nvGrpSpPr>
        <p:grpSpPr bwMode="auto">
          <a:xfrm flipH="1">
            <a:off x="8085138" y="4360863"/>
            <a:ext cx="869950" cy="906462"/>
            <a:chOff x="-44" y="1473"/>
            <a:chExt cx="981" cy="1105"/>
          </a:xfrm>
        </p:grpSpPr>
        <p:pic>
          <p:nvPicPr>
            <p:cNvPr id="93219" name="Picture 125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3220" name="Freeform 12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7" name="Picture 1029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947738"/>
            <a:ext cx="6935788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42925" y="233363"/>
            <a:ext cx="7772400" cy="92075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round trip time, timeout</a:t>
            </a:r>
            <a:endParaRPr lang="en-US" sz="4800">
              <a:ea typeface="ＭＳ Ｐゴシック" charset="0"/>
              <a:cs typeface="+mj-cs"/>
            </a:endParaRPr>
          </a:p>
        </p:txBody>
      </p:sp>
      <p:sp>
        <p:nvSpPr>
          <p:cNvPr id="62470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581025" y="1436688"/>
            <a:ext cx="3716338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3200" u="sng">
                <a:solidFill>
                  <a:srgbClr val="FF0000"/>
                </a:solidFill>
                <a:ea typeface="ＭＳ Ｐゴシック" charset="0"/>
                <a:cs typeface="+mn-cs"/>
              </a:rPr>
              <a:t>Q:</a:t>
            </a:r>
            <a:r>
              <a:rPr lang="en-US" sz="3200">
                <a:ea typeface="ＭＳ Ｐゴシック" charset="0"/>
                <a:cs typeface="+mn-cs"/>
              </a:rPr>
              <a:t> how to set TCP timeout value?</a:t>
            </a: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longer than RTT</a:t>
            </a:r>
          </a:p>
          <a:p>
            <a:pPr lvl="1">
              <a:lnSpc>
                <a:spcPct val="90000"/>
              </a:lnSpc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but RTT varies</a:t>
            </a: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i="1">
                <a:ea typeface="ＭＳ Ｐゴシック" charset="0"/>
                <a:cs typeface="+mn-cs"/>
              </a:rPr>
              <a:t>too short:</a:t>
            </a:r>
            <a:r>
              <a:rPr lang="en-US">
                <a:ea typeface="ＭＳ Ｐゴシック" charset="0"/>
                <a:cs typeface="+mn-cs"/>
              </a:rPr>
              <a:t> premature timeout, unnecessary retransmissions</a:t>
            </a: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i="1">
                <a:ea typeface="ＭＳ Ｐゴシック" charset="0"/>
                <a:cs typeface="+mn-cs"/>
              </a:rPr>
              <a:t>too long:</a:t>
            </a:r>
            <a:r>
              <a:rPr lang="en-US">
                <a:ea typeface="ＭＳ Ｐゴシック" charset="0"/>
                <a:cs typeface="+mn-cs"/>
              </a:rPr>
              <a:t> slow reaction to segment loss</a:t>
            </a:r>
          </a:p>
        </p:txBody>
      </p:sp>
      <p:sp>
        <p:nvSpPr>
          <p:cNvPr id="62471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4646613" y="1485900"/>
            <a:ext cx="4059237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u="sng" smtClean="0">
                <a:solidFill>
                  <a:srgbClr val="FF0000"/>
                </a:solidFill>
              </a:rPr>
              <a:t>Q:</a:t>
            </a:r>
            <a:r>
              <a:rPr lang="en-US" altLang="en-US" smtClean="0"/>
              <a:t> how to estimate RTT?</a:t>
            </a:r>
          </a:p>
          <a:p>
            <a:r>
              <a:rPr lang="en-US" altLang="en-US" sz="2400" b="1" smtClean="0">
                <a:solidFill>
                  <a:srgbClr val="000099"/>
                </a:solidFill>
                <a:latin typeface="Courier New" panose="02070309020205020404" pitchFamily="49" charset="0"/>
              </a:rPr>
              <a:t>SampleRTT</a:t>
            </a:r>
            <a:r>
              <a:rPr lang="en-US" altLang="en-US" sz="2400" smtClean="0">
                <a:solidFill>
                  <a:srgbClr val="000099"/>
                </a:solidFill>
              </a:rPr>
              <a:t>:</a:t>
            </a:r>
            <a:r>
              <a:rPr lang="en-US" altLang="en-US" sz="2400" smtClean="0"/>
              <a:t> measured time from segment transmission until ACK receipt</a:t>
            </a:r>
          </a:p>
          <a:p>
            <a:pPr lvl="1"/>
            <a:r>
              <a:rPr lang="en-US" altLang="en-US" smtClean="0"/>
              <a:t>ignore retransmissions</a:t>
            </a:r>
          </a:p>
          <a:p>
            <a:r>
              <a:rPr lang="en-US" altLang="en-US" sz="2400" b="1" smtClean="0">
                <a:latin typeface="Courier New" panose="02070309020205020404" pitchFamily="49" charset="0"/>
              </a:rPr>
              <a:t>SampleRTT</a:t>
            </a:r>
            <a:r>
              <a:rPr lang="en-US" altLang="en-US" sz="2400" smtClean="0"/>
              <a:t> will vary, want estimated RTT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smoother</a:t>
            </a:r>
            <a:r>
              <a:rPr lang="ja-JP" altLang="en-US" sz="2400" smtClean="0"/>
              <a:t>”</a:t>
            </a:r>
            <a:endParaRPr lang="en-US" altLang="ja-JP" smtClean="0"/>
          </a:p>
          <a:p>
            <a:pPr lvl="1"/>
            <a:r>
              <a:rPr lang="en-US" altLang="en-US" smtClean="0"/>
              <a:t>average several </a:t>
            </a:r>
            <a:r>
              <a:rPr lang="en-US" altLang="en-US" i="1" smtClean="0"/>
              <a:t>recent</a:t>
            </a:r>
            <a:r>
              <a:rPr lang="en-US" altLang="en-US" smtClean="0"/>
              <a:t> measurements, not just current </a:t>
            </a:r>
            <a:r>
              <a:rPr lang="en-US" altLang="en-US" b="1" smtClean="0">
                <a:latin typeface="Courier New" panose="02070309020205020404" pitchFamily="49" charset="0"/>
              </a:rPr>
              <a:t>SampleRTT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pseudocode</a:t>
            </a:r>
          </a:p>
          <a:p>
            <a:endParaRPr lang="en-US" dirty="0"/>
          </a:p>
          <a:p>
            <a:r>
              <a:rPr lang="en-US" dirty="0" smtClean="0"/>
              <a:t>Reading finite state diagrams</a:t>
            </a:r>
          </a:p>
          <a:p>
            <a:endParaRPr lang="en-US" dirty="0"/>
          </a:p>
          <a:p>
            <a:r>
              <a:rPr lang="en-US" dirty="0" smtClean="0"/>
              <a:t>What parts of “</a:t>
            </a:r>
            <a:r>
              <a:rPr lang="en-US" dirty="0" err="1" smtClean="0"/>
              <a:t>rdt</a:t>
            </a:r>
            <a:r>
              <a:rPr lang="en-US" dirty="0" smtClean="0"/>
              <a:t>” are in TCP?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09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51" name="Group 14"/>
          <p:cNvGrpSpPr>
            <a:grpSpLocks/>
          </p:cNvGrpSpPr>
          <p:nvPr/>
        </p:nvGrpSpPr>
        <p:grpSpPr bwMode="auto">
          <a:xfrm>
            <a:off x="1708150" y="2565400"/>
            <a:ext cx="6272213" cy="4292600"/>
            <a:chOff x="782" y="1865"/>
            <a:chExt cx="3951" cy="2704"/>
          </a:xfrm>
        </p:grpSpPr>
        <p:pic>
          <p:nvPicPr>
            <p:cNvPr id="78866" name="Picture 1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" y="1865"/>
              <a:ext cx="3951" cy="2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3508" name="Rectangle 13"/>
            <p:cNvSpPr>
              <a:spLocks noChangeArrowheads="1"/>
            </p:cNvSpPr>
            <p:nvPr/>
          </p:nvSpPr>
          <p:spPr bwMode="auto">
            <a:xfrm>
              <a:off x="2070" y="1926"/>
              <a:ext cx="1404" cy="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63493" name="Text Box 3"/>
          <p:cNvSpPr txBox="1">
            <a:spLocks noChangeArrowheads="1"/>
          </p:cNvSpPr>
          <p:nvPr/>
        </p:nvSpPr>
        <p:spPr bwMode="auto">
          <a:xfrm>
            <a:off x="533400" y="1362075"/>
            <a:ext cx="7515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b="1" smtClean="0">
                <a:solidFill>
                  <a:srgbClr val="000000"/>
                </a:solidFill>
                <a:latin typeface="Courier New" charset="0"/>
              </a:rPr>
              <a:t>EstimatedRTT = (1- </a:t>
            </a:r>
            <a:r>
              <a:rPr lang="en-US" sz="2000" b="1" smtClean="0">
                <a:solidFill>
                  <a:srgbClr val="000000"/>
                </a:solidFill>
                <a:latin typeface="Courier New" charset="0"/>
                <a:sym typeface="Symbol" charset="0"/>
              </a:rPr>
              <a:t></a:t>
            </a:r>
            <a:r>
              <a:rPr lang="en-US" sz="2000" b="1" smtClean="0">
                <a:solidFill>
                  <a:srgbClr val="000000"/>
                </a:solidFill>
                <a:latin typeface="Courier New" charset="0"/>
              </a:rPr>
              <a:t>)*EstimatedRTT + </a:t>
            </a:r>
            <a:r>
              <a:rPr lang="en-US" sz="2000" b="1" smtClean="0">
                <a:solidFill>
                  <a:srgbClr val="000000"/>
                </a:solidFill>
                <a:latin typeface="Courier New" charset="0"/>
                <a:sym typeface="Symbol" charset="0"/>
              </a:rPr>
              <a:t></a:t>
            </a:r>
            <a:r>
              <a:rPr lang="en-US" sz="2000" b="1" smtClean="0">
                <a:solidFill>
                  <a:srgbClr val="000000"/>
                </a:solidFill>
                <a:latin typeface="Courier New" charset="0"/>
              </a:rPr>
              <a:t>*SampleRTT</a:t>
            </a:r>
          </a:p>
        </p:txBody>
      </p:sp>
      <p:sp>
        <p:nvSpPr>
          <p:cNvPr id="63494" name="Rectangle 4"/>
          <p:cNvSpPr>
            <a:spLocks noChangeArrowheads="1"/>
          </p:cNvSpPr>
          <p:nvPr/>
        </p:nvSpPr>
        <p:spPr bwMode="auto">
          <a:xfrm>
            <a:off x="1163638" y="1836738"/>
            <a:ext cx="7067550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92100" indent="-292100" eaLnBrk="0" hangingPunct="0">
              <a:lnSpc>
                <a:spcPct val="7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exponential weighted moving average</a:t>
            </a:r>
          </a:p>
          <a:p>
            <a:pPr marL="292100" indent="-292100" eaLnBrk="0" hangingPunct="0">
              <a:lnSpc>
                <a:spcPct val="7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influence of past sample decreases exponentially fast</a:t>
            </a:r>
          </a:p>
          <a:p>
            <a:pPr marL="292100" indent="-292100" eaLnBrk="0" hangingPunct="0">
              <a:lnSpc>
                <a:spcPct val="7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typical value: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sym typeface="Symbol" charset="0"/>
              </a:rPr>
              <a:t> =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 0.125</a:t>
            </a:r>
          </a:p>
        </p:txBody>
      </p:sp>
      <p:pic>
        <p:nvPicPr>
          <p:cNvPr id="78854" name="Picture 10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947738"/>
            <a:ext cx="6935788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6" name="Rectangle 11"/>
          <p:cNvSpPr>
            <a:spLocks noGrp="1" noChangeArrowheads="1"/>
          </p:cNvSpPr>
          <p:nvPr>
            <p:ph type="title"/>
          </p:nvPr>
        </p:nvSpPr>
        <p:spPr>
          <a:xfrm>
            <a:off x="542925" y="233363"/>
            <a:ext cx="7772400" cy="92075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round trip time, timeout</a:t>
            </a:r>
          </a:p>
        </p:txBody>
      </p:sp>
      <p:sp>
        <p:nvSpPr>
          <p:cNvPr id="63497" name="Text Box 18"/>
          <p:cNvSpPr txBox="1">
            <a:spLocks noChangeArrowheads="1"/>
          </p:cNvSpPr>
          <p:nvPr/>
        </p:nvSpPr>
        <p:spPr bwMode="auto">
          <a:xfrm rot="10800000">
            <a:off x="1531938" y="3535363"/>
            <a:ext cx="428625" cy="17478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RTT (milliseconds)</a:t>
            </a:r>
          </a:p>
        </p:txBody>
      </p:sp>
      <p:sp>
        <p:nvSpPr>
          <p:cNvPr id="63498" name="Text Box 19"/>
          <p:cNvSpPr txBox="1">
            <a:spLocks noChangeArrowheads="1"/>
          </p:cNvSpPr>
          <p:nvPr/>
        </p:nvSpPr>
        <p:spPr bwMode="auto">
          <a:xfrm>
            <a:off x="2265363" y="3168650"/>
            <a:ext cx="3867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RTT:</a:t>
            </a:r>
            <a:r>
              <a:rPr lang="en-US" sz="140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gaia.cs.umass.edu</a:t>
            </a:r>
            <a:r>
              <a:rPr lang="en-US" sz="140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to</a:t>
            </a:r>
            <a:r>
              <a:rPr lang="en-US" sz="140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fantasia.eurecom.fr</a:t>
            </a:r>
          </a:p>
        </p:txBody>
      </p:sp>
      <p:sp>
        <p:nvSpPr>
          <p:cNvPr id="63499" name="Text Box 20"/>
          <p:cNvSpPr txBox="1">
            <a:spLocks noChangeArrowheads="1"/>
          </p:cNvSpPr>
          <p:nvPr/>
        </p:nvSpPr>
        <p:spPr bwMode="auto">
          <a:xfrm>
            <a:off x="6221413" y="5230813"/>
            <a:ext cx="1181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sampleRTT</a:t>
            </a:r>
          </a:p>
        </p:txBody>
      </p:sp>
      <p:sp>
        <p:nvSpPr>
          <p:cNvPr id="63500" name="Text Box 21"/>
          <p:cNvSpPr txBox="1">
            <a:spLocks noChangeArrowheads="1"/>
          </p:cNvSpPr>
          <p:nvPr/>
        </p:nvSpPr>
        <p:spPr bwMode="auto">
          <a:xfrm>
            <a:off x="6215063" y="5548313"/>
            <a:ext cx="1431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EstimatedRTT</a:t>
            </a:r>
          </a:p>
        </p:txBody>
      </p:sp>
      <p:sp>
        <p:nvSpPr>
          <p:cNvPr id="63501" name="AutoShape 22"/>
          <p:cNvSpPr>
            <a:spLocks noChangeArrowheads="1"/>
          </p:cNvSpPr>
          <p:nvPr/>
        </p:nvSpPr>
        <p:spPr bwMode="auto">
          <a:xfrm>
            <a:off x="6005513" y="5343525"/>
            <a:ext cx="147637" cy="142875"/>
          </a:xfrm>
          <a:prstGeom prst="diamond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3502" name="AutoShape 23"/>
          <p:cNvSpPr>
            <a:spLocks noChangeArrowheads="1"/>
          </p:cNvSpPr>
          <p:nvPr/>
        </p:nvSpPr>
        <p:spPr bwMode="auto">
          <a:xfrm rot="2776382">
            <a:off x="6011069" y="5633244"/>
            <a:ext cx="147637" cy="142875"/>
          </a:xfrm>
          <a:prstGeom prst="diamond">
            <a:avLst/>
          </a:prstGeom>
          <a:solidFill>
            <a:srgbClr val="FF66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3503" name="Rectangle 24"/>
          <p:cNvSpPr>
            <a:spLocks noChangeArrowheads="1"/>
          </p:cNvSpPr>
          <p:nvPr/>
        </p:nvSpPr>
        <p:spPr bwMode="auto">
          <a:xfrm>
            <a:off x="4108450" y="6389688"/>
            <a:ext cx="1863725" cy="4683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78863" name="Group 15"/>
          <p:cNvGrpSpPr>
            <a:grpSpLocks/>
          </p:cNvGrpSpPr>
          <p:nvPr/>
        </p:nvGrpSpPr>
        <p:grpSpPr bwMode="auto">
          <a:xfrm>
            <a:off x="4041775" y="6386513"/>
            <a:ext cx="1512888" cy="336550"/>
            <a:chOff x="2343" y="3645"/>
            <a:chExt cx="953" cy="212"/>
          </a:xfrm>
        </p:grpSpPr>
        <p:sp>
          <p:nvSpPr>
            <p:cNvPr id="63505" name="Rectangle 16"/>
            <p:cNvSpPr>
              <a:spLocks noChangeArrowheads="1"/>
            </p:cNvSpPr>
            <p:nvPr/>
          </p:nvSpPr>
          <p:spPr bwMode="auto">
            <a:xfrm>
              <a:off x="2592" y="3695"/>
              <a:ext cx="527" cy="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3506" name="Text Box 17"/>
            <p:cNvSpPr txBox="1">
              <a:spLocks noChangeArrowheads="1"/>
            </p:cNvSpPr>
            <p:nvPr/>
          </p:nvSpPr>
          <p:spPr bwMode="auto">
            <a:xfrm>
              <a:off x="2343" y="3645"/>
              <a:ext cx="95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time (seconds)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55625" y="1595438"/>
            <a:ext cx="7918450" cy="1495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>
                <a:solidFill>
                  <a:srgbClr val="000099"/>
                </a:solidFill>
              </a:rPr>
              <a:t>timeout interval:</a:t>
            </a:r>
            <a:r>
              <a:rPr lang="en-US" altLang="en-US" sz="2400" b="1" smtClean="0">
                <a:latin typeface="Courier New" panose="02070309020205020404" pitchFamily="49" charset="0"/>
              </a:rPr>
              <a:t> EstimatedRTT</a:t>
            </a:r>
            <a:r>
              <a:rPr lang="en-US" altLang="en-US" sz="2400" smtClean="0"/>
              <a:t> plus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safety margin</a:t>
            </a:r>
            <a:r>
              <a:rPr lang="ja-JP" altLang="en-US" sz="2400" smtClean="0"/>
              <a:t>”</a:t>
            </a:r>
            <a:endParaRPr lang="en-US" altLang="ja-JP" sz="2400" smtClean="0"/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large variation in </a:t>
            </a:r>
            <a:r>
              <a:rPr lang="en-US" altLang="en-US" sz="2000" b="1" smtClean="0">
                <a:latin typeface="Courier New" panose="02070309020205020404" pitchFamily="49" charset="0"/>
              </a:rPr>
              <a:t>EstimatedRTT -&gt;</a:t>
            </a:r>
            <a:r>
              <a:rPr lang="en-US" altLang="en-US" sz="2000" smtClean="0"/>
              <a:t> larger safety margin</a:t>
            </a:r>
          </a:p>
          <a:p>
            <a:pPr>
              <a:lnSpc>
                <a:spcPct val="90000"/>
              </a:lnSpc>
              <a:spcBef>
                <a:spcPct val="35000"/>
              </a:spcBef>
            </a:pPr>
            <a:r>
              <a:rPr lang="en-US" altLang="en-US" sz="2400" smtClean="0"/>
              <a:t>estimate SampleRTT deviation from EstimatedRTT: </a:t>
            </a:r>
          </a:p>
        </p:txBody>
      </p:sp>
      <p:sp>
        <p:nvSpPr>
          <p:cNvPr id="64517" name="Text Box 7"/>
          <p:cNvSpPr txBox="1">
            <a:spLocks noChangeArrowheads="1"/>
          </p:cNvSpPr>
          <p:nvPr/>
        </p:nvSpPr>
        <p:spPr bwMode="auto">
          <a:xfrm>
            <a:off x="1169988" y="2871788"/>
            <a:ext cx="6975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2000" b="1" smtClean="0">
                <a:solidFill>
                  <a:srgbClr val="000000"/>
                </a:solidFill>
                <a:latin typeface="Courier New" charset="0"/>
              </a:rPr>
              <a:t>DevRTT = (1-</a:t>
            </a:r>
            <a:r>
              <a:rPr lang="en-US" sz="2000" b="1" smtClean="0">
                <a:solidFill>
                  <a:srgbClr val="000000"/>
                </a:solidFill>
                <a:latin typeface="Courier New" charset="0"/>
                <a:sym typeface="Symbol" charset="0"/>
              </a:rPr>
              <a:t></a:t>
            </a:r>
            <a:r>
              <a:rPr lang="en-US" sz="2000" b="1" smtClean="0">
                <a:solidFill>
                  <a:srgbClr val="000000"/>
                </a:solidFill>
                <a:latin typeface="Courier New" charset="0"/>
              </a:rPr>
              <a:t>)*DevRTT +</a:t>
            </a:r>
          </a:p>
          <a:p>
            <a:pPr eaLnBrk="0" hangingPunct="0">
              <a:defRPr/>
            </a:pPr>
            <a:r>
              <a:rPr lang="en-US" sz="2000" b="1" smtClean="0">
                <a:solidFill>
                  <a:srgbClr val="000000"/>
                </a:solidFill>
                <a:latin typeface="Courier New" charset="0"/>
              </a:rPr>
              <a:t>             </a:t>
            </a:r>
            <a:r>
              <a:rPr lang="en-US" sz="2000" b="1" smtClean="0">
                <a:solidFill>
                  <a:srgbClr val="000000"/>
                </a:solidFill>
                <a:latin typeface="Courier New" charset="0"/>
                <a:sym typeface="Symbol" charset="0"/>
              </a:rPr>
              <a:t></a:t>
            </a:r>
            <a:r>
              <a:rPr lang="en-US" sz="2000" b="1" smtClean="0">
                <a:solidFill>
                  <a:srgbClr val="000000"/>
                </a:solidFill>
                <a:latin typeface="Courier New" charset="0"/>
              </a:rPr>
              <a:t>*|SampleRTT-EstimatedRTT|</a:t>
            </a:r>
          </a:p>
        </p:txBody>
      </p:sp>
      <p:pic>
        <p:nvPicPr>
          <p:cNvPr id="79877" name="Picture 10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947738"/>
            <a:ext cx="6935788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9" name="Rectangle 11"/>
          <p:cNvSpPr>
            <a:spLocks noGrp="1" noChangeArrowheads="1"/>
          </p:cNvSpPr>
          <p:nvPr>
            <p:ph type="title"/>
          </p:nvPr>
        </p:nvSpPr>
        <p:spPr>
          <a:xfrm>
            <a:off x="542925" y="233363"/>
            <a:ext cx="7772400" cy="92075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round trip time, timeout</a:t>
            </a:r>
          </a:p>
        </p:txBody>
      </p:sp>
      <p:sp>
        <p:nvSpPr>
          <p:cNvPr id="64520" name="Text Box 12"/>
          <p:cNvSpPr txBox="1">
            <a:spLocks noChangeArrowheads="1"/>
          </p:cNvSpPr>
          <p:nvPr/>
        </p:nvSpPr>
        <p:spPr bwMode="auto">
          <a:xfrm>
            <a:off x="3084513" y="3592513"/>
            <a:ext cx="3386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2000" b="1" smtClean="0">
                <a:solidFill>
                  <a:srgbClr val="000000"/>
                </a:solidFill>
                <a:latin typeface="Courier New" charset="0"/>
              </a:rPr>
              <a:t>(typically, </a:t>
            </a:r>
            <a:r>
              <a:rPr lang="en-US" sz="2000" b="1" smtClean="0">
                <a:solidFill>
                  <a:srgbClr val="000000"/>
                </a:solidFill>
                <a:latin typeface="Courier New" charset="0"/>
                <a:sym typeface="Symbol" charset="0"/>
              </a:rPr>
              <a:t> = 0.25)</a:t>
            </a:r>
          </a:p>
        </p:txBody>
      </p:sp>
      <p:sp>
        <p:nvSpPr>
          <p:cNvPr id="64521" name="Rectangle 13"/>
          <p:cNvSpPr>
            <a:spLocks noChangeArrowheads="1"/>
          </p:cNvSpPr>
          <p:nvPr/>
        </p:nvSpPr>
        <p:spPr bwMode="auto">
          <a:xfrm>
            <a:off x="565150" y="4368800"/>
            <a:ext cx="7918450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defRPr/>
            </a:pPr>
            <a:r>
              <a:rPr lang="en-US" b="1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TimeoutInterval = EstimatedRTT + 4*DevRTT</a:t>
            </a:r>
          </a:p>
        </p:txBody>
      </p:sp>
      <p:sp>
        <p:nvSpPr>
          <p:cNvPr id="64522" name="Text Box 14"/>
          <p:cNvSpPr txBox="1">
            <a:spLocks noChangeArrowheads="1"/>
          </p:cNvSpPr>
          <p:nvPr/>
        </p:nvSpPr>
        <p:spPr bwMode="auto">
          <a:xfrm>
            <a:off x="4010025" y="5122863"/>
            <a:ext cx="1811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smtClean="0">
                <a:solidFill>
                  <a:srgbClr val="000099"/>
                </a:solidFill>
              </a:rPr>
              <a:t>estimated RTT</a:t>
            </a:r>
          </a:p>
        </p:txBody>
      </p:sp>
      <p:sp>
        <p:nvSpPr>
          <p:cNvPr id="64523" name="Text Box 16"/>
          <p:cNvSpPr txBox="1">
            <a:spLocks noChangeArrowheads="1"/>
          </p:cNvSpPr>
          <p:nvPr/>
        </p:nvSpPr>
        <p:spPr bwMode="auto">
          <a:xfrm>
            <a:off x="6442075" y="5141913"/>
            <a:ext cx="191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r>
              <a:rPr lang="ja-JP" altLang="en-US" sz="2000" smtClean="0">
                <a:solidFill>
                  <a:srgbClr val="000099"/>
                </a:solidFill>
              </a:rPr>
              <a:t>“</a:t>
            </a:r>
            <a:r>
              <a:rPr lang="en-US" altLang="ja-JP" sz="2000" smtClean="0">
                <a:solidFill>
                  <a:srgbClr val="000099"/>
                </a:solidFill>
              </a:rPr>
              <a:t>safety margin</a:t>
            </a:r>
            <a:r>
              <a:rPr lang="ja-JP" altLang="en-US" sz="2000" smtClean="0">
                <a:solidFill>
                  <a:srgbClr val="000099"/>
                </a:solidFill>
              </a:rPr>
              <a:t>”</a:t>
            </a:r>
            <a:endParaRPr lang="en-US" altLang="en-US" sz="2000" smtClean="0">
              <a:solidFill>
                <a:srgbClr val="000099"/>
              </a:solidFill>
            </a:endParaRPr>
          </a:p>
        </p:txBody>
      </p:sp>
      <p:sp>
        <p:nvSpPr>
          <p:cNvPr id="64524" name="Line 17"/>
          <p:cNvSpPr>
            <a:spLocks noChangeShapeType="1"/>
          </p:cNvSpPr>
          <p:nvPr/>
        </p:nvSpPr>
        <p:spPr bwMode="auto">
          <a:xfrm flipV="1">
            <a:off x="4806950" y="4762500"/>
            <a:ext cx="0" cy="446088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4525" name="Line 19"/>
          <p:cNvSpPr>
            <a:spLocks noChangeShapeType="1"/>
          </p:cNvSpPr>
          <p:nvPr/>
        </p:nvSpPr>
        <p:spPr bwMode="auto">
          <a:xfrm flipV="1">
            <a:off x="7378700" y="4768850"/>
            <a:ext cx="0" cy="446088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pic>
        <p:nvPicPr>
          <p:cNvPr id="79885" name="Picture 20" descr="alarm_clock_ring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163" y="4773613"/>
            <a:ext cx="7524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86" name="TextBox 1"/>
          <p:cNvSpPr txBox="1">
            <a:spLocks noChangeArrowheads="1"/>
          </p:cNvSpPr>
          <p:nvPr/>
        </p:nvSpPr>
        <p:spPr bwMode="auto">
          <a:xfrm>
            <a:off x="339725" y="6199188"/>
            <a:ext cx="45069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* Check out the online interactive exercises for more examples: h</a:t>
            </a:r>
            <a:r>
              <a:rPr lang="en-US" altLang="en-US" sz="1200" smtClean="0">
                <a:solidFill>
                  <a:srgbClr val="000000"/>
                </a:solidFill>
                <a:latin typeface="Arial" panose="020B0604020202020204" pitchFamily="34" charset="0"/>
              </a:rPr>
              <a:t>ttp://gaia.cs.umass.edu/kurose_ross/interactive/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3" y="171450"/>
            <a:ext cx="7772400" cy="974725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flow control</a:t>
            </a:r>
          </a:p>
        </p:txBody>
      </p:sp>
      <p:pic>
        <p:nvPicPr>
          <p:cNvPr id="94212" name="Picture 51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893763"/>
            <a:ext cx="4570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4213" name="Group 72"/>
          <p:cNvGrpSpPr>
            <a:grpSpLocks/>
          </p:cNvGrpSpPr>
          <p:nvPr/>
        </p:nvGrpSpPr>
        <p:grpSpPr bwMode="auto">
          <a:xfrm>
            <a:off x="5995988" y="2230438"/>
            <a:ext cx="2578100" cy="2155825"/>
            <a:chOff x="512" y="1294"/>
            <a:chExt cx="1888" cy="1358"/>
          </a:xfrm>
        </p:grpSpPr>
        <p:grpSp>
          <p:nvGrpSpPr>
            <p:cNvPr id="94227" name="Group 17"/>
            <p:cNvGrpSpPr>
              <a:grpSpLocks/>
            </p:cNvGrpSpPr>
            <p:nvPr/>
          </p:nvGrpSpPr>
          <p:grpSpPr bwMode="auto">
            <a:xfrm>
              <a:off x="1232" y="1410"/>
              <a:ext cx="336" cy="130"/>
              <a:chOff x="2003" y="1816"/>
              <a:chExt cx="336" cy="130"/>
            </a:xfrm>
          </p:grpSpPr>
          <p:sp>
            <p:nvSpPr>
              <p:cNvPr id="76829" name="Rectangle 18"/>
              <p:cNvSpPr>
                <a:spLocks noChangeArrowheads="1"/>
              </p:cNvSpPr>
              <p:nvPr/>
            </p:nvSpPr>
            <p:spPr bwMode="auto">
              <a:xfrm>
                <a:off x="2003" y="1816"/>
                <a:ext cx="336" cy="13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76830" name="Rectangle 19"/>
              <p:cNvSpPr>
                <a:spLocks noChangeArrowheads="1"/>
              </p:cNvSpPr>
              <p:nvPr/>
            </p:nvSpPr>
            <p:spPr bwMode="auto">
              <a:xfrm>
                <a:off x="2105" y="1833"/>
                <a:ext cx="108" cy="9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76831" name="Rectangle 20"/>
              <p:cNvSpPr>
                <a:spLocks noChangeArrowheads="1"/>
              </p:cNvSpPr>
              <p:nvPr/>
            </p:nvSpPr>
            <p:spPr bwMode="auto">
              <a:xfrm>
                <a:off x="2228" y="1891"/>
                <a:ext cx="28" cy="35"/>
              </a:xfrm>
              <a:prstGeom prst="rect">
                <a:avLst/>
              </a:prstGeom>
              <a:solidFill>
                <a:srgbClr val="CC9900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76832" name="Rectangle 21"/>
              <p:cNvSpPr>
                <a:spLocks noChangeArrowheads="1"/>
              </p:cNvSpPr>
              <p:nvPr/>
            </p:nvSpPr>
            <p:spPr bwMode="auto">
              <a:xfrm>
                <a:off x="2056" y="1892"/>
                <a:ext cx="29" cy="35"/>
              </a:xfrm>
              <a:prstGeom prst="rect">
                <a:avLst/>
              </a:prstGeom>
              <a:solidFill>
                <a:srgbClr val="CC9900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76821" name="Rectangle 52"/>
            <p:cNvSpPr>
              <a:spLocks noChangeArrowheads="1"/>
            </p:cNvSpPr>
            <p:nvPr/>
          </p:nvSpPr>
          <p:spPr bwMode="auto">
            <a:xfrm>
              <a:off x="526" y="1522"/>
              <a:ext cx="1871" cy="89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6822" name="Line 53"/>
            <p:cNvSpPr>
              <a:spLocks noChangeShapeType="1"/>
            </p:cNvSpPr>
            <p:nvPr/>
          </p:nvSpPr>
          <p:spPr bwMode="auto">
            <a:xfrm>
              <a:off x="512" y="1863"/>
              <a:ext cx="18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6823" name="AutoShape 54"/>
            <p:cNvSpPr>
              <a:spLocks noChangeArrowheads="1"/>
            </p:cNvSpPr>
            <p:nvPr/>
          </p:nvSpPr>
          <p:spPr bwMode="auto">
            <a:xfrm>
              <a:off x="1310" y="1294"/>
              <a:ext cx="157" cy="288"/>
            </a:xfrm>
            <a:prstGeom prst="upArrow">
              <a:avLst>
                <a:gd name="adj1" fmla="val 50000"/>
                <a:gd name="adj2" fmla="val 45860"/>
              </a:avLst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6824" name="Rectangle 55" descr="Dark upward diagonal"/>
            <p:cNvSpPr>
              <a:spLocks noChangeArrowheads="1"/>
            </p:cNvSpPr>
            <p:nvPr/>
          </p:nvSpPr>
          <p:spPr bwMode="auto">
            <a:xfrm>
              <a:off x="534" y="1856"/>
              <a:ext cx="1848" cy="555"/>
            </a:xfrm>
            <a:prstGeom prst="rect">
              <a:avLst/>
            </a:prstGeom>
            <a:pattFill prst="dkUpDiag">
              <a:fgClr>
                <a:srgbClr val="FFFF00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6825" name="AutoShape 56"/>
            <p:cNvSpPr>
              <a:spLocks noChangeArrowheads="1"/>
            </p:cNvSpPr>
            <p:nvPr/>
          </p:nvSpPr>
          <p:spPr bwMode="auto">
            <a:xfrm>
              <a:off x="1312" y="2364"/>
              <a:ext cx="157" cy="288"/>
            </a:xfrm>
            <a:prstGeom prst="upArrow">
              <a:avLst>
                <a:gd name="adj1" fmla="val 50000"/>
                <a:gd name="adj2" fmla="val 45860"/>
              </a:avLst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6826" name="Text Box 57"/>
            <p:cNvSpPr txBox="1">
              <a:spLocks noChangeArrowheads="1"/>
            </p:cNvSpPr>
            <p:nvPr/>
          </p:nvSpPr>
          <p:spPr bwMode="auto">
            <a:xfrm>
              <a:off x="814" y="1568"/>
              <a:ext cx="124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2000" smtClean="0">
                  <a:solidFill>
                    <a:srgbClr val="000000"/>
                  </a:solidFill>
                </a:rPr>
                <a:t>buffered data</a:t>
              </a:r>
            </a:p>
          </p:txBody>
        </p:sp>
        <p:sp>
          <p:nvSpPr>
            <p:cNvPr id="76827" name="Line 58"/>
            <p:cNvSpPr>
              <a:spLocks noChangeShapeType="1"/>
            </p:cNvSpPr>
            <p:nvPr/>
          </p:nvSpPr>
          <p:spPr bwMode="auto">
            <a:xfrm>
              <a:off x="522" y="1857"/>
              <a:ext cx="1878" cy="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6828" name="Text Box 59"/>
            <p:cNvSpPr txBox="1">
              <a:spLocks noChangeArrowheads="1"/>
            </p:cNvSpPr>
            <p:nvPr/>
          </p:nvSpPr>
          <p:spPr bwMode="auto">
            <a:xfrm>
              <a:off x="653" y="2020"/>
              <a:ext cx="152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2000" smtClean="0">
                  <a:solidFill>
                    <a:srgbClr val="000000"/>
                  </a:solidFill>
                </a:rPr>
                <a:t>free buffer space</a:t>
              </a:r>
            </a:p>
          </p:txBody>
        </p:sp>
      </p:grpSp>
      <p:sp>
        <p:nvSpPr>
          <p:cNvPr id="76807" name="Text Box 62"/>
          <p:cNvSpPr txBox="1">
            <a:spLocks noChangeArrowheads="1"/>
          </p:cNvSpPr>
          <p:nvPr/>
        </p:nvSpPr>
        <p:spPr bwMode="auto">
          <a:xfrm>
            <a:off x="5108575" y="3375025"/>
            <a:ext cx="673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b="1" smtClean="0">
                <a:solidFill>
                  <a:srgbClr val="000000"/>
                </a:solidFill>
                <a:latin typeface="Courier New" charset="0"/>
              </a:rPr>
              <a:t>rwnd</a:t>
            </a:r>
          </a:p>
        </p:txBody>
      </p:sp>
      <p:sp>
        <p:nvSpPr>
          <p:cNvPr id="76808" name="Line 64"/>
          <p:cNvSpPr>
            <a:spLocks noChangeShapeType="1"/>
          </p:cNvSpPr>
          <p:nvPr/>
        </p:nvSpPr>
        <p:spPr bwMode="auto">
          <a:xfrm>
            <a:off x="5619750" y="3108325"/>
            <a:ext cx="0" cy="322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6809" name="Line 65"/>
          <p:cNvSpPr>
            <a:spLocks noChangeShapeType="1"/>
          </p:cNvSpPr>
          <p:nvPr/>
        </p:nvSpPr>
        <p:spPr bwMode="auto">
          <a:xfrm flipV="1">
            <a:off x="5619750" y="3633788"/>
            <a:ext cx="0" cy="322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6810" name="Line 66"/>
          <p:cNvSpPr>
            <a:spLocks noChangeShapeType="1"/>
          </p:cNvSpPr>
          <p:nvPr/>
        </p:nvSpPr>
        <p:spPr bwMode="auto">
          <a:xfrm>
            <a:off x="5465763" y="3965575"/>
            <a:ext cx="4762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6811" name="Line 67"/>
          <p:cNvSpPr>
            <a:spLocks noChangeShapeType="1"/>
          </p:cNvSpPr>
          <p:nvPr/>
        </p:nvSpPr>
        <p:spPr bwMode="auto">
          <a:xfrm>
            <a:off x="5514975" y="3097213"/>
            <a:ext cx="196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6812" name="Line 68"/>
          <p:cNvSpPr>
            <a:spLocks noChangeShapeType="1"/>
          </p:cNvSpPr>
          <p:nvPr/>
        </p:nvSpPr>
        <p:spPr bwMode="auto">
          <a:xfrm>
            <a:off x="5487988" y="2571750"/>
            <a:ext cx="4762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6813" name="Line 69"/>
          <p:cNvSpPr>
            <a:spLocks noChangeShapeType="1"/>
          </p:cNvSpPr>
          <p:nvPr/>
        </p:nvSpPr>
        <p:spPr bwMode="auto">
          <a:xfrm>
            <a:off x="5876925" y="2576513"/>
            <a:ext cx="0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6814" name="Line 70"/>
          <p:cNvSpPr>
            <a:spLocks noChangeShapeType="1"/>
          </p:cNvSpPr>
          <p:nvPr/>
        </p:nvSpPr>
        <p:spPr bwMode="auto">
          <a:xfrm flipH="1">
            <a:off x="5875338" y="3000375"/>
            <a:ext cx="0" cy="954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6815" name="Text Box 71"/>
          <p:cNvSpPr txBox="1">
            <a:spLocks noChangeArrowheads="1"/>
          </p:cNvSpPr>
          <p:nvPr/>
        </p:nvSpPr>
        <p:spPr bwMode="auto">
          <a:xfrm>
            <a:off x="4722813" y="2736850"/>
            <a:ext cx="1284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0" hangingPunct="0">
              <a:defRPr/>
            </a:pPr>
            <a:r>
              <a:rPr lang="en-US" b="1" smtClean="0">
                <a:solidFill>
                  <a:srgbClr val="000000"/>
                </a:solidFill>
                <a:latin typeface="Courier New" charset="0"/>
              </a:rPr>
              <a:t>RcvBuffer</a:t>
            </a:r>
          </a:p>
        </p:txBody>
      </p:sp>
      <p:sp>
        <p:nvSpPr>
          <p:cNvPr id="76816" name="Text Box 73"/>
          <p:cNvSpPr txBox="1">
            <a:spLocks noChangeArrowheads="1"/>
          </p:cNvSpPr>
          <p:nvPr/>
        </p:nvSpPr>
        <p:spPr bwMode="auto">
          <a:xfrm>
            <a:off x="6153150" y="4365625"/>
            <a:ext cx="2220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i="1" smtClean="0">
                <a:solidFill>
                  <a:srgbClr val="000000"/>
                </a:solidFill>
              </a:rPr>
              <a:t>TCP segment payloads</a:t>
            </a:r>
          </a:p>
        </p:txBody>
      </p:sp>
      <p:sp>
        <p:nvSpPr>
          <p:cNvPr id="76817" name="Text Box 74"/>
          <p:cNvSpPr txBox="1">
            <a:spLocks noChangeArrowheads="1"/>
          </p:cNvSpPr>
          <p:nvPr/>
        </p:nvSpPr>
        <p:spPr bwMode="auto">
          <a:xfrm>
            <a:off x="6226175" y="1865313"/>
            <a:ext cx="2130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i="1" smtClean="0">
                <a:solidFill>
                  <a:srgbClr val="000000"/>
                </a:solidFill>
              </a:rPr>
              <a:t>to application process</a:t>
            </a:r>
          </a:p>
        </p:txBody>
      </p:sp>
      <p:sp>
        <p:nvSpPr>
          <p:cNvPr id="76818" name="Rectangle 75"/>
          <p:cNvSpPr>
            <a:spLocks noGrp="1" noChangeArrowheads="1"/>
          </p:cNvSpPr>
          <p:nvPr>
            <p:ph type="body" sz="half" idx="2"/>
          </p:nvPr>
        </p:nvSpPr>
        <p:spPr>
          <a:xfrm>
            <a:off x="493713" y="1549400"/>
            <a:ext cx="4054475" cy="4906963"/>
          </a:xfrm>
        </p:spPr>
        <p:txBody>
          <a:bodyPr/>
          <a:lstStyle/>
          <a:p>
            <a:r>
              <a:rPr lang="en-US" altLang="en-US" sz="2400" smtClean="0"/>
              <a:t>receiver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advertises</a:t>
            </a:r>
            <a:r>
              <a:rPr lang="ja-JP" altLang="en-US" sz="2400" smtClean="0"/>
              <a:t>”</a:t>
            </a:r>
            <a:r>
              <a:rPr lang="en-US" altLang="ja-JP" sz="2400" smtClean="0"/>
              <a:t> free buffer space by including </a:t>
            </a:r>
            <a:r>
              <a:rPr lang="en-US" altLang="ja-JP" sz="2400" b="1" smtClean="0">
                <a:latin typeface="Courier New" panose="02070309020205020404" pitchFamily="49" charset="0"/>
              </a:rPr>
              <a:t>rwnd</a:t>
            </a:r>
            <a:r>
              <a:rPr lang="en-US" altLang="ja-JP" sz="2400" smtClean="0"/>
              <a:t> value in TCP header of receiver-to-sender segments</a:t>
            </a:r>
          </a:p>
          <a:p>
            <a:pPr lvl="1"/>
            <a:r>
              <a:rPr lang="en-US" altLang="en-US" sz="2000" b="1" smtClean="0">
                <a:latin typeface="Courier New" panose="02070309020205020404" pitchFamily="49" charset="0"/>
              </a:rPr>
              <a:t>RcvBuffer </a:t>
            </a:r>
            <a:r>
              <a:rPr lang="en-US" altLang="en-US" sz="2000" smtClean="0"/>
              <a:t>size set via socket options (typical default is 4096 bytes)</a:t>
            </a:r>
          </a:p>
          <a:p>
            <a:pPr lvl="1"/>
            <a:r>
              <a:rPr lang="en-US" altLang="en-US" sz="2000" smtClean="0"/>
              <a:t>many operating systems autoadjust </a:t>
            </a:r>
            <a:r>
              <a:rPr lang="en-US" altLang="en-US" sz="2000" b="1" smtClean="0">
                <a:latin typeface="Courier New" panose="02070309020205020404" pitchFamily="49" charset="0"/>
              </a:rPr>
              <a:t>RcvBuffer</a:t>
            </a:r>
            <a:endParaRPr lang="en-US" altLang="en-US" sz="2000" smtClean="0"/>
          </a:p>
          <a:p>
            <a:r>
              <a:rPr lang="en-US" altLang="en-US" sz="2400" smtClean="0"/>
              <a:t>sender limits amount of unacked (</a:t>
            </a:r>
            <a:r>
              <a:rPr lang="ja-JP" altLang="en-US" sz="2400" smtClean="0"/>
              <a:t>“</a:t>
            </a:r>
            <a:r>
              <a:rPr lang="en-US" altLang="ja-JP" sz="2400" smtClean="0"/>
              <a:t>in-flight</a:t>
            </a:r>
            <a:r>
              <a:rPr lang="ja-JP" altLang="en-US" sz="2400" smtClean="0"/>
              <a:t>”</a:t>
            </a:r>
            <a:r>
              <a:rPr lang="en-US" altLang="ja-JP" sz="2400" smtClean="0"/>
              <a:t>) data to receiver</a:t>
            </a:r>
            <a:r>
              <a:rPr lang="ja-JP" altLang="en-US" sz="2400" smtClean="0"/>
              <a:t>’</a:t>
            </a:r>
            <a:r>
              <a:rPr lang="en-US" altLang="ja-JP" sz="2400" smtClean="0"/>
              <a:t>s </a:t>
            </a:r>
            <a:r>
              <a:rPr lang="en-US" altLang="ja-JP" sz="2400" b="1" smtClean="0">
                <a:latin typeface="Courier New" panose="02070309020205020404" pitchFamily="49" charset="0"/>
              </a:rPr>
              <a:t>rwnd </a:t>
            </a:r>
            <a:r>
              <a:rPr lang="en-US" altLang="ja-JP" sz="2400" smtClean="0"/>
              <a:t>value </a:t>
            </a:r>
          </a:p>
          <a:p>
            <a:r>
              <a:rPr lang="en-US" altLang="en-US" sz="2400" smtClean="0"/>
              <a:t>guarantees receive buffer will not overflow</a:t>
            </a:r>
          </a:p>
        </p:txBody>
      </p:sp>
      <p:sp>
        <p:nvSpPr>
          <p:cNvPr id="76819" name="Text Box 76"/>
          <p:cNvSpPr txBox="1">
            <a:spLocks noChangeArrowheads="1"/>
          </p:cNvSpPr>
          <p:nvPr/>
        </p:nvSpPr>
        <p:spPr bwMode="auto">
          <a:xfrm>
            <a:off x="5837238" y="5018088"/>
            <a:ext cx="2695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i="1" smtClean="0">
                <a:solidFill>
                  <a:srgbClr val="000000"/>
                </a:solidFill>
              </a:rPr>
              <a:t>receiver-side buffering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9" name="Picture 2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" y="838200"/>
            <a:ext cx="63992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3" name="Rectangle 45"/>
          <p:cNvSpPr>
            <a:spLocks noGrp="1" noChangeArrowheads="1"/>
          </p:cNvSpPr>
          <p:nvPr>
            <p:ph type="title"/>
          </p:nvPr>
        </p:nvSpPr>
        <p:spPr>
          <a:xfrm>
            <a:off x="433388" y="241300"/>
            <a:ext cx="7772400" cy="727075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TCP: closing a connection</a:t>
            </a:r>
          </a:p>
        </p:txBody>
      </p:sp>
      <p:sp>
        <p:nvSpPr>
          <p:cNvPr id="83974" name="Rectangle 47"/>
          <p:cNvSpPr>
            <a:spLocks noGrp="1" noChangeArrowheads="1"/>
          </p:cNvSpPr>
          <p:nvPr>
            <p:ph type="body" sz="half" idx="2"/>
          </p:nvPr>
        </p:nvSpPr>
        <p:spPr>
          <a:xfrm>
            <a:off x="736600" y="1328738"/>
            <a:ext cx="7683500" cy="4648200"/>
          </a:xfrm>
        </p:spPr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client, server each close their side of connection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send TCP segment with FIN bit = 1</a:t>
            </a:r>
          </a:p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respond to received FIN with ACK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on receiving FIN, ACK can be combined with own FIN</a:t>
            </a:r>
          </a:p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simultaneous FIN exchanges can be handled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3" name="Picture 63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" y="838200"/>
            <a:ext cx="63992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997" name="Line 4"/>
          <p:cNvSpPr>
            <a:spLocks noChangeShapeType="1"/>
          </p:cNvSpPr>
          <p:nvPr/>
        </p:nvSpPr>
        <p:spPr bwMode="auto">
          <a:xfrm flipH="1">
            <a:off x="3471863" y="2081213"/>
            <a:ext cx="1587" cy="3948112"/>
          </a:xfrm>
          <a:prstGeom prst="line">
            <a:avLst/>
          </a:prstGeom>
          <a:noFill/>
          <a:ln w="952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84998" name="Line 10"/>
          <p:cNvSpPr>
            <a:spLocks noChangeShapeType="1"/>
          </p:cNvSpPr>
          <p:nvPr/>
        </p:nvSpPr>
        <p:spPr bwMode="auto">
          <a:xfrm flipH="1">
            <a:off x="6061075" y="2151063"/>
            <a:ext cx="1588" cy="3417887"/>
          </a:xfrm>
          <a:prstGeom prst="line">
            <a:avLst/>
          </a:prstGeom>
          <a:noFill/>
          <a:ln w="952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396362" name="Group 74"/>
          <p:cNvGrpSpPr>
            <a:grpSpLocks/>
          </p:cNvGrpSpPr>
          <p:nvPr/>
        </p:nvGrpSpPr>
        <p:grpSpPr bwMode="auto">
          <a:xfrm>
            <a:off x="544513" y="2762250"/>
            <a:ext cx="1335087" cy="854075"/>
            <a:chOff x="343" y="1740"/>
            <a:chExt cx="841" cy="538"/>
          </a:xfrm>
        </p:grpSpPr>
        <p:sp>
          <p:nvSpPr>
            <p:cNvPr id="85085" name="Text Box 34"/>
            <p:cNvSpPr txBox="1">
              <a:spLocks noChangeArrowheads="1"/>
            </p:cNvSpPr>
            <p:nvPr/>
          </p:nvSpPr>
          <p:spPr bwMode="auto">
            <a:xfrm>
              <a:off x="343" y="2066"/>
              <a:ext cx="84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FIN_WAIT_2</a:t>
              </a:r>
            </a:p>
          </p:txBody>
        </p:sp>
        <p:sp>
          <p:nvSpPr>
            <p:cNvPr id="85086" name="Line 35"/>
            <p:cNvSpPr>
              <a:spLocks noChangeShapeType="1"/>
            </p:cNvSpPr>
            <p:nvPr/>
          </p:nvSpPr>
          <p:spPr bwMode="auto">
            <a:xfrm>
              <a:off x="634" y="1740"/>
              <a:ext cx="0" cy="3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396361" name="Group 73"/>
          <p:cNvGrpSpPr>
            <a:grpSpLocks/>
          </p:cNvGrpSpPr>
          <p:nvPr/>
        </p:nvGrpSpPr>
        <p:grpSpPr bwMode="auto">
          <a:xfrm>
            <a:off x="7175500" y="2101850"/>
            <a:ext cx="1390650" cy="960438"/>
            <a:chOff x="4520" y="1324"/>
            <a:chExt cx="876" cy="605"/>
          </a:xfrm>
        </p:grpSpPr>
        <p:sp>
          <p:nvSpPr>
            <p:cNvPr id="85083" name="Text Box 37"/>
            <p:cNvSpPr txBox="1">
              <a:spLocks noChangeArrowheads="1"/>
            </p:cNvSpPr>
            <p:nvPr/>
          </p:nvSpPr>
          <p:spPr bwMode="auto">
            <a:xfrm>
              <a:off x="4520" y="1717"/>
              <a:ext cx="87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CLOSE_WAIT</a:t>
              </a:r>
            </a:p>
          </p:txBody>
        </p:sp>
        <p:sp>
          <p:nvSpPr>
            <p:cNvPr id="85084" name="Line 38"/>
            <p:cNvSpPr>
              <a:spLocks noChangeShapeType="1"/>
            </p:cNvSpPr>
            <p:nvPr/>
          </p:nvSpPr>
          <p:spPr bwMode="auto">
            <a:xfrm>
              <a:off x="5171" y="1324"/>
              <a:ext cx="0" cy="4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396363" name="Group 75"/>
          <p:cNvGrpSpPr>
            <a:grpSpLocks/>
          </p:cNvGrpSpPr>
          <p:nvPr/>
        </p:nvGrpSpPr>
        <p:grpSpPr bwMode="auto">
          <a:xfrm>
            <a:off x="3513138" y="3870325"/>
            <a:ext cx="2495550" cy="579438"/>
            <a:chOff x="2213" y="2438"/>
            <a:chExt cx="1572" cy="365"/>
          </a:xfrm>
        </p:grpSpPr>
        <p:sp>
          <p:nvSpPr>
            <p:cNvPr id="85080" name="Line 41"/>
            <p:cNvSpPr>
              <a:spLocks noChangeShapeType="1"/>
            </p:cNvSpPr>
            <p:nvPr/>
          </p:nvSpPr>
          <p:spPr bwMode="auto">
            <a:xfrm flipH="1">
              <a:off x="2213" y="2483"/>
              <a:ext cx="1572" cy="32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5081" name="Rectangle 42"/>
            <p:cNvSpPr>
              <a:spLocks noChangeArrowheads="1"/>
            </p:cNvSpPr>
            <p:nvPr/>
          </p:nvSpPr>
          <p:spPr bwMode="auto">
            <a:xfrm>
              <a:off x="2669" y="2438"/>
              <a:ext cx="590" cy="3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5082" name="Text Box 43"/>
            <p:cNvSpPr txBox="1">
              <a:spLocks noChangeArrowheads="1"/>
            </p:cNvSpPr>
            <p:nvPr/>
          </p:nvSpPr>
          <p:spPr bwMode="auto">
            <a:xfrm>
              <a:off x="2455" y="2562"/>
              <a:ext cx="105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FINbit=1, seq=y</a:t>
              </a:r>
            </a:p>
          </p:txBody>
        </p:sp>
      </p:grpSp>
      <p:grpSp>
        <p:nvGrpSpPr>
          <p:cNvPr id="396368" name="Group 80"/>
          <p:cNvGrpSpPr>
            <a:grpSpLocks/>
          </p:cNvGrpSpPr>
          <p:nvPr/>
        </p:nvGrpSpPr>
        <p:grpSpPr bwMode="auto">
          <a:xfrm>
            <a:off x="3543300" y="4578350"/>
            <a:ext cx="2508250" cy="582613"/>
            <a:chOff x="2232" y="2884"/>
            <a:chExt cx="1580" cy="367"/>
          </a:xfrm>
        </p:grpSpPr>
        <p:sp>
          <p:nvSpPr>
            <p:cNvPr id="85077" name="Line 44"/>
            <p:cNvSpPr>
              <a:spLocks noChangeShapeType="1"/>
            </p:cNvSpPr>
            <p:nvPr/>
          </p:nvSpPr>
          <p:spPr bwMode="auto">
            <a:xfrm>
              <a:off x="2232" y="2884"/>
              <a:ext cx="1580" cy="367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5078" name="Rectangle 46"/>
            <p:cNvSpPr>
              <a:spLocks noChangeArrowheads="1"/>
            </p:cNvSpPr>
            <p:nvPr/>
          </p:nvSpPr>
          <p:spPr bwMode="auto">
            <a:xfrm>
              <a:off x="2553" y="2995"/>
              <a:ext cx="896" cy="2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5079" name="Text Box 47"/>
            <p:cNvSpPr txBox="1">
              <a:spLocks noChangeArrowheads="1"/>
            </p:cNvSpPr>
            <p:nvPr/>
          </p:nvSpPr>
          <p:spPr bwMode="auto">
            <a:xfrm>
              <a:off x="2246" y="2958"/>
              <a:ext cx="153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ACKbit=1; ACKnum=y+1</a:t>
              </a:r>
            </a:p>
          </p:txBody>
        </p:sp>
      </p:grpSp>
      <p:grpSp>
        <p:nvGrpSpPr>
          <p:cNvPr id="396360" name="Group 72"/>
          <p:cNvGrpSpPr>
            <a:grpSpLocks/>
          </p:cNvGrpSpPr>
          <p:nvPr/>
        </p:nvGrpSpPr>
        <p:grpSpPr bwMode="auto">
          <a:xfrm>
            <a:off x="2090738" y="2901950"/>
            <a:ext cx="4930775" cy="854075"/>
            <a:chOff x="1317" y="1828"/>
            <a:chExt cx="3106" cy="538"/>
          </a:xfrm>
        </p:grpSpPr>
        <p:sp>
          <p:nvSpPr>
            <p:cNvPr id="85072" name="Line 13"/>
            <p:cNvSpPr>
              <a:spLocks noChangeShapeType="1"/>
            </p:cNvSpPr>
            <p:nvPr/>
          </p:nvSpPr>
          <p:spPr bwMode="auto">
            <a:xfrm flipH="1">
              <a:off x="2186" y="1828"/>
              <a:ext cx="1580" cy="367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5073" name="Rectangle 14"/>
            <p:cNvSpPr>
              <a:spLocks noChangeArrowheads="1"/>
            </p:cNvSpPr>
            <p:nvPr/>
          </p:nvSpPr>
          <p:spPr bwMode="auto">
            <a:xfrm>
              <a:off x="2507" y="1912"/>
              <a:ext cx="896" cy="2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5074" name="Text Box 15"/>
            <p:cNvSpPr txBox="1">
              <a:spLocks noChangeArrowheads="1"/>
            </p:cNvSpPr>
            <p:nvPr/>
          </p:nvSpPr>
          <p:spPr bwMode="auto">
            <a:xfrm>
              <a:off x="2200" y="1875"/>
              <a:ext cx="153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ACKbit=1; ACKnum=x+1</a:t>
              </a:r>
            </a:p>
          </p:txBody>
        </p:sp>
        <p:sp>
          <p:nvSpPr>
            <p:cNvPr id="85075" name="Text Box 21"/>
            <p:cNvSpPr txBox="1">
              <a:spLocks noChangeArrowheads="1"/>
            </p:cNvSpPr>
            <p:nvPr/>
          </p:nvSpPr>
          <p:spPr bwMode="auto">
            <a:xfrm>
              <a:off x="1317" y="2066"/>
              <a:ext cx="867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 eaLnBrk="0" hangingPunct="0">
                <a:lnSpc>
                  <a:spcPct val="90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 wait for server</a:t>
              </a:r>
            </a:p>
            <a:p>
              <a:pPr algn="r" eaLnBrk="0" hangingPunct="0">
                <a:lnSpc>
                  <a:spcPct val="90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close</a:t>
              </a:r>
            </a:p>
          </p:txBody>
        </p:sp>
        <p:sp>
          <p:nvSpPr>
            <p:cNvPr id="85076" name="Text Box 49"/>
            <p:cNvSpPr txBox="1">
              <a:spLocks noChangeArrowheads="1"/>
            </p:cNvSpPr>
            <p:nvPr/>
          </p:nvSpPr>
          <p:spPr bwMode="auto">
            <a:xfrm>
              <a:off x="3822" y="1979"/>
              <a:ext cx="601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90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can still</a:t>
              </a:r>
            </a:p>
            <a:p>
              <a:pPr eaLnBrk="0" hangingPunct="0">
                <a:lnSpc>
                  <a:spcPct val="90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send data</a:t>
              </a:r>
            </a:p>
          </p:txBody>
        </p:sp>
      </p:grpSp>
      <p:grpSp>
        <p:nvGrpSpPr>
          <p:cNvPr id="396366" name="Group 78"/>
          <p:cNvGrpSpPr>
            <a:grpSpLocks/>
          </p:cNvGrpSpPr>
          <p:nvPr/>
        </p:nvGrpSpPr>
        <p:grpSpPr bwMode="auto">
          <a:xfrm>
            <a:off x="6059488" y="3032125"/>
            <a:ext cx="2501900" cy="1735138"/>
            <a:chOff x="3817" y="1910"/>
            <a:chExt cx="1576" cy="1093"/>
          </a:xfrm>
        </p:grpSpPr>
        <p:sp>
          <p:nvSpPr>
            <p:cNvPr id="85068" name="Text Box 50"/>
            <p:cNvSpPr txBox="1">
              <a:spLocks noChangeArrowheads="1"/>
            </p:cNvSpPr>
            <p:nvPr/>
          </p:nvSpPr>
          <p:spPr bwMode="auto">
            <a:xfrm>
              <a:off x="3817" y="2703"/>
              <a:ext cx="792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90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can no longer</a:t>
              </a:r>
            </a:p>
            <a:p>
              <a:pPr eaLnBrk="0" hangingPunct="0">
                <a:lnSpc>
                  <a:spcPct val="90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send data</a:t>
              </a:r>
            </a:p>
          </p:txBody>
        </p:sp>
        <p:grpSp>
          <p:nvGrpSpPr>
            <p:cNvPr id="102476" name="Group 76"/>
            <p:cNvGrpSpPr>
              <a:grpSpLocks/>
            </p:cNvGrpSpPr>
            <p:nvPr/>
          </p:nvGrpSpPr>
          <p:grpSpPr bwMode="auto">
            <a:xfrm>
              <a:off x="4691" y="1910"/>
              <a:ext cx="702" cy="723"/>
              <a:chOff x="4691" y="1910"/>
              <a:chExt cx="702" cy="723"/>
            </a:xfrm>
          </p:grpSpPr>
          <p:sp>
            <p:nvSpPr>
              <p:cNvPr id="85070" name="Line 39"/>
              <p:cNvSpPr>
                <a:spLocks noChangeShapeType="1"/>
              </p:cNvSpPr>
              <p:nvPr/>
            </p:nvSpPr>
            <p:spPr bwMode="auto">
              <a:xfrm>
                <a:off x="5167" y="1910"/>
                <a:ext cx="0" cy="5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85071" name="Text Box 55"/>
              <p:cNvSpPr txBox="1">
                <a:spLocks noChangeArrowheads="1"/>
              </p:cNvSpPr>
              <p:nvPr/>
            </p:nvSpPr>
            <p:spPr bwMode="auto">
              <a:xfrm>
                <a:off x="4691" y="2421"/>
                <a:ext cx="70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mtClean="0">
                    <a:solidFill>
                      <a:srgbClr val="000000"/>
                    </a:solidFill>
                  </a:rPr>
                  <a:t>LAST_ACK</a:t>
                </a:r>
              </a:p>
            </p:txBody>
          </p:sp>
        </p:grpSp>
      </p:grpSp>
      <p:grpSp>
        <p:nvGrpSpPr>
          <p:cNvPr id="396370" name="Group 82"/>
          <p:cNvGrpSpPr>
            <a:grpSpLocks/>
          </p:cNvGrpSpPr>
          <p:nvPr/>
        </p:nvGrpSpPr>
        <p:grpSpPr bwMode="auto">
          <a:xfrm>
            <a:off x="7642225" y="4213225"/>
            <a:ext cx="917575" cy="1223963"/>
            <a:chOff x="4814" y="2654"/>
            <a:chExt cx="578" cy="771"/>
          </a:xfrm>
        </p:grpSpPr>
        <p:sp>
          <p:nvSpPr>
            <p:cNvPr id="85066" name="Text Box 11"/>
            <p:cNvSpPr txBox="1">
              <a:spLocks noChangeArrowheads="1"/>
            </p:cNvSpPr>
            <p:nvPr/>
          </p:nvSpPr>
          <p:spPr bwMode="auto">
            <a:xfrm>
              <a:off x="4814" y="3213"/>
              <a:ext cx="5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CLOSED</a:t>
              </a:r>
            </a:p>
          </p:txBody>
        </p:sp>
        <p:sp>
          <p:nvSpPr>
            <p:cNvPr id="85067" name="Line 57"/>
            <p:cNvSpPr>
              <a:spLocks noChangeShapeType="1"/>
            </p:cNvSpPr>
            <p:nvPr/>
          </p:nvSpPr>
          <p:spPr bwMode="auto">
            <a:xfrm>
              <a:off x="5173" y="265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396365" name="Group 77"/>
          <p:cNvGrpSpPr>
            <a:grpSpLocks/>
          </p:cNvGrpSpPr>
          <p:nvPr/>
        </p:nvGrpSpPr>
        <p:grpSpPr bwMode="auto">
          <a:xfrm>
            <a:off x="585788" y="3605213"/>
            <a:ext cx="1400175" cy="1044575"/>
            <a:chOff x="369" y="2271"/>
            <a:chExt cx="882" cy="658"/>
          </a:xfrm>
        </p:grpSpPr>
        <p:sp>
          <p:nvSpPr>
            <p:cNvPr id="85064" name="Text Box 58"/>
            <p:cNvSpPr txBox="1">
              <a:spLocks noChangeArrowheads="1"/>
            </p:cNvSpPr>
            <p:nvPr/>
          </p:nvSpPr>
          <p:spPr bwMode="auto">
            <a:xfrm>
              <a:off x="369" y="2717"/>
              <a:ext cx="88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TIMED_WAIT</a:t>
              </a:r>
            </a:p>
          </p:txBody>
        </p:sp>
        <p:sp>
          <p:nvSpPr>
            <p:cNvPr id="85065" name="Line 60"/>
            <p:cNvSpPr>
              <a:spLocks noChangeShapeType="1"/>
            </p:cNvSpPr>
            <p:nvPr/>
          </p:nvSpPr>
          <p:spPr bwMode="auto">
            <a:xfrm>
              <a:off x="638" y="2271"/>
              <a:ext cx="0" cy="4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396369" name="Group 81"/>
          <p:cNvGrpSpPr>
            <a:grpSpLocks/>
          </p:cNvGrpSpPr>
          <p:nvPr/>
        </p:nvGrpSpPr>
        <p:grpSpPr bwMode="auto">
          <a:xfrm>
            <a:off x="674688" y="4486275"/>
            <a:ext cx="2743200" cy="1768475"/>
            <a:chOff x="425" y="2826"/>
            <a:chExt cx="1728" cy="1114"/>
          </a:xfrm>
        </p:grpSpPr>
        <p:sp>
          <p:nvSpPr>
            <p:cNvPr id="85058" name="Line 52"/>
            <p:cNvSpPr>
              <a:spLocks noChangeShapeType="1"/>
            </p:cNvSpPr>
            <p:nvPr/>
          </p:nvSpPr>
          <p:spPr bwMode="auto">
            <a:xfrm>
              <a:off x="1820" y="2833"/>
              <a:ext cx="7" cy="10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5059" name="Text Box 51"/>
            <p:cNvSpPr txBox="1">
              <a:spLocks noChangeArrowheads="1"/>
            </p:cNvSpPr>
            <p:nvPr/>
          </p:nvSpPr>
          <p:spPr bwMode="auto">
            <a:xfrm>
              <a:off x="1216" y="3093"/>
              <a:ext cx="937" cy="4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 eaLnBrk="0" hangingPunct="0">
                <a:lnSpc>
                  <a:spcPct val="90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 timed wait </a:t>
              </a:r>
            </a:p>
            <a:p>
              <a:pPr algn="r" eaLnBrk="0" hangingPunct="0">
                <a:lnSpc>
                  <a:spcPct val="90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for 2*max </a:t>
              </a:r>
            </a:p>
            <a:p>
              <a:pPr algn="r" eaLnBrk="0" hangingPunct="0">
                <a:lnSpc>
                  <a:spcPct val="90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segment lifetime</a:t>
              </a:r>
            </a:p>
          </p:txBody>
        </p:sp>
        <p:sp>
          <p:nvSpPr>
            <p:cNvPr id="85060" name="Line 53"/>
            <p:cNvSpPr>
              <a:spLocks noChangeShapeType="1"/>
            </p:cNvSpPr>
            <p:nvPr/>
          </p:nvSpPr>
          <p:spPr bwMode="auto">
            <a:xfrm>
              <a:off x="1742" y="2826"/>
              <a:ext cx="1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5061" name="Line 54"/>
            <p:cNvSpPr>
              <a:spLocks noChangeShapeType="1"/>
            </p:cNvSpPr>
            <p:nvPr/>
          </p:nvSpPr>
          <p:spPr bwMode="auto">
            <a:xfrm>
              <a:off x="1759" y="3889"/>
              <a:ext cx="1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5062" name="Text Box 59"/>
            <p:cNvSpPr txBox="1">
              <a:spLocks noChangeArrowheads="1"/>
            </p:cNvSpPr>
            <p:nvPr/>
          </p:nvSpPr>
          <p:spPr bwMode="auto">
            <a:xfrm>
              <a:off x="425" y="3728"/>
              <a:ext cx="5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CLOSED</a:t>
              </a:r>
            </a:p>
          </p:txBody>
        </p:sp>
        <p:sp>
          <p:nvSpPr>
            <p:cNvPr id="85063" name="Line 61"/>
            <p:cNvSpPr>
              <a:spLocks noChangeShapeType="1"/>
            </p:cNvSpPr>
            <p:nvPr/>
          </p:nvSpPr>
          <p:spPr bwMode="auto">
            <a:xfrm>
              <a:off x="631" y="2918"/>
              <a:ext cx="0" cy="8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85008" name="Rectangle 62"/>
          <p:cNvSpPr>
            <a:spLocks noGrp="1" noChangeArrowheads="1"/>
          </p:cNvSpPr>
          <p:nvPr>
            <p:ph type="title"/>
          </p:nvPr>
        </p:nvSpPr>
        <p:spPr>
          <a:xfrm>
            <a:off x="433388" y="241300"/>
            <a:ext cx="7772400" cy="727075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TCP: closing a connection</a:t>
            </a:r>
          </a:p>
        </p:txBody>
      </p:sp>
      <p:grpSp>
        <p:nvGrpSpPr>
          <p:cNvPr id="396359" name="Group 71"/>
          <p:cNvGrpSpPr>
            <a:grpSpLocks/>
          </p:cNvGrpSpPr>
          <p:nvPr/>
        </p:nvGrpSpPr>
        <p:grpSpPr bwMode="auto">
          <a:xfrm>
            <a:off x="550863" y="2046288"/>
            <a:ext cx="1335087" cy="700087"/>
            <a:chOff x="347" y="1289"/>
            <a:chExt cx="841" cy="441"/>
          </a:xfrm>
        </p:grpSpPr>
        <p:sp>
          <p:nvSpPr>
            <p:cNvPr id="85056" name="Text Box 31"/>
            <p:cNvSpPr txBox="1">
              <a:spLocks noChangeArrowheads="1"/>
            </p:cNvSpPr>
            <p:nvPr/>
          </p:nvSpPr>
          <p:spPr bwMode="auto">
            <a:xfrm>
              <a:off x="347" y="1518"/>
              <a:ext cx="84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FIN_WAIT_1</a:t>
              </a:r>
            </a:p>
          </p:txBody>
        </p:sp>
        <p:sp>
          <p:nvSpPr>
            <p:cNvPr id="85057" name="Line 32"/>
            <p:cNvSpPr>
              <a:spLocks noChangeShapeType="1"/>
            </p:cNvSpPr>
            <p:nvPr/>
          </p:nvSpPr>
          <p:spPr bwMode="auto">
            <a:xfrm>
              <a:off x="630" y="1289"/>
              <a:ext cx="0" cy="2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396358" name="Group 70"/>
          <p:cNvGrpSpPr>
            <a:grpSpLocks/>
          </p:cNvGrpSpPr>
          <p:nvPr/>
        </p:nvGrpSpPr>
        <p:grpSpPr bwMode="auto">
          <a:xfrm>
            <a:off x="1204913" y="2100263"/>
            <a:ext cx="4775200" cy="1014412"/>
            <a:chOff x="759" y="1323"/>
            <a:chExt cx="3008" cy="639"/>
          </a:xfrm>
        </p:grpSpPr>
        <p:sp>
          <p:nvSpPr>
            <p:cNvPr id="85051" name="Line 6"/>
            <p:cNvSpPr>
              <a:spLocks noChangeShapeType="1"/>
            </p:cNvSpPr>
            <p:nvPr/>
          </p:nvSpPr>
          <p:spPr bwMode="auto">
            <a:xfrm>
              <a:off x="2195" y="1442"/>
              <a:ext cx="1572" cy="32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5052" name="Rectangle 7"/>
            <p:cNvSpPr>
              <a:spLocks noChangeArrowheads="1"/>
            </p:cNvSpPr>
            <p:nvPr/>
          </p:nvSpPr>
          <p:spPr bwMode="auto">
            <a:xfrm>
              <a:off x="2644" y="1369"/>
              <a:ext cx="590" cy="3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5053" name="Text Box 8"/>
            <p:cNvSpPr txBox="1">
              <a:spLocks noChangeArrowheads="1"/>
            </p:cNvSpPr>
            <p:nvPr/>
          </p:nvSpPr>
          <p:spPr bwMode="auto">
            <a:xfrm>
              <a:off x="2430" y="1493"/>
              <a:ext cx="105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FINbit=1, seq=x</a:t>
              </a:r>
            </a:p>
          </p:txBody>
        </p:sp>
        <p:sp>
          <p:nvSpPr>
            <p:cNvPr id="85054" name="Text Box 9"/>
            <p:cNvSpPr txBox="1">
              <a:spLocks noChangeArrowheads="1"/>
            </p:cNvSpPr>
            <p:nvPr/>
          </p:nvSpPr>
          <p:spPr bwMode="auto">
            <a:xfrm>
              <a:off x="1209" y="1541"/>
              <a:ext cx="913" cy="4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 eaLnBrk="0" hangingPunct="0">
                <a:lnSpc>
                  <a:spcPct val="90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can no longer</a:t>
              </a:r>
            </a:p>
            <a:p>
              <a:pPr algn="r" eaLnBrk="0" hangingPunct="0">
                <a:lnSpc>
                  <a:spcPct val="90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send but can</a:t>
              </a:r>
            </a:p>
            <a:p>
              <a:pPr algn="r" eaLnBrk="0" hangingPunct="0">
                <a:lnSpc>
                  <a:spcPct val="90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 receive data</a:t>
              </a:r>
            </a:p>
          </p:txBody>
        </p:sp>
        <p:sp>
          <p:nvSpPr>
            <p:cNvPr id="85055" name="Text Box 67"/>
            <p:cNvSpPr txBox="1">
              <a:spLocks noChangeArrowheads="1"/>
            </p:cNvSpPr>
            <p:nvPr/>
          </p:nvSpPr>
          <p:spPr bwMode="auto">
            <a:xfrm>
              <a:off x="759" y="1323"/>
              <a:ext cx="145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000000"/>
                  </a:solidFill>
                  <a:latin typeface="Courier New" charset="0"/>
                </a:rPr>
                <a:t>clientSocket.close()</a:t>
              </a:r>
            </a:p>
          </p:txBody>
        </p:sp>
      </p:grpSp>
      <p:sp>
        <p:nvSpPr>
          <p:cNvPr id="85011" name="Text Box 84"/>
          <p:cNvSpPr txBox="1">
            <a:spLocks noChangeArrowheads="1"/>
          </p:cNvSpPr>
          <p:nvPr/>
        </p:nvSpPr>
        <p:spPr bwMode="auto">
          <a:xfrm>
            <a:off x="498475" y="1368425"/>
            <a:ext cx="11604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0" hangingPunct="0">
              <a:defRPr/>
            </a:pPr>
            <a:r>
              <a:rPr lang="en-US" i="1" smtClean="0">
                <a:solidFill>
                  <a:srgbClr val="000099"/>
                </a:solidFill>
              </a:rPr>
              <a:t>client state</a:t>
            </a:r>
          </a:p>
          <a:p>
            <a:pPr algn="r" eaLnBrk="0" hangingPunct="0">
              <a:defRPr/>
            </a:pPr>
            <a:endParaRPr lang="en-US" i="1" smtClean="0">
              <a:solidFill>
                <a:srgbClr val="000099"/>
              </a:solidFill>
            </a:endParaRPr>
          </a:p>
        </p:txBody>
      </p:sp>
      <p:sp>
        <p:nvSpPr>
          <p:cNvPr id="85012" name="Text Box 85"/>
          <p:cNvSpPr txBox="1">
            <a:spLocks noChangeArrowheads="1"/>
          </p:cNvSpPr>
          <p:nvPr/>
        </p:nvSpPr>
        <p:spPr bwMode="auto">
          <a:xfrm>
            <a:off x="7353300" y="1385888"/>
            <a:ext cx="12382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0" hangingPunct="0">
              <a:defRPr/>
            </a:pPr>
            <a:r>
              <a:rPr lang="en-US" i="1" smtClean="0">
                <a:solidFill>
                  <a:srgbClr val="000099"/>
                </a:solidFill>
              </a:rPr>
              <a:t>server state</a:t>
            </a:r>
          </a:p>
          <a:p>
            <a:pPr algn="r" eaLnBrk="0" hangingPunct="0">
              <a:defRPr/>
            </a:pPr>
            <a:endParaRPr lang="en-US" i="1" smtClean="0">
              <a:solidFill>
                <a:srgbClr val="000099"/>
              </a:solidFill>
            </a:endParaRPr>
          </a:p>
        </p:txBody>
      </p:sp>
      <p:sp>
        <p:nvSpPr>
          <p:cNvPr id="85013" name="Text Box 86"/>
          <p:cNvSpPr txBox="1">
            <a:spLocks noChangeArrowheads="1"/>
          </p:cNvSpPr>
          <p:nvPr/>
        </p:nvSpPr>
        <p:spPr bwMode="auto">
          <a:xfrm>
            <a:off x="7769225" y="1768475"/>
            <a:ext cx="77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ESTAB</a:t>
            </a:r>
          </a:p>
        </p:txBody>
      </p:sp>
      <p:sp>
        <p:nvSpPr>
          <p:cNvPr id="85014" name="Text Box 87"/>
          <p:cNvSpPr txBox="1">
            <a:spLocks noChangeArrowheads="1"/>
          </p:cNvSpPr>
          <p:nvPr/>
        </p:nvSpPr>
        <p:spPr bwMode="auto">
          <a:xfrm>
            <a:off x="533400" y="1751013"/>
            <a:ext cx="77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ESTAB</a:t>
            </a:r>
          </a:p>
        </p:txBody>
      </p:sp>
      <p:grpSp>
        <p:nvGrpSpPr>
          <p:cNvPr id="102422" name="Group 88"/>
          <p:cNvGrpSpPr>
            <a:grpSpLocks/>
          </p:cNvGrpSpPr>
          <p:nvPr/>
        </p:nvGrpSpPr>
        <p:grpSpPr bwMode="auto">
          <a:xfrm>
            <a:off x="3140075" y="1443038"/>
            <a:ext cx="642938" cy="600075"/>
            <a:chOff x="-44" y="1473"/>
            <a:chExt cx="981" cy="1105"/>
          </a:xfrm>
        </p:grpSpPr>
        <p:pic>
          <p:nvPicPr>
            <p:cNvPr id="102456" name="Picture 89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57" name="Freeform 9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102423" name="Group 91"/>
          <p:cNvGrpSpPr>
            <a:grpSpLocks/>
          </p:cNvGrpSpPr>
          <p:nvPr/>
        </p:nvGrpSpPr>
        <p:grpSpPr bwMode="auto">
          <a:xfrm>
            <a:off x="5772150" y="1446213"/>
            <a:ext cx="336550" cy="512762"/>
            <a:chOff x="4140" y="429"/>
            <a:chExt cx="1425" cy="2396"/>
          </a:xfrm>
        </p:grpSpPr>
        <p:sp>
          <p:nvSpPr>
            <p:cNvPr id="102424" name="Freeform 92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85018" name="Rectangle 93"/>
            <p:cNvSpPr>
              <a:spLocks noChangeArrowheads="1"/>
            </p:cNvSpPr>
            <p:nvPr/>
          </p:nvSpPr>
          <p:spPr bwMode="auto">
            <a:xfrm>
              <a:off x="4207" y="429"/>
              <a:ext cx="1049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02426" name="Freeform 94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02427" name="Freeform 95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85021" name="Rectangle 96"/>
            <p:cNvSpPr>
              <a:spLocks noChangeArrowheads="1"/>
            </p:cNvSpPr>
            <p:nvPr/>
          </p:nvSpPr>
          <p:spPr bwMode="auto">
            <a:xfrm>
              <a:off x="4214" y="696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102429" name="Group 97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85047" name="AutoShape 98"/>
              <p:cNvSpPr>
                <a:spLocks noChangeArrowheads="1"/>
              </p:cNvSpPr>
              <p:nvPr/>
            </p:nvSpPr>
            <p:spPr bwMode="auto">
              <a:xfrm>
                <a:off x="617" y="2566"/>
                <a:ext cx="721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85048" name="AutoShape 99"/>
              <p:cNvSpPr>
                <a:spLocks noChangeArrowheads="1"/>
              </p:cNvSpPr>
              <p:nvPr/>
            </p:nvSpPr>
            <p:spPr bwMode="auto">
              <a:xfrm>
                <a:off x="634" y="2581"/>
                <a:ext cx="688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85023" name="Rectangle 100"/>
            <p:cNvSpPr>
              <a:spLocks noChangeArrowheads="1"/>
            </p:cNvSpPr>
            <p:nvPr/>
          </p:nvSpPr>
          <p:spPr bwMode="auto">
            <a:xfrm>
              <a:off x="4221" y="1022"/>
              <a:ext cx="598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102431" name="Group 101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85045" name="AutoShape 102"/>
              <p:cNvSpPr>
                <a:spLocks noChangeArrowheads="1"/>
              </p:cNvSpPr>
              <p:nvPr/>
            </p:nvSpPr>
            <p:spPr bwMode="auto">
              <a:xfrm>
                <a:off x="611" y="2567"/>
                <a:ext cx="730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85046" name="AutoShape 103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6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85025" name="Rectangle 104"/>
            <p:cNvSpPr>
              <a:spLocks noChangeArrowheads="1"/>
            </p:cNvSpPr>
            <p:nvPr/>
          </p:nvSpPr>
          <p:spPr bwMode="auto">
            <a:xfrm>
              <a:off x="4214" y="1356"/>
              <a:ext cx="598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5026" name="Rectangle 105"/>
            <p:cNvSpPr>
              <a:spLocks noChangeArrowheads="1"/>
            </p:cNvSpPr>
            <p:nvPr/>
          </p:nvSpPr>
          <p:spPr bwMode="auto">
            <a:xfrm>
              <a:off x="4227" y="1653"/>
              <a:ext cx="598" cy="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102434" name="Group 106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85043" name="AutoShape 107"/>
              <p:cNvSpPr>
                <a:spLocks noChangeArrowheads="1"/>
              </p:cNvSpPr>
              <p:nvPr/>
            </p:nvSpPr>
            <p:spPr bwMode="auto">
              <a:xfrm>
                <a:off x="618" y="2571"/>
                <a:ext cx="720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85044" name="AutoShape 108"/>
              <p:cNvSpPr>
                <a:spLocks noChangeArrowheads="1"/>
              </p:cNvSpPr>
              <p:nvPr/>
            </p:nvSpPr>
            <p:spPr bwMode="auto">
              <a:xfrm>
                <a:off x="635" y="2585"/>
                <a:ext cx="687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102435" name="Freeform 109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102436" name="Group 110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85041" name="AutoShape 111"/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28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85042" name="AutoShape 112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5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85030" name="Rectangle 113"/>
            <p:cNvSpPr>
              <a:spLocks noChangeArrowheads="1"/>
            </p:cNvSpPr>
            <p:nvPr/>
          </p:nvSpPr>
          <p:spPr bwMode="auto">
            <a:xfrm>
              <a:off x="5249" y="429"/>
              <a:ext cx="67" cy="2292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02438" name="Freeform 114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02439" name="Freeform 115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8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85033" name="Oval 116"/>
            <p:cNvSpPr>
              <a:spLocks noChangeArrowheads="1"/>
            </p:cNvSpPr>
            <p:nvPr/>
          </p:nvSpPr>
          <p:spPr bwMode="auto">
            <a:xfrm>
              <a:off x="5518" y="2610"/>
              <a:ext cx="47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02441" name="Freeform 117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85035" name="AutoShape 118"/>
            <p:cNvSpPr>
              <a:spLocks noChangeArrowheads="1"/>
            </p:cNvSpPr>
            <p:nvPr/>
          </p:nvSpPr>
          <p:spPr bwMode="auto">
            <a:xfrm>
              <a:off x="4140" y="2677"/>
              <a:ext cx="1196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5036" name="AutoShape 119"/>
            <p:cNvSpPr>
              <a:spLocks noChangeArrowheads="1"/>
            </p:cNvSpPr>
            <p:nvPr/>
          </p:nvSpPr>
          <p:spPr bwMode="auto">
            <a:xfrm>
              <a:off x="4207" y="2714"/>
              <a:ext cx="1069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5037" name="Oval 120"/>
            <p:cNvSpPr>
              <a:spLocks noChangeArrowheads="1"/>
            </p:cNvSpPr>
            <p:nvPr/>
          </p:nvSpPr>
          <p:spPr bwMode="auto">
            <a:xfrm>
              <a:off x="4308" y="2380"/>
              <a:ext cx="155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5038" name="Oval 121"/>
            <p:cNvSpPr>
              <a:spLocks noChangeArrowheads="1"/>
            </p:cNvSpPr>
            <p:nvPr/>
          </p:nvSpPr>
          <p:spPr bwMode="auto">
            <a:xfrm>
              <a:off x="4483" y="2387"/>
              <a:ext cx="161" cy="1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180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85039" name="Oval 122"/>
            <p:cNvSpPr>
              <a:spLocks noChangeArrowheads="1"/>
            </p:cNvSpPr>
            <p:nvPr/>
          </p:nvSpPr>
          <p:spPr bwMode="auto">
            <a:xfrm>
              <a:off x="4664" y="2380"/>
              <a:ext cx="155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5040" name="Rectangle 123"/>
            <p:cNvSpPr>
              <a:spLocks noChangeArrowheads="1"/>
            </p:cNvSpPr>
            <p:nvPr/>
          </p:nvSpPr>
          <p:spPr bwMode="auto">
            <a:xfrm>
              <a:off x="5061" y="1838"/>
              <a:ext cx="87" cy="757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6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96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96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96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96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96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96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96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96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96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9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Review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42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Goals for Today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dirty="0" smtClean="0"/>
              <a:t>Finish up TCP</a:t>
            </a:r>
          </a:p>
          <a:p>
            <a:endParaRPr lang="en-US" dirty="0"/>
          </a:p>
          <a:p>
            <a:r>
              <a:rPr lang="en-US" dirty="0" smtClean="0"/>
              <a:t>Exam review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855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5" name="Picture 5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773113"/>
            <a:ext cx="5027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0500"/>
            <a:ext cx="7772400" cy="781050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TCP segment structure</a:t>
            </a:r>
            <a:endParaRPr lang="en-US">
              <a:ea typeface="ＭＳ Ｐゴシック" charset="0"/>
              <a:cs typeface="+mj-cs"/>
            </a:endParaRPr>
          </a:p>
        </p:txBody>
      </p:sp>
      <p:sp>
        <p:nvSpPr>
          <p:cNvPr id="59398" name="Rectangle 4"/>
          <p:cNvSpPr>
            <a:spLocks noChangeArrowheads="1"/>
          </p:cNvSpPr>
          <p:nvPr/>
        </p:nvSpPr>
        <p:spPr bwMode="auto">
          <a:xfrm>
            <a:off x="2897188" y="1512888"/>
            <a:ext cx="3951287" cy="4824412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399" name="Rectangle 5"/>
          <p:cNvSpPr>
            <a:spLocks noChangeArrowheads="1"/>
          </p:cNvSpPr>
          <p:nvPr/>
        </p:nvSpPr>
        <p:spPr bwMode="auto">
          <a:xfrm>
            <a:off x="2811463" y="1628775"/>
            <a:ext cx="3951287" cy="48053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9400" name="Text Box 6"/>
          <p:cNvSpPr txBox="1">
            <a:spLocks noChangeArrowheads="1"/>
          </p:cNvSpPr>
          <p:nvPr/>
        </p:nvSpPr>
        <p:spPr bwMode="auto">
          <a:xfrm>
            <a:off x="2955925" y="1587500"/>
            <a:ext cx="166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source port #</a:t>
            </a:r>
            <a:endParaRPr lang="en-US" sz="2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01" name="Text Box 7"/>
          <p:cNvSpPr txBox="1">
            <a:spLocks noChangeArrowheads="1"/>
          </p:cNvSpPr>
          <p:nvPr/>
        </p:nvSpPr>
        <p:spPr bwMode="auto">
          <a:xfrm>
            <a:off x="5056188" y="1592263"/>
            <a:ext cx="1381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dest port #</a:t>
            </a:r>
            <a:endParaRPr lang="en-US" sz="1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02" name="Line 8"/>
          <p:cNvSpPr>
            <a:spLocks noChangeShapeType="1"/>
          </p:cNvSpPr>
          <p:nvPr/>
        </p:nvSpPr>
        <p:spPr bwMode="auto">
          <a:xfrm>
            <a:off x="2814638" y="2003425"/>
            <a:ext cx="3946525" cy="4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03" name="Line 9"/>
          <p:cNvSpPr>
            <a:spLocks noChangeShapeType="1"/>
          </p:cNvSpPr>
          <p:nvPr/>
        </p:nvSpPr>
        <p:spPr bwMode="auto">
          <a:xfrm flipV="1">
            <a:off x="2808288" y="2382838"/>
            <a:ext cx="3951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04" name="Line 10"/>
          <p:cNvSpPr>
            <a:spLocks noChangeShapeType="1"/>
          </p:cNvSpPr>
          <p:nvPr/>
        </p:nvSpPr>
        <p:spPr bwMode="auto">
          <a:xfrm flipV="1">
            <a:off x="4754563" y="1628775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05" name="Text Box 11"/>
          <p:cNvSpPr txBox="1">
            <a:spLocks noChangeArrowheads="1"/>
          </p:cNvSpPr>
          <p:nvPr/>
        </p:nvSpPr>
        <p:spPr bwMode="auto">
          <a:xfrm>
            <a:off x="4297363" y="1098550"/>
            <a:ext cx="85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32 bits</a:t>
            </a:r>
            <a:endParaRPr lang="en-US" sz="2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06" name="Line 12"/>
          <p:cNvSpPr>
            <a:spLocks noChangeShapeType="1"/>
          </p:cNvSpPr>
          <p:nvPr/>
        </p:nvSpPr>
        <p:spPr bwMode="auto">
          <a:xfrm>
            <a:off x="5297488" y="1344613"/>
            <a:ext cx="1427162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07" name="Line 13"/>
          <p:cNvSpPr>
            <a:spLocks noChangeShapeType="1"/>
          </p:cNvSpPr>
          <p:nvPr/>
        </p:nvSpPr>
        <p:spPr bwMode="auto">
          <a:xfrm rot="10800000">
            <a:off x="2789238" y="1355725"/>
            <a:ext cx="13414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08" name="Text Box 14"/>
          <p:cNvSpPr txBox="1">
            <a:spLocks noChangeArrowheads="1"/>
          </p:cNvSpPr>
          <p:nvPr/>
        </p:nvSpPr>
        <p:spPr bwMode="auto">
          <a:xfrm>
            <a:off x="3863975" y="4567238"/>
            <a:ext cx="20050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application</a:t>
            </a:r>
          </a:p>
          <a:p>
            <a:pPr algn="ctr" eaLnBrk="0" hangingPunct="0">
              <a:defRPr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data </a:t>
            </a:r>
          </a:p>
          <a:p>
            <a:pPr algn="ctr" eaLnBrk="0" hangingPunct="0">
              <a:defRPr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(variable length)</a:t>
            </a:r>
            <a:endParaRPr lang="en-US" sz="2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09" name="Text Box 15"/>
          <p:cNvSpPr txBox="1">
            <a:spLocks noChangeArrowheads="1"/>
          </p:cNvSpPr>
          <p:nvPr/>
        </p:nvSpPr>
        <p:spPr bwMode="auto">
          <a:xfrm>
            <a:off x="3444875" y="1982788"/>
            <a:ext cx="2486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sequence number</a:t>
            </a:r>
            <a:endParaRPr lang="en-US" sz="2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10" name="Line 16"/>
          <p:cNvSpPr>
            <a:spLocks noChangeShapeType="1"/>
          </p:cNvSpPr>
          <p:nvPr/>
        </p:nvSpPr>
        <p:spPr bwMode="auto">
          <a:xfrm flipV="1">
            <a:off x="2817813" y="2763838"/>
            <a:ext cx="3951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11" name="Text Box 17"/>
          <p:cNvSpPr txBox="1">
            <a:spLocks noChangeArrowheads="1"/>
          </p:cNvSpPr>
          <p:nvPr/>
        </p:nvSpPr>
        <p:spPr bwMode="auto">
          <a:xfrm>
            <a:off x="3044825" y="2382838"/>
            <a:ext cx="3409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acknowledgement number</a:t>
            </a:r>
          </a:p>
        </p:txBody>
      </p:sp>
      <p:sp>
        <p:nvSpPr>
          <p:cNvPr id="59412" name="Line 18"/>
          <p:cNvSpPr>
            <a:spLocks noChangeShapeType="1"/>
          </p:cNvSpPr>
          <p:nvPr/>
        </p:nvSpPr>
        <p:spPr bwMode="auto">
          <a:xfrm flipV="1">
            <a:off x="2813050" y="3159125"/>
            <a:ext cx="39512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13" name="Line 19"/>
          <p:cNvSpPr>
            <a:spLocks noChangeShapeType="1"/>
          </p:cNvSpPr>
          <p:nvPr/>
        </p:nvSpPr>
        <p:spPr bwMode="auto">
          <a:xfrm flipV="1">
            <a:off x="2808288" y="3549650"/>
            <a:ext cx="3951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14" name="Line 20"/>
          <p:cNvSpPr>
            <a:spLocks noChangeShapeType="1"/>
          </p:cNvSpPr>
          <p:nvPr/>
        </p:nvSpPr>
        <p:spPr bwMode="auto">
          <a:xfrm flipV="1">
            <a:off x="2808288" y="4111625"/>
            <a:ext cx="3951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15" name="Line 21"/>
          <p:cNvSpPr>
            <a:spLocks noChangeShapeType="1"/>
          </p:cNvSpPr>
          <p:nvPr/>
        </p:nvSpPr>
        <p:spPr bwMode="auto">
          <a:xfrm flipH="1" flipV="1">
            <a:off x="4768850" y="2767013"/>
            <a:ext cx="4763" cy="777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16" name="Text Box 22"/>
          <p:cNvSpPr txBox="1">
            <a:spLocks noChangeArrowheads="1"/>
          </p:cNvSpPr>
          <p:nvPr/>
        </p:nvSpPr>
        <p:spPr bwMode="auto">
          <a:xfrm>
            <a:off x="4870450" y="2770188"/>
            <a:ext cx="174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receive window</a:t>
            </a:r>
          </a:p>
        </p:txBody>
      </p:sp>
      <p:sp>
        <p:nvSpPr>
          <p:cNvPr id="59417" name="Text Box 23"/>
          <p:cNvSpPr txBox="1">
            <a:spLocks noChangeArrowheads="1"/>
          </p:cNvSpPr>
          <p:nvPr/>
        </p:nvSpPr>
        <p:spPr bwMode="auto">
          <a:xfrm>
            <a:off x="4895850" y="3165475"/>
            <a:ext cx="182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Urg data pointer</a:t>
            </a:r>
          </a:p>
        </p:txBody>
      </p:sp>
      <p:sp>
        <p:nvSpPr>
          <p:cNvPr id="59418" name="Text Box 24"/>
          <p:cNvSpPr txBox="1">
            <a:spLocks noChangeArrowheads="1"/>
          </p:cNvSpPr>
          <p:nvPr/>
        </p:nvSpPr>
        <p:spPr bwMode="auto">
          <a:xfrm>
            <a:off x="3179763" y="3146425"/>
            <a:ext cx="1212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checksum</a:t>
            </a:r>
          </a:p>
        </p:txBody>
      </p:sp>
      <p:sp>
        <p:nvSpPr>
          <p:cNvPr id="59419" name="Text Box 25"/>
          <p:cNvSpPr txBox="1">
            <a:spLocks noChangeArrowheads="1"/>
          </p:cNvSpPr>
          <p:nvPr/>
        </p:nvSpPr>
        <p:spPr bwMode="auto">
          <a:xfrm>
            <a:off x="4532313" y="2798763"/>
            <a:ext cx="307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</a:rPr>
              <a:t>F</a:t>
            </a:r>
            <a:endParaRPr lang="en-US" sz="2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20" name="Line 26"/>
          <p:cNvSpPr>
            <a:spLocks noChangeShapeType="1"/>
          </p:cNvSpPr>
          <p:nvPr/>
        </p:nvSpPr>
        <p:spPr bwMode="auto">
          <a:xfrm flipV="1">
            <a:off x="4611688" y="2757488"/>
            <a:ext cx="0" cy="392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21" name="Line 27"/>
          <p:cNvSpPr>
            <a:spLocks noChangeShapeType="1"/>
          </p:cNvSpPr>
          <p:nvPr/>
        </p:nvSpPr>
        <p:spPr bwMode="auto">
          <a:xfrm flipV="1">
            <a:off x="4449763" y="2762250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22" name="Line 28"/>
          <p:cNvSpPr>
            <a:spLocks noChangeShapeType="1"/>
          </p:cNvSpPr>
          <p:nvPr/>
        </p:nvSpPr>
        <p:spPr bwMode="auto">
          <a:xfrm flipV="1">
            <a:off x="4283075" y="2762250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23" name="Line 29"/>
          <p:cNvSpPr>
            <a:spLocks noChangeShapeType="1"/>
          </p:cNvSpPr>
          <p:nvPr/>
        </p:nvSpPr>
        <p:spPr bwMode="auto">
          <a:xfrm flipV="1">
            <a:off x="4121150" y="2767013"/>
            <a:ext cx="0" cy="392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24" name="Line 30"/>
          <p:cNvSpPr>
            <a:spLocks noChangeShapeType="1"/>
          </p:cNvSpPr>
          <p:nvPr/>
        </p:nvSpPr>
        <p:spPr bwMode="auto">
          <a:xfrm flipV="1">
            <a:off x="3963988" y="2762250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25" name="Line 31"/>
          <p:cNvSpPr>
            <a:spLocks noChangeShapeType="1"/>
          </p:cNvSpPr>
          <p:nvPr/>
        </p:nvSpPr>
        <p:spPr bwMode="auto">
          <a:xfrm flipV="1">
            <a:off x="3792538" y="2771775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26" name="Text Box 32"/>
          <p:cNvSpPr txBox="1">
            <a:spLocks noChangeArrowheads="1"/>
          </p:cNvSpPr>
          <p:nvPr/>
        </p:nvSpPr>
        <p:spPr bwMode="auto">
          <a:xfrm>
            <a:off x="4365625" y="2794000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</a:rPr>
              <a:t>S</a:t>
            </a:r>
            <a:endParaRPr lang="en-US" sz="2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27" name="Text Box 33"/>
          <p:cNvSpPr txBox="1">
            <a:spLocks noChangeArrowheads="1"/>
          </p:cNvSpPr>
          <p:nvPr/>
        </p:nvSpPr>
        <p:spPr bwMode="auto">
          <a:xfrm>
            <a:off x="4192588" y="279400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</a:rPr>
              <a:t>R</a:t>
            </a:r>
            <a:endParaRPr lang="en-US" sz="2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28" name="Text Box 34"/>
          <p:cNvSpPr txBox="1">
            <a:spLocks noChangeArrowheads="1"/>
          </p:cNvSpPr>
          <p:nvPr/>
        </p:nvSpPr>
        <p:spPr bwMode="auto">
          <a:xfrm>
            <a:off x="4030663" y="2789238"/>
            <a:ext cx="31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</a:rPr>
              <a:t>P</a:t>
            </a:r>
            <a:endParaRPr lang="en-US" sz="2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29" name="Text Box 35"/>
          <p:cNvSpPr txBox="1">
            <a:spLocks noChangeArrowheads="1"/>
          </p:cNvSpPr>
          <p:nvPr/>
        </p:nvSpPr>
        <p:spPr bwMode="auto">
          <a:xfrm>
            <a:off x="3878263" y="2789238"/>
            <a:ext cx="31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</a:rPr>
              <a:t>A</a:t>
            </a:r>
            <a:endParaRPr lang="en-US" sz="2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30" name="Text Box 36"/>
          <p:cNvSpPr txBox="1">
            <a:spLocks noChangeArrowheads="1"/>
          </p:cNvSpPr>
          <p:nvPr/>
        </p:nvSpPr>
        <p:spPr bwMode="auto">
          <a:xfrm>
            <a:off x="3711575" y="2789238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</a:rPr>
              <a:t>U</a:t>
            </a:r>
            <a:endParaRPr lang="en-US" sz="2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31" name="Text Box 37"/>
          <p:cNvSpPr txBox="1">
            <a:spLocks noChangeArrowheads="1"/>
          </p:cNvSpPr>
          <p:nvPr/>
        </p:nvSpPr>
        <p:spPr bwMode="auto">
          <a:xfrm>
            <a:off x="2759075" y="2697163"/>
            <a:ext cx="5778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head</a:t>
            </a:r>
          </a:p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len</a:t>
            </a:r>
            <a:endParaRPr lang="en-US" sz="1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32" name="Text Box 38"/>
          <p:cNvSpPr txBox="1">
            <a:spLocks noChangeArrowheads="1"/>
          </p:cNvSpPr>
          <p:nvPr/>
        </p:nvSpPr>
        <p:spPr bwMode="auto">
          <a:xfrm>
            <a:off x="3238500" y="2697163"/>
            <a:ext cx="5683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not</a:t>
            </a:r>
          </a:p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used</a:t>
            </a:r>
            <a:endParaRPr lang="en-US" sz="1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33" name="Line 39"/>
          <p:cNvSpPr>
            <a:spLocks noChangeShapeType="1"/>
          </p:cNvSpPr>
          <p:nvPr/>
        </p:nvSpPr>
        <p:spPr bwMode="auto">
          <a:xfrm flipV="1">
            <a:off x="3287713" y="2762250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34" name="Text Box 40"/>
          <p:cNvSpPr txBox="1">
            <a:spLocks noChangeArrowheads="1"/>
          </p:cNvSpPr>
          <p:nvPr/>
        </p:nvSpPr>
        <p:spPr bwMode="auto">
          <a:xfrm>
            <a:off x="3317875" y="3648075"/>
            <a:ext cx="289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options (variable length)</a:t>
            </a:r>
            <a:endParaRPr lang="en-US" sz="2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36" name="Text Box 42"/>
          <p:cNvSpPr txBox="1">
            <a:spLocks noChangeArrowheads="1"/>
          </p:cNvSpPr>
          <p:nvPr/>
        </p:nvSpPr>
        <p:spPr bwMode="auto">
          <a:xfrm>
            <a:off x="976313" y="2151063"/>
            <a:ext cx="1441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ACK: ACK #</a:t>
            </a:r>
          </a:p>
          <a:p>
            <a:pPr algn="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valid</a:t>
            </a:r>
            <a:endParaRPr lang="en-US" sz="10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38" name="Text Box 44"/>
          <p:cNvSpPr txBox="1">
            <a:spLocks noChangeArrowheads="1"/>
          </p:cNvSpPr>
          <p:nvPr/>
        </p:nvSpPr>
        <p:spPr bwMode="auto">
          <a:xfrm>
            <a:off x="544513" y="3627438"/>
            <a:ext cx="19113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RST, SYN, FIN:</a:t>
            </a:r>
          </a:p>
          <a:p>
            <a:pPr algn="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connection estab</a:t>
            </a:r>
          </a:p>
          <a:p>
            <a:pPr algn="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(setup, teardown</a:t>
            </a:r>
          </a:p>
          <a:p>
            <a:pPr algn="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commands)</a:t>
            </a:r>
          </a:p>
        </p:txBody>
      </p:sp>
      <p:sp>
        <p:nvSpPr>
          <p:cNvPr id="59440" name="Line 46"/>
          <p:cNvSpPr>
            <a:spLocks noChangeShapeType="1"/>
          </p:cNvSpPr>
          <p:nvPr/>
        </p:nvSpPr>
        <p:spPr bwMode="auto">
          <a:xfrm>
            <a:off x="2376488" y="2487613"/>
            <a:ext cx="1658937" cy="4413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4801" name="Freeform 48"/>
          <p:cNvSpPr>
            <a:spLocks/>
          </p:cNvSpPr>
          <p:nvPr/>
        </p:nvSpPr>
        <p:spPr bwMode="auto">
          <a:xfrm>
            <a:off x="2390775" y="3105150"/>
            <a:ext cx="2314575" cy="704850"/>
          </a:xfrm>
          <a:custGeom>
            <a:avLst/>
            <a:gdLst>
              <a:gd name="T0" fmla="*/ 0 w 1458"/>
              <a:gd name="T1" fmla="*/ 2147483647 h 444"/>
              <a:gd name="T2" fmla="*/ 2147483647 w 1458"/>
              <a:gd name="T3" fmla="*/ 0 h 444"/>
              <a:gd name="T4" fmla="*/ 2147483647 w 1458"/>
              <a:gd name="T5" fmla="*/ 2147483647 h 4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58" h="444">
                <a:moveTo>
                  <a:pt x="0" y="444"/>
                </a:moveTo>
                <a:lnTo>
                  <a:pt x="1248" y="0"/>
                </a:lnTo>
                <a:lnTo>
                  <a:pt x="1458" y="6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9443" name="Text Box 49"/>
          <p:cNvSpPr txBox="1">
            <a:spLocks noChangeArrowheads="1"/>
          </p:cNvSpPr>
          <p:nvPr/>
        </p:nvSpPr>
        <p:spPr bwMode="auto">
          <a:xfrm>
            <a:off x="7439025" y="3008313"/>
            <a:ext cx="12509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# bytes 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rcvr willing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to accept</a:t>
            </a:r>
          </a:p>
        </p:txBody>
      </p:sp>
      <p:sp>
        <p:nvSpPr>
          <p:cNvPr id="59444" name="Text Box 50"/>
          <p:cNvSpPr txBox="1">
            <a:spLocks noChangeArrowheads="1"/>
          </p:cNvSpPr>
          <p:nvPr/>
        </p:nvSpPr>
        <p:spPr bwMode="auto">
          <a:xfrm>
            <a:off x="7132638" y="1522413"/>
            <a:ext cx="17716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counting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by bytes 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of data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(not segments!)</a:t>
            </a:r>
          </a:p>
        </p:txBody>
      </p:sp>
      <p:sp>
        <p:nvSpPr>
          <p:cNvPr id="59445" name="Text Box 51"/>
          <p:cNvSpPr txBox="1">
            <a:spLocks noChangeArrowheads="1"/>
          </p:cNvSpPr>
          <p:nvPr/>
        </p:nvSpPr>
        <p:spPr bwMode="auto">
          <a:xfrm>
            <a:off x="982663" y="4960938"/>
            <a:ext cx="13652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Internet</a:t>
            </a:r>
          </a:p>
          <a:p>
            <a:pPr algn="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checksum</a:t>
            </a:r>
          </a:p>
          <a:p>
            <a:pPr algn="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(as in UDP)</a:t>
            </a:r>
          </a:p>
        </p:txBody>
      </p:sp>
      <p:sp>
        <p:nvSpPr>
          <p:cNvPr id="59446" name="Line 52"/>
          <p:cNvSpPr>
            <a:spLocks noChangeShapeType="1"/>
          </p:cNvSpPr>
          <p:nvPr/>
        </p:nvSpPr>
        <p:spPr bwMode="auto">
          <a:xfrm flipV="1">
            <a:off x="2266950" y="3429000"/>
            <a:ext cx="2105025" cy="1981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47" name="Line 53"/>
          <p:cNvSpPr>
            <a:spLocks noChangeShapeType="1"/>
          </p:cNvSpPr>
          <p:nvPr/>
        </p:nvSpPr>
        <p:spPr bwMode="auto">
          <a:xfrm flipH="1" flipV="1">
            <a:off x="6686550" y="3019425"/>
            <a:ext cx="809625" cy="4667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48" name="Line 54"/>
          <p:cNvSpPr>
            <a:spLocks noChangeShapeType="1"/>
          </p:cNvSpPr>
          <p:nvPr/>
        </p:nvSpPr>
        <p:spPr bwMode="auto">
          <a:xfrm flipH="1">
            <a:off x="6619875" y="1724025"/>
            <a:ext cx="552450" cy="8858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49" name="Line 55"/>
          <p:cNvSpPr>
            <a:spLocks noChangeShapeType="1"/>
          </p:cNvSpPr>
          <p:nvPr/>
        </p:nvSpPr>
        <p:spPr bwMode="auto">
          <a:xfrm flipH="1">
            <a:off x="6581775" y="1714500"/>
            <a:ext cx="571500" cy="5238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9" name="Picture 3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815975"/>
            <a:ext cx="5942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1" name="Rectangle 4"/>
          <p:cNvSpPr>
            <a:spLocks noGrp="1" noChangeArrowheads="1"/>
          </p:cNvSpPr>
          <p:nvPr>
            <p:ph type="title"/>
          </p:nvPr>
        </p:nvSpPr>
        <p:spPr>
          <a:xfrm>
            <a:off x="366713" y="150813"/>
            <a:ext cx="7772400" cy="885825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seq. numbers, ACKs</a:t>
            </a:r>
          </a:p>
        </p:txBody>
      </p:sp>
      <p:sp>
        <p:nvSpPr>
          <p:cNvPr id="60422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55600" y="1339850"/>
            <a:ext cx="3927475" cy="4648200"/>
          </a:xfrm>
        </p:spPr>
        <p:txBody>
          <a:bodyPr/>
          <a:lstStyle/>
          <a:p>
            <a:pPr marL="234950" indent="-123825">
              <a:buFont typeface="Wingdings" panose="05000000000000000000" pitchFamily="2" charset="2"/>
              <a:buNone/>
            </a:pPr>
            <a:r>
              <a:rPr lang="en-US" altLang="en-US" sz="2400" u="sng" smtClean="0">
                <a:solidFill>
                  <a:srgbClr val="CC0000"/>
                </a:solidFill>
              </a:rPr>
              <a:t>sequence numbers:</a:t>
            </a:r>
            <a:endParaRPr lang="en-US" altLang="en-US" sz="2400" smtClean="0">
              <a:solidFill>
                <a:srgbClr val="CC0000"/>
              </a:solidFill>
            </a:endParaRPr>
          </a:p>
          <a:p>
            <a:pPr marL="512763" lvl="1" indent="-163513"/>
            <a:r>
              <a:rPr lang="en-US" altLang="en-US" smtClean="0"/>
              <a:t>byte stream </a:t>
            </a:r>
            <a:r>
              <a:rPr lang="ja-JP" altLang="en-US" smtClean="0"/>
              <a:t>“</a:t>
            </a:r>
            <a:r>
              <a:rPr lang="en-US" altLang="ja-JP" smtClean="0"/>
              <a:t>number</a:t>
            </a:r>
            <a:r>
              <a:rPr lang="ja-JP" altLang="en-US" smtClean="0"/>
              <a:t>”</a:t>
            </a:r>
            <a:r>
              <a:rPr lang="en-US" altLang="ja-JP" smtClean="0"/>
              <a:t> of first byte in segment</a:t>
            </a:r>
            <a:r>
              <a:rPr lang="ja-JP" altLang="en-US" smtClean="0"/>
              <a:t>’</a:t>
            </a:r>
            <a:r>
              <a:rPr lang="en-US" altLang="ja-JP" smtClean="0"/>
              <a:t>s data</a:t>
            </a:r>
            <a:endParaRPr lang="en-US" altLang="ja-JP" sz="2000" smtClean="0"/>
          </a:p>
          <a:p>
            <a:pPr marL="234950" indent="-123825">
              <a:buFont typeface="Wingdings" panose="05000000000000000000" pitchFamily="2" charset="2"/>
              <a:buNone/>
            </a:pPr>
            <a:r>
              <a:rPr lang="en-US" altLang="en-US" sz="2400" u="sng" smtClean="0">
                <a:solidFill>
                  <a:srgbClr val="CC0000"/>
                </a:solidFill>
              </a:rPr>
              <a:t>acknowledgements:</a:t>
            </a:r>
            <a:endParaRPr lang="en-US" altLang="en-US" sz="2400" smtClean="0">
              <a:solidFill>
                <a:srgbClr val="CC0000"/>
              </a:solidFill>
            </a:endParaRPr>
          </a:p>
          <a:p>
            <a:pPr marL="512763" lvl="1" indent="-163513"/>
            <a:r>
              <a:rPr lang="en-US" altLang="en-US" smtClean="0"/>
              <a:t>seq # of next byte expected from other side</a:t>
            </a:r>
          </a:p>
          <a:p>
            <a:pPr marL="512763" lvl="1" indent="-163513"/>
            <a:r>
              <a:rPr lang="en-US" altLang="en-US" smtClean="0"/>
              <a:t>cumulative ACK</a:t>
            </a:r>
          </a:p>
          <a:p>
            <a:pPr marL="234950" indent="-123825"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rgbClr val="CC0000"/>
                </a:solidFill>
              </a:rPr>
              <a:t>Q:</a:t>
            </a:r>
            <a:r>
              <a:rPr lang="en-US" altLang="en-US" sz="2400" smtClean="0"/>
              <a:t> how receiver handles out-of-order segments</a:t>
            </a:r>
          </a:p>
          <a:p>
            <a:pPr marL="512763" lvl="1" indent="-163513"/>
            <a:r>
              <a:rPr lang="en-US" altLang="en-US" smtClean="0"/>
              <a:t>A: TCP spec doesn</a:t>
            </a:r>
            <a:r>
              <a:rPr lang="ja-JP" altLang="en-US" smtClean="0"/>
              <a:t>’</a:t>
            </a:r>
            <a:r>
              <a:rPr lang="en-US" altLang="ja-JP" smtClean="0"/>
              <a:t>t say, - up to implementor</a:t>
            </a:r>
            <a:endParaRPr lang="en-US" altLang="en-US" smtClean="0"/>
          </a:p>
        </p:txBody>
      </p:sp>
      <p:grpSp>
        <p:nvGrpSpPr>
          <p:cNvPr id="187584" name="Group 192"/>
          <p:cNvGrpSpPr>
            <a:grpSpLocks/>
          </p:cNvGrpSpPr>
          <p:nvPr/>
        </p:nvGrpSpPr>
        <p:grpSpPr bwMode="auto">
          <a:xfrm>
            <a:off x="5770563" y="3816350"/>
            <a:ext cx="2897187" cy="2541588"/>
            <a:chOff x="3599" y="2404"/>
            <a:chExt cx="1825" cy="1601"/>
          </a:xfrm>
        </p:grpSpPr>
        <p:sp>
          <p:nvSpPr>
            <p:cNvPr id="60505" name="Rectangle 167"/>
            <p:cNvSpPr>
              <a:spLocks noChangeArrowheads="1"/>
            </p:cNvSpPr>
            <p:nvPr/>
          </p:nvSpPr>
          <p:spPr bwMode="auto">
            <a:xfrm>
              <a:off x="3753" y="3587"/>
              <a:ext cx="1202" cy="130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75865" name="Group 148"/>
            <p:cNvGrpSpPr>
              <a:grpSpLocks/>
            </p:cNvGrpSpPr>
            <p:nvPr/>
          </p:nvGrpSpPr>
          <p:grpSpPr bwMode="auto">
            <a:xfrm>
              <a:off x="3733" y="3291"/>
              <a:ext cx="1252" cy="714"/>
              <a:chOff x="1976" y="2984"/>
              <a:chExt cx="1252" cy="714"/>
            </a:xfrm>
          </p:grpSpPr>
          <p:sp>
            <p:nvSpPr>
              <p:cNvPr id="60509" name="Rectangle 149"/>
              <p:cNvSpPr>
                <a:spLocks noChangeArrowheads="1"/>
              </p:cNvSpPr>
              <p:nvPr/>
            </p:nvSpPr>
            <p:spPr bwMode="auto">
              <a:xfrm>
                <a:off x="1994" y="2995"/>
                <a:ext cx="1210" cy="70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510" name="Text Box 150"/>
              <p:cNvSpPr txBox="1">
                <a:spLocks noChangeArrowheads="1"/>
              </p:cNvSpPr>
              <p:nvPr/>
            </p:nvSpPr>
            <p:spPr bwMode="auto">
              <a:xfrm>
                <a:off x="2001" y="2984"/>
                <a:ext cx="580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000" smtClean="0">
                    <a:solidFill>
                      <a:srgbClr val="000000"/>
                    </a:solidFill>
                    <a:latin typeface="Arial" charset="0"/>
                  </a:rPr>
                  <a:t>source port #</a:t>
                </a:r>
              </a:p>
            </p:txBody>
          </p:sp>
          <p:sp>
            <p:nvSpPr>
              <p:cNvPr id="60511" name="Text Box 151"/>
              <p:cNvSpPr txBox="1">
                <a:spLocks noChangeArrowheads="1"/>
              </p:cNvSpPr>
              <p:nvPr/>
            </p:nvSpPr>
            <p:spPr bwMode="auto">
              <a:xfrm>
                <a:off x="2648" y="2987"/>
                <a:ext cx="491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000" smtClean="0">
                    <a:solidFill>
                      <a:srgbClr val="000000"/>
                    </a:solidFill>
                    <a:latin typeface="Arial" charset="0"/>
                  </a:rPr>
                  <a:t>dest port #</a:t>
                </a:r>
              </a:p>
            </p:txBody>
          </p:sp>
          <p:sp>
            <p:nvSpPr>
              <p:cNvPr id="60512" name="Text Box 152"/>
              <p:cNvSpPr txBox="1">
                <a:spLocks noChangeArrowheads="1"/>
              </p:cNvSpPr>
              <p:nvPr/>
            </p:nvSpPr>
            <p:spPr bwMode="auto">
              <a:xfrm>
                <a:off x="2154" y="3117"/>
                <a:ext cx="91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200" smtClean="0">
                    <a:solidFill>
                      <a:srgbClr val="000000"/>
                    </a:solidFill>
                    <a:latin typeface="Arial" charset="0"/>
                  </a:rPr>
                  <a:t>sequence number</a:t>
                </a:r>
              </a:p>
            </p:txBody>
          </p:sp>
          <p:sp>
            <p:nvSpPr>
              <p:cNvPr id="60513" name="Text Box 153"/>
              <p:cNvSpPr txBox="1">
                <a:spLocks noChangeArrowheads="1"/>
              </p:cNvSpPr>
              <p:nvPr/>
            </p:nvSpPr>
            <p:spPr bwMode="auto">
              <a:xfrm>
                <a:off x="1976" y="3257"/>
                <a:ext cx="125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200" smtClean="0">
                    <a:solidFill>
                      <a:srgbClr val="FFFFFF"/>
                    </a:solidFill>
                    <a:latin typeface="Arial" charset="0"/>
                  </a:rPr>
                  <a:t>acknowledgement number</a:t>
                </a:r>
              </a:p>
            </p:txBody>
          </p:sp>
          <p:sp>
            <p:nvSpPr>
              <p:cNvPr id="60514" name="Text Box 154"/>
              <p:cNvSpPr txBox="1">
                <a:spLocks noChangeArrowheads="1"/>
              </p:cNvSpPr>
              <p:nvPr/>
            </p:nvSpPr>
            <p:spPr bwMode="auto">
              <a:xfrm>
                <a:off x="2053" y="3544"/>
                <a:ext cx="475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000" smtClean="0">
                    <a:solidFill>
                      <a:srgbClr val="000000"/>
                    </a:solidFill>
                    <a:latin typeface="Arial" charset="0"/>
                  </a:rPr>
                  <a:t>checksum</a:t>
                </a:r>
              </a:p>
            </p:txBody>
          </p:sp>
          <p:sp>
            <p:nvSpPr>
              <p:cNvPr id="60515" name="Line 155"/>
              <p:cNvSpPr>
                <a:spLocks noChangeShapeType="1"/>
              </p:cNvSpPr>
              <p:nvPr/>
            </p:nvSpPr>
            <p:spPr bwMode="auto">
              <a:xfrm>
                <a:off x="1994" y="3138"/>
                <a:ext cx="12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516" name="Line 156"/>
              <p:cNvSpPr>
                <a:spLocks noChangeShapeType="1"/>
              </p:cNvSpPr>
              <p:nvPr/>
            </p:nvSpPr>
            <p:spPr bwMode="auto">
              <a:xfrm>
                <a:off x="1994" y="3274"/>
                <a:ext cx="12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517" name="Line 157"/>
              <p:cNvSpPr>
                <a:spLocks noChangeShapeType="1"/>
              </p:cNvSpPr>
              <p:nvPr/>
            </p:nvSpPr>
            <p:spPr bwMode="auto">
              <a:xfrm>
                <a:off x="1992" y="3414"/>
                <a:ext cx="12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518" name="Line 158"/>
              <p:cNvSpPr>
                <a:spLocks noChangeShapeType="1"/>
              </p:cNvSpPr>
              <p:nvPr/>
            </p:nvSpPr>
            <p:spPr bwMode="auto">
              <a:xfrm>
                <a:off x="2588" y="2994"/>
                <a:ext cx="0" cy="1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519" name="Line 159"/>
              <p:cNvSpPr>
                <a:spLocks noChangeShapeType="1"/>
              </p:cNvSpPr>
              <p:nvPr/>
            </p:nvSpPr>
            <p:spPr bwMode="auto">
              <a:xfrm>
                <a:off x="2588" y="3416"/>
                <a:ext cx="0" cy="2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520" name="Line 160"/>
              <p:cNvSpPr>
                <a:spLocks noChangeShapeType="1"/>
              </p:cNvSpPr>
              <p:nvPr/>
            </p:nvSpPr>
            <p:spPr bwMode="auto">
              <a:xfrm>
                <a:off x="1994" y="3548"/>
                <a:ext cx="12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521" name="Text Box 161"/>
              <p:cNvSpPr txBox="1">
                <a:spLocks noChangeArrowheads="1"/>
              </p:cNvSpPr>
              <p:nvPr/>
            </p:nvSpPr>
            <p:spPr bwMode="auto">
              <a:xfrm>
                <a:off x="2708" y="3390"/>
                <a:ext cx="32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200" smtClean="0">
                    <a:solidFill>
                      <a:srgbClr val="000000"/>
                    </a:solidFill>
                    <a:latin typeface="Arial" charset="0"/>
                  </a:rPr>
                  <a:t>rwnd</a:t>
                </a:r>
              </a:p>
            </p:txBody>
          </p:sp>
          <p:sp>
            <p:nvSpPr>
              <p:cNvPr id="60522" name="Text Box 162"/>
              <p:cNvSpPr txBox="1">
                <a:spLocks noChangeArrowheads="1"/>
              </p:cNvSpPr>
              <p:nvPr/>
            </p:nvSpPr>
            <p:spPr bwMode="auto">
              <a:xfrm>
                <a:off x="2651" y="3544"/>
                <a:ext cx="4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000" smtClean="0">
                    <a:solidFill>
                      <a:srgbClr val="000000"/>
                    </a:solidFill>
                    <a:latin typeface="Arial" charset="0"/>
                  </a:rPr>
                  <a:t>urg pointer</a:t>
                </a:r>
              </a:p>
            </p:txBody>
          </p:sp>
          <p:sp>
            <p:nvSpPr>
              <p:cNvPr id="60523" name="Line 163"/>
              <p:cNvSpPr>
                <a:spLocks noChangeShapeType="1"/>
              </p:cNvSpPr>
              <p:nvPr/>
            </p:nvSpPr>
            <p:spPr bwMode="auto">
              <a:xfrm>
                <a:off x="2398" y="3413"/>
                <a:ext cx="0" cy="1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524" name="Line 164"/>
              <p:cNvSpPr>
                <a:spLocks noChangeShapeType="1"/>
              </p:cNvSpPr>
              <p:nvPr/>
            </p:nvSpPr>
            <p:spPr bwMode="auto">
              <a:xfrm>
                <a:off x="2143" y="3412"/>
                <a:ext cx="0" cy="1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60507" name="Text Box 166"/>
            <p:cNvSpPr txBox="1">
              <a:spLocks noChangeArrowheads="1"/>
            </p:cNvSpPr>
            <p:nvPr/>
          </p:nvSpPr>
          <p:spPr bwMode="auto">
            <a:xfrm>
              <a:off x="3704" y="3092"/>
              <a:ext cx="172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incoming segment to sender</a:t>
              </a:r>
            </a:p>
          </p:txBody>
        </p:sp>
        <p:sp>
          <p:nvSpPr>
            <p:cNvPr id="75867" name="Freeform 168"/>
            <p:cNvSpPr>
              <a:spLocks/>
            </p:cNvSpPr>
            <p:nvPr/>
          </p:nvSpPr>
          <p:spPr bwMode="auto">
            <a:xfrm flipH="1" flipV="1">
              <a:off x="3599" y="2404"/>
              <a:ext cx="107" cy="1194"/>
            </a:xfrm>
            <a:custGeom>
              <a:avLst/>
              <a:gdLst>
                <a:gd name="T0" fmla="*/ 0 w 107"/>
                <a:gd name="T1" fmla="*/ 0 h 910"/>
                <a:gd name="T2" fmla="*/ 107 w 107"/>
                <a:gd name="T3" fmla="*/ 0 h 910"/>
                <a:gd name="T4" fmla="*/ 107 w 107"/>
                <a:gd name="T5" fmla="*/ 13768 h 9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7" h="910">
                  <a:moveTo>
                    <a:pt x="0" y="0"/>
                  </a:moveTo>
                  <a:lnTo>
                    <a:pt x="107" y="0"/>
                  </a:lnTo>
                  <a:lnTo>
                    <a:pt x="107" y="910"/>
                  </a:lnTo>
                </a:path>
              </a:pathLst>
            </a:custGeom>
            <a:noFill/>
            <a:ln w="9525" cap="flat" cmpd="sng">
              <a:solidFill>
                <a:srgbClr val="CC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187587" name="Group 195"/>
          <p:cNvGrpSpPr>
            <a:grpSpLocks/>
          </p:cNvGrpSpPr>
          <p:nvPr/>
        </p:nvGrpSpPr>
        <p:grpSpPr bwMode="auto">
          <a:xfrm>
            <a:off x="6546850" y="5849938"/>
            <a:ext cx="358775" cy="304800"/>
            <a:chOff x="5144" y="3677"/>
            <a:chExt cx="226" cy="192"/>
          </a:xfrm>
        </p:grpSpPr>
        <p:sp>
          <p:nvSpPr>
            <p:cNvPr id="60503" name="Rectangle 194"/>
            <p:cNvSpPr>
              <a:spLocks noChangeArrowheads="1"/>
            </p:cNvSpPr>
            <p:nvPr/>
          </p:nvSpPr>
          <p:spPr bwMode="auto">
            <a:xfrm>
              <a:off x="5212" y="3716"/>
              <a:ext cx="88" cy="130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0504" name="Text Box 193"/>
            <p:cNvSpPr txBox="1">
              <a:spLocks noChangeArrowheads="1"/>
            </p:cNvSpPr>
            <p:nvPr/>
          </p:nvSpPr>
          <p:spPr bwMode="auto">
            <a:xfrm>
              <a:off x="5144" y="3677"/>
              <a:ext cx="22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1400" smtClean="0">
                  <a:solidFill>
                    <a:srgbClr val="FFFFFF"/>
                  </a:solidFill>
                  <a:latin typeface="Arial Narrow" charset="0"/>
                </a:rPr>
                <a:t>A</a:t>
              </a:r>
            </a:p>
          </p:txBody>
        </p:sp>
      </p:grpSp>
      <p:sp>
        <p:nvSpPr>
          <p:cNvPr id="60425" name="Rectangle 37"/>
          <p:cNvSpPr>
            <a:spLocks noChangeArrowheads="1"/>
          </p:cNvSpPr>
          <p:nvPr/>
        </p:nvSpPr>
        <p:spPr bwMode="auto">
          <a:xfrm>
            <a:off x="4697413" y="3038475"/>
            <a:ext cx="65087" cy="6223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33CC33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26" name="Rectangle 39"/>
          <p:cNvSpPr>
            <a:spLocks noChangeArrowheads="1"/>
          </p:cNvSpPr>
          <p:nvPr/>
        </p:nvSpPr>
        <p:spPr bwMode="auto">
          <a:xfrm>
            <a:off x="4794250" y="3040063"/>
            <a:ext cx="65088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27" name="Rectangle 40"/>
          <p:cNvSpPr>
            <a:spLocks noChangeArrowheads="1"/>
          </p:cNvSpPr>
          <p:nvPr/>
        </p:nvSpPr>
        <p:spPr bwMode="auto">
          <a:xfrm>
            <a:off x="4892675" y="3038475"/>
            <a:ext cx="65088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28" name="Rectangle 41"/>
          <p:cNvSpPr>
            <a:spLocks noChangeArrowheads="1"/>
          </p:cNvSpPr>
          <p:nvPr/>
        </p:nvSpPr>
        <p:spPr bwMode="auto">
          <a:xfrm>
            <a:off x="4989513" y="3038475"/>
            <a:ext cx="65087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29" name="Rectangle 42"/>
          <p:cNvSpPr>
            <a:spLocks noChangeArrowheads="1"/>
          </p:cNvSpPr>
          <p:nvPr/>
        </p:nvSpPr>
        <p:spPr bwMode="auto">
          <a:xfrm>
            <a:off x="5084763" y="3038475"/>
            <a:ext cx="65087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30" name="Rectangle 43"/>
          <p:cNvSpPr>
            <a:spLocks noChangeArrowheads="1"/>
          </p:cNvSpPr>
          <p:nvPr/>
        </p:nvSpPr>
        <p:spPr bwMode="auto">
          <a:xfrm>
            <a:off x="5181600" y="3038475"/>
            <a:ext cx="65088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31" name="Rectangle 45"/>
          <p:cNvSpPr>
            <a:spLocks noChangeArrowheads="1"/>
          </p:cNvSpPr>
          <p:nvPr/>
        </p:nvSpPr>
        <p:spPr bwMode="auto">
          <a:xfrm>
            <a:off x="5273675" y="3038475"/>
            <a:ext cx="65088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32" name="Rectangle 46"/>
          <p:cNvSpPr>
            <a:spLocks noChangeArrowheads="1"/>
          </p:cNvSpPr>
          <p:nvPr/>
        </p:nvSpPr>
        <p:spPr bwMode="auto">
          <a:xfrm>
            <a:off x="5368925" y="3038475"/>
            <a:ext cx="65088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33" name="Rectangle 47"/>
          <p:cNvSpPr>
            <a:spLocks noChangeArrowheads="1"/>
          </p:cNvSpPr>
          <p:nvPr/>
        </p:nvSpPr>
        <p:spPr bwMode="auto">
          <a:xfrm>
            <a:off x="5464175" y="3038475"/>
            <a:ext cx="65088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34" name="Rectangle 50"/>
          <p:cNvSpPr>
            <a:spLocks noChangeArrowheads="1"/>
          </p:cNvSpPr>
          <p:nvPr/>
        </p:nvSpPr>
        <p:spPr bwMode="auto">
          <a:xfrm>
            <a:off x="5570538" y="3038475"/>
            <a:ext cx="65087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35" name="Rectangle 51"/>
          <p:cNvSpPr>
            <a:spLocks noChangeArrowheads="1"/>
          </p:cNvSpPr>
          <p:nvPr/>
        </p:nvSpPr>
        <p:spPr bwMode="auto">
          <a:xfrm>
            <a:off x="5668963" y="3040063"/>
            <a:ext cx="65087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36" name="Rectangle 52"/>
          <p:cNvSpPr>
            <a:spLocks noChangeArrowheads="1"/>
          </p:cNvSpPr>
          <p:nvPr/>
        </p:nvSpPr>
        <p:spPr bwMode="auto">
          <a:xfrm>
            <a:off x="5765800" y="3038475"/>
            <a:ext cx="65088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37" name="Rectangle 53"/>
          <p:cNvSpPr>
            <a:spLocks noChangeArrowheads="1"/>
          </p:cNvSpPr>
          <p:nvPr/>
        </p:nvSpPr>
        <p:spPr bwMode="auto">
          <a:xfrm>
            <a:off x="5862638" y="3038475"/>
            <a:ext cx="65087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38" name="Rectangle 54"/>
          <p:cNvSpPr>
            <a:spLocks noChangeArrowheads="1"/>
          </p:cNvSpPr>
          <p:nvPr/>
        </p:nvSpPr>
        <p:spPr bwMode="auto">
          <a:xfrm>
            <a:off x="5959475" y="3038475"/>
            <a:ext cx="65088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39" name="Rectangle 55"/>
          <p:cNvSpPr>
            <a:spLocks noChangeArrowheads="1"/>
          </p:cNvSpPr>
          <p:nvPr/>
        </p:nvSpPr>
        <p:spPr bwMode="auto">
          <a:xfrm>
            <a:off x="6054725" y="3038475"/>
            <a:ext cx="65088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40" name="Rectangle 56"/>
          <p:cNvSpPr>
            <a:spLocks noChangeArrowheads="1"/>
          </p:cNvSpPr>
          <p:nvPr/>
        </p:nvSpPr>
        <p:spPr bwMode="auto">
          <a:xfrm>
            <a:off x="6146800" y="3038475"/>
            <a:ext cx="65088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41" name="Rectangle 57"/>
          <p:cNvSpPr>
            <a:spLocks noChangeArrowheads="1"/>
          </p:cNvSpPr>
          <p:nvPr/>
        </p:nvSpPr>
        <p:spPr bwMode="auto">
          <a:xfrm>
            <a:off x="6242050" y="3038475"/>
            <a:ext cx="65088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42" name="Rectangle 58"/>
          <p:cNvSpPr>
            <a:spLocks noChangeArrowheads="1"/>
          </p:cNvSpPr>
          <p:nvPr/>
        </p:nvSpPr>
        <p:spPr bwMode="auto">
          <a:xfrm>
            <a:off x="6338888" y="3038475"/>
            <a:ext cx="65087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43" name="Rectangle 59"/>
          <p:cNvSpPr>
            <a:spLocks noChangeArrowheads="1"/>
          </p:cNvSpPr>
          <p:nvPr/>
        </p:nvSpPr>
        <p:spPr bwMode="auto">
          <a:xfrm>
            <a:off x="6427788" y="3038475"/>
            <a:ext cx="65087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44" name="Rectangle 60"/>
          <p:cNvSpPr>
            <a:spLocks noChangeArrowheads="1"/>
          </p:cNvSpPr>
          <p:nvPr/>
        </p:nvSpPr>
        <p:spPr bwMode="auto">
          <a:xfrm>
            <a:off x="6523038" y="3038475"/>
            <a:ext cx="65087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45" name="Rectangle 61"/>
          <p:cNvSpPr>
            <a:spLocks noChangeArrowheads="1"/>
          </p:cNvSpPr>
          <p:nvPr/>
        </p:nvSpPr>
        <p:spPr bwMode="auto">
          <a:xfrm>
            <a:off x="6616700" y="3036888"/>
            <a:ext cx="65088" cy="6223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46" name="Rectangle 62"/>
          <p:cNvSpPr>
            <a:spLocks noChangeArrowheads="1"/>
          </p:cNvSpPr>
          <p:nvPr/>
        </p:nvSpPr>
        <p:spPr bwMode="auto">
          <a:xfrm>
            <a:off x="6708775" y="3036888"/>
            <a:ext cx="65088" cy="6223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47" name="Rectangle 63"/>
          <p:cNvSpPr>
            <a:spLocks noChangeArrowheads="1"/>
          </p:cNvSpPr>
          <p:nvPr/>
        </p:nvSpPr>
        <p:spPr bwMode="auto">
          <a:xfrm>
            <a:off x="6805613" y="3036888"/>
            <a:ext cx="65087" cy="6223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48" name="Rectangle 64"/>
          <p:cNvSpPr>
            <a:spLocks noChangeArrowheads="1"/>
          </p:cNvSpPr>
          <p:nvPr/>
        </p:nvSpPr>
        <p:spPr bwMode="auto">
          <a:xfrm>
            <a:off x="6900863" y="3036888"/>
            <a:ext cx="65087" cy="6223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49" name="Rectangle 65"/>
          <p:cNvSpPr>
            <a:spLocks noChangeArrowheads="1"/>
          </p:cNvSpPr>
          <p:nvPr/>
        </p:nvSpPr>
        <p:spPr bwMode="auto">
          <a:xfrm>
            <a:off x="6989763" y="3036888"/>
            <a:ext cx="65087" cy="6223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50" name="Rectangle 66"/>
          <p:cNvSpPr>
            <a:spLocks noChangeArrowheads="1"/>
          </p:cNvSpPr>
          <p:nvPr/>
        </p:nvSpPr>
        <p:spPr bwMode="auto">
          <a:xfrm>
            <a:off x="7085013" y="3036888"/>
            <a:ext cx="65087" cy="6223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51" name="Rectangle 68"/>
          <p:cNvSpPr>
            <a:spLocks noChangeArrowheads="1"/>
          </p:cNvSpPr>
          <p:nvPr/>
        </p:nvSpPr>
        <p:spPr bwMode="auto">
          <a:xfrm>
            <a:off x="7181850" y="3038475"/>
            <a:ext cx="65088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52" name="Rectangle 69"/>
          <p:cNvSpPr>
            <a:spLocks noChangeArrowheads="1"/>
          </p:cNvSpPr>
          <p:nvPr/>
        </p:nvSpPr>
        <p:spPr bwMode="auto">
          <a:xfrm>
            <a:off x="7278688" y="3040063"/>
            <a:ext cx="65087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53" name="Rectangle 70"/>
          <p:cNvSpPr>
            <a:spLocks noChangeArrowheads="1"/>
          </p:cNvSpPr>
          <p:nvPr/>
        </p:nvSpPr>
        <p:spPr bwMode="auto">
          <a:xfrm>
            <a:off x="7375525" y="3038475"/>
            <a:ext cx="65088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54" name="Rectangle 71"/>
          <p:cNvSpPr>
            <a:spLocks noChangeArrowheads="1"/>
          </p:cNvSpPr>
          <p:nvPr/>
        </p:nvSpPr>
        <p:spPr bwMode="auto">
          <a:xfrm>
            <a:off x="7473950" y="3038475"/>
            <a:ext cx="65088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55" name="Rectangle 72"/>
          <p:cNvSpPr>
            <a:spLocks noChangeArrowheads="1"/>
          </p:cNvSpPr>
          <p:nvPr/>
        </p:nvSpPr>
        <p:spPr bwMode="auto">
          <a:xfrm>
            <a:off x="7569200" y="3038475"/>
            <a:ext cx="65088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56" name="Rectangle 73"/>
          <p:cNvSpPr>
            <a:spLocks noChangeArrowheads="1"/>
          </p:cNvSpPr>
          <p:nvPr/>
        </p:nvSpPr>
        <p:spPr bwMode="auto">
          <a:xfrm>
            <a:off x="7664450" y="3038475"/>
            <a:ext cx="65088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57" name="Rectangle 74"/>
          <p:cNvSpPr>
            <a:spLocks noChangeArrowheads="1"/>
          </p:cNvSpPr>
          <p:nvPr/>
        </p:nvSpPr>
        <p:spPr bwMode="auto">
          <a:xfrm>
            <a:off x="7756525" y="3038475"/>
            <a:ext cx="65088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58" name="Rectangle 75"/>
          <p:cNvSpPr>
            <a:spLocks noChangeArrowheads="1"/>
          </p:cNvSpPr>
          <p:nvPr/>
        </p:nvSpPr>
        <p:spPr bwMode="auto">
          <a:xfrm>
            <a:off x="7853363" y="3038475"/>
            <a:ext cx="65087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59" name="Rectangle 76"/>
          <p:cNvSpPr>
            <a:spLocks noChangeArrowheads="1"/>
          </p:cNvSpPr>
          <p:nvPr/>
        </p:nvSpPr>
        <p:spPr bwMode="auto">
          <a:xfrm>
            <a:off x="7948613" y="3038475"/>
            <a:ext cx="65087" cy="6223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60" name="Rectangle 78"/>
          <p:cNvSpPr>
            <a:spLocks noChangeArrowheads="1"/>
          </p:cNvSpPr>
          <p:nvPr/>
        </p:nvSpPr>
        <p:spPr bwMode="auto">
          <a:xfrm>
            <a:off x="4654550" y="3776663"/>
            <a:ext cx="3408363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61" name="Rectangle 79"/>
          <p:cNvSpPr>
            <a:spLocks noChangeArrowheads="1"/>
          </p:cNvSpPr>
          <p:nvPr/>
        </p:nvSpPr>
        <p:spPr bwMode="auto">
          <a:xfrm>
            <a:off x="4740275" y="2928938"/>
            <a:ext cx="3408363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62" name="Line 80"/>
          <p:cNvSpPr>
            <a:spLocks noChangeShapeType="1"/>
          </p:cNvSpPr>
          <p:nvPr/>
        </p:nvSpPr>
        <p:spPr bwMode="auto">
          <a:xfrm>
            <a:off x="4762500" y="3890963"/>
            <a:ext cx="868363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63" name="Line 82"/>
          <p:cNvSpPr>
            <a:spLocks noChangeShapeType="1"/>
          </p:cNvSpPr>
          <p:nvPr/>
        </p:nvSpPr>
        <p:spPr bwMode="auto">
          <a:xfrm>
            <a:off x="5697538" y="3892550"/>
            <a:ext cx="868362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64" name="Line 83"/>
          <p:cNvSpPr>
            <a:spLocks noChangeShapeType="1"/>
          </p:cNvSpPr>
          <p:nvPr/>
        </p:nvSpPr>
        <p:spPr bwMode="auto">
          <a:xfrm>
            <a:off x="7191375" y="3890963"/>
            <a:ext cx="801688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65" name="Line 84"/>
          <p:cNvSpPr>
            <a:spLocks noChangeShapeType="1"/>
          </p:cNvSpPr>
          <p:nvPr/>
        </p:nvSpPr>
        <p:spPr bwMode="auto">
          <a:xfrm>
            <a:off x="6621463" y="3892550"/>
            <a:ext cx="528637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66" name="Line 87"/>
          <p:cNvSpPr>
            <a:spLocks noChangeShapeType="1"/>
          </p:cNvSpPr>
          <p:nvPr/>
        </p:nvSpPr>
        <p:spPr bwMode="auto">
          <a:xfrm>
            <a:off x="4854575" y="3914775"/>
            <a:ext cx="0" cy="233363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67" name="Line 88"/>
          <p:cNvSpPr>
            <a:spLocks noChangeShapeType="1"/>
          </p:cNvSpPr>
          <p:nvPr/>
        </p:nvSpPr>
        <p:spPr bwMode="auto">
          <a:xfrm>
            <a:off x="6083300" y="3910013"/>
            <a:ext cx="0" cy="233362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68" name="Line 89"/>
          <p:cNvSpPr>
            <a:spLocks noChangeShapeType="1"/>
          </p:cNvSpPr>
          <p:nvPr/>
        </p:nvSpPr>
        <p:spPr bwMode="auto">
          <a:xfrm>
            <a:off x="6902450" y="3910013"/>
            <a:ext cx="0" cy="233362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69" name="Line 90"/>
          <p:cNvSpPr>
            <a:spLocks noChangeShapeType="1"/>
          </p:cNvSpPr>
          <p:nvPr/>
        </p:nvSpPr>
        <p:spPr bwMode="auto">
          <a:xfrm>
            <a:off x="7559675" y="3910013"/>
            <a:ext cx="0" cy="233362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70" name="Text Box 91"/>
          <p:cNvSpPr txBox="1">
            <a:spLocks noChangeArrowheads="1"/>
          </p:cNvSpPr>
          <p:nvPr/>
        </p:nvSpPr>
        <p:spPr bwMode="auto">
          <a:xfrm>
            <a:off x="4730750" y="4138613"/>
            <a:ext cx="69373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lnSpc>
                <a:spcPct val="90000"/>
              </a:lnSpc>
              <a:defRPr/>
            </a:pPr>
            <a:r>
              <a:rPr lang="en-US" sz="1400" smtClean="0">
                <a:solidFill>
                  <a:srgbClr val="000000"/>
                </a:solidFill>
              </a:rPr>
              <a:t>sent 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400" smtClean="0">
                <a:solidFill>
                  <a:srgbClr val="000000"/>
                </a:solidFill>
              </a:rPr>
              <a:t>ACKed</a:t>
            </a:r>
          </a:p>
        </p:txBody>
      </p:sp>
      <p:sp>
        <p:nvSpPr>
          <p:cNvPr id="60471" name="Text Box 92"/>
          <p:cNvSpPr txBox="1">
            <a:spLocks noChangeArrowheads="1"/>
          </p:cNvSpPr>
          <p:nvPr/>
        </p:nvSpPr>
        <p:spPr bwMode="auto">
          <a:xfrm>
            <a:off x="5711825" y="4144963"/>
            <a:ext cx="1066800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>
              <a:lnSpc>
                <a:spcPct val="9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sent, not-yet ACKed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(</a:t>
            </a:r>
            <a:r>
              <a:rPr lang="ja-JP" altLang="en-US" sz="1400" smtClean="0">
                <a:solidFill>
                  <a:srgbClr val="000000"/>
                </a:solidFill>
              </a:rPr>
              <a:t>“</a:t>
            </a:r>
            <a:r>
              <a:rPr lang="en-US" altLang="ja-JP" sz="1400" smtClean="0">
                <a:solidFill>
                  <a:srgbClr val="000000"/>
                </a:solidFill>
              </a:rPr>
              <a:t>in-flight</a:t>
            </a:r>
            <a:r>
              <a:rPr lang="ja-JP" altLang="en-US" sz="1400" smtClean="0">
                <a:solidFill>
                  <a:srgbClr val="000000"/>
                </a:solidFill>
              </a:rPr>
              <a:t>”</a:t>
            </a:r>
            <a:r>
              <a:rPr lang="en-US" altLang="ja-JP" sz="1400" smtClean="0">
                <a:solidFill>
                  <a:srgbClr val="000000"/>
                </a:solidFill>
              </a:rPr>
              <a:t>)</a:t>
            </a:r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60472" name="Text Box 93"/>
          <p:cNvSpPr txBox="1">
            <a:spLocks noChangeArrowheads="1"/>
          </p:cNvSpPr>
          <p:nvPr/>
        </p:nvSpPr>
        <p:spPr bwMode="auto">
          <a:xfrm>
            <a:off x="6691313" y="4140200"/>
            <a:ext cx="1066800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lnSpc>
                <a:spcPct val="90000"/>
              </a:lnSpc>
              <a:defRPr/>
            </a:pPr>
            <a:r>
              <a:rPr lang="en-US" sz="1400" smtClean="0">
                <a:solidFill>
                  <a:srgbClr val="000000"/>
                </a:solidFill>
              </a:rPr>
              <a:t>usable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400" smtClean="0">
                <a:solidFill>
                  <a:srgbClr val="000000"/>
                </a:solidFill>
              </a:rPr>
              <a:t>but not 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400" smtClean="0">
                <a:solidFill>
                  <a:srgbClr val="000000"/>
                </a:solidFill>
              </a:rPr>
              <a:t>yet sent</a:t>
            </a:r>
          </a:p>
        </p:txBody>
      </p:sp>
      <p:sp>
        <p:nvSpPr>
          <p:cNvPr id="60473" name="Text Box 94"/>
          <p:cNvSpPr txBox="1">
            <a:spLocks noChangeArrowheads="1"/>
          </p:cNvSpPr>
          <p:nvPr/>
        </p:nvSpPr>
        <p:spPr bwMode="auto">
          <a:xfrm>
            <a:off x="7448550" y="4144963"/>
            <a:ext cx="8191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lnSpc>
                <a:spcPct val="90000"/>
              </a:lnSpc>
              <a:defRPr/>
            </a:pPr>
            <a:r>
              <a:rPr lang="en-US" sz="1400" smtClean="0">
                <a:solidFill>
                  <a:srgbClr val="000000"/>
                </a:solidFill>
              </a:rPr>
              <a:t>not 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400" smtClean="0">
                <a:solidFill>
                  <a:srgbClr val="000000"/>
                </a:solidFill>
              </a:rPr>
              <a:t>usable</a:t>
            </a:r>
          </a:p>
        </p:txBody>
      </p:sp>
      <p:sp>
        <p:nvSpPr>
          <p:cNvPr id="60474" name="Text Box 96"/>
          <p:cNvSpPr txBox="1">
            <a:spLocks noChangeArrowheads="1"/>
          </p:cNvSpPr>
          <p:nvPr/>
        </p:nvSpPr>
        <p:spPr bwMode="auto">
          <a:xfrm>
            <a:off x="5791200" y="2573338"/>
            <a:ext cx="11318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lnSpc>
                <a:spcPct val="90000"/>
              </a:lnSpc>
              <a:defRPr/>
            </a:pPr>
            <a:r>
              <a:rPr lang="en-US" sz="1400" smtClean="0">
                <a:solidFill>
                  <a:srgbClr val="000000"/>
                </a:solidFill>
              </a:rPr>
              <a:t>window size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en-US" sz="1400" i="1" smtClean="0">
                <a:solidFill>
                  <a:srgbClr val="000000"/>
                </a:solidFill>
              </a:rPr>
              <a:t> N</a:t>
            </a:r>
          </a:p>
        </p:txBody>
      </p:sp>
      <p:grpSp>
        <p:nvGrpSpPr>
          <p:cNvPr id="75834" name="Group 99"/>
          <p:cNvGrpSpPr>
            <a:grpSpLocks/>
          </p:cNvGrpSpPr>
          <p:nvPr/>
        </p:nvGrpSpPr>
        <p:grpSpPr bwMode="auto">
          <a:xfrm>
            <a:off x="6557963" y="2797175"/>
            <a:ext cx="593725" cy="136525"/>
            <a:chOff x="4250" y="1692"/>
            <a:chExt cx="374" cy="86"/>
          </a:xfrm>
        </p:grpSpPr>
        <p:sp>
          <p:nvSpPr>
            <p:cNvPr id="60501" name="Line 97"/>
            <p:cNvSpPr>
              <a:spLocks noChangeShapeType="1"/>
            </p:cNvSpPr>
            <p:nvPr/>
          </p:nvSpPr>
          <p:spPr bwMode="auto">
            <a:xfrm>
              <a:off x="4250" y="1738"/>
              <a:ext cx="374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0502" name="Line 98"/>
            <p:cNvSpPr>
              <a:spLocks noChangeShapeType="1"/>
            </p:cNvSpPr>
            <p:nvPr/>
          </p:nvSpPr>
          <p:spPr bwMode="auto">
            <a:xfrm>
              <a:off x="4622" y="1692"/>
              <a:ext cx="0" cy="8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75835" name="Group 100"/>
          <p:cNvGrpSpPr>
            <a:grpSpLocks/>
          </p:cNvGrpSpPr>
          <p:nvPr/>
        </p:nvGrpSpPr>
        <p:grpSpPr bwMode="auto">
          <a:xfrm rot="10800000">
            <a:off x="5665788" y="2822575"/>
            <a:ext cx="593725" cy="136525"/>
            <a:chOff x="4250" y="1692"/>
            <a:chExt cx="374" cy="86"/>
          </a:xfrm>
        </p:grpSpPr>
        <p:sp>
          <p:nvSpPr>
            <p:cNvPr id="60499" name="Line 101"/>
            <p:cNvSpPr>
              <a:spLocks noChangeShapeType="1"/>
            </p:cNvSpPr>
            <p:nvPr/>
          </p:nvSpPr>
          <p:spPr bwMode="auto">
            <a:xfrm>
              <a:off x="4257" y="1745"/>
              <a:ext cx="374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0500" name="Line 102"/>
            <p:cNvSpPr>
              <a:spLocks noChangeShapeType="1"/>
            </p:cNvSpPr>
            <p:nvPr/>
          </p:nvSpPr>
          <p:spPr bwMode="auto">
            <a:xfrm>
              <a:off x="4629" y="1699"/>
              <a:ext cx="0" cy="8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60477" name="Text Box 196"/>
          <p:cNvSpPr txBox="1">
            <a:spLocks noChangeArrowheads="1"/>
          </p:cNvSpPr>
          <p:nvPr/>
        </p:nvSpPr>
        <p:spPr bwMode="auto">
          <a:xfrm>
            <a:off x="4946650" y="3592513"/>
            <a:ext cx="3178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lvl="1" algn="ctr" eaLnBrk="0" hangingPunct="0">
              <a:defRPr/>
            </a:pPr>
            <a:r>
              <a:rPr lang="en-US" sz="1400" i="1" smtClean="0">
                <a:solidFill>
                  <a:srgbClr val="000000"/>
                </a:solidFill>
              </a:rPr>
              <a:t>sender sequence number space </a:t>
            </a:r>
          </a:p>
        </p:txBody>
      </p:sp>
      <p:grpSp>
        <p:nvGrpSpPr>
          <p:cNvPr id="187591" name="Group 199"/>
          <p:cNvGrpSpPr>
            <a:grpSpLocks/>
          </p:cNvGrpSpPr>
          <p:nvPr/>
        </p:nvGrpSpPr>
        <p:grpSpPr bwMode="auto">
          <a:xfrm>
            <a:off x="4449763" y="1068388"/>
            <a:ext cx="2952750" cy="1954212"/>
            <a:chOff x="2768" y="673"/>
            <a:chExt cx="1860" cy="1231"/>
          </a:xfrm>
        </p:grpSpPr>
        <p:sp>
          <p:nvSpPr>
            <p:cNvPr id="60479" name="Rectangle 171"/>
            <p:cNvSpPr>
              <a:spLocks noChangeArrowheads="1"/>
            </p:cNvSpPr>
            <p:nvPr/>
          </p:nvSpPr>
          <p:spPr bwMode="auto">
            <a:xfrm>
              <a:off x="2840" y="1028"/>
              <a:ext cx="1202" cy="130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75839" name="Group 172"/>
            <p:cNvGrpSpPr>
              <a:grpSpLocks/>
            </p:cNvGrpSpPr>
            <p:nvPr/>
          </p:nvGrpSpPr>
          <p:grpSpPr bwMode="auto">
            <a:xfrm>
              <a:off x="2820" y="872"/>
              <a:ext cx="1252" cy="714"/>
              <a:chOff x="1976" y="2984"/>
              <a:chExt cx="1252" cy="714"/>
            </a:xfrm>
          </p:grpSpPr>
          <p:sp>
            <p:nvSpPr>
              <p:cNvPr id="60483" name="Rectangle 173"/>
              <p:cNvSpPr>
                <a:spLocks noChangeArrowheads="1"/>
              </p:cNvSpPr>
              <p:nvPr/>
            </p:nvSpPr>
            <p:spPr bwMode="auto">
              <a:xfrm>
                <a:off x="1994" y="2995"/>
                <a:ext cx="1210" cy="70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484" name="Text Box 174"/>
              <p:cNvSpPr txBox="1">
                <a:spLocks noChangeArrowheads="1"/>
              </p:cNvSpPr>
              <p:nvPr/>
            </p:nvSpPr>
            <p:spPr bwMode="auto">
              <a:xfrm>
                <a:off x="2001" y="2984"/>
                <a:ext cx="580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000" smtClean="0">
                    <a:solidFill>
                      <a:srgbClr val="000000"/>
                    </a:solidFill>
                    <a:latin typeface="Arial" charset="0"/>
                  </a:rPr>
                  <a:t>source port #</a:t>
                </a:r>
              </a:p>
            </p:txBody>
          </p:sp>
          <p:sp>
            <p:nvSpPr>
              <p:cNvPr id="60485" name="Text Box 175"/>
              <p:cNvSpPr txBox="1">
                <a:spLocks noChangeArrowheads="1"/>
              </p:cNvSpPr>
              <p:nvPr/>
            </p:nvSpPr>
            <p:spPr bwMode="auto">
              <a:xfrm>
                <a:off x="2648" y="2987"/>
                <a:ext cx="491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000" smtClean="0">
                    <a:solidFill>
                      <a:srgbClr val="000000"/>
                    </a:solidFill>
                    <a:latin typeface="Arial" charset="0"/>
                  </a:rPr>
                  <a:t>dest port #</a:t>
                </a:r>
              </a:p>
            </p:txBody>
          </p:sp>
          <p:sp>
            <p:nvSpPr>
              <p:cNvPr id="60486" name="Text Box 176"/>
              <p:cNvSpPr txBox="1">
                <a:spLocks noChangeArrowheads="1"/>
              </p:cNvSpPr>
              <p:nvPr/>
            </p:nvSpPr>
            <p:spPr bwMode="auto">
              <a:xfrm>
                <a:off x="2154" y="3117"/>
                <a:ext cx="91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200" smtClean="0">
                    <a:solidFill>
                      <a:srgbClr val="FFFFFF"/>
                    </a:solidFill>
                    <a:latin typeface="Arial" charset="0"/>
                  </a:rPr>
                  <a:t>sequence number</a:t>
                </a:r>
              </a:p>
            </p:txBody>
          </p:sp>
          <p:sp>
            <p:nvSpPr>
              <p:cNvPr id="60487" name="Text Box 177"/>
              <p:cNvSpPr txBox="1">
                <a:spLocks noChangeArrowheads="1"/>
              </p:cNvSpPr>
              <p:nvPr/>
            </p:nvSpPr>
            <p:spPr bwMode="auto">
              <a:xfrm>
                <a:off x="1976" y="3257"/>
                <a:ext cx="125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200" smtClean="0">
                    <a:solidFill>
                      <a:srgbClr val="000000"/>
                    </a:solidFill>
                    <a:latin typeface="Arial" charset="0"/>
                  </a:rPr>
                  <a:t>acknowledgement number</a:t>
                </a:r>
              </a:p>
            </p:txBody>
          </p:sp>
          <p:sp>
            <p:nvSpPr>
              <p:cNvPr id="60488" name="Text Box 178"/>
              <p:cNvSpPr txBox="1">
                <a:spLocks noChangeArrowheads="1"/>
              </p:cNvSpPr>
              <p:nvPr/>
            </p:nvSpPr>
            <p:spPr bwMode="auto">
              <a:xfrm>
                <a:off x="2053" y="3544"/>
                <a:ext cx="475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000" smtClean="0">
                    <a:solidFill>
                      <a:srgbClr val="000000"/>
                    </a:solidFill>
                    <a:latin typeface="Arial" charset="0"/>
                  </a:rPr>
                  <a:t>checksum</a:t>
                </a:r>
              </a:p>
            </p:txBody>
          </p:sp>
          <p:sp>
            <p:nvSpPr>
              <p:cNvPr id="60489" name="Line 179"/>
              <p:cNvSpPr>
                <a:spLocks noChangeShapeType="1"/>
              </p:cNvSpPr>
              <p:nvPr/>
            </p:nvSpPr>
            <p:spPr bwMode="auto">
              <a:xfrm>
                <a:off x="1994" y="3138"/>
                <a:ext cx="12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490" name="Line 180"/>
              <p:cNvSpPr>
                <a:spLocks noChangeShapeType="1"/>
              </p:cNvSpPr>
              <p:nvPr/>
            </p:nvSpPr>
            <p:spPr bwMode="auto">
              <a:xfrm>
                <a:off x="1994" y="3274"/>
                <a:ext cx="12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491" name="Line 181"/>
              <p:cNvSpPr>
                <a:spLocks noChangeShapeType="1"/>
              </p:cNvSpPr>
              <p:nvPr/>
            </p:nvSpPr>
            <p:spPr bwMode="auto">
              <a:xfrm>
                <a:off x="1992" y="3414"/>
                <a:ext cx="12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492" name="Line 182"/>
              <p:cNvSpPr>
                <a:spLocks noChangeShapeType="1"/>
              </p:cNvSpPr>
              <p:nvPr/>
            </p:nvSpPr>
            <p:spPr bwMode="auto">
              <a:xfrm>
                <a:off x="2588" y="2994"/>
                <a:ext cx="0" cy="1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493" name="Line 183"/>
              <p:cNvSpPr>
                <a:spLocks noChangeShapeType="1"/>
              </p:cNvSpPr>
              <p:nvPr/>
            </p:nvSpPr>
            <p:spPr bwMode="auto">
              <a:xfrm>
                <a:off x="2588" y="3416"/>
                <a:ext cx="0" cy="2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494" name="Line 184"/>
              <p:cNvSpPr>
                <a:spLocks noChangeShapeType="1"/>
              </p:cNvSpPr>
              <p:nvPr/>
            </p:nvSpPr>
            <p:spPr bwMode="auto">
              <a:xfrm>
                <a:off x="1994" y="3548"/>
                <a:ext cx="12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495" name="Text Box 185"/>
              <p:cNvSpPr txBox="1">
                <a:spLocks noChangeArrowheads="1"/>
              </p:cNvSpPr>
              <p:nvPr/>
            </p:nvSpPr>
            <p:spPr bwMode="auto">
              <a:xfrm>
                <a:off x="2708" y="3390"/>
                <a:ext cx="32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200" smtClean="0">
                    <a:solidFill>
                      <a:srgbClr val="000000"/>
                    </a:solidFill>
                    <a:latin typeface="Arial" charset="0"/>
                  </a:rPr>
                  <a:t>rwnd</a:t>
                </a:r>
              </a:p>
            </p:txBody>
          </p:sp>
          <p:sp>
            <p:nvSpPr>
              <p:cNvPr id="60496" name="Text Box 186"/>
              <p:cNvSpPr txBox="1">
                <a:spLocks noChangeArrowheads="1"/>
              </p:cNvSpPr>
              <p:nvPr/>
            </p:nvSpPr>
            <p:spPr bwMode="auto">
              <a:xfrm>
                <a:off x="2651" y="3544"/>
                <a:ext cx="4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000" dirty="0" err="1" smtClean="0">
                    <a:solidFill>
                      <a:srgbClr val="000000"/>
                    </a:solidFill>
                    <a:latin typeface="Arial" charset="0"/>
                  </a:rPr>
                  <a:t>urg</a:t>
                </a:r>
                <a:r>
                  <a:rPr lang="en-US" sz="1000" dirty="0" smtClean="0">
                    <a:solidFill>
                      <a:srgbClr val="000000"/>
                    </a:solidFill>
                    <a:latin typeface="Arial" charset="0"/>
                  </a:rPr>
                  <a:t> pointer</a:t>
                </a:r>
              </a:p>
            </p:txBody>
          </p:sp>
          <p:sp>
            <p:nvSpPr>
              <p:cNvPr id="60497" name="Line 187"/>
              <p:cNvSpPr>
                <a:spLocks noChangeShapeType="1"/>
              </p:cNvSpPr>
              <p:nvPr/>
            </p:nvSpPr>
            <p:spPr bwMode="auto">
              <a:xfrm>
                <a:off x="2398" y="3413"/>
                <a:ext cx="0" cy="1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498" name="Line 188"/>
              <p:cNvSpPr>
                <a:spLocks noChangeShapeType="1"/>
              </p:cNvSpPr>
              <p:nvPr/>
            </p:nvSpPr>
            <p:spPr bwMode="auto">
              <a:xfrm>
                <a:off x="2143" y="3412"/>
                <a:ext cx="0" cy="1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60481" name="Text Box 189"/>
            <p:cNvSpPr txBox="1">
              <a:spLocks noChangeArrowheads="1"/>
            </p:cNvSpPr>
            <p:nvPr/>
          </p:nvSpPr>
          <p:spPr bwMode="auto">
            <a:xfrm>
              <a:off x="2768" y="673"/>
              <a:ext cx="186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outgoing segment from sender</a:t>
              </a:r>
            </a:p>
          </p:txBody>
        </p:sp>
        <p:sp>
          <p:nvSpPr>
            <p:cNvPr id="75841" name="Freeform 190"/>
            <p:cNvSpPr>
              <a:spLocks/>
            </p:cNvSpPr>
            <p:nvPr/>
          </p:nvSpPr>
          <p:spPr bwMode="auto">
            <a:xfrm>
              <a:off x="4050" y="1080"/>
              <a:ext cx="107" cy="824"/>
            </a:xfrm>
            <a:custGeom>
              <a:avLst/>
              <a:gdLst>
                <a:gd name="T0" fmla="*/ 0 w 107"/>
                <a:gd name="T1" fmla="*/ 0 h 910"/>
                <a:gd name="T2" fmla="*/ 107 w 107"/>
                <a:gd name="T3" fmla="*/ 0 h 910"/>
                <a:gd name="T4" fmla="*/ 107 w 107"/>
                <a:gd name="T5" fmla="*/ 337 h 9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7" h="910">
                  <a:moveTo>
                    <a:pt x="0" y="0"/>
                  </a:moveTo>
                  <a:lnTo>
                    <a:pt x="107" y="0"/>
                  </a:lnTo>
                  <a:lnTo>
                    <a:pt x="107" y="910"/>
                  </a:lnTo>
                </a:path>
              </a:pathLst>
            </a:custGeom>
            <a:noFill/>
            <a:ln w="9525" cap="flat" cmpd="sng">
              <a:solidFill>
                <a:srgbClr val="CC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7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9" name="Picture 88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75" y="833438"/>
            <a:ext cx="5027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3" name="Rectangle 62"/>
          <p:cNvSpPr>
            <a:spLocks noChangeArrowheads="1"/>
          </p:cNvSpPr>
          <p:nvPr/>
        </p:nvSpPr>
        <p:spPr bwMode="auto">
          <a:xfrm>
            <a:off x="1249363" y="2936875"/>
            <a:ext cx="2279650" cy="2414588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8854" name="Rectangle 45"/>
          <p:cNvSpPr>
            <a:spLocks noChangeArrowheads="1"/>
          </p:cNvSpPr>
          <p:nvPr/>
        </p:nvSpPr>
        <p:spPr bwMode="auto">
          <a:xfrm>
            <a:off x="1209675" y="2990850"/>
            <a:ext cx="2270125" cy="24717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8855" name="Rectangle 2"/>
          <p:cNvSpPr>
            <a:spLocks noGrp="1" noChangeArrowheads="1"/>
          </p:cNvSpPr>
          <p:nvPr>
            <p:ph type="title"/>
          </p:nvPr>
        </p:nvSpPr>
        <p:spPr>
          <a:xfrm>
            <a:off x="511175" y="193675"/>
            <a:ext cx="7772400" cy="911225"/>
          </a:xfrm>
        </p:spPr>
        <p:txBody>
          <a:bodyPr/>
          <a:lstStyle/>
          <a:p>
            <a:pPr>
              <a:defRPr/>
            </a:pPr>
            <a:r>
              <a:rPr lang="en-US" sz="3600">
                <a:ea typeface="ＭＳ Ｐゴシック" charset="0"/>
                <a:cs typeface="+mj-cs"/>
              </a:rPr>
              <a:t>Connection Management</a:t>
            </a:r>
            <a:endParaRPr lang="en-US">
              <a:ea typeface="ＭＳ Ｐゴシック" charset="0"/>
              <a:cs typeface="+mj-cs"/>
            </a:endParaRPr>
          </a:p>
        </p:txBody>
      </p:sp>
      <p:sp>
        <p:nvSpPr>
          <p:cNvPr id="78856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60400" y="1073150"/>
            <a:ext cx="8335963" cy="218757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 smtClean="0"/>
              <a:t>before exchanging data, sender/receiver </a:t>
            </a:r>
            <a:r>
              <a:rPr lang="ja-JP" altLang="en-US" sz="2800" smtClean="0"/>
              <a:t>“</a:t>
            </a:r>
            <a:r>
              <a:rPr lang="en-US" altLang="ja-JP" sz="2800" smtClean="0"/>
              <a:t>handshake</a:t>
            </a:r>
            <a:r>
              <a:rPr lang="ja-JP" altLang="en-US" sz="2800" smtClean="0"/>
              <a:t>”</a:t>
            </a:r>
            <a:r>
              <a:rPr lang="en-US" altLang="ja-JP" sz="2800" smtClean="0"/>
              <a:t>:</a:t>
            </a:r>
          </a:p>
          <a:p>
            <a:r>
              <a:rPr lang="en-US" altLang="en-US" sz="2400" smtClean="0"/>
              <a:t>agree to establish connection (each knowing the other willing to establish connection)</a:t>
            </a:r>
          </a:p>
          <a:p>
            <a:r>
              <a:rPr lang="en-US" altLang="en-US" sz="2400" smtClean="0"/>
              <a:t>agree on connection parameters</a:t>
            </a:r>
          </a:p>
        </p:txBody>
      </p:sp>
      <p:sp>
        <p:nvSpPr>
          <p:cNvPr id="78857" name="Line 55"/>
          <p:cNvSpPr>
            <a:spLocks noChangeShapeType="1"/>
          </p:cNvSpPr>
          <p:nvPr/>
        </p:nvSpPr>
        <p:spPr bwMode="auto">
          <a:xfrm>
            <a:off x="1209675" y="3432175"/>
            <a:ext cx="2270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8858" name="Text Box 6"/>
          <p:cNvSpPr txBox="1">
            <a:spLocks noChangeArrowheads="1"/>
          </p:cNvSpPr>
          <p:nvPr/>
        </p:nvSpPr>
        <p:spPr bwMode="auto">
          <a:xfrm>
            <a:off x="1223963" y="3544888"/>
            <a:ext cx="2335212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230188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connection state: ESTAB</a:t>
            </a:r>
          </a:p>
          <a:p>
            <a:pPr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connection variables:</a:t>
            </a:r>
          </a:p>
          <a:p>
            <a:pPr lvl="1"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seq # client-to-server</a:t>
            </a:r>
          </a:p>
          <a:p>
            <a:pPr lvl="1"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         server-to-client</a:t>
            </a:r>
          </a:p>
          <a:p>
            <a:pPr lvl="1" eaLnBrk="0" hangingPunct="0">
              <a:defRPr/>
            </a:pPr>
            <a:r>
              <a:rPr lang="en-US" sz="1400" b="1" smtClean="0">
                <a:solidFill>
                  <a:srgbClr val="000000"/>
                </a:solidFill>
                <a:latin typeface="Courier New" charset="0"/>
              </a:rPr>
              <a:t>rcvBuffer</a:t>
            </a:r>
            <a:r>
              <a:rPr lang="en-US" sz="1400" smtClean="0">
                <a:solidFill>
                  <a:srgbClr val="000000"/>
                </a:solidFill>
              </a:rPr>
              <a:t> size</a:t>
            </a:r>
          </a:p>
          <a:p>
            <a:pPr lvl="1"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   at server,client </a:t>
            </a:r>
          </a:p>
          <a:p>
            <a:pPr lvl="1"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           </a:t>
            </a:r>
          </a:p>
        </p:txBody>
      </p:sp>
      <p:grpSp>
        <p:nvGrpSpPr>
          <p:cNvPr id="96266" name="Group 46"/>
          <p:cNvGrpSpPr>
            <a:grpSpLocks/>
          </p:cNvGrpSpPr>
          <p:nvPr/>
        </p:nvGrpSpPr>
        <p:grpSpPr bwMode="auto">
          <a:xfrm>
            <a:off x="2157413" y="3346450"/>
            <a:ext cx="438150" cy="206375"/>
            <a:chOff x="344" y="1846"/>
            <a:chExt cx="336" cy="130"/>
          </a:xfrm>
        </p:grpSpPr>
        <p:sp>
          <p:nvSpPr>
            <p:cNvPr id="78921" name="Rectangle 47"/>
            <p:cNvSpPr>
              <a:spLocks noChangeArrowheads="1"/>
            </p:cNvSpPr>
            <p:nvPr/>
          </p:nvSpPr>
          <p:spPr bwMode="auto">
            <a:xfrm>
              <a:off x="344" y="1846"/>
              <a:ext cx="336" cy="13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8922" name="Rectangle 48"/>
            <p:cNvSpPr>
              <a:spLocks noChangeArrowheads="1"/>
            </p:cNvSpPr>
            <p:nvPr/>
          </p:nvSpPr>
          <p:spPr bwMode="auto">
            <a:xfrm>
              <a:off x="454" y="1863"/>
              <a:ext cx="112" cy="9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8923" name="Rectangle 49"/>
            <p:cNvSpPr>
              <a:spLocks noChangeArrowheads="1"/>
            </p:cNvSpPr>
            <p:nvPr/>
          </p:nvSpPr>
          <p:spPr bwMode="auto">
            <a:xfrm>
              <a:off x="578" y="1921"/>
              <a:ext cx="29" cy="35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8924" name="Rectangle 50"/>
            <p:cNvSpPr>
              <a:spLocks noChangeArrowheads="1"/>
            </p:cNvSpPr>
            <p:nvPr/>
          </p:nvSpPr>
          <p:spPr bwMode="auto">
            <a:xfrm>
              <a:off x="407" y="1922"/>
              <a:ext cx="29" cy="35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78860" name="Text Box 54"/>
          <p:cNvSpPr txBox="1">
            <a:spLocks noChangeArrowheads="1"/>
          </p:cNvSpPr>
          <p:nvPr/>
        </p:nvSpPr>
        <p:spPr bwMode="auto">
          <a:xfrm>
            <a:off x="1154113" y="3048000"/>
            <a:ext cx="1146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application</a:t>
            </a:r>
          </a:p>
        </p:txBody>
      </p:sp>
      <p:sp>
        <p:nvSpPr>
          <p:cNvPr id="78861" name="Line 56"/>
          <p:cNvSpPr>
            <a:spLocks noChangeShapeType="1"/>
          </p:cNvSpPr>
          <p:nvPr/>
        </p:nvSpPr>
        <p:spPr bwMode="auto">
          <a:xfrm>
            <a:off x="1216025" y="4927600"/>
            <a:ext cx="2268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8862" name="Text Box 57"/>
          <p:cNvSpPr txBox="1">
            <a:spLocks noChangeArrowheads="1"/>
          </p:cNvSpPr>
          <p:nvPr/>
        </p:nvSpPr>
        <p:spPr bwMode="auto">
          <a:xfrm>
            <a:off x="1168400" y="4995863"/>
            <a:ext cx="908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network</a:t>
            </a:r>
          </a:p>
        </p:txBody>
      </p:sp>
      <p:sp>
        <p:nvSpPr>
          <p:cNvPr id="78863" name="Rectangle 58"/>
          <p:cNvSpPr>
            <a:spLocks noChangeArrowheads="1"/>
          </p:cNvSpPr>
          <p:nvPr/>
        </p:nvSpPr>
        <p:spPr bwMode="auto">
          <a:xfrm>
            <a:off x="1181100" y="5349875"/>
            <a:ext cx="2335213" cy="180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8864" name="Line 59"/>
          <p:cNvSpPr>
            <a:spLocks noChangeShapeType="1"/>
          </p:cNvSpPr>
          <p:nvPr/>
        </p:nvSpPr>
        <p:spPr bwMode="auto">
          <a:xfrm>
            <a:off x="1209675" y="5338763"/>
            <a:ext cx="0" cy="2365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8865" name="Line 60"/>
          <p:cNvSpPr>
            <a:spLocks noChangeShapeType="1"/>
          </p:cNvSpPr>
          <p:nvPr/>
        </p:nvSpPr>
        <p:spPr bwMode="auto">
          <a:xfrm>
            <a:off x="3473450" y="5310188"/>
            <a:ext cx="0" cy="2365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96273" name="Freeform 8"/>
          <p:cNvSpPr>
            <a:spLocks/>
          </p:cNvSpPr>
          <p:nvPr/>
        </p:nvSpPr>
        <p:spPr bwMode="auto">
          <a:xfrm flipH="1">
            <a:off x="736600" y="2994025"/>
            <a:ext cx="468313" cy="2490788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78867" name="Rectangle 63"/>
          <p:cNvSpPr>
            <a:spLocks noChangeArrowheads="1"/>
          </p:cNvSpPr>
          <p:nvPr/>
        </p:nvSpPr>
        <p:spPr bwMode="auto">
          <a:xfrm>
            <a:off x="5551488" y="2943225"/>
            <a:ext cx="2279650" cy="2414588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8868" name="Rectangle 64"/>
          <p:cNvSpPr>
            <a:spLocks noChangeArrowheads="1"/>
          </p:cNvSpPr>
          <p:nvPr/>
        </p:nvSpPr>
        <p:spPr bwMode="auto">
          <a:xfrm>
            <a:off x="5511800" y="2997200"/>
            <a:ext cx="2270125" cy="24717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8869" name="Line 65"/>
          <p:cNvSpPr>
            <a:spLocks noChangeShapeType="1"/>
          </p:cNvSpPr>
          <p:nvPr/>
        </p:nvSpPr>
        <p:spPr bwMode="auto">
          <a:xfrm>
            <a:off x="5511800" y="3438525"/>
            <a:ext cx="2270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8870" name="Text Box 66"/>
          <p:cNvSpPr txBox="1">
            <a:spLocks noChangeArrowheads="1"/>
          </p:cNvSpPr>
          <p:nvPr/>
        </p:nvSpPr>
        <p:spPr bwMode="auto">
          <a:xfrm>
            <a:off x="5526088" y="3551238"/>
            <a:ext cx="2335212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230188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connection state: ESTAB</a:t>
            </a:r>
          </a:p>
          <a:p>
            <a:pPr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connection Variables:</a:t>
            </a:r>
          </a:p>
          <a:p>
            <a:pPr lvl="1"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seq # client-to-server</a:t>
            </a:r>
          </a:p>
          <a:p>
            <a:pPr lvl="1"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          server-to-client</a:t>
            </a:r>
          </a:p>
          <a:p>
            <a:pPr lvl="1" eaLnBrk="0" hangingPunct="0">
              <a:defRPr/>
            </a:pPr>
            <a:r>
              <a:rPr lang="en-US" sz="1400" b="1" smtClean="0">
                <a:solidFill>
                  <a:srgbClr val="000000"/>
                </a:solidFill>
                <a:latin typeface="Courier New" charset="0"/>
              </a:rPr>
              <a:t>rcvBuffer</a:t>
            </a:r>
            <a:r>
              <a:rPr lang="en-US" sz="1400" smtClean="0">
                <a:solidFill>
                  <a:srgbClr val="000000"/>
                </a:solidFill>
              </a:rPr>
              <a:t> size</a:t>
            </a:r>
          </a:p>
          <a:p>
            <a:pPr lvl="1"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   at server,client </a:t>
            </a:r>
          </a:p>
          <a:p>
            <a:pPr lvl="1"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           </a:t>
            </a:r>
          </a:p>
        </p:txBody>
      </p:sp>
      <p:grpSp>
        <p:nvGrpSpPr>
          <p:cNvPr id="96278" name="Group 67"/>
          <p:cNvGrpSpPr>
            <a:grpSpLocks/>
          </p:cNvGrpSpPr>
          <p:nvPr/>
        </p:nvGrpSpPr>
        <p:grpSpPr bwMode="auto">
          <a:xfrm>
            <a:off x="6459538" y="3352800"/>
            <a:ext cx="438150" cy="206375"/>
            <a:chOff x="344" y="1846"/>
            <a:chExt cx="336" cy="130"/>
          </a:xfrm>
        </p:grpSpPr>
        <p:sp>
          <p:nvSpPr>
            <p:cNvPr id="78917" name="Rectangle 68"/>
            <p:cNvSpPr>
              <a:spLocks noChangeArrowheads="1"/>
            </p:cNvSpPr>
            <p:nvPr/>
          </p:nvSpPr>
          <p:spPr bwMode="auto">
            <a:xfrm>
              <a:off x="344" y="1846"/>
              <a:ext cx="336" cy="13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8918" name="Rectangle 69"/>
            <p:cNvSpPr>
              <a:spLocks noChangeArrowheads="1"/>
            </p:cNvSpPr>
            <p:nvPr/>
          </p:nvSpPr>
          <p:spPr bwMode="auto">
            <a:xfrm>
              <a:off x="454" y="1863"/>
              <a:ext cx="112" cy="9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8919" name="Rectangle 70"/>
            <p:cNvSpPr>
              <a:spLocks noChangeArrowheads="1"/>
            </p:cNvSpPr>
            <p:nvPr/>
          </p:nvSpPr>
          <p:spPr bwMode="auto">
            <a:xfrm>
              <a:off x="578" y="1921"/>
              <a:ext cx="29" cy="35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8920" name="Rectangle 71"/>
            <p:cNvSpPr>
              <a:spLocks noChangeArrowheads="1"/>
            </p:cNvSpPr>
            <p:nvPr/>
          </p:nvSpPr>
          <p:spPr bwMode="auto">
            <a:xfrm>
              <a:off x="407" y="1922"/>
              <a:ext cx="29" cy="35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78872" name="Text Box 72"/>
          <p:cNvSpPr txBox="1">
            <a:spLocks noChangeArrowheads="1"/>
          </p:cNvSpPr>
          <p:nvPr/>
        </p:nvSpPr>
        <p:spPr bwMode="auto">
          <a:xfrm>
            <a:off x="5456238" y="3054350"/>
            <a:ext cx="1146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application</a:t>
            </a:r>
          </a:p>
        </p:txBody>
      </p:sp>
      <p:sp>
        <p:nvSpPr>
          <p:cNvPr id="78873" name="Line 73"/>
          <p:cNvSpPr>
            <a:spLocks noChangeShapeType="1"/>
          </p:cNvSpPr>
          <p:nvPr/>
        </p:nvSpPr>
        <p:spPr bwMode="auto">
          <a:xfrm>
            <a:off x="5518150" y="4933950"/>
            <a:ext cx="2268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8874" name="Text Box 74"/>
          <p:cNvSpPr txBox="1">
            <a:spLocks noChangeArrowheads="1"/>
          </p:cNvSpPr>
          <p:nvPr/>
        </p:nvSpPr>
        <p:spPr bwMode="auto">
          <a:xfrm>
            <a:off x="5470525" y="5002213"/>
            <a:ext cx="908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network</a:t>
            </a:r>
          </a:p>
        </p:txBody>
      </p:sp>
      <p:sp>
        <p:nvSpPr>
          <p:cNvPr id="78875" name="Rectangle 75"/>
          <p:cNvSpPr>
            <a:spLocks noChangeArrowheads="1"/>
          </p:cNvSpPr>
          <p:nvPr/>
        </p:nvSpPr>
        <p:spPr bwMode="auto">
          <a:xfrm>
            <a:off x="5483225" y="5356225"/>
            <a:ext cx="2335213" cy="180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8876" name="Line 76"/>
          <p:cNvSpPr>
            <a:spLocks noChangeShapeType="1"/>
          </p:cNvSpPr>
          <p:nvPr/>
        </p:nvSpPr>
        <p:spPr bwMode="auto">
          <a:xfrm>
            <a:off x="5511800" y="5345113"/>
            <a:ext cx="0" cy="2365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8877" name="Line 77"/>
          <p:cNvSpPr>
            <a:spLocks noChangeShapeType="1"/>
          </p:cNvSpPr>
          <p:nvPr/>
        </p:nvSpPr>
        <p:spPr bwMode="auto">
          <a:xfrm>
            <a:off x="7775575" y="5316538"/>
            <a:ext cx="0" cy="2365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96285" name="Freeform 78"/>
          <p:cNvSpPr>
            <a:spLocks/>
          </p:cNvSpPr>
          <p:nvPr/>
        </p:nvSpPr>
        <p:spPr bwMode="auto">
          <a:xfrm>
            <a:off x="7793038" y="2933700"/>
            <a:ext cx="468312" cy="2490788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78879" name="Text Box 83"/>
          <p:cNvSpPr txBox="1">
            <a:spLocks noChangeArrowheads="1"/>
          </p:cNvSpPr>
          <p:nvPr/>
        </p:nvSpPr>
        <p:spPr bwMode="auto">
          <a:xfrm>
            <a:off x="1087438" y="5815013"/>
            <a:ext cx="2894012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1775" indent="-231775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200" b="1" smtClean="0">
                <a:solidFill>
                  <a:srgbClr val="000000"/>
                </a:solidFill>
                <a:latin typeface="Courier New" charset="0"/>
              </a:rPr>
              <a:t>Socket clientSocket =   </a:t>
            </a:r>
          </a:p>
          <a:p>
            <a:pPr eaLnBrk="0" hangingPunct="0">
              <a:defRPr/>
            </a:pPr>
            <a:r>
              <a:rPr lang="en-US" sz="1200" b="1" smtClean="0">
                <a:solidFill>
                  <a:srgbClr val="000000"/>
                </a:solidFill>
                <a:latin typeface="Courier New" charset="0"/>
              </a:rPr>
              <a:t>  newSocket("hostname","port number");</a:t>
            </a:r>
          </a:p>
        </p:txBody>
      </p:sp>
      <p:sp>
        <p:nvSpPr>
          <p:cNvPr id="78880" name="Text Box 85"/>
          <p:cNvSpPr txBox="1">
            <a:spLocks noChangeArrowheads="1"/>
          </p:cNvSpPr>
          <p:nvPr/>
        </p:nvSpPr>
        <p:spPr bwMode="auto">
          <a:xfrm>
            <a:off x="5387975" y="5829300"/>
            <a:ext cx="289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1775" indent="-231775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200" b="1" smtClean="0">
                <a:solidFill>
                  <a:srgbClr val="000000"/>
                </a:solidFill>
                <a:latin typeface="Courier New" charset="0"/>
              </a:rPr>
              <a:t>Socket connectionSocket = welcomeSocket.accept();</a:t>
            </a:r>
          </a:p>
        </p:txBody>
      </p:sp>
      <p:grpSp>
        <p:nvGrpSpPr>
          <p:cNvPr id="96288" name="Group 89"/>
          <p:cNvGrpSpPr>
            <a:grpSpLocks/>
          </p:cNvGrpSpPr>
          <p:nvPr/>
        </p:nvGrpSpPr>
        <p:grpSpPr bwMode="auto">
          <a:xfrm>
            <a:off x="260350" y="5026025"/>
            <a:ext cx="698500" cy="612775"/>
            <a:chOff x="-44" y="1473"/>
            <a:chExt cx="981" cy="1105"/>
          </a:xfrm>
        </p:grpSpPr>
        <p:pic>
          <p:nvPicPr>
            <p:cNvPr id="96322" name="Picture 90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6323" name="Freeform 9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96289" name="Group 92"/>
          <p:cNvGrpSpPr>
            <a:grpSpLocks/>
          </p:cNvGrpSpPr>
          <p:nvPr/>
        </p:nvGrpSpPr>
        <p:grpSpPr bwMode="auto">
          <a:xfrm>
            <a:off x="8075613" y="4924425"/>
            <a:ext cx="415925" cy="627063"/>
            <a:chOff x="4140" y="429"/>
            <a:chExt cx="1425" cy="2396"/>
          </a:xfrm>
        </p:grpSpPr>
        <p:sp>
          <p:nvSpPr>
            <p:cNvPr id="96290" name="Freeform 93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78884" name="Rectangle 94"/>
            <p:cNvSpPr>
              <a:spLocks noChangeArrowheads="1"/>
            </p:cNvSpPr>
            <p:nvPr/>
          </p:nvSpPr>
          <p:spPr bwMode="auto">
            <a:xfrm>
              <a:off x="4205" y="429"/>
              <a:ext cx="1050" cy="2287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96292" name="Freeform 95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96293" name="Freeform 96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78887" name="Rectangle 97"/>
            <p:cNvSpPr>
              <a:spLocks noChangeArrowheads="1"/>
            </p:cNvSpPr>
            <p:nvPr/>
          </p:nvSpPr>
          <p:spPr bwMode="auto">
            <a:xfrm>
              <a:off x="4211" y="696"/>
              <a:ext cx="598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96295" name="Group 98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78913" name="AutoShape 99"/>
              <p:cNvSpPr>
                <a:spLocks noChangeArrowheads="1"/>
              </p:cNvSpPr>
              <p:nvPr/>
            </p:nvSpPr>
            <p:spPr bwMode="auto">
              <a:xfrm>
                <a:off x="614" y="2566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78914" name="AutoShape 100"/>
              <p:cNvSpPr>
                <a:spLocks noChangeArrowheads="1"/>
              </p:cNvSpPr>
              <p:nvPr/>
            </p:nvSpPr>
            <p:spPr bwMode="auto">
              <a:xfrm>
                <a:off x="628" y="2583"/>
                <a:ext cx="692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78889" name="Rectangle 101"/>
            <p:cNvSpPr>
              <a:spLocks noChangeArrowheads="1"/>
            </p:cNvSpPr>
            <p:nvPr/>
          </p:nvSpPr>
          <p:spPr bwMode="auto">
            <a:xfrm>
              <a:off x="4222" y="1017"/>
              <a:ext cx="598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96297" name="Group 102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78911" name="AutoShape 103"/>
              <p:cNvSpPr>
                <a:spLocks noChangeArrowheads="1"/>
              </p:cNvSpPr>
              <p:nvPr/>
            </p:nvSpPr>
            <p:spPr bwMode="auto">
              <a:xfrm>
                <a:off x="617" y="2567"/>
                <a:ext cx="719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78912" name="AutoShape 104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79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78891" name="Rectangle 105"/>
            <p:cNvSpPr>
              <a:spLocks noChangeArrowheads="1"/>
            </p:cNvSpPr>
            <p:nvPr/>
          </p:nvSpPr>
          <p:spPr bwMode="auto">
            <a:xfrm>
              <a:off x="4216" y="1357"/>
              <a:ext cx="598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8892" name="Rectangle 106"/>
            <p:cNvSpPr>
              <a:spLocks noChangeArrowheads="1"/>
            </p:cNvSpPr>
            <p:nvPr/>
          </p:nvSpPr>
          <p:spPr bwMode="auto">
            <a:xfrm>
              <a:off x="4227" y="1654"/>
              <a:ext cx="598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96300" name="Group 107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78909" name="AutoShape 108"/>
              <p:cNvSpPr>
                <a:spLocks noChangeArrowheads="1"/>
              </p:cNvSpPr>
              <p:nvPr/>
            </p:nvSpPr>
            <p:spPr bwMode="auto">
              <a:xfrm>
                <a:off x="611" y="2576"/>
                <a:ext cx="725" cy="12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78910" name="AutoShape 109"/>
              <p:cNvSpPr>
                <a:spLocks noChangeArrowheads="1"/>
              </p:cNvSpPr>
              <p:nvPr/>
            </p:nvSpPr>
            <p:spPr bwMode="auto">
              <a:xfrm>
                <a:off x="625" y="2588"/>
                <a:ext cx="691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96301" name="Freeform 110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96302" name="Group 111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78907" name="AutoShape 112"/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25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78908" name="AutoShape 113"/>
              <p:cNvSpPr>
                <a:spLocks noChangeArrowheads="1"/>
              </p:cNvSpPr>
              <p:nvPr/>
            </p:nvSpPr>
            <p:spPr bwMode="auto">
              <a:xfrm>
                <a:off x="627" y="2586"/>
                <a:ext cx="691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78896" name="Rectangle 114"/>
            <p:cNvSpPr>
              <a:spLocks noChangeArrowheads="1"/>
            </p:cNvSpPr>
            <p:nvPr/>
          </p:nvSpPr>
          <p:spPr bwMode="auto">
            <a:xfrm>
              <a:off x="5250" y="429"/>
              <a:ext cx="71" cy="2287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96304" name="Freeform 115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96305" name="Freeform 116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8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78899" name="Oval 117"/>
            <p:cNvSpPr>
              <a:spLocks noChangeArrowheads="1"/>
            </p:cNvSpPr>
            <p:nvPr/>
          </p:nvSpPr>
          <p:spPr bwMode="auto">
            <a:xfrm>
              <a:off x="5516" y="2613"/>
              <a:ext cx="49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96307" name="Freeform 118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78901" name="AutoShape 119"/>
            <p:cNvSpPr>
              <a:spLocks noChangeArrowheads="1"/>
            </p:cNvSpPr>
            <p:nvPr/>
          </p:nvSpPr>
          <p:spPr bwMode="auto">
            <a:xfrm>
              <a:off x="4140" y="2679"/>
              <a:ext cx="1197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8902" name="AutoShape 120"/>
            <p:cNvSpPr>
              <a:spLocks noChangeArrowheads="1"/>
            </p:cNvSpPr>
            <p:nvPr/>
          </p:nvSpPr>
          <p:spPr bwMode="auto">
            <a:xfrm>
              <a:off x="4205" y="2710"/>
              <a:ext cx="1071" cy="8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8903" name="Oval 121"/>
            <p:cNvSpPr>
              <a:spLocks noChangeArrowheads="1"/>
            </p:cNvSpPr>
            <p:nvPr/>
          </p:nvSpPr>
          <p:spPr bwMode="auto">
            <a:xfrm>
              <a:off x="4309" y="2382"/>
              <a:ext cx="158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8904" name="Oval 122"/>
            <p:cNvSpPr>
              <a:spLocks noChangeArrowheads="1"/>
            </p:cNvSpPr>
            <p:nvPr/>
          </p:nvSpPr>
          <p:spPr bwMode="auto">
            <a:xfrm>
              <a:off x="4488" y="2382"/>
              <a:ext cx="158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180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78905" name="Oval 123"/>
            <p:cNvSpPr>
              <a:spLocks noChangeArrowheads="1"/>
            </p:cNvSpPr>
            <p:nvPr/>
          </p:nvSpPr>
          <p:spPr bwMode="auto">
            <a:xfrm>
              <a:off x="4662" y="2382"/>
              <a:ext cx="158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8906" name="Rectangle 124"/>
            <p:cNvSpPr>
              <a:spLocks noChangeArrowheads="1"/>
            </p:cNvSpPr>
            <p:nvPr/>
          </p:nvSpPr>
          <p:spPr bwMode="auto">
            <a:xfrm>
              <a:off x="5065" y="1836"/>
              <a:ext cx="82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1" name="Picture 80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79463"/>
            <a:ext cx="4570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5" name="Rectangle 3"/>
          <p:cNvSpPr>
            <a:spLocks noGrp="1" noChangeArrowheads="1"/>
          </p:cNvSpPr>
          <p:nvPr>
            <p:ph type="title"/>
          </p:nvPr>
        </p:nvSpPr>
        <p:spPr>
          <a:xfrm>
            <a:off x="500063" y="166688"/>
            <a:ext cx="5356225" cy="849312"/>
          </a:xfrm>
        </p:spPr>
        <p:txBody>
          <a:bodyPr/>
          <a:lstStyle/>
          <a:p>
            <a:pPr>
              <a:defRPr/>
            </a:pPr>
            <a:r>
              <a:rPr lang="en-US" sz="3600">
                <a:ea typeface="ＭＳ Ｐゴシック" charset="0"/>
                <a:cs typeface="+mj-cs"/>
              </a:rPr>
              <a:t>TCP 3-way handshake</a:t>
            </a:r>
            <a:endParaRPr lang="en-US">
              <a:ea typeface="ＭＳ Ｐゴシック" charset="0"/>
              <a:cs typeface="+mj-cs"/>
            </a:endParaRPr>
          </a:p>
        </p:txBody>
      </p:sp>
      <p:sp>
        <p:nvSpPr>
          <p:cNvPr id="81926" name="Line 5"/>
          <p:cNvSpPr>
            <a:spLocks noChangeShapeType="1"/>
          </p:cNvSpPr>
          <p:nvPr/>
        </p:nvSpPr>
        <p:spPr bwMode="auto">
          <a:xfrm flipH="1">
            <a:off x="3282950" y="2314575"/>
            <a:ext cx="1588" cy="2470150"/>
          </a:xfrm>
          <a:prstGeom prst="line">
            <a:avLst/>
          </a:prstGeom>
          <a:noFill/>
          <a:ln w="952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394342" name="Group 102"/>
          <p:cNvGrpSpPr>
            <a:grpSpLocks/>
          </p:cNvGrpSpPr>
          <p:nvPr/>
        </p:nvGrpSpPr>
        <p:grpSpPr bwMode="auto">
          <a:xfrm>
            <a:off x="1296988" y="2241550"/>
            <a:ext cx="4494212" cy="955675"/>
            <a:chOff x="810" y="1363"/>
            <a:chExt cx="2831" cy="602"/>
          </a:xfrm>
        </p:grpSpPr>
        <p:sp>
          <p:nvSpPr>
            <p:cNvPr id="81992" name="Line 10"/>
            <p:cNvSpPr>
              <a:spLocks noChangeShapeType="1"/>
            </p:cNvSpPr>
            <p:nvPr/>
          </p:nvSpPr>
          <p:spPr bwMode="auto">
            <a:xfrm>
              <a:off x="2062" y="1502"/>
              <a:ext cx="1579" cy="463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1993" name="Rectangle 12"/>
            <p:cNvSpPr>
              <a:spLocks noChangeArrowheads="1"/>
            </p:cNvSpPr>
            <p:nvPr/>
          </p:nvSpPr>
          <p:spPr bwMode="auto">
            <a:xfrm>
              <a:off x="2518" y="1565"/>
              <a:ext cx="590" cy="2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1994" name="Text Box 13"/>
            <p:cNvSpPr txBox="1">
              <a:spLocks noChangeArrowheads="1"/>
            </p:cNvSpPr>
            <p:nvPr/>
          </p:nvSpPr>
          <p:spPr bwMode="auto">
            <a:xfrm>
              <a:off x="2310" y="1624"/>
              <a:ext cx="109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SYNbit=1, Seq=x</a:t>
              </a:r>
            </a:p>
          </p:txBody>
        </p:sp>
        <p:sp>
          <p:nvSpPr>
            <p:cNvPr id="81995" name="Text Box 21"/>
            <p:cNvSpPr txBox="1">
              <a:spLocks noChangeArrowheads="1"/>
            </p:cNvSpPr>
            <p:nvPr/>
          </p:nvSpPr>
          <p:spPr bwMode="auto">
            <a:xfrm>
              <a:off x="810" y="1363"/>
              <a:ext cx="1230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 eaLnBrk="0" hangingPunct="0">
                <a:lnSpc>
                  <a:spcPct val="90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choose init seq num, x</a:t>
              </a:r>
            </a:p>
            <a:p>
              <a:pPr algn="r" eaLnBrk="0" hangingPunct="0">
                <a:lnSpc>
                  <a:spcPct val="90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send TCP SYN msg</a:t>
              </a:r>
            </a:p>
          </p:txBody>
        </p:sp>
      </p:grpSp>
      <p:sp>
        <p:nvSpPr>
          <p:cNvPr id="81928" name="Line 22"/>
          <p:cNvSpPr>
            <a:spLocks noChangeShapeType="1"/>
          </p:cNvSpPr>
          <p:nvPr/>
        </p:nvSpPr>
        <p:spPr bwMode="auto">
          <a:xfrm flipH="1">
            <a:off x="5872163" y="2384425"/>
            <a:ext cx="1587" cy="3417888"/>
          </a:xfrm>
          <a:prstGeom prst="line">
            <a:avLst/>
          </a:prstGeom>
          <a:noFill/>
          <a:ln w="952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394332" name="Text Box 92"/>
          <p:cNvSpPr txBox="1">
            <a:spLocks noChangeArrowheads="1"/>
          </p:cNvSpPr>
          <p:nvPr/>
        </p:nvSpPr>
        <p:spPr bwMode="auto">
          <a:xfrm>
            <a:off x="8058150" y="5222875"/>
            <a:ext cx="77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CC0000"/>
                </a:solidFill>
              </a:rPr>
              <a:t>ESTAB</a:t>
            </a:r>
          </a:p>
        </p:txBody>
      </p:sp>
      <p:grpSp>
        <p:nvGrpSpPr>
          <p:cNvPr id="394349" name="Group 109"/>
          <p:cNvGrpSpPr>
            <a:grpSpLocks/>
          </p:cNvGrpSpPr>
          <p:nvPr/>
        </p:nvGrpSpPr>
        <p:grpSpPr bwMode="auto">
          <a:xfrm>
            <a:off x="3281363" y="2911475"/>
            <a:ext cx="4519612" cy="1425575"/>
            <a:chOff x="2060" y="1785"/>
            <a:chExt cx="2847" cy="898"/>
          </a:xfrm>
        </p:grpSpPr>
        <p:sp>
          <p:nvSpPr>
            <p:cNvPr id="81988" name="Line 11"/>
            <p:cNvSpPr>
              <a:spLocks noChangeShapeType="1"/>
            </p:cNvSpPr>
            <p:nvPr/>
          </p:nvSpPr>
          <p:spPr bwMode="auto">
            <a:xfrm flipH="1">
              <a:off x="2060" y="2031"/>
              <a:ext cx="1580" cy="652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1989" name="Rectangle 14"/>
            <p:cNvSpPr>
              <a:spLocks noChangeArrowheads="1"/>
            </p:cNvSpPr>
            <p:nvPr/>
          </p:nvSpPr>
          <p:spPr bwMode="auto">
            <a:xfrm>
              <a:off x="2381" y="2206"/>
              <a:ext cx="896" cy="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1990" name="Text Box 83"/>
            <p:cNvSpPr txBox="1">
              <a:spLocks noChangeArrowheads="1"/>
            </p:cNvSpPr>
            <p:nvPr/>
          </p:nvSpPr>
          <p:spPr bwMode="auto">
            <a:xfrm>
              <a:off x="2159" y="2169"/>
              <a:ext cx="1534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SYNbit=1, Seq=y</a:t>
              </a:r>
            </a:p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ACKbit=1; ACKnum=x+1</a:t>
              </a:r>
            </a:p>
          </p:txBody>
        </p:sp>
        <p:sp>
          <p:nvSpPr>
            <p:cNvPr id="81991" name="Text Box 93"/>
            <p:cNvSpPr txBox="1">
              <a:spLocks noChangeArrowheads="1"/>
            </p:cNvSpPr>
            <p:nvPr/>
          </p:nvSpPr>
          <p:spPr bwMode="auto">
            <a:xfrm>
              <a:off x="3676" y="1785"/>
              <a:ext cx="1231" cy="4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90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choose init seq num, y</a:t>
              </a:r>
            </a:p>
            <a:p>
              <a:pPr eaLnBrk="0" hangingPunct="0">
                <a:lnSpc>
                  <a:spcPct val="90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send TCP SYNACK</a:t>
              </a:r>
            </a:p>
            <a:p>
              <a:pPr eaLnBrk="0" hangingPunct="0">
                <a:lnSpc>
                  <a:spcPct val="90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msg, acking SYN</a:t>
              </a:r>
            </a:p>
          </p:txBody>
        </p:sp>
      </p:grpSp>
      <p:grpSp>
        <p:nvGrpSpPr>
          <p:cNvPr id="394350" name="Group 110"/>
          <p:cNvGrpSpPr>
            <a:grpSpLocks/>
          </p:cNvGrpSpPr>
          <p:nvPr/>
        </p:nvGrpSpPr>
        <p:grpSpPr bwMode="auto">
          <a:xfrm>
            <a:off x="998538" y="4010025"/>
            <a:ext cx="6630987" cy="1373188"/>
            <a:chOff x="622" y="2477"/>
            <a:chExt cx="4177" cy="865"/>
          </a:xfrm>
        </p:grpSpPr>
        <p:sp>
          <p:nvSpPr>
            <p:cNvPr id="81983" name="Line 84"/>
            <p:cNvSpPr>
              <a:spLocks noChangeShapeType="1"/>
            </p:cNvSpPr>
            <p:nvPr/>
          </p:nvSpPr>
          <p:spPr bwMode="auto">
            <a:xfrm>
              <a:off x="2073" y="2728"/>
              <a:ext cx="1579" cy="463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1984" name="Rectangle 89"/>
            <p:cNvSpPr>
              <a:spLocks noChangeArrowheads="1"/>
            </p:cNvSpPr>
            <p:nvPr/>
          </p:nvSpPr>
          <p:spPr bwMode="auto">
            <a:xfrm>
              <a:off x="2486" y="2806"/>
              <a:ext cx="775" cy="2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1985" name="Text Box 90"/>
            <p:cNvSpPr txBox="1">
              <a:spLocks noChangeArrowheads="1"/>
            </p:cNvSpPr>
            <p:nvPr/>
          </p:nvSpPr>
          <p:spPr bwMode="auto">
            <a:xfrm>
              <a:off x="2092" y="2852"/>
              <a:ext cx="152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ACKbit=1, ACKnum=y+1</a:t>
              </a:r>
            </a:p>
          </p:txBody>
        </p:sp>
        <p:sp>
          <p:nvSpPr>
            <p:cNvPr id="81986" name="Text Box 94"/>
            <p:cNvSpPr txBox="1">
              <a:spLocks noChangeArrowheads="1"/>
            </p:cNvSpPr>
            <p:nvPr/>
          </p:nvSpPr>
          <p:spPr bwMode="auto">
            <a:xfrm>
              <a:off x="622" y="2477"/>
              <a:ext cx="1422" cy="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 eaLnBrk="0" hangingPunct="0">
                <a:lnSpc>
                  <a:spcPct val="90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received SYNACK(x) </a:t>
              </a:r>
            </a:p>
            <a:p>
              <a:pPr algn="r" eaLnBrk="0" hangingPunct="0">
                <a:lnSpc>
                  <a:spcPct val="90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indicates server is live;</a:t>
              </a:r>
            </a:p>
            <a:p>
              <a:pPr algn="r" eaLnBrk="0" hangingPunct="0">
                <a:lnSpc>
                  <a:spcPct val="90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send ACK for SYNACK;</a:t>
              </a:r>
            </a:p>
            <a:p>
              <a:pPr algn="r" eaLnBrk="0" hangingPunct="0">
                <a:lnSpc>
                  <a:spcPct val="90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this segment may contain </a:t>
              </a:r>
            </a:p>
            <a:p>
              <a:pPr algn="r" eaLnBrk="0" hangingPunct="0">
                <a:lnSpc>
                  <a:spcPct val="90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client-to-server data</a:t>
              </a:r>
            </a:p>
          </p:txBody>
        </p:sp>
        <p:sp>
          <p:nvSpPr>
            <p:cNvPr id="81987" name="Text Box 95"/>
            <p:cNvSpPr txBox="1">
              <a:spLocks noChangeArrowheads="1"/>
            </p:cNvSpPr>
            <p:nvPr/>
          </p:nvSpPr>
          <p:spPr bwMode="auto">
            <a:xfrm>
              <a:off x="3640" y="3042"/>
              <a:ext cx="1159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90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received ACK(y) </a:t>
              </a:r>
            </a:p>
            <a:p>
              <a:pPr eaLnBrk="0" hangingPunct="0">
                <a:lnSpc>
                  <a:spcPct val="90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indicates client is live</a:t>
              </a:r>
            </a:p>
          </p:txBody>
        </p:sp>
      </p:grpSp>
      <p:grpSp>
        <p:nvGrpSpPr>
          <p:cNvPr id="394345" name="Group 105"/>
          <p:cNvGrpSpPr>
            <a:grpSpLocks/>
          </p:cNvGrpSpPr>
          <p:nvPr/>
        </p:nvGrpSpPr>
        <p:grpSpPr bwMode="auto">
          <a:xfrm>
            <a:off x="300038" y="2279650"/>
            <a:ext cx="1030287" cy="700088"/>
            <a:chOff x="182" y="1387"/>
            <a:chExt cx="649" cy="441"/>
          </a:xfrm>
        </p:grpSpPr>
        <p:sp>
          <p:nvSpPr>
            <p:cNvPr id="81981" name="Text Box 91"/>
            <p:cNvSpPr txBox="1">
              <a:spLocks noChangeArrowheads="1"/>
            </p:cNvSpPr>
            <p:nvPr/>
          </p:nvSpPr>
          <p:spPr bwMode="auto">
            <a:xfrm>
              <a:off x="182" y="1616"/>
              <a:ext cx="64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SYNSENT</a:t>
              </a:r>
            </a:p>
          </p:txBody>
        </p:sp>
        <p:sp>
          <p:nvSpPr>
            <p:cNvPr id="81982" name="Line 103"/>
            <p:cNvSpPr>
              <a:spLocks noChangeShapeType="1"/>
            </p:cNvSpPr>
            <p:nvPr/>
          </p:nvSpPr>
          <p:spPr bwMode="auto">
            <a:xfrm>
              <a:off x="462" y="1387"/>
              <a:ext cx="0" cy="2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394351" name="Group 111"/>
          <p:cNvGrpSpPr>
            <a:grpSpLocks/>
          </p:cNvGrpSpPr>
          <p:nvPr/>
        </p:nvGrpSpPr>
        <p:grpSpPr bwMode="auto">
          <a:xfrm>
            <a:off x="301625" y="2940050"/>
            <a:ext cx="771525" cy="1622425"/>
            <a:chOff x="183" y="1803"/>
            <a:chExt cx="486" cy="1022"/>
          </a:xfrm>
        </p:grpSpPr>
        <p:sp>
          <p:nvSpPr>
            <p:cNvPr id="81979" name="Text Box 16"/>
            <p:cNvSpPr txBox="1">
              <a:spLocks noChangeArrowheads="1"/>
            </p:cNvSpPr>
            <p:nvPr/>
          </p:nvSpPr>
          <p:spPr bwMode="auto">
            <a:xfrm>
              <a:off x="183" y="2613"/>
              <a:ext cx="4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CC0000"/>
                  </a:solidFill>
                </a:rPr>
                <a:t>ESTAB</a:t>
              </a:r>
            </a:p>
          </p:txBody>
        </p:sp>
        <p:sp>
          <p:nvSpPr>
            <p:cNvPr id="81980" name="Line 104"/>
            <p:cNvSpPr>
              <a:spLocks noChangeShapeType="1"/>
            </p:cNvSpPr>
            <p:nvPr/>
          </p:nvSpPr>
          <p:spPr bwMode="auto">
            <a:xfrm>
              <a:off x="465" y="1803"/>
              <a:ext cx="0" cy="7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394348" name="Group 108"/>
          <p:cNvGrpSpPr>
            <a:grpSpLocks/>
          </p:cNvGrpSpPr>
          <p:nvPr/>
        </p:nvGrpSpPr>
        <p:grpSpPr bwMode="auto">
          <a:xfrm>
            <a:off x="7754938" y="2335213"/>
            <a:ext cx="1119187" cy="1192212"/>
            <a:chOff x="4878" y="1422"/>
            <a:chExt cx="705" cy="751"/>
          </a:xfrm>
        </p:grpSpPr>
        <p:sp>
          <p:nvSpPr>
            <p:cNvPr id="81977" name="Text Box 99"/>
            <p:cNvSpPr txBox="1">
              <a:spLocks noChangeArrowheads="1"/>
            </p:cNvSpPr>
            <p:nvPr/>
          </p:nvSpPr>
          <p:spPr bwMode="auto">
            <a:xfrm>
              <a:off x="4878" y="1961"/>
              <a:ext cx="70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SYN RCVD</a:t>
              </a:r>
            </a:p>
          </p:txBody>
        </p:sp>
        <p:sp>
          <p:nvSpPr>
            <p:cNvPr id="81978" name="Line 106"/>
            <p:cNvSpPr>
              <a:spLocks noChangeShapeType="1"/>
            </p:cNvSpPr>
            <p:nvPr/>
          </p:nvSpPr>
          <p:spPr bwMode="auto">
            <a:xfrm>
              <a:off x="5339" y="1422"/>
              <a:ext cx="0" cy="5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394347" name="Line 107"/>
          <p:cNvSpPr>
            <a:spLocks noChangeShapeType="1"/>
          </p:cNvSpPr>
          <p:nvPr/>
        </p:nvSpPr>
        <p:spPr bwMode="auto">
          <a:xfrm>
            <a:off x="8469313" y="3536950"/>
            <a:ext cx="0" cy="1704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99343" name="Group 113"/>
          <p:cNvGrpSpPr>
            <a:grpSpLocks/>
          </p:cNvGrpSpPr>
          <p:nvPr/>
        </p:nvGrpSpPr>
        <p:grpSpPr bwMode="auto">
          <a:xfrm>
            <a:off x="306388" y="1590675"/>
            <a:ext cx="8551862" cy="736600"/>
            <a:chOff x="193" y="1002"/>
            <a:chExt cx="5387" cy="464"/>
          </a:xfrm>
        </p:grpSpPr>
        <p:sp>
          <p:nvSpPr>
            <p:cNvPr id="81937" name="Text Box 114"/>
            <p:cNvSpPr txBox="1">
              <a:spLocks noChangeArrowheads="1"/>
            </p:cNvSpPr>
            <p:nvPr/>
          </p:nvSpPr>
          <p:spPr bwMode="auto">
            <a:xfrm>
              <a:off x="195" y="1002"/>
              <a:ext cx="731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 eaLnBrk="0" hangingPunct="0">
                <a:defRPr/>
              </a:pPr>
              <a:r>
                <a:rPr lang="en-US" i="1" smtClean="0">
                  <a:solidFill>
                    <a:srgbClr val="000099"/>
                  </a:solidFill>
                </a:rPr>
                <a:t>client state</a:t>
              </a:r>
            </a:p>
            <a:p>
              <a:pPr algn="r" eaLnBrk="0" hangingPunct="0">
                <a:defRPr/>
              </a:pPr>
              <a:endParaRPr lang="en-US" i="1" smtClean="0">
                <a:solidFill>
                  <a:srgbClr val="000099"/>
                </a:solidFill>
              </a:endParaRPr>
            </a:p>
          </p:txBody>
        </p:sp>
        <p:sp>
          <p:nvSpPr>
            <p:cNvPr id="81938" name="Text Box 115"/>
            <p:cNvSpPr txBox="1">
              <a:spLocks noChangeArrowheads="1"/>
            </p:cNvSpPr>
            <p:nvPr/>
          </p:nvSpPr>
          <p:spPr bwMode="auto">
            <a:xfrm>
              <a:off x="193" y="1243"/>
              <a:ext cx="53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LISTEN</a:t>
              </a:r>
            </a:p>
          </p:txBody>
        </p:sp>
        <p:sp>
          <p:nvSpPr>
            <p:cNvPr id="81939" name="Text Box 116"/>
            <p:cNvSpPr txBox="1">
              <a:spLocks noChangeArrowheads="1"/>
            </p:cNvSpPr>
            <p:nvPr/>
          </p:nvSpPr>
          <p:spPr bwMode="auto">
            <a:xfrm>
              <a:off x="4800" y="1013"/>
              <a:ext cx="78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 eaLnBrk="0" hangingPunct="0">
                <a:defRPr/>
              </a:pPr>
              <a:r>
                <a:rPr lang="en-US" i="1" smtClean="0">
                  <a:solidFill>
                    <a:srgbClr val="000099"/>
                  </a:solidFill>
                </a:rPr>
                <a:t>server state</a:t>
              </a:r>
            </a:p>
            <a:p>
              <a:pPr algn="r" eaLnBrk="0" hangingPunct="0">
                <a:defRPr/>
              </a:pPr>
              <a:endParaRPr lang="en-US" i="1" smtClean="0">
                <a:solidFill>
                  <a:srgbClr val="000099"/>
                </a:solidFill>
              </a:endParaRPr>
            </a:p>
          </p:txBody>
        </p:sp>
        <p:sp>
          <p:nvSpPr>
            <p:cNvPr id="81940" name="Text Box 117"/>
            <p:cNvSpPr txBox="1">
              <a:spLocks noChangeArrowheads="1"/>
            </p:cNvSpPr>
            <p:nvPr/>
          </p:nvSpPr>
          <p:spPr bwMode="auto">
            <a:xfrm>
              <a:off x="5038" y="1254"/>
              <a:ext cx="53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LISTEN</a:t>
              </a:r>
            </a:p>
          </p:txBody>
        </p:sp>
        <p:grpSp>
          <p:nvGrpSpPr>
            <p:cNvPr id="99348" name="Group 118"/>
            <p:cNvGrpSpPr>
              <a:grpSpLocks/>
            </p:cNvGrpSpPr>
            <p:nvPr/>
          </p:nvGrpSpPr>
          <p:grpSpPr bwMode="auto">
            <a:xfrm>
              <a:off x="1914" y="1049"/>
              <a:ext cx="405" cy="378"/>
              <a:chOff x="-44" y="1473"/>
              <a:chExt cx="981" cy="1105"/>
            </a:xfrm>
          </p:grpSpPr>
          <p:pic>
            <p:nvPicPr>
              <p:cNvPr id="99382" name="Picture 11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9383" name="Freeform 12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5595 w 356"/>
                  <a:gd name="T3" fmla="*/ 341 h 368"/>
                  <a:gd name="T4" fmla="*/ 6638 w 356"/>
                  <a:gd name="T5" fmla="*/ 7113 h 368"/>
                  <a:gd name="T6" fmla="*/ 1463 w 356"/>
                  <a:gd name="T7" fmla="*/ 889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</p:grpSp>
        <p:grpSp>
          <p:nvGrpSpPr>
            <p:cNvPr id="99349" name="Group 121"/>
            <p:cNvGrpSpPr>
              <a:grpSpLocks/>
            </p:cNvGrpSpPr>
            <p:nvPr/>
          </p:nvGrpSpPr>
          <p:grpSpPr bwMode="auto">
            <a:xfrm>
              <a:off x="3572" y="1051"/>
              <a:ext cx="212" cy="323"/>
              <a:chOff x="4140" y="429"/>
              <a:chExt cx="1425" cy="2396"/>
            </a:xfrm>
          </p:grpSpPr>
          <p:sp>
            <p:nvSpPr>
              <p:cNvPr id="99350" name="Freeform 122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7 w 354"/>
                  <a:gd name="T1" fmla="*/ 0 h 2742"/>
                  <a:gd name="T2" fmla="*/ 38 w 354"/>
                  <a:gd name="T3" fmla="*/ 55 h 2742"/>
                  <a:gd name="T4" fmla="*/ 37 w 354"/>
                  <a:gd name="T5" fmla="*/ 425 h 2742"/>
                  <a:gd name="T6" fmla="*/ 0 w 354"/>
                  <a:gd name="T7" fmla="*/ 445 h 2742"/>
                  <a:gd name="T8" fmla="*/ 7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81944" name="Rectangle 123"/>
              <p:cNvSpPr>
                <a:spLocks noChangeArrowheads="1"/>
              </p:cNvSpPr>
              <p:nvPr/>
            </p:nvSpPr>
            <p:spPr bwMode="auto">
              <a:xfrm>
                <a:off x="4207" y="429"/>
                <a:ext cx="1049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99352" name="Freeform 124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23 w 211"/>
                  <a:gd name="T3" fmla="*/ 36 h 2537"/>
                  <a:gd name="T4" fmla="*/ 2 w 211"/>
                  <a:gd name="T5" fmla="*/ 405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99353" name="Freeform 125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36 w 328"/>
                  <a:gd name="T3" fmla="*/ 21 h 226"/>
                  <a:gd name="T4" fmla="*/ 36 w 328"/>
                  <a:gd name="T5" fmla="*/ 38 h 226"/>
                  <a:gd name="T6" fmla="*/ 0 w 328"/>
                  <a:gd name="T7" fmla="*/ 1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81947" name="Rectangle 126"/>
              <p:cNvSpPr>
                <a:spLocks noChangeArrowheads="1"/>
              </p:cNvSpPr>
              <p:nvPr/>
            </p:nvSpPr>
            <p:spPr bwMode="auto">
              <a:xfrm>
                <a:off x="4214" y="696"/>
                <a:ext cx="592" cy="4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grpSp>
            <p:nvGrpSpPr>
              <p:cNvPr id="99355" name="Group 127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81973" name="AutoShape 128"/>
                <p:cNvSpPr>
                  <a:spLocks noChangeArrowheads="1"/>
                </p:cNvSpPr>
                <p:nvPr/>
              </p:nvSpPr>
              <p:spPr bwMode="auto">
                <a:xfrm>
                  <a:off x="617" y="2566"/>
                  <a:ext cx="721" cy="14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>
                    <a:solidFill>
                      <a:srgbClr val="000000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81974" name="AutoShape 129"/>
                <p:cNvSpPr>
                  <a:spLocks noChangeArrowheads="1"/>
                </p:cNvSpPr>
                <p:nvPr/>
              </p:nvSpPr>
              <p:spPr bwMode="auto">
                <a:xfrm>
                  <a:off x="634" y="2581"/>
                  <a:ext cx="688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>
                    <a:solidFill>
                      <a:srgbClr val="000000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81949" name="Rectangle 130"/>
              <p:cNvSpPr>
                <a:spLocks noChangeArrowheads="1"/>
              </p:cNvSpPr>
              <p:nvPr/>
            </p:nvSpPr>
            <p:spPr bwMode="auto">
              <a:xfrm>
                <a:off x="4221" y="1022"/>
                <a:ext cx="598" cy="4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grpSp>
            <p:nvGrpSpPr>
              <p:cNvPr id="99357" name="Group 131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81971" name="AutoShape 132"/>
                <p:cNvSpPr>
                  <a:spLocks noChangeArrowheads="1"/>
                </p:cNvSpPr>
                <p:nvPr/>
              </p:nvSpPr>
              <p:spPr bwMode="auto">
                <a:xfrm>
                  <a:off x="611" y="2567"/>
                  <a:ext cx="730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>
                    <a:solidFill>
                      <a:srgbClr val="000000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81972" name="AutoShape 133"/>
                <p:cNvSpPr>
                  <a:spLocks noChangeArrowheads="1"/>
                </p:cNvSpPr>
                <p:nvPr/>
              </p:nvSpPr>
              <p:spPr bwMode="auto">
                <a:xfrm>
                  <a:off x="628" y="2582"/>
                  <a:ext cx="696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>
                    <a:solidFill>
                      <a:srgbClr val="000000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81951" name="Rectangle 134"/>
              <p:cNvSpPr>
                <a:spLocks noChangeArrowheads="1"/>
              </p:cNvSpPr>
              <p:nvPr/>
            </p:nvSpPr>
            <p:spPr bwMode="auto">
              <a:xfrm>
                <a:off x="4214" y="1356"/>
                <a:ext cx="598" cy="4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81952" name="Rectangle 135"/>
              <p:cNvSpPr>
                <a:spLocks noChangeArrowheads="1"/>
              </p:cNvSpPr>
              <p:nvPr/>
            </p:nvSpPr>
            <p:spPr bwMode="auto">
              <a:xfrm>
                <a:off x="4227" y="1653"/>
                <a:ext cx="598" cy="5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grpSp>
            <p:nvGrpSpPr>
              <p:cNvPr id="99360" name="Group 136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81969" name="AutoShape 137"/>
                <p:cNvSpPr>
                  <a:spLocks noChangeArrowheads="1"/>
                </p:cNvSpPr>
                <p:nvPr/>
              </p:nvSpPr>
              <p:spPr bwMode="auto">
                <a:xfrm>
                  <a:off x="618" y="2571"/>
                  <a:ext cx="720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>
                    <a:solidFill>
                      <a:srgbClr val="000000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81970" name="AutoShape 138"/>
                <p:cNvSpPr>
                  <a:spLocks noChangeArrowheads="1"/>
                </p:cNvSpPr>
                <p:nvPr/>
              </p:nvSpPr>
              <p:spPr bwMode="auto">
                <a:xfrm>
                  <a:off x="635" y="2585"/>
                  <a:ext cx="687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>
                    <a:solidFill>
                      <a:srgbClr val="000000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99361" name="Freeform 139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36 w 328"/>
                  <a:gd name="T3" fmla="*/ 20 h 226"/>
                  <a:gd name="T4" fmla="*/ 36 w 328"/>
                  <a:gd name="T5" fmla="*/ 36 h 226"/>
                  <a:gd name="T6" fmla="*/ 0 w 328"/>
                  <a:gd name="T7" fmla="*/ 15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grpSp>
            <p:nvGrpSpPr>
              <p:cNvPr id="99362" name="Group 140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81967" name="AutoShape 141"/>
                <p:cNvSpPr>
                  <a:spLocks noChangeArrowheads="1"/>
                </p:cNvSpPr>
                <p:nvPr/>
              </p:nvSpPr>
              <p:spPr bwMode="auto">
                <a:xfrm>
                  <a:off x="613" y="2568"/>
                  <a:ext cx="728" cy="14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>
                    <a:solidFill>
                      <a:srgbClr val="000000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81968" name="AutoShape 142"/>
                <p:cNvSpPr>
                  <a:spLocks noChangeArrowheads="1"/>
                </p:cNvSpPr>
                <p:nvPr/>
              </p:nvSpPr>
              <p:spPr bwMode="auto">
                <a:xfrm>
                  <a:off x="630" y="2582"/>
                  <a:ext cx="695" cy="111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>
                    <a:solidFill>
                      <a:srgbClr val="000000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81956" name="Rectangle 143"/>
              <p:cNvSpPr>
                <a:spLocks noChangeArrowheads="1"/>
              </p:cNvSpPr>
              <p:nvPr/>
            </p:nvSpPr>
            <p:spPr bwMode="auto">
              <a:xfrm>
                <a:off x="5249" y="429"/>
                <a:ext cx="67" cy="2292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99364" name="Freeform 144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32 w 296"/>
                  <a:gd name="T3" fmla="*/ 22 h 256"/>
                  <a:gd name="T4" fmla="*/ 32 w 296"/>
                  <a:gd name="T5" fmla="*/ 41 h 256"/>
                  <a:gd name="T6" fmla="*/ 0 w 296"/>
                  <a:gd name="T7" fmla="*/ 15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99365" name="Freeform 145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34 w 304"/>
                  <a:gd name="T3" fmla="*/ 27 h 288"/>
                  <a:gd name="T4" fmla="*/ 31 w 304"/>
                  <a:gd name="T5" fmla="*/ 48 h 288"/>
                  <a:gd name="T6" fmla="*/ 2 w 304"/>
                  <a:gd name="T7" fmla="*/ 2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81959" name="Oval 146"/>
              <p:cNvSpPr>
                <a:spLocks noChangeArrowheads="1"/>
              </p:cNvSpPr>
              <p:nvPr/>
            </p:nvSpPr>
            <p:spPr bwMode="auto">
              <a:xfrm>
                <a:off x="5518" y="2610"/>
                <a:ext cx="47" cy="9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99367" name="Freeform 147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18 h 240"/>
                  <a:gd name="T2" fmla="*/ 2 w 306"/>
                  <a:gd name="T3" fmla="*/ 40 h 240"/>
                  <a:gd name="T4" fmla="*/ 34 w 306"/>
                  <a:gd name="T5" fmla="*/ 18 h 240"/>
                  <a:gd name="T6" fmla="*/ 32 w 306"/>
                  <a:gd name="T7" fmla="*/ 0 h 240"/>
                  <a:gd name="T8" fmla="*/ 0 w 306"/>
                  <a:gd name="T9" fmla="*/ 1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81961" name="AutoShape 148"/>
              <p:cNvSpPr>
                <a:spLocks noChangeArrowheads="1"/>
              </p:cNvSpPr>
              <p:nvPr/>
            </p:nvSpPr>
            <p:spPr bwMode="auto">
              <a:xfrm>
                <a:off x="4140" y="2677"/>
                <a:ext cx="1196" cy="148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81962" name="AutoShape 149"/>
              <p:cNvSpPr>
                <a:spLocks noChangeArrowheads="1"/>
              </p:cNvSpPr>
              <p:nvPr/>
            </p:nvSpPr>
            <p:spPr bwMode="auto">
              <a:xfrm>
                <a:off x="4207" y="2714"/>
                <a:ext cx="1069" cy="8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81963" name="Oval 150"/>
              <p:cNvSpPr>
                <a:spLocks noChangeArrowheads="1"/>
              </p:cNvSpPr>
              <p:nvPr/>
            </p:nvSpPr>
            <p:spPr bwMode="auto">
              <a:xfrm>
                <a:off x="4308" y="2380"/>
                <a:ext cx="155" cy="148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81964" name="Oval 151"/>
              <p:cNvSpPr>
                <a:spLocks noChangeArrowheads="1"/>
              </p:cNvSpPr>
              <p:nvPr/>
            </p:nvSpPr>
            <p:spPr bwMode="auto">
              <a:xfrm>
                <a:off x="4483" y="2387"/>
                <a:ext cx="161" cy="141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800">
                  <a:solidFill>
                    <a:srgbClr val="FF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81965" name="Oval 152"/>
              <p:cNvSpPr>
                <a:spLocks noChangeArrowheads="1"/>
              </p:cNvSpPr>
              <p:nvPr/>
            </p:nvSpPr>
            <p:spPr bwMode="auto">
              <a:xfrm>
                <a:off x="4664" y="2380"/>
                <a:ext cx="155" cy="141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81966" name="Rectangle 153"/>
              <p:cNvSpPr>
                <a:spLocks noChangeArrowheads="1"/>
              </p:cNvSpPr>
              <p:nvPr/>
            </p:nvSpPr>
            <p:spPr bwMode="auto">
              <a:xfrm>
                <a:off x="5061" y="1838"/>
                <a:ext cx="87" cy="757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9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9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9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9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9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94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9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3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3"/>
          <p:cNvSpPr>
            <a:spLocks noGrp="1" noChangeArrowheads="1"/>
          </p:cNvSpPr>
          <p:nvPr>
            <p:ph type="title"/>
          </p:nvPr>
        </p:nvSpPr>
        <p:spPr>
          <a:xfrm>
            <a:off x="500063" y="166688"/>
            <a:ext cx="5356225" cy="849312"/>
          </a:xfrm>
        </p:spPr>
        <p:txBody>
          <a:bodyPr/>
          <a:lstStyle/>
          <a:p>
            <a:pPr>
              <a:defRPr/>
            </a:pPr>
            <a:r>
              <a:rPr lang="en-US" sz="3600">
                <a:ea typeface="ＭＳ Ｐゴシック" charset="0"/>
                <a:cs typeface="+mj-cs"/>
              </a:rPr>
              <a:t>TCP 3-way handshake: FSM</a:t>
            </a:r>
            <a:endParaRPr lang="en-US">
              <a:ea typeface="ＭＳ Ｐゴシック" charset="0"/>
              <a:cs typeface="+mj-cs"/>
            </a:endParaRPr>
          </a:p>
        </p:txBody>
      </p:sp>
      <p:pic>
        <p:nvPicPr>
          <p:cNvPr id="100356" name="Picture 40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" y="827088"/>
            <a:ext cx="5942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0357" name="Group 47"/>
          <p:cNvGrpSpPr>
            <a:grpSpLocks/>
          </p:cNvGrpSpPr>
          <p:nvPr/>
        </p:nvGrpSpPr>
        <p:grpSpPr bwMode="auto">
          <a:xfrm>
            <a:off x="3690938" y="1246188"/>
            <a:ext cx="876300" cy="827087"/>
            <a:chOff x="1778" y="1720"/>
            <a:chExt cx="722" cy="642"/>
          </a:xfrm>
        </p:grpSpPr>
        <p:sp>
          <p:nvSpPr>
            <p:cNvPr id="82988" name="Oval 41"/>
            <p:cNvSpPr>
              <a:spLocks noChangeArrowheads="1"/>
            </p:cNvSpPr>
            <p:nvPr/>
          </p:nvSpPr>
          <p:spPr bwMode="auto">
            <a:xfrm>
              <a:off x="1825" y="1720"/>
              <a:ext cx="675" cy="612"/>
            </a:xfrm>
            <a:prstGeom prst="ellipse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2989" name="Oval 42"/>
            <p:cNvSpPr>
              <a:spLocks noChangeArrowheads="1"/>
            </p:cNvSpPr>
            <p:nvPr/>
          </p:nvSpPr>
          <p:spPr bwMode="auto">
            <a:xfrm>
              <a:off x="1778" y="1750"/>
              <a:ext cx="675" cy="6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82951" name="Text Box 43"/>
          <p:cNvSpPr txBox="1">
            <a:spLocks noChangeArrowheads="1"/>
          </p:cNvSpPr>
          <p:nvPr/>
        </p:nvSpPr>
        <p:spPr bwMode="auto">
          <a:xfrm>
            <a:off x="3686175" y="1466850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closed</a:t>
            </a:r>
          </a:p>
        </p:txBody>
      </p:sp>
      <p:sp>
        <p:nvSpPr>
          <p:cNvPr id="82952" name="Text Box 46"/>
          <p:cNvSpPr txBox="1">
            <a:spLocks noChangeArrowheads="1"/>
          </p:cNvSpPr>
          <p:nvPr/>
        </p:nvSpPr>
        <p:spPr bwMode="auto">
          <a:xfrm>
            <a:off x="3597275" y="2498725"/>
            <a:ext cx="3413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Symbol" charset="0"/>
              </a:rPr>
              <a:t>L</a:t>
            </a:r>
          </a:p>
        </p:txBody>
      </p:sp>
      <p:grpSp>
        <p:nvGrpSpPr>
          <p:cNvPr id="100360" name="Group 48"/>
          <p:cNvGrpSpPr>
            <a:grpSpLocks/>
          </p:cNvGrpSpPr>
          <p:nvPr/>
        </p:nvGrpSpPr>
        <p:grpSpPr bwMode="auto">
          <a:xfrm>
            <a:off x="3652838" y="3175000"/>
            <a:ext cx="876300" cy="827088"/>
            <a:chOff x="1778" y="1720"/>
            <a:chExt cx="722" cy="642"/>
          </a:xfrm>
        </p:grpSpPr>
        <p:sp>
          <p:nvSpPr>
            <p:cNvPr id="82986" name="Oval 49"/>
            <p:cNvSpPr>
              <a:spLocks noChangeArrowheads="1"/>
            </p:cNvSpPr>
            <p:nvPr/>
          </p:nvSpPr>
          <p:spPr bwMode="auto">
            <a:xfrm>
              <a:off x="1825" y="1720"/>
              <a:ext cx="675" cy="612"/>
            </a:xfrm>
            <a:prstGeom prst="ellipse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2987" name="Oval 50"/>
            <p:cNvSpPr>
              <a:spLocks noChangeArrowheads="1"/>
            </p:cNvSpPr>
            <p:nvPr/>
          </p:nvSpPr>
          <p:spPr bwMode="auto">
            <a:xfrm>
              <a:off x="1778" y="1750"/>
              <a:ext cx="675" cy="6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82954" name="Text Box 51"/>
          <p:cNvSpPr txBox="1">
            <a:spLocks noChangeArrowheads="1"/>
          </p:cNvSpPr>
          <p:nvPr/>
        </p:nvSpPr>
        <p:spPr bwMode="auto">
          <a:xfrm>
            <a:off x="3711575" y="3395663"/>
            <a:ext cx="71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listen</a:t>
            </a:r>
          </a:p>
        </p:txBody>
      </p:sp>
      <p:grpSp>
        <p:nvGrpSpPr>
          <p:cNvPr id="100362" name="Group 52"/>
          <p:cNvGrpSpPr>
            <a:grpSpLocks/>
          </p:cNvGrpSpPr>
          <p:nvPr/>
        </p:nvGrpSpPr>
        <p:grpSpPr bwMode="auto">
          <a:xfrm>
            <a:off x="1643063" y="4227513"/>
            <a:ext cx="876300" cy="827087"/>
            <a:chOff x="1778" y="1720"/>
            <a:chExt cx="722" cy="642"/>
          </a:xfrm>
        </p:grpSpPr>
        <p:sp>
          <p:nvSpPr>
            <p:cNvPr id="82984" name="Oval 53"/>
            <p:cNvSpPr>
              <a:spLocks noChangeArrowheads="1"/>
            </p:cNvSpPr>
            <p:nvPr/>
          </p:nvSpPr>
          <p:spPr bwMode="auto">
            <a:xfrm>
              <a:off x="1825" y="1720"/>
              <a:ext cx="675" cy="612"/>
            </a:xfrm>
            <a:prstGeom prst="ellipse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2985" name="Oval 54"/>
            <p:cNvSpPr>
              <a:spLocks noChangeArrowheads="1"/>
            </p:cNvSpPr>
            <p:nvPr/>
          </p:nvSpPr>
          <p:spPr bwMode="auto">
            <a:xfrm>
              <a:off x="1778" y="1750"/>
              <a:ext cx="675" cy="6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82956" name="Text Box 55"/>
          <p:cNvSpPr txBox="1">
            <a:spLocks noChangeArrowheads="1"/>
          </p:cNvSpPr>
          <p:nvPr/>
        </p:nvSpPr>
        <p:spPr bwMode="auto">
          <a:xfrm>
            <a:off x="1733550" y="4425950"/>
            <a:ext cx="6540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lnSpc>
                <a:spcPct val="80000"/>
              </a:lnSpc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SYN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rcvd</a:t>
            </a:r>
          </a:p>
        </p:txBody>
      </p:sp>
      <p:grpSp>
        <p:nvGrpSpPr>
          <p:cNvPr id="100364" name="Group 56"/>
          <p:cNvGrpSpPr>
            <a:grpSpLocks/>
          </p:cNvGrpSpPr>
          <p:nvPr/>
        </p:nvGrpSpPr>
        <p:grpSpPr bwMode="auto">
          <a:xfrm>
            <a:off x="5119688" y="4189413"/>
            <a:ext cx="876300" cy="827087"/>
            <a:chOff x="1778" y="1720"/>
            <a:chExt cx="722" cy="642"/>
          </a:xfrm>
        </p:grpSpPr>
        <p:sp>
          <p:nvSpPr>
            <p:cNvPr id="82982" name="Oval 57"/>
            <p:cNvSpPr>
              <a:spLocks noChangeArrowheads="1"/>
            </p:cNvSpPr>
            <p:nvPr/>
          </p:nvSpPr>
          <p:spPr bwMode="auto">
            <a:xfrm>
              <a:off x="1825" y="1720"/>
              <a:ext cx="675" cy="612"/>
            </a:xfrm>
            <a:prstGeom prst="ellipse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2983" name="Oval 58"/>
            <p:cNvSpPr>
              <a:spLocks noChangeArrowheads="1"/>
            </p:cNvSpPr>
            <p:nvPr/>
          </p:nvSpPr>
          <p:spPr bwMode="auto">
            <a:xfrm>
              <a:off x="1778" y="1750"/>
              <a:ext cx="675" cy="6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82958" name="Text Box 59"/>
          <p:cNvSpPr txBox="1">
            <a:spLocks noChangeArrowheads="1"/>
          </p:cNvSpPr>
          <p:nvPr/>
        </p:nvSpPr>
        <p:spPr bwMode="auto">
          <a:xfrm>
            <a:off x="5210175" y="4387850"/>
            <a:ext cx="6540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lnSpc>
                <a:spcPct val="80000"/>
              </a:lnSpc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SYN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sent</a:t>
            </a:r>
          </a:p>
        </p:txBody>
      </p:sp>
      <p:grpSp>
        <p:nvGrpSpPr>
          <p:cNvPr id="100366" name="Group 60"/>
          <p:cNvGrpSpPr>
            <a:grpSpLocks/>
          </p:cNvGrpSpPr>
          <p:nvPr/>
        </p:nvGrpSpPr>
        <p:grpSpPr bwMode="auto">
          <a:xfrm>
            <a:off x="3686175" y="5060950"/>
            <a:ext cx="876300" cy="827088"/>
            <a:chOff x="1778" y="1720"/>
            <a:chExt cx="722" cy="642"/>
          </a:xfrm>
        </p:grpSpPr>
        <p:sp>
          <p:nvSpPr>
            <p:cNvPr id="82980" name="Oval 61"/>
            <p:cNvSpPr>
              <a:spLocks noChangeArrowheads="1"/>
            </p:cNvSpPr>
            <p:nvPr/>
          </p:nvSpPr>
          <p:spPr bwMode="auto">
            <a:xfrm>
              <a:off x="1825" y="1720"/>
              <a:ext cx="675" cy="612"/>
            </a:xfrm>
            <a:prstGeom prst="ellipse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2981" name="Oval 62"/>
            <p:cNvSpPr>
              <a:spLocks noChangeArrowheads="1"/>
            </p:cNvSpPr>
            <p:nvPr/>
          </p:nvSpPr>
          <p:spPr bwMode="auto">
            <a:xfrm>
              <a:off x="1778" y="1750"/>
              <a:ext cx="675" cy="6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82960" name="Text Box 63"/>
          <p:cNvSpPr txBox="1">
            <a:spLocks noChangeArrowheads="1"/>
          </p:cNvSpPr>
          <p:nvPr/>
        </p:nvSpPr>
        <p:spPr bwMode="auto">
          <a:xfrm>
            <a:off x="3648075" y="5348288"/>
            <a:ext cx="93345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lnSpc>
                <a:spcPct val="80000"/>
              </a:lnSpc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ESTAB</a:t>
            </a:r>
          </a:p>
        </p:txBody>
      </p:sp>
      <p:sp>
        <p:nvSpPr>
          <p:cNvPr id="82961" name="Text Box 66"/>
          <p:cNvSpPr txBox="1">
            <a:spLocks noChangeArrowheads="1"/>
          </p:cNvSpPr>
          <p:nvPr/>
        </p:nvSpPr>
        <p:spPr bwMode="auto">
          <a:xfrm>
            <a:off x="5526088" y="2687638"/>
            <a:ext cx="2894012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1775" indent="-231775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200" b="1" smtClean="0">
                <a:solidFill>
                  <a:srgbClr val="000000"/>
                </a:solidFill>
                <a:latin typeface="Courier New" charset="0"/>
              </a:rPr>
              <a:t>Socket clientSocket =   </a:t>
            </a:r>
          </a:p>
          <a:p>
            <a:pPr eaLnBrk="0" hangingPunct="0">
              <a:defRPr/>
            </a:pPr>
            <a:r>
              <a:rPr lang="en-US" sz="1200" b="1" smtClean="0">
                <a:solidFill>
                  <a:srgbClr val="000000"/>
                </a:solidFill>
                <a:latin typeface="Courier New" charset="0"/>
              </a:rPr>
              <a:t>  newSocket("hostname","port number");</a:t>
            </a:r>
          </a:p>
        </p:txBody>
      </p:sp>
      <p:sp>
        <p:nvSpPr>
          <p:cNvPr id="82962" name="Line 67"/>
          <p:cNvSpPr>
            <a:spLocks noChangeShapeType="1"/>
          </p:cNvSpPr>
          <p:nvPr/>
        </p:nvSpPr>
        <p:spPr bwMode="auto">
          <a:xfrm>
            <a:off x="5656263" y="3317875"/>
            <a:ext cx="2528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82963" name="Text Box 68"/>
          <p:cNvSpPr txBox="1">
            <a:spLocks noChangeArrowheads="1"/>
          </p:cNvSpPr>
          <p:nvPr/>
        </p:nvSpPr>
        <p:spPr bwMode="auto">
          <a:xfrm>
            <a:off x="5621338" y="3351213"/>
            <a:ext cx="1262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SYN(seq=x)</a:t>
            </a:r>
          </a:p>
        </p:txBody>
      </p:sp>
      <p:sp>
        <p:nvSpPr>
          <p:cNvPr id="100371" name="Freeform 69"/>
          <p:cNvSpPr>
            <a:spLocks/>
          </p:cNvSpPr>
          <p:nvPr/>
        </p:nvSpPr>
        <p:spPr bwMode="auto">
          <a:xfrm>
            <a:off x="4583113" y="1727200"/>
            <a:ext cx="914400" cy="2384425"/>
          </a:xfrm>
          <a:custGeom>
            <a:avLst/>
            <a:gdLst>
              <a:gd name="T0" fmla="*/ 0 w 576"/>
              <a:gd name="T1" fmla="*/ 0 h 1138"/>
              <a:gd name="T2" fmla="*/ 2147483647 w 576"/>
              <a:gd name="T3" fmla="*/ 0 h 1138"/>
              <a:gd name="T4" fmla="*/ 2147483647 w 576"/>
              <a:gd name="T5" fmla="*/ 2147483647 h 113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6" h="1138">
                <a:moveTo>
                  <a:pt x="0" y="0"/>
                </a:moveTo>
                <a:lnTo>
                  <a:pt x="576" y="0"/>
                </a:lnTo>
                <a:lnTo>
                  <a:pt x="576" y="113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82965" name="Line 70"/>
          <p:cNvSpPr>
            <a:spLocks noChangeShapeType="1"/>
          </p:cNvSpPr>
          <p:nvPr/>
        </p:nvSpPr>
        <p:spPr bwMode="auto">
          <a:xfrm>
            <a:off x="4075113" y="2133600"/>
            <a:ext cx="0" cy="101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82966" name="Text Box 71"/>
          <p:cNvSpPr txBox="1">
            <a:spLocks noChangeArrowheads="1"/>
          </p:cNvSpPr>
          <p:nvPr/>
        </p:nvSpPr>
        <p:spPr bwMode="auto">
          <a:xfrm>
            <a:off x="1524000" y="2074863"/>
            <a:ext cx="2578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1775" indent="-231775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200" b="1" smtClean="0">
                <a:solidFill>
                  <a:srgbClr val="000000"/>
                </a:solidFill>
                <a:latin typeface="Courier New" charset="0"/>
              </a:rPr>
              <a:t>Socket connectionSocket = welcomeSocket.accept();</a:t>
            </a:r>
          </a:p>
        </p:txBody>
      </p:sp>
      <p:sp>
        <p:nvSpPr>
          <p:cNvPr id="82967" name="Line 72"/>
          <p:cNvSpPr>
            <a:spLocks noChangeShapeType="1"/>
          </p:cNvSpPr>
          <p:nvPr/>
        </p:nvSpPr>
        <p:spPr bwMode="auto">
          <a:xfrm>
            <a:off x="1882775" y="2522538"/>
            <a:ext cx="1965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100375" name="Freeform 73"/>
          <p:cNvSpPr>
            <a:spLocks/>
          </p:cNvSpPr>
          <p:nvPr/>
        </p:nvSpPr>
        <p:spPr bwMode="auto">
          <a:xfrm>
            <a:off x="2051050" y="3836988"/>
            <a:ext cx="1579563" cy="373062"/>
          </a:xfrm>
          <a:custGeom>
            <a:avLst/>
            <a:gdLst>
              <a:gd name="T0" fmla="*/ 2147483647 w 1123"/>
              <a:gd name="T1" fmla="*/ 0 h 235"/>
              <a:gd name="T2" fmla="*/ 0 w 1123"/>
              <a:gd name="T3" fmla="*/ 0 h 235"/>
              <a:gd name="T4" fmla="*/ 0 w 1123"/>
              <a:gd name="T5" fmla="*/ 2147483647 h 23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23" h="235">
                <a:moveTo>
                  <a:pt x="1123" y="0"/>
                </a:moveTo>
                <a:lnTo>
                  <a:pt x="0" y="0"/>
                </a:lnTo>
                <a:lnTo>
                  <a:pt x="0" y="235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82969" name="Text Box 74"/>
          <p:cNvSpPr txBox="1">
            <a:spLocks noChangeArrowheads="1"/>
          </p:cNvSpPr>
          <p:nvPr/>
        </p:nvSpPr>
        <p:spPr bwMode="auto">
          <a:xfrm>
            <a:off x="1785938" y="2838450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SYN(x)</a:t>
            </a:r>
          </a:p>
        </p:txBody>
      </p:sp>
      <p:sp>
        <p:nvSpPr>
          <p:cNvPr id="82970" name="Line 75"/>
          <p:cNvSpPr>
            <a:spLocks noChangeShapeType="1"/>
          </p:cNvSpPr>
          <p:nvPr/>
        </p:nvSpPr>
        <p:spPr bwMode="auto">
          <a:xfrm>
            <a:off x="1246188" y="3136900"/>
            <a:ext cx="1965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82971" name="Text Box 76"/>
          <p:cNvSpPr txBox="1">
            <a:spLocks noChangeArrowheads="1"/>
          </p:cNvSpPr>
          <p:nvPr/>
        </p:nvSpPr>
        <p:spPr bwMode="auto">
          <a:xfrm>
            <a:off x="930275" y="2989263"/>
            <a:ext cx="260667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lnSpc>
                <a:spcPct val="80000"/>
              </a:lnSpc>
              <a:defRPr/>
            </a:pPr>
            <a:endParaRPr lang="en-US" sz="1400" smtClean="0">
              <a:solidFill>
                <a:srgbClr val="000000"/>
              </a:solidFill>
            </a:endParaRPr>
          </a:p>
          <a:p>
            <a:pPr algn="ctr" eaLnBrk="0" hangingPunct="0">
              <a:lnSpc>
                <a:spcPct val="90000"/>
              </a:lnSpc>
              <a:defRPr/>
            </a:pPr>
            <a:r>
              <a:rPr lang="en-US" sz="1400" smtClean="0">
                <a:solidFill>
                  <a:srgbClr val="000000"/>
                </a:solidFill>
              </a:rPr>
              <a:t>SYNACK(seq=y,ACKnum=x+1)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en-US" sz="1400" smtClean="0">
                <a:solidFill>
                  <a:srgbClr val="000000"/>
                </a:solidFill>
              </a:rPr>
              <a:t>create new socket for 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en-US" sz="1400" smtClean="0">
                <a:solidFill>
                  <a:srgbClr val="000000"/>
                </a:solidFill>
              </a:rPr>
              <a:t>communication back to client</a:t>
            </a:r>
          </a:p>
        </p:txBody>
      </p:sp>
      <p:sp>
        <p:nvSpPr>
          <p:cNvPr id="100379" name="Freeform 77"/>
          <p:cNvSpPr>
            <a:spLocks/>
          </p:cNvSpPr>
          <p:nvPr/>
        </p:nvSpPr>
        <p:spPr bwMode="auto">
          <a:xfrm flipV="1">
            <a:off x="2046288" y="5076825"/>
            <a:ext cx="1579562" cy="373063"/>
          </a:xfrm>
          <a:custGeom>
            <a:avLst/>
            <a:gdLst>
              <a:gd name="T0" fmla="*/ 2147483647 w 1123"/>
              <a:gd name="T1" fmla="*/ 0 h 235"/>
              <a:gd name="T2" fmla="*/ 0 w 1123"/>
              <a:gd name="T3" fmla="*/ 0 h 235"/>
              <a:gd name="T4" fmla="*/ 0 w 1123"/>
              <a:gd name="T5" fmla="*/ 2147483647 h 23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23" h="235">
                <a:moveTo>
                  <a:pt x="1123" y="0"/>
                </a:moveTo>
                <a:lnTo>
                  <a:pt x="0" y="0"/>
                </a:lnTo>
                <a:lnTo>
                  <a:pt x="0" y="235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100380" name="Freeform 78"/>
          <p:cNvSpPr>
            <a:spLocks/>
          </p:cNvSpPr>
          <p:nvPr/>
        </p:nvSpPr>
        <p:spPr bwMode="auto">
          <a:xfrm flipH="1" flipV="1">
            <a:off x="4613275" y="5094288"/>
            <a:ext cx="947738" cy="373062"/>
          </a:xfrm>
          <a:custGeom>
            <a:avLst/>
            <a:gdLst>
              <a:gd name="T0" fmla="*/ 2147483647 w 1123"/>
              <a:gd name="T1" fmla="*/ 0 h 235"/>
              <a:gd name="T2" fmla="*/ 0 w 1123"/>
              <a:gd name="T3" fmla="*/ 0 h 235"/>
              <a:gd name="T4" fmla="*/ 0 w 1123"/>
              <a:gd name="T5" fmla="*/ 2147483647 h 23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23" h="235">
                <a:moveTo>
                  <a:pt x="1123" y="0"/>
                </a:moveTo>
                <a:lnTo>
                  <a:pt x="0" y="0"/>
                </a:lnTo>
                <a:lnTo>
                  <a:pt x="0" y="235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82974" name="Text Box 79"/>
          <p:cNvSpPr txBox="1">
            <a:spLocks noChangeArrowheads="1"/>
          </p:cNvSpPr>
          <p:nvPr/>
        </p:nvSpPr>
        <p:spPr bwMode="auto">
          <a:xfrm>
            <a:off x="5608638" y="4970463"/>
            <a:ext cx="26066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lnSpc>
                <a:spcPct val="80000"/>
              </a:lnSpc>
              <a:defRPr/>
            </a:pPr>
            <a:endParaRPr lang="en-US" sz="1400" smtClean="0">
              <a:solidFill>
                <a:srgbClr val="000000"/>
              </a:solidFill>
            </a:endParaRPr>
          </a:p>
          <a:p>
            <a:pPr algn="ctr" eaLnBrk="0" hangingPunct="0">
              <a:lnSpc>
                <a:spcPct val="90000"/>
              </a:lnSpc>
              <a:defRPr/>
            </a:pPr>
            <a:r>
              <a:rPr lang="en-US" sz="1400" smtClean="0">
                <a:solidFill>
                  <a:srgbClr val="000000"/>
                </a:solidFill>
              </a:rPr>
              <a:t>SYNACK(seq=y,ACKnum=x+1)</a:t>
            </a:r>
          </a:p>
          <a:p>
            <a:pPr algn="ctr" eaLnBrk="0" hangingPunct="0">
              <a:lnSpc>
                <a:spcPct val="90000"/>
              </a:lnSpc>
              <a:defRPr/>
            </a:pPr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82975" name="Line 80"/>
          <p:cNvSpPr>
            <a:spLocks noChangeShapeType="1"/>
          </p:cNvSpPr>
          <p:nvPr/>
        </p:nvSpPr>
        <p:spPr bwMode="auto">
          <a:xfrm>
            <a:off x="5718175" y="5435600"/>
            <a:ext cx="2528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82976" name="Text Box 81"/>
          <p:cNvSpPr txBox="1">
            <a:spLocks noChangeArrowheads="1"/>
          </p:cNvSpPr>
          <p:nvPr/>
        </p:nvSpPr>
        <p:spPr bwMode="auto">
          <a:xfrm>
            <a:off x="6018213" y="5248275"/>
            <a:ext cx="1744662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lnSpc>
                <a:spcPct val="80000"/>
              </a:lnSpc>
              <a:defRPr/>
            </a:pPr>
            <a:endParaRPr lang="en-US" sz="1400" smtClean="0">
              <a:solidFill>
                <a:srgbClr val="000000"/>
              </a:solidFill>
            </a:endParaRPr>
          </a:p>
          <a:p>
            <a:pPr algn="ctr" eaLnBrk="0" hangingPunct="0">
              <a:lnSpc>
                <a:spcPct val="90000"/>
              </a:lnSpc>
              <a:defRPr/>
            </a:pPr>
            <a:r>
              <a:rPr lang="en-US" sz="1400" smtClean="0">
                <a:solidFill>
                  <a:srgbClr val="000000"/>
                </a:solidFill>
              </a:rPr>
              <a:t>ACK(ACKnum=y+1)</a:t>
            </a:r>
          </a:p>
          <a:p>
            <a:pPr algn="ctr" eaLnBrk="0" hangingPunct="0">
              <a:lnSpc>
                <a:spcPct val="90000"/>
              </a:lnSpc>
              <a:defRPr/>
            </a:pPr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82977" name="Line 82"/>
          <p:cNvSpPr>
            <a:spLocks noChangeShapeType="1"/>
          </p:cNvSpPr>
          <p:nvPr/>
        </p:nvSpPr>
        <p:spPr bwMode="auto">
          <a:xfrm>
            <a:off x="849313" y="5822950"/>
            <a:ext cx="1965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82978" name="Text Box 83"/>
          <p:cNvSpPr txBox="1">
            <a:spLocks noChangeArrowheads="1"/>
          </p:cNvSpPr>
          <p:nvPr/>
        </p:nvSpPr>
        <p:spPr bwMode="auto">
          <a:xfrm>
            <a:off x="909638" y="5356225"/>
            <a:ext cx="1744662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lnSpc>
                <a:spcPct val="80000"/>
              </a:lnSpc>
              <a:defRPr/>
            </a:pPr>
            <a:endParaRPr lang="en-US" sz="1400" smtClean="0">
              <a:solidFill>
                <a:srgbClr val="000000"/>
              </a:solidFill>
            </a:endParaRPr>
          </a:p>
          <a:p>
            <a:pPr algn="ctr" eaLnBrk="0" hangingPunct="0">
              <a:lnSpc>
                <a:spcPct val="90000"/>
              </a:lnSpc>
              <a:defRPr/>
            </a:pPr>
            <a:r>
              <a:rPr lang="en-US" sz="1400" smtClean="0">
                <a:solidFill>
                  <a:srgbClr val="000000"/>
                </a:solidFill>
              </a:rPr>
              <a:t>ACK(ACKnum=y+1)</a:t>
            </a:r>
          </a:p>
          <a:p>
            <a:pPr algn="ctr" eaLnBrk="0" hangingPunct="0">
              <a:lnSpc>
                <a:spcPct val="90000"/>
              </a:lnSpc>
              <a:defRPr/>
            </a:pPr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82979" name="Text Box 84"/>
          <p:cNvSpPr txBox="1">
            <a:spLocks noChangeArrowheads="1"/>
          </p:cNvSpPr>
          <p:nvPr/>
        </p:nvSpPr>
        <p:spPr bwMode="auto">
          <a:xfrm>
            <a:off x="1560513" y="5788025"/>
            <a:ext cx="341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Symbol" charset="0"/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3" name="Picture 2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815975"/>
            <a:ext cx="5942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5" name="Line 3"/>
          <p:cNvSpPr>
            <a:spLocks noChangeShapeType="1"/>
          </p:cNvSpPr>
          <p:nvPr/>
        </p:nvSpPr>
        <p:spPr bwMode="auto">
          <a:xfrm>
            <a:off x="3279775" y="4483100"/>
            <a:ext cx="2590800" cy="50641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1446" name="Line 4"/>
          <p:cNvSpPr>
            <a:spLocks noChangeShapeType="1"/>
          </p:cNvSpPr>
          <p:nvPr/>
        </p:nvSpPr>
        <p:spPr bwMode="auto">
          <a:xfrm>
            <a:off x="3294063" y="2714625"/>
            <a:ext cx="2586037" cy="5715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1447" name="Rectangle 5"/>
          <p:cNvSpPr>
            <a:spLocks noGrp="1" noChangeArrowheads="1"/>
          </p:cNvSpPr>
          <p:nvPr>
            <p:ph type="title"/>
          </p:nvPr>
        </p:nvSpPr>
        <p:spPr>
          <a:xfrm>
            <a:off x="366713" y="150813"/>
            <a:ext cx="7772400" cy="885825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seq. numbers, </a:t>
            </a:r>
            <a:r>
              <a:rPr lang="en-US" sz="4000">
                <a:ea typeface="ＭＳ Ｐゴシック" charset="0"/>
                <a:cs typeface="+mj-cs"/>
              </a:rPr>
              <a:t>ACK</a:t>
            </a:r>
            <a:r>
              <a:rPr lang="en-US">
                <a:ea typeface="ＭＳ Ｐゴシック" charset="0"/>
                <a:cs typeface="+mj-cs"/>
              </a:rPr>
              <a:t>s</a:t>
            </a:r>
          </a:p>
        </p:txBody>
      </p:sp>
      <p:sp>
        <p:nvSpPr>
          <p:cNvPr id="61448" name="Text Box 7"/>
          <p:cNvSpPr txBox="1">
            <a:spLocks noChangeArrowheads="1"/>
          </p:cNvSpPr>
          <p:nvPr/>
        </p:nvSpPr>
        <p:spPr bwMode="auto">
          <a:xfrm>
            <a:off x="2484438" y="2320925"/>
            <a:ext cx="809625" cy="75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 eaLnBrk="0" hangingPunct="0">
              <a:lnSpc>
                <a:spcPct val="90000"/>
              </a:lnSpc>
            </a:pPr>
            <a:r>
              <a:rPr lang="en-US" altLang="en-US" smtClean="0">
                <a:solidFill>
                  <a:srgbClr val="000000"/>
                </a:solidFill>
              </a:rPr>
              <a:t>User</a:t>
            </a:r>
          </a:p>
          <a:p>
            <a:pPr algn="r" eaLnBrk="0" hangingPunct="0">
              <a:lnSpc>
                <a:spcPct val="90000"/>
              </a:lnSpc>
            </a:pPr>
            <a:r>
              <a:rPr lang="en-US" altLang="en-US" smtClean="0">
                <a:solidFill>
                  <a:srgbClr val="000000"/>
                </a:solidFill>
              </a:rPr>
              <a:t>types</a:t>
            </a:r>
          </a:p>
          <a:p>
            <a:pPr algn="r" eaLnBrk="0" hangingPunct="0">
              <a:lnSpc>
                <a:spcPct val="90000"/>
              </a:lnSpc>
            </a:pPr>
            <a:r>
              <a:rPr lang="ja-JP" altLang="en-US" smtClean="0">
                <a:solidFill>
                  <a:srgbClr val="000000"/>
                </a:solidFill>
              </a:rPr>
              <a:t>‘</a:t>
            </a:r>
            <a:r>
              <a:rPr lang="en-US" altLang="ja-JP" smtClean="0">
                <a:solidFill>
                  <a:srgbClr val="000000"/>
                </a:solidFill>
              </a:rPr>
              <a:t>C</a:t>
            </a:r>
            <a:r>
              <a:rPr lang="ja-JP" altLang="en-US" smtClean="0">
                <a:solidFill>
                  <a:srgbClr val="000000"/>
                </a:solidFill>
              </a:rPr>
              <a:t>’</a:t>
            </a:r>
            <a:endParaRPr lang="en-US" altLang="en-US" sz="1000" smtClean="0">
              <a:solidFill>
                <a:srgbClr val="000000"/>
              </a:solidFill>
            </a:endParaRPr>
          </a:p>
        </p:txBody>
      </p:sp>
      <p:sp>
        <p:nvSpPr>
          <p:cNvPr id="61449" name="Text Box 8"/>
          <p:cNvSpPr txBox="1">
            <a:spLocks noChangeArrowheads="1"/>
          </p:cNvSpPr>
          <p:nvPr/>
        </p:nvSpPr>
        <p:spPr bwMode="auto">
          <a:xfrm>
            <a:off x="2233613" y="3933825"/>
            <a:ext cx="1084262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 eaLnBrk="0" hangingPunct="0">
              <a:lnSpc>
                <a:spcPct val="90000"/>
              </a:lnSpc>
            </a:pPr>
            <a:r>
              <a:rPr lang="en-US" altLang="en-US" smtClean="0">
                <a:solidFill>
                  <a:srgbClr val="000000"/>
                </a:solidFill>
              </a:rPr>
              <a:t>host ACKs</a:t>
            </a:r>
          </a:p>
          <a:p>
            <a:pPr algn="r" eaLnBrk="0" hangingPunct="0">
              <a:lnSpc>
                <a:spcPct val="90000"/>
              </a:lnSpc>
            </a:pPr>
            <a:r>
              <a:rPr lang="en-US" altLang="en-US" smtClean="0">
                <a:solidFill>
                  <a:srgbClr val="000000"/>
                </a:solidFill>
              </a:rPr>
              <a:t>receipt </a:t>
            </a:r>
          </a:p>
          <a:p>
            <a:pPr algn="r" eaLnBrk="0" hangingPunct="0">
              <a:lnSpc>
                <a:spcPct val="90000"/>
              </a:lnSpc>
            </a:pPr>
            <a:r>
              <a:rPr lang="en-US" altLang="en-US" smtClean="0">
                <a:solidFill>
                  <a:srgbClr val="000000"/>
                </a:solidFill>
              </a:rPr>
              <a:t>of echoed</a:t>
            </a:r>
          </a:p>
          <a:p>
            <a:pPr algn="r" eaLnBrk="0" hangingPunct="0">
              <a:lnSpc>
                <a:spcPct val="90000"/>
              </a:lnSpc>
            </a:pPr>
            <a:r>
              <a:rPr lang="ja-JP" altLang="en-US" smtClean="0">
                <a:solidFill>
                  <a:srgbClr val="000000"/>
                </a:solidFill>
              </a:rPr>
              <a:t>‘</a:t>
            </a:r>
            <a:r>
              <a:rPr lang="en-US" altLang="ja-JP" smtClean="0">
                <a:solidFill>
                  <a:srgbClr val="000000"/>
                </a:solidFill>
              </a:rPr>
              <a:t>C</a:t>
            </a:r>
            <a:r>
              <a:rPr lang="ja-JP" altLang="en-US" smtClean="0">
                <a:solidFill>
                  <a:srgbClr val="000000"/>
                </a:solidFill>
              </a:rPr>
              <a:t>’</a:t>
            </a:r>
            <a:endParaRPr lang="en-US" altLang="en-US" sz="1000" smtClean="0">
              <a:solidFill>
                <a:srgbClr val="000000"/>
              </a:solidFill>
            </a:endParaRPr>
          </a:p>
        </p:txBody>
      </p:sp>
      <p:sp>
        <p:nvSpPr>
          <p:cNvPr id="61450" name="Text Box 9"/>
          <p:cNvSpPr txBox="1">
            <a:spLocks noChangeArrowheads="1"/>
          </p:cNvSpPr>
          <p:nvPr/>
        </p:nvSpPr>
        <p:spPr bwMode="auto">
          <a:xfrm>
            <a:off x="5894388" y="3055938"/>
            <a:ext cx="1138237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</a:rPr>
              <a:t>host ACKs</a:t>
            </a:r>
          </a:p>
          <a:p>
            <a:pPr eaLnBrk="0" hangingPunct="0"/>
            <a:r>
              <a:rPr lang="en-US" altLang="en-US" smtClean="0">
                <a:solidFill>
                  <a:srgbClr val="000000"/>
                </a:solidFill>
              </a:rPr>
              <a:t>receipt of</a:t>
            </a:r>
          </a:p>
          <a:p>
            <a:pPr eaLnBrk="0" hangingPunct="0"/>
            <a:r>
              <a:rPr lang="ja-JP" altLang="en-US" smtClean="0">
                <a:solidFill>
                  <a:srgbClr val="000000"/>
                </a:solidFill>
              </a:rPr>
              <a:t>‘</a:t>
            </a:r>
            <a:r>
              <a:rPr lang="en-US" altLang="ja-JP" smtClean="0">
                <a:solidFill>
                  <a:srgbClr val="000000"/>
                </a:solidFill>
              </a:rPr>
              <a:t>C</a:t>
            </a:r>
            <a:r>
              <a:rPr lang="ja-JP" altLang="en-US" smtClean="0">
                <a:solidFill>
                  <a:srgbClr val="000000"/>
                </a:solidFill>
              </a:rPr>
              <a:t>’</a:t>
            </a:r>
            <a:r>
              <a:rPr lang="en-US" altLang="ja-JP" smtClean="0">
                <a:solidFill>
                  <a:srgbClr val="000000"/>
                </a:solidFill>
              </a:rPr>
              <a:t>, echoes</a:t>
            </a:r>
          </a:p>
          <a:p>
            <a:pPr eaLnBrk="0" hangingPunct="0"/>
            <a:r>
              <a:rPr lang="en-US" altLang="en-US" smtClean="0">
                <a:solidFill>
                  <a:srgbClr val="000000"/>
                </a:solidFill>
              </a:rPr>
              <a:t>back </a:t>
            </a:r>
            <a:r>
              <a:rPr lang="ja-JP" altLang="en-US" smtClean="0">
                <a:solidFill>
                  <a:srgbClr val="000000"/>
                </a:solidFill>
              </a:rPr>
              <a:t>‘</a:t>
            </a:r>
            <a:r>
              <a:rPr lang="en-US" altLang="ja-JP" smtClean="0">
                <a:solidFill>
                  <a:srgbClr val="000000"/>
                </a:solidFill>
              </a:rPr>
              <a:t>C</a:t>
            </a:r>
            <a:r>
              <a:rPr lang="ja-JP" altLang="en-US" smtClean="0">
                <a:solidFill>
                  <a:srgbClr val="000000"/>
                </a:solidFill>
              </a:rPr>
              <a:t>’</a:t>
            </a: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61451" name="Line 10"/>
          <p:cNvSpPr>
            <a:spLocks noChangeShapeType="1"/>
          </p:cNvSpPr>
          <p:nvPr/>
        </p:nvSpPr>
        <p:spPr bwMode="auto">
          <a:xfrm flipH="1">
            <a:off x="3284538" y="3487738"/>
            <a:ext cx="2554287" cy="8001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1452" name="Text Box 11"/>
          <p:cNvSpPr txBox="1">
            <a:spLocks noChangeArrowheads="1"/>
          </p:cNvSpPr>
          <p:nvPr/>
        </p:nvSpPr>
        <p:spPr bwMode="auto">
          <a:xfrm>
            <a:off x="3478213" y="5291138"/>
            <a:ext cx="23796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99"/>
                </a:solidFill>
              </a:rPr>
              <a:t>simple telnet scenario</a:t>
            </a:r>
            <a:endParaRPr lang="en-US" sz="1000" smtClean="0">
              <a:solidFill>
                <a:srgbClr val="000099"/>
              </a:solidFill>
            </a:endParaRPr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5468938" y="1430338"/>
            <a:ext cx="7731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Host B</a:t>
            </a:r>
          </a:p>
        </p:txBody>
      </p:sp>
      <p:sp>
        <p:nvSpPr>
          <p:cNvPr id="61454" name="Text Box 17"/>
          <p:cNvSpPr txBox="1">
            <a:spLocks noChangeArrowheads="1"/>
          </p:cNvSpPr>
          <p:nvPr/>
        </p:nvSpPr>
        <p:spPr bwMode="auto">
          <a:xfrm>
            <a:off x="2898775" y="1436688"/>
            <a:ext cx="7731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Host A</a:t>
            </a:r>
          </a:p>
        </p:txBody>
      </p:sp>
      <p:sp>
        <p:nvSpPr>
          <p:cNvPr id="61455" name="Rectangle 18"/>
          <p:cNvSpPr>
            <a:spLocks noChangeArrowheads="1"/>
          </p:cNvSpPr>
          <p:nvPr/>
        </p:nvSpPr>
        <p:spPr bwMode="auto">
          <a:xfrm>
            <a:off x="4106863" y="2806700"/>
            <a:ext cx="814387" cy="3794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1456" name="Text Box 19"/>
          <p:cNvSpPr txBox="1">
            <a:spLocks noChangeArrowheads="1"/>
          </p:cNvSpPr>
          <p:nvPr/>
        </p:nvSpPr>
        <p:spPr bwMode="auto">
          <a:xfrm>
            <a:off x="3398838" y="2859088"/>
            <a:ext cx="2422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400" smtClean="0">
                <a:solidFill>
                  <a:srgbClr val="000000"/>
                </a:solidFill>
              </a:rPr>
              <a:t>Seq=42, ACK=79, data = </a:t>
            </a:r>
            <a:r>
              <a:rPr lang="ja-JP" altLang="en-US" sz="1400" smtClean="0">
                <a:solidFill>
                  <a:srgbClr val="000000"/>
                </a:solidFill>
              </a:rPr>
              <a:t>‘</a:t>
            </a:r>
            <a:r>
              <a:rPr lang="en-US" altLang="ja-JP" sz="1400" smtClean="0">
                <a:solidFill>
                  <a:srgbClr val="000000"/>
                </a:solidFill>
              </a:rPr>
              <a:t>C</a:t>
            </a:r>
            <a:r>
              <a:rPr lang="ja-JP" altLang="en-US" sz="1400" smtClean="0">
                <a:solidFill>
                  <a:srgbClr val="000000"/>
                </a:solidFill>
              </a:rPr>
              <a:t>’</a:t>
            </a:r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61457" name="Rectangle 20"/>
          <p:cNvSpPr>
            <a:spLocks noChangeArrowheads="1"/>
          </p:cNvSpPr>
          <p:nvPr/>
        </p:nvSpPr>
        <p:spPr bwMode="auto">
          <a:xfrm>
            <a:off x="4141788" y="3765550"/>
            <a:ext cx="823912" cy="2460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1458" name="Text Box 21"/>
          <p:cNvSpPr txBox="1">
            <a:spLocks noChangeArrowheads="1"/>
          </p:cNvSpPr>
          <p:nvPr/>
        </p:nvSpPr>
        <p:spPr bwMode="auto">
          <a:xfrm>
            <a:off x="3402013" y="3754438"/>
            <a:ext cx="2417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Seq=79, ACK=43, data = </a:t>
            </a:r>
            <a:r>
              <a:rPr lang="ja-JP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‘</a:t>
            </a:r>
            <a:r>
              <a:rPr lang="en-US" altLang="ja-JP" sz="1400" smtClean="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r>
              <a:rPr lang="ja-JP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’</a:t>
            </a:r>
            <a:endParaRPr lang="en-US" altLang="en-US" sz="10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59" name="Rectangle 22"/>
          <p:cNvSpPr>
            <a:spLocks noChangeArrowheads="1"/>
          </p:cNvSpPr>
          <p:nvPr/>
        </p:nvSpPr>
        <p:spPr bwMode="auto">
          <a:xfrm>
            <a:off x="4208463" y="4613275"/>
            <a:ext cx="958850" cy="3571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1460" name="Text Box 23"/>
          <p:cNvSpPr txBox="1">
            <a:spLocks noChangeArrowheads="1"/>
          </p:cNvSpPr>
          <p:nvPr/>
        </p:nvSpPr>
        <p:spPr bwMode="auto">
          <a:xfrm>
            <a:off x="3887788" y="4627563"/>
            <a:ext cx="1565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Seq=43, ACK=80</a:t>
            </a:r>
            <a:endParaRPr lang="en-US" sz="100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61461" name="Line 24"/>
          <p:cNvSpPr>
            <a:spLocks noChangeShapeType="1"/>
          </p:cNvSpPr>
          <p:nvPr/>
        </p:nvSpPr>
        <p:spPr bwMode="auto">
          <a:xfrm>
            <a:off x="3271838" y="2473325"/>
            <a:ext cx="0" cy="25876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1462" name="Line 25"/>
          <p:cNvSpPr>
            <a:spLocks noChangeShapeType="1"/>
          </p:cNvSpPr>
          <p:nvPr/>
        </p:nvSpPr>
        <p:spPr bwMode="auto">
          <a:xfrm>
            <a:off x="5934075" y="2525713"/>
            <a:ext cx="0" cy="25876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76822" name="Group 27"/>
          <p:cNvGrpSpPr>
            <a:grpSpLocks/>
          </p:cNvGrpSpPr>
          <p:nvPr/>
        </p:nvGrpSpPr>
        <p:grpSpPr bwMode="auto">
          <a:xfrm>
            <a:off x="2763838" y="1652588"/>
            <a:ext cx="755650" cy="782637"/>
            <a:chOff x="-44" y="1473"/>
            <a:chExt cx="981" cy="1105"/>
          </a:xfrm>
        </p:grpSpPr>
        <p:pic>
          <p:nvPicPr>
            <p:cNvPr id="76826" name="Picture 28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6827" name="Freeform 2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76823" name="Group 30"/>
          <p:cNvGrpSpPr>
            <a:grpSpLocks/>
          </p:cNvGrpSpPr>
          <p:nvPr/>
        </p:nvGrpSpPr>
        <p:grpSpPr bwMode="auto">
          <a:xfrm flipH="1">
            <a:off x="5626100" y="1692275"/>
            <a:ext cx="788988" cy="862013"/>
            <a:chOff x="-44" y="1473"/>
            <a:chExt cx="981" cy="1105"/>
          </a:xfrm>
        </p:grpSpPr>
        <p:pic>
          <p:nvPicPr>
            <p:cNvPr id="76824" name="Picture 31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6825" name="Freeform 3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2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2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2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2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2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2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2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3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2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2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5502</TotalTime>
  <Words>1532</Words>
  <Application>Microsoft Office PowerPoint</Application>
  <PresentationFormat>On-screen Show (4:3)</PresentationFormat>
  <Paragraphs>433</Paragraphs>
  <Slides>25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22</vt:i4>
      </vt:variant>
      <vt:variant>
        <vt:lpstr>Slide Titles</vt:lpstr>
      </vt:variant>
      <vt:variant>
        <vt:i4>25</vt:i4>
      </vt:variant>
    </vt:vector>
  </HeadingPairs>
  <TitlesOfParts>
    <vt:vector size="57" baseType="lpstr">
      <vt:lpstr>MS PGothic</vt:lpstr>
      <vt:lpstr>MS PGothic</vt:lpstr>
      <vt:lpstr>Arial</vt:lpstr>
      <vt:lpstr>Arial Narrow</vt:lpstr>
      <vt:lpstr>Courier New</vt:lpstr>
      <vt:lpstr>Gill Sans MT</vt:lpstr>
      <vt:lpstr>Symbol</vt:lpstr>
      <vt:lpstr>Tahoma</vt:lpstr>
      <vt:lpstr>Times New Roman</vt:lpstr>
      <vt:lpstr>Wingdings</vt:lpstr>
      <vt:lpstr>Default Design</vt:lpstr>
      <vt:lpstr>14_Default Design</vt:lpstr>
      <vt:lpstr>15_Default Design</vt:lpstr>
      <vt:lpstr>16_Default Design</vt:lpstr>
      <vt:lpstr>17_Default Design</vt:lpstr>
      <vt:lpstr>18_Default Design</vt:lpstr>
      <vt:lpstr>19_Default Design</vt:lpstr>
      <vt:lpstr>20_Default Design</vt:lpstr>
      <vt:lpstr>21_Default Design</vt:lpstr>
      <vt:lpstr>22_Default Design</vt:lpstr>
      <vt:lpstr>24_Default Design</vt:lpstr>
      <vt:lpstr>25_Default Design</vt:lpstr>
      <vt:lpstr>26_Default Design</vt:lpstr>
      <vt:lpstr>27_Default Design</vt:lpstr>
      <vt:lpstr>28_Default Design</vt:lpstr>
      <vt:lpstr>29_Default Design</vt:lpstr>
      <vt:lpstr>30_Default Design</vt:lpstr>
      <vt:lpstr>1_Default Design</vt:lpstr>
      <vt:lpstr>4_Default Design</vt:lpstr>
      <vt:lpstr>5_Default Design</vt:lpstr>
      <vt:lpstr>6_Default Design</vt:lpstr>
      <vt:lpstr>7_Default Design</vt:lpstr>
      <vt:lpstr>TCP (Part 2)</vt:lpstr>
      <vt:lpstr>Muddiest Points</vt:lpstr>
      <vt:lpstr>Goals for Today</vt:lpstr>
      <vt:lpstr>TCP segment structure</vt:lpstr>
      <vt:lpstr>TCP seq. numbers, ACKs</vt:lpstr>
      <vt:lpstr>Connection Management</vt:lpstr>
      <vt:lpstr>TCP 3-way handshake</vt:lpstr>
      <vt:lpstr>TCP 3-way handshake: FSM</vt:lpstr>
      <vt:lpstr>TCP seq. numbers, ACKs</vt:lpstr>
      <vt:lpstr>TCP reliable data transfer</vt:lpstr>
      <vt:lpstr>TCP sender events:</vt:lpstr>
      <vt:lpstr>TCP sender (simplified)</vt:lpstr>
      <vt:lpstr>TCP: retransmission scenarios</vt:lpstr>
      <vt:lpstr>TCP: retransmission scenarios</vt:lpstr>
      <vt:lpstr>TCP ACK generation [RFC 1122, RFC 2581]</vt:lpstr>
      <vt:lpstr>TCP fast retransmit</vt:lpstr>
      <vt:lpstr>TCP fast retransmit</vt:lpstr>
      <vt:lpstr>TCP flow control</vt:lpstr>
      <vt:lpstr>TCP round trip time, timeout</vt:lpstr>
      <vt:lpstr>TCP round trip time, timeout</vt:lpstr>
      <vt:lpstr>TCP round trip time, timeout</vt:lpstr>
      <vt:lpstr>TCP flow control</vt:lpstr>
      <vt:lpstr>TCP: closing a connection</vt:lpstr>
      <vt:lpstr>TCP: closing a connection</vt:lpstr>
      <vt:lpstr>Exam Review</vt:lpstr>
    </vt:vector>
  </TitlesOfParts>
  <Company>UMIACS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and Internet</dc:title>
  <dc:creator>DAQING HE</dc:creator>
  <cp:lastModifiedBy>gg</cp:lastModifiedBy>
  <cp:revision>160</cp:revision>
  <dcterms:created xsi:type="dcterms:W3CDTF">2003-09-05T02:55:05Z</dcterms:created>
  <dcterms:modified xsi:type="dcterms:W3CDTF">2017-09-28T01:25:18Z</dcterms:modified>
</cp:coreProperties>
</file>