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85" r:id="rId3"/>
    <p:sldId id="449" r:id="rId4"/>
    <p:sldId id="554" r:id="rId5"/>
    <p:sldId id="545" r:id="rId6"/>
    <p:sldId id="476" r:id="rId7"/>
    <p:sldId id="475" r:id="rId8"/>
    <p:sldId id="477" r:id="rId9"/>
    <p:sldId id="555" r:id="rId10"/>
    <p:sldId id="479" r:id="rId11"/>
    <p:sldId id="553" r:id="rId12"/>
    <p:sldId id="369" r:id="rId13"/>
    <p:sldId id="544" r:id="rId14"/>
    <p:sldId id="487" r:id="rId15"/>
    <p:sldId id="559" r:id="rId16"/>
    <p:sldId id="378" r:id="rId17"/>
    <p:sldId id="379" r:id="rId18"/>
    <p:sldId id="482" r:id="rId19"/>
    <p:sldId id="547" r:id="rId20"/>
    <p:sldId id="558" r:id="rId21"/>
    <p:sldId id="556" r:id="rId22"/>
    <p:sldId id="557" r:id="rId23"/>
    <p:sldId id="39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303" autoAdjust="0"/>
    <p:restoredTop sz="94669" autoAdjust="0"/>
  </p:normalViewPr>
  <p:slideViewPr>
    <p:cSldViewPr>
      <p:cViewPr varScale="1">
        <p:scale>
          <a:sx n="108" d="100"/>
          <a:sy n="108" d="100"/>
        </p:scale>
        <p:origin x="804" y="108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A2E4E-2CCB-47AC-81A9-5ABAF65C1E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4C89-6E04-41E4-B9E2-439558A5CB73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5C908-EF67-4398-94F9-003FD13E1CE8}" type="slidenum">
              <a:rPr lang="en-US"/>
              <a:pPr/>
              <a:t>7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Moore’s law make shift from large time sharing computer facilities to individual, small but powerful computer systems, and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5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A7959-0DD4-40A5-9345-D9541B745E77}" type="slidenum">
              <a:rPr lang="en-US"/>
              <a:pPr/>
              <a:t>13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41773D8A-B0D8-4F61-91DC-413BDEC13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8D56DC-6999-4301-BB06-52156B54C403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2464ED6E-4407-474A-8698-D277A03BC1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E85049A8-2C76-4B2D-9B46-C8E0FFDBF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55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82E5-93D4-4BD3-A257-16E3D4AB0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AE6-2E7D-48F9-8B7B-F7D7FB20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376-4F2C-4D5E-98D6-8D289B4D3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B5478-28A3-43F0-B860-7BA2D5A0D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988" y="328613"/>
            <a:ext cx="7350025" cy="724942"/>
          </a:xfrm>
        </p:spPr>
        <p:txBody>
          <a:bodyPr lIns="0" tIns="0" rIns="0" bIns="0"/>
          <a:lstStyle>
            <a:lvl1pPr>
              <a:defRPr sz="471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0877" y="2502099"/>
            <a:ext cx="6522244" cy="389466"/>
          </a:xfrm>
        </p:spPr>
        <p:txBody>
          <a:bodyPr lIns="0" tIns="0" rIns="0" bIns="0"/>
          <a:lstStyle>
            <a:lvl1pPr>
              <a:defRPr sz="253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29" defTabSz="642915" fontAlgn="auto">
              <a:lnSpc>
                <a:spcPts val="752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4">
                <a:solidFill>
                  <a:prstClr val="black"/>
                </a:solidFill>
              </a:rPr>
              <a:t>Licensed under </a:t>
            </a:r>
            <a:r>
              <a:rPr lang="en-US">
                <a:solidFill>
                  <a:prstClr val="black"/>
                </a:solidFill>
              </a:rPr>
              <a:t>the </a:t>
            </a:r>
            <a:r>
              <a:rPr lang="en-US" spc="-4">
                <a:solidFill>
                  <a:prstClr val="black"/>
                </a:solidFill>
              </a:rPr>
              <a:t>Creative Commons </a:t>
            </a:r>
            <a:r>
              <a:rPr lang="en-US">
                <a:solidFill>
                  <a:prstClr val="black"/>
                </a:solidFill>
              </a:rPr>
              <a:t>Attribution-NonCommercial-ShareAlike License:</a:t>
            </a:r>
            <a:r>
              <a:rPr lang="en-US" spc="88">
                <a:solidFill>
                  <a:prstClr val="black"/>
                </a:solidFill>
              </a:rPr>
              <a:t> </a:t>
            </a:r>
            <a:r>
              <a:rPr lang="en-US" u="sng">
                <a:solidFill>
                  <a:prstClr val="black"/>
                </a:solidFill>
              </a:rPr>
              <a:t>http://creativecommons.org/licenses/by-nc-sa/2.0/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3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29" defTabSz="642915" fontAlgn="auto">
              <a:lnSpc>
                <a:spcPts val="752"/>
              </a:lnSpc>
              <a:spcBef>
                <a:spcPts val="0"/>
              </a:spcBef>
              <a:spcAft>
                <a:spcPts val="0"/>
              </a:spcAft>
            </a:pPr>
            <a:r>
              <a:rPr lang="en-US" i="0" spc="4">
                <a:solidFill>
                  <a:prstClr val="black"/>
                </a:solidFill>
              </a:rPr>
              <a:t>Cody </a:t>
            </a:r>
            <a:r>
              <a:rPr lang="en-US" i="0" spc="-4">
                <a:solidFill>
                  <a:prstClr val="black"/>
                </a:solidFill>
              </a:rPr>
              <a:t>Buntain: </a:t>
            </a:r>
            <a:r>
              <a:rPr lang="en-US" i="0">
                <a:solidFill>
                  <a:prstClr val="black"/>
                </a:solidFill>
              </a:rPr>
              <a:t>Lecture </a:t>
            </a:r>
            <a:r>
              <a:rPr lang="en-US" i="0" spc="-4">
                <a:solidFill>
                  <a:prstClr val="black"/>
                </a:solidFill>
              </a:rPr>
              <a:t>Slides </a:t>
            </a:r>
            <a:r>
              <a:rPr lang="en-US" i="0">
                <a:solidFill>
                  <a:prstClr val="black"/>
                </a:solidFill>
              </a:rPr>
              <a:t>for </a:t>
            </a:r>
            <a:r>
              <a:rPr lang="en-US" spc="-7">
                <a:solidFill>
                  <a:prstClr val="black"/>
                </a:solidFill>
              </a:rPr>
              <a:t>Technologies </a:t>
            </a:r>
            <a:r>
              <a:rPr lang="en-US">
                <a:solidFill>
                  <a:prstClr val="black"/>
                </a:solidFill>
              </a:rPr>
              <a:t>Infrastructure </a:t>
            </a:r>
            <a:r>
              <a:rPr lang="en-US" spc="7">
                <a:solidFill>
                  <a:prstClr val="black"/>
                </a:solidFill>
              </a:rPr>
              <a:t>and</a:t>
            </a:r>
            <a:r>
              <a:rPr lang="en-US" spc="70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</a:rPr>
              <a:t>Architecture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6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859" defTabSz="642915" fontAlgn="auto">
              <a:lnSpc>
                <a:spcPts val="1297"/>
              </a:lnSpc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lang="en-US" spc="-4" smtClean="0">
                <a:solidFill>
                  <a:prstClr val="black"/>
                </a:solidFill>
              </a:rPr>
              <a:pPr marL="17859" defTabSz="642915" fontAlgn="auto">
                <a:lnSpc>
                  <a:spcPts val="1297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pc="-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7C85-6131-45EB-98E7-43CE5F007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BCB8-27AA-4929-BF26-24FFD899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C30-335B-42F3-9A51-62529C85F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8A6-7165-4AF8-943A-F32FA24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FD0-07A4-4A22-87C0-04244896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36781" y="6250781"/>
            <a:ext cx="589359" cy="589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988" y="328613"/>
            <a:ext cx="7350025" cy="10310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0877" y="2502099"/>
            <a:ext cx="652224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789" y="6564570"/>
            <a:ext cx="5524798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29">
              <a:lnSpc>
                <a:spcPts val="752"/>
              </a:lnSpc>
            </a:pPr>
            <a:r>
              <a:rPr lang="en-US" spc="4"/>
              <a:t>Licensed under </a:t>
            </a:r>
            <a:r>
              <a:rPr lang="en-US"/>
              <a:t>the </a:t>
            </a:r>
            <a:r>
              <a:rPr lang="en-US" spc="-4"/>
              <a:t>Creative Commons </a:t>
            </a:r>
            <a:r>
              <a:rPr lang="en-US"/>
              <a:t>Attribution-NonCommercial-ShareAlike License:</a:t>
            </a:r>
            <a:r>
              <a:rPr lang="en-US" spc="88"/>
              <a:t> </a:t>
            </a:r>
            <a:r>
              <a:rPr lang="en-US" u="sng"/>
              <a:t>http://creativecommons.org/licenses/by-nc-sa/2.0/</a:t>
            </a:r>
            <a:endParaRPr lang="en-US" u="sng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789" y="6610647"/>
            <a:ext cx="3098602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3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929">
              <a:lnSpc>
                <a:spcPts val="752"/>
              </a:lnSpc>
            </a:pPr>
            <a:r>
              <a:rPr lang="en-US" i="0" spc="4"/>
              <a:t>Cody </a:t>
            </a:r>
            <a:r>
              <a:rPr lang="en-US" i="0" spc="-4"/>
              <a:t>Buntain: </a:t>
            </a:r>
            <a:r>
              <a:rPr lang="en-US" i="0"/>
              <a:t>Lecture </a:t>
            </a:r>
            <a:r>
              <a:rPr lang="en-US" i="0" spc="-4"/>
              <a:t>Slides </a:t>
            </a:r>
            <a:r>
              <a:rPr lang="en-US" i="0"/>
              <a:t>for </a:t>
            </a:r>
            <a:r>
              <a:rPr lang="en-US" spc="-7"/>
              <a:t>Technologies </a:t>
            </a:r>
            <a:r>
              <a:rPr lang="en-US"/>
              <a:t>Infrastructure </a:t>
            </a:r>
            <a:r>
              <a:rPr lang="en-US" spc="7"/>
              <a:t>and</a:t>
            </a:r>
            <a:r>
              <a:rPr lang="en-US" spc="70"/>
              <a:t> </a:t>
            </a:r>
            <a:r>
              <a:rPr lang="en-US"/>
              <a:t>Architecture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55914" y="6564571"/>
            <a:ext cx="214758" cy="16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6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859">
              <a:lnSpc>
                <a:spcPts val="1297"/>
              </a:lnSpc>
            </a:pPr>
            <a:fld id="{81D60167-4931-47E6-BA6A-407CBD079E47}" type="slidenum">
              <a:rPr lang="en-US" spc="-4" smtClean="0"/>
              <a:pPr marL="17859">
                <a:lnSpc>
                  <a:spcPts val="1297"/>
                </a:lnSpc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88846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Networks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1</a:t>
            </a:r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2117" y="616149"/>
            <a:ext cx="3843338" cy="68612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algn="ctr">
              <a:spcBef>
                <a:spcPts val="70"/>
              </a:spcBef>
            </a:pPr>
            <a:r>
              <a:rPr sz="4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44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7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0" y="6324600"/>
            <a:ext cx="1179165" cy="389744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indent="-3125" algn="ctr" defTabSz="642915" fontAlgn="auto">
              <a:lnSpc>
                <a:spcPct val="101899"/>
              </a:lnSpc>
              <a:spcBef>
                <a:spcPts val="39"/>
              </a:spcBef>
              <a:spcAft>
                <a:spcPts val="0"/>
              </a:spcAft>
            </a:pPr>
            <a:r>
              <a:rPr sz="1266" spc="7" dirty="0">
                <a:solidFill>
                  <a:prstClr val="black"/>
                </a:solidFill>
                <a:latin typeface="Arial"/>
                <a:cs typeface="Arial"/>
              </a:rPr>
              <a:t>Image </a:t>
            </a:r>
            <a:r>
              <a:rPr sz="1266" spc="-7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sz="1266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1266" spc="11" dirty="0" err="1">
                <a:solidFill>
                  <a:prstClr val="black"/>
                </a:solidFill>
                <a:latin typeface="Arial"/>
                <a:cs typeface="Arial"/>
              </a:rPr>
              <a:t>Opte</a:t>
            </a:r>
            <a:r>
              <a:rPr sz="1266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66" spc="-7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endParaRPr sz="126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2239C-1FAC-4305-8FF1-E3DEA112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Types of Internet “Nodes”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48768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Hosts</a:t>
            </a:r>
          </a:p>
          <a:p>
            <a:pPr lvl="1"/>
            <a:r>
              <a:rPr lang="en-US"/>
              <a:t>Computers that use the network to do something</a:t>
            </a:r>
          </a:p>
          <a:p>
            <a:pPr lvl="4"/>
            <a:endParaRPr lang="en-US"/>
          </a:p>
          <a:p>
            <a:r>
              <a:rPr lang="en-US"/>
              <a:t>Routers</a:t>
            </a:r>
          </a:p>
          <a:p>
            <a:pPr lvl="1"/>
            <a:r>
              <a:rPr lang="en-US"/>
              <a:t>Specialized computers that route packets</a:t>
            </a:r>
          </a:p>
          <a:p>
            <a:pPr lvl="4"/>
            <a:endParaRPr lang="en-US"/>
          </a:p>
          <a:p>
            <a:r>
              <a:rPr lang="en-US"/>
              <a:t>Gateway</a:t>
            </a:r>
          </a:p>
          <a:p>
            <a:pPr lvl="1"/>
            <a:r>
              <a:rPr lang="en-US"/>
              <a:t>Routers that connect two networks</a:t>
            </a:r>
          </a:p>
          <a:p>
            <a:pPr lvl="4"/>
            <a:endParaRPr lang="en-US"/>
          </a:p>
          <a:p>
            <a:r>
              <a:rPr lang="en-US"/>
              <a:t>Firewall</a:t>
            </a:r>
          </a:p>
          <a:p>
            <a:pPr lvl="1"/>
            <a:r>
              <a:rPr lang="en-US"/>
              <a:t>Gateways that pass packets selectively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Digital Links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“Backbone”</a:t>
            </a:r>
          </a:p>
          <a:p>
            <a:pPr lvl="1"/>
            <a:r>
              <a:rPr lang="en-US"/>
              <a:t>Microwave</a:t>
            </a:r>
          </a:p>
          <a:p>
            <a:pPr lvl="1"/>
            <a:r>
              <a:rPr lang="en-US"/>
              <a:t>Satellite</a:t>
            </a:r>
          </a:p>
          <a:p>
            <a:pPr lvl="1"/>
            <a:r>
              <a:rPr lang="en-US"/>
              <a:t>Fiber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r>
              <a:rPr lang="en-US" dirty="0"/>
              <a:t>“Last mile” wired</a:t>
            </a:r>
          </a:p>
          <a:p>
            <a:pPr lvl="1"/>
            <a:r>
              <a:rPr lang="en-US" dirty="0"/>
              <a:t>Telephone modem</a:t>
            </a:r>
          </a:p>
          <a:p>
            <a:pPr lvl="1"/>
            <a:r>
              <a:rPr lang="en-US" dirty="0"/>
              <a:t>Cable modem</a:t>
            </a:r>
          </a:p>
          <a:p>
            <a:pPr lvl="1"/>
            <a:r>
              <a:rPr lang="en-US" dirty="0"/>
              <a:t>Fiber</a:t>
            </a:r>
          </a:p>
          <a:p>
            <a:pPr lvl="3"/>
            <a:endParaRPr lang="en-US" dirty="0"/>
          </a:p>
          <a:p>
            <a:r>
              <a:rPr lang="en-US" dirty="0"/>
              <a:t>“Last mile” wireless</a:t>
            </a:r>
          </a:p>
          <a:p>
            <a:pPr lvl="1"/>
            <a:r>
              <a:rPr lang="en-US" dirty="0"/>
              <a:t>Wi-Fi (IEEE 802.11)</a:t>
            </a:r>
          </a:p>
          <a:p>
            <a:pPr lvl="1"/>
            <a:r>
              <a:rPr lang="en-US" dirty="0"/>
              <a:t>Mobile data (GSM, 4G)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</a:t>
            </a:r>
            <a:r>
              <a:rPr lang="en-US" dirty="0" err="1"/>
              <a:t>Internmet</a:t>
            </a:r>
            <a:r>
              <a:rPr lang="en-US" dirty="0"/>
              <a:t> Architecture</a:t>
            </a: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838200" y="47244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cs typeface="Arial" charset="0"/>
              </a:rPr>
              <a:t>Link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2209800" y="47244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cs typeface="Arial" charset="0"/>
              </a:rPr>
              <a:t>Link</a:t>
            </a: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3429000" y="47244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cs typeface="Arial" charset="0"/>
              </a:rPr>
              <a:t>Link</a:t>
            </a: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4953000" y="47244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cs typeface="Arial" charset="0"/>
              </a:rPr>
              <a:t>Link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6096000" y="47244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cs typeface="Arial" charset="0"/>
              </a:rPr>
              <a:t>Link</a:t>
            </a:r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8001000" y="47244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cs typeface="Arial" charset="0"/>
              </a:rPr>
              <a:t>Link</a:t>
            </a:r>
          </a:p>
        </p:txBody>
      </p:sp>
      <p:grpSp>
        <p:nvGrpSpPr>
          <p:cNvPr id="332809" name="Group 9"/>
          <p:cNvGrpSpPr>
            <a:grpSpLocks/>
          </p:cNvGrpSpPr>
          <p:nvPr/>
        </p:nvGrpSpPr>
        <p:grpSpPr bwMode="auto">
          <a:xfrm>
            <a:off x="838200" y="3886200"/>
            <a:ext cx="7924800" cy="838200"/>
            <a:chOff x="528" y="2448"/>
            <a:chExt cx="4992" cy="528"/>
          </a:xfrm>
        </p:grpSpPr>
        <p:sp>
          <p:nvSpPr>
            <p:cNvPr id="332810" name="Rectangle 10"/>
            <p:cNvSpPr>
              <a:spLocks noChangeArrowheads="1"/>
            </p:cNvSpPr>
            <p:nvPr/>
          </p:nvSpPr>
          <p:spPr bwMode="auto">
            <a:xfrm>
              <a:off x="528" y="244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cs typeface="Arial" charset="0"/>
                </a:rPr>
                <a:t>Network</a:t>
              </a:r>
            </a:p>
          </p:txBody>
        </p:sp>
        <p:sp>
          <p:nvSpPr>
            <p:cNvPr id="332811" name="Rectangle 11"/>
            <p:cNvSpPr>
              <a:spLocks noChangeArrowheads="1"/>
            </p:cNvSpPr>
            <p:nvPr/>
          </p:nvSpPr>
          <p:spPr bwMode="auto">
            <a:xfrm>
              <a:off x="1824" y="244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cs typeface="Arial" charset="0"/>
                </a:rPr>
                <a:t>Network</a:t>
              </a:r>
            </a:p>
          </p:txBody>
        </p:sp>
        <p:sp>
          <p:nvSpPr>
            <p:cNvPr id="332812" name="Rectangle 12"/>
            <p:cNvSpPr>
              <a:spLocks noChangeArrowheads="1"/>
            </p:cNvSpPr>
            <p:nvPr/>
          </p:nvSpPr>
          <p:spPr bwMode="auto">
            <a:xfrm>
              <a:off x="3504" y="244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cs typeface="Arial" charset="0"/>
                </a:rPr>
                <a:t>Network</a:t>
              </a:r>
            </a:p>
          </p:txBody>
        </p:sp>
        <p:sp>
          <p:nvSpPr>
            <p:cNvPr id="332813" name="Rectangle 13"/>
            <p:cNvSpPr>
              <a:spLocks noChangeArrowheads="1"/>
            </p:cNvSpPr>
            <p:nvPr/>
          </p:nvSpPr>
          <p:spPr bwMode="auto">
            <a:xfrm>
              <a:off x="5040" y="244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cs typeface="Arial" charset="0"/>
                </a:rPr>
                <a:t>Network</a:t>
              </a:r>
            </a:p>
          </p:txBody>
        </p:sp>
        <p:cxnSp>
          <p:nvCxnSpPr>
            <p:cNvPr id="332814" name="AutoShape 14"/>
            <p:cNvCxnSpPr>
              <a:cxnSpLocks noChangeShapeType="1"/>
              <a:stCxn id="332803" idx="0"/>
              <a:endCxn id="332810" idx="2"/>
            </p:cNvCxnSpPr>
            <p:nvPr/>
          </p:nvCxnSpPr>
          <p:spPr bwMode="auto">
            <a:xfrm flipV="1">
              <a:off x="768" y="2736"/>
              <a:ext cx="0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2815" name="AutoShape 15"/>
            <p:cNvCxnSpPr>
              <a:cxnSpLocks noChangeShapeType="1"/>
              <a:stCxn id="332804" idx="0"/>
              <a:endCxn id="332811" idx="2"/>
            </p:cNvCxnSpPr>
            <p:nvPr/>
          </p:nvCxnSpPr>
          <p:spPr bwMode="auto">
            <a:xfrm flipV="1">
              <a:off x="1632" y="2736"/>
              <a:ext cx="432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2816" name="AutoShape 16"/>
            <p:cNvCxnSpPr>
              <a:cxnSpLocks noChangeShapeType="1"/>
              <a:stCxn id="332805" idx="0"/>
              <a:endCxn id="332811" idx="2"/>
            </p:cNvCxnSpPr>
            <p:nvPr/>
          </p:nvCxnSpPr>
          <p:spPr bwMode="auto">
            <a:xfrm flipH="1" flipV="1">
              <a:off x="2064" y="2736"/>
              <a:ext cx="336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2817" name="AutoShape 17"/>
            <p:cNvCxnSpPr>
              <a:cxnSpLocks noChangeShapeType="1"/>
              <a:stCxn id="332806" idx="0"/>
              <a:endCxn id="332812" idx="2"/>
            </p:cNvCxnSpPr>
            <p:nvPr/>
          </p:nvCxnSpPr>
          <p:spPr bwMode="auto">
            <a:xfrm flipV="1">
              <a:off x="3360" y="2736"/>
              <a:ext cx="38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2818" name="AutoShape 18"/>
            <p:cNvCxnSpPr>
              <a:cxnSpLocks noChangeShapeType="1"/>
              <a:stCxn id="332807" idx="0"/>
              <a:endCxn id="332812" idx="2"/>
            </p:cNvCxnSpPr>
            <p:nvPr/>
          </p:nvCxnSpPr>
          <p:spPr bwMode="auto">
            <a:xfrm flipH="1" flipV="1">
              <a:off x="3744" y="2736"/>
              <a:ext cx="336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2819" name="AutoShape 19"/>
            <p:cNvCxnSpPr>
              <a:cxnSpLocks noChangeShapeType="1"/>
              <a:stCxn id="332808" idx="0"/>
              <a:endCxn id="332813" idx="2"/>
            </p:cNvCxnSpPr>
            <p:nvPr/>
          </p:nvCxnSpPr>
          <p:spPr bwMode="auto">
            <a:xfrm flipV="1">
              <a:off x="5280" y="2736"/>
              <a:ext cx="0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32820" name="Line 20"/>
            <p:cNvSpPr>
              <a:spLocks noChangeShapeType="1"/>
            </p:cNvSpPr>
            <p:nvPr/>
          </p:nvSpPr>
          <p:spPr bwMode="auto">
            <a:xfrm>
              <a:off x="816" y="2832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21" name="Line 21"/>
            <p:cNvSpPr>
              <a:spLocks noChangeShapeType="1"/>
            </p:cNvSpPr>
            <p:nvPr/>
          </p:nvSpPr>
          <p:spPr bwMode="auto">
            <a:xfrm>
              <a:off x="2337" y="2832"/>
              <a:ext cx="11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22" name="Line 22"/>
            <p:cNvSpPr>
              <a:spLocks noChangeShapeType="1"/>
            </p:cNvSpPr>
            <p:nvPr/>
          </p:nvSpPr>
          <p:spPr bwMode="auto">
            <a:xfrm>
              <a:off x="3936" y="2832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23" name="Text Box 23"/>
            <p:cNvSpPr txBox="1">
              <a:spLocks noChangeArrowheads="1"/>
            </p:cNvSpPr>
            <p:nvPr/>
          </p:nvSpPr>
          <p:spPr bwMode="auto">
            <a:xfrm>
              <a:off x="2440" y="2592"/>
              <a:ext cx="10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cs typeface="Arial" charset="0"/>
                </a:rPr>
                <a:t>Virtual link for packets</a:t>
              </a:r>
            </a:p>
          </p:txBody>
        </p:sp>
      </p:grpSp>
      <p:grpSp>
        <p:nvGrpSpPr>
          <p:cNvPr id="332824" name="Group 24"/>
          <p:cNvGrpSpPr>
            <a:grpSpLocks/>
          </p:cNvGrpSpPr>
          <p:nvPr/>
        </p:nvGrpSpPr>
        <p:grpSpPr bwMode="auto">
          <a:xfrm>
            <a:off x="838200" y="2895600"/>
            <a:ext cx="7924800" cy="990600"/>
            <a:chOff x="528" y="1824"/>
            <a:chExt cx="4992" cy="624"/>
          </a:xfrm>
        </p:grpSpPr>
        <p:sp>
          <p:nvSpPr>
            <p:cNvPr id="332825" name="Rectangle 25"/>
            <p:cNvSpPr>
              <a:spLocks noChangeArrowheads="1"/>
            </p:cNvSpPr>
            <p:nvPr/>
          </p:nvSpPr>
          <p:spPr bwMode="auto">
            <a:xfrm>
              <a:off x="528" y="1824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cs typeface="Arial" charset="0"/>
                </a:rPr>
                <a:t>Transport</a:t>
              </a:r>
            </a:p>
          </p:txBody>
        </p:sp>
        <p:sp>
          <p:nvSpPr>
            <p:cNvPr id="332826" name="Rectangle 26"/>
            <p:cNvSpPr>
              <a:spLocks noChangeArrowheads="1"/>
            </p:cNvSpPr>
            <p:nvPr/>
          </p:nvSpPr>
          <p:spPr bwMode="auto">
            <a:xfrm>
              <a:off x="5040" y="1824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cs typeface="Arial" charset="0"/>
                </a:rPr>
                <a:t>Transport</a:t>
              </a:r>
            </a:p>
          </p:txBody>
        </p:sp>
        <p:cxnSp>
          <p:nvCxnSpPr>
            <p:cNvPr id="332827" name="AutoShape 27"/>
            <p:cNvCxnSpPr>
              <a:cxnSpLocks noChangeShapeType="1"/>
              <a:stCxn id="332810" idx="0"/>
              <a:endCxn id="332825" idx="2"/>
            </p:cNvCxnSpPr>
            <p:nvPr/>
          </p:nvCxnSpPr>
          <p:spPr bwMode="auto">
            <a:xfrm flipV="1">
              <a:off x="768" y="2112"/>
              <a:ext cx="0" cy="3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2828" name="AutoShape 28"/>
            <p:cNvCxnSpPr>
              <a:cxnSpLocks noChangeShapeType="1"/>
              <a:stCxn id="332813" idx="0"/>
              <a:endCxn id="332826" idx="2"/>
            </p:cNvCxnSpPr>
            <p:nvPr/>
          </p:nvCxnSpPr>
          <p:spPr bwMode="auto">
            <a:xfrm flipV="1">
              <a:off x="5280" y="2112"/>
              <a:ext cx="0" cy="3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32829" name="Line 29"/>
            <p:cNvSpPr>
              <a:spLocks noChangeShapeType="1"/>
            </p:cNvSpPr>
            <p:nvPr/>
          </p:nvSpPr>
          <p:spPr bwMode="auto">
            <a:xfrm>
              <a:off x="816" y="2256"/>
              <a:ext cx="4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30" name="Text Box 30"/>
            <p:cNvSpPr txBox="1">
              <a:spLocks noChangeArrowheads="1"/>
            </p:cNvSpPr>
            <p:nvPr/>
          </p:nvSpPr>
          <p:spPr bwMode="auto">
            <a:xfrm>
              <a:off x="2285" y="2016"/>
              <a:ext cx="143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cs typeface="Arial" charset="0"/>
                </a:rPr>
                <a:t>Virtual link for end to end packets</a:t>
              </a:r>
            </a:p>
          </p:txBody>
        </p:sp>
      </p:grpSp>
      <p:grpSp>
        <p:nvGrpSpPr>
          <p:cNvPr id="332831" name="Group 31"/>
          <p:cNvGrpSpPr>
            <a:grpSpLocks/>
          </p:cNvGrpSpPr>
          <p:nvPr/>
        </p:nvGrpSpPr>
        <p:grpSpPr bwMode="auto">
          <a:xfrm>
            <a:off x="838200" y="2057400"/>
            <a:ext cx="7924800" cy="838200"/>
            <a:chOff x="528" y="1296"/>
            <a:chExt cx="4992" cy="528"/>
          </a:xfrm>
        </p:grpSpPr>
        <p:sp>
          <p:nvSpPr>
            <p:cNvPr id="332832" name="Rectangle 32"/>
            <p:cNvSpPr>
              <a:spLocks noChangeArrowheads="1"/>
            </p:cNvSpPr>
            <p:nvPr/>
          </p:nvSpPr>
          <p:spPr bwMode="auto">
            <a:xfrm>
              <a:off x="528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cs typeface="Arial" charset="0"/>
                </a:rPr>
                <a:t>Application</a:t>
              </a:r>
            </a:p>
          </p:txBody>
        </p:sp>
        <p:sp>
          <p:nvSpPr>
            <p:cNvPr id="332833" name="Rectangle 33"/>
            <p:cNvSpPr>
              <a:spLocks noChangeArrowheads="1"/>
            </p:cNvSpPr>
            <p:nvPr/>
          </p:nvSpPr>
          <p:spPr bwMode="auto">
            <a:xfrm>
              <a:off x="5040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cs typeface="Arial" charset="0"/>
                </a:rPr>
                <a:t>Application</a:t>
              </a:r>
            </a:p>
          </p:txBody>
        </p:sp>
        <p:cxnSp>
          <p:nvCxnSpPr>
            <p:cNvPr id="332834" name="AutoShape 34"/>
            <p:cNvCxnSpPr>
              <a:cxnSpLocks noChangeShapeType="1"/>
              <a:stCxn id="332825" idx="0"/>
              <a:endCxn id="332832" idx="2"/>
            </p:cNvCxnSpPr>
            <p:nvPr/>
          </p:nvCxnSpPr>
          <p:spPr bwMode="auto">
            <a:xfrm flipV="1">
              <a:off x="768" y="1584"/>
              <a:ext cx="0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2835" name="AutoShape 35"/>
            <p:cNvCxnSpPr>
              <a:cxnSpLocks noChangeShapeType="1"/>
              <a:stCxn id="332826" idx="0"/>
              <a:endCxn id="332833" idx="2"/>
            </p:cNvCxnSpPr>
            <p:nvPr/>
          </p:nvCxnSpPr>
          <p:spPr bwMode="auto">
            <a:xfrm flipV="1">
              <a:off x="5280" y="1584"/>
              <a:ext cx="0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32836" name="Line 36"/>
            <p:cNvSpPr>
              <a:spLocks noChangeShapeType="1"/>
            </p:cNvSpPr>
            <p:nvPr/>
          </p:nvSpPr>
          <p:spPr bwMode="auto">
            <a:xfrm>
              <a:off x="864" y="1728"/>
              <a:ext cx="4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37" name="Text Box 37"/>
            <p:cNvSpPr txBox="1">
              <a:spLocks noChangeArrowheads="1"/>
            </p:cNvSpPr>
            <p:nvPr/>
          </p:nvSpPr>
          <p:spPr bwMode="auto">
            <a:xfrm>
              <a:off x="2442" y="1497"/>
              <a:ext cx="102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cs typeface="Arial" charset="0"/>
                </a:rPr>
                <a:t>Virtual network service</a:t>
              </a:r>
            </a:p>
          </p:txBody>
        </p:sp>
      </p:grpSp>
      <p:sp>
        <p:nvSpPr>
          <p:cNvPr id="332838" name="Text Box 38"/>
          <p:cNvSpPr txBox="1">
            <a:spLocks noChangeArrowheads="1"/>
          </p:cNvSpPr>
          <p:nvPr/>
        </p:nvSpPr>
        <p:spPr bwMode="auto">
          <a:xfrm>
            <a:off x="1384300" y="5576888"/>
            <a:ext cx="94773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cs typeface="Arial" charset="0"/>
              </a:rPr>
              <a:t>Link for bits</a:t>
            </a:r>
          </a:p>
        </p:txBody>
      </p:sp>
      <p:cxnSp>
        <p:nvCxnSpPr>
          <p:cNvPr id="332839" name="AutoShape 39"/>
          <p:cNvCxnSpPr>
            <a:cxnSpLocks noChangeShapeType="1"/>
            <a:stCxn id="332803" idx="2"/>
            <a:endCxn id="332804" idx="2"/>
          </p:cNvCxnSpPr>
          <p:nvPr/>
        </p:nvCxnSpPr>
        <p:spPr bwMode="auto">
          <a:xfrm rot="16200000" flipH="1">
            <a:off x="1904206" y="4496594"/>
            <a:ext cx="1588" cy="1371600"/>
          </a:xfrm>
          <a:prstGeom prst="bent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32840" name="AutoShape 40"/>
          <p:cNvCxnSpPr>
            <a:cxnSpLocks noChangeShapeType="1"/>
            <a:stCxn id="332805" idx="2"/>
            <a:endCxn id="332806" idx="2"/>
          </p:cNvCxnSpPr>
          <p:nvPr/>
        </p:nvCxnSpPr>
        <p:spPr bwMode="auto">
          <a:xfrm rot="16200000" flipH="1">
            <a:off x="4571206" y="4420394"/>
            <a:ext cx="1588" cy="1524000"/>
          </a:xfrm>
          <a:prstGeom prst="bent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32841" name="AutoShape 41"/>
          <p:cNvCxnSpPr>
            <a:cxnSpLocks noChangeShapeType="1"/>
            <a:stCxn id="332807" idx="2"/>
            <a:endCxn id="332808" idx="2"/>
          </p:cNvCxnSpPr>
          <p:nvPr/>
        </p:nvCxnSpPr>
        <p:spPr bwMode="auto">
          <a:xfrm rot="16200000" flipH="1">
            <a:off x="7428706" y="4229894"/>
            <a:ext cx="1588" cy="1905000"/>
          </a:xfrm>
          <a:prstGeom prst="bent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32842" name="Text Box 42"/>
          <p:cNvSpPr txBox="1">
            <a:spLocks noChangeArrowheads="1"/>
          </p:cNvSpPr>
          <p:nvPr/>
        </p:nvSpPr>
        <p:spPr bwMode="auto">
          <a:xfrm>
            <a:off x="4097338" y="5576888"/>
            <a:ext cx="94773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cs typeface="Arial" charset="0"/>
              </a:rPr>
              <a:t>Link for bits</a:t>
            </a:r>
          </a:p>
        </p:txBody>
      </p:sp>
      <p:sp>
        <p:nvSpPr>
          <p:cNvPr id="332843" name="Text Box 43"/>
          <p:cNvSpPr txBox="1">
            <a:spLocks noChangeArrowheads="1"/>
          </p:cNvSpPr>
          <p:nvPr/>
        </p:nvSpPr>
        <p:spPr bwMode="auto">
          <a:xfrm>
            <a:off x="6934200" y="5592763"/>
            <a:ext cx="94773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cs typeface="Arial" charset="0"/>
              </a:rPr>
              <a:t>Link for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5" descr="underline_base">
            <a:extLst>
              <a:ext uri="{FF2B5EF4-FFF2-40B4-BE49-F238E27FC236}">
                <a16:creationId xmlns:a16="http://schemas.microsoft.com/office/drawing/2014/main" id="{59E0829C-687B-47CA-B3A7-15B5986404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819150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83" name="Group 38">
            <a:extLst>
              <a:ext uri="{FF2B5EF4-FFF2-40B4-BE49-F238E27FC236}">
                <a16:creationId xmlns:a16="http://schemas.microsoft.com/office/drawing/2014/main" id="{5A4A1628-9079-4B7D-A4A8-97B3DF6D9FE4}"/>
              </a:ext>
            </a:extLst>
          </p:cNvPr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22887" name="Rectangle 2">
              <a:extLst>
                <a:ext uri="{FF2B5EF4-FFF2-40B4-BE49-F238E27FC236}">
                  <a16:creationId xmlns:a16="http://schemas.microsoft.com/office/drawing/2014/main" id="{40ECB1C8-04B0-4E87-A4D3-72398C238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888" name="Text Box 3">
              <a:extLst>
                <a:ext uri="{FF2B5EF4-FFF2-40B4-BE49-F238E27FC236}">
                  <a16:creationId xmlns:a16="http://schemas.microsoft.com/office/drawing/2014/main" id="{FBF89A00-8208-4685-974A-C6C201150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/>
                <a:t>ticket (purchase)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baggage (check)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gates (load)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runway (takeoff)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airplane routing</a:t>
              </a:r>
            </a:p>
          </p:txBody>
        </p:sp>
        <p:sp>
          <p:nvSpPr>
            <p:cNvPr id="122889" name="Line 4">
              <a:extLst>
                <a:ext uri="{FF2B5EF4-FFF2-40B4-BE49-F238E27FC236}">
                  <a16:creationId xmlns:a16="http://schemas.microsoft.com/office/drawing/2014/main" id="{6C48D00D-A596-4779-B815-AC9D10257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0" name="Line 5">
              <a:extLst>
                <a:ext uri="{FF2B5EF4-FFF2-40B4-BE49-F238E27FC236}">
                  <a16:creationId xmlns:a16="http://schemas.microsoft.com/office/drawing/2014/main" id="{7F19A572-1C75-4E71-AF06-B009B7628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1" name="Line 6">
              <a:extLst>
                <a:ext uri="{FF2B5EF4-FFF2-40B4-BE49-F238E27FC236}">
                  <a16:creationId xmlns:a16="http://schemas.microsoft.com/office/drawing/2014/main" id="{3AE5BD42-ECD6-49C9-BC41-99CC2A112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2" name="Line 7">
              <a:extLst>
                <a:ext uri="{FF2B5EF4-FFF2-40B4-BE49-F238E27FC236}">
                  <a16:creationId xmlns:a16="http://schemas.microsoft.com/office/drawing/2014/main" id="{A70CD70C-614D-46FB-B978-9E68589AD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3" name="Text Box 8">
              <a:extLst>
                <a:ext uri="{FF2B5EF4-FFF2-40B4-BE49-F238E27FC236}">
                  <a16:creationId xmlns:a16="http://schemas.microsoft.com/office/drawing/2014/main" id="{53D21609-6C8B-4D85-9112-0EEA7DF33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departure</a:t>
              </a:r>
            </a:p>
            <a:p>
              <a:pPr algn="ctr" eaLnBrk="1" hangingPunct="1"/>
              <a:r>
                <a:rPr lang="en-US" altLang="en-US" sz="1200"/>
                <a:t>airport</a:t>
              </a:r>
            </a:p>
          </p:txBody>
        </p:sp>
        <p:sp>
          <p:nvSpPr>
            <p:cNvPr id="122894" name="Text Box 9">
              <a:extLst>
                <a:ext uri="{FF2B5EF4-FFF2-40B4-BE49-F238E27FC236}">
                  <a16:creationId xmlns:a16="http://schemas.microsoft.com/office/drawing/2014/main" id="{8118B23E-6B0F-46D0-A411-A0EEA5AAE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arrival</a:t>
              </a:r>
            </a:p>
            <a:p>
              <a:pPr algn="ctr" eaLnBrk="1" hangingPunct="1"/>
              <a:r>
                <a:rPr lang="en-US" altLang="en-US" sz="1200"/>
                <a:t>airport</a:t>
              </a:r>
            </a:p>
          </p:txBody>
        </p:sp>
        <p:sp>
          <p:nvSpPr>
            <p:cNvPr id="122895" name="Text Box 10">
              <a:extLst>
                <a:ext uri="{FF2B5EF4-FFF2-40B4-BE49-F238E27FC236}">
                  <a16:creationId xmlns:a16="http://schemas.microsoft.com/office/drawing/2014/main" id="{FCF046E4-FDED-472E-A9B3-8B45E34C6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intermediate air-traffic</a:t>
              </a:r>
            </a:p>
            <a:p>
              <a:pPr algn="ctr" eaLnBrk="1" hangingPunct="1"/>
              <a:r>
                <a:rPr lang="en-US" altLang="en-US" sz="1200"/>
                <a:t>control centers</a:t>
              </a:r>
            </a:p>
          </p:txBody>
        </p:sp>
        <p:pic>
          <p:nvPicPr>
            <p:cNvPr id="122896" name="Picture 11" descr="yylgaifm[1]">
              <a:extLst>
                <a:ext uri="{FF2B5EF4-FFF2-40B4-BE49-F238E27FC236}">
                  <a16:creationId xmlns:a16="http://schemas.microsoft.com/office/drawing/2014/main" id="{70723DEE-876F-4020-961F-8B031DFDE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97" name="Line 12">
              <a:extLst>
                <a:ext uri="{FF2B5EF4-FFF2-40B4-BE49-F238E27FC236}">
                  <a16:creationId xmlns:a16="http://schemas.microsoft.com/office/drawing/2014/main" id="{487856B1-7198-4657-82C2-BAB49463D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8" name="Line 13">
              <a:extLst>
                <a:ext uri="{FF2B5EF4-FFF2-40B4-BE49-F238E27FC236}">
                  <a16:creationId xmlns:a16="http://schemas.microsoft.com/office/drawing/2014/main" id="{349DC6A2-FFFB-43E0-950F-92FE86982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9" name="Line 14">
              <a:extLst>
                <a:ext uri="{FF2B5EF4-FFF2-40B4-BE49-F238E27FC236}">
                  <a16:creationId xmlns:a16="http://schemas.microsoft.com/office/drawing/2014/main" id="{61C06AEF-5E41-458D-9C78-AD8904C27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00" name="Group 15">
              <a:extLst>
                <a:ext uri="{FF2B5EF4-FFF2-40B4-BE49-F238E27FC236}">
                  <a16:creationId xmlns:a16="http://schemas.microsoft.com/office/drawing/2014/main" id="{30953A68-FED9-4BDF-B106-3B96B0697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22920" name="Rectangle 16">
                <a:extLst>
                  <a:ext uri="{FF2B5EF4-FFF2-40B4-BE49-F238E27FC236}">
                    <a16:creationId xmlns:a16="http://schemas.microsoft.com/office/drawing/2014/main" id="{479FC6F4-52EA-422D-B41B-22F886FF6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921" name="Text Box 17">
                <a:extLst>
                  <a:ext uri="{FF2B5EF4-FFF2-40B4-BE49-F238E27FC236}">
                    <a16:creationId xmlns:a16="http://schemas.microsoft.com/office/drawing/2014/main" id="{9ED75E1E-2B7F-442A-A481-A112F7E4F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1400"/>
                  <a:t>airplane routing</a:t>
                </a:r>
              </a:p>
            </p:txBody>
          </p:sp>
        </p:grpSp>
        <p:grpSp>
          <p:nvGrpSpPr>
            <p:cNvPr id="122901" name="Group 18">
              <a:extLst>
                <a:ext uri="{FF2B5EF4-FFF2-40B4-BE49-F238E27FC236}">
                  <a16:creationId xmlns:a16="http://schemas.microsoft.com/office/drawing/2014/main" id="{6BB828D0-A4F7-4048-923A-AE7818D89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22918" name="Rectangle 19">
                <a:extLst>
                  <a:ext uri="{FF2B5EF4-FFF2-40B4-BE49-F238E27FC236}">
                    <a16:creationId xmlns:a16="http://schemas.microsoft.com/office/drawing/2014/main" id="{6116FDC8-B587-4A5C-BED7-BB1EE009E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919" name="Text Box 20">
                <a:extLst>
                  <a:ext uri="{FF2B5EF4-FFF2-40B4-BE49-F238E27FC236}">
                    <a16:creationId xmlns:a16="http://schemas.microsoft.com/office/drawing/2014/main" id="{A6EEA66B-B71E-4770-9475-DCB7E4B42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1400"/>
                  <a:t>airplane routing</a:t>
                </a:r>
              </a:p>
            </p:txBody>
          </p:sp>
        </p:grpSp>
        <p:sp>
          <p:nvSpPr>
            <p:cNvPr id="122902" name="Rectangle 21">
              <a:extLst>
                <a:ext uri="{FF2B5EF4-FFF2-40B4-BE49-F238E27FC236}">
                  <a16:creationId xmlns:a16="http://schemas.microsoft.com/office/drawing/2014/main" id="{79002F3E-0126-4EA1-9AC0-89C77CFF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903" name="Text Box 22">
              <a:extLst>
                <a:ext uri="{FF2B5EF4-FFF2-40B4-BE49-F238E27FC236}">
                  <a16:creationId xmlns:a16="http://schemas.microsoft.com/office/drawing/2014/main" id="{84DB3C68-0559-4AAC-85AE-B5906A1D0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/>
                <a:t>ticket (complain)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baggage (claim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gates (unload)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runway (land)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airplane routing</a:t>
              </a:r>
            </a:p>
          </p:txBody>
        </p:sp>
        <p:sp>
          <p:nvSpPr>
            <p:cNvPr id="122904" name="Line 23">
              <a:extLst>
                <a:ext uri="{FF2B5EF4-FFF2-40B4-BE49-F238E27FC236}">
                  <a16:creationId xmlns:a16="http://schemas.microsoft.com/office/drawing/2014/main" id="{A156E455-AC10-4152-9754-43323D66D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Line 24">
              <a:extLst>
                <a:ext uri="{FF2B5EF4-FFF2-40B4-BE49-F238E27FC236}">
                  <a16:creationId xmlns:a16="http://schemas.microsoft.com/office/drawing/2014/main" id="{C6E67758-7E55-4B6D-B41E-51A181080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Line 25">
              <a:extLst>
                <a:ext uri="{FF2B5EF4-FFF2-40B4-BE49-F238E27FC236}">
                  <a16:creationId xmlns:a16="http://schemas.microsoft.com/office/drawing/2014/main" id="{6A2C0852-1127-4B9F-948A-45505F70F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7" name="Line 26">
              <a:extLst>
                <a:ext uri="{FF2B5EF4-FFF2-40B4-BE49-F238E27FC236}">
                  <a16:creationId xmlns:a16="http://schemas.microsoft.com/office/drawing/2014/main" id="{AC54614C-DCC5-4D93-B68B-E01C86EBB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8" name="Rectangle 27">
              <a:extLst>
                <a:ext uri="{FF2B5EF4-FFF2-40B4-BE49-F238E27FC236}">
                  <a16:creationId xmlns:a16="http://schemas.microsoft.com/office/drawing/2014/main" id="{3325BEC0-5D97-4883-9B70-C729A29B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909" name="Rectangle 28">
              <a:extLst>
                <a:ext uri="{FF2B5EF4-FFF2-40B4-BE49-F238E27FC236}">
                  <a16:creationId xmlns:a16="http://schemas.microsoft.com/office/drawing/2014/main" id="{D13C9C8E-45C1-427E-9C99-9E02360F5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910" name="Rectangle 29">
              <a:extLst>
                <a:ext uri="{FF2B5EF4-FFF2-40B4-BE49-F238E27FC236}">
                  <a16:creationId xmlns:a16="http://schemas.microsoft.com/office/drawing/2014/main" id="{4A785391-BB1F-45B2-83B6-8D539A982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911" name="Rectangle 30">
              <a:extLst>
                <a:ext uri="{FF2B5EF4-FFF2-40B4-BE49-F238E27FC236}">
                  <a16:creationId xmlns:a16="http://schemas.microsoft.com/office/drawing/2014/main" id="{97AC2697-3B81-4203-B345-B9E00347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912" name="Rectangle 31">
              <a:extLst>
                <a:ext uri="{FF2B5EF4-FFF2-40B4-BE49-F238E27FC236}">
                  <a16:creationId xmlns:a16="http://schemas.microsoft.com/office/drawing/2014/main" id="{5A24190E-7180-4CD8-9CEF-4F4AC3A4B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913" name="Text Box 32">
              <a:extLst>
                <a:ext uri="{FF2B5EF4-FFF2-40B4-BE49-F238E27FC236}">
                  <a16:creationId xmlns:a16="http://schemas.microsoft.com/office/drawing/2014/main" id="{30D53E0C-A16C-4E15-B393-481261BC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ticket</a:t>
              </a:r>
            </a:p>
          </p:txBody>
        </p:sp>
        <p:sp>
          <p:nvSpPr>
            <p:cNvPr id="122914" name="Text Box 33">
              <a:extLst>
                <a:ext uri="{FF2B5EF4-FFF2-40B4-BE49-F238E27FC236}">
                  <a16:creationId xmlns:a16="http://schemas.microsoft.com/office/drawing/2014/main" id="{71D3ADCE-A182-4672-85AE-0E5FE3E40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baggage</a:t>
              </a:r>
            </a:p>
          </p:txBody>
        </p:sp>
        <p:sp>
          <p:nvSpPr>
            <p:cNvPr id="122915" name="Text Box 34">
              <a:extLst>
                <a:ext uri="{FF2B5EF4-FFF2-40B4-BE49-F238E27FC236}">
                  <a16:creationId xmlns:a16="http://schemas.microsoft.com/office/drawing/2014/main" id="{6549BF82-8D9D-4B68-8080-2D60F6A40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gate</a:t>
              </a:r>
            </a:p>
          </p:txBody>
        </p:sp>
        <p:sp>
          <p:nvSpPr>
            <p:cNvPr id="122916" name="Text Box 35">
              <a:extLst>
                <a:ext uri="{FF2B5EF4-FFF2-40B4-BE49-F238E27FC236}">
                  <a16:creationId xmlns:a16="http://schemas.microsoft.com/office/drawing/2014/main" id="{F4CA02AC-307E-46A6-A697-685638112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takeoff/landing</a:t>
              </a:r>
            </a:p>
          </p:txBody>
        </p:sp>
        <p:sp>
          <p:nvSpPr>
            <p:cNvPr id="122917" name="Text Box 36">
              <a:extLst>
                <a:ext uri="{FF2B5EF4-FFF2-40B4-BE49-F238E27FC236}">
                  <a16:creationId xmlns:a16="http://schemas.microsoft.com/office/drawing/2014/main" id="{EA51DF4E-6A40-4B73-9C19-B045FEE2D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airplane routing</a:t>
              </a:r>
            </a:p>
          </p:txBody>
        </p:sp>
      </p:grpSp>
      <p:sp>
        <p:nvSpPr>
          <p:cNvPr id="122884" name="Rectangle 39">
            <a:extLst>
              <a:ext uri="{FF2B5EF4-FFF2-40B4-BE49-F238E27FC236}">
                <a16:creationId xmlns:a16="http://schemas.microsoft.com/office/drawing/2014/main" id="{2FE6FF33-BB9F-4AC5-9AAE-1A161ACEC6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9088" y="31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Layering of airline functionality</a:t>
            </a:r>
          </a:p>
        </p:txBody>
      </p:sp>
      <p:sp>
        <p:nvSpPr>
          <p:cNvPr id="122885" name="Rectangle 40">
            <a:extLst>
              <a:ext uri="{FF2B5EF4-FFF2-40B4-BE49-F238E27FC236}">
                <a16:creationId xmlns:a16="http://schemas.microsoft.com/office/drawing/2014/main" id="{BE27D35D-4C41-473B-978E-AB6FBD7B13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441825"/>
            <a:ext cx="7613650" cy="17637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layers: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each layer implements a service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Arial" panose="020B0604020202020204" pitchFamily="34" charset="0"/>
              </a:rPr>
              <a:t>via its own internal-layer actions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Arial" panose="020B0604020202020204" pitchFamily="34" charset="0"/>
              </a:rPr>
              <a:t>relying on services provided by layer below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10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Internet Protocol (IP) Address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457200" y="1981200"/>
            <a:ext cx="82296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1066800" y="3200400"/>
            <a:ext cx="71628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solidFill>
                  <a:schemeClr val="accent2"/>
                </a:solidFill>
              </a:rPr>
              <a:t>IP address:</a:t>
            </a:r>
            <a:r>
              <a:rPr lang="en-US" sz="3600"/>
              <a:t>        </a:t>
            </a:r>
            <a:r>
              <a:rPr lang="en-US" sz="3600">
                <a:latin typeface="Comic Sans MS" pitchFamily="66" charset="0"/>
              </a:rPr>
              <a:t>216.183.103.150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3657600" y="23622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Identifies a LAN</a:t>
            </a:r>
          </a:p>
        </p:txBody>
      </p:sp>
      <p:sp>
        <p:nvSpPr>
          <p:cNvPr id="167943" name="AutoShape 7"/>
          <p:cNvSpPr>
            <a:spLocks/>
          </p:cNvSpPr>
          <p:nvPr/>
        </p:nvSpPr>
        <p:spPr bwMode="auto">
          <a:xfrm rot="-27019644">
            <a:off x="6553200" y="3657600"/>
            <a:ext cx="228600" cy="533400"/>
          </a:xfrm>
          <a:prstGeom prst="leftBrace">
            <a:avLst>
              <a:gd name="adj1" fmla="val 19444"/>
              <a:gd name="adj2" fmla="val 5047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AutoShape 8"/>
          <p:cNvSpPr>
            <a:spLocks/>
          </p:cNvSpPr>
          <p:nvPr/>
        </p:nvSpPr>
        <p:spPr bwMode="auto">
          <a:xfrm rot="-16219644">
            <a:off x="4665663" y="1885950"/>
            <a:ext cx="419100" cy="2438400"/>
          </a:xfrm>
          <a:prstGeom prst="leftBrace">
            <a:avLst>
              <a:gd name="adj1" fmla="val 48485"/>
              <a:gd name="adj2" fmla="val 5047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5105400" y="4114800"/>
            <a:ext cx="3124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Identifies a specific computer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Hands-on: </a:t>
            </a:r>
            <a:br>
              <a:rPr lang="en-US" dirty="0"/>
            </a:br>
            <a:r>
              <a:rPr lang="en-US" dirty="0"/>
              <a:t>Learn About Your IP Address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Find your IP address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Windows: “</a:t>
            </a:r>
            <a:r>
              <a:rPr lang="en-US" dirty="0" err="1"/>
              <a:t>cmd</a:t>
            </a:r>
            <a:r>
              <a:rPr lang="en-US" dirty="0"/>
              <a:t>” in the search box, then ipconfig /all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Mac: open a Terminal, then </a:t>
            </a:r>
            <a:r>
              <a:rPr lang="en-US" dirty="0" err="1"/>
              <a:t>ifconfig</a:t>
            </a:r>
            <a:endParaRPr lang="en-US" dirty="0"/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See who “owns” that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Use </a:t>
            </a:r>
            <a:r>
              <a:rPr lang="en-US" dirty="0"/>
              <a:t>http://remote.12dt.com/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See where in the world it (probably)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http://www.geobytes.com/ipLocator.htm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Thinking About Speed</a:t>
            </a:r>
          </a:p>
        </p:txBody>
      </p:sp>
      <p:sp>
        <p:nvSpPr>
          <p:cNvPr id="31334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Two parts of moving data from here to there:</a:t>
            </a:r>
          </a:p>
          <a:p>
            <a:pPr lvl="1"/>
            <a:r>
              <a:rPr lang="en-US" dirty="0"/>
              <a:t>Getting the first bit there (latency)</a:t>
            </a:r>
          </a:p>
          <a:p>
            <a:pPr lvl="1"/>
            <a:r>
              <a:rPr lang="en-US" dirty="0"/>
              <a:t>Getting everything there (throughput)</a:t>
            </a:r>
          </a:p>
          <a:p>
            <a:pPr lvl="4"/>
            <a:endParaRPr lang="en-US" dirty="0"/>
          </a:p>
          <a:p>
            <a:r>
              <a:rPr lang="en-US" dirty="0"/>
              <a:t>Latency: Amount of time it takes data to travel from source to destination</a:t>
            </a:r>
          </a:p>
          <a:p>
            <a:pPr lvl="4"/>
            <a:endParaRPr lang="en-US" dirty="0"/>
          </a:p>
          <a:p>
            <a:r>
              <a:rPr lang="en-US" dirty="0"/>
              <a:t>Throughput: Amount of data that can be sent in some amount of time (e.g., 1 second)</a:t>
            </a:r>
          </a:p>
          <a:p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933" y="457200"/>
            <a:ext cx="5337274" cy="68612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algn="ctr">
              <a:spcBef>
                <a:spcPts val="70"/>
              </a:spcBef>
            </a:pPr>
            <a:r>
              <a:rPr lang="en-US" sz="4400" spc="-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93237"/>
              </p:ext>
            </p:extLst>
          </p:nvPr>
        </p:nvGraphicFramePr>
        <p:xfrm>
          <a:off x="3553871" y="2215722"/>
          <a:ext cx="2032227" cy="2553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500" spc="50" dirty="0">
                          <a:latin typeface="Arial"/>
                          <a:cs typeface="Arial"/>
                        </a:rPr>
                        <a:t>Application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121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500" spc="-35" dirty="0">
                          <a:latin typeface="Arial"/>
                          <a:cs typeface="Arial"/>
                        </a:rPr>
                        <a:t>Transport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123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Network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123676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500" spc="-5" dirty="0">
                          <a:latin typeface="Arial"/>
                          <a:cs typeface="Arial"/>
                        </a:rPr>
                        <a:t>Link</a:t>
                      </a:r>
                      <a:r>
                        <a:rPr lang="en-US" sz="2500" spc="-5" dirty="0">
                          <a:latin typeface="Arial"/>
                          <a:cs typeface="Arial"/>
                        </a:rPr>
                        <a:t>/Physical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116086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90981" y="2215722"/>
            <a:ext cx="685676" cy="2513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915" fontAlgn="auto">
              <a:spcBef>
                <a:spcPts val="0"/>
              </a:spcBef>
              <a:spcAft>
                <a:spcPts val="0"/>
              </a:spcAft>
            </a:pPr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6200000">
            <a:off x="2150522" y="3294967"/>
            <a:ext cx="2206414" cy="39540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defTabSz="642915" fontAlgn="auto">
              <a:spcBef>
                <a:spcPts val="70"/>
              </a:spcBef>
              <a:spcAft>
                <a:spcPts val="0"/>
              </a:spcAft>
            </a:pPr>
            <a:r>
              <a:rPr sz="2531" spc="-70" dirty="0">
                <a:solidFill>
                  <a:prstClr val="black"/>
                </a:solidFill>
                <a:latin typeface="Arial"/>
                <a:cs typeface="Arial"/>
              </a:rPr>
              <a:t>TCP/IP</a:t>
            </a:r>
            <a:r>
              <a:rPr sz="2531" spc="-7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531" spc="-74" dirty="0">
                <a:solidFill>
                  <a:prstClr val="black"/>
                </a:solidFill>
                <a:latin typeface="Arial"/>
                <a:cs typeface="Arial"/>
              </a:rPr>
              <a:t>"</a:t>
            </a:r>
            <a:r>
              <a:rPr sz="2531" dirty="0">
                <a:solidFill>
                  <a:prstClr val="black"/>
                </a:solidFill>
                <a:latin typeface="Arial"/>
                <a:cs typeface="Arial"/>
              </a:rPr>
              <a:t>Stack</a:t>
            </a:r>
            <a:r>
              <a:rPr lang="en-US" sz="2531" dirty="0">
                <a:solidFill>
                  <a:prstClr val="black"/>
                </a:solidFill>
                <a:latin typeface="Arial"/>
                <a:cs typeface="Arial"/>
              </a:rPr>
              <a:t>"</a:t>
            </a:r>
            <a:endParaRPr sz="253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46D09E-D479-4140-82C8-35913D40AE2B}"/>
              </a:ext>
            </a:extLst>
          </p:cNvPr>
          <p:cNvSpPr txBox="1"/>
          <p:nvPr/>
        </p:nvSpPr>
        <p:spPr>
          <a:xfrm>
            <a:off x="3785504" y="5834545"/>
            <a:ext cx="16081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577B9-CD0F-425F-97AF-B490362C0D3C}"/>
              </a:ext>
            </a:extLst>
          </p:cNvPr>
          <p:cNvSpPr txBox="1"/>
          <p:nvPr/>
        </p:nvSpPr>
        <p:spPr>
          <a:xfrm>
            <a:off x="3553871" y="5355066"/>
            <a:ext cx="20714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Social 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24E59D-EFDA-401E-96BC-4F4DCE6F48AA}"/>
              </a:ext>
            </a:extLst>
          </p:cNvPr>
          <p:cNvSpPr txBox="1"/>
          <p:nvPr/>
        </p:nvSpPr>
        <p:spPr>
          <a:xfrm>
            <a:off x="3286168" y="4876800"/>
            <a:ext cx="26068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Network Security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A8F42-00FF-4B95-A64D-0352EB5DD145}"/>
              </a:ext>
            </a:extLst>
          </p:cNvPr>
          <p:cNvSpPr txBox="1"/>
          <p:nvPr/>
        </p:nvSpPr>
        <p:spPr>
          <a:xfrm>
            <a:off x="3785504" y="1598206"/>
            <a:ext cx="15199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89CE85-7090-45D5-9F38-F3A2F8E66F29}"/>
              </a:ext>
            </a:extLst>
          </p:cNvPr>
          <p:cNvGrpSpPr/>
          <p:nvPr/>
        </p:nvGrpSpPr>
        <p:grpSpPr>
          <a:xfrm>
            <a:off x="2300056" y="3241553"/>
            <a:ext cx="5944478" cy="461665"/>
            <a:chOff x="2300056" y="3241553"/>
            <a:chExt cx="5944478" cy="46166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EDFCA3-8BD1-44EC-97DF-8597350A7F0D}"/>
                </a:ext>
              </a:extLst>
            </p:cNvPr>
            <p:cNvCxnSpPr>
              <a:cxnSpLocks/>
            </p:cNvCxnSpPr>
            <p:nvPr/>
          </p:nvCxnSpPr>
          <p:spPr>
            <a:xfrm>
              <a:off x="2300056" y="3501545"/>
              <a:ext cx="4800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0A3352-1F46-4771-B4CA-FE401FDC0506}"/>
                </a:ext>
              </a:extLst>
            </p:cNvPr>
            <p:cNvSpPr txBox="1"/>
            <p:nvPr/>
          </p:nvSpPr>
          <p:spPr>
            <a:xfrm>
              <a:off x="7112493" y="3241553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Exam 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033C7D-8104-4097-89BE-90CB67D36E7D}"/>
              </a:ext>
            </a:extLst>
          </p:cNvPr>
          <p:cNvGrpSpPr/>
          <p:nvPr/>
        </p:nvGrpSpPr>
        <p:grpSpPr>
          <a:xfrm>
            <a:off x="2300056" y="4907472"/>
            <a:ext cx="5932641" cy="461665"/>
            <a:chOff x="2300056" y="4907472"/>
            <a:chExt cx="5932641" cy="46166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B5A04C-98E8-49E4-A178-A1C473834EC6}"/>
                </a:ext>
              </a:extLst>
            </p:cNvPr>
            <p:cNvCxnSpPr>
              <a:cxnSpLocks/>
            </p:cNvCxnSpPr>
            <p:nvPr/>
          </p:nvCxnSpPr>
          <p:spPr>
            <a:xfrm>
              <a:off x="2300056" y="5138305"/>
              <a:ext cx="4800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611F50-FB32-4E94-A2F3-0F6017151282}"/>
                </a:ext>
              </a:extLst>
            </p:cNvPr>
            <p:cNvSpPr txBox="1"/>
            <p:nvPr/>
          </p:nvSpPr>
          <p:spPr>
            <a:xfrm>
              <a:off x="7100656" y="4907472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Exam 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E74FCA-4A76-438F-A9FE-D0A6C3714DB2}"/>
              </a:ext>
            </a:extLst>
          </p:cNvPr>
          <p:cNvGrpSpPr/>
          <p:nvPr/>
        </p:nvGrpSpPr>
        <p:grpSpPr>
          <a:xfrm>
            <a:off x="2300056" y="6073072"/>
            <a:ext cx="6422173" cy="461665"/>
            <a:chOff x="2300056" y="6073072"/>
            <a:chExt cx="6422173" cy="4616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521350-8619-4BF0-93B1-D84BD6F02904}"/>
                </a:ext>
              </a:extLst>
            </p:cNvPr>
            <p:cNvCxnSpPr>
              <a:cxnSpLocks/>
            </p:cNvCxnSpPr>
            <p:nvPr/>
          </p:nvCxnSpPr>
          <p:spPr>
            <a:xfrm>
              <a:off x="2300056" y="6311599"/>
              <a:ext cx="4800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B44956-BD51-4EEF-BF99-B982B53B6972}"/>
                </a:ext>
              </a:extLst>
            </p:cNvPr>
            <p:cNvSpPr txBox="1"/>
            <p:nvPr/>
          </p:nvSpPr>
          <p:spPr>
            <a:xfrm>
              <a:off x="7112493" y="6073072"/>
              <a:ext cx="16097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Final Exam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1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F2694-120F-47A6-91DA-C46635BA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E94AE-E88D-4184-879E-275F6FC1A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Algebra</a:t>
            </a:r>
          </a:p>
          <a:p>
            <a:endParaRPr lang="en-US" dirty="0"/>
          </a:p>
          <a:p>
            <a:r>
              <a:rPr lang="en-US" dirty="0"/>
              <a:t>Statistics</a:t>
            </a:r>
          </a:p>
          <a:p>
            <a:endParaRPr lang="en-US" dirty="0"/>
          </a:p>
          <a:p>
            <a:r>
              <a:rPr lang="en-US" dirty="0"/>
              <a:t>Programming</a:t>
            </a:r>
          </a:p>
          <a:p>
            <a:endParaRPr lang="en-US" dirty="0"/>
          </a:p>
          <a:p>
            <a:r>
              <a:rPr lang="en-US" dirty="0"/>
              <a:t>Database design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Goals for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Understand what a network is</a:t>
            </a:r>
          </a:p>
          <a:p>
            <a:endParaRPr lang="en-US" dirty="0"/>
          </a:p>
          <a:p>
            <a:r>
              <a:rPr lang="en-US" dirty="0"/>
              <a:t>Learn about the design of the Internet</a:t>
            </a:r>
          </a:p>
          <a:p>
            <a:endParaRPr lang="en-US" dirty="0"/>
          </a:p>
          <a:p>
            <a:r>
              <a:rPr lang="en-US" dirty="0"/>
              <a:t>Get an overview of the course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EB3F-7AC6-4EDB-B1CD-7AE61DD4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06" y="304800"/>
            <a:ext cx="7772400" cy="1143000"/>
          </a:xfrm>
        </p:spPr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BF4A0-A401-4A1A-859B-7B26B0F73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38" y="1600200"/>
            <a:ext cx="7772400" cy="4114800"/>
          </a:xfrm>
        </p:spPr>
        <p:txBody>
          <a:bodyPr/>
          <a:lstStyle/>
          <a:p>
            <a:r>
              <a:rPr lang="en-US" dirty="0"/>
              <a:t>Don’t get behind</a:t>
            </a:r>
          </a:p>
          <a:p>
            <a:pPr lvl="1"/>
            <a:r>
              <a:rPr lang="en-US" dirty="0"/>
              <a:t>20 pages or so of reading for every class</a:t>
            </a:r>
          </a:p>
          <a:p>
            <a:r>
              <a:rPr lang="en-US" dirty="0"/>
              <a:t>Use class to deepen your understanding</a:t>
            </a:r>
          </a:p>
          <a:p>
            <a:pPr lvl="1"/>
            <a:r>
              <a:rPr lang="en-US" dirty="0"/>
              <a:t>You’re here to discuss it, not to listen to it!</a:t>
            </a:r>
          </a:p>
          <a:p>
            <a:r>
              <a:rPr lang="en-US" dirty="0"/>
              <a:t>Use </a:t>
            </a:r>
            <a:r>
              <a:rPr lang="en-US" dirty="0" err="1"/>
              <a:t>homeworks</a:t>
            </a:r>
            <a:r>
              <a:rPr lang="en-US" dirty="0"/>
              <a:t> and labs to gain mastery</a:t>
            </a:r>
          </a:p>
          <a:p>
            <a:pPr lvl="1"/>
            <a:r>
              <a:rPr lang="en-US" dirty="0"/>
              <a:t>Work together, share ideas online</a:t>
            </a:r>
          </a:p>
          <a:p>
            <a:pPr lvl="1"/>
            <a:r>
              <a:rPr lang="en-US" dirty="0"/>
              <a:t>Final submission must be written by you!</a:t>
            </a:r>
          </a:p>
          <a:p>
            <a:r>
              <a:rPr lang="en-US" dirty="0"/>
              <a:t>Proactively use office hours</a:t>
            </a:r>
          </a:p>
          <a:p>
            <a:pPr lvl="1"/>
            <a:r>
              <a:rPr lang="en-US" dirty="0"/>
              <a:t>We can’t help if you don’t ask!</a:t>
            </a:r>
          </a:p>
        </p:txBody>
      </p:sp>
    </p:spTree>
    <p:extLst>
      <p:ext uri="{BB962C8B-B14F-4D97-AF65-F5344CB8AC3E}">
        <p14:creationId xmlns:p14="http://schemas.microsoft.com/office/powerpoint/2010/main" val="89316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58F1-CBEF-4B3C-81B2-1F21A59F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D8FC-9CA1-40D8-A635-1B3D6632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No curve, no extra credit.  </a:t>
            </a:r>
          </a:p>
          <a:p>
            <a:pPr lvl="1"/>
            <a:r>
              <a:rPr lang="en-US" dirty="0"/>
              <a:t>90 for A-, 93 for A, etc.</a:t>
            </a:r>
          </a:p>
          <a:p>
            <a:r>
              <a:rPr lang="en-US" dirty="0"/>
              <a:t>No single-point failures</a:t>
            </a:r>
          </a:p>
          <a:p>
            <a:pPr lvl="1"/>
            <a:r>
              <a:rPr lang="en-US" dirty="0"/>
              <a:t>50%: Best 2 of 3 exams (individual work)</a:t>
            </a:r>
          </a:p>
          <a:p>
            <a:pPr lvl="1"/>
            <a:r>
              <a:rPr lang="en-US" dirty="0"/>
              <a:t>10%: Best 8 of 10 quizzes (individual work)</a:t>
            </a:r>
          </a:p>
          <a:p>
            <a:pPr lvl="1"/>
            <a:r>
              <a:rPr lang="en-US" dirty="0"/>
              <a:t>20%: Best 4 of 5 </a:t>
            </a:r>
            <a:r>
              <a:rPr lang="en-US" dirty="0" err="1"/>
              <a:t>homeworks</a:t>
            </a:r>
            <a:r>
              <a:rPr lang="en-US" dirty="0"/>
              <a:t> (work together)</a:t>
            </a:r>
          </a:p>
          <a:p>
            <a:pPr lvl="1"/>
            <a:r>
              <a:rPr lang="en-US" dirty="0"/>
              <a:t>20%: Best 4 of 5 labs (work together)</a:t>
            </a:r>
          </a:p>
          <a:p>
            <a:r>
              <a:rPr lang="en-US" dirty="0"/>
              <a:t>Attendance is not separately graded</a:t>
            </a:r>
          </a:p>
          <a:p>
            <a:pPr lvl="1"/>
            <a:r>
              <a:rPr lang="en-US" dirty="0"/>
              <a:t>But it is strongly correlated with success</a:t>
            </a:r>
          </a:p>
        </p:txBody>
      </p:sp>
    </p:spTree>
    <p:extLst>
      <p:ext uri="{BB962C8B-B14F-4D97-AF65-F5344CB8AC3E}">
        <p14:creationId xmlns:p14="http://schemas.microsoft.com/office/powerpoint/2010/main" val="114828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Up</a:t>
            </a:r>
          </a:p>
        </p:txBody>
      </p:sp>
      <p:sp>
        <p:nvSpPr>
          <p:cNvPr id="19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Turn to the person next to you and discuss: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4000" dirty="0"/>
              <a:t>What do you most want to learn in this course?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09738" y="2057400"/>
            <a:ext cx="1255712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600" b="1" u="sng"/>
              <a:t>Enrollment</a:t>
            </a:r>
          </a:p>
          <a:p>
            <a:pPr algn="l"/>
            <a:r>
              <a:rPr lang="en-US" sz="1600"/>
              <a:t>Student</a:t>
            </a:r>
          </a:p>
          <a:p>
            <a:pPr algn="l"/>
            <a:r>
              <a:rPr lang="en-US" sz="1600"/>
              <a:t>Course</a:t>
            </a:r>
          </a:p>
          <a:p>
            <a:pPr algn="l"/>
            <a:r>
              <a:rPr lang="en-US" sz="1600"/>
              <a:t>Grade</a:t>
            </a:r>
          </a:p>
          <a:p>
            <a:pPr algn="l"/>
            <a:r>
              <a:rPr lang="en-US" sz="1600"/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30825" y="1806575"/>
            <a:ext cx="1255713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600" b="1" u="sng"/>
              <a:t>Student</a:t>
            </a:r>
          </a:p>
          <a:p>
            <a:pPr algn="l"/>
            <a:r>
              <a:rPr lang="en-US" sz="1600"/>
              <a:t>Student ID</a:t>
            </a:r>
          </a:p>
          <a:p>
            <a:pPr algn="l"/>
            <a:r>
              <a:rPr lang="en-US" sz="1600"/>
              <a:t>First name</a:t>
            </a:r>
          </a:p>
          <a:p>
            <a:pPr algn="l"/>
            <a:r>
              <a:rPr lang="en-US" sz="1600"/>
              <a:t>Last name</a:t>
            </a:r>
          </a:p>
          <a:p>
            <a:pPr algn="l"/>
            <a:r>
              <a:rPr lang="en-US" sz="1600"/>
              <a:t>Department</a:t>
            </a:r>
          </a:p>
          <a:p>
            <a:pPr algn="l"/>
            <a:r>
              <a:rPr lang="en-US" sz="1600"/>
              <a:t>E-mail</a:t>
            </a:r>
          </a:p>
          <a:p>
            <a:pPr algn="l"/>
            <a:r>
              <a:rPr lang="en-US" sz="1600"/>
              <a:t>…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928938" y="4724400"/>
            <a:ext cx="1446212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600" b="1" u="sng"/>
              <a:t>Course</a:t>
            </a:r>
          </a:p>
          <a:p>
            <a:pPr algn="l"/>
            <a:r>
              <a:rPr lang="en-US" sz="1600"/>
              <a:t>Course ID</a:t>
            </a:r>
          </a:p>
          <a:p>
            <a:pPr algn="l"/>
            <a:r>
              <a:rPr lang="en-US" sz="1600"/>
              <a:t>Course Name</a:t>
            </a:r>
          </a:p>
          <a:p>
            <a:pPr algn="l"/>
            <a:r>
              <a:rPr lang="en-US" sz="1600"/>
              <a:t>…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029200" y="4724400"/>
            <a:ext cx="18542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600" b="1" u="sng"/>
              <a:t>Department</a:t>
            </a:r>
          </a:p>
          <a:p>
            <a:pPr algn="l"/>
            <a:r>
              <a:rPr lang="en-US" sz="1600"/>
              <a:t>Department ID</a:t>
            </a:r>
          </a:p>
          <a:p>
            <a:pPr algn="l"/>
            <a:r>
              <a:rPr lang="en-US" sz="1600"/>
              <a:t>Department Name</a:t>
            </a:r>
          </a:p>
          <a:p>
            <a:pPr algn="l"/>
            <a:r>
              <a:rPr lang="en-US" sz="1600"/>
              <a:t>…</a:t>
            </a:r>
          </a:p>
        </p:txBody>
      </p:sp>
      <p:cxnSp>
        <p:nvCxnSpPr>
          <p:cNvPr id="30727" name="AutoShape 7"/>
          <p:cNvCxnSpPr>
            <a:cxnSpLocks noChangeShapeType="1"/>
            <a:stCxn id="30723" idx="3"/>
            <a:endCxn id="30724" idx="1"/>
          </p:cNvCxnSpPr>
          <p:nvPr/>
        </p:nvCxnSpPr>
        <p:spPr bwMode="auto">
          <a:xfrm flipV="1">
            <a:off x="2965450" y="2713038"/>
            <a:ext cx="2365375" cy="6350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8" name="AutoShape 8"/>
          <p:cNvCxnSpPr>
            <a:cxnSpLocks noChangeShapeType="1"/>
            <a:stCxn id="30723" idx="2"/>
            <a:endCxn id="30725" idx="1"/>
          </p:cNvCxnSpPr>
          <p:nvPr/>
        </p:nvCxnSpPr>
        <p:spPr bwMode="auto">
          <a:xfrm rot="16200000" flipH="1">
            <a:off x="1692275" y="4027488"/>
            <a:ext cx="1882775" cy="590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9" name="AutoShape 9"/>
          <p:cNvCxnSpPr>
            <a:cxnSpLocks noChangeShapeType="1"/>
            <a:stCxn id="30724" idx="2"/>
            <a:endCxn id="30726" idx="0"/>
          </p:cNvCxnSpPr>
          <p:nvPr/>
        </p:nvCxnSpPr>
        <p:spPr bwMode="auto">
          <a:xfrm rot="5400000">
            <a:off x="5405438" y="4170362"/>
            <a:ext cx="1104900" cy="3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767138" y="24225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600" b="1"/>
              <a:t>has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319338" y="40386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600" b="1"/>
              <a:t>has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954713" y="3962400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600" b="1"/>
              <a:t>associated with</a:t>
            </a:r>
          </a:p>
        </p:txBody>
      </p:sp>
    </p:spTree>
    <p:extLst>
      <p:ext uri="{BB962C8B-B14F-4D97-AF65-F5344CB8AC3E}">
        <p14:creationId xmlns:p14="http://schemas.microsoft.com/office/powerpoint/2010/main" val="26307809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051F-5410-467F-B8C5-E368D53F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B29D-4BD4-4EA1-A618-DF251458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Genealogy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Post office</a:t>
            </a:r>
          </a:p>
          <a:p>
            <a:pPr lvl="3"/>
            <a:endParaRPr lang="en-US" dirty="0"/>
          </a:p>
          <a:p>
            <a:r>
              <a:rPr lang="en-US" dirty="0"/>
              <a:t>Telephone</a:t>
            </a:r>
          </a:p>
          <a:p>
            <a:pPr lvl="3"/>
            <a:endParaRPr lang="en-US" dirty="0"/>
          </a:p>
          <a:p>
            <a:r>
              <a:rPr lang="en-US" dirty="0"/>
              <a:t>The Web</a:t>
            </a:r>
          </a:p>
          <a:p>
            <a:pPr lvl="3"/>
            <a:endParaRPr lang="en-US" dirty="0"/>
          </a:p>
          <a:p>
            <a:r>
              <a:rPr lang="en-US" dirty="0"/>
              <a:t>Bacon numbers</a:t>
            </a:r>
          </a:p>
        </p:txBody>
      </p:sp>
    </p:spTree>
    <p:extLst>
      <p:ext uri="{BB962C8B-B14F-4D97-AF65-F5344CB8AC3E}">
        <p14:creationId xmlns:p14="http://schemas.microsoft.com/office/powerpoint/2010/main" val="15561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Internet</a:t>
            </a:r>
          </a:p>
        </p:txBody>
      </p:sp>
      <p:pic>
        <p:nvPicPr>
          <p:cNvPr id="304131" name="Picture 3" descr="Fig02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7825"/>
            <a:ext cx="9144000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u="sng"/>
              <a:t>I</a:t>
            </a:r>
            <a:r>
              <a:rPr lang="en-US"/>
              <a:t>nternet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Global collection of </a:t>
            </a:r>
            <a:r>
              <a:rPr lang="en-US" u="sng" dirty="0"/>
              <a:t>public</a:t>
            </a:r>
            <a:r>
              <a:rPr lang="en-US" dirty="0"/>
              <a:t> “IP” networks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Private IP networks are often called “int</a:t>
            </a:r>
            <a:r>
              <a:rPr lang="en-US" u="sng" dirty="0"/>
              <a:t>ra</a:t>
            </a:r>
            <a:r>
              <a:rPr lang="en-US" dirty="0"/>
              <a:t>nets”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organization maintains its own network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Cooperating (e.g., ICANN)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Internet Protocol (IP) address blocks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Domain names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 Short History of the Internet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4196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1969: Origins in government research </a:t>
            </a:r>
          </a:p>
          <a:p>
            <a:pPr lvl="1"/>
            <a:r>
              <a:rPr lang="en-US" dirty="0"/>
              <a:t>Advanced Research Projects Agency (</a:t>
            </a:r>
            <a:r>
              <a:rPr lang="en-US" dirty="0" err="1"/>
              <a:t>ARPAnet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Key standards: UDP, TCP, DNS</a:t>
            </a:r>
          </a:p>
          <a:p>
            <a:endParaRPr lang="en-US" dirty="0"/>
          </a:p>
          <a:p>
            <a:r>
              <a:rPr lang="en-US" dirty="0"/>
              <a:t>1983: Design adopted by other agencies</a:t>
            </a:r>
          </a:p>
          <a:p>
            <a:pPr lvl="1"/>
            <a:r>
              <a:rPr lang="en-US" dirty="0"/>
              <a:t>Created a need for inter-network connections</a:t>
            </a:r>
          </a:p>
          <a:p>
            <a:pPr lvl="1"/>
            <a:r>
              <a:rPr lang="en-US" dirty="0"/>
              <a:t>Key standards: IP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1929A-9BBD-46EC-8BFC-131FD560F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48"/>
            <a:ext cx="9144000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9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att_backbon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382000" cy="5648325"/>
          </a:xfrm>
          <a:prstGeom prst="rect">
            <a:avLst/>
          </a:prstGeom>
          <a:noFill/>
        </p:spPr>
      </p:pic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3530600" y="6491288"/>
            <a:ext cx="561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cs typeface="Arial" charset="0"/>
              </a:rPr>
              <a:t>http://www.geog.ucl.ac.uk/casa/martin/atlas/isp_maps.html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728</Words>
  <Application>Microsoft Office PowerPoint</Application>
  <PresentationFormat>On-screen Show (4:3)</PresentationFormat>
  <Paragraphs>220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Comic Sans MS</vt:lpstr>
      <vt:lpstr>Times New Roman</vt:lpstr>
      <vt:lpstr>Wingdings</vt:lpstr>
      <vt:lpstr>Default Design</vt:lpstr>
      <vt:lpstr>Office Theme</vt:lpstr>
      <vt:lpstr>Networks</vt:lpstr>
      <vt:lpstr>Goals for Today</vt:lpstr>
      <vt:lpstr>PowerPoint Presentation</vt:lpstr>
      <vt:lpstr>Some Other Networks</vt:lpstr>
      <vt:lpstr>The Internet</vt:lpstr>
      <vt:lpstr>The Internet</vt:lpstr>
      <vt:lpstr>A Short History of the Internet</vt:lpstr>
      <vt:lpstr>PowerPoint Presentation</vt:lpstr>
      <vt:lpstr>PowerPoint Presentation</vt:lpstr>
      <vt:lpstr>The Internet</vt:lpstr>
      <vt:lpstr>Types of Internet “Nodes”</vt:lpstr>
      <vt:lpstr>Types of Digital Links</vt:lpstr>
      <vt:lpstr>Layered Internmet Architecture</vt:lpstr>
      <vt:lpstr>Layering of airline functionality</vt:lpstr>
      <vt:lpstr>An Internet Protocol (IP) Address</vt:lpstr>
      <vt:lpstr>Hands-on:  Learn About Your IP Address</vt:lpstr>
      <vt:lpstr>Thinking About Speed</vt:lpstr>
      <vt:lpstr>Modules</vt:lpstr>
      <vt:lpstr>Required Background</vt:lpstr>
      <vt:lpstr>Keys to Success</vt:lpstr>
      <vt:lpstr>Grading</vt:lpstr>
      <vt:lpstr>Pair Up</vt:lpstr>
    </vt:vector>
  </TitlesOfParts>
  <Company>UMIACS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Internet</dc:title>
  <dc:creator>DAQING HE</dc:creator>
  <cp:lastModifiedBy>aa</cp:lastModifiedBy>
  <cp:revision>79</cp:revision>
  <dcterms:created xsi:type="dcterms:W3CDTF">2003-09-05T02:55:05Z</dcterms:created>
  <dcterms:modified xsi:type="dcterms:W3CDTF">2017-08-29T03:29:20Z</dcterms:modified>
</cp:coreProperties>
</file>