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574" r:id="rId3"/>
    <p:sldId id="570" r:id="rId4"/>
    <p:sldId id="571" r:id="rId5"/>
    <p:sldId id="569" r:id="rId6"/>
    <p:sldId id="575" r:id="rId7"/>
    <p:sldId id="567" r:id="rId8"/>
    <p:sldId id="568" r:id="rId9"/>
    <p:sldId id="576" r:id="rId10"/>
    <p:sldId id="573" r:id="rId11"/>
    <p:sldId id="5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959" autoAdjust="0"/>
    <p:restoredTop sz="94711" autoAdjust="0"/>
  </p:normalViewPr>
  <p:slideViewPr>
    <p:cSldViewPr>
      <p:cViewPr varScale="1">
        <p:scale>
          <a:sx n="116" d="100"/>
          <a:sy n="116" d="100"/>
        </p:scale>
        <p:origin x="8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87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863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2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1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229600" cy="1143000"/>
          </a:xfrm>
          <a:noFill/>
        </p:spPr>
        <p:txBody>
          <a:bodyPr/>
          <a:lstStyle/>
          <a:p>
            <a:r>
              <a:rPr lang="en-US" dirty="0" smtClean="0"/>
              <a:t>Enterprise Information Systems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Session </a:t>
            </a:r>
            <a:r>
              <a:rPr lang="en-US" dirty="0" smtClean="0"/>
              <a:t>9</a:t>
            </a:r>
            <a:endParaRPr lang="en-US" dirty="0" smtClean="0"/>
          </a:p>
          <a:p>
            <a:pPr marL="342900" indent="-342900"/>
            <a:r>
              <a:rPr lang="en-US" dirty="0" smtClean="0"/>
              <a:t>INST 301</a:t>
            </a:r>
          </a:p>
          <a:p>
            <a:pPr marL="342900" indent="-342900"/>
            <a:r>
              <a:rPr lang="en-US" dirty="0" smtClean="0"/>
              <a:t>Introduction to Information Science</a:t>
            </a:r>
          </a:p>
        </p:txBody>
      </p:sp>
      <p:pic>
        <p:nvPicPr>
          <p:cNvPr id="4100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Exam 1 on March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70 minutes, 100 points</a:t>
            </a:r>
          </a:p>
          <a:p>
            <a:pPr lvl="1"/>
            <a:r>
              <a:rPr lang="en-US" dirty="0" smtClean="0"/>
              <a:t>15 points = 10 minutes!</a:t>
            </a:r>
          </a:p>
          <a:p>
            <a:pPr lvl="1"/>
            <a:endParaRPr lang="en-US" dirty="0"/>
          </a:p>
          <a:p>
            <a:r>
              <a:rPr lang="en-US" dirty="0" smtClean="0"/>
              <a:t>Only covers sessions 1-8 (and 1 was snow!)</a:t>
            </a:r>
          </a:p>
          <a:p>
            <a:pPr lvl="1"/>
            <a:r>
              <a:rPr lang="en-US" dirty="0" smtClean="0"/>
              <a:t>Including readings, homework, class sessions</a:t>
            </a:r>
          </a:p>
          <a:p>
            <a:endParaRPr lang="en-US" dirty="0" smtClean="0"/>
          </a:p>
          <a:p>
            <a:r>
              <a:rPr lang="en-US" dirty="0" smtClean="0"/>
              <a:t>Practice Exam is available now</a:t>
            </a:r>
          </a:p>
          <a:p>
            <a:pPr lvl="1"/>
            <a:r>
              <a:rPr lang="en-US" dirty="0" smtClean="0"/>
              <a:t>Quizzes are also useful cues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582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Before You Go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   On a sheet of paper, answer the following (ungraded) question (no names, please):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</a:p>
          <a:p>
            <a:pPr>
              <a:buFontTx/>
              <a:buNone/>
            </a:pPr>
            <a:r>
              <a:rPr lang="en-US" sz="4000" dirty="0"/>
              <a:t> </a:t>
            </a:r>
            <a:r>
              <a:rPr lang="en-US" sz="4000" dirty="0" smtClean="0"/>
              <a:t> What was the muddiest point in today’s class?</a:t>
            </a:r>
          </a:p>
        </p:txBody>
      </p:sp>
    </p:spTree>
    <p:extLst>
      <p:ext uri="{BB962C8B-B14F-4D97-AF65-F5344CB8AC3E}">
        <p14:creationId xmlns:p14="http://schemas.microsoft.com/office/powerpoint/2010/main" val="19971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Market</a:t>
            </a:r>
          </a:p>
          <a:p>
            <a:endParaRPr lang="en-US" dirty="0"/>
          </a:p>
          <a:p>
            <a:r>
              <a:rPr lang="en-US" dirty="0" smtClean="0"/>
              <a:t>The Firm</a:t>
            </a:r>
          </a:p>
          <a:p>
            <a:endParaRPr lang="en-US" dirty="0"/>
          </a:p>
          <a:p>
            <a:r>
              <a:rPr lang="en-US" dirty="0" smtClean="0"/>
              <a:t>The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8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Organizations: The Classic View</a:t>
            </a:r>
            <a:endParaRPr lang="en-US" dirty="0"/>
          </a:p>
        </p:txBody>
      </p:sp>
      <p:pic>
        <p:nvPicPr>
          <p:cNvPr id="3" name="image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100" y="2895600"/>
            <a:ext cx="83058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67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457200"/>
            <a:ext cx="7772400" cy="1143000"/>
          </a:xfrm>
        </p:spPr>
        <p:txBody>
          <a:bodyPr/>
          <a:lstStyle/>
          <a:p>
            <a:r>
              <a:rPr lang="en-US" dirty="0" smtClean="0"/>
              <a:t>Organizations: The Real Story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23" y="1981200"/>
            <a:ext cx="8185553" cy="443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0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CIO’s View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057400"/>
            <a:ext cx="8332470" cy="450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6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 vs. supporting IT</a:t>
            </a:r>
          </a:p>
          <a:p>
            <a:pPr lvl="1"/>
            <a:r>
              <a:rPr lang="en-US" dirty="0" smtClean="0"/>
              <a:t>Netflix vs. ELMS </a:t>
            </a:r>
          </a:p>
          <a:p>
            <a:pPr lvl="3"/>
            <a:endParaRPr lang="en-US" dirty="0"/>
          </a:p>
          <a:p>
            <a:r>
              <a:rPr lang="en-US" dirty="0" smtClean="0"/>
              <a:t>Sociotechnical systems</a:t>
            </a:r>
          </a:p>
          <a:p>
            <a:pPr lvl="1"/>
            <a:r>
              <a:rPr lang="en-US" dirty="0" smtClean="0"/>
              <a:t>Proctor &amp; Gamble</a:t>
            </a:r>
          </a:p>
          <a:p>
            <a:pPr lvl="1"/>
            <a:endParaRPr lang="en-US" dirty="0"/>
          </a:p>
          <a:p>
            <a:r>
              <a:rPr lang="en-US" dirty="0" smtClean="0"/>
              <a:t>Life-cycle systems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96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5562600"/>
            <a:ext cx="5943600" cy="609600"/>
            <a:chOff x="1392" y="3216"/>
            <a:chExt cx="3744" cy="384"/>
          </a:xfrm>
        </p:grpSpPr>
        <p:sp>
          <p:nvSpPr>
            <p:cNvPr id="3" name="AutoShape 4"/>
            <p:cNvSpPr>
              <a:spLocks noChangeArrowheads="1"/>
            </p:cNvSpPr>
            <p:nvPr/>
          </p:nvSpPr>
          <p:spPr bwMode="auto">
            <a:xfrm flipV="1">
              <a:off x="1392" y="3216"/>
              <a:ext cx="3744" cy="384"/>
            </a:xfrm>
            <a:custGeom>
              <a:avLst/>
              <a:gdLst>
                <a:gd name="T0" fmla="*/ 3602 w 21600"/>
                <a:gd name="T1" fmla="*/ 192 h 21600"/>
                <a:gd name="T2" fmla="*/ 1872 w 21600"/>
                <a:gd name="T3" fmla="*/ 384 h 21600"/>
                <a:gd name="T4" fmla="*/ 142 w 21600"/>
                <a:gd name="T5" fmla="*/ 192 h 21600"/>
                <a:gd name="T6" fmla="*/ 18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619 w 21600"/>
                <a:gd name="T13" fmla="*/ 2644 h 21600"/>
                <a:gd name="T14" fmla="*/ 18981 w 21600"/>
                <a:gd name="T15" fmla="*/ 1895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42" y="21600"/>
                  </a:lnTo>
                  <a:lnTo>
                    <a:pt x="19958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2976" y="3264"/>
              <a:ext cx="5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0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2133600" y="4800600"/>
            <a:ext cx="4876800" cy="609600"/>
            <a:chOff x="1728" y="2736"/>
            <a:chExt cx="3072" cy="384"/>
          </a:xfrm>
        </p:grpSpPr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 flipV="1">
              <a:off x="1728" y="2736"/>
              <a:ext cx="3072" cy="384"/>
            </a:xfrm>
            <a:custGeom>
              <a:avLst/>
              <a:gdLst>
                <a:gd name="T0" fmla="*/ 2930 w 21600"/>
                <a:gd name="T1" fmla="*/ 192 h 21600"/>
                <a:gd name="T2" fmla="*/ 1536 w 21600"/>
                <a:gd name="T3" fmla="*/ 384 h 21600"/>
                <a:gd name="T4" fmla="*/ 142 w 21600"/>
                <a:gd name="T5" fmla="*/ 192 h 21600"/>
                <a:gd name="T6" fmla="*/ 153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98 w 21600"/>
                <a:gd name="T13" fmla="*/ 2813 h 21600"/>
                <a:gd name="T14" fmla="*/ 18802 w 21600"/>
                <a:gd name="T15" fmla="*/ 187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996" y="21600"/>
                  </a:lnTo>
                  <a:lnTo>
                    <a:pt x="1960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669" y="2814"/>
              <a:ext cx="1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000" b="1">
                  <a:latin typeface="Arial" panose="020B0604020202020204" pitchFamily="34" charset="0"/>
                </a:rPr>
                <a:t>Information</a:t>
              </a: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695575" y="4038600"/>
            <a:ext cx="3733800" cy="609600"/>
            <a:chOff x="2082" y="2256"/>
            <a:chExt cx="2352" cy="384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 flipV="1">
              <a:off x="2082" y="2256"/>
              <a:ext cx="2352" cy="384"/>
            </a:xfrm>
            <a:custGeom>
              <a:avLst/>
              <a:gdLst>
                <a:gd name="T0" fmla="*/ 2215 w 21600"/>
                <a:gd name="T1" fmla="*/ 192 h 21600"/>
                <a:gd name="T2" fmla="*/ 1176 w 21600"/>
                <a:gd name="T3" fmla="*/ 384 h 21600"/>
                <a:gd name="T4" fmla="*/ 137 w 21600"/>
                <a:gd name="T5" fmla="*/ 192 h 21600"/>
                <a:gd name="T6" fmla="*/ 117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058 w 21600"/>
                <a:gd name="T13" fmla="*/ 3038 h 21600"/>
                <a:gd name="T14" fmla="*/ 18542 w 21600"/>
                <a:gd name="T15" fmla="*/ 185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516" y="21600"/>
                  </a:lnTo>
                  <a:lnTo>
                    <a:pt x="1908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688" y="2334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000" b="1">
                  <a:latin typeface="Arial" panose="020B0604020202020204" pitchFamily="34" charset="0"/>
                </a:rPr>
                <a:t>Knowledge</a:t>
              </a:r>
            </a:p>
          </p:txBody>
        </p:sp>
      </p:grp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3244850" y="2057400"/>
            <a:ext cx="2651125" cy="1828800"/>
            <a:chOff x="2428" y="1008"/>
            <a:chExt cx="1670" cy="1152"/>
          </a:xfrm>
        </p:grpSpPr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>
              <a:off x="2428" y="1008"/>
              <a:ext cx="1670" cy="1152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2834" y="1806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000" b="1">
                  <a:latin typeface="Arial" panose="020B0604020202020204" pitchFamily="34" charset="0"/>
                </a:rPr>
                <a:t>Wisdom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“Information”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5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967420" y="0"/>
            <a:ext cx="2143536" cy="5469178"/>
            <a:chOff x="967420" y="0"/>
            <a:chExt cx="2143536" cy="5469178"/>
          </a:xfrm>
        </p:grpSpPr>
        <p:sp>
          <p:nvSpPr>
            <p:cNvPr id="48149" name="Rectangle 4"/>
            <p:cNvSpPr>
              <a:spLocks noChangeArrowheads="1"/>
            </p:cNvSpPr>
            <p:nvPr/>
          </p:nvSpPr>
          <p:spPr bwMode="auto">
            <a:xfrm>
              <a:off x="967420" y="1506778"/>
              <a:ext cx="2133600" cy="533400"/>
            </a:xfrm>
            <a:prstGeom prst="rect">
              <a:avLst/>
            </a:prstGeom>
            <a:noFill/>
            <a:ln w="28575" algn="ctr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48150" name="Rectangle 5"/>
            <p:cNvSpPr>
              <a:spLocks noChangeArrowheads="1"/>
            </p:cNvSpPr>
            <p:nvPr/>
          </p:nvSpPr>
          <p:spPr bwMode="auto">
            <a:xfrm>
              <a:off x="967420" y="2192578"/>
              <a:ext cx="2133600" cy="533400"/>
            </a:xfrm>
            <a:prstGeom prst="rect">
              <a:avLst/>
            </a:prstGeom>
            <a:noFill/>
            <a:ln w="28575" algn="ctr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Web</a:t>
              </a:r>
              <a:endParaRPr lang="en-US" dirty="0"/>
            </a:p>
          </p:txBody>
        </p:sp>
        <p:sp>
          <p:nvSpPr>
            <p:cNvPr id="48151" name="Rectangle 7"/>
            <p:cNvSpPr>
              <a:spLocks noChangeArrowheads="1"/>
            </p:cNvSpPr>
            <p:nvPr/>
          </p:nvSpPr>
          <p:spPr bwMode="auto">
            <a:xfrm>
              <a:off x="970078" y="822750"/>
              <a:ext cx="2133600" cy="533400"/>
            </a:xfrm>
            <a:prstGeom prst="rect">
              <a:avLst/>
            </a:prstGeom>
            <a:noFill/>
            <a:ln w="28575" algn="ctr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Information</a:t>
              </a:r>
              <a:endParaRPr lang="en-US" dirty="0"/>
            </a:p>
          </p:txBody>
        </p:sp>
        <p:sp>
          <p:nvSpPr>
            <p:cNvPr id="48146" name="Rectangle 6"/>
            <p:cNvSpPr>
              <a:spLocks noChangeArrowheads="1"/>
            </p:cNvSpPr>
            <p:nvPr/>
          </p:nvSpPr>
          <p:spPr bwMode="auto">
            <a:xfrm>
              <a:off x="970078" y="2878378"/>
              <a:ext cx="2133600" cy="533400"/>
            </a:xfrm>
            <a:prstGeom prst="rect">
              <a:avLst/>
            </a:prstGeom>
            <a:noFill/>
            <a:ln w="28575" algn="ctr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Search Engines</a:t>
              </a:r>
              <a:endParaRPr lang="en-US" dirty="0"/>
            </a:p>
          </p:txBody>
        </p:sp>
        <p:sp>
          <p:nvSpPr>
            <p:cNvPr id="48147" name="Rectangle 8"/>
            <p:cNvSpPr>
              <a:spLocks noChangeArrowheads="1"/>
            </p:cNvSpPr>
            <p:nvPr/>
          </p:nvSpPr>
          <p:spPr bwMode="auto">
            <a:xfrm>
              <a:off x="970078" y="4249978"/>
              <a:ext cx="2133600" cy="533400"/>
            </a:xfrm>
            <a:prstGeom prst="rect">
              <a:avLst/>
            </a:prstGeom>
            <a:noFill/>
            <a:ln w="28575" algn="ctr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Search Strategy</a:t>
              </a:r>
              <a:endParaRPr lang="en-US" dirty="0"/>
            </a:p>
          </p:txBody>
        </p:sp>
        <p:sp>
          <p:nvSpPr>
            <p:cNvPr id="48148" name="Rectangle 9"/>
            <p:cNvSpPr>
              <a:spLocks noChangeArrowheads="1"/>
            </p:cNvSpPr>
            <p:nvPr/>
          </p:nvSpPr>
          <p:spPr bwMode="auto">
            <a:xfrm>
              <a:off x="970078" y="3564178"/>
              <a:ext cx="2133600" cy="533400"/>
            </a:xfrm>
            <a:prstGeom prst="rect">
              <a:avLst/>
            </a:prstGeom>
            <a:noFill/>
            <a:ln w="28575" algn="ctr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User Needs</a:t>
              </a:r>
              <a:endParaRPr lang="en-US" dirty="0"/>
            </a:p>
          </p:txBody>
        </p:sp>
        <p:sp>
          <p:nvSpPr>
            <p:cNvPr id="48144" name="Rectangle 15"/>
            <p:cNvSpPr>
              <a:spLocks noChangeArrowheads="1"/>
            </p:cNvSpPr>
            <p:nvPr/>
          </p:nvSpPr>
          <p:spPr bwMode="auto">
            <a:xfrm>
              <a:off x="970078" y="4935778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Social Networks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67420" y="0"/>
              <a:ext cx="21435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u="sng" dirty="0" smtClean="0"/>
                <a:t>Information</a:t>
              </a:r>
              <a:endParaRPr lang="en-US" sz="3200" u="sng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780839" y="0"/>
            <a:ext cx="2167270" cy="6154978"/>
            <a:chOff x="3780839" y="0"/>
            <a:chExt cx="2167270" cy="6154978"/>
          </a:xfrm>
        </p:grpSpPr>
        <p:grpSp>
          <p:nvGrpSpPr>
            <p:cNvPr id="11" name="Group 10"/>
            <p:cNvGrpSpPr/>
            <p:nvPr/>
          </p:nvGrpSpPr>
          <p:grpSpPr>
            <a:xfrm>
              <a:off x="3780839" y="822750"/>
              <a:ext cx="2167270" cy="5332228"/>
              <a:chOff x="3776330" y="691116"/>
              <a:chExt cx="2167270" cy="5332228"/>
            </a:xfrm>
          </p:grpSpPr>
          <p:sp>
            <p:nvSpPr>
              <p:cNvPr id="48143" name="Rectangle 11"/>
              <p:cNvSpPr>
                <a:spLocks noChangeArrowheads="1"/>
              </p:cNvSpPr>
              <p:nvPr/>
            </p:nvSpPr>
            <p:spPr bwMode="auto">
              <a:xfrm>
                <a:off x="3780317" y="3432544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FFC000"/>
                </a:solidFill>
                <a:prstDash val="solid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Databases</a:t>
                </a:r>
                <a:endParaRPr lang="en-US" dirty="0"/>
              </a:p>
            </p:txBody>
          </p:sp>
          <p:sp>
            <p:nvSpPr>
              <p:cNvPr id="48145" name="Rectangle 16"/>
              <p:cNvSpPr>
                <a:spLocks noChangeArrowheads="1"/>
              </p:cNvSpPr>
              <p:nvPr/>
            </p:nvSpPr>
            <p:spPr bwMode="auto">
              <a:xfrm>
                <a:off x="3780317" y="4118344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FFC000"/>
                </a:solidFill>
                <a:prstDash val="solid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CMS</a:t>
                </a:r>
                <a:endParaRPr lang="en-US" dirty="0"/>
              </a:p>
            </p:txBody>
          </p:sp>
          <p:sp>
            <p:nvSpPr>
              <p:cNvPr id="48139" name="Rectangle 12"/>
              <p:cNvSpPr>
                <a:spLocks noChangeArrowheads="1"/>
              </p:cNvSpPr>
              <p:nvPr/>
            </p:nvSpPr>
            <p:spPr bwMode="auto">
              <a:xfrm>
                <a:off x="3776330" y="1375144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FFC000"/>
                </a:solidFill>
                <a:prstDash val="solid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Data as Asset</a:t>
                </a:r>
                <a:endParaRPr lang="en-US" dirty="0"/>
              </a:p>
            </p:txBody>
          </p:sp>
          <p:sp>
            <p:nvSpPr>
              <p:cNvPr id="48140" name="Rectangle 13"/>
              <p:cNvSpPr>
                <a:spLocks noChangeArrowheads="1"/>
              </p:cNvSpPr>
              <p:nvPr/>
            </p:nvSpPr>
            <p:spPr bwMode="auto">
              <a:xfrm>
                <a:off x="3776330" y="2060944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FFC000"/>
                </a:solidFill>
                <a:prstDash val="solid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Data Modeling</a:t>
                </a:r>
                <a:endParaRPr lang="en-US" dirty="0"/>
              </a:p>
            </p:txBody>
          </p:sp>
          <p:sp>
            <p:nvSpPr>
              <p:cNvPr id="48141" name="Rectangle 14"/>
              <p:cNvSpPr>
                <a:spLocks noChangeArrowheads="1"/>
              </p:cNvSpPr>
              <p:nvPr/>
            </p:nvSpPr>
            <p:spPr bwMode="auto">
              <a:xfrm>
                <a:off x="3780317" y="2746744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FFC000"/>
                </a:solidFill>
                <a:prstDash val="solid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Databases (2)</a:t>
                </a:r>
                <a:endParaRPr lang="en-US" dirty="0"/>
              </a:p>
            </p:txBody>
          </p:sp>
          <p:sp>
            <p:nvSpPr>
              <p:cNvPr id="48142" name="Rectangle 18"/>
              <p:cNvSpPr>
                <a:spLocks noChangeArrowheads="1"/>
              </p:cNvSpPr>
              <p:nvPr/>
            </p:nvSpPr>
            <p:spPr bwMode="auto">
              <a:xfrm>
                <a:off x="3778988" y="691116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FFC000"/>
                </a:solidFill>
                <a:prstDash val="solid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Enterprise Sys</a:t>
                </a:r>
                <a:endParaRPr lang="en-US" dirty="0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3780317" y="4804144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FFC000"/>
                </a:solidFill>
                <a:prstDash val="solid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Linked Data</a:t>
                </a:r>
                <a:endParaRPr lang="en-US" dirty="0"/>
              </a:p>
            </p:txBody>
          </p:sp>
          <p:sp>
            <p:nvSpPr>
              <p:cNvPr id="38" name="Rectangle 18"/>
              <p:cNvSpPr>
                <a:spLocks noChangeArrowheads="1"/>
              </p:cNvSpPr>
              <p:nvPr/>
            </p:nvSpPr>
            <p:spPr bwMode="auto">
              <a:xfrm>
                <a:off x="3810000" y="5489944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FFC000"/>
                </a:solidFill>
                <a:prstDash val="solid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Data Mining</a:t>
                </a:r>
                <a:endParaRPr lang="en-US" dirty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333893" y="0"/>
              <a:ext cx="9605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u="sng" dirty="0" smtClean="0"/>
                <a:t>Data</a:t>
              </a:r>
              <a:endParaRPr lang="en-US" sz="3200" u="sng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628316" y="0"/>
            <a:ext cx="2141851" cy="6835462"/>
            <a:chOff x="6628316" y="0"/>
            <a:chExt cx="2141851" cy="6835462"/>
          </a:xfrm>
        </p:grpSpPr>
        <p:grpSp>
          <p:nvGrpSpPr>
            <p:cNvPr id="12" name="Group 11"/>
            <p:cNvGrpSpPr/>
            <p:nvPr/>
          </p:nvGrpSpPr>
          <p:grpSpPr>
            <a:xfrm>
              <a:off x="6633909" y="817434"/>
              <a:ext cx="2136258" cy="6018028"/>
              <a:chOff x="6629400" y="685800"/>
              <a:chExt cx="2136258" cy="6018028"/>
            </a:xfrm>
          </p:grpSpPr>
          <p:sp>
            <p:nvSpPr>
              <p:cNvPr id="149523" name="Rectangle 19"/>
              <p:cNvSpPr>
                <a:spLocks noChangeArrowheads="1"/>
              </p:cNvSpPr>
              <p:nvPr/>
            </p:nvSpPr>
            <p:spPr bwMode="auto">
              <a:xfrm>
                <a:off x="6629400" y="4798828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Privacy</a:t>
                </a:r>
                <a:endParaRPr lang="en-US" dirty="0"/>
              </a:p>
            </p:txBody>
          </p:sp>
          <p:sp>
            <p:nvSpPr>
              <p:cNvPr id="149525" name="Rectangle 21"/>
              <p:cNvSpPr>
                <a:spLocks noChangeArrowheads="1"/>
              </p:cNvSpPr>
              <p:nvPr/>
            </p:nvSpPr>
            <p:spPr bwMode="auto">
              <a:xfrm>
                <a:off x="6629400" y="5484628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Filter Bubble</a:t>
                </a:r>
                <a:endParaRPr lang="en-US" dirty="0"/>
              </a:p>
            </p:txBody>
          </p:sp>
          <p:sp>
            <p:nvSpPr>
              <p:cNvPr id="149526" name="Rectangle 22"/>
              <p:cNvSpPr>
                <a:spLocks noChangeArrowheads="1"/>
              </p:cNvSpPr>
              <p:nvPr/>
            </p:nvSpPr>
            <p:spPr bwMode="auto">
              <a:xfrm>
                <a:off x="6629400" y="6170428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Ethics</a:t>
                </a:r>
                <a:endParaRPr lang="en-US" dirty="0"/>
              </a:p>
            </p:txBody>
          </p:sp>
          <p:sp>
            <p:nvSpPr>
              <p:cNvPr id="149534" name="Rectangle 30"/>
              <p:cNvSpPr>
                <a:spLocks noChangeArrowheads="1"/>
              </p:cNvSpPr>
              <p:nvPr/>
            </p:nvSpPr>
            <p:spPr bwMode="auto">
              <a:xfrm>
                <a:off x="6629400" y="4113028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Security</a:t>
                </a:r>
                <a:endParaRPr lang="en-US" dirty="0"/>
              </a:p>
            </p:txBody>
          </p:sp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>
                <a:off x="6632058" y="2057400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Institutions</a:t>
                </a:r>
                <a:endParaRPr lang="en-US" dirty="0"/>
              </a:p>
            </p:txBody>
          </p:sp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6629400" y="2741428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Professions</a:t>
                </a:r>
                <a:endParaRPr lang="en-US" dirty="0"/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6629400" y="3427228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Digital </a:t>
                </a:r>
                <a:r>
                  <a:rPr lang="en-US" dirty="0" err="1" smtClean="0"/>
                  <a:t>Gov</a:t>
                </a:r>
                <a:endParaRPr lang="en-US" dirty="0"/>
              </a:p>
            </p:txBody>
          </p:sp>
          <p:sp>
            <p:nvSpPr>
              <p:cNvPr id="36" name="Rectangle 30"/>
              <p:cNvSpPr>
                <a:spLocks noChangeArrowheads="1"/>
              </p:cNvSpPr>
              <p:nvPr/>
            </p:nvSpPr>
            <p:spPr bwMode="auto">
              <a:xfrm>
                <a:off x="6629400" y="685800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Lifecycle</a:t>
                </a:r>
                <a:endParaRPr lang="en-US" dirty="0"/>
              </a:p>
            </p:txBody>
          </p:sp>
          <p:sp>
            <p:nvSpPr>
              <p:cNvPr id="39" name="Rectangle 19"/>
              <p:cNvSpPr>
                <a:spLocks noChangeArrowheads="1"/>
              </p:cNvSpPr>
              <p:nvPr/>
            </p:nvSpPr>
            <p:spPr bwMode="auto">
              <a:xfrm>
                <a:off x="6629400" y="1371600"/>
                <a:ext cx="2133600" cy="533400"/>
              </a:xfrm>
              <a:prstGeom prst="rect">
                <a:avLst/>
              </a:prstGeom>
              <a:noFill/>
              <a:ln w="28575" algn="ctr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Collaboration</a:t>
                </a:r>
                <a:endParaRPr lang="en-US" dirty="0"/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6628316" y="0"/>
              <a:ext cx="207781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u="sng" dirty="0" smtClean="0"/>
                <a:t>Knowledge</a:t>
              </a:r>
              <a:endParaRPr lang="en-US" sz="3200" u="sng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21378" y="409216"/>
            <a:ext cx="7075984" cy="480583"/>
            <a:chOff x="1221378" y="409216"/>
            <a:chExt cx="7075984" cy="480583"/>
          </a:xfrm>
        </p:grpSpPr>
        <p:sp>
          <p:nvSpPr>
            <p:cNvPr id="18" name="TextBox 17"/>
            <p:cNvSpPr txBox="1"/>
            <p:nvPr/>
          </p:nvSpPr>
          <p:spPr>
            <a:xfrm>
              <a:off x="1221378" y="428134"/>
              <a:ext cx="16353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(individual)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886372" y="409216"/>
              <a:ext cx="19199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(organization)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037081" y="409217"/>
              <a:ext cx="12602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(society)</a:t>
              </a:r>
              <a:endParaRPr lang="en-US" dirty="0"/>
            </a:p>
          </p:txBody>
        </p:sp>
      </p:grpSp>
    </p:spTree>
  </p:cSld>
  <p:clrMapOvr>
    <a:masterClrMapping/>
  </p:clrMapOvr>
  <p:transition advTm="2477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Maryland</a:t>
            </a:r>
          </a:p>
          <a:p>
            <a:endParaRPr lang="en-US" dirty="0"/>
          </a:p>
          <a:p>
            <a:r>
              <a:rPr lang="en-US" dirty="0"/>
              <a:t>American Airlines</a:t>
            </a:r>
          </a:p>
          <a:p>
            <a:endParaRPr lang="en-US" dirty="0" smtClean="0"/>
          </a:p>
          <a:p>
            <a:r>
              <a:rPr lang="en-US" dirty="0" smtClean="0"/>
              <a:t>Walmart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068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6974</TotalTime>
  <Pages>22</Pages>
  <Words>184</Words>
  <Application>Microsoft Office PowerPoint</Application>
  <PresentationFormat>On-screen Show (4:3)</PresentationFormat>
  <Paragraphs>75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Enterprise Information Systems</vt:lpstr>
      <vt:lpstr>Organizing Effort</vt:lpstr>
      <vt:lpstr>Organizations: The Classic View</vt:lpstr>
      <vt:lpstr>Organizations: The Real Story</vt:lpstr>
      <vt:lpstr>The CIO’s View</vt:lpstr>
      <vt:lpstr>Some Issues</vt:lpstr>
      <vt:lpstr>“Information”</vt:lpstr>
      <vt:lpstr>PowerPoint Presentation</vt:lpstr>
      <vt:lpstr>Some Examples</vt:lpstr>
      <vt:lpstr>Midterm Exam 1 on March 1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gg</cp:lastModifiedBy>
  <cp:revision>274</cp:revision>
  <cp:lastPrinted>1997-09-10T16:39:34Z</cp:lastPrinted>
  <dcterms:created xsi:type="dcterms:W3CDTF">1997-09-10T16:39:54Z</dcterms:created>
  <dcterms:modified xsi:type="dcterms:W3CDTF">2016-02-23T02:34:17Z</dcterms:modified>
</cp:coreProperties>
</file>