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quicktime"/>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handoutMasterIdLst>
    <p:handoutMasterId r:id="rId31"/>
  </p:handoutMasterIdLst>
  <p:sldIdLst>
    <p:sldId id="256" r:id="rId2"/>
    <p:sldId id="569" r:id="rId3"/>
    <p:sldId id="570" r:id="rId4"/>
    <p:sldId id="568" r:id="rId5"/>
    <p:sldId id="567" r:id="rId6"/>
    <p:sldId id="572" r:id="rId7"/>
    <p:sldId id="575" r:id="rId8"/>
    <p:sldId id="577" r:id="rId9"/>
    <p:sldId id="574" r:id="rId10"/>
    <p:sldId id="571" r:id="rId11"/>
    <p:sldId id="579" r:id="rId12"/>
    <p:sldId id="590" r:id="rId13"/>
    <p:sldId id="581" r:id="rId14"/>
    <p:sldId id="583" r:id="rId15"/>
    <p:sldId id="586" r:id="rId16"/>
    <p:sldId id="584" r:id="rId17"/>
    <p:sldId id="588" r:id="rId18"/>
    <p:sldId id="589" r:id="rId19"/>
    <p:sldId id="594" r:id="rId20"/>
    <p:sldId id="591" r:id="rId21"/>
    <p:sldId id="592" r:id="rId22"/>
    <p:sldId id="593" r:id="rId23"/>
    <p:sldId id="527" r:id="rId24"/>
    <p:sldId id="528" r:id="rId25"/>
    <p:sldId id="529" r:id="rId26"/>
    <p:sldId id="530" r:id="rId27"/>
    <p:sldId id="532" r:id="rId28"/>
    <p:sldId id="566" r:id="rId2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9" autoAdjust="0"/>
    <p:restoredTop sz="94711" autoAdjust="0"/>
  </p:normalViewPr>
  <p:slideViewPr>
    <p:cSldViewPr>
      <p:cViewPr varScale="1">
        <p:scale>
          <a:sx n="116" d="100"/>
          <a:sy n="116" d="100"/>
        </p:scale>
        <p:origin x="270" y="10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A739AD-EA51-48FD-BED5-E4AC07E988FC}" type="doc">
      <dgm:prSet loTypeId="urn:microsoft.com/office/officeart/2005/8/layout/hProcess11" loCatId="process" qsTypeId="urn:microsoft.com/office/officeart/2005/8/quickstyle/simple1" qsCatId="simple" csTypeId="urn:microsoft.com/office/officeart/2005/8/colors/colorful2" csCatId="colorful" phldr="1"/>
      <dgm:spPr/>
    </dgm:pt>
    <dgm:pt modelId="{4743D9B7-508B-4203-B91F-B78E755779CF}">
      <dgm:prSet phldrT="[Texto]" custT="1"/>
      <dgm:spPr/>
      <dgm:t>
        <a:bodyPr/>
        <a:lstStyle/>
        <a:p>
          <a:r>
            <a:rPr lang="es-ES_tradnl" sz="2400" dirty="0" err="1" smtClean="0"/>
            <a:t>Preflu</a:t>
          </a:r>
          <a:endParaRPr lang="es-ES_tradnl" sz="2400" dirty="0"/>
        </a:p>
      </dgm:t>
    </dgm:pt>
    <dgm:pt modelId="{B3398FB7-4B6D-47D0-A377-2ACD46B0FEA1}" type="parTrans" cxnId="{641A2096-B6F5-4F42-B2EF-027996388803}">
      <dgm:prSet/>
      <dgm:spPr/>
      <dgm:t>
        <a:bodyPr/>
        <a:lstStyle/>
        <a:p>
          <a:endParaRPr lang="es-ES_tradnl"/>
        </a:p>
      </dgm:t>
    </dgm:pt>
    <dgm:pt modelId="{F2A6D867-B133-46DC-8735-536464937039}" type="sibTrans" cxnId="{641A2096-B6F5-4F42-B2EF-027996388803}">
      <dgm:prSet/>
      <dgm:spPr/>
      <dgm:t>
        <a:bodyPr/>
        <a:lstStyle/>
        <a:p>
          <a:endParaRPr lang="es-ES_tradnl"/>
        </a:p>
      </dgm:t>
    </dgm:pt>
    <dgm:pt modelId="{D2239606-84C1-4D83-A691-7859F9AEA786}">
      <dgm:prSet phldrT="[Texto]" custT="1"/>
      <dgm:spPr/>
      <dgm:t>
        <a:bodyPr/>
        <a:lstStyle/>
        <a:p>
          <a:r>
            <a:rPr lang="es-ES_tradnl" sz="2400" dirty="0" err="1" smtClean="0"/>
            <a:t>Medical</a:t>
          </a:r>
          <a:r>
            <a:rPr lang="es-ES_tradnl" sz="2400" dirty="0" smtClean="0"/>
            <a:t> </a:t>
          </a:r>
          <a:r>
            <a:rPr lang="es-ES_tradnl" sz="2400" dirty="0" err="1" smtClean="0"/>
            <a:t>Alert</a:t>
          </a:r>
          <a:endParaRPr lang="es-ES_tradnl" sz="2400" dirty="0" smtClean="0"/>
        </a:p>
        <a:p>
          <a:r>
            <a:rPr lang="es-ES_tradnl" sz="1600" dirty="0" smtClean="0"/>
            <a:t>17th </a:t>
          </a:r>
          <a:r>
            <a:rPr lang="es-ES_tradnl" sz="1600" dirty="0" err="1" smtClean="0"/>
            <a:t>April</a:t>
          </a:r>
          <a:endParaRPr lang="es-ES_tradnl" sz="1600" dirty="0"/>
        </a:p>
      </dgm:t>
    </dgm:pt>
    <dgm:pt modelId="{AC834B48-52CA-419A-9543-2A2EA0DAB4DE}" type="parTrans" cxnId="{89325301-61BF-4EE2-81CF-B0C038BCECF9}">
      <dgm:prSet/>
      <dgm:spPr/>
      <dgm:t>
        <a:bodyPr/>
        <a:lstStyle/>
        <a:p>
          <a:endParaRPr lang="es-ES_tradnl"/>
        </a:p>
      </dgm:t>
    </dgm:pt>
    <dgm:pt modelId="{3C0B2D0F-703E-4AAA-8E3E-EFAD69B7F927}" type="sibTrans" cxnId="{89325301-61BF-4EE2-81CF-B0C038BCECF9}">
      <dgm:prSet/>
      <dgm:spPr/>
      <dgm:t>
        <a:bodyPr/>
        <a:lstStyle/>
        <a:p>
          <a:endParaRPr lang="es-ES_tradnl"/>
        </a:p>
      </dgm:t>
    </dgm:pt>
    <dgm:pt modelId="{65465AF7-674F-4948-A6F0-F2CFADA46B61}">
      <dgm:prSet phldrT="[Texto]" custT="1"/>
      <dgm:spPr/>
      <dgm:t>
        <a:bodyPr/>
        <a:lstStyle/>
        <a:p>
          <a:r>
            <a:rPr lang="es-ES_tradnl" sz="2400" dirty="0" err="1" smtClean="0"/>
            <a:t>Closing</a:t>
          </a:r>
          <a:r>
            <a:rPr lang="es-ES_tradnl" sz="2400" dirty="0" smtClean="0"/>
            <a:t> </a:t>
          </a:r>
          <a:r>
            <a:rPr lang="es-ES_tradnl" sz="2400" dirty="0" err="1" smtClean="0"/>
            <a:t>Schools</a:t>
          </a:r>
          <a:endParaRPr lang="es-ES_tradnl" sz="2400" dirty="0" smtClean="0"/>
        </a:p>
        <a:p>
          <a:r>
            <a:rPr lang="es-ES_tradnl" sz="1600" dirty="0" smtClean="0"/>
            <a:t>27th </a:t>
          </a:r>
          <a:r>
            <a:rPr lang="es-ES_tradnl" sz="1600" dirty="0" err="1" smtClean="0"/>
            <a:t>April</a:t>
          </a:r>
          <a:endParaRPr lang="es-ES_tradnl" sz="1600" dirty="0"/>
        </a:p>
      </dgm:t>
    </dgm:pt>
    <dgm:pt modelId="{BC9F1E6A-DE30-4104-B2F6-5ACC2D9D1234}" type="parTrans" cxnId="{797CF891-42B3-4BFD-9B73-6DB81FEA9688}">
      <dgm:prSet/>
      <dgm:spPr/>
      <dgm:t>
        <a:bodyPr/>
        <a:lstStyle/>
        <a:p>
          <a:endParaRPr lang="es-ES_tradnl"/>
        </a:p>
      </dgm:t>
    </dgm:pt>
    <dgm:pt modelId="{91FF2436-425A-4074-994A-79AED3009A36}" type="sibTrans" cxnId="{797CF891-42B3-4BFD-9B73-6DB81FEA9688}">
      <dgm:prSet/>
      <dgm:spPr/>
      <dgm:t>
        <a:bodyPr/>
        <a:lstStyle/>
        <a:p>
          <a:endParaRPr lang="es-ES_tradnl"/>
        </a:p>
      </dgm:t>
    </dgm:pt>
    <dgm:pt modelId="{E372D088-EEF5-4225-A585-3B17BF251BAE}">
      <dgm:prSet phldrT="[Texto]" custT="1"/>
      <dgm:spPr/>
      <dgm:t>
        <a:bodyPr/>
        <a:lstStyle/>
        <a:p>
          <a:r>
            <a:rPr lang="es-ES_tradnl" sz="2400" dirty="0" err="1" smtClean="0"/>
            <a:t>Suspension</a:t>
          </a:r>
          <a:endParaRPr lang="es-ES_tradnl" sz="2400" dirty="0" smtClean="0"/>
        </a:p>
        <a:p>
          <a:r>
            <a:rPr lang="es-ES_tradnl" sz="1600" dirty="0" smtClean="0"/>
            <a:t>1st </a:t>
          </a:r>
          <a:r>
            <a:rPr lang="es-ES_tradnl" sz="1600" dirty="0" err="1" smtClean="0"/>
            <a:t>May</a:t>
          </a:r>
          <a:endParaRPr lang="es-ES_tradnl" sz="1600" dirty="0"/>
        </a:p>
      </dgm:t>
    </dgm:pt>
    <dgm:pt modelId="{BA21391F-EAA0-4EA9-8B98-48E5448E4BF7}" type="parTrans" cxnId="{A39A131B-E5D6-4283-879B-F698083497E1}">
      <dgm:prSet/>
      <dgm:spPr/>
      <dgm:t>
        <a:bodyPr/>
        <a:lstStyle/>
        <a:p>
          <a:endParaRPr lang="es-ES_tradnl"/>
        </a:p>
      </dgm:t>
    </dgm:pt>
    <dgm:pt modelId="{D5D9C45A-5150-4C4D-A604-8D44DCA45AAA}" type="sibTrans" cxnId="{A39A131B-E5D6-4283-879B-F698083497E1}">
      <dgm:prSet/>
      <dgm:spPr/>
      <dgm:t>
        <a:bodyPr/>
        <a:lstStyle/>
        <a:p>
          <a:endParaRPr lang="es-ES_tradnl"/>
        </a:p>
      </dgm:t>
    </dgm:pt>
    <dgm:pt modelId="{275FEA8B-57C4-4990-B49B-585A80194305}">
      <dgm:prSet phldrT="[Texto]" custT="1"/>
      <dgm:spPr/>
      <dgm:t>
        <a:bodyPr/>
        <a:lstStyle/>
        <a:p>
          <a:r>
            <a:rPr lang="es-ES_tradnl" sz="2400" dirty="0" err="1" smtClean="0"/>
            <a:t>Reopen</a:t>
          </a:r>
          <a:endParaRPr lang="es-ES_tradnl" sz="2400" dirty="0" smtClean="0"/>
        </a:p>
        <a:p>
          <a:r>
            <a:rPr lang="es-ES_tradnl" sz="1600" dirty="0" smtClean="0"/>
            <a:t>6th </a:t>
          </a:r>
          <a:r>
            <a:rPr lang="es-ES_tradnl" sz="1600" dirty="0" err="1" smtClean="0"/>
            <a:t>May</a:t>
          </a:r>
          <a:endParaRPr lang="es-ES_tradnl" sz="1600" dirty="0"/>
        </a:p>
      </dgm:t>
    </dgm:pt>
    <dgm:pt modelId="{274313B0-A4F5-4781-8104-325E69A096D0}" type="parTrans" cxnId="{B1AA28C8-417F-422E-9A61-B0B36B0E4A7D}">
      <dgm:prSet/>
      <dgm:spPr/>
      <dgm:t>
        <a:bodyPr/>
        <a:lstStyle/>
        <a:p>
          <a:endParaRPr lang="es-ES_tradnl"/>
        </a:p>
      </dgm:t>
    </dgm:pt>
    <dgm:pt modelId="{FAEEB88E-CE52-463E-A522-FB73C30EFE72}" type="sibTrans" cxnId="{B1AA28C8-417F-422E-9A61-B0B36B0E4A7D}">
      <dgm:prSet/>
      <dgm:spPr/>
      <dgm:t>
        <a:bodyPr/>
        <a:lstStyle/>
        <a:p>
          <a:endParaRPr lang="es-ES_tradnl"/>
        </a:p>
      </dgm:t>
    </dgm:pt>
    <dgm:pt modelId="{4087AD05-5CBD-45CB-A022-3F2EAAB4C9E4}" type="pres">
      <dgm:prSet presAssocID="{FEA739AD-EA51-48FD-BED5-E4AC07E988FC}" presName="Name0" presStyleCnt="0">
        <dgm:presLayoutVars>
          <dgm:dir/>
          <dgm:resizeHandles val="exact"/>
        </dgm:presLayoutVars>
      </dgm:prSet>
      <dgm:spPr/>
    </dgm:pt>
    <dgm:pt modelId="{AEA72D45-4475-4942-8C83-F94DBC98ADB9}" type="pres">
      <dgm:prSet presAssocID="{FEA739AD-EA51-48FD-BED5-E4AC07E988FC}" presName="arrow" presStyleLbl="bgShp" presStyleIdx="0" presStyleCnt="1" custLinFactNeighborX="28" custLinFactNeighborY="663"/>
      <dgm:spPr>
        <a:solidFill>
          <a:schemeClr val="accent4">
            <a:lumMod val="60000"/>
            <a:lumOff val="40000"/>
          </a:schemeClr>
        </a:solidFill>
      </dgm:spPr>
    </dgm:pt>
    <dgm:pt modelId="{5965F719-86E5-4FD7-9430-83EE51115A61}" type="pres">
      <dgm:prSet presAssocID="{FEA739AD-EA51-48FD-BED5-E4AC07E988FC}" presName="points" presStyleCnt="0"/>
      <dgm:spPr/>
    </dgm:pt>
    <dgm:pt modelId="{7297239A-AEC1-4D4C-BC4A-D73C568906D8}" type="pres">
      <dgm:prSet presAssocID="{4743D9B7-508B-4203-B91F-B78E755779CF}" presName="compositeA" presStyleCnt="0"/>
      <dgm:spPr/>
    </dgm:pt>
    <dgm:pt modelId="{EDCE3D2E-EED3-4C42-B0BD-361624533D24}" type="pres">
      <dgm:prSet presAssocID="{4743D9B7-508B-4203-B91F-B78E755779CF}" presName="textA" presStyleLbl="revTx" presStyleIdx="0" presStyleCnt="5" custScaleX="361251">
        <dgm:presLayoutVars>
          <dgm:bulletEnabled val="1"/>
        </dgm:presLayoutVars>
      </dgm:prSet>
      <dgm:spPr/>
      <dgm:t>
        <a:bodyPr/>
        <a:lstStyle/>
        <a:p>
          <a:endParaRPr lang="es-ES_tradnl"/>
        </a:p>
      </dgm:t>
    </dgm:pt>
    <dgm:pt modelId="{F9B59F77-2B67-435F-AAF5-6478910FDC92}" type="pres">
      <dgm:prSet presAssocID="{4743D9B7-508B-4203-B91F-B78E755779CF}" presName="circleA" presStyleLbl="node1" presStyleIdx="0" presStyleCnt="5"/>
      <dgm:spPr/>
    </dgm:pt>
    <dgm:pt modelId="{1A86F566-192B-4ACB-A418-521CE746F932}" type="pres">
      <dgm:prSet presAssocID="{4743D9B7-508B-4203-B91F-B78E755779CF}" presName="spaceA" presStyleCnt="0"/>
      <dgm:spPr/>
    </dgm:pt>
    <dgm:pt modelId="{261054F4-C6EF-4B82-9A78-6066E18CA71D}" type="pres">
      <dgm:prSet presAssocID="{F2A6D867-B133-46DC-8735-536464937039}" presName="space" presStyleCnt="0"/>
      <dgm:spPr/>
    </dgm:pt>
    <dgm:pt modelId="{0753ADA8-5FAC-4768-B929-F3EDA2629728}" type="pres">
      <dgm:prSet presAssocID="{D2239606-84C1-4D83-A691-7859F9AEA786}" presName="compositeB" presStyleCnt="0"/>
      <dgm:spPr/>
    </dgm:pt>
    <dgm:pt modelId="{04F2EABE-B36A-4463-A549-D8DEC6C60A19}" type="pres">
      <dgm:prSet presAssocID="{D2239606-84C1-4D83-A691-7859F9AEA786}" presName="textB" presStyleLbl="revTx" presStyleIdx="1" presStyleCnt="5" custScaleX="337410">
        <dgm:presLayoutVars>
          <dgm:bulletEnabled val="1"/>
        </dgm:presLayoutVars>
      </dgm:prSet>
      <dgm:spPr/>
      <dgm:t>
        <a:bodyPr/>
        <a:lstStyle/>
        <a:p>
          <a:endParaRPr lang="es-ES_tradnl"/>
        </a:p>
      </dgm:t>
    </dgm:pt>
    <dgm:pt modelId="{CC8AA1E0-70F0-4D76-8633-548E7B5C5B44}" type="pres">
      <dgm:prSet presAssocID="{D2239606-84C1-4D83-A691-7859F9AEA786}" presName="circleB" presStyleLbl="node1" presStyleIdx="1" presStyleCnt="5"/>
      <dgm:spPr/>
    </dgm:pt>
    <dgm:pt modelId="{1CC33E1B-F10C-4F3B-A122-7D3553DA5641}" type="pres">
      <dgm:prSet presAssocID="{D2239606-84C1-4D83-A691-7859F9AEA786}" presName="spaceB" presStyleCnt="0"/>
      <dgm:spPr/>
    </dgm:pt>
    <dgm:pt modelId="{61EF6822-0A5C-4396-A217-295259B326BE}" type="pres">
      <dgm:prSet presAssocID="{3C0B2D0F-703E-4AAA-8E3E-EFAD69B7F927}" presName="space" presStyleCnt="0"/>
      <dgm:spPr/>
    </dgm:pt>
    <dgm:pt modelId="{0244BF1A-397B-4252-B58F-54F8478A9C16}" type="pres">
      <dgm:prSet presAssocID="{65465AF7-674F-4948-A6F0-F2CFADA46B61}" presName="compositeA" presStyleCnt="0"/>
      <dgm:spPr/>
    </dgm:pt>
    <dgm:pt modelId="{300DF2C0-A274-4801-B9AB-3E88554CC3A0}" type="pres">
      <dgm:prSet presAssocID="{65465AF7-674F-4948-A6F0-F2CFADA46B61}" presName="textA" presStyleLbl="revTx" presStyleIdx="2" presStyleCnt="5" custScaleX="378510">
        <dgm:presLayoutVars>
          <dgm:bulletEnabled val="1"/>
        </dgm:presLayoutVars>
      </dgm:prSet>
      <dgm:spPr/>
      <dgm:t>
        <a:bodyPr/>
        <a:lstStyle/>
        <a:p>
          <a:endParaRPr lang="en-US"/>
        </a:p>
      </dgm:t>
    </dgm:pt>
    <dgm:pt modelId="{9AEAC7CD-69D1-4B77-9A0F-651483DF2D37}" type="pres">
      <dgm:prSet presAssocID="{65465AF7-674F-4948-A6F0-F2CFADA46B61}" presName="circleA" presStyleLbl="node1" presStyleIdx="2" presStyleCnt="5"/>
      <dgm:spPr/>
    </dgm:pt>
    <dgm:pt modelId="{74ACD5AA-6C4C-4AD9-98D1-2627FB9F57B2}" type="pres">
      <dgm:prSet presAssocID="{65465AF7-674F-4948-A6F0-F2CFADA46B61}" presName="spaceA" presStyleCnt="0"/>
      <dgm:spPr/>
    </dgm:pt>
    <dgm:pt modelId="{0C60C5D5-6B94-433F-9172-17C0A040E0B0}" type="pres">
      <dgm:prSet presAssocID="{91FF2436-425A-4074-994A-79AED3009A36}" presName="space" presStyleCnt="0"/>
      <dgm:spPr/>
    </dgm:pt>
    <dgm:pt modelId="{6DBA3899-057B-412C-8D8D-B4F5BD6E8032}" type="pres">
      <dgm:prSet presAssocID="{E372D088-EEF5-4225-A585-3B17BF251BAE}" presName="compositeB" presStyleCnt="0"/>
      <dgm:spPr/>
    </dgm:pt>
    <dgm:pt modelId="{8E7B1A13-EA92-4F44-BEFA-65851E9C952C}" type="pres">
      <dgm:prSet presAssocID="{E372D088-EEF5-4225-A585-3B17BF251BAE}" presName="textB" presStyleLbl="revTx" presStyleIdx="3" presStyleCnt="5" custScaleX="519985">
        <dgm:presLayoutVars>
          <dgm:bulletEnabled val="1"/>
        </dgm:presLayoutVars>
      </dgm:prSet>
      <dgm:spPr/>
      <dgm:t>
        <a:bodyPr/>
        <a:lstStyle/>
        <a:p>
          <a:endParaRPr lang="es-ES_tradnl"/>
        </a:p>
      </dgm:t>
    </dgm:pt>
    <dgm:pt modelId="{119DE5CD-D5A4-4270-8B2C-BCA05F2D5709}" type="pres">
      <dgm:prSet presAssocID="{E372D088-EEF5-4225-A585-3B17BF251BAE}" presName="circleB" presStyleLbl="node1" presStyleIdx="3" presStyleCnt="5"/>
      <dgm:spPr/>
    </dgm:pt>
    <dgm:pt modelId="{740C6F8B-D787-41FA-879D-01BB2079CDD9}" type="pres">
      <dgm:prSet presAssocID="{E372D088-EEF5-4225-A585-3B17BF251BAE}" presName="spaceB" presStyleCnt="0"/>
      <dgm:spPr/>
    </dgm:pt>
    <dgm:pt modelId="{6CEFC2DC-47A5-470A-9CF5-994DDDFA5582}" type="pres">
      <dgm:prSet presAssocID="{D5D9C45A-5150-4C4D-A604-8D44DCA45AAA}" presName="space" presStyleCnt="0"/>
      <dgm:spPr/>
    </dgm:pt>
    <dgm:pt modelId="{DB51735C-8B8A-4F48-95CB-DBF6060770BC}" type="pres">
      <dgm:prSet presAssocID="{275FEA8B-57C4-4990-B49B-585A80194305}" presName="compositeA" presStyleCnt="0"/>
      <dgm:spPr/>
    </dgm:pt>
    <dgm:pt modelId="{A1E31F65-1099-4120-A067-45F441623532}" type="pres">
      <dgm:prSet presAssocID="{275FEA8B-57C4-4990-B49B-585A80194305}" presName="textA" presStyleLbl="revTx" presStyleIdx="4" presStyleCnt="5" custScaleX="325586">
        <dgm:presLayoutVars>
          <dgm:bulletEnabled val="1"/>
        </dgm:presLayoutVars>
      </dgm:prSet>
      <dgm:spPr/>
      <dgm:t>
        <a:bodyPr/>
        <a:lstStyle/>
        <a:p>
          <a:endParaRPr lang="es-ES_tradnl"/>
        </a:p>
      </dgm:t>
    </dgm:pt>
    <dgm:pt modelId="{CBC808EB-CC33-45C5-BDD1-F41827AEB77D}" type="pres">
      <dgm:prSet presAssocID="{275FEA8B-57C4-4990-B49B-585A80194305}" presName="circleA" presStyleLbl="node1" presStyleIdx="4" presStyleCnt="5"/>
      <dgm:spPr/>
    </dgm:pt>
    <dgm:pt modelId="{751187CD-7EE6-4FAF-B11E-89B880D03A76}" type="pres">
      <dgm:prSet presAssocID="{275FEA8B-57C4-4990-B49B-585A80194305}" presName="spaceA" presStyleCnt="0"/>
      <dgm:spPr/>
    </dgm:pt>
  </dgm:ptLst>
  <dgm:cxnLst>
    <dgm:cxn modelId="{9C7F8121-D584-4768-8244-79154D8787BE}" type="presOf" srcId="{65465AF7-674F-4948-A6F0-F2CFADA46B61}" destId="{300DF2C0-A274-4801-B9AB-3E88554CC3A0}" srcOrd="0" destOrd="0" presId="urn:microsoft.com/office/officeart/2005/8/layout/hProcess11"/>
    <dgm:cxn modelId="{003F2F94-59A9-4BF2-A241-DF6AEB7C7724}" type="presOf" srcId="{D2239606-84C1-4D83-A691-7859F9AEA786}" destId="{04F2EABE-B36A-4463-A549-D8DEC6C60A19}" srcOrd="0" destOrd="0" presId="urn:microsoft.com/office/officeart/2005/8/layout/hProcess11"/>
    <dgm:cxn modelId="{38C4FFAA-2472-468A-A8B0-4D4DE7BCAB19}" type="presOf" srcId="{FEA739AD-EA51-48FD-BED5-E4AC07E988FC}" destId="{4087AD05-5CBD-45CB-A022-3F2EAAB4C9E4}" srcOrd="0" destOrd="0" presId="urn:microsoft.com/office/officeart/2005/8/layout/hProcess11"/>
    <dgm:cxn modelId="{B1AA28C8-417F-422E-9A61-B0B36B0E4A7D}" srcId="{FEA739AD-EA51-48FD-BED5-E4AC07E988FC}" destId="{275FEA8B-57C4-4990-B49B-585A80194305}" srcOrd="4" destOrd="0" parTransId="{274313B0-A4F5-4781-8104-325E69A096D0}" sibTransId="{FAEEB88E-CE52-463E-A522-FB73C30EFE72}"/>
    <dgm:cxn modelId="{AA3B9B97-1608-4AAD-8EF1-48A6DC79949D}" type="presOf" srcId="{E372D088-EEF5-4225-A585-3B17BF251BAE}" destId="{8E7B1A13-EA92-4F44-BEFA-65851E9C952C}" srcOrd="0" destOrd="0" presId="urn:microsoft.com/office/officeart/2005/8/layout/hProcess11"/>
    <dgm:cxn modelId="{6AF96540-4617-479A-8F78-B240DE907B26}" type="presOf" srcId="{275FEA8B-57C4-4990-B49B-585A80194305}" destId="{A1E31F65-1099-4120-A067-45F441623532}" srcOrd="0" destOrd="0" presId="urn:microsoft.com/office/officeart/2005/8/layout/hProcess11"/>
    <dgm:cxn modelId="{A39A131B-E5D6-4283-879B-F698083497E1}" srcId="{FEA739AD-EA51-48FD-BED5-E4AC07E988FC}" destId="{E372D088-EEF5-4225-A585-3B17BF251BAE}" srcOrd="3" destOrd="0" parTransId="{BA21391F-EAA0-4EA9-8B98-48E5448E4BF7}" sibTransId="{D5D9C45A-5150-4C4D-A604-8D44DCA45AAA}"/>
    <dgm:cxn modelId="{641A2096-B6F5-4F42-B2EF-027996388803}" srcId="{FEA739AD-EA51-48FD-BED5-E4AC07E988FC}" destId="{4743D9B7-508B-4203-B91F-B78E755779CF}" srcOrd="0" destOrd="0" parTransId="{B3398FB7-4B6D-47D0-A377-2ACD46B0FEA1}" sibTransId="{F2A6D867-B133-46DC-8735-536464937039}"/>
    <dgm:cxn modelId="{A5D6CF17-6C9D-4132-9646-4544A34C4BB8}" type="presOf" srcId="{4743D9B7-508B-4203-B91F-B78E755779CF}" destId="{EDCE3D2E-EED3-4C42-B0BD-361624533D24}" srcOrd="0" destOrd="0" presId="urn:microsoft.com/office/officeart/2005/8/layout/hProcess11"/>
    <dgm:cxn modelId="{797CF891-42B3-4BFD-9B73-6DB81FEA9688}" srcId="{FEA739AD-EA51-48FD-BED5-E4AC07E988FC}" destId="{65465AF7-674F-4948-A6F0-F2CFADA46B61}" srcOrd="2" destOrd="0" parTransId="{BC9F1E6A-DE30-4104-B2F6-5ACC2D9D1234}" sibTransId="{91FF2436-425A-4074-994A-79AED3009A36}"/>
    <dgm:cxn modelId="{89325301-61BF-4EE2-81CF-B0C038BCECF9}" srcId="{FEA739AD-EA51-48FD-BED5-E4AC07E988FC}" destId="{D2239606-84C1-4D83-A691-7859F9AEA786}" srcOrd="1" destOrd="0" parTransId="{AC834B48-52CA-419A-9543-2A2EA0DAB4DE}" sibTransId="{3C0B2D0F-703E-4AAA-8E3E-EFAD69B7F927}"/>
    <dgm:cxn modelId="{EE4D1727-27E2-4BF1-A877-BAA16D35BDBD}" type="presParOf" srcId="{4087AD05-5CBD-45CB-A022-3F2EAAB4C9E4}" destId="{AEA72D45-4475-4942-8C83-F94DBC98ADB9}" srcOrd="0" destOrd="0" presId="urn:microsoft.com/office/officeart/2005/8/layout/hProcess11"/>
    <dgm:cxn modelId="{0536FA0D-71B5-4F06-8184-74E57086029D}" type="presParOf" srcId="{4087AD05-5CBD-45CB-A022-3F2EAAB4C9E4}" destId="{5965F719-86E5-4FD7-9430-83EE51115A61}" srcOrd="1" destOrd="0" presId="urn:microsoft.com/office/officeart/2005/8/layout/hProcess11"/>
    <dgm:cxn modelId="{9C4BF3C2-AA3B-442E-B946-3058C37447D9}" type="presParOf" srcId="{5965F719-86E5-4FD7-9430-83EE51115A61}" destId="{7297239A-AEC1-4D4C-BC4A-D73C568906D8}" srcOrd="0" destOrd="0" presId="urn:microsoft.com/office/officeart/2005/8/layout/hProcess11"/>
    <dgm:cxn modelId="{71F7EE93-F823-404D-A37B-9646E7E7FE03}" type="presParOf" srcId="{7297239A-AEC1-4D4C-BC4A-D73C568906D8}" destId="{EDCE3D2E-EED3-4C42-B0BD-361624533D24}" srcOrd="0" destOrd="0" presId="urn:microsoft.com/office/officeart/2005/8/layout/hProcess11"/>
    <dgm:cxn modelId="{9462C852-9A4A-4EB1-A1B3-54CF0FAB1D7A}" type="presParOf" srcId="{7297239A-AEC1-4D4C-BC4A-D73C568906D8}" destId="{F9B59F77-2B67-435F-AAF5-6478910FDC92}" srcOrd="1" destOrd="0" presId="urn:microsoft.com/office/officeart/2005/8/layout/hProcess11"/>
    <dgm:cxn modelId="{4BB9ED4C-7CDD-4F00-80F3-FDDB44440844}" type="presParOf" srcId="{7297239A-AEC1-4D4C-BC4A-D73C568906D8}" destId="{1A86F566-192B-4ACB-A418-521CE746F932}" srcOrd="2" destOrd="0" presId="urn:microsoft.com/office/officeart/2005/8/layout/hProcess11"/>
    <dgm:cxn modelId="{DF59C583-6BD1-4309-806A-5592B7EA6D3A}" type="presParOf" srcId="{5965F719-86E5-4FD7-9430-83EE51115A61}" destId="{261054F4-C6EF-4B82-9A78-6066E18CA71D}" srcOrd="1" destOrd="0" presId="urn:microsoft.com/office/officeart/2005/8/layout/hProcess11"/>
    <dgm:cxn modelId="{8AFB4C4F-FE7D-453F-809A-CD23C42FCD63}" type="presParOf" srcId="{5965F719-86E5-4FD7-9430-83EE51115A61}" destId="{0753ADA8-5FAC-4768-B929-F3EDA2629728}" srcOrd="2" destOrd="0" presId="urn:microsoft.com/office/officeart/2005/8/layout/hProcess11"/>
    <dgm:cxn modelId="{C7FA4D33-C9F6-4AA3-A470-A1C4B7444B0D}" type="presParOf" srcId="{0753ADA8-5FAC-4768-B929-F3EDA2629728}" destId="{04F2EABE-B36A-4463-A549-D8DEC6C60A19}" srcOrd="0" destOrd="0" presId="urn:microsoft.com/office/officeart/2005/8/layout/hProcess11"/>
    <dgm:cxn modelId="{B798A16B-054F-44C5-AE2C-A1C401439BFD}" type="presParOf" srcId="{0753ADA8-5FAC-4768-B929-F3EDA2629728}" destId="{CC8AA1E0-70F0-4D76-8633-548E7B5C5B44}" srcOrd="1" destOrd="0" presId="urn:microsoft.com/office/officeart/2005/8/layout/hProcess11"/>
    <dgm:cxn modelId="{DDAE050B-1C66-4319-AED3-B9CEA9BDA242}" type="presParOf" srcId="{0753ADA8-5FAC-4768-B929-F3EDA2629728}" destId="{1CC33E1B-F10C-4F3B-A122-7D3553DA5641}" srcOrd="2" destOrd="0" presId="urn:microsoft.com/office/officeart/2005/8/layout/hProcess11"/>
    <dgm:cxn modelId="{576D799C-F785-4AB3-8767-8E55E5D5D25C}" type="presParOf" srcId="{5965F719-86E5-4FD7-9430-83EE51115A61}" destId="{61EF6822-0A5C-4396-A217-295259B326BE}" srcOrd="3" destOrd="0" presId="urn:microsoft.com/office/officeart/2005/8/layout/hProcess11"/>
    <dgm:cxn modelId="{F1579BEB-A309-43C9-86D3-65C506380F42}" type="presParOf" srcId="{5965F719-86E5-4FD7-9430-83EE51115A61}" destId="{0244BF1A-397B-4252-B58F-54F8478A9C16}" srcOrd="4" destOrd="0" presId="urn:microsoft.com/office/officeart/2005/8/layout/hProcess11"/>
    <dgm:cxn modelId="{4DEDF323-9BE7-4C4B-AE8D-C831D3B60BC8}" type="presParOf" srcId="{0244BF1A-397B-4252-B58F-54F8478A9C16}" destId="{300DF2C0-A274-4801-B9AB-3E88554CC3A0}" srcOrd="0" destOrd="0" presId="urn:microsoft.com/office/officeart/2005/8/layout/hProcess11"/>
    <dgm:cxn modelId="{00AF60CA-E1E4-4921-8C17-93267F19AB3A}" type="presParOf" srcId="{0244BF1A-397B-4252-B58F-54F8478A9C16}" destId="{9AEAC7CD-69D1-4B77-9A0F-651483DF2D37}" srcOrd="1" destOrd="0" presId="urn:microsoft.com/office/officeart/2005/8/layout/hProcess11"/>
    <dgm:cxn modelId="{5613D8EA-0A58-489E-BD62-56BEABAB0B4C}" type="presParOf" srcId="{0244BF1A-397B-4252-B58F-54F8478A9C16}" destId="{74ACD5AA-6C4C-4AD9-98D1-2627FB9F57B2}" srcOrd="2" destOrd="0" presId="urn:microsoft.com/office/officeart/2005/8/layout/hProcess11"/>
    <dgm:cxn modelId="{7E86D371-512B-49F5-8A76-D24B3C6E41FF}" type="presParOf" srcId="{5965F719-86E5-4FD7-9430-83EE51115A61}" destId="{0C60C5D5-6B94-433F-9172-17C0A040E0B0}" srcOrd="5" destOrd="0" presId="urn:microsoft.com/office/officeart/2005/8/layout/hProcess11"/>
    <dgm:cxn modelId="{5721B237-46D9-44B1-BF09-F50CE8E6FAC6}" type="presParOf" srcId="{5965F719-86E5-4FD7-9430-83EE51115A61}" destId="{6DBA3899-057B-412C-8D8D-B4F5BD6E8032}" srcOrd="6" destOrd="0" presId="urn:microsoft.com/office/officeart/2005/8/layout/hProcess11"/>
    <dgm:cxn modelId="{4AE2898B-194F-4788-824B-3CA97E9B554A}" type="presParOf" srcId="{6DBA3899-057B-412C-8D8D-B4F5BD6E8032}" destId="{8E7B1A13-EA92-4F44-BEFA-65851E9C952C}" srcOrd="0" destOrd="0" presId="urn:microsoft.com/office/officeart/2005/8/layout/hProcess11"/>
    <dgm:cxn modelId="{C1A18075-BEC7-4F18-9C12-24EF2A10F71F}" type="presParOf" srcId="{6DBA3899-057B-412C-8D8D-B4F5BD6E8032}" destId="{119DE5CD-D5A4-4270-8B2C-BCA05F2D5709}" srcOrd="1" destOrd="0" presId="urn:microsoft.com/office/officeart/2005/8/layout/hProcess11"/>
    <dgm:cxn modelId="{443819C3-866F-4794-9D3D-C1531DA36250}" type="presParOf" srcId="{6DBA3899-057B-412C-8D8D-B4F5BD6E8032}" destId="{740C6F8B-D787-41FA-879D-01BB2079CDD9}" srcOrd="2" destOrd="0" presId="urn:microsoft.com/office/officeart/2005/8/layout/hProcess11"/>
    <dgm:cxn modelId="{333F2DF4-DCA7-4156-AAC4-0E10317C9C29}" type="presParOf" srcId="{5965F719-86E5-4FD7-9430-83EE51115A61}" destId="{6CEFC2DC-47A5-470A-9CF5-994DDDFA5582}" srcOrd="7" destOrd="0" presId="urn:microsoft.com/office/officeart/2005/8/layout/hProcess11"/>
    <dgm:cxn modelId="{1ABBAC5F-5384-43BF-B9CC-EE810ECEAE87}" type="presParOf" srcId="{5965F719-86E5-4FD7-9430-83EE51115A61}" destId="{DB51735C-8B8A-4F48-95CB-DBF6060770BC}" srcOrd="8" destOrd="0" presId="urn:microsoft.com/office/officeart/2005/8/layout/hProcess11"/>
    <dgm:cxn modelId="{653FC49E-5F4D-4922-9BC9-E3FF45D10EB2}" type="presParOf" srcId="{DB51735C-8B8A-4F48-95CB-DBF6060770BC}" destId="{A1E31F65-1099-4120-A067-45F441623532}" srcOrd="0" destOrd="0" presId="urn:microsoft.com/office/officeart/2005/8/layout/hProcess11"/>
    <dgm:cxn modelId="{256904E4-7AD2-40B0-9FEE-4B690334856B}" type="presParOf" srcId="{DB51735C-8B8A-4F48-95CB-DBF6060770BC}" destId="{CBC808EB-CC33-45C5-BDD1-F41827AEB77D}" srcOrd="1" destOrd="0" presId="urn:microsoft.com/office/officeart/2005/8/layout/hProcess11"/>
    <dgm:cxn modelId="{67DCFCAF-60B0-4746-BAA5-61B392ABEF01}" type="presParOf" srcId="{DB51735C-8B8A-4F48-95CB-DBF6060770BC}" destId="{751187CD-7EE6-4FAF-B11E-89B880D03A76}"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72D45-4475-4942-8C83-F94DBC98ADB9}">
      <dsp:nvSpPr>
        <dsp:cNvPr id="0" name=""/>
        <dsp:cNvSpPr/>
      </dsp:nvSpPr>
      <dsp:spPr>
        <a:xfrm>
          <a:off x="0" y="915141"/>
          <a:ext cx="8534400" cy="1209496"/>
        </a:xfrm>
        <a:prstGeom prst="notchedRightArrow">
          <a:avLst/>
        </a:prstGeom>
        <a:solidFill>
          <a:schemeClr val="accent4">
            <a:lumMod val="60000"/>
            <a:lumOff val="40000"/>
          </a:schemeClr>
        </a:solidFill>
        <a:ln>
          <a:noFill/>
        </a:ln>
        <a:effectLst/>
      </dsp:spPr>
      <dsp:style>
        <a:lnRef idx="0">
          <a:scrgbClr r="0" g="0" b="0"/>
        </a:lnRef>
        <a:fillRef idx="1">
          <a:scrgbClr r="0" g="0" b="0"/>
        </a:fillRef>
        <a:effectRef idx="0">
          <a:scrgbClr r="0" g="0" b="0"/>
        </a:effectRef>
        <a:fontRef idx="minor"/>
      </dsp:style>
    </dsp:sp>
    <dsp:sp modelId="{EDCE3D2E-EED3-4C42-B0BD-361624533D24}">
      <dsp:nvSpPr>
        <dsp:cNvPr id="0" name=""/>
        <dsp:cNvSpPr/>
      </dsp:nvSpPr>
      <dsp:spPr>
        <a:xfrm>
          <a:off x="1566" y="0"/>
          <a:ext cx="1427684" cy="1209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a:lnSpc>
              <a:spcPct val="90000"/>
            </a:lnSpc>
            <a:spcBef>
              <a:spcPct val="0"/>
            </a:spcBef>
            <a:spcAft>
              <a:spcPct val="35000"/>
            </a:spcAft>
          </a:pPr>
          <a:r>
            <a:rPr lang="es-ES_tradnl" sz="2400" kern="1200" dirty="0" err="1" smtClean="0"/>
            <a:t>Preflu</a:t>
          </a:r>
          <a:endParaRPr lang="es-ES_tradnl" sz="2400" kern="1200" dirty="0"/>
        </a:p>
      </dsp:txBody>
      <dsp:txXfrm>
        <a:off x="1566" y="0"/>
        <a:ext cx="1427684" cy="1209496"/>
      </dsp:txXfrm>
    </dsp:sp>
    <dsp:sp modelId="{F9B59F77-2B67-435F-AAF5-6478910FDC92}">
      <dsp:nvSpPr>
        <dsp:cNvPr id="0" name=""/>
        <dsp:cNvSpPr/>
      </dsp:nvSpPr>
      <dsp:spPr>
        <a:xfrm>
          <a:off x="564222" y="1360683"/>
          <a:ext cx="302374" cy="30237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F2EABE-B36A-4463-A549-D8DEC6C60A19}">
      <dsp:nvSpPr>
        <dsp:cNvPr id="0" name=""/>
        <dsp:cNvSpPr/>
      </dsp:nvSpPr>
      <dsp:spPr>
        <a:xfrm>
          <a:off x="1449011" y="1814244"/>
          <a:ext cx="1333463" cy="1209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ES_tradnl" sz="2400" kern="1200" dirty="0" err="1" smtClean="0"/>
            <a:t>Medical</a:t>
          </a:r>
          <a:r>
            <a:rPr lang="es-ES_tradnl" sz="2400" kern="1200" dirty="0" smtClean="0"/>
            <a:t> </a:t>
          </a:r>
          <a:r>
            <a:rPr lang="es-ES_tradnl" sz="2400" kern="1200" dirty="0" err="1" smtClean="0"/>
            <a:t>Alert</a:t>
          </a:r>
          <a:endParaRPr lang="es-ES_tradnl" sz="2400" kern="1200" dirty="0" smtClean="0"/>
        </a:p>
        <a:p>
          <a:pPr lvl="0" algn="ctr" defTabSz="1066800">
            <a:lnSpc>
              <a:spcPct val="90000"/>
            </a:lnSpc>
            <a:spcBef>
              <a:spcPct val="0"/>
            </a:spcBef>
            <a:spcAft>
              <a:spcPct val="35000"/>
            </a:spcAft>
          </a:pPr>
          <a:r>
            <a:rPr lang="es-ES_tradnl" sz="1600" kern="1200" dirty="0" smtClean="0"/>
            <a:t>17th </a:t>
          </a:r>
          <a:r>
            <a:rPr lang="es-ES_tradnl" sz="1600" kern="1200" dirty="0" err="1" smtClean="0"/>
            <a:t>April</a:t>
          </a:r>
          <a:endParaRPr lang="es-ES_tradnl" sz="1600" kern="1200" dirty="0"/>
        </a:p>
      </dsp:txBody>
      <dsp:txXfrm>
        <a:off x="1449011" y="1814244"/>
        <a:ext cx="1333463" cy="1209496"/>
      </dsp:txXfrm>
    </dsp:sp>
    <dsp:sp modelId="{CC8AA1E0-70F0-4D76-8633-548E7B5C5B44}">
      <dsp:nvSpPr>
        <dsp:cNvPr id="0" name=""/>
        <dsp:cNvSpPr/>
      </dsp:nvSpPr>
      <dsp:spPr>
        <a:xfrm>
          <a:off x="1964556" y="1360683"/>
          <a:ext cx="302374" cy="302374"/>
        </a:xfrm>
        <a:prstGeom prst="ellipse">
          <a:avLst/>
        </a:prstGeom>
        <a:solidFill>
          <a:schemeClr val="accent2">
            <a:hueOff val="-1800000"/>
            <a:satOff val="-25000"/>
            <a:lumOff val="1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0DF2C0-A274-4801-B9AB-3E88554CC3A0}">
      <dsp:nvSpPr>
        <dsp:cNvPr id="0" name=""/>
        <dsp:cNvSpPr/>
      </dsp:nvSpPr>
      <dsp:spPr>
        <a:xfrm>
          <a:off x="2802235" y="0"/>
          <a:ext cx="1495892" cy="1209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a:lnSpc>
              <a:spcPct val="90000"/>
            </a:lnSpc>
            <a:spcBef>
              <a:spcPct val="0"/>
            </a:spcBef>
            <a:spcAft>
              <a:spcPct val="35000"/>
            </a:spcAft>
          </a:pPr>
          <a:r>
            <a:rPr lang="es-ES_tradnl" sz="2400" kern="1200" dirty="0" err="1" smtClean="0"/>
            <a:t>Closing</a:t>
          </a:r>
          <a:r>
            <a:rPr lang="es-ES_tradnl" sz="2400" kern="1200" dirty="0" smtClean="0"/>
            <a:t> </a:t>
          </a:r>
          <a:r>
            <a:rPr lang="es-ES_tradnl" sz="2400" kern="1200" dirty="0" err="1" smtClean="0"/>
            <a:t>Schools</a:t>
          </a:r>
          <a:endParaRPr lang="es-ES_tradnl" sz="2400" kern="1200" dirty="0" smtClean="0"/>
        </a:p>
        <a:p>
          <a:pPr lvl="0" algn="ctr" defTabSz="1066800">
            <a:lnSpc>
              <a:spcPct val="90000"/>
            </a:lnSpc>
            <a:spcBef>
              <a:spcPct val="0"/>
            </a:spcBef>
            <a:spcAft>
              <a:spcPct val="35000"/>
            </a:spcAft>
          </a:pPr>
          <a:r>
            <a:rPr lang="es-ES_tradnl" sz="1600" kern="1200" dirty="0" smtClean="0"/>
            <a:t>27th </a:t>
          </a:r>
          <a:r>
            <a:rPr lang="es-ES_tradnl" sz="1600" kern="1200" dirty="0" err="1" smtClean="0"/>
            <a:t>April</a:t>
          </a:r>
          <a:endParaRPr lang="es-ES_tradnl" sz="1600" kern="1200" dirty="0"/>
        </a:p>
      </dsp:txBody>
      <dsp:txXfrm>
        <a:off x="2802235" y="0"/>
        <a:ext cx="1495892" cy="1209496"/>
      </dsp:txXfrm>
    </dsp:sp>
    <dsp:sp modelId="{9AEAC7CD-69D1-4B77-9A0F-651483DF2D37}">
      <dsp:nvSpPr>
        <dsp:cNvPr id="0" name=""/>
        <dsp:cNvSpPr/>
      </dsp:nvSpPr>
      <dsp:spPr>
        <a:xfrm>
          <a:off x="3398994" y="1360683"/>
          <a:ext cx="302374" cy="302374"/>
        </a:xfrm>
        <a:prstGeom prst="ellipse">
          <a:avLst/>
        </a:prstGeom>
        <a:solidFill>
          <a:schemeClr val="accent2">
            <a:hueOff val="-3600000"/>
            <a:satOff val="-50000"/>
            <a:lumOff val="3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E7B1A13-EA92-4F44-BEFA-65851E9C952C}">
      <dsp:nvSpPr>
        <dsp:cNvPr id="0" name=""/>
        <dsp:cNvSpPr/>
      </dsp:nvSpPr>
      <dsp:spPr>
        <a:xfrm>
          <a:off x="4317888" y="1814244"/>
          <a:ext cx="2055010" cy="1209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ES_tradnl" sz="2400" kern="1200" dirty="0" err="1" smtClean="0"/>
            <a:t>Suspension</a:t>
          </a:r>
          <a:endParaRPr lang="es-ES_tradnl" sz="2400" kern="1200" dirty="0" smtClean="0"/>
        </a:p>
        <a:p>
          <a:pPr lvl="0" algn="ctr" defTabSz="1066800">
            <a:lnSpc>
              <a:spcPct val="90000"/>
            </a:lnSpc>
            <a:spcBef>
              <a:spcPct val="0"/>
            </a:spcBef>
            <a:spcAft>
              <a:spcPct val="35000"/>
            </a:spcAft>
          </a:pPr>
          <a:r>
            <a:rPr lang="es-ES_tradnl" sz="1600" kern="1200" dirty="0" smtClean="0"/>
            <a:t>1st </a:t>
          </a:r>
          <a:r>
            <a:rPr lang="es-ES_tradnl" sz="1600" kern="1200" dirty="0" err="1" smtClean="0"/>
            <a:t>May</a:t>
          </a:r>
          <a:endParaRPr lang="es-ES_tradnl" sz="1600" kern="1200" dirty="0"/>
        </a:p>
      </dsp:txBody>
      <dsp:txXfrm>
        <a:off x="4317888" y="1814244"/>
        <a:ext cx="2055010" cy="1209496"/>
      </dsp:txXfrm>
    </dsp:sp>
    <dsp:sp modelId="{119DE5CD-D5A4-4270-8B2C-BCA05F2D5709}">
      <dsp:nvSpPr>
        <dsp:cNvPr id="0" name=""/>
        <dsp:cNvSpPr/>
      </dsp:nvSpPr>
      <dsp:spPr>
        <a:xfrm>
          <a:off x="5194206" y="1360683"/>
          <a:ext cx="302374" cy="302374"/>
        </a:xfrm>
        <a:prstGeom prst="ellipse">
          <a:avLst/>
        </a:prstGeom>
        <a:solidFill>
          <a:schemeClr val="accent2">
            <a:hueOff val="-5400000"/>
            <a:satOff val="-75000"/>
            <a:lumOff val="4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E31F65-1099-4120-A067-45F441623532}">
      <dsp:nvSpPr>
        <dsp:cNvPr id="0" name=""/>
        <dsp:cNvSpPr/>
      </dsp:nvSpPr>
      <dsp:spPr>
        <a:xfrm>
          <a:off x="6392658" y="0"/>
          <a:ext cx="1286734" cy="1209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a:lnSpc>
              <a:spcPct val="90000"/>
            </a:lnSpc>
            <a:spcBef>
              <a:spcPct val="0"/>
            </a:spcBef>
            <a:spcAft>
              <a:spcPct val="35000"/>
            </a:spcAft>
          </a:pPr>
          <a:r>
            <a:rPr lang="es-ES_tradnl" sz="2400" kern="1200" dirty="0" err="1" smtClean="0"/>
            <a:t>Reopen</a:t>
          </a:r>
          <a:endParaRPr lang="es-ES_tradnl" sz="2400" kern="1200" dirty="0" smtClean="0"/>
        </a:p>
        <a:p>
          <a:pPr lvl="0" algn="ctr" defTabSz="1066800">
            <a:lnSpc>
              <a:spcPct val="90000"/>
            </a:lnSpc>
            <a:spcBef>
              <a:spcPct val="0"/>
            </a:spcBef>
            <a:spcAft>
              <a:spcPct val="35000"/>
            </a:spcAft>
          </a:pPr>
          <a:r>
            <a:rPr lang="es-ES_tradnl" sz="1600" kern="1200" dirty="0" smtClean="0"/>
            <a:t>6th </a:t>
          </a:r>
          <a:r>
            <a:rPr lang="es-ES_tradnl" sz="1600" kern="1200" dirty="0" err="1" smtClean="0"/>
            <a:t>May</a:t>
          </a:r>
          <a:endParaRPr lang="es-ES_tradnl" sz="1600" kern="1200" dirty="0"/>
        </a:p>
      </dsp:txBody>
      <dsp:txXfrm>
        <a:off x="6392658" y="0"/>
        <a:ext cx="1286734" cy="1209496"/>
      </dsp:txXfrm>
    </dsp:sp>
    <dsp:sp modelId="{CBC808EB-CC33-45C5-BDD1-F41827AEB77D}">
      <dsp:nvSpPr>
        <dsp:cNvPr id="0" name=""/>
        <dsp:cNvSpPr/>
      </dsp:nvSpPr>
      <dsp:spPr>
        <a:xfrm>
          <a:off x="6884838" y="1360683"/>
          <a:ext cx="302374" cy="302374"/>
        </a:xfrm>
        <a:prstGeom prst="ellipse">
          <a:avLst/>
        </a:prstGeom>
        <a:solidFill>
          <a:schemeClr val="accent2">
            <a:hueOff val="-7200000"/>
            <a:satOff val="-100000"/>
            <a:lumOff val="65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876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9875"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12586359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 charset="0"/>
        <a:ea typeface="+mn-ea"/>
        <a:cs typeface="Arial" charset="0"/>
      </a:defRPr>
    </a:lvl1pPr>
    <a:lvl2pPr marL="457200" algn="l" rtl="0" eaLnBrk="0" fontAlgn="base" hangingPunct="0">
      <a:spcBef>
        <a:spcPct val="30000"/>
      </a:spcBef>
      <a:spcAft>
        <a:spcPct val="0"/>
      </a:spcAft>
      <a:defRPr sz="1200" kern="1200">
        <a:solidFill>
          <a:schemeClr val="tx1"/>
        </a:solidFill>
        <a:latin typeface="Times New Roman" pitchFamily="1" charset="0"/>
        <a:ea typeface="+mn-ea"/>
        <a:cs typeface="Arial" charset="0"/>
      </a:defRPr>
    </a:lvl2pPr>
    <a:lvl3pPr marL="914400" algn="l" rtl="0" eaLnBrk="0" fontAlgn="base" hangingPunct="0">
      <a:spcBef>
        <a:spcPct val="30000"/>
      </a:spcBef>
      <a:spcAft>
        <a:spcPct val="0"/>
      </a:spcAft>
      <a:defRPr sz="1200" kern="1200">
        <a:solidFill>
          <a:schemeClr val="tx1"/>
        </a:solidFill>
        <a:latin typeface="Times New Roman" pitchFamily="1"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Times New Roman" pitchFamily="1"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Times New Roman" pitchFamily="1"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1150938" y="692150"/>
            <a:ext cx="4556125" cy="3416300"/>
          </a:xfrm>
          <a:ln cap="flat"/>
        </p:spPr>
      </p:sp>
      <p:sp>
        <p:nvSpPr>
          <p:cNvPr id="80899" name="Rectangle 3"/>
          <p:cNvSpPr>
            <a:spLocks noGrp="1" noChangeArrowheads="1"/>
          </p:cNvSpPr>
          <p:nvPr>
            <p:ph type="body" idx="1"/>
          </p:nvPr>
        </p:nvSpPr>
        <p:spPr>
          <a:noFill/>
          <a:ln w="9525"/>
        </p:spPr>
        <p:txBody>
          <a:bodyPr/>
          <a:lstStyle/>
          <a:p>
            <a:endParaRPr lang="en-US" smtClean="0">
              <a:latin typeface="Times New Roman" pitchFamily="18" charset="0"/>
              <a:cs typeface="Arial" pitchFamily="34" charset="0"/>
            </a:endParaRPr>
          </a:p>
        </p:txBody>
      </p:sp>
    </p:spTree>
    <p:extLst>
      <p:ext uri="{BB962C8B-B14F-4D97-AF65-F5344CB8AC3E}">
        <p14:creationId xmlns:p14="http://schemas.microsoft.com/office/powerpoint/2010/main" val="3281326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8E71705-D69B-144A-98FC-7D8419C13BE3}" type="slidenum">
              <a:rPr lang="en-US" smtClean="0"/>
              <a:t>15</a:t>
            </a:fld>
            <a:endParaRPr lang="en-US"/>
          </a:p>
        </p:txBody>
      </p:sp>
    </p:spTree>
    <p:extLst>
      <p:ext uri="{BB962C8B-B14F-4D97-AF65-F5344CB8AC3E}">
        <p14:creationId xmlns:p14="http://schemas.microsoft.com/office/powerpoint/2010/main" val="3304901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8E71705-D69B-144A-98FC-7D8419C13BE3}" type="slidenum">
              <a:rPr lang="en-US" smtClean="0"/>
              <a:t>16</a:t>
            </a:fld>
            <a:endParaRPr lang="en-US"/>
          </a:p>
        </p:txBody>
      </p:sp>
    </p:spTree>
    <p:extLst>
      <p:ext uri="{BB962C8B-B14F-4D97-AF65-F5344CB8AC3E}">
        <p14:creationId xmlns:p14="http://schemas.microsoft.com/office/powerpoint/2010/main" val="1001232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B9B84C7-DF78-4211-B0F0-8432FEBBD570}" type="slidenum">
              <a:rPr lang="en-US" smtClean="0"/>
              <a:pPr/>
              <a:t>19</a:t>
            </a:fld>
            <a:endParaRPr lang="en-US"/>
          </a:p>
        </p:txBody>
      </p:sp>
    </p:spTree>
    <p:extLst>
      <p:ext uri="{BB962C8B-B14F-4D97-AF65-F5344CB8AC3E}">
        <p14:creationId xmlns:p14="http://schemas.microsoft.com/office/powerpoint/2010/main" val="697170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E557D6E-452F-41A8-80A1-3011259E3F6F}" type="slidenum">
              <a:rPr lang="en-US" smtClean="0"/>
              <a:pPr/>
              <a:t>21</a:t>
            </a:fld>
            <a:endParaRPr lang="en-US"/>
          </a:p>
        </p:txBody>
      </p:sp>
    </p:spTree>
    <p:extLst>
      <p:ext uri="{BB962C8B-B14F-4D97-AF65-F5344CB8AC3E}">
        <p14:creationId xmlns:p14="http://schemas.microsoft.com/office/powerpoint/2010/main" val="1025578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8E71705-D69B-144A-98FC-7D8419C13BE3}" type="slidenum">
              <a:rPr lang="en-US" smtClean="0"/>
              <a:t>22</a:t>
            </a:fld>
            <a:endParaRPr lang="en-US"/>
          </a:p>
        </p:txBody>
      </p:sp>
    </p:spTree>
    <p:extLst>
      <p:ext uri="{BB962C8B-B14F-4D97-AF65-F5344CB8AC3E}">
        <p14:creationId xmlns:p14="http://schemas.microsoft.com/office/powerpoint/2010/main" val="3578637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a:noFill/>
        </p:spPr>
        <p:txBody>
          <a:bodyPr lIns="90484" tIns="44448" rIns="90484" bIns="44448"/>
          <a:lstStyle/>
          <a:p>
            <a:endParaRPr lang="en-US" altLang="en-US" smtClean="0"/>
          </a:p>
        </p:txBody>
      </p:sp>
      <p:sp>
        <p:nvSpPr>
          <p:cNvPr id="64515" name="Rectangle 3"/>
          <p:cNvSpPr>
            <a:spLocks noGrp="1" noRot="1" noChangeAspect="1" noChangeArrowheads="1" noTextEdit="1"/>
          </p:cNvSpPr>
          <p:nvPr>
            <p:ph type="sldImg"/>
          </p:nvPr>
        </p:nvSpPr>
        <p:spPr>
          <a:xfrm>
            <a:off x="1152525" y="692150"/>
            <a:ext cx="4554538" cy="3416300"/>
          </a:xfrm>
          <a:ln cap="flat"/>
        </p:spPr>
      </p:sp>
    </p:spTree>
    <p:extLst>
      <p:ext uri="{BB962C8B-B14F-4D97-AF65-F5344CB8AC3E}">
        <p14:creationId xmlns:p14="http://schemas.microsoft.com/office/powerpoint/2010/main" val="541756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noFill/>
        </p:spPr>
        <p:txBody>
          <a:bodyPr lIns="90484" tIns="44448" rIns="90484" bIns="44448"/>
          <a:lstStyle/>
          <a:p>
            <a:endParaRPr lang="en-US" altLang="en-US" smtClean="0"/>
          </a:p>
        </p:txBody>
      </p:sp>
      <p:sp>
        <p:nvSpPr>
          <p:cNvPr id="67587" name="Rectangle 3"/>
          <p:cNvSpPr>
            <a:spLocks noGrp="1" noRot="1" noChangeAspect="1" noChangeArrowheads="1" noTextEdit="1"/>
          </p:cNvSpPr>
          <p:nvPr>
            <p:ph type="sldImg"/>
          </p:nvPr>
        </p:nvSpPr>
        <p:spPr>
          <a:xfrm>
            <a:off x="1152525" y="692150"/>
            <a:ext cx="4554538" cy="3416300"/>
          </a:xfrm>
          <a:ln cap="flat"/>
        </p:spPr>
      </p:sp>
    </p:spTree>
    <p:extLst>
      <p:ext uri="{BB962C8B-B14F-4D97-AF65-F5344CB8AC3E}">
        <p14:creationId xmlns:p14="http://schemas.microsoft.com/office/powerpoint/2010/main" val="1860161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dirty="0" smtClean="0"/>
              <a:t>These animated</a:t>
            </a:r>
            <a:r>
              <a:rPr lang="en-US" baseline="0" dirty="0" smtClean="0"/>
              <a:t> images show the spread of information that starts with either 500 randomly chosen people or the 500 most active people in an internet community. It powerfully shows the way information (or diseases) can spread through networks differently depending on who it starts with.</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BE7A01A4-D9BE-5246-8E8D-08591E39F11D}" type="slidenum">
              <a:rPr lang="en-US" smtClean="0"/>
              <a:t>3</a:t>
            </a:fld>
            <a:endParaRPr lang="en-US"/>
          </a:p>
        </p:txBody>
      </p:sp>
    </p:spTree>
    <p:extLst>
      <p:ext uri="{BB962C8B-B14F-4D97-AF65-F5344CB8AC3E}">
        <p14:creationId xmlns:p14="http://schemas.microsoft.com/office/powerpoint/2010/main" val="1292507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a:ln/>
        </p:spPr>
        <p:txBody>
          <a:bodyPr/>
          <a:lstStyle/>
          <a:p>
            <a:fld id="{3C738967-B7B9-4C7F-8B09-C358829FF03D}" type="slidenum">
              <a:rPr lang="en-US" altLang="en-US"/>
              <a:pPr/>
              <a:t>6</a:t>
            </a:fld>
            <a:endParaRPr lang="en-US" altLang="en-US"/>
          </a:p>
        </p:txBody>
      </p:sp>
      <p:sp>
        <p:nvSpPr>
          <p:cNvPr id="16386" name="Rectangle 2"/>
          <p:cNvSpPr>
            <a:spLocks noChangeArrowheads="1" noTextEdit="1"/>
          </p:cNvSpPr>
          <p:nvPr>
            <p:ph type="sldImg"/>
          </p:nvPr>
        </p:nvSpPr>
        <p:spPr>
          <a:xfrm>
            <a:off x="1150938" y="692150"/>
            <a:ext cx="4556125" cy="3416300"/>
          </a:xfrm>
          <a:ln/>
        </p:spPr>
      </p:sp>
      <p:sp>
        <p:nvSpPr>
          <p:cNvPr id="163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78148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a:ln/>
        </p:spPr>
        <p:txBody>
          <a:bodyPr/>
          <a:lstStyle/>
          <a:p>
            <a:fld id="{5A7175DF-77A6-4407-830C-BD069C99AA04}" type="slidenum">
              <a:rPr lang="en-US" altLang="en-US"/>
              <a:pPr/>
              <a:t>7</a:t>
            </a:fld>
            <a:endParaRPr lang="en-US" altLang="en-US"/>
          </a:p>
        </p:txBody>
      </p:sp>
      <p:sp>
        <p:nvSpPr>
          <p:cNvPr id="13314" name="Rectangle 2"/>
          <p:cNvSpPr>
            <a:spLocks noChangeArrowheads="1" noTextEdit="1"/>
          </p:cNvSpPr>
          <p:nvPr>
            <p:ph type="sldImg"/>
          </p:nvPr>
        </p:nvSpPr>
        <p:spPr>
          <a:xfrm>
            <a:off x="1150938" y="692150"/>
            <a:ext cx="4556125" cy="3416300"/>
          </a:xfrm>
          <a:ln/>
        </p:spPr>
      </p:sp>
      <p:sp>
        <p:nvSpPr>
          <p:cNvPr id="133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22983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a:ln/>
        </p:spPr>
        <p:txBody>
          <a:bodyPr/>
          <a:lstStyle/>
          <a:p>
            <a:fld id="{8E8EF1A5-F98F-4D38-9067-1E4C886BC604}" type="slidenum">
              <a:rPr lang="en-US" altLang="en-US"/>
              <a:pPr/>
              <a:t>8</a:t>
            </a:fld>
            <a:endParaRPr lang="en-US" altLang="en-US"/>
          </a:p>
        </p:txBody>
      </p:sp>
      <p:sp>
        <p:nvSpPr>
          <p:cNvPr id="15362" name="Rectangle 2"/>
          <p:cNvSpPr>
            <a:spLocks noChangeArrowheads="1" noTextEdit="1"/>
          </p:cNvSpPr>
          <p:nvPr>
            <p:ph type="sldImg"/>
          </p:nvPr>
        </p:nvSpPr>
        <p:spPr>
          <a:xfrm>
            <a:off x="1150938" y="692150"/>
            <a:ext cx="4556125" cy="3416300"/>
          </a:xfrm>
          <a:ln/>
        </p:spPr>
      </p:sp>
      <p:sp>
        <p:nvSpPr>
          <p:cNvPr id="153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67728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686800"/>
            <a:ext cx="2971800" cy="457200"/>
          </a:xfrm>
          <a:prstGeom prst="rect">
            <a:avLst/>
          </a:prstGeom>
          <a:ln/>
        </p:spPr>
        <p:txBody>
          <a:bodyPr/>
          <a:lstStyle/>
          <a:p>
            <a:fld id="{FE151390-63C1-4149-AEB2-B386C477AB16}" type="slidenum">
              <a:rPr lang="en-US" altLang="en-US"/>
              <a:pPr/>
              <a:t>9</a:t>
            </a:fld>
            <a:endParaRPr lang="en-US" altLang="en-US"/>
          </a:p>
        </p:txBody>
      </p:sp>
      <p:sp>
        <p:nvSpPr>
          <p:cNvPr id="20482" name="Rectangle 2"/>
          <p:cNvSpPr>
            <a:spLocks noChangeArrowheads="1" noTextEdit="1"/>
          </p:cNvSpPr>
          <p:nvPr>
            <p:ph type="sldImg"/>
          </p:nvPr>
        </p:nvSpPr>
        <p:spPr>
          <a:xfrm>
            <a:off x="1150938" y="692150"/>
            <a:ext cx="4556125" cy="3416300"/>
          </a:xfrm>
          <a:ln/>
        </p:spPr>
      </p:sp>
      <p:sp>
        <p:nvSpPr>
          <p:cNvPr id="204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126950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E557D6E-452F-41A8-80A1-3011259E3F6F}" type="slidenum">
              <a:rPr lang="en-US" smtClean="0"/>
              <a:pPr/>
              <a:t>11</a:t>
            </a:fld>
            <a:endParaRPr lang="en-US"/>
          </a:p>
        </p:txBody>
      </p:sp>
    </p:spTree>
    <p:extLst>
      <p:ext uri="{BB962C8B-B14F-4D97-AF65-F5344CB8AC3E}">
        <p14:creationId xmlns:p14="http://schemas.microsoft.com/office/powerpoint/2010/main" val="3483374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E557D6E-452F-41A8-80A1-3011259E3F6F}" type="slidenum">
              <a:rPr lang="en-US" smtClean="0"/>
              <a:pPr/>
              <a:t>12</a:t>
            </a:fld>
            <a:endParaRPr lang="en-US"/>
          </a:p>
        </p:txBody>
      </p:sp>
    </p:spTree>
    <p:extLst>
      <p:ext uri="{BB962C8B-B14F-4D97-AF65-F5344CB8AC3E}">
        <p14:creationId xmlns:p14="http://schemas.microsoft.com/office/powerpoint/2010/main" val="2501711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8E71705-D69B-144A-98FC-7D8419C13BE3}" type="slidenum">
              <a:rPr lang="en-US" smtClean="0"/>
              <a:t>14</a:t>
            </a:fld>
            <a:endParaRPr lang="en-US"/>
          </a:p>
        </p:txBody>
      </p:sp>
    </p:spTree>
    <p:extLst>
      <p:ext uri="{BB962C8B-B14F-4D97-AF65-F5344CB8AC3E}">
        <p14:creationId xmlns:p14="http://schemas.microsoft.com/office/powerpoint/2010/main" val="386421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3286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 charset="0"/>
          <a:cs typeface="Arial" charset="0"/>
        </a:defRPr>
      </a:lvl2pPr>
      <a:lvl3pPr algn="ctr" rtl="0" eaLnBrk="0" fontAlgn="base" hangingPunct="0">
        <a:spcBef>
          <a:spcPct val="0"/>
        </a:spcBef>
        <a:spcAft>
          <a:spcPct val="0"/>
        </a:spcAft>
        <a:defRPr sz="4400">
          <a:solidFill>
            <a:schemeClr val="tx2"/>
          </a:solidFill>
          <a:latin typeface="Times New Roman" pitchFamily="1" charset="0"/>
          <a:cs typeface="Arial" charset="0"/>
        </a:defRPr>
      </a:lvl3pPr>
      <a:lvl4pPr algn="ctr" rtl="0" eaLnBrk="0" fontAlgn="base" hangingPunct="0">
        <a:spcBef>
          <a:spcPct val="0"/>
        </a:spcBef>
        <a:spcAft>
          <a:spcPct val="0"/>
        </a:spcAft>
        <a:defRPr sz="4400">
          <a:solidFill>
            <a:schemeClr val="tx2"/>
          </a:solidFill>
          <a:latin typeface="Times New Roman" pitchFamily="1" charset="0"/>
          <a:cs typeface="Arial" charset="0"/>
        </a:defRPr>
      </a:lvl4pPr>
      <a:lvl5pPr algn="ctr" rtl="0" eaLnBrk="0" fontAlgn="base" hangingPunct="0">
        <a:spcBef>
          <a:spcPct val="0"/>
        </a:spcBef>
        <a:spcAft>
          <a:spcPct val="0"/>
        </a:spcAft>
        <a:defRPr sz="4400">
          <a:solidFill>
            <a:schemeClr val="tx2"/>
          </a:solidFill>
          <a:latin typeface="Times New Roman" pitchFamily="1" charset="0"/>
          <a:cs typeface="Arial" charset="0"/>
        </a:defRPr>
      </a:lvl5pPr>
      <a:lvl6pPr marL="457200" algn="ctr" rtl="0" eaLnBrk="0" fontAlgn="base" hangingPunct="0">
        <a:spcBef>
          <a:spcPct val="0"/>
        </a:spcBef>
        <a:spcAft>
          <a:spcPct val="0"/>
        </a:spcAft>
        <a:defRPr sz="4400">
          <a:solidFill>
            <a:schemeClr val="tx2"/>
          </a:solidFill>
          <a:latin typeface="Times New Roman" pitchFamily="1" charset="0"/>
          <a:cs typeface="Arial" charset="0"/>
        </a:defRPr>
      </a:lvl6pPr>
      <a:lvl7pPr marL="914400" algn="ctr" rtl="0" eaLnBrk="0" fontAlgn="base" hangingPunct="0">
        <a:spcBef>
          <a:spcPct val="0"/>
        </a:spcBef>
        <a:spcAft>
          <a:spcPct val="0"/>
        </a:spcAft>
        <a:defRPr sz="4400">
          <a:solidFill>
            <a:schemeClr val="tx2"/>
          </a:solidFill>
          <a:latin typeface="Times New Roman" pitchFamily="1" charset="0"/>
          <a:cs typeface="Arial" charset="0"/>
        </a:defRPr>
      </a:lvl7pPr>
      <a:lvl8pPr marL="1371600" algn="ctr" rtl="0" eaLnBrk="0" fontAlgn="base" hangingPunct="0">
        <a:spcBef>
          <a:spcPct val="0"/>
        </a:spcBef>
        <a:spcAft>
          <a:spcPct val="0"/>
        </a:spcAft>
        <a:defRPr sz="4400">
          <a:solidFill>
            <a:schemeClr val="tx2"/>
          </a:solidFill>
          <a:latin typeface="Times New Roman" pitchFamily="1" charset="0"/>
          <a:cs typeface="Arial" charset="0"/>
        </a:defRPr>
      </a:lvl8pPr>
      <a:lvl9pPr marL="1828800" algn="ctr" rtl="0" eaLnBrk="0" fontAlgn="base" hangingPunct="0">
        <a:spcBef>
          <a:spcPct val="0"/>
        </a:spcBef>
        <a:spcAft>
          <a:spcPct val="0"/>
        </a:spcAft>
        <a:defRPr sz="4400">
          <a:solidFill>
            <a:schemeClr val="tx2"/>
          </a:solidFill>
          <a:latin typeface="Times New Roman" pitchFamily="1" charset="0"/>
          <a:cs typeface="Arial" charset="0"/>
        </a:defRPr>
      </a:lvl9pPr>
    </p:titleStyle>
    <p:bodyStyle>
      <a:lvl1pPr marL="342900" indent="-342900" algn="l" rtl="0" eaLnBrk="0" fontAlgn="base" hangingPunct="0">
        <a:spcBef>
          <a:spcPct val="20000"/>
        </a:spcBef>
        <a:spcAft>
          <a:spcPct val="0"/>
        </a:spcAft>
        <a:buSzPct val="100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a:solidFill>
            <a:schemeClr val="tx1"/>
          </a:solidFill>
          <a:latin typeface="+mn-lt"/>
          <a:cs typeface="+mn-cs"/>
        </a:defRPr>
      </a:lvl2pPr>
      <a:lvl3pPr marL="1143000" indent="-228600" algn="l" rtl="0" eaLnBrk="0" fontAlgn="base" hangingPunct="0">
        <a:spcBef>
          <a:spcPct val="20000"/>
        </a:spcBef>
        <a:spcAft>
          <a:spcPct val="0"/>
        </a:spcAft>
        <a:buSzPct val="100000"/>
        <a:buChar char="•"/>
        <a:defRPr sz="2400">
          <a:solidFill>
            <a:schemeClr val="tx1"/>
          </a:solidFill>
          <a:latin typeface="+mn-lt"/>
          <a:cs typeface="+mn-cs"/>
        </a:defRPr>
      </a:lvl3pPr>
      <a:lvl4pPr marL="1600200" indent="-228600" algn="l" rtl="0" eaLnBrk="0" fontAlgn="base" hangingPunct="0">
        <a:spcBef>
          <a:spcPct val="20000"/>
        </a:spcBef>
        <a:spcAft>
          <a:spcPct val="0"/>
        </a:spcAft>
        <a:buSzPct val="100000"/>
        <a:buChar char="–"/>
        <a:defRPr sz="2000">
          <a:solidFill>
            <a:schemeClr val="tx1"/>
          </a:solidFill>
          <a:latin typeface="+mn-lt"/>
          <a:cs typeface="+mn-cs"/>
        </a:defRPr>
      </a:lvl4pPr>
      <a:lvl5pPr marL="2057400" indent="-228600" algn="l" rtl="0" eaLnBrk="0" fontAlgn="base" hangingPunct="0">
        <a:spcBef>
          <a:spcPct val="20000"/>
        </a:spcBef>
        <a:spcAft>
          <a:spcPct val="0"/>
        </a:spcAft>
        <a:buSzPct val="100000"/>
        <a:buChar char="•"/>
        <a:defRPr sz="2000">
          <a:solidFill>
            <a:schemeClr val="tx1"/>
          </a:solidFill>
          <a:latin typeface="+mn-lt"/>
          <a:cs typeface="+mn-cs"/>
        </a:defRPr>
      </a:lvl5pPr>
      <a:lvl6pPr marL="2514600" indent="-228600" algn="l" rtl="0" eaLnBrk="0" fontAlgn="base" hangingPunct="0">
        <a:spcBef>
          <a:spcPct val="20000"/>
        </a:spcBef>
        <a:spcAft>
          <a:spcPct val="0"/>
        </a:spcAft>
        <a:buSzPct val="100000"/>
        <a:buChar char="•"/>
        <a:defRPr sz="2000">
          <a:solidFill>
            <a:schemeClr val="tx1"/>
          </a:solidFill>
          <a:latin typeface="+mn-lt"/>
          <a:cs typeface="+mn-cs"/>
        </a:defRPr>
      </a:lvl6pPr>
      <a:lvl7pPr marL="2971800" indent="-228600" algn="l" rtl="0" eaLnBrk="0" fontAlgn="base" hangingPunct="0">
        <a:spcBef>
          <a:spcPct val="20000"/>
        </a:spcBef>
        <a:spcAft>
          <a:spcPct val="0"/>
        </a:spcAft>
        <a:buSzPct val="100000"/>
        <a:buChar char="•"/>
        <a:defRPr sz="2000">
          <a:solidFill>
            <a:schemeClr val="tx1"/>
          </a:solidFill>
          <a:latin typeface="+mn-lt"/>
          <a:cs typeface="+mn-cs"/>
        </a:defRPr>
      </a:lvl7pPr>
      <a:lvl8pPr marL="3429000" indent="-228600" algn="l" rtl="0" eaLnBrk="0" fontAlgn="base" hangingPunct="0">
        <a:spcBef>
          <a:spcPct val="20000"/>
        </a:spcBef>
        <a:spcAft>
          <a:spcPct val="0"/>
        </a:spcAft>
        <a:buSzPct val="100000"/>
        <a:buChar char="•"/>
        <a:defRPr sz="2000">
          <a:solidFill>
            <a:schemeClr val="tx1"/>
          </a:solidFill>
          <a:latin typeface="+mn-lt"/>
          <a:cs typeface="+mn-cs"/>
        </a:defRPr>
      </a:lvl8pPr>
      <a:lvl9pPr marL="3886200" indent="-228600" algn="l" rtl="0" eaLnBrk="0" fontAlgn="base" hangingPunct="0">
        <a:spcBef>
          <a:spcPct val="20000"/>
        </a:spcBef>
        <a:spcAft>
          <a:spcPct val="0"/>
        </a:spcAft>
        <a:buSzPct val="10000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image" Target="../media/image41.wmf"/><Relationship Id="rId5" Type="http://schemas.openxmlformats.org/officeDocument/2006/relationships/oleObject" Target="../embeddings/oleObject2.bin"/><Relationship Id="rId4" Type="http://schemas.openxmlformats.org/officeDocument/2006/relationships/image" Target="../media/image40.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533400" y="2286000"/>
            <a:ext cx="8229600" cy="1143000"/>
          </a:xfrm>
          <a:noFill/>
        </p:spPr>
        <p:txBody>
          <a:bodyPr/>
          <a:lstStyle/>
          <a:p>
            <a:r>
              <a:rPr lang="en-US" dirty="0" smtClean="0"/>
              <a:t>Social Networks</a:t>
            </a:r>
            <a:endParaRPr lang="en-US" dirty="0" smtClean="0"/>
          </a:p>
        </p:txBody>
      </p:sp>
      <p:sp>
        <p:nvSpPr>
          <p:cNvPr id="4099" name="Rectangle 3"/>
          <p:cNvSpPr>
            <a:spLocks noGrp="1" noChangeArrowheads="1"/>
          </p:cNvSpPr>
          <p:nvPr>
            <p:ph type="subTitle" idx="1"/>
          </p:nvPr>
        </p:nvSpPr>
        <p:spPr>
          <a:noFill/>
        </p:spPr>
        <p:txBody>
          <a:bodyPr/>
          <a:lstStyle/>
          <a:p>
            <a:pPr marL="342900" indent="-342900"/>
            <a:r>
              <a:rPr lang="en-US" dirty="0" smtClean="0"/>
              <a:t>Session </a:t>
            </a:r>
            <a:r>
              <a:rPr lang="en-US" dirty="0" smtClean="0"/>
              <a:t>8</a:t>
            </a:r>
            <a:endParaRPr lang="en-US" dirty="0" smtClean="0"/>
          </a:p>
          <a:p>
            <a:pPr marL="342900" indent="-342900"/>
            <a:r>
              <a:rPr lang="en-US" dirty="0" smtClean="0"/>
              <a:t>INST 301</a:t>
            </a:r>
          </a:p>
          <a:p>
            <a:pPr marL="342900" indent="-342900"/>
            <a:r>
              <a:rPr lang="en-US" dirty="0" smtClean="0"/>
              <a:t>Introduction to Information Science</a:t>
            </a:r>
          </a:p>
        </p:txBody>
      </p:sp>
      <p:pic>
        <p:nvPicPr>
          <p:cNvPr id="4100" name="Picture 5" descr="head"/>
          <p:cNvPicPr>
            <a:picLocks noChangeAspect="1" noChangeArrowheads="1"/>
          </p:cNvPicPr>
          <p:nvPr/>
        </p:nvPicPr>
        <p:blipFill>
          <a:blip r:embed="rId3" cstate="print"/>
          <a:srcRect/>
          <a:stretch>
            <a:fillRect/>
          </a:stretch>
        </p:blipFill>
        <p:spPr bwMode="auto">
          <a:xfrm>
            <a:off x="1219200" y="304800"/>
            <a:ext cx="6985000" cy="1587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endParaRPr lang="en-US" altLang="en-US"/>
          </a:p>
        </p:txBody>
      </p:sp>
      <p:sp>
        <p:nvSpPr>
          <p:cNvPr id="28675" name="Rectangle 3"/>
          <p:cNvSpPr>
            <a:spLocks noGrp="1" noChangeArrowheads="1"/>
          </p:cNvSpPr>
          <p:nvPr>
            <p:ph type="body" idx="1"/>
          </p:nvPr>
        </p:nvSpPr>
        <p:spPr/>
        <p:txBody>
          <a:bodyPr/>
          <a:lstStyle/>
          <a:p>
            <a:endParaRPr lang="en-US" altLang="en-US"/>
          </a:p>
        </p:txBody>
      </p:sp>
      <p:pic>
        <p:nvPicPr>
          <p:cNvPr id="28676" name="Picture 4" descr="twe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09600"/>
            <a:ext cx="8026400" cy="54848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09083" y="6532605"/>
            <a:ext cx="1622560" cy="307777"/>
          </a:xfrm>
          <a:prstGeom prst="rect">
            <a:avLst/>
          </a:prstGeom>
          <a:noFill/>
        </p:spPr>
        <p:txBody>
          <a:bodyPr wrap="none" rtlCol="0">
            <a:spAutoFit/>
          </a:bodyPr>
          <a:lstStyle/>
          <a:p>
            <a:r>
              <a:rPr lang="en-US" sz="1400" dirty="0" smtClean="0"/>
              <a:t>Credit: Jen Golbeck</a:t>
            </a:r>
            <a:endParaRPr lang="en-US"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
            <a:ext cx="7772400" cy="1143000"/>
          </a:xfrm>
        </p:spPr>
        <p:txBody>
          <a:bodyPr/>
          <a:lstStyle/>
          <a:p>
            <a:r>
              <a:rPr lang="en-US" dirty="0" smtClean="0">
                <a:solidFill>
                  <a:srgbClr val="31859C"/>
                </a:solidFill>
              </a:rPr>
              <a:t>Oaxaca Earthquake</a:t>
            </a:r>
            <a:endParaRPr lang="en-US" dirty="0">
              <a:solidFill>
                <a:srgbClr val="31859C"/>
              </a:solidFill>
            </a:endParaRPr>
          </a:p>
        </p:txBody>
      </p:sp>
      <p:pic>
        <p:nvPicPr>
          <p:cNvPr id="3076" name="Picture 4"/>
          <p:cNvPicPr>
            <a:picLocks noChangeAspect="1" noChangeArrowheads="1"/>
          </p:cNvPicPr>
          <p:nvPr/>
        </p:nvPicPr>
        <p:blipFill>
          <a:blip r:embed="rId3" cstate="print"/>
          <a:srcRect/>
          <a:stretch>
            <a:fillRect/>
          </a:stretch>
        </p:blipFill>
        <p:spPr bwMode="auto">
          <a:xfrm>
            <a:off x="1828800" y="1371600"/>
            <a:ext cx="5891213" cy="5168104"/>
          </a:xfrm>
          <a:prstGeom prst="rect">
            <a:avLst/>
          </a:prstGeom>
          <a:noFill/>
          <a:ln w="9525">
            <a:noFill/>
            <a:miter lim="800000"/>
            <a:headEnd/>
            <a:tailEnd/>
          </a:ln>
          <a:effectLst/>
        </p:spPr>
      </p:pic>
      <p:sp>
        <p:nvSpPr>
          <p:cNvPr id="7" name="Oval 6"/>
          <p:cNvSpPr/>
          <p:nvPr/>
        </p:nvSpPr>
        <p:spPr>
          <a:xfrm>
            <a:off x="3886200" y="5029200"/>
            <a:ext cx="381000" cy="381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657600" y="4800600"/>
            <a:ext cx="838200" cy="8382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429000" y="4572000"/>
            <a:ext cx="1295400" cy="1295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725453" y="6550223"/>
            <a:ext cx="2418547" cy="307777"/>
          </a:xfrm>
          <a:prstGeom prst="rect">
            <a:avLst/>
          </a:prstGeom>
          <a:noFill/>
        </p:spPr>
        <p:txBody>
          <a:bodyPr wrap="none" rtlCol="0">
            <a:spAutoFit/>
          </a:bodyPr>
          <a:lstStyle/>
          <a:p>
            <a:r>
              <a:rPr lang="en-US" sz="1400" dirty="0" smtClean="0"/>
              <a:t>Credit: Vanessa Frias-Martinez</a:t>
            </a:r>
            <a:endParaRPr lang="en-US" sz="1400" dirty="0"/>
          </a:p>
        </p:txBody>
      </p:sp>
    </p:spTree>
    <p:extLst>
      <p:ext uri="{BB962C8B-B14F-4D97-AF65-F5344CB8AC3E}">
        <p14:creationId xmlns:p14="http://schemas.microsoft.com/office/powerpoint/2010/main" val="1744989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7 Imagen" descr="towers.JPG"/>
          <p:cNvPicPr>
            <a:picLocks noChangeAspect="1"/>
          </p:cNvPicPr>
          <p:nvPr/>
        </p:nvPicPr>
        <p:blipFill>
          <a:blip r:embed="rId3" cstate="print"/>
          <a:stretch>
            <a:fillRect/>
          </a:stretch>
        </p:blipFill>
        <p:spPr>
          <a:xfrm>
            <a:off x="630195" y="1066800"/>
            <a:ext cx="7890670" cy="5345821"/>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a:xfrm>
            <a:off x="668735" y="140579"/>
            <a:ext cx="7772400" cy="792088"/>
          </a:xfrm>
        </p:spPr>
        <p:txBody>
          <a:bodyPr/>
          <a:lstStyle/>
          <a:p>
            <a:r>
              <a:rPr lang="es-ES_tradnl" dirty="0" err="1" smtClean="0">
                <a:solidFill>
                  <a:schemeClr val="tx2">
                    <a:lumMod val="60000"/>
                    <a:lumOff val="40000"/>
                  </a:schemeClr>
                </a:solidFill>
              </a:rPr>
              <a:t>Call</a:t>
            </a:r>
            <a:r>
              <a:rPr lang="es-ES_tradnl" dirty="0" smtClean="0">
                <a:solidFill>
                  <a:schemeClr val="tx2">
                    <a:lumMod val="60000"/>
                    <a:lumOff val="40000"/>
                  </a:schemeClr>
                </a:solidFill>
              </a:rPr>
              <a:t> </a:t>
            </a:r>
            <a:r>
              <a:rPr lang="es-ES_tradnl" dirty="0" err="1" smtClean="0">
                <a:solidFill>
                  <a:schemeClr val="tx2">
                    <a:lumMod val="60000"/>
                    <a:lumOff val="40000"/>
                  </a:schemeClr>
                </a:solidFill>
              </a:rPr>
              <a:t>Detail</a:t>
            </a:r>
            <a:r>
              <a:rPr lang="es-ES_tradnl" dirty="0" smtClean="0">
                <a:solidFill>
                  <a:schemeClr val="tx2">
                    <a:lumMod val="60000"/>
                    <a:lumOff val="40000"/>
                  </a:schemeClr>
                </a:solidFill>
              </a:rPr>
              <a:t> Records</a:t>
            </a:r>
            <a:endParaRPr lang="en-US" dirty="0"/>
          </a:p>
        </p:txBody>
      </p:sp>
      <p:sp>
        <p:nvSpPr>
          <p:cNvPr id="10" name="14 Estrella de 5 puntas"/>
          <p:cNvSpPr/>
          <p:nvPr/>
        </p:nvSpPr>
        <p:spPr>
          <a:xfrm>
            <a:off x="5888739" y="2836168"/>
            <a:ext cx="360040" cy="2880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16 Estrella de 5 puntas"/>
          <p:cNvSpPr/>
          <p:nvPr/>
        </p:nvSpPr>
        <p:spPr>
          <a:xfrm>
            <a:off x="3152435" y="2980184"/>
            <a:ext cx="360040" cy="2880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12" name="18 Conector recto"/>
          <p:cNvCxnSpPr>
            <a:stCxn id="11" idx="4"/>
          </p:cNvCxnSpPr>
          <p:nvPr/>
        </p:nvCxnSpPr>
        <p:spPr>
          <a:xfrm flipV="1">
            <a:off x="3512475" y="2980184"/>
            <a:ext cx="1296144" cy="110018"/>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3" name="20 Conector recto"/>
          <p:cNvCxnSpPr>
            <a:stCxn id="25" idx="4"/>
          </p:cNvCxnSpPr>
          <p:nvPr/>
        </p:nvCxnSpPr>
        <p:spPr>
          <a:xfrm>
            <a:off x="5024643" y="2946186"/>
            <a:ext cx="1008112" cy="33998"/>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4" name="21 Estrella de 5 puntas"/>
          <p:cNvSpPr/>
          <p:nvPr/>
        </p:nvSpPr>
        <p:spPr>
          <a:xfrm>
            <a:off x="6824843" y="2980184"/>
            <a:ext cx="360040" cy="288032"/>
          </a:xfrm>
          <a:prstGeom prst="star5">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CC00CC"/>
              </a:solidFill>
            </a:endParaRPr>
          </a:p>
        </p:txBody>
      </p:sp>
      <p:sp>
        <p:nvSpPr>
          <p:cNvPr id="15" name="22 Estrella de 5 puntas"/>
          <p:cNvSpPr/>
          <p:nvPr/>
        </p:nvSpPr>
        <p:spPr>
          <a:xfrm>
            <a:off x="6464803" y="2116088"/>
            <a:ext cx="360040" cy="288032"/>
          </a:xfrm>
          <a:prstGeom prst="star5">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23 Estrella de 5 puntas"/>
          <p:cNvSpPr/>
          <p:nvPr/>
        </p:nvSpPr>
        <p:spPr>
          <a:xfrm>
            <a:off x="5888739" y="3700264"/>
            <a:ext cx="360040" cy="288032"/>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FF0000"/>
              </a:solidFill>
            </a:endParaRPr>
          </a:p>
        </p:txBody>
      </p:sp>
      <p:cxnSp>
        <p:nvCxnSpPr>
          <p:cNvPr id="17" name="26 Conector recto de flecha"/>
          <p:cNvCxnSpPr/>
          <p:nvPr/>
        </p:nvCxnSpPr>
        <p:spPr>
          <a:xfrm rot="5400000" flipH="1" flipV="1">
            <a:off x="6176771" y="2548136"/>
            <a:ext cx="360040" cy="216024"/>
          </a:xfrm>
          <a:prstGeom prst="straightConnector1">
            <a:avLst/>
          </a:prstGeom>
          <a:ln w="22225">
            <a:solidFill>
              <a:srgbClr val="FFC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28 Conector recto de flecha"/>
          <p:cNvCxnSpPr/>
          <p:nvPr/>
        </p:nvCxnSpPr>
        <p:spPr>
          <a:xfrm>
            <a:off x="6320787" y="3052192"/>
            <a:ext cx="360040" cy="72008"/>
          </a:xfrm>
          <a:prstGeom prst="straightConnector1">
            <a:avLst/>
          </a:prstGeom>
          <a:ln w="22225">
            <a:solidFill>
              <a:srgbClr val="CC00CC"/>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30 Conector recto de flecha"/>
          <p:cNvCxnSpPr/>
          <p:nvPr/>
        </p:nvCxnSpPr>
        <p:spPr>
          <a:xfrm rot="16200000" flipH="1">
            <a:off x="5834733" y="3394231"/>
            <a:ext cx="432048" cy="36004"/>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15 Estrella de 5 puntas"/>
          <p:cNvSpPr/>
          <p:nvPr/>
        </p:nvSpPr>
        <p:spPr>
          <a:xfrm>
            <a:off x="4664603" y="2836168"/>
            <a:ext cx="360040" cy="2880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0" name="TextBox 19"/>
          <p:cNvSpPr txBox="1"/>
          <p:nvPr/>
        </p:nvSpPr>
        <p:spPr>
          <a:xfrm>
            <a:off x="6725453" y="6546754"/>
            <a:ext cx="2418547" cy="307777"/>
          </a:xfrm>
          <a:prstGeom prst="rect">
            <a:avLst/>
          </a:prstGeom>
          <a:noFill/>
        </p:spPr>
        <p:txBody>
          <a:bodyPr wrap="none" rtlCol="0">
            <a:spAutoFit/>
          </a:bodyPr>
          <a:lstStyle/>
          <a:p>
            <a:r>
              <a:rPr lang="en-US" sz="1400" dirty="0" smtClean="0"/>
              <a:t>Credit: Vanessa Frias-Martinez</a:t>
            </a:r>
            <a:endParaRPr lang="en-US" sz="1400" dirty="0"/>
          </a:p>
        </p:txBody>
      </p:sp>
    </p:spTree>
    <p:extLst>
      <p:ext uri="{BB962C8B-B14F-4D97-AF65-F5344CB8AC3E}">
        <p14:creationId xmlns:p14="http://schemas.microsoft.com/office/powerpoint/2010/main" val="264954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6"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1859C"/>
                </a:solidFill>
              </a:rPr>
              <a:t>Video</a:t>
            </a:r>
            <a:endParaRPr lang="en-US" dirty="0">
              <a:solidFill>
                <a:srgbClr val="31859C"/>
              </a:solidFill>
            </a:endParaRPr>
          </a:p>
        </p:txBody>
      </p:sp>
      <p:pic>
        <p:nvPicPr>
          <p:cNvPr id="4" name="oaxacaEarthquake.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09775" y="1600200"/>
            <a:ext cx="5124450" cy="4525963"/>
          </a:xfrm>
        </p:spPr>
      </p:pic>
      <p:sp>
        <p:nvSpPr>
          <p:cNvPr id="5" name="TextBox 4"/>
          <p:cNvSpPr txBox="1"/>
          <p:nvPr/>
        </p:nvSpPr>
        <p:spPr>
          <a:xfrm>
            <a:off x="6725453" y="6550223"/>
            <a:ext cx="2418547" cy="307777"/>
          </a:xfrm>
          <a:prstGeom prst="rect">
            <a:avLst/>
          </a:prstGeom>
          <a:noFill/>
        </p:spPr>
        <p:txBody>
          <a:bodyPr wrap="none" rtlCol="0">
            <a:spAutoFit/>
          </a:bodyPr>
          <a:lstStyle/>
          <a:p>
            <a:r>
              <a:rPr lang="en-US" sz="1400" dirty="0" smtClean="0"/>
              <a:t>Credit: Vanessa Frias-Martinez</a:t>
            </a:r>
            <a:endParaRPr lang="en-US" sz="1400" dirty="0"/>
          </a:p>
        </p:txBody>
      </p:sp>
    </p:spTree>
    <p:extLst>
      <p:ext uri="{BB962C8B-B14F-4D97-AF65-F5344CB8AC3E}">
        <p14:creationId xmlns:p14="http://schemas.microsoft.com/office/powerpoint/2010/main" val="29313757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8454" y="-63586"/>
            <a:ext cx="7772400" cy="1143000"/>
          </a:xfrm>
        </p:spPr>
        <p:txBody>
          <a:bodyPr/>
          <a:lstStyle/>
          <a:p>
            <a:r>
              <a:rPr lang="en-US" dirty="0" smtClean="0">
                <a:solidFill>
                  <a:srgbClr val="31859C"/>
                </a:solidFill>
              </a:rPr>
              <a:t>Call Volumes</a:t>
            </a:r>
            <a:endParaRPr lang="en-US" dirty="0">
              <a:solidFill>
                <a:srgbClr val="31859C"/>
              </a:solidFill>
            </a:endParaRPr>
          </a:p>
        </p:txBody>
      </p:sp>
      <p:sp>
        <p:nvSpPr>
          <p:cNvPr id="3" name="Content Placeholder 2"/>
          <p:cNvSpPr>
            <a:spLocks noGrp="1"/>
          </p:cNvSpPr>
          <p:nvPr>
            <p:ph idx="1"/>
          </p:nvPr>
        </p:nvSpPr>
        <p:spPr>
          <a:xfrm>
            <a:off x="479854" y="1000179"/>
            <a:ext cx="8229600" cy="4525963"/>
          </a:xfrm>
        </p:spPr>
        <p:txBody>
          <a:bodyPr>
            <a:normAutofit/>
          </a:bodyPr>
          <a:lstStyle/>
          <a:p>
            <a:r>
              <a:rPr lang="en-US" sz="2800" dirty="0" smtClean="0"/>
              <a:t>Compute time series of call volumes </a:t>
            </a:r>
            <a:endParaRPr lang="en-US" sz="2800" dirty="0" smtClean="0"/>
          </a:p>
          <a:p>
            <a:pPr lvl="1"/>
            <a:r>
              <a:rPr lang="en-US" sz="2400" dirty="0" smtClean="0"/>
              <a:t>1-minute resolution</a:t>
            </a:r>
          </a:p>
          <a:p>
            <a:pPr lvl="1"/>
            <a:r>
              <a:rPr lang="en-US" sz="2400" dirty="0" smtClean="0"/>
              <a:t>compare </a:t>
            </a:r>
            <a:r>
              <a:rPr lang="en-US" sz="2400" dirty="0" smtClean="0"/>
              <a:t>to </a:t>
            </a:r>
            <a:r>
              <a:rPr lang="en-US" sz="2400" dirty="0" smtClean="0"/>
              <a:t>baseline (normalized difference)</a:t>
            </a:r>
            <a:endParaRPr lang="en-US" sz="2400" dirty="0"/>
          </a:p>
        </p:txBody>
      </p:sp>
      <p:pic>
        <p:nvPicPr>
          <p:cNvPr id="4" name="Picture 3"/>
          <p:cNvPicPr>
            <a:picLocks noChangeAspect="1"/>
          </p:cNvPicPr>
          <p:nvPr/>
        </p:nvPicPr>
        <p:blipFill>
          <a:blip r:embed="rId3"/>
          <a:stretch>
            <a:fillRect/>
          </a:stretch>
        </p:blipFill>
        <p:spPr>
          <a:xfrm>
            <a:off x="-138983" y="2355272"/>
            <a:ext cx="4794957" cy="3824199"/>
          </a:xfrm>
          <a:prstGeom prst="rect">
            <a:avLst/>
          </a:prstGeom>
        </p:spPr>
      </p:pic>
      <p:pic>
        <p:nvPicPr>
          <p:cNvPr id="5" name="Picture 4"/>
          <p:cNvPicPr>
            <a:picLocks noChangeAspect="1"/>
          </p:cNvPicPr>
          <p:nvPr/>
        </p:nvPicPr>
        <p:blipFill>
          <a:blip r:embed="rId4"/>
          <a:stretch>
            <a:fillRect/>
          </a:stretch>
        </p:blipFill>
        <p:spPr>
          <a:xfrm>
            <a:off x="4430203" y="2286000"/>
            <a:ext cx="4710546" cy="3824198"/>
          </a:xfrm>
          <a:prstGeom prst="rect">
            <a:avLst/>
          </a:prstGeom>
        </p:spPr>
      </p:pic>
      <p:sp>
        <p:nvSpPr>
          <p:cNvPr id="6" name="TextBox 5"/>
          <p:cNvSpPr txBox="1"/>
          <p:nvPr/>
        </p:nvSpPr>
        <p:spPr>
          <a:xfrm>
            <a:off x="1916110" y="6087107"/>
            <a:ext cx="1402948" cy="400110"/>
          </a:xfrm>
          <a:prstGeom prst="rect">
            <a:avLst/>
          </a:prstGeom>
          <a:noFill/>
        </p:spPr>
        <p:txBody>
          <a:bodyPr wrap="none" rtlCol="0">
            <a:spAutoFit/>
          </a:bodyPr>
          <a:lstStyle/>
          <a:p>
            <a:r>
              <a:rPr lang="en-US" sz="2000" dirty="0" smtClean="0">
                <a:solidFill>
                  <a:schemeClr val="accent3">
                    <a:lumMod val="50000"/>
                  </a:schemeClr>
                </a:solidFill>
              </a:rPr>
              <a:t>Mexico City </a:t>
            </a:r>
            <a:endParaRPr lang="en-US" sz="2000" dirty="0">
              <a:solidFill>
                <a:schemeClr val="accent3">
                  <a:lumMod val="50000"/>
                </a:schemeClr>
              </a:solidFill>
            </a:endParaRPr>
          </a:p>
        </p:txBody>
      </p:sp>
      <p:sp>
        <p:nvSpPr>
          <p:cNvPr id="7" name="Rectangle 6"/>
          <p:cNvSpPr/>
          <p:nvPr/>
        </p:nvSpPr>
        <p:spPr>
          <a:xfrm>
            <a:off x="6587416" y="6087107"/>
            <a:ext cx="866794" cy="369332"/>
          </a:xfrm>
          <a:prstGeom prst="rect">
            <a:avLst/>
          </a:prstGeom>
        </p:spPr>
        <p:txBody>
          <a:bodyPr wrap="none">
            <a:spAutoFit/>
          </a:bodyPr>
          <a:lstStyle/>
          <a:p>
            <a:r>
              <a:rPr lang="en-US" dirty="0" smtClean="0">
                <a:solidFill>
                  <a:schemeClr val="accent3">
                    <a:lumMod val="50000"/>
                  </a:schemeClr>
                </a:solidFill>
              </a:rPr>
              <a:t>Oaxaca</a:t>
            </a:r>
            <a:endParaRPr lang="en-US" dirty="0">
              <a:solidFill>
                <a:schemeClr val="accent3">
                  <a:lumMod val="50000"/>
                </a:schemeClr>
              </a:solidFill>
            </a:endParaRPr>
          </a:p>
        </p:txBody>
      </p:sp>
      <p:sp>
        <p:nvSpPr>
          <p:cNvPr id="8" name="Oval 7"/>
          <p:cNvSpPr/>
          <p:nvPr/>
        </p:nvSpPr>
        <p:spPr>
          <a:xfrm>
            <a:off x="2216290" y="2470727"/>
            <a:ext cx="600364" cy="476016"/>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2262472" y="4525818"/>
            <a:ext cx="600364" cy="476016"/>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780856" y="4763826"/>
            <a:ext cx="600364" cy="476016"/>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708130" y="3662564"/>
            <a:ext cx="600364" cy="476016"/>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354412" y="4380173"/>
            <a:ext cx="600364" cy="476016"/>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752245" y="2415308"/>
            <a:ext cx="600364" cy="476016"/>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722202" y="6534455"/>
            <a:ext cx="2418547" cy="307777"/>
          </a:xfrm>
          <a:prstGeom prst="rect">
            <a:avLst/>
          </a:prstGeom>
          <a:noFill/>
        </p:spPr>
        <p:txBody>
          <a:bodyPr wrap="none" rtlCol="0">
            <a:spAutoFit/>
          </a:bodyPr>
          <a:lstStyle/>
          <a:p>
            <a:r>
              <a:rPr lang="en-US" sz="1400" dirty="0" smtClean="0"/>
              <a:t>Credit: Vanessa Frias-Martinez</a:t>
            </a:r>
            <a:endParaRPr lang="en-US" sz="1400" dirty="0"/>
          </a:p>
        </p:txBody>
      </p:sp>
    </p:spTree>
    <p:extLst>
      <p:ext uri="{BB962C8B-B14F-4D97-AF65-F5344CB8AC3E}">
        <p14:creationId xmlns:p14="http://schemas.microsoft.com/office/powerpoint/2010/main" val="48286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91114"/>
            <a:ext cx="7772400" cy="1143000"/>
          </a:xfrm>
        </p:spPr>
        <p:txBody>
          <a:bodyPr>
            <a:normAutofit/>
          </a:bodyPr>
          <a:lstStyle/>
          <a:p>
            <a:r>
              <a:rPr lang="en-US" dirty="0" smtClean="0">
                <a:solidFill>
                  <a:srgbClr val="31859C"/>
                </a:solidFill>
              </a:rPr>
              <a:t>Social Activity</a:t>
            </a:r>
            <a:endParaRPr lang="en-US" dirty="0"/>
          </a:p>
        </p:txBody>
      </p:sp>
      <p:pic>
        <p:nvPicPr>
          <p:cNvPr id="8" name="Picture 7"/>
          <p:cNvPicPr>
            <a:picLocks noChangeAspect="1"/>
          </p:cNvPicPr>
          <p:nvPr/>
        </p:nvPicPr>
        <p:blipFill>
          <a:blip r:embed="rId3"/>
          <a:stretch>
            <a:fillRect/>
          </a:stretch>
        </p:blipFill>
        <p:spPr>
          <a:xfrm>
            <a:off x="1239981" y="1417638"/>
            <a:ext cx="6241474" cy="4873820"/>
          </a:xfrm>
          <a:prstGeom prst="rect">
            <a:avLst/>
          </a:prstGeom>
        </p:spPr>
      </p:pic>
      <p:sp>
        <p:nvSpPr>
          <p:cNvPr id="5" name="TextBox 4"/>
          <p:cNvSpPr txBox="1"/>
          <p:nvPr/>
        </p:nvSpPr>
        <p:spPr>
          <a:xfrm>
            <a:off x="4049657" y="6291458"/>
            <a:ext cx="1402948" cy="400110"/>
          </a:xfrm>
          <a:prstGeom prst="rect">
            <a:avLst/>
          </a:prstGeom>
          <a:noFill/>
        </p:spPr>
        <p:txBody>
          <a:bodyPr wrap="none" rtlCol="0">
            <a:spAutoFit/>
          </a:bodyPr>
          <a:lstStyle/>
          <a:p>
            <a:r>
              <a:rPr lang="en-US" sz="2000" dirty="0" smtClean="0">
                <a:solidFill>
                  <a:schemeClr val="accent3">
                    <a:lumMod val="50000"/>
                  </a:schemeClr>
                </a:solidFill>
              </a:rPr>
              <a:t>Mexico City</a:t>
            </a:r>
            <a:endParaRPr lang="en-US" sz="2000" dirty="0">
              <a:solidFill>
                <a:schemeClr val="accent3">
                  <a:lumMod val="50000"/>
                </a:schemeClr>
              </a:solidFill>
            </a:endParaRPr>
          </a:p>
        </p:txBody>
      </p:sp>
      <p:sp>
        <p:nvSpPr>
          <p:cNvPr id="6" name="TextBox 5"/>
          <p:cNvSpPr txBox="1"/>
          <p:nvPr/>
        </p:nvSpPr>
        <p:spPr>
          <a:xfrm>
            <a:off x="6725453" y="6550223"/>
            <a:ext cx="2418547" cy="307777"/>
          </a:xfrm>
          <a:prstGeom prst="rect">
            <a:avLst/>
          </a:prstGeom>
          <a:noFill/>
        </p:spPr>
        <p:txBody>
          <a:bodyPr wrap="none" rtlCol="0">
            <a:spAutoFit/>
          </a:bodyPr>
          <a:lstStyle/>
          <a:p>
            <a:r>
              <a:rPr lang="en-US" sz="1400" dirty="0" smtClean="0"/>
              <a:t>Credit: Vanessa Frias-Martinez</a:t>
            </a:r>
            <a:endParaRPr lang="en-US" sz="1400" dirty="0"/>
          </a:p>
        </p:txBody>
      </p:sp>
    </p:spTree>
    <p:extLst>
      <p:ext uri="{BB962C8B-B14F-4D97-AF65-F5344CB8AC3E}">
        <p14:creationId xmlns:p14="http://schemas.microsoft.com/office/powerpoint/2010/main" val="4281120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31859C"/>
                </a:solidFill>
              </a:rPr>
              <a:t>Call Duration </a:t>
            </a:r>
            <a:endParaRPr lang="en-US" dirty="0"/>
          </a:p>
        </p:txBody>
      </p:sp>
      <p:sp>
        <p:nvSpPr>
          <p:cNvPr id="5" name="TextBox 4"/>
          <p:cNvSpPr txBox="1"/>
          <p:nvPr/>
        </p:nvSpPr>
        <p:spPr>
          <a:xfrm>
            <a:off x="4053613" y="5724283"/>
            <a:ext cx="1402948" cy="400110"/>
          </a:xfrm>
          <a:prstGeom prst="rect">
            <a:avLst/>
          </a:prstGeom>
          <a:noFill/>
        </p:spPr>
        <p:txBody>
          <a:bodyPr wrap="none" rtlCol="0">
            <a:spAutoFit/>
          </a:bodyPr>
          <a:lstStyle/>
          <a:p>
            <a:r>
              <a:rPr lang="en-US" sz="2000" dirty="0" smtClean="0">
                <a:solidFill>
                  <a:schemeClr val="accent3">
                    <a:lumMod val="50000"/>
                  </a:schemeClr>
                </a:solidFill>
              </a:rPr>
              <a:t>Mexico City</a:t>
            </a:r>
            <a:endParaRPr lang="en-US" sz="2000" dirty="0">
              <a:solidFill>
                <a:schemeClr val="accent3">
                  <a:lumMod val="50000"/>
                </a:schemeClr>
              </a:solidFill>
            </a:endParaRPr>
          </a:p>
        </p:txBody>
      </p:sp>
      <p:pic>
        <p:nvPicPr>
          <p:cNvPr id="6" name="Picture 5"/>
          <p:cNvPicPr>
            <a:picLocks noChangeAspect="1"/>
          </p:cNvPicPr>
          <p:nvPr/>
        </p:nvPicPr>
        <p:blipFill>
          <a:blip r:embed="rId3"/>
          <a:stretch>
            <a:fillRect/>
          </a:stretch>
        </p:blipFill>
        <p:spPr>
          <a:xfrm>
            <a:off x="1981200" y="2209800"/>
            <a:ext cx="4889501" cy="3767792"/>
          </a:xfrm>
          <a:prstGeom prst="rect">
            <a:avLst/>
          </a:prstGeom>
        </p:spPr>
      </p:pic>
      <p:cxnSp>
        <p:nvCxnSpPr>
          <p:cNvPr id="11" name="Straight Connector 10"/>
          <p:cNvCxnSpPr/>
          <p:nvPr/>
        </p:nvCxnSpPr>
        <p:spPr>
          <a:xfrm>
            <a:off x="5156377" y="2209800"/>
            <a:ext cx="23091" cy="3282882"/>
          </a:xfrm>
          <a:prstGeom prst="line">
            <a:avLst/>
          </a:prstGeom>
          <a:ln>
            <a:solidFill>
              <a:srgbClr val="FF0000"/>
            </a:solidFill>
          </a:ln>
          <a:effectLst>
            <a:outerShdw blurRad="40000" dist="20000" dir="5400000" rotWithShape="0">
              <a:srgbClr val="FF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231248" y="2009745"/>
            <a:ext cx="654296" cy="400110"/>
          </a:xfrm>
          <a:prstGeom prst="rect">
            <a:avLst/>
          </a:prstGeom>
          <a:noFill/>
        </p:spPr>
        <p:txBody>
          <a:bodyPr wrap="none" rtlCol="0">
            <a:spAutoFit/>
          </a:bodyPr>
          <a:lstStyle/>
          <a:p>
            <a:r>
              <a:rPr lang="en-US" sz="2000" dirty="0" smtClean="0">
                <a:solidFill>
                  <a:srgbClr val="FF0000"/>
                </a:solidFill>
              </a:rPr>
              <a:t>3pm</a:t>
            </a:r>
            <a:endParaRPr lang="en-US" sz="2000" dirty="0">
              <a:solidFill>
                <a:srgbClr val="FF0000"/>
              </a:solidFill>
            </a:endParaRPr>
          </a:p>
        </p:txBody>
      </p:sp>
      <p:sp>
        <p:nvSpPr>
          <p:cNvPr id="9" name="TextBox 8"/>
          <p:cNvSpPr txBox="1"/>
          <p:nvPr/>
        </p:nvSpPr>
        <p:spPr>
          <a:xfrm>
            <a:off x="6725453" y="6550223"/>
            <a:ext cx="2418547" cy="307777"/>
          </a:xfrm>
          <a:prstGeom prst="rect">
            <a:avLst/>
          </a:prstGeom>
          <a:noFill/>
        </p:spPr>
        <p:txBody>
          <a:bodyPr wrap="none" rtlCol="0">
            <a:spAutoFit/>
          </a:bodyPr>
          <a:lstStyle/>
          <a:p>
            <a:r>
              <a:rPr lang="en-US" sz="1400" dirty="0" smtClean="0"/>
              <a:t>Credit: Vanessa Frias-Martinez</a:t>
            </a:r>
            <a:endParaRPr lang="en-US" sz="1400" dirty="0"/>
          </a:p>
        </p:txBody>
      </p:sp>
    </p:spTree>
    <p:extLst>
      <p:ext uri="{BB962C8B-B14F-4D97-AF65-F5344CB8AC3E}">
        <p14:creationId xmlns:p14="http://schemas.microsoft.com/office/powerpoint/2010/main" val="175616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1859C"/>
                </a:solidFill>
              </a:rPr>
              <a:t>Mobility Behavior</a:t>
            </a:r>
            <a:endParaRPr lang="en-US" dirty="0">
              <a:solidFill>
                <a:srgbClr val="31859C"/>
              </a:solidFill>
            </a:endParaRPr>
          </a:p>
        </p:txBody>
      </p:sp>
      <p:pic>
        <p:nvPicPr>
          <p:cNvPr id="5" name="Content Placeholder 5"/>
          <p:cNvPicPr>
            <a:picLocks noChangeAspect="1"/>
          </p:cNvPicPr>
          <p:nvPr/>
        </p:nvPicPr>
        <p:blipFill>
          <a:blip r:embed="rId2"/>
          <a:srcRect l="-10975" r="-10975"/>
          <a:stretch>
            <a:fillRect/>
          </a:stretch>
        </p:blipFill>
        <p:spPr>
          <a:xfrm>
            <a:off x="609600" y="1752600"/>
            <a:ext cx="8229600" cy="4525963"/>
          </a:xfrm>
          <a:prstGeom prst="rect">
            <a:avLst/>
          </a:prstGeom>
        </p:spPr>
      </p:pic>
      <p:sp>
        <p:nvSpPr>
          <p:cNvPr id="4" name="TextBox 3"/>
          <p:cNvSpPr txBox="1"/>
          <p:nvPr/>
        </p:nvSpPr>
        <p:spPr>
          <a:xfrm>
            <a:off x="6725453" y="6550223"/>
            <a:ext cx="2418547" cy="307777"/>
          </a:xfrm>
          <a:prstGeom prst="rect">
            <a:avLst/>
          </a:prstGeom>
          <a:noFill/>
        </p:spPr>
        <p:txBody>
          <a:bodyPr wrap="none" rtlCol="0">
            <a:spAutoFit/>
          </a:bodyPr>
          <a:lstStyle/>
          <a:p>
            <a:r>
              <a:rPr lang="en-US" sz="1400" dirty="0" smtClean="0"/>
              <a:t>Credit: Vanessa Frias-Martinez</a:t>
            </a:r>
            <a:endParaRPr lang="en-US" sz="1400" dirty="0"/>
          </a:p>
        </p:txBody>
      </p:sp>
    </p:spTree>
    <p:extLst>
      <p:ext uri="{BB962C8B-B14F-4D97-AF65-F5344CB8AC3E}">
        <p14:creationId xmlns:p14="http://schemas.microsoft.com/office/powerpoint/2010/main" val="6210889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1859C"/>
                </a:solidFill>
              </a:rPr>
              <a:t>Summary</a:t>
            </a:r>
            <a:endParaRPr lang="en-US" dirty="0">
              <a:solidFill>
                <a:srgbClr val="31859C"/>
              </a:solidFill>
            </a:endParaRPr>
          </a:p>
        </p:txBody>
      </p:sp>
      <p:sp>
        <p:nvSpPr>
          <p:cNvPr id="3" name="Content Placeholder 2"/>
          <p:cNvSpPr>
            <a:spLocks noGrp="1"/>
          </p:cNvSpPr>
          <p:nvPr>
            <p:ph idx="1"/>
          </p:nvPr>
        </p:nvSpPr>
        <p:spPr/>
        <p:txBody>
          <a:bodyPr/>
          <a:lstStyle/>
          <a:p>
            <a:r>
              <a:rPr lang="en-US" dirty="0" smtClean="0"/>
              <a:t>Larger call volumes right after earthquake</a:t>
            </a:r>
          </a:p>
          <a:p>
            <a:r>
              <a:rPr lang="en-US" dirty="0" smtClean="0"/>
              <a:t>Shorter call durations (“check call”)</a:t>
            </a:r>
          </a:p>
          <a:p>
            <a:r>
              <a:rPr lang="en-US" dirty="0" smtClean="0"/>
              <a:t>Longer calls at the end of the day</a:t>
            </a:r>
          </a:p>
          <a:p>
            <a:r>
              <a:rPr lang="en-US" dirty="0"/>
              <a:t>H</a:t>
            </a:r>
            <a:r>
              <a:rPr lang="en-US" dirty="0" smtClean="0"/>
              <a:t>ighly </a:t>
            </a:r>
            <a:r>
              <a:rPr lang="en-US" dirty="0"/>
              <a:t>connected </a:t>
            </a:r>
            <a:r>
              <a:rPr lang="en-US" dirty="0" smtClean="0"/>
              <a:t>users contact larger number of peers </a:t>
            </a:r>
          </a:p>
          <a:p>
            <a:r>
              <a:rPr lang="en-US" dirty="0" smtClean="0"/>
              <a:t>Larger mobility patterns during earthquake</a:t>
            </a:r>
            <a:endParaRPr lang="en-US" dirty="0"/>
          </a:p>
        </p:txBody>
      </p:sp>
      <p:sp>
        <p:nvSpPr>
          <p:cNvPr id="4" name="TextBox 3"/>
          <p:cNvSpPr txBox="1"/>
          <p:nvPr/>
        </p:nvSpPr>
        <p:spPr>
          <a:xfrm>
            <a:off x="6725453" y="6550223"/>
            <a:ext cx="2418547" cy="307777"/>
          </a:xfrm>
          <a:prstGeom prst="rect">
            <a:avLst/>
          </a:prstGeom>
          <a:noFill/>
        </p:spPr>
        <p:txBody>
          <a:bodyPr wrap="none" rtlCol="0">
            <a:spAutoFit/>
          </a:bodyPr>
          <a:lstStyle/>
          <a:p>
            <a:r>
              <a:rPr lang="en-US" sz="1400" dirty="0" smtClean="0"/>
              <a:t>Credit: Vanessa Frias-Martinez</a:t>
            </a:r>
            <a:endParaRPr lang="en-US" sz="1400" dirty="0"/>
          </a:p>
        </p:txBody>
      </p:sp>
    </p:spTree>
    <p:extLst>
      <p:ext uri="{BB962C8B-B14F-4D97-AF65-F5344CB8AC3E}">
        <p14:creationId xmlns:p14="http://schemas.microsoft.com/office/powerpoint/2010/main" val="8108367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_tradnl" dirty="0" smtClean="0">
                <a:solidFill>
                  <a:schemeClr val="tx2">
                    <a:lumMod val="60000"/>
                    <a:lumOff val="40000"/>
                  </a:schemeClr>
                </a:solidFill>
              </a:rPr>
              <a:t>H1N1 </a:t>
            </a:r>
            <a:r>
              <a:rPr lang="es-ES_tradnl" dirty="0" err="1" smtClean="0">
                <a:solidFill>
                  <a:schemeClr val="tx2">
                    <a:lumMod val="60000"/>
                    <a:lumOff val="40000"/>
                  </a:schemeClr>
                </a:solidFill>
              </a:rPr>
              <a:t>Mexico</a:t>
            </a:r>
            <a:r>
              <a:rPr lang="es-ES_tradnl" dirty="0" smtClean="0">
                <a:solidFill>
                  <a:schemeClr val="tx2">
                    <a:lumMod val="60000"/>
                    <a:lumOff val="40000"/>
                  </a:schemeClr>
                </a:solidFill>
              </a:rPr>
              <a:t> </a:t>
            </a:r>
            <a:r>
              <a:rPr lang="es-ES_tradnl" dirty="0" err="1" smtClean="0">
                <a:solidFill>
                  <a:schemeClr val="tx2">
                    <a:lumMod val="60000"/>
                    <a:lumOff val="40000"/>
                  </a:schemeClr>
                </a:solidFill>
              </a:rPr>
              <a:t>Timeline</a:t>
            </a:r>
            <a:endParaRPr lang="es-ES_tradnl" dirty="0">
              <a:solidFill>
                <a:schemeClr val="tx2">
                  <a:lumMod val="60000"/>
                  <a:lumOff val="40000"/>
                </a:schemeClr>
              </a:solidFill>
            </a:endParaRPr>
          </a:p>
        </p:txBody>
      </p:sp>
      <p:graphicFrame>
        <p:nvGraphicFramePr>
          <p:cNvPr id="8" name="7 Marcador de contenido"/>
          <p:cNvGraphicFramePr>
            <a:graphicFrameLocks noGrp="1"/>
          </p:cNvGraphicFramePr>
          <p:nvPr>
            <p:ph idx="1"/>
          </p:nvPr>
        </p:nvGraphicFramePr>
        <p:xfrm>
          <a:off x="381000" y="2133600"/>
          <a:ext cx="8534400" cy="30237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6725453" y="6550223"/>
            <a:ext cx="2418547" cy="307777"/>
          </a:xfrm>
          <a:prstGeom prst="rect">
            <a:avLst/>
          </a:prstGeom>
          <a:noFill/>
        </p:spPr>
        <p:txBody>
          <a:bodyPr wrap="none" rtlCol="0">
            <a:spAutoFit/>
          </a:bodyPr>
          <a:lstStyle/>
          <a:p>
            <a:r>
              <a:rPr lang="en-US" sz="1400" dirty="0" smtClean="0"/>
              <a:t>Credit: Vanessa Frias-Martinez</a:t>
            </a:r>
            <a:endParaRPr lang="en-US" sz="1400" dirty="0"/>
          </a:p>
        </p:txBody>
      </p:sp>
    </p:spTree>
    <p:extLst>
      <p:ext uri="{BB962C8B-B14F-4D97-AF65-F5344CB8AC3E}">
        <p14:creationId xmlns:p14="http://schemas.microsoft.com/office/powerpoint/2010/main" val="10866312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33400"/>
            <a:ext cx="5486400" cy="5620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1219200" y="6137304"/>
            <a:ext cx="6172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rgbClr val="231F20"/>
                </a:solidFill>
                <a:effectLst/>
                <a:latin typeface="Arial" panose="020B0604020202020204" pitchFamily="34" charset="0"/>
                <a:ea typeface="Calibri" panose="020F0502020204030204" pitchFamily="34" charset="0"/>
              </a:rPr>
              <a:t>Jan Feb Mar Apr May Jun Jul Aug Sept Oct Nov Dec Jan Feb Mar Apr</a:t>
            </a:r>
            <a:endParaRPr kumimoji="0" lang="en-US" altLang="en-US"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ndParaRPr>
          </a:p>
        </p:txBody>
      </p:sp>
      <p:sp>
        <p:nvSpPr>
          <p:cNvPr id="13" name="TextBox 12"/>
          <p:cNvSpPr txBox="1"/>
          <p:nvPr/>
        </p:nvSpPr>
        <p:spPr>
          <a:xfrm>
            <a:off x="506422" y="4460905"/>
            <a:ext cx="877163" cy="461665"/>
          </a:xfrm>
          <a:prstGeom prst="rect">
            <a:avLst/>
          </a:prstGeom>
          <a:noFill/>
        </p:spPr>
        <p:txBody>
          <a:bodyPr wrap="none" rtlCol="0">
            <a:spAutoFit/>
          </a:bodyPr>
          <a:lstStyle/>
          <a:p>
            <a:r>
              <a:rPr lang="en-US" dirty="0" smtClean="0"/>
              <a:t>2,000</a:t>
            </a:r>
            <a:endParaRPr lang="en-US" dirty="0"/>
          </a:p>
        </p:txBody>
      </p:sp>
      <p:sp>
        <p:nvSpPr>
          <p:cNvPr id="15" name="TextBox 14"/>
          <p:cNvSpPr txBox="1"/>
          <p:nvPr/>
        </p:nvSpPr>
        <p:spPr>
          <a:xfrm>
            <a:off x="514290" y="360638"/>
            <a:ext cx="877163" cy="461665"/>
          </a:xfrm>
          <a:prstGeom prst="rect">
            <a:avLst/>
          </a:prstGeom>
          <a:noFill/>
        </p:spPr>
        <p:txBody>
          <a:bodyPr wrap="none" rtlCol="0">
            <a:spAutoFit/>
          </a:bodyPr>
          <a:lstStyle/>
          <a:p>
            <a:r>
              <a:rPr lang="en-US" dirty="0" smtClean="0"/>
              <a:t>8,000</a:t>
            </a:r>
            <a:endParaRPr lang="en-US" dirty="0"/>
          </a:p>
        </p:txBody>
      </p:sp>
      <p:sp>
        <p:nvSpPr>
          <p:cNvPr id="16" name="TextBox 15"/>
          <p:cNvSpPr txBox="1"/>
          <p:nvPr/>
        </p:nvSpPr>
        <p:spPr>
          <a:xfrm>
            <a:off x="514289" y="1748135"/>
            <a:ext cx="877163" cy="461665"/>
          </a:xfrm>
          <a:prstGeom prst="rect">
            <a:avLst/>
          </a:prstGeom>
          <a:noFill/>
        </p:spPr>
        <p:txBody>
          <a:bodyPr wrap="none" rtlCol="0">
            <a:spAutoFit/>
          </a:bodyPr>
          <a:lstStyle/>
          <a:p>
            <a:r>
              <a:rPr lang="en-US" dirty="0"/>
              <a:t>6</a:t>
            </a:r>
            <a:r>
              <a:rPr lang="en-US" dirty="0" smtClean="0"/>
              <a:t>,000</a:t>
            </a:r>
            <a:endParaRPr lang="en-US" dirty="0"/>
          </a:p>
        </p:txBody>
      </p:sp>
      <p:sp>
        <p:nvSpPr>
          <p:cNvPr id="17" name="TextBox 16"/>
          <p:cNvSpPr txBox="1"/>
          <p:nvPr/>
        </p:nvSpPr>
        <p:spPr>
          <a:xfrm>
            <a:off x="504363" y="3104520"/>
            <a:ext cx="877163" cy="461665"/>
          </a:xfrm>
          <a:prstGeom prst="rect">
            <a:avLst/>
          </a:prstGeom>
          <a:noFill/>
        </p:spPr>
        <p:txBody>
          <a:bodyPr wrap="none" rtlCol="0">
            <a:spAutoFit/>
          </a:bodyPr>
          <a:lstStyle/>
          <a:p>
            <a:r>
              <a:rPr lang="en-US" dirty="0"/>
              <a:t>4</a:t>
            </a:r>
            <a:r>
              <a:rPr lang="en-US" dirty="0" smtClean="0"/>
              <a:t>,000</a:t>
            </a:r>
            <a:endParaRPr lang="en-US" dirty="0"/>
          </a:p>
        </p:txBody>
      </p:sp>
      <p:grpSp>
        <p:nvGrpSpPr>
          <p:cNvPr id="18" name="Group 17"/>
          <p:cNvGrpSpPr/>
          <p:nvPr/>
        </p:nvGrpSpPr>
        <p:grpSpPr>
          <a:xfrm>
            <a:off x="1688847" y="42619"/>
            <a:ext cx="5416803" cy="7017440"/>
            <a:chOff x="1688847" y="42619"/>
            <a:chExt cx="5416803" cy="7017440"/>
          </a:xfrm>
        </p:grpSpPr>
        <p:sp>
          <p:nvSpPr>
            <p:cNvPr id="11" name="Rectangle 10"/>
            <p:cNvSpPr>
              <a:spLocks noChangeArrowheads="1"/>
            </p:cNvSpPr>
            <p:nvPr/>
          </p:nvSpPr>
          <p:spPr bwMode="auto">
            <a:xfrm>
              <a:off x="3124200" y="6413728"/>
              <a:ext cx="39814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2557463" algn="l"/>
                </a:tabLst>
                <a:defRPr>
                  <a:solidFill>
                    <a:schemeClr val="tx1"/>
                  </a:solidFill>
                  <a:latin typeface="Arial" panose="020B0604020202020204" pitchFamily="34" charset="0"/>
                </a:defRPr>
              </a:lvl1pPr>
              <a:lvl2pPr>
                <a:tabLst>
                  <a:tab pos="2557463" algn="l"/>
                </a:tabLst>
                <a:defRPr>
                  <a:solidFill>
                    <a:schemeClr val="tx1"/>
                  </a:solidFill>
                  <a:latin typeface="Arial" panose="020B0604020202020204" pitchFamily="34" charset="0"/>
                </a:defRPr>
              </a:lvl2pPr>
              <a:lvl3pPr>
                <a:tabLst>
                  <a:tab pos="2557463" algn="l"/>
                </a:tabLst>
                <a:defRPr>
                  <a:solidFill>
                    <a:schemeClr val="tx1"/>
                  </a:solidFill>
                  <a:latin typeface="Arial" panose="020B0604020202020204" pitchFamily="34" charset="0"/>
                </a:defRPr>
              </a:lvl3pPr>
              <a:lvl4pPr>
                <a:tabLst>
                  <a:tab pos="2557463" algn="l"/>
                </a:tabLst>
                <a:defRPr>
                  <a:solidFill>
                    <a:schemeClr val="tx1"/>
                  </a:solidFill>
                  <a:latin typeface="Arial" panose="020B0604020202020204" pitchFamily="34" charset="0"/>
                </a:defRPr>
              </a:lvl4pPr>
              <a:lvl5pPr>
                <a:tabLst>
                  <a:tab pos="2557463" algn="l"/>
                </a:tabLst>
                <a:defRPr>
                  <a:solidFill>
                    <a:schemeClr val="tx1"/>
                  </a:solidFill>
                  <a:latin typeface="Arial" panose="020B0604020202020204" pitchFamily="34" charset="0"/>
                </a:defRPr>
              </a:lvl5pPr>
              <a:lvl6pPr eaLnBrk="0" fontAlgn="base" hangingPunct="0">
                <a:spcBef>
                  <a:spcPct val="0"/>
                </a:spcBef>
                <a:spcAft>
                  <a:spcPct val="0"/>
                </a:spcAft>
                <a:tabLst>
                  <a:tab pos="2557463" algn="l"/>
                </a:tabLst>
                <a:defRPr>
                  <a:solidFill>
                    <a:schemeClr val="tx1"/>
                  </a:solidFill>
                  <a:latin typeface="Arial" panose="020B0604020202020204" pitchFamily="34" charset="0"/>
                </a:defRPr>
              </a:lvl6pPr>
              <a:lvl7pPr eaLnBrk="0" fontAlgn="base" hangingPunct="0">
                <a:spcBef>
                  <a:spcPct val="0"/>
                </a:spcBef>
                <a:spcAft>
                  <a:spcPct val="0"/>
                </a:spcAft>
                <a:tabLst>
                  <a:tab pos="2557463" algn="l"/>
                </a:tabLst>
                <a:defRPr>
                  <a:solidFill>
                    <a:schemeClr val="tx1"/>
                  </a:solidFill>
                  <a:latin typeface="Arial" panose="020B0604020202020204" pitchFamily="34" charset="0"/>
                </a:defRPr>
              </a:lvl7pPr>
              <a:lvl8pPr eaLnBrk="0" fontAlgn="base" hangingPunct="0">
                <a:spcBef>
                  <a:spcPct val="0"/>
                </a:spcBef>
                <a:spcAft>
                  <a:spcPct val="0"/>
                </a:spcAft>
                <a:tabLst>
                  <a:tab pos="2557463" algn="l"/>
                </a:tabLst>
                <a:defRPr>
                  <a:solidFill>
                    <a:schemeClr val="tx1"/>
                  </a:solidFill>
                  <a:latin typeface="Arial" panose="020B0604020202020204" pitchFamily="34" charset="0"/>
                </a:defRPr>
              </a:lvl8pPr>
              <a:lvl9pPr eaLnBrk="0" fontAlgn="base" hangingPunct="0">
                <a:spcBef>
                  <a:spcPct val="0"/>
                </a:spcBef>
                <a:spcAft>
                  <a:spcPct val="0"/>
                </a:spcAft>
                <a:tabLst>
                  <a:tab pos="255746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557463" algn="l"/>
                </a:tabLst>
              </a:pPr>
              <a:r>
                <a:rPr kumimoji="0" lang="en-US" altLang="en-US" sz="1800" b="0" i="0" u="none" strike="noStrike" cap="none" normalizeH="0" baseline="0" dirty="0" smtClean="0">
                  <a:ln>
                    <a:noFill/>
                  </a:ln>
                  <a:solidFill>
                    <a:srgbClr val="231F20"/>
                  </a:solidFill>
                  <a:effectLst/>
                  <a:ea typeface="Calibri" panose="020F0502020204030204" pitchFamily="34" charset="0"/>
                </a:rPr>
                <a:t>1918	1919</a:t>
              </a:r>
              <a:endParaRPr kumimoji="0" lang="en-US" altLang="en-US" sz="1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2557463" algn="l"/>
                </a:tabLst>
              </a:pPr>
              <a:endParaRPr kumimoji="0" lang="en-US" altLang="en-US" sz="1800" b="0" i="0" u="none" strike="noStrike" cap="none" normalizeH="0" baseline="0" dirty="0" smtClean="0">
                <a:ln>
                  <a:noFill/>
                </a:ln>
                <a:solidFill>
                  <a:schemeClr val="tx1"/>
                </a:solidFill>
                <a:effectLst/>
              </a:endParaRPr>
            </a:p>
          </p:txBody>
        </p:sp>
        <p:sp>
          <p:nvSpPr>
            <p:cNvPr id="14" name="TextBox 13"/>
            <p:cNvSpPr txBox="1"/>
            <p:nvPr/>
          </p:nvSpPr>
          <p:spPr>
            <a:xfrm>
              <a:off x="1688847" y="42619"/>
              <a:ext cx="4851906" cy="461665"/>
            </a:xfrm>
            <a:prstGeom prst="rect">
              <a:avLst/>
            </a:prstGeom>
            <a:noFill/>
          </p:spPr>
          <p:txBody>
            <a:bodyPr wrap="none" rtlCol="0">
              <a:spAutoFit/>
            </a:bodyPr>
            <a:lstStyle/>
            <a:p>
              <a:r>
                <a:rPr lang="en-US" dirty="0" smtClean="0"/>
                <a:t>Deaths per Week, United States Army</a:t>
              </a:r>
              <a:endParaRPr lang="en-US" dirty="0"/>
            </a:p>
          </p:txBody>
        </p:sp>
      </p:grpSp>
    </p:spTree>
    <p:extLst>
      <p:ext uri="{BB962C8B-B14F-4D97-AF65-F5344CB8AC3E}">
        <p14:creationId xmlns:p14="http://schemas.microsoft.com/office/powerpoint/2010/main" val="229643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66808"/>
            <a:ext cx="7772400" cy="1143000"/>
          </a:xfrm>
        </p:spPr>
        <p:txBody>
          <a:bodyPr/>
          <a:lstStyle/>
          <a:p>
            <a:r>
              <a:rPr lang="es-ES_tradnl" dirty="0" err="1" smtClean="0">
                <a:solidFill>
                  <a:schemeClr val="tx2">
                    <a:lumMod val="60000"/>
                    <a:lumOff val="40000"/>
                  </a:schemeClr>
                </a:solidFill>
              </a:rPr>
              <a:t>Infrastructure</a:t>
            </a:r>
            <a:r>
              <a:rPr lang="es-ES_tradnl" dirty="0" smtClean="0">
                <a:solidFill>
                  <a:schemeClr val="tx2">
                    <a:lumMod val="60000"/>
                    <a:lumOff val="40000"/>
                  </a:schemeClr>
                </a:solidFill>
              </a:rPr>
              <a:t> </a:t>
            </a:r>
            <a:r>
              <a:rPr lang="es-ES_tradnl" dirty="0" err="1" smtClean="0">
                <a:solidFill>
                  <a:schemeClr val="tx2">
                    <a:lumMod val="60000"/>
                    <a:lumOff val="40000"/>
                  </a:schemeClr>
                </a:solidFill>
              </a:rPr>
              <a:t>Analysis</a:t>
            </a:r>
            <a:endParaRPr lang="en-US" dirty="0"/>
          </a:p>
        </p:txBody>
      </p:sp>
      <p:pic>
        <p:nvPicPr>
          <p:cNvPr id="5" name="Picture 4"/>
          <p:cNvPicPr>
            <a:picLocks noChangeAspect="1" noChangeArrowheads="1"/>
          </p:cNvPicPr>
          <p:nvPr/>
        </p:nvPicPr>
        <p:blipFill>
          <a:blip r:embed="rId2" cstate="print"/>
          <a:srcRect/>
          <a:stretch>
            <a:fillRect/>
          </a:stretch>
        </p:blipFill>
        <p:spPr bwMode="auto">
          <a:xfrm>
            <a:off x="5364163" y="1628775"/>
            <a:ext cx="2232025" cy="2295525"/>
          </a:xfrm>
          <a:prstGeom prst="rect">
            <a:avLst/>
          </a:prstGeom>
          <a:noFill/>
          <a:ln w="9525">
            <a:noFill/>
            <a:miter lim="800000"/>
            <a:headEnd/>
            <a:tailEnd/>
          </a:ln>
        </p:spPr>
      </p:pic>
      <p:pic>
        <p:nvPicPr>
          <p:cNvPr id="6" name="Picture 5"/>
          <p:cNvPicPr>
            <a:picLocks noChangeAspect="1" noChangeArrowheads="1"/>
          </p:cNvPicPr>
          <p:nvPr/>
        </p:nvPicPr>
        <p:blipFill>
          <a:blip r:embed="rId3" cstate="print"/>
          <a:srcRect/>
          <a:stretch>
            <a:fillRect/>
          </a:stretch>
        </p:blipFill>
        <p:spPr bwMode="auto">
          <a:xfrm>
            <a:off x="827088" y="1628775"/>
            <a:ext cx="3744912" cy="2284413"/>
          </a:xfrm>
          <a:prstGeom prst="rect">
            <a:avLst/>
          </a:prstGeom>
          <a:noFill/>
          <a:ln w="9525">
            <a:noFill/>
            <a:miter lim="800000"/>
            <a:headEnd/>
            <a:tailEnd/>
          </a:ln>
        </p:spPr>
      </p:pic>
      <p:pic>
        <p:nvPicPr>
          <p:cNvPr id="7" name="Picture 6"/>
          <p:cNvPicPr>
            <a:picLocks noChangeAspect="1" noChangeArrowheads="1"/>
          </p:cNvPicPr>
          <p:nvPr/>
        </p:nvPicPr>
        <p:blipFill>
          <a:blip r:embed="rId4" cstate="print"/>
          <a:srcRect/>
          <a:stretch>
            <a:fillRect/>
          </a:stretch>
        </p:blipFill>
        <p:spPr bwMode="auto">
          <a:xfrm>
            <a:off x="827088" y="4149725"/>
            <a:ext cx="3746500" cy="2311400"/>
          </a:xfrm>
          <a:prstGeom prst="rect">
            <a:avLst/>
          </a:prstGeom>
          <a:noFill/>
          <a:ln w="9525">
            <a:noFill/>
            <a:miter lim="800000"/>
            <a:headEnd/>
            <a:tailEnd/>
          </a:ln>
        </p:spPr>
      </p:pic>
      <p:pic>
        <p:nvPicPr>
          <p:cNvPr id="8" name="Picture 7"/>
          <p:cNvPicPr>
            <a:picLocks noChangeAspect="1" noChangeArrowheads="1"/>
          </p:cNvPicPr>
          <p:nvPr/>
        </p:nvPicPr>
        <p:blipFill>
          <a:blip r:embed="rId5" cstate="print"/>
          <a:srcRect/>
          <a:stretch>
            <a:fillRect/>
          </a:stretch>
        </p:blipFill>
        <p:spPr bwMode="auto">
          <a:xfrm>
            <a:off x="5364163" y="4289425"/>
            <a:ext cx="2222500" cy="2187575"/>
          </a:xfrm>
          <a:prstGeom prst="rect">
            <a:avLst/>
          </a:prstGeom>
          <a:noFill/>
          <a:ln w="9525">
            <a:noFill/>
            <a:miter lim="800000"/>
            <a:headEnd/>
            <a:tailEnd/>
          </a:ln>
        </p:spPr>
      </p:pic>
      <p:sp>
        <p:nvSpPr>
          <p:cNvPr id="9" name="9 Rectángulo redondeado"/>
          <p:cNvSpPr/>
          <p:nvPr/>
        </p:nvSpPr>
        <p:spPr>
          <a:xfrm>
            <a:off x="5029200" y="3426023"/>
            <a:ext cx="3096344"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err="1" smtClean="0"/>
              <a:t>Only</a:t>
            </a:r>
            <a:r>
              <a:rPr lang="es-ES_tradnl" dirty="0" smtClean="0"/>
              <a:t> </a:t>
            </a:r>
            <a:r>
              <a:rPr lang="es-ES_tradnl" dirty="0" err="1" smtClean="0"/>
              <a:t>citizens</a:t>
            </a:r>
            <a:r>
              <a:rPr lang="es-ES_tradnl" dirty="0" smtClean="0"/>
              <a:t> </a:t>
            </a:r>
            <a:r>
              <a:rPr lang="es-ES_tradnl" dirty="0" err="1" smtClean="0"/>
              <a:t>that</a:t>
            </a:r>
            <a:r>
              <a:rPr lang="es-ES_tradnl" dirty="0" smtClean="0"/>
              <a:t> DO NOT LIVE in </a:t>
            </a:r>
            <a:r>
              <a:rPr lang="es-ES_tradnl" dirty="0" err="1" smtClean="0"/>
              <a:t>these</a:t>
            </a:r>
            <a:r>
              <a:rPr lang="es-ES_tradnl" dirty="0" smtClean="0"/>
              <a:t> BTS </a:t>
            </a:r>
            <a:r>
              <a:rPr lang="es-ES_tradnl" dirty="0" err="1" smtClean="0"/>
              <a:t>areas</a:t>
            </a:r>
            <a:endParaRPr lang="es-ES_tradnl" dirty="0"/>
          </a:p>
        </p:txBody>
      </p:sp>
      <p:sp>
        <p:nvSpPr>
          <p:cNvPr id="10" name="TextBox 9"/>
          <p:cNvSpPr txBox="1"/>
          <p:nvPr/>
        </p:nvSpPr>
        <p:spPr>
          <a:xfrm>
            <a:off x="6725453" y="6550223"/>
            <a:ext cx="2418547" cy="307777"/>
          </a:xfrm>
          <a:prstGeom prst="rect">
            <a:avLst/>
          </a:prstGeom>
          <a:noFill/>
        </p:spPr>
        <p:txBody>
          <a:bodyPr wrap="none" rtlCol="0">
            <a:spAutoFit/>
          </a:bodyPr>
          <a:lstStyle/>
          <a:p>
            <a:r>
              <a:rPr lang="en-US" sz="1400" dirty="0" smtClean="0"/>
              <a:t>Credit: Vanessa Frias-Martinez</a:t>
            </a:r>
            <a:endParaRPr lang="en-US" sz="1400" dirty="0"/>
          </a:p>
        </p:txBody>
      </p:sp>
    </p:spTree>
    <p:extLst>
      <p:ext uri="{BB962C8B-B14F-4D97-AF65-F5344CB8AC3E}">
        <p14:creationId xmlns:p14="http://schemas.microsoft.com/office/powerpoint/2010/main" val="31315245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err="1" smtClean="0">
                <a:solidFill>
                  <a:schemeClr val="tx2">
                    <a:lumMod val="60000"/>
                    <a:lumOff val="40000"/>
                  </a:schemeClr>
                </a:solidFill>
              </a:rPr>
              <a:t>University</a:t>
            </a:r>
            <a:r>
              <a:rPr lang="es-ES_tradnl" dirty="0" smtClean="0">
                <a:solidFill>
                  <a:schemeClr val="tx2">
                    <a:lumMod val="60000"/>
                    <a:lumOff val="40000"/>
                  </a:schemeClr>
                </a:solidFill>
              </a:rPr>
              <a:t> Campus</a:t>
            </a:r>
            <a:endParaRPr lang="en-US" dirty="0"/>
          </a:p>
        </p:txBody>
      </p:sp>
      <p:pic>
        <p:nvPicPr>
          <p:cNvPr id="5" name="Content Placeholder 4"/>
          <p:cNvPicPr>
            <a:picLocks noGrp="1" noChangeAspect="1" noChangeArrowheads="1"/>
          </p:cNvPicPr>
          <p:nvPr>
            <p:ph idx="1"/>
          </p:nvPr>
        </p:nvPicPr>
        <p:blipFill>
          <a:blip r:embed="rId3" cstate="print"/>
          <a:srcRect/>
          <a:stretch>
            <a:fillRect/>
          </a:stretch>
        </p:blipFill>
        <p:spPr bwMode="auto">
          <a:xfrm>
            <a:off x="457200" y="2385276"/>
            <a:ext cx="8229600" cy="2955811"/>
          </a:xfrm>
          <a:prstGeom prst="rect">
            <a:avLst/>
          </a:prstGeom>
          <a:noFill/>
          <a:ln w="9525">
            <a:noFill/>
            <a:miter lim="800000"/>
            <a:headEnd/>
            <a:tailEnd/>
          </a:ln>
        </p:spPr>
      </p:pic>
      <p:sp>
        <p:nvSpPr>
          <p:cNvPr id="7" name="TextBox 6"/>
          <p:cNvSpPr txBox="1"/>
          <p:nvPr/>
        </p:nvSpPr>
        <p:spPr>
          <a:xfrm>
            <a:off x="6725453" y="6550223"/>
            <a:ext cx="2418547" cy="307777"/>
          </a:xfrm>
          <a:prstGeom prst="rect">
            <a:avLst/>
          </a:prstGeom>
          <a:noFill/>
        </p:spPr>
        <p:txBody>
          <a:bodyPr wrap="none" rtlCol="0">
            <a:spAutoFit/>
          </a:bodyPr>
          <a:lstStyle/>
          <a:p>
            <a:r>
              <a:rPr lang="en-US" sz="1400" dirty="0" smtClean="0"/>
              <a:t>Credit: Vanessa Frias-Martinez</a:t>
            </a:r>
            <a:endParaRPr lang="en-US" sz="1400" dirty="0"/>
          </a:p>
        </p:txBody>
      </p:sp>
    </p:spTree>
    <p:extLst>
      <p:ext uri="{BB962C8B-B14F-4D97-AF65-F5344CB8AC3E}">
        <p14:creationId xmlns:p14="http://schemas.microsoft.com/office/powerpoint/2010/main" val="25853077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err="1" smtClean="0">
                <a:solidFill>
                  <a:schemeClr val="tx2">
                    <a:lumMod val="60000"/>
                    <a:lumOff val="40000"/>
                  </a:schemeClr>
                </a:solidFill>
              </a:rPr>
              <a:t>Airport</a:t>
            </a:r>
            <a:endParaRPr lang="en-US" dirty="0"/>
          </a:p>
        </p:txBody>
      </p:sp>
      <p:pic>
        <p:nvPicPr>
          <p:cNvPr id="7" name="Picture 4"/>
          <p:cNvPicPr>
            <a:picLocks noChangeAspect="1" noChangeArrowheads="1"/>
          </p:cNvPicPr>
          <p:nvPr/>
        </p:nvPicPr>
        <p:blipFill>
          <a:blip r:embed="rId3" cstate="print"/>
          <a:srcRect/>
          <a:stretch>
            <a:fillRect/>
          </a:stretch>
        </p:blipFill>
        <p:spPr bwMode="auto">
          <a:xfrm>
            <a:off x="250825" y="2636838"/>
            <a:ext cx="8391525" cy="2687637"/>
          </a:xfrm>
          <a:prstGeom prst="rect">
            <a:avLst/>
          </a:prstGeom>
          <a:noFill/>
          <a:ln w="9525">
            <a:noFill/>
            <a:miter lim="800000"/>
            <a:headEnd/>
            <a:tailEnd/>
          </a:ln>
        </p:spPr>
      </p:pic>
      <p:sp>
        <p:nvSpPr>
          <p:cNvPr id="5" name="TextBox 4"/>
          <p:cNvSpPr txBox="1"/>
          <p:nvPr/>
        </p:nvSpPr>
        <p:spPr>
          <a:xfrm>
            <a:off x="6725453" y="6550223"/>
            <a:ext cx="2418547" cy="307777"/>
          </a:xfrm>
          <a:prstGeom prst="rect">
            <a:avLst/>
          </a:prstGeom>
          <a:noFill/>
        </p:spPr>
        <p:txBody>
          <a:bodyPr wrap="none" rtlCol="0">
            <a:spAutoFit/>
          </a:bodyPr>
          <a:lstStyle/>
          <a:p>
            <a:r>
              <a:rPr lang="en-US" sz="1400" dirty="0" smtClean="0"/>
              <a:t>Credit: Vanessa Frias-Martinez</a:t>
            </a:r>
            <a:endParaRPr lang="en-US" sz="1400" dirty="0"/>
          </a:p>
        </p:txBody>
      </p:sp>
    </p:spTree>
    <p:extLst>
      <p:ext uri="{BB962C8B-B14F-4D97-AF65-F5344CB8AC3E}">
        <p14:creationId xmlns:p14="http://schemas.microsoft.com/office/powerpoint/2010/main" val="23547338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3491" name="Rectangle 4"/>
          <p:cNvSpPr>
            <a:spLocks noGrp="1" noChangeArrowheads="1"/>
          </p:cNvSpPr>
          <p:nvPr>
            <p:ph type="title"/>
          </p:nvPr>
        </p:nvSpPr>
        <p:spPr/>
        <p:txBody>
          <a:bodyPr/>
          <a:lstStyle/>
          <a:p>
            <a:r>
              <a:rPr lang="en-US" altLang="en-US" smtClean="0"/>
              <a:t>Evaluating IR Systems</a:t>
            </a:r>
          </a:p>
        </p:txBody>
      </p:sp>
      <p:sp>
        <p:nvSpPr>
          <p:cNvPr id="63492" name="Rectangle 5"/>
          <p:cNvSpPr>
            <a:spLocks noGrp="1" noChangeArrowheads="1"/>
          </p:cNvSpPr>
          <p:nvPr>
            <p:ph type="body" idx="1"/>
          </p:nvPr>
        </p:nvSpPr>
        <p:spPr>
          <a:xfrm>
            <a:off x="304800" y="1981200"/>
            <a:ext cx="8534400" cy="4114800"/>
          </a:xfrm>
        </p:spPr>
        <p:txBody>
          <a:bodyPr/>
          <a:lstStyle/>
          <a:p>
            <a:r>
              <a:rPr lang="en-US" altLang="en-US" smtClean="0"/>
              <a:t>User-centered strategy</a:t>
            </a:r>
          </a:p>
          <a:p>
            <a:pPr lvl="1"/>
            <a:r>
              <a:rPr lang="en-US" altLang="en-US" smtClean="0"/>
              <a:t>Given several users, and at least 2 retrieval systems</a:t>
            </a:r>
          </a:p>
          <a:p>
            <a:pPr lvl="1"/>
            <a:r>
              <a:rPr lang="en-US" altLang="en-US" smtClean="0"/>
              <a:t>Have each user try the same task on both systems</a:t>
            </a:r>
          </a:p>
          <a:p>
            <a:pPr lvl="1"/>
            <a:r>
              <a:rPr lang="en-US" altLang="en-US" smtClean="0"/>
              <a:t>Measure which system works the “best”</a:t>
            </a:r>
          </a:p>
          <a:p>
            <a:r>
              <a:rPr lang="en-US" altLang="en-US" smtClean="0"/>
              <a:t>System-centered strategy</a:t>
            </a:r>
          </a:p>
          <a:p>
            <a:pPr lvl="1"/>
            <a:r>
              <a:rPr lang="en-US" altLang="en-US" smtClean="0"/>
              <a:t>Given documents, queries, and relevance judgments</a:t>
            </a:r>
          </a:p>
          <a:p>
            <a:pPr lvl="1"/>
            <a:r>
              <a:rPr lang="en-US" altLang="en-US" smtClean="0"/>
              <a:t>Try several variations on the retrieval system</a:t>
            </a:r>
          </a:p>
          <a:p>
            <a:pPr lvl="1"/>
            <a:r>
              <a:rPr lang="en-US" altLang="en-US" smtClean="0"/>
              <a:t>Measure which ranks more good docs near the top</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85800" y="228600"/>
            <a:ext cx="7772400" cy="1143000"/>
          </a:xfrm>
        </p:spPr>
        <p:txBody>
          <a:bodyPr/>
          <a:lstStyle/>
          <a:p>
            <a:r>
              <a:rPr lang="en-US" altLang="en-US" smtClean="0"/>
              <a:t>Which is the Best Rank Order?</a:t>
            </a:r>
          </a:p>
        </p:txBody>
      </p:sp>
      <p:sp>
        <p:nvSpPr>
          <p:cNvPr id="65539" name="AutoShape 3"/>
          <p:cNvSpPr>
            <a:spLocks noChangeArrowheads="1"/>
          </p:cNvSpPr>
          <p:nvPr/>
        </p:nvSpPr>
        <p:spPr bwMode="auto">
          <a:xfrm>
            <a:off x="2368550" y="1447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40" name="AutoShape 4"/>
          <p:cNvSpPr>
            <a:spLocks noChangeArrowheads="1"/>
          </p:cNvSpPr>
          <p:nvPr/>
        </p:nvSpPr>
        <p:spPr bwMode="auto">
          <a:xfrm>
            <a:off x="6026150" y="1447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41" name="AutoShape 5"/>
          <p:cNvSpPr>
            <a:spLocks noChangeArrowheads="1"/>
          </p:cNvSpPr>
          <p:nvPr/>
        </p:nvSpPr>
        <p:spPr bwMode="auto">
          <a:xfrm>
            <a:off x="3282950" y="1447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42" name="AutoShape 6"/>
          <p:cNvSpPr>
            <a:spLocks noChangeArrowheads="1"/>
          </p:cNvSpPr>
          <p:nvPr/>
        </p:nvSpPr>
        <p:spPr bwMode="auto">
          <a:xfrm>
            <a:off x="5568950" y="1447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43" name="AutoShape 7"/>
          <p:cNvSpPr>
            <a:spLocks noChangeArrowheads="1"/>
          </p:cNvSpPr>
          <p:nvPr/>
        </p:nvSpPr>
        <p:spPr bwMode="auto">
          <a:xfrm>
            <a:off x="2825750" y="1447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44" name="AutoShape 8"/>
          <p:cNvSpPr>
            <a:spLocks noChangeArrowheads="1"/>
          </p:cNvSpPr>
          <p:nvPr/>
        </p:nvSpPr>
        <p:spPr bwMode="auto">
          <a:xfrm>
            <a:off x="3740150" y="1447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45" name="AutoShape 9"/>
          <p:cNvSpPr>
            <a:spLocks noChangeArrowheads="1"/>
          </p:cNvSpPr>
          <p:nvPr/>
        </p:nvSpPr>
        <p:spPr bwMode="auto">
          <a:xfrm>
            <a:off x="4654550" y="1447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46" name="AutoShape 10"/>
          <p:cNvSpPr>
            <a:spLocks noChangeArrowheads="1"/>
          </p:cNvSpPr>
          <p:nvPr/>
        </p:nvSpPr>
        <p:spPr bwMode="auto">
          <a:xfrm>
            <a:off x="4197350" y="1447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47" name="AutoShape 11"/>
          <p:cNvSpPr>
            <a:spLocks noChangeArrowheads="1"/>
          </p:cNvSpPr>
          <p:nvPr/>
        </p:nvSpPr>
        <p:spPr bwMode="auto">
          <a:xfrm>
            <a:off x="5111750" y="1447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48" name="AutoShape 12"/>
          <p:cNvSpPr>
            <a:spLocks noChangeArrowheads="1"/>
          </p:cNvSpPr>
          <p:nvPr/>
        </p:nvSpPr>
        <p:spPr bwMode="auto">
          <a:xfrm>
            <a:off x="6940550" y="1447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49" name="AutoShape 13"/>
          <p:cNvSpPr>
            <a:spLocks noChangeArrowheads="1"/>
          </p:cNvSpPr>
          <p:nvPr/>
        </p:nvSpPr>
        <p:spPr bwMode="auto">
          <a:xfrm>
            <a:off x="6483350" y="1447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50" name="AutoShape 14"/>
          <p:cNvSpPr>
            <a:spLocks noChangeArrowheads="1"/>
          </p:cNvSpPr>
          <p:nvPr/>
        </p:nvSpPr>
        <p:spPr bwMode="auto">
          <a:xfrm>
            <a:off x="7854950" y="1447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51" name="AutoShape 15"/>
          <p:cNvSpPr>
            <a:spLocks noChangeArrowheads="1"/>
          </p:cNvSpPr>
          <p:nvPr/>
        </p:nvSpPr>
        <p:spPr bwMode="auto">
          <a:xfrm>
            <a:off x="7397750" y="1447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52" name="AutoShape 16"/>
          <p:cNvSpPr>
            <a:spLocks noChangeArrowheads="1"/>
          </p:cNvSpPr>
          <p:nvPr/>
        </p:nvSpPr>
        <p:spPr bwMode="auto">
          <a:xfrm>
            <a:off x="2368550" y="2209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53" name="AutoShape 17"/>
          <p:cNvSpPr>
            <a:spLocks noChangeArrowheads="1"/>
          </p:cNvSpPr>
          <p:nvPr/>
        </p:nvSpPr>
        <p:spPr bwMode="auto">
          <a:xfrm>
            <a:off x="3282950" y="2209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54" name="AutoShape 18"/>
          <p:cNvSpPr>
            <a:spLocks noChangeArrowheads="1"/>
          </p:cNvSpPr>
          <p:nvPr/>
        </p:nvSpPr>
        <p:spPr bwMode="auto">
          <a:xfrm>
            <a:off x="4197350" y="2209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55" name="AutoShape 19"/>
          <p:cNvSpPr>
            <a:spLocks noChangeArrowheads="1"/>
          </p:cNvSpPr>
          <p:nvPr/>
        </p:nvSpPr>
        <p:spPr bwMode="auto">
          <a:xfrm>
            <a:off x="5111750" y="2209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56" name="AutoShape 20"/>
          <p:cNvSpPr>
            <a:spLocks noChangeArrowheads="1"/>
          </p:cNvSpPr>
          <p:nvPr/>
        </p:nvSpPr>
        <p:spPr bwMode="auto">
          <a:xfrm>
            <a:off x="2825750" y="2209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57" name="AutoShape 21"/>
          <p:cNvSpPr>
            <a:spLocks noChangeArrowheads="1"/>
          </p:cNvSpPr>
          <p:nvPr/>
        </p:nvSpPr>
        <p:spPr bwMode="auto">
          <a:xfrm>
            <a:off x="3740150" y="2209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58" name="AutoShape 22"/>
          <p:cNvSpPr>
            <a:spLocks noChangeArrowheads="1"/>
          </p:cNvSpPr>
          <p:nvPr/>
        </p:nvSpPr>
        <p:spPr bwMode="auto">
          <a:xfrm>
            <a:off x="4654550" y="2209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59" name="AutoShape 23"/>
          <p:cNvSpPr>
            <a:spLocks noChangeArrowheads="1"/>
          </p:cNvSpPr>
          <p:nvPr/>
        </p:nvSpPr>
        <p:spPr bwMode="auto">
          <a:xfrm>
            <a:off x="5568950" y="2209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60" name="AutoShape 24"/>
          <p:cNvSpPr>
            <a:spLocks noChangeArrowheads="1"/>
          </p:cNvSpPr>
          <p:nvPr/>
        </p:nvSpPr>
        <p:spPr bwMode="auto">
          <a:xfrm>
            <a:off x="6483350" y="2209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61" name="AutoShape 25"/>
          <p:cNvSpPr>
            <a:spLocks noChangeArrowheads="1"/>
          </p:cNvSpPr>
          <p:nvPr/>
        </p:nvSpPr>
        <p:spPr bwMode="auto">
          <a:xfrm>
            <a:off x="7397750" y="2209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62" name="AutoShape 26"/>
          <p:cNvSpPr>
            <a:spLocks noChangeArrowheads="1"/>
          </p:cNvSpPr>
          <p:nvPr/>
        </p:nvSpPr>
        <p:spPr bwMode="auto">
          <a:xfrm>
            <a:off x="6026150" y="2209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63" name="AutoShape 27"/>
          <p:cNvSpPr>
            <a:spLocks noChangeArrowheads="1"/>
          </p:cNvSpPr>
          <p:nvPr/>
        </p:nvSpPr>
        <p:spPr bwMode="auto">
          <a:xfrm>
            <a:off x="6940550" y="2209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64" name="AutoShape 28"/>
          <p:cNvSpPr>
            <a:spLocks noChangeArrowheads="1"/>
          </p:cNvSpPr>
          <p:nvPr/>
        </p:nvSpPr>
        <p:spPr bwMode="auto">
          <a:xfrm>
            <a:off x="7854950" y="2209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65" name="AutoShape 29"/>
          <p:cNvSpPr>
            <a:spLocks noChangeArrowheads="1"/>
          </p:cNvSpPr>
          <p:nvPr/>
        </p:nvSpPr>
        <p:spPr bwMode="auto">
          <a:xfrm>
            <a:off x="2825750" y="2971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66" name="AutoShape 30"/>
          <p:cNvSpPr>
            <a:spLocks noChangeArrowheads="1"/>
          </p:cNvSpPr>
          <p:nvPr/>
        </p:nvSpPr>
        <p:spPr bwMode="auto">
          <a:xfrm>
            <a:off x="3740150" y="2971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67" name="AutoShape 31"/>
          <p:cNvSpPr>
            <a:spLocks noChangeArrowheads="1"/>
          </p:cNvSpPr>
          <p:nvPr/>
        </p:nvSpPr>
        <p:spPr bwMode="auto">
          <a:xfrm>
            <a:off x="4654550" y="2971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68" name="AutoShape 32"/>
          <p:cNvSpPr>
            <a:spLocks noChangeArrowheads="1"/>
          </p:cNvSpPr>
          <p:nvPr/>
        </p:nvSpPr>
        <p:spPr bwMode="auto">
          <a:xfrm>
            <a:off x="5568950" y="2971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69" name="AutoShape 33"/>
          <p:cNvSpPr>
            <a:spLocks noChangeArrowheads="1"/>
          </p:cNvSpPr>
          <p:nvPr/>
        </p:nvSpPr>
        <p:spPr bwMode="auto">
          <a:xfrm>
            <a:off x="6483350" y="2971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70" name="AutoShape 34"/>
          <p:cNvSpPr>
            <a:spLocks noChangeArrowheads="1"/>
          </p:cNvSpPr>
          <p:nvPr/>
        </p:nvSpPr>
        <p:spPr bwMode="auto">
          <a:xfrm>
            <a:off x="2368550" y="2971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71" name="AutoShape 35"/>
          <p:cNvSpPr>
            <a:spLocks noChangeArrowheads="1"/>
          </p:cNvSpPr>
          <p:nvPr/>
        </p:nvSpPr>
        <p:spPr bwMode="auto">
          <a:xfrm>
            <a:off x="3282950" y="2971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72" name="AutoShape 36"/>
          <p:cNvSpPr>
            <a:spLocks noChangeArrowheads="1"/>
          </p:cNvSpPr>
          <p:nvPr/>
        </p:nvSpPr>
        <p:spPr bwMode="auto">
          <a:xfrm>
            <a:off x="4197350" y="2971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73" name="AutoShape 37"/>
          <p:cNvSpPr>
            <a:spLocks noChangeArrowheads="1"/>
          </p:cNvSpPr>
          <p:nvPr/>
        </p:nvSpPr>
        <p:spPr bwMode="auto">
          <a:xfrm>
            <a:off x="5111750" y="2971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74" name="AutoShape 38"/>
          <p:cNvSpPr>
            <a:spLocks noChangeArrowheads="1"/>
          </p:cNvSpPr>
          <p:nvPr/>
        </p:nvSpPr>
        <p:spPr bwMode="auto">
          <a:xfrm>
            <a:off x="6026150" y="2971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75" name="AutoShape 39"/>
          <p:cNvSpPr>
            <a:spLocks noChangeArrowheads="1"/>
          </p:cNvSpPr>
          <p:nvPr/>
        </p:nvSpPr>
        <p:spPr bwMode="auto">
          <a:xfrm>
            <a:off x="7397750" y="2971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76" name="AutoShape 40"/>
          <p:cNvSpPr>
            <a:spLocks noChangeArrowheads="1"/>
          </p:cNvSpPr>
          <p:nvPr/>
        </p:nvSpPr>
        <p:spPr bwMode="auto">
          <a:xfrm>
            <a:off x="6940550" y="2971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77" name="AutoShape 41"/>
          <p:cNvSpPr>
            <a:spLocks noChangeArrowheads="1"/>
          </p:cNvSpPr>
          <p:nvPr/>
        </p:nvSpPr>
        <p:spPr bwMode="auto">
          <a:xfrm>
            <a:off x="7854950" y="2971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78" name="AutoShape 42"/>
          <p:cNvSpPr>
            <a:spLocks noChangeArrowheads="1"/>
          </p:cNvSpPr>
          <p:nvPr/>
        </p:nvSpPr>
        <p:spPr bwMode="auto">
          <a:xfrm>
            <a:off x="2368550" y="3733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79" name="AutoShape 43"/>
          <p:cNvSpPr>
            <a:spLocks noChangeArrowheads="1"/>
          </p:cNvSpPr>
          <p:nvPr/>
        </p:nvSpPr>
        <p:spPr bwMode="auto">
          <a:xfrm>
            <a:off x="3282950" y="3733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80" name="AutoShape 44"/>
          <p:cNvSpPr>
            <a:spLocks noChangeArrowheads="1"/>
          </p:cNvSpPr>
          <p:nvPr/>
        </p:nvSpPr>
        <p:spPr bwMode="auto">
          <a:xfrm>
            <a:off x="2825750" y="3733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81" name="AutoShape 45"/>
          <p:cNvSpPr>
            <a:spLocks noChangeArrowheads="1"/>
          </p:cNvSpPr>
          <p:nvPr/>
        </p:nvSpPr>
        <p:spPr bwMode="auto">
          <a:xfrm>
            <a:off x="3740150" y="3733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82" name="AutoShape 46"/>
          <p:cNvSpPr>
            <a:spLocks noChangeArrowheads="1"/>
          </p:cNvSpPr>
          <p:nvPr/>
        </p:nvSpPr>
        <p:spPr bwMode="auto">
          <a:xfrm>
            <a:off x="4654550" y="3733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83" name="AutoShape 47"/>
          <p:cNvSpPr>
            <a:spLocks noChangeArrowheads="1"/>
          </p:cNvSpPr>
          <p:nvPr/>
        </p:nvSpPr>
        <p:spPr bwMode="auto">
          <a:xfrm>
            <a:off x="4197350" y="3733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84" name="AutoShape 48"/>
          <p:cNvSpPr>
            <a:spLocks noChangeArrowheads="1"/>
          </p:cNvSpPr>
          <p:nvPr/>
        </p:nvSpPr>
        <p:spPr bwMode="auto">
          <a:xfrm>
            <a:off x="5111750" y="3733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85" name="AutoShape 49"/>
          <p:cNvSpPr>
            <a:spLocks noChangeArrowheads="1"/>
          </p:cNvSpPr>
          <p:nvPr/>
        </p:nvSpPr>
        <p:spPr bwMode="auto">
          <a:xfrm>
            <a:off x="5568950" y="3733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86" name="AutoShape 50"/>
          <p:cNvSpPr>
            <a:spLocks noChangeArrowheads="1"/>
          </p:cNvSpPr>
          <p:nvPr/>
        </p:nvSpPr>
        <p:spPr bwMode="auto">
          <a:xfrm>
            <a:off x="6026150" y="3733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87" name="AutoShape 51"/>
          <p:cNvSpPr>
            <a:spLocks noChangeArrowheads="1"/>
          </p:cNvSpPr>
          <p:nvPr/>
        </p:nvSpPr>
        <p:spPr bwMode="auto">
          <a:xfrm>
            <a:off x="6940550" y="3733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88" name="AutoShape 52"/>
          <p:cNvSpPr>
            <a:spLocks noChangeArrowheads="1"/>
          </p:cNvSpPr>
          <p:nvPr/>
        </p:nvSpPr>
        <p:spPr bwMode="auto">
          <a:xfrm>
            <a:off x="6483350" y="3733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89" name="AutoShape 53"/>
          <p:cNvSpPr>
            <a:spLocks noChangeArrowheads="1"/>
          </p:cNvSpPr>
          <p:nvPr/>
        </p:nvSpPr>
        <p:spPr bwMode="auto">
          <a:xfrm>
            <a:off x="7397750" y="3733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90" name="AutoShape 54"/>
          <p:cNvSpPr>
            <a:spLocks noChangeArrowheads="1"/>
          </p:cNvSpPr>
          <p:nvPr/>
        </p:nvSpPr>
        <p:spPr bwMode="auto">
          <a:xfrm>
            <a:off x="7854950" y="3733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91" name="AutoShape 55"/>
          <p:cNvSpPr>
            <a:spLocks noChangeArrowheads="1"/>
          </p:cNvSpPr>
          <p:nvPr/>
        </p:nvSpPr>
        <p:spPr bwMode="auto">
          <a:xfrm>
            <a:off x="2368550" y="4495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92" name="AutoShape 56"/>
          <p:cNvSpPr>
            <a:spLocks noChangeArrowheads="1"/>
          </p:cNvSpPr>
          <p:nvPr/>
        </p:nvSpPr>
        <p:spPr bwMode="auto">
          <a:xfrm>
            <a:off x="2825750" y="4495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93" name="AutoShape 57"/>
          <p:cNvSpPr>
            <a:spLocks noChangeArrowheads="1"/>
          </p:cNvSpPr>
          <p:nvPr/>
        </p:nvSpPr>
        <p:spPr bwMode="auto">
          <a:xfrm>
            <a:off x="3282950" y="4495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94" name="AutoShape 58"/>
          <p:cNvSpPr>
            <a:spLocks noChangeArrowheads="1"/>
          </p:cNvSpPr>
          <p:nvPr/>
        </p:nvSpPr>
        <p:spPr bwMode="auto">
          <a:xfrm>
            <a:off x="3740150" y="4495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95" name="AutoShape 59"/>
          <p:cNvSpPr>
            <a:spLocks noChangeArrowheads="1"/>
          </p:cNvSpPr>
          <p:nvPr/>
        </p:nvSpPr>
        <p:spPr bwMode="auto">
          <a:xfrm>
            <a:off x="4197350" y="4495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96" name="AutoShape 60"/>
          <p:cNvSpPr>
            <a:spLocks noChangeArrowheads="1"/>
          </p:cNvSpPr>
          <p:nvPr/>
        </p:nvSpPr>
        <p:spPr bwMode="auto">
          <a:xfrm>
            <a:off x="5111750" y="4495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97" name="AutoShape 61"/>
          <p:cNvSpPr>
            <a:spLocks noChangeArrowheads="1"/>
          </p:cNvSpPr>
          <p:nvPr/>
        </p:nvSpPr>
        <p:spPr bwMode="auto">
          <a:xfrm>
            <a:off x="4654550" y="4495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98" name="AutoShape 62"/>
          <p:cNvSpPr>
            <a:spLocks noChangeArrowheads="1"/>
          </p:cNvSpPr>
          <p:nvPr/>
        </p:nvSpPr>
        <p:spPr bwMode="auto">
          <a:xfrm>
            <a:off x="5568950" y="4495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599" name="AutoShape 63"/>
          <p:cNvSpPr>
            <a:spLocks noChangeArrowheads="1"/>
          </p:cNvSpPr>
          <p:nvPr/>
        </p:nvSpPr>
        <p:spPr bwMode="auto">
          <a:xfrm>
            <a:off x="6026150" y="4495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600" name="AutoShape 64"/>
          <p:cNvSpPr>
            <a:spLocks noChangeArrowheads="1"/>
          </p:cNvSpPr>
          <p:nvPr/>
        </p:nvSpPr>
        <p:spPr bwMode="auto">
          <a:xfrm>
            <a:off x="6483350" y="4495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601" name="AutoShape 65"/>
          <p:cNvSpPr>
            <a:spLocks noChangeArrowheads="1"/>
          </p:cNvSpPr>
          <p:nvPr/>
        </p:nvSpPr>
        <p:spPr bwMode="auto">
          <a:xfrm>
            <a:off x="6940550" y="4495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602" name="AutoShape 66"/>
          <p:cNvSpPr>
            <a:spLocks noChangeArrowheads="1"/>
          </p:cNvSpPr>
          <p:nvPr/>
        </p:nvSpPr>
        <p:spPr bwMode="auto">
          <a:xfrm>
            <a:off x="7397750" y="4495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603" name="AutoShape 67"/>
          <p:cNvSpPr>
            <a:spLocks noChangeArrowheads="1"/>
          </p:cNvSpPr>
          <p:nvPr/>
        </p:nvSpPr>
        <p:spPr bwMode="auto">
          <a:xfrm>
            <a:off x="7854950" y="4495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604" name="AutoShape 68"/>
          <p:cNvSpPr>
            <a:spLocks noChangeArrowheads="1"/>
          </p:cNvSpPr>
          <p:nvPr/>
        </p:nvSpPr>
        <p:spPr bwMode="auto">
          <a:xfrm>
            <a:off x="5568950" y="5257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605" name="AutoShape 69"/>
          <p:cNvSpPr>
            <a:spLocks noChangeArrowheads="1"/>
          </p:cNvSpPr>
          <p:nvPr/>
        </p:nvSpPr>
        <p:spPr bwMode="auto">
          <a:xfrm>
            <a:off x="6483350" y="5257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606" name="AutoShape 70"/>
          <p:cNvSpPr>
            <a:spLocks noChangeArrowheads="1"/>
          </p:cNvSpPr>
          <p:nvPr/>
        </p:nvSpPr>
        <p:spPr bwMode="auto">
          <a:xfrm>
            <a:off x="6026150" y="5257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607" name="AutoShape 71"/>
          <p:cNvSpPr>
            <a:spLocks noChangeArrowheads="1"/>
          </p:cNvSpPr>
          <p:nvPr/>
        </p:nvSpPr>
        <p:spPr bwMode="auto">
          <a:xfrm>
            <a:off x="6940550" y="5257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608" name="AutoShape 72"/>
          <p:cNvSpPr>
            <a:spLocks noChangeArrowheads="1"/>
          </p:cNvSpPr>
          <p:nvPr/>
        </p:nvSpPr>
        <p:spPr bwMode="auto">
          <a:xfrm>
            <a:off x="7397750" y="5257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609" name="AutoShape 73"/>
          <p:cNvSpPr>
            <a:spLocks noChangeArrowheads="1"/>
          </p:cNvSpPr>
          <p:nvPr/>
        </p:nvSpPr>
        <p:spPr bwMode="auto">
          <a:xfrm>
            <a:off x="7854950" y="5257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610" name="AutoShape 74"/>
          <p:cNvSpPr>
            <a:spLocks noChangeArrowheads="1"/>
          </p:cNvSpPr>
          <p:nvPr/>
        </p:nvSpPr>
        <p:spPr bwMode="auto">
          <a:xfrm>
            <a:off x="4197350" y="5257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611" name="AutoShape 75"/>
          <p:cNvSpPr>
            <a:spLocks noChangeArrowheads="1"/>
          </p:cNvSpPr>
          <p:nvPr/>
        </p:nvSpPr>
        <p:spPr bwMode="auto">
          <a:xfrm>
            <a:off x="4654550" y="5257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612" name="AutoShape 76"/>
          <p:cNvSpPr>
            <a:spLocks noChangeArrowheads="1"/>
          </p:cNvSpPr>
          <p:nvPr/>
        </p:nvSpPr>
        <p:spPr bwMode="auto">
          <a:xfrm>
            <a:off x="5111750" y="5257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613" name="AutoShape 77"/>
          <p:cNvSpPr>
            <a:spLocks noChangeArrowheads="1"/>
          </p:cNvSpPr>
          <p:nvPr/>
        </p:nvSpPr>
        <p:spPr bwMode="auto">
          <a:xfrm>
            <a:off x="2825750" y="5257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614" name="AutoShape 78"/>
          <p:cNvSpPr>
            <a:spLocks noChangeArrowheads="1"/>
          </p:cNvSpPr>
          <p:nvPr/>
        </p:nvSpPr>
        <p:spPr bwMode="auto">
          <a:xfrm>
            <a:off x="3282950" y="5257800"/>
            <a:ext cx="304800" cy="457200"/>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615" name="AutoShape 79"/>
          <p:cNvSpPr>
            <a:spLocks noChangeArrowheads="1"/>
          </p:cNvSpPr>
          <p:nvPr/>
        </p:nvSpPr>
        <p:spPr bwMode="auto">
          <a:xfrm>
            <a:off x="2368550" y="5257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616" name="AutoShape 80"/>
          <p:cNvSpPr>
            <a:spLocks noChangeArrowheads="1"/>
          </p:cNvSpPr>
          <p:nvPr/>
        </p:nvSpPr>
        <p:spPr bwMode="auto">
          <a:xfrm>
            <a:off x="3740150" y="5257800"/>
            <a:ext cx="304800" cy="457200"/>
          </a:xfrm>
          <a:prstGeom prst="foldedCorner">
            <a:avLst>
              <a:gd name="adj" fmla="val 12500"/>
            </a:avLst>
          </a:prstGeom>
          <a:solidFill>
            <a:schemeClr val="folHlink"/>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grpSp>
        <p:nvGrpSpPr>
          <p:cNvPr id="65617" name="Group 81"/>
          <p:cNvGrpSpPr>
            <a:grpSpLocks/>
          </p:cNvGrpSpPr>
          <p:nvPr/>
        </p:nvGrpSpPr>
        <p:grpSpPr bwMode="auto">
          <a:xfrm>
            <a:off x="6248400" y="5867400"/>
            <a:ext cx="2547938" cy="457200"/>
            <a:chOff x="1344" y="624"/>
            <a:chExt cx="1605" cy="288"/>
          </a:xfrm>
        </p:grpSpPr>
        <p:sp>
          <p:nvSpPr>
            <p:cNvPr id="65624" name="AutoShape 82"/>
            <p:cNvSpPr>
              <a:spLocks noChangeArrowheads="1"/>
            </p:cNvSpPr>
            <p:nvPr/>
          </p:nvSpPr>
          <p:spPr bwMode="auto">
            <a:xfrm>
              <a:off x="1344" y="624"/>
              <a:ext cx="192" cy="288"/>
            </a:xfrm>
            <a:prstGeom prst="foldedCorner">
              <a:avLst>
                <a:gd name="adj" fmla="val 12500"/>
              </a:avLst>
            </a:pr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5625" name="Text Box 83"/>
            <p:cNvSpPr txBox="1">
              <a:spLocks noChangeArrowheads="1"/>
            </p:cNvSpPr>
            <p:nvPr/>
          </p:nvSpPr>
          <p:spPr bwMode="auto">
            <a:xfrm>
              <a:off x="1584" y="662"/>
              <a:ext cx="1365"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600" b="1">
                  <a:latin typeface="Arial" panose="020B0604020202020204" pitchFamily="34" charset="0"/>
                </a:rPr>
                <a:t>= relevant document</a:t>
              </a:r>
            </a:p>
          </p:txBody>
        </p:sp>
      </p:grpSp>
      <p:sp>
        <p:nvSpPr>
          <p:cNvPr id="65618" name="Text Box 84"/>
          <p:cNvSpPr txBox="1">
            <a:spLocks noChangeArrowheads="1"/>
          </p:cNvSpPr>
          <p:nvPr/>
        </p:nvSpPr>
        <p:spPr bwMode="auto">
          <a:xfrm>
            <a:off x="1911350" y="1508125"/>
            <a:ext cx="387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600" b="1">
                <a:latin typeface="Arial" panose="020B0604020202020204" pitchFamily="34" charset="0"/>
              </a:rPr>
              <a:t>A.</a:t>
            </a:r>
          </a:p>
        </p:txBody>
      </p:sp>
      <p:sp>
        <p:nvSpPr>
          <p:cNvPr id="65619" name="Text Box 85"/>
          <p:cNvSpPr txBox="1">
            <a:spLocks noChangeArrowheads="1"/>
          </p:cNvSpPr>
          <p:nvPr/>
        </p:nvSpPr>
        <p:spPr bwMode="auto">
          <a:xfrm>
            <a:off x="1911350" y="2254250"/>
            <a:ext cx="387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600" b="1">
                <a:latin typeface="Arial" panose="020B0604020202020204" pitchFamily="34" charset="0"/>
              </a:rPr>
              <a:t>B.</a:t>
            </a:r>
          </a:p>
        </p:txBody>
      </p:sp>
      <p:sp>
        <p:nvSpPr>
          <p:cNvPr id="65620" name="Text Box 86"/>
          <p:cNvSpPr txBox="1">
            <a:spLocks noChangeArrowheads="1"/>
          </p:cNvSpPr>
          <p:nvPr/>
        </p:nvSpPr>
        <p:spPr bwMode="auto">
          <a:xfrm>
            <a:off x="1911350" y="3016250"/>
            <a:ext cx="387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600" b="1">
                <a:latin typeface="Arial" panose="020B0604020202020204" pitchFamily="34" charset="0"/>
              </a:rPr>
              <a:t>C.</a:t>
            </a:r>
          </a:p>
        </p:txBody>
      </p:sp>
      <p:sp>
        <p:nvSpPr>
          <p:cNvPr id="65621" name="Text Box 87"/>
          <p:cNvSpPr txBox="1">
            <a:spLocks noChangeArrowheads="1"/>
          </p:cNvSpPr>
          <p:nvPr/>
        </p:nvSpPr>
        <p:spPr bwMode="auto">
          <a:xfrm>
            <a:off x="1911350" y="3778250"/>
            <a:ext cx="3873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600" b="1">
                <a:latin typeface="Arial" panose="020B0604020202020204" pitchFamily="34" charset="0"/>
              </a:rPr>
              <a:t>D.</a:t>
            </a:r>
          </a:p>
        </p:txBody>
      </p:sp>
      <p:sp>
        <p:nvSpPr>
          <p:cNvPr id="65622" name="Text Box 88"/>
          <p:cNvSpPr txBox="1">
            <a:spLocks noChangeArrowheads="1"/>
          </p:cNvSpPr>
          <p:nvPr/>
        </p:nvSpPr>
        <p:spPr bwMode="auto">
          <a:xfrm>
            <a:off x="1911350" y="4540250"/>
            <a:ext cx="3762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600" b="1">
                <a:latin typeface="Arial" panose="020B0604020202020204" pitchFamily="34" charset="0"/>
              </a:rPr>
              <a:t>E.</a:t>
            </a:r>
          </a:p>
        </p:txBody>
      </p:sp>
      <p:sp>
        <p:nvSpPr>
          <p:cNvPr id="65623" name="Text Box 89"/>
          <p:cNvSpPr txBox="1">
            <a:spLocks noChangeArrowheads="1"/>
          </p:cNvSpPr>
          <p:nvPr/>
        </p:nvSpPr>
        <p:spPr bwMode="auto">
          <a:xfrm>
            <a:off x="1905000" y="5302250"/>
            <a:ext cx="3651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1600" b="1">
                <a:latin typeface="Arial" panose="020B0604020202020204" pitchFamily="34" charset="0"/>
              </a:rPr>
              <a:t>F.</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6563" name="Rectangle 3"/>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6564" name="Rectangle 4"/>
          <p:cNvSpPr>
            <a:spLocks noGrp="1" noChangeArrowheads="1"/>
          </p:cNvSpPr>
          <p:nvPr>
            <p:ph type="title"/>
          </p:nvPr>
        </p:nvSpPr>
        <p:spPr/>
        <p:txBody>
          <a:bodyPr/>
          <a:lstStyle/>
          <a:p>
            <a:r>
              <a:rPr lang="en-US" altLang="en-US" smtClean="0"/>
              <a:t>Precision and Recall</a:t>
            </a:r>
          </a:p>
        </p:txBody>
      </p:sp>
      <p:sp>
        <p:nvSpPr>
          <p:cNvPr id="66565" name="Rectangle 5"/>
          <p:cNvSpPr>
            <a:spLocks noGrp="1" noChangeArrowheads="1"/>
          </p:cNvSpPr>
          <p:nvPr>
            <p:ph type="body" idx="1"/>
          </p:nvPr>
        </p:nvSpPr>
        <p:spPr/>
        <p:txBody>
          <a:bodyPr/>
          <a:lstStyle/>
          <a:p>
            <a:r>
              <a:rPr lang="en-US" altLang="en-US" smtClean="0"/>
              <a:t>Precision</a:t>
            </a:r>
          </a:p>
          <a:p>
            <a:pPr lvl="1"/>
            <a:r>
              <a:rPr lang="en-US" altLang="en-US" smtClean="0"/>
              <a:t>How much of what was found is relevant?</a:t>
            </a:r>
          </a:p>
          <a:p>
            <a:pPr lvl="1"/>
            <a:r>
              <a:rPr lang="en-US" altLang="en-US" smtClean="0"/>
              <a:t>Often of interest, particularly for interactive searching</a:t>
            </a:r>
          </a:p>
          <a:p>
            <a:r>
              <a:rPr lang="en-US" altLang="en-US" smtClean="0"/>
              <a:t>Recall</a:t>
            </a:r>
          </a:p>
          <a:p>
            <a:pPr lvl="1"/>
            <a:r>
              <a:rPr lang="en-US" altLang="en-US" smtClean="0"/>
              <a:t>How much of what is relevant was found?</a:t>
            </a:r>
          </a:p>
          <a:p>
            <a:pPr lvl="1"/>
            <a:r>
              <a:rPr lang="en-US" altLang="en-US" smtClean="0"/>
              <a:t>Particularly important for law, patents, and medicine</a:t>
            </a: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15"/>
          <p:cNvGrpSpPr>
            <a:grpSpLocks/>
          </p:cNvGrpSpPr>
          <p:nvPr/>
        </p:nvGrpSpPr>
        <p:grpSpPr bwMode="auto">
          <a:xfrm>
            <a:off x="609600" y="3505200"/>
            <a:ext cx="4495800" cy="1997075"/>
            <a:chOff x="864" y="2352"/>
            <a:chExt cx="2832" cy="1258"/>
          </a:xfrm>
        </p:grpSpPr>
        <p:sp>
          <p:nvSpPr>
            <p:cNvPr id="68618" name="Oval 6"/>
            <p:cNvSpPr>
              <a:spLocks noChangeArrowheads="1"/>
            </p:cNvSpPr>
            <p:nvPr/>
          </p:nvSpPr>
          <p:spPr bwMode="auto">
            <a:xfrm rot="-1673343">
              <a:off x="864" y="2352"/>
              <a:ext cx="2832" cy="1152"/>
            </a:xfrm>
            <a:prstGeom prst="ellipse">
              <a:avLst/>
            </a:prstGeom>
            <a:noFill/>
            <a:ln w="38100">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endParaRPr lang="en-GB" altLang="en-US" sz="2400">
                <a:latin typeface="Arial" panose="020B0604020202020204" pitchFamily="34" charset="0"/>
              </a:endParaRPr>
            </a:p>
          </p:txBody>
        </p:sp>
        <p:sp>
          <p:nvSpPr>
            <p:cNvPr id="68619" name="Text Box 7"/>
            <p:cNvSpPr txBox="1">
              <a:spLocks noChangeArrowheads="1"/>
            </p:cNvSpPr>
            <p:nvPr/>
          </p:nvSpPr>
          <p:spPr bwMode="auto">
            <a:xfrm>
              <a:off x="1344" y="3360"/>
              <a:ext cx="74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2000">
                  <a:solidFill>
                    <a:schemeClr val="hlink"/>
                  </a:solidFill>
                  <a:latin typeface="Arial" panose="020B0604020202020204" pitchFamily="34" charset="0"/>
                </a:rPr>
                <a:t>Relevant</a:t>
              </a:r>
              <a:endParaRPr lang="en-US" altLang="en-US" sz="2400">
                <a:latin typeface="Arial" panose="020B0604020202020204" pitchFamily="34" charset="0"/>
              </a:endParaRPr>
            </a:p>
          </p:txBody>
        </p:sp>
      </p:grpSp>
      <p:grpSp>
        <p:nvGrpSpPr>
          <p:cNvPr id="210960" name="Group 16"/>
          <p:cNvGrpSpPr>
            <a:grpSpLocks/>
          </p:cNvGrpSpPr>
          <p:nvPr/>
        </p:nvGrpSpPr>
        <p:grpSpPr bwMode="auto">
          <a:xfrm>
            <a:off x="1371600" y="2590800"/>
            <a:ext cx="5013325" cy="1828800"/>
            <a:chOff x="1344" y="1776"/>
            <a:chExt cx="3158" cy="1152"/>
          </a:xfrm>
        </p:grpSpPr>
        <p:sp>
          <p:nvSpPr>
            <p:cNvPr id="68616" name="Oval 4"/>
            <p:cNvSpPr>
              <a:spLocks noChangeArrowheads="1"/>
            </p:cNvSpPr>
            <p:nvPr/>
          </p:nvSpPr>
          <p:spPr bwMode="auto">
            <a:xfrm>
              <a:off x="1344" y="1776"/>
              <a:ext cx="3072" cy="1152"/>
            </a:xfrm>
            <a:prstGeom prst="ellipse">
              <a:avLst/>
            </a:prstGeom>
            <a:noFill/>
            <a:ln w="38100">
              <a:solidFill>
                <a:schemeClr val="accent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endParaRPr lang="en-US" altLang="en-US" sz="2400"/>
            </a:p>
          </p:txBody>
        </p:sp>
        <p:sp>
          <p:nvSpPr>
            <p:cNvPr id="68617" name="Text Box 10"/>
            <p:cNvSpPr txBox="1">
              <a:spLocks noChangeArrowheads="1"/>
            </p:cNvSpPr>
            <p:nvPr/>
          </p:nvSpPr>
          <p:spPr bwMode="auto">
            <a:xfrm>
              <a:off x="3504" y="2064"/>
              <a:ext cx="99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spcBef>
                  <a:spcPct val="0"/>
                </a:spcBef>
                <a:buSzTx/>
                <a:buFontTx/>
                <a:buNone/>
              </a:pPr>
              <a:r>
                <a:rPr lang="en-US" altLang="en-US" sz="2000">
                  <a:solidFill>
                    <a:schemeClr val="accent1"/>
                  </a:solidFill>
                  <a:latin typeface="Arial" panose="020B0604020202020204" pitchFamily="34" charset="0"/>
                </a:rPr>
                <a:t>Retrieved</a:t>
              </a:r>
              <a:endParaRPr lang="en-US" altLang="en-US" sz="2400">
                <a:latin typeface="Arial" panose="020B0604020202020204" pitchFamily="34" charset="0"/>
              </a:endParaRPr>
            </a:p>
          </p:txBody>
        </p:sp>
      </p:grpSp>
      <p:grpSp>
        <p:nvGrpSpPr>
          <p:cNvPr id="210961" name="Group 17"/>
          <p:cNvGrpSpPr>
            <a:grpSpLocks/>
          </p:cNvGrpSpPr>
          <p:nvPr/>
        </p:nvGrpSpPr>
        <p:grpSpPr bwMode="auto">
          <a:xfrm>
            <a:off x="5181600" y="4343400"/>
            <a:ext cx="3810000" cy="2330450"/>
            <a:chOff x="192" y="240"/>
            <a:chExt cx="2400" cy="1468"/>
          </a:xfrm>
        </p:grpSpPr>
        <p:graphicFrame>
          <p:nvGraphicFramePr>
            <p:cNvPr id="68614" name="Object 11"/>
            <p:cNvGraphicFramePr>
              <a:graphicFrameLocks noChangeAspect="1"/>
            </p:cNvGraphicFramePr>
            <p:nvPr/>
          </p:nvGraphicFramePr>
          <p:xfrm>
            <a:off x="432" y="1008"/>
            <a:ext cx="2160" cy="700"/>
          </p:xfrm>
          <a:graphic>
            <a:graphicData uri="http://schemas.openxmlformats.org/presentationml/2006/ole">
              <mc:AlternateContent xmlns:mc="http://schemas.openxmlformats.org/markup-compatibility/2006">
                <mc:Choice xmlns:v="urn:schemas-microsoft-com:vml" Requires="v">
                  <p:oleObj spid="_x0000_s1072" name="Equation" r:id="rId3" imgW="1295400" imgH="419100" progId="Equation.3">
                    <p:embed/>
                  </p:oleObj>
                </mc:Choice>
                <mc:Fallback>
                  <p:oleObj name="Equation" r:id="rId3" imgW="1295400" imgH="419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 y="1008"/>
                          <a:ext cx="2160" cy="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8615" name="Object 13"/>
            <p:cNvGraphicFramePr>
              <a:graphicFrameLocks noChangeAspect="1"/>
            </p:cNvGraphicFramePr>
            <p:nvPr/>
          </p:nvGraphicFramePr>
          <p:xfrm>
            <a:off x="192" y="240"/>
            <a:ext cx="2352" cy="663"/>
          </p:xfrm>
          <a:graphic>
            <a:graphicData uri="http://schemas.openxmlformats.org/presentationml/2006/ole">
              <mc:AlternateContent xmlns:mc="http://schemas.openxmlformats.org/markup-compatibility/2006">
                <mc:Choice xmlns:v="urn:schemas-microsoft-com:vml" Requires="v">
                  <p:oleObj spid="_x0000_s1073" name="Equation" r:id="rId5" imgW="1485900" imgH="419100" progId="Equation.3">
                    <p:embed/>
                  </p:oleObj>
                </mc:Choice>
                <mc:Fallback>
                  <p:oleObj name="Equation" r:id="rId5" imgW="14859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 y="240"/>
                          <a:ext cx="2352" cy="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
        <p:nvSpPr>
          <p:cNvPr id="68613" name="Rectangle 19"/>
          <p:cNvSpPr>
            <a:spLocks noChangeArrowheads="1"/>
          </p:cNvSpPr>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a:spcBef>
                <a:spcPct val="0"/>
              </a:spcBef>
              <a:buSzTx/>
              <a:buFontTx/>
              <a:buNone/>
            </a:pPr>
            <a:r>
              <a:rPr lang="en-US" altLang="en-US" sz="4400">
                <a:solidFill>
                  <a:schemeClr val="tx2"/>
                </a:solidFill>
              </a:rPr>
              <a:t>Measures of Effectiveness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09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0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smtClean="0"/>
              <a:t>Affective Evaluation</a:t>
            </a:r>
          </a:p>
        </p:txBody>
      </p:sp>
      <p:sp>
        <p:nvSpPr>
          <p:cNvPr id="71683" name="Rectangle 3"/>
          <p:cNvSpPr>
            <a:spLocks noGrp="1" noChangeArrowheads="1"/>
          </p:cNvSpPr>
          <p:nvPr>
            <p:ph type="body" idx="1"/>
          </p:nvPr>
        </p:nvSpPr>
        <p:spPr>
          <a:xfrm>
            <a:off x="685800" y="1981200"/>
            <a:ext cx="8077200" cy="4114800"/>
          </a:xfrm>
        </p:spPr>
        <p:txBody>
          <a:bodyPr/>
          <a:lstStyle/>
          <a:p>
            <a:r>
              <a:rPr lang="en-US" altLang="en-US" smtClean="0"/>
              <a:t>Measure stickiness through frequency of use</a:t>
            </a:r>
          </a:p>
          <a:p>
            <a:pPr lvl="1"/>
            <a:r>
              <a:rPr lang="en-US" altLang="en-US" smtClean="0"/>
              <a:t>Non-comparative, long-term</a:t>
            </a:r>
          </a:p>
          <a:p>
            <a:r>
              <a:rPr lang="en-US" altLang="en-US" smtClean="0"/>
              <a:t>Key factors (from cognitive psychology):</a:t>
            </a:r>
          </a:p>
          <a:p>
            <a:pPr lvl="1"/>
            <a:r>
              <a:rPr lang="en-US" altLang="en-US" smtClean="0"/>
              <a:t>Worst experience</a:t>
            </a:r>
          </a:p>
          <a:p>
            <a:pPr lvl="1"/>
            <a:r>
              <a:rPr lang="en-US" altLang="en-US" smtClean="0"/>
              <a:t>Best experience</a:t>
            </a:r>
          </a:p>
          <a:p>
            <a:pPr lvl="1"/>
            <a:r>
              <a:rPr lang="en-US" altLang="en-US" smtClean="0"/>
              <a:t>Most recent experience</a:t>
            </a:r>
          </a:p>
          <a:p>
            <a:r>
              <a:rPr lang="en-US" altLang="en-US" smtClean="0"/>
              <a:t>Highly variable effectiveness is undesirable</a:t>
            </a:r>
          </a:p>
          <a:p>
            <a:pPr lvl="1"/>
            <a:r>
              <a:rPr lang="en-US" altLang="en-US" smtClean="0"/>
              <a:t>Bad experiences are particularly memorable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smtClean="0"/>
              <a:t>Before You Go</a:t>
            </a:r>
          </a:p>
        </p:txBody>
      </p:sp>
      <p:sp>
        <p:nvSpPr>
          <p:cNvPr id="73731" name="Rectangle 3"/>
          <p:cNvSpPr>
            <a:spLocks noGrp="1" noChangeArrowheads="1"/>
          </p:cNvSpPr>
          <p:nvPr>
            <p:ph type="body" idx="1"/>
          </p:nvPr>
        </p:nvSpPr>
        <p:spPr/>
        <p:txBody>
          <a:bodyPr/>
          <a:lstStyle/>
          <a:p>
            <a:pPr>
              <a:buFontTx/>
              <a:buNone/>
            </a:pPr>
            <a:r>
              <a:rPr lang="en-US" dirty="0" smtClean="0"/>
              <a:t>   On a sheet of paper, answer the following (ungraded) question (no names, please):</a:t>
            </a:r>
          </a:p>
          <a:p>
            <a:pPr>
              <a:buFontTx/>
              <a:buNone/>
            </a:pPr>
            <a:r>
              <a:rPr lang="en-US" dirty="0" smtClean="0"/>
              <a:t>	</a:t>
            </a:r>
          </a:p>
          <a:p>
            <a:pPr>
              <a:buFontTx/>
              <a:buNone/>
            </a:pPr>
            <a:r>
              <a:rPr lang="en-US" sz="4000" dirty="0"/>
              <a:t> </a:t>
            </a:r>
            <a:r>
              <a:rPr lang="en-US" sz="4000" dirty="0" smtClean="0"/>
              <a:t> What was the muddiest point in today’s class?</a:t>
            </a:r>
          </a:p>
        </p:txBody>
      </p:sp>
    </p:spTree>
    <p:extLst>
      <p:ext uri="{BB962C8B-B14F-4D97-AF65-F5344CB8AC3E}">
        <p14:creationId xmlns:p14="http://schemas.microsoft.com/office/powerpoint/2010/main" val="1997130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day-01"/>
          <p:cNvPicPr>
            <a:picLocks noChangeAspect="1" noChangeArrowheads="1"/>
          </p:cNvPicPr>
          <p:nvPr/>
        </p:nvPicPr>
        <p:blipFill>
          <a:blip r:embed="rId3"/>
          <a:srcRect/>
          <a:stretch>
            <a:fillRect/>
          </a:stretch>
        </p:blipFill>
        <p:spPr bwMode="auto">
          <a:xfrm>
            <a:off x="228600" y="1676400"/>
            <a:ext cx="4191000" cy="4191000"/>
          </a:xfrm>
          <a:prstGeom prst="rect">
            <a:avLst/>
          </a:prstGeom>
          <a:noFill/>
          <a:ln w="9525">
            <a:solidFill>
              <a:schemeClr val="tx1"/>
            </a:solidFill>
            <a:miter lim="800000"/>
            <a:headEnd/>
            <a:tailEnd/>
          </a:ln>
        </p:spPr>
      </p:pic>
      <p:pic>
        <p:nvPicPr>
          <p:cNvPr id="556035" name="Picture 3" descr="day-02"/>
          <p:cNvPicPr>
            <a:picLocks noChangeAspect="1" noChangeArrowheads="1"/>
          </p:cNvPicPr>
          <p:nvPr/>
        </p:nvPicPr>
        <p:blipFill>
          <a:blip r:embed="rId4"/>
          <a:srcRect/>
          <a:stretch>
            <a:fillRect/>
          </a:stretch>
        </p:blipFill>
        <p:spPr bwMode="auto">
          <a:xfrm>
            <a:off x="228600" y="1676400"/>
            <a:ext cx="4191000" cy="4191000"/>
          </a:xfrm>
          <a:prstGeom prst="rect">
            <a:avLst/>
          </a:prstGeom>
          <a:noFill/>
          <a:ln w="9525">
            <a:solidFill>
              <a:schemeClr val="tx1"/>
            </a:solidFill>
            <a:miter lim="800000"/>
            <a:headEnd/>
            <a:tailEnd/>
          </a:ln>
        </p:spPr>
      </p:pic>
      <p:pic>
        <p:nvPicPr>
          <p:cNvPr id="556036" name="Picture 4" descr="day-03"/>
          <p:cNvPicPr>
            <a:picLocks noChangeAspect="1" noChangeArrowheads="1"/>
          </p:cNvPicPr>
          <p:nvPr/>
        </p:nvPicPr>
        <p:blipFill>
          <a:blip r:embed="rId5"/>
          <a:srcRect/>
          <a:stretch>
            <a:fillRect/>
          </a:stretch>
        </p:blipFill>
        <p:spPr bwMode="auto">
          <a:xfrm>
            <a:off x="228600" y="1676400"/>
            <a:ext cx="4191000" cy="4191000"/>
          </a:xfrm>
          <a:prstGeom prst="rect">
            <a:avLst/>
          </a:prstGeom>
          <a:noFill/>
          <a:ln w="9525">
            <a:solidFill>
              <a:schemeClr val="tx1"/>
            </a:solidFill>
            <a:miter lim="800000"/>
            <a:headEnd/>
            <a:tailEnd/>
          </a:ln>
        </p:spPr>
      </p:pic>
      <p:pic>
        <p:nvPicPr>
          <p:cNvPr id="556037" name="Picture 5" descr="day-04"/>
          <p:cNvPicPr>
            <a:picLocks noChangeAspect="1" noChangeArrowheads="1"/>
          </p:cNvPicPr>
          <p:nvPr/>
        </p:nvPicPr>
        <p:blipFill>
          <a:blip r:embed="rId6"/>
          <a:srcRect/>
          <a:stretch>
            <a:fillRect/>
          </a:stretch>
        </p:blipFill>
        <p:spPr bwMode="auto">
          <a:xfrm>
            <a:off x="228600" y="1676400"/>
            <a:ext cx="4191000" cy="4191000"/>
          </a:xfrm>
          <a:prstGeom prst="rect">
            <a:avLst/>
          </a:prstGeom>
          <a:noFill/>
          <a:ln w="9525">
            <a:solidFill>
              <a:schemeClr val="tx1"/>
            </a:solidFill>
            <a:miter lim="800000"/>
            <a:headEnd/>
            <a:tailEnd/>
          </a:ln>
        </p:spPr>
      </p:pic>
      <p:pic>
        <p:nvPicPr>
          <p:cNvPr id="556038" name="Picture 6" descr="day-05"/>
          <p:cNvPicPr>
            <a:picLocks noChangeAspect="1" noChangeArrowheads="1"/>
          </p:cNvPicPr>
          <p:nvPr/>
        </p:nvPicPr>
        <p:blipFill>
          <a:blip r:embed="rId7"/>
          <a:srcRect/>
          <a:stretch>
            <a:fillRect/>
          </a:stretch>
        </p:blipFill>
        <p:spPr bwMode="auto">
          <a:xfrm>
            <a:off x="228600" y="1676400"/>
            <a:ext cx="4191000" cy="4191000"/>
          </a:xfrm>
          <a:prstGeom prst="rect">
            <a:avLst/>
          </a:prstGeom>
          <a:noFill/>
          <a:ln w="9525">
            <a:solidFill>
              <a:schemeClr val="tx1"/>
            </a:solidFill>
            <a:miter lim="800000"/>
            <a:headEnd/>
            <a:tailEnd/>
          </a:ln>
        </p:spPr>
      </p:pic>
      <p:pic>
        <p:nvPicPr>
          <p:cNvPr id="556039" name="Picture 7" descr="day-06"/>
          <p:cNvPicPr>
            <a:picLocks noChangeAspect="1" noChangeArrowheads="1"/>
          </p:cNvPicPr>
          <p:nvPr/>
        </p:nvPicPr>
        <p:blipFill>
          <a:blip r:embed="rId8"/>
          <a:srcRect/>
          <a:stretch>
            <a:fillRect/>
          </a:stretch>
        </p:blipFill>
        <p:spPr bwMode="auto">
          <a:xfrm>
            <a:off x="228600" y="1676400"/>
            <a:ext cx="4191000" cy="4191000"/>
          </a:xfrm>
          <a:prstGeom prst="rect">
            <a:avLst/>
          </a:prstGeom>
          <a:noFill/>
          <a:ln w="9525">
            <a:solidFill>
              <a:schemeClr val="tx1"/>
            </a:solidFill>
            <a:miter lim="800000"/>
            <a:headEnd/>
            <a:tailEnd/>
          </a:ln>
        </p:spPr>
      </p:pic>
      <p:pic>
        <p:nvPicPr>
          <p:cNvPr id="556040" name="Picture 8" descr="day-07"/>
          <p:cNvPicPr>
            <a:picLocks noChangeAspect="1" noChangeArrowheads="1"/>
          </p:cNvPicPr>
          <p:nvPr/>
        </p:nvPicPr>
        <p:blipFill>
          <a:blip r:embed="rId9"/>
          <a:srcRect/>
          <a:stretch>
            <a:fillRect/>
          </a:stretch>
        </p:blipFill>
        <p:spPr bwMode="auto">
          <a:xfrm>
            <a:off x="228600" y="1676400"/>
            <a:ext cx="4191000" cy="4191000"/>
          </a:xfrm>
          <a:prstGeom prst="rect">
            <a:avLst/>
          </a:prstGeom>
          <a:noFill/>
          <a:ln w="9525">
            <a:solidFill>
              <a:schemeClr val="tx1"/>
            </a:solidFill>
            <a:miter lim="800000"/>
            <a:headEnd/>
            <a:tailEnd/>
          </a:ln>
        </p:spPr>
      </p:pic>
      <p:pic>
        <p:nvPicPr>
          <p:cNvPr id="556041" name="Picture 9" descr="day-08"/>
          <p:cNvPicPr>
            <a:picLocks noChangeAspect="1" noChangeArrowheads="1"/>
          </p:cNvPicPr>
          <p:nvPr/>
        </p:nvPicPr>
        <p:blipFill>
          <a:blip r:embed="rId10"/>
          <a:srcRect/>
          <a:stretch>
            <a:fillRect/>
          </a:stretch>
        </p:blipFill>
        <p:spPr bwMode="auto">
          <a:xfrm>
            <a:off x="228600" y="1676400"/>
            <a:ext cx="4191000" cy="4191000"/>
          </a:xfrm>
          <a:prstGeom prst="rect">
            <a:avLst/>
          </a:prstGeom>
          <a:noFill/>
          <a:ln w="9525">
            <a:solidFill>
              <a:schemeClr val="tx1"/>
            </a:solidFill>
            <a:miter lim="800000"/>
            <a:headEnd/>
            <a:tailEnd/>
          </a:ln>
        </p:spPr>
      </p:pic>
      <p:sp>
        <p:nvSpPr>
          <p:cNvPr id="556042" name="Text Box 10"/>
          <p:cNvSpPr txBox="1">
            <a:spLocks noChangeArrowheads="1"/>
          </p:cNvSpPr>
          <p:nvPr/>
        </p:nvSpPr>
        <p:spPr bwMode="auto">
          <a:xfrm>
            <a:off x="3505200" y="6096000"/>
            <a:ext cx="998538" cy="457200"/>
          </a:xfrm>
          <a:prstGeom prst="rect">
            <a:avLst/>
          </a:prstGeom>
          <a:noFill/>
          <a:ln w="9525">
            <a:noFill/>
            <a:miter lim="800000"/>
            <a:headEnd/>
            <a:tailEnd/>
          </a:ln>
        </p:spPr>
        <p:txBody>
          <a:bodyPr wrap="none">
            <a:prstTxWarp prst="textNoShape">
              <a:avLst/>
            </a:prstTxWarp>
            <a:spAutoFit/>
          </a:bodyPr>
          <a:lstStyle/>
          <a:p>
            <a:pPr algn="l">
              <a:spcBef>
                <a:spcPct val="0"/>
              </a:spcBef>
            </a:pPr>
            <a:r>
              <a:rPr lang="en-US" sz="2400">
                <a:latin typeface="Arial" charset="0"/>
              </a:rPr>
              <a:t>Day 1</a:t>
            </a:r>
          </a:p>
        </p:txBody>
      </p:sp>
      <p:sp>
        <p:nvSpPr>
          <p:cNvPr id="556043" name="Text Box 11"/>
          <p:cNvSpPr txBox="1">
            <a:spLocks noChangeArrowheads="1"/>
          </p:cNvSpPr>
          <p:nvPr/>
        </p:nvSpPr>
        <p:spPr bwMode="auto">
          <a:xfrm>
            <a:off x="3505200" y="6096000"/>
            <a:ext cx="998538" cy="457200"/>
          </a:xfrm>
          <a:prstGeom prst="rect">
            <a:avLst/>
          </a:prstGeom>
          <a:noFill/>
          <a:ln w="9525">
            <a:noFill/>
            <a:miter lim="800000"/>
            <a:headEnd/>
            <a:tailEnd/>
          </a:ln>
        </p:spPr>
        <p:txBody>
          <a:bodyPr wrap="none">
            <a:prstTxWarp prst="textNoShape">
              <a:avLst/>
            </a:prstTxWarp>
            <a:spAutoFit/>
          </a:bodyPr>
          <a:lstStyle/>
          <a:p>
            <a:pPr algn="l">
              <a:spcBef>
                <a:spcPct val="0"/>
              </a:spcBef>
            </a:pPr>
            <a:r>
              <a:rPr lang="en-US" sz="2400">
                <a:latin typeface="Arial" charset="0"/>
              </a:rPr>
              <a:t>Day 2</a:t>
            </a:r>
          </a:p>
        </p:txBody>
      </p:sp>
      <p:sp>
        <p:nvSpPr>
          <p:cNvPr id="556044" name="Text Box 12"/>
          <p:cNvSpPr txBox="1">
            <a:spLocks noChangeArrowheads="1"/>
          </p:cNvSpPr>
          <p:nvPr/>
        </p:nvSpPr>
        <p:spPr bwMode="auto">
          <a:xfrm>
            <a:off x="3505200" y="6096000"/>
            <a:ext cx="998538" cy="457200"/>
          </a:xfrm>
          <a:prstGeom prst="rect">
            <a:avLst/>
          </a:prstGeom>
          <a:noFill/>
          <a:ln w="9525">
            <a:noFill/>
            <a:miter lim="800000"/>
            <a:headEnd/>
            <a:tailEnd/>
          </a:ln>
        </p:spPr>
        <p:txBody>
          <a:bodyPr wrap="none">
            <a:prstTxWarp prst="textNoShape">
              <a:avLst/>
            </a:prstTxWarp>
            <a:spAutoFit/>
          </a:bodyPr>
          <a:lstStyle/>
          <a:p>
            <a:pPr algn="l">
              <a:spcBef>
                <a:spcPct val="0"/>
              </a:spcBef>
            </a:pPr>
            <a:r>
              <a:rPr lang="en-US" sz="2400">
                <a:latin typeface="Arial" charset="0"/>
              </a:rPr>
              <a:t>Day 3</a:t>
            </a:r>
          </a:p>
        </p:txBody>
      </p:sp>
      <p:sp>
        <p:nvSpPr>
          <p:cNvPr id="556045" name="Text Box 13"/>
          <p:cNvSpPr txBox="1">
            <a:spLocks noChangeArrowheads="1"/>
          </p:cNvSpPr>
          <p:nvPr/>
        </p:nvSpPr>
        <p:spPr bwMode="auto">
          <a:xfrm>
            <a:off x="3505200" y="6096000"/>
            <a:ext cx="998538" cy="457200"/>
          </a:xfrm>
          <a:prstGeom prst="rect">
            <a:avLst/>
          </a:prstGeom>
          <a:noFill/>
          <a:ln w="9525">
            <a:noFill/>
            <a:miter lim="800000"/>
            <a:headEnd/>
            <a:tailEnd/>
          </a:ln>
        </p:spPr>
        <p:txBody>
          <a:bodyPr wrap="none">
            <a:prstTxWarp prst="textNoShape">
              <a:avLst/>
            </a:prstTxWarp>
            <a:spAutoFit/>
          </a:bodyPr>
          <a:lstStyle/>
          <a:p>
            <a:pPr algn="l">
              <a:spcBef>
                <a:spcPct val="0"/>
              </a:spcBef>
            </a:pPr>
            <a:r>
              <a:rPr lang="en-US" sz="2400">
                <a:latin typeface="Arial" charset="0"/>
              </a:rPr>
              <a:t>Day 4</a:t>
            </a:r>
          </a:p>
        </p:txBody>
      </p:sp>
      <p:sp>
        <p:nvSpPr>
          <p:cNvPr id="556046" name="Text Box 14"/>
          <p:cNvSpPr txBox="1">
            <a:spLocks noChangeArrowheads="1"/>
          </p:cNvSpPr>
          <p:nvPr/>
        </p:nvSpPr>
        <p:spPr bwMode="auto">
          <a:xfrm>
            <a:off x="3505200" y="6096000"/>
            <a:ext cx="998538" cy="457200"/>
          </a:xfrm>
          <a:prstGeom prst="rect">
            <a:avLst/>
          </a:prstGeom>
          <a:noFill/>
          <a:ln w="9525">
            <a:noFill/>
            <a:miter lim="800000"/>
            <a:headEnd/>
            <a:tailEnd/>
          </a:ln>
        </p:spPr>
        <p:txBody>
          <a:bodyPr wrap="none">
            <a:prstTxWarp prst="textNoShape">
              <a:avLst/>
            </a:prstTxWarp>
            <a:spAutoFit/>
          </a:bodyPr>
          <a:lstStyle/>
          <a:p>
            <a:pPr algn="l">
              <a:spcBef>
                <a:spcPct val="0"/>
              </a:spcBef>
            </a:pPr>
            <a:r>
              <a:rPr lang="en-US" sz="2400">
                <a:latin typeface="Arial" charset="0"/>
              </a:rPr>
              <a:t>Day 5</a:t>
            </a:r>
          </a:p>
        </p:txBody>
      </p:sp>
      <p:sp>
        <p:nvSpPr>
          <p:cNvPr id="556047" name="Text Box 15"/>
          <p:cNvSpPr txBox="1">
            <a:spLocks noChangeArrowheads="1"/>
          </p:cNvSpPr>
          <p:nvPr/>
        </p:nvSpPr>
        <p:spPr bwMode="auto">
          <a:xfrm>
            <a:off x="3505200" y="6096000"/>
            <a:ext cx="998538" cy="457200"/>
          </a:xfrm>
          <a:prstGeom prst="rect">
            <a:avLst/>
          </a:prstGeom>
          <a:noFill/>
          <a:ln w="9525">
            <a:noFill/>
            <a:miter lim="800000"/>
            <a:headEnd/>
            <a:tailEnd/>
          </a:ln>
        </p:spPr>
        <p:txBody>
          <a:bodyPr wrap="none">
            <a:prstTxWarp prst="textNoShape">
              <a:avLst/>
            </a:prstTxWarp>
            <a:spAutoFit/>
          </a:bodyPr>
          <a:lstStyle/>
          <a:p>
            <a:pPr algn="l">
              <a:spcBef>
                <a:spcPct val="0"/>
              </a:spcBef>
            </a:pPr>
            <a:r>
              <a:rPr lang="en-US" sz="2400">
                <a:latin typeface="Arial" charset="0"/>
              </a:rPr>
              <a:t>Day 6</a:t>
            </a:r>
          </a:p>
        </p:txBody>
      </p:sp>
      <p:sp>
        <p:nvSpPr>
          <p:cNvPr id="556048" name="Text Box 16"/>
          <p:cNvSpPr txBox="1">
            <a:spLocks noChangeArrowheads="1"/>
          </p:cNvSpPr>
          <p:nvPr/>
        </p:nvSpPr>
        <p:spPr bwMode="auto">
          <a:xfrm>
            <a:off x="3505200" y="6096000"/>
            <a:ext cx="998538" cy="457200"/>
          </a:xfrm>
          <a:prstGeom prst="rect">
            <a:avLst/>
          </a:prstGeom>
          <a:noFill/>
          <a:ln w="9525">
            <a:noFill/>
            <a:miter lim="800000"/>
            <a:headEnd/>
            <a:tailEnd/>
          </a:ln>
        </p:spPr>
        <p:txBody>
          <a:bodyPr wrap="none">
            <a:prstTxWarp prst="textNoShape">
              <a:avLst/>
            </a:prstTxWarp>
            <a:spAutoFit/>
          </a:bodyPr>
          <a:lstStyle/>
          <a:p>
            <a:pPr algn="l">
              <a:spcBef>
                <a:spcPct val="0"/>
              </a:spcBef>
            </a:pPr>
            <a:r>
              <a:rPr lang="en-US" sz="2400">
                <a:latin typeface="Arial" charset="0"/>
              </a:rPr>
              <a:t>Day 7</a:t>
            </a:r>
          </a:p>
        </p:txBody>
      </p:sp>
      <p:sp>
        <p:nvSpPr>
          <p:cNvPr id="556049" name="Text Box 17"/>
          <p:cNvSpPr txBox="1">
            <a:spLocks noChangeArrowheads="1"/>
          </p:cNvSpPr>
          <p:nvPr/>
        </p:nvSpPr>
        <p:spPr bwMode="auto">
          <a:xfrm>
            <a:off x="3505200" y="6096000"/>
            <a:ext cx="998538" cy="457200"/>
          </a:xfrm>
          <a:prstGeom prst="rect">
            <a:avLst/>
          </a:prstGeom>
          <a:noFill/>
          <a:ln w="9525">
            <a:noFill/>
            <a:miter lim="800000"/>
            <a:headEnd/>
            <a:tailEnd/>
          </a:ln>
        </p:spPr>
        <p:txBody>
          <a:bodyPr wrap="none">
            <a:prstTxWarp prst="textNoShape">
              <a:avLst/>
            </a:prstTxWarp>
            <a:spAutoFit/>
          </a:bodyPr>
          <a:lstStyle/>
          <a:p>
            <a:pPr algn="l">
              <a:spcBef>
                <a:spcPct val="0"/>
              </a:spcBef>
            </a:pPr>
            <a:r>
              <a:rPr lang="en-US" sz="2400">
                <a:latin typeface="Arial" charset="0"/>
              </a:rPr>
              <a:t>Day 8</a:t>
            </a:r>
          </a:p>
        </p:txBody>
      </p:sp>
      <p:pic>
        <p:nvPicPr>
          <p:cNvPr id="68626" name="Picture 18" descr="day-01"/>
          <p:cNvPicPr>
            <a:picLocks noChangeAspect="1" noChangeArrowheads="1"/>
          </p:cNvPicPr>
          <p:nvPr/>
        </p:nvPicPr>
        <p:blipFill>
          <a:blip r:embed="rId11"/>
          <a:srcRect/>
          <a:stretch>
            <a:fillRect/>
          </a:stretch>
        </p:blipFill>
        <p:spPr bwMode="auto">
          <a:xfrm>
            <a:off x="4724400" y="1676400"/>
            <a:ext cx="4191000" cy="4191000"/>
          </a:xfrm>
          <a:prstGeom prst="rect">
            <a:avLst/>
          </a:prstGeom>
          <a:noFill/>
          <a:ln w="9525">
            <a:solidFill>
              <a:schemeClr val="tx1"/>
            </a:solidFill>
            <a:miter lim="800000"/>
            <a:headEnd/>
            <a:tailEnd/>
          </a:ln>
        </p:spPr>
      </p:pic>
      <p:pic>
        <p:nvPicPr>
          <p:cNvPr id="556051" name="Picture 19" descr="day-02"/>
          <p:cNvPicPr>
            <a:picLocks noChangeAspect="1" noChangeArrowheads="1"/>
          </p:cNvPicPr>
          <p:nvPr/>
        </p:nvPicPr>
        <p:blipFill>
          <a:blip r:embed="rId12"/>
          <a:srcRect/>
          <a:stretch>
            <a:fillRect/>
          </a:stretch>
        </p:blipFill>
        <p:spPr bwMode="auto">
          <a:xfrm>
            <a:off x="4724400" y="1676400"/>
            <a:ext cx="4191000" cy="4191000"/>
          </a:xfrm>
          <a:prstGeom prst="rect">
            <a:avLst/>
          </a:prstGeom>
          <a:noFill/>
          <a:ln w="9525">
            <a:solidFill>
              <a:schemeClr val="tx1"/>
            </a:solidFill>
            <a:miter lim="800000"/>
            <a:headEnd/>
            <a:tailEnd/>
          </a:ln>
        </p:spPr>
      </p:pic>
      <p:pic>
        <p:nvPicPr>
          <p:cNvPr id="556052" name="Picture 20" descr="day-03"/>
          <p:cNvPicPr>
            <a:picLocks noChangeAspect="1" noChangeArrowheads="1"/>
          </p:cNvPicPr>
          <p:nvPr/>
        </p:nvPicPr>
        <p:blipFill>
          <a:blip r:embed="rId13"/>
          <a:srcRect/>
          <a:stretch>
            <a:fillRect/>
          </a:stretch>
        </p:blipFill>
        <p:spPr bwMode="auto">
          <a:xfrm>
            <a:off x="4724400" y="1676400"/>
            <a:ext cx="4191000" cy="4191000"/>
          </a:xfrm>
          <a:prstGeom prst="rect">
            <a:avLst/>
          </a:prstGeom>
          <a:noFill/>
          <a:ln w="9525">
            <a:solidFill>
              <a:schemeClr val="tx1"/>
            </a:solidFill>
            <a:miter lim="800000"/>
            <a:headEnd/>
            <a:tailEnd/>
          </a:ln>
        </p:spPr>
      </p:pic>
      <p:pic>
        <p:nvPicPr>
          <p:cNvPr id="556053" name="Picture 21" descr="day-04"/>
          <p:cNvPicPr>
            <a:picLocks noChangeAspect="1" noChangeArrowheads="1"/>
          </p:cNvPicPr>
          <p:nvPr/>
        </p:nvPicPr>
        <p:blipFill>
          <a:blip r:embed="rId14"/>
          <a:srcRect/>
          <a:stretch>
            <a:fillRect/>
          </a:stretch>
        </p:blipFill>
        <p:spPr bwMode="auto">
          <a:xfrm>
            <a:off x="4724400" y="1676400"/>
            <a:ext cx="4191000" cy="4191000"/>
          </a:xfrm>
          <a:prstGeom prst="rect">
            <a:avLst/>
          </a:prstGeom>
          <a:noFill/>
          <a:ln w="9525">
            <a:solidFill>
              <a:schemeClr val="tx1"/>
            </a:solidFill>
            <a:miter lim="800000"/>
            <a:headEnd/>
            <a:tailEnd/>
          </a:ln>
        </p:spPr>
      </p:pic>
      <p:pic>
        <p:nvPicPr>
          <p:cNvPr id="556054" name="Picture 22" descr="day-05"/>
          <p:cNvPicPr>
            <a:picLocks noChangeAspect="1" noChangeArrowheads="1"/>
          </p:cNvPicPr>
          <p:nvPr/>
        </p:nvPicPr>
        <p:blipFill>
          <a:blip r:embed="rId15"/>
          <a:srcRect/>
          <a:stretch>
            <a:fillRect/>
          </a:stretch>
        </p:blipFill>
        <p:spPr bwMode="auto">
          <a:xfrm>
            <a:off x="4724400" y="1676400"/>
            <a:ext cx="4191000" cy="4191000"/>
          </a:xfrm>
          <a:prstGeom prst="rect">
            <a:avLst/>
          </a:prstGeom>
          <a:noFill/>
          <a:ln w="9525">
            <a:solidFill>
              <a:schemeClr val="tx1"/>
            </a:solidFill>
            <a:miter lim="800000"/>
            <a:headEnd/>
            <a:tailEnd/>
          </a:ln>
        </p:spPr>
      </p:pic>
      <p:pic>
        <p:nvPicPr>
          <p:cNvPr id="556055" name="Picture 23" descr="day-06"/>
          <p:cNvPicPr>
            <a:picLocks noChangeAspect="1" noChangeArrowheads="1"/>
          </p:cNvPicPr>
          <p:nvPr/>
        </p:nvPicPr>
        <p:blipFill>
          <a:blip r:embed="rId16"/>
          <a:srcRect/>
          <a:stretch>
            <a:fillRect/>
          </a:stretch>
        </p:blipFill>
        <p:spPr bwMode="auto">
          <a:xfrm>
            <a:off x="4724400" y="1676400"/>
            <a:ext cx="4191000" cy="4191000"/>
          </a:xfrm>
          <a:prstGeom prst="rect">
            <a:avLst/>
          </a:prstGeom>
          <a:noFill/>
          <a:ln w="9525">
            <a:solidFill>
              <a:schemeClr val="tx1"/>
            </a:solidFill>
            <a:miter lim="800000"/>
            <a:headEnd/>
            <a:tailEnd/>
          </a:ln>
        </p:spPr>
      </p:pic>
      <p:pic>
        <p:nvPicPr>
          <p:cNvPr id="556056" name="Picture 24" descr="day-07"/>
          <p:cNvPicPr>
            <a:picLocks noChangeAspect="1" noChangeArrowheads="1"/>
          </p:cNvPicPr>
          <p:nvPr/>
        </p:nvPicPr>
        <p:blipFill>
          <a:blip r:embed="rId17"/>
          <a:srcRect/>
          <a:stretch>
            <a:fillRect/>
          </a:stretch>
        </p:blipFill>
        <p:spPr bwMode="auto">
          <a:xfrm>
            <a:off x="4724400" y="1676400"/>
            <a:ext cx="4191000" cy="4191000"/>
          </a:xfrm>
          <a:prstGeom prst="rect">
            <a:avLst/>
          </a:prstGeom>
          <a:noFill/>
          <a:ln w="9525">
            <a:solidFill>
              <a:schemeClr val="tx1"/>
            </a:solidFill>
            <a:miter lim="800000"/>
            <a:headEnd/>
            <a:tailEnd/>
          </a:ln>
        </p:spPr>
      </p:pic>
      <p:pic>
        <p:nvPicPr>
          <p:cNvPr id="556057" name="Picture 25" descr="day-08"/>
          <p:cNvPicPr>
            <a:picLocks noChangeAspect="1" noChangeArrowheads="1"/>
          </p:cNvPicPr>
          <p:nvPr/>
        </p:nvPicPr>
        <p:blipFill>
          <a:blip r:embed="rId18"/>
          <a:srcRect/>
          <a:stretch>
            <a:fillRect/>
          </a:stretch>
        </p:blipFill>
        <p:spPr bwMode="auto">
          <a:xfrm>
            <a:off x="4724400" y="1676400"/>
            <a:ext cx="4191000" cy="4191000"/>
          </a:xfrm>
          <a:prstGeom prst="rect">
            <a:avLst/>
          </a:prstGeom>
          <a:noFill/>
          <a:ln w="9525">
            <a:solidFill>
              <a:schemeClr val="tx1"/>
            </a:solidFill>
            <a:miter lim="800000"/>
            <a:headEnd/>
            <a:tailEnd/>
          </a:ln>
        </p:spPr>
      </p:pic>
      <p:sp>
        <p:nvSpPr>
          <p:cNvPr id="556058" name="Text Box 26"/>
          <p:cNvSpPr txBox="1">
            <a:spLocks noChangeArrowheads="1"/>
          </p:cNvSpPr>
          <p:nvPr/>
        </p:nvSpPr>
        <p:spPr bwMode="auto">
          <a:xfrm>
            <a:off x="7848600" y="6096000"/>
            <a:ext cx="998538" cy="457200"/>
          </a:xfrm>
          <a:prstGeom prst="rect">
            <a:avLst/>
          </a:prstGeom>
          <a:noFill/>
          <a:ln w="9525">
            <a:noFill/>
            <a:miter lim="800000"/>
            <a:headEnd/>
            <a:tailEnd/>
          </a:ln>
        </p:spPr>
        <p:txBody>
          <a:bodyPr wrap="none">
            <a:prstTxWarp prst="textNoShape">
              <a:avLst/>
            </a:prstTxWarp>
            <a:spAutoFit/>
          </a:bodyPr>
          <a:lstStyle/>
          <a:p>
            <a:pPr algn="l">
              <a:spcBef>
                <a:spcPct val="0"/>
              </a:spcBef>
            </a:pPr>
            <a:r>
              <a:rPr lang="en-US" sz="2400">
                <a:latin typeface="Arial" charset="0"/>
              </a:rPr>
              <a:t>Day 1</a:t>
            </a:r>
          </a:p>
        </p:txBody>
      </p:sp>
      <p:sp>
        <p:nvSpPr>
          <p:cNvPr id="556059" name="Text Box 27"/>
          <p:cNvSpPr txBox="1">
            <a:spLocks noChangeArrowheads="1"/>
          </p:cNvSpPr>
          <p:nvPr/>
        </p:nvSpPr>
        <p:spPr bwMode="auto">
          <a:xfrm>
            <a:off x="7848600" y="6096000"/>
            <a:ext cx="998538" cy="457200"/>
          </a:xfrm>
          <a:prstGeom prst="rect">
            <a:avLst/>
          </a:prstGeom>
          <a:noFill/>
          <a:ln w="9525">
            <a:noFill/>
            <a:miter lim="800000"/>
            <a:headEnd/>
            <a:tailEnd/>
          </a:ln>
        </p:spPr>
        <p:txBody>
          <a:bodyPr wrap="none">
            <a:prstTxWarp prst="textNoShape">
              <a:avLst/>
            </a:prstTxWarp>
            <a:spAutoFit/>
          </a:bodyPr>
          <a:lstStyle/>
          <a:p>
            <a:pPr algn="l">
              <a:spcBef>
                <a:spcPct val="0"/>
              </a:spcBef>
            </a:pPr>
            <a:r>
              <a:rPr lang="en-US" sz="2400">
                <a:latin typeface="Arial" charset="0"/>
              </a:rPr>
              <a:t>Day 2</a:t>
            </a:r>
          </a:p>
        </p:txBody>
      </p:sp>
      <p:sp>
        <p:nvSpPr>
          <p:cNvPr id="556060" name="Text Box 28"/>
          <p:cNvSpPr txBox="1">
            <a:spLocks noChangeArrowheads="1"/>
          </p:cNvSpPr>
          <p:nvPr/>
        </p:nvSpPr>
        <p:spPr bwMode="auto">
          <a:xfrm>
            <a:off x="7848600" y="6096000"/>
            <a:ext cx="998538" cy="457200"/>
          </a:xfrm>
          <a:prstGeom prst="rect">
            <a:avLst/>
          </a:prstGeom>
          <a:noFill/>
          <a:ln w="9525">
            <a:noFill/>
            <a:miter lim="800000"/>
            <a:headEnd/>
            <a:tailEnd/>
          </a:ln>
        </p:spPr>
        <p:txBody>
          <a:bodyPr wrap="none">
            <a:prstTxWarp prst="textNoShape">
              <a:avLst/>
            </a:prstTxWarp>
            <a:spAutoFit/>
          </a:bodyPr>
          <a:lstStyle/>
          <a:p>
            <a:pPr algn="l">
              <a:spcBef>
                <a:spcPct val="0"/>
              </a:spcBef>
            </a:pPr>
            <a:r>
              <a:rPr lang="en-US" sz="2400">
                <a:latin typeface="Arial" charset="0"/>
              </a:rPr>
              <a:t>Day 3</a:t>
            </a:r>
          </a:p>
        </p:txBody>
      </p:sp>
      <p:sp>
        <p:nvSpPr>
          <p:cNvPr id="556061" name="Text Box 29"/>
          <p:cNvSpPr txBox="1">
            <a:spLocks noChangeArrowheads="1"/>
          </p:cNvSpPr>
          <p:nvPr/>
        </p:nvSpPr>
        <p:spPr bwMode="auto">
          <a:xfrm>
            <a:off x="7848600" y="6096000"/>
            <a:ext cx="998538" cy="457200"/>
          </a:xfrm>
          <a:prstGeom prst="rect">
            <a:avLst/>
          </a:prstGeom>
          <a:noFill/>
          <a:ln w="9525">
            <a:noFill/>
            <a:miter lim="800000"/>
            <a:headEnd/>
            <a:tailEnd/>
          </a:ln>
        </p:spPr>
        <p:txBody>
          <a:bodyPr wrap="none">
            <a:prstTxWarp prst="textNoShape">
              <a:avLst/>
            </a:prstTxWarp>
            <a:spAutoFit/>
          </a:bodyPr>
          <a:lstStyle/>
          <a:p>
            <a:pPr algn="l">
              <a:spcBef>
                <a:spcPct val="0"/>
              </a:spcBef>
            </a:pPr>
            <a:r>
              <a:rPr lang="en-US" sz="2400">
                <a:latin typeface="Arial" charset="0"/>
              </a:rPr>
              <a:t>Day 4</a:t>
            </a:r>
          </a:p>
        </p:txBody>
      </p:sp>
      <p:sp>
        <p:nvSpPr>
          <p:cNvPr id="556062" name="Text Box 30"/>
          <p:cNvSpPr txBox="1">
            <a:spLocks noChangeArrowheads="1"/>
          </p:cNvSpPr>
          <p:nvPr/>
        </p:nvSpPr>
        <p:spPr bwMode="auto">
          <a:xfrm>
            <a:off x="7848600" y="6096000"/>
            <a:ext cx="998538" cy="457200"/>
          </a:xfrm>
          <a:prstGeom prst="rect">
            <a:avLst/>
          </a:prstGeom>
          <a:noFill/>
          <a:ln w="9525">
            <a:noFill/>
            <a:miter lim="800000"/>
            <a:headEnd/>
            <a:tailEnd/>
          </a:ln>
        </p:spPr>
        <p:txBody>
          <a:bodyPr wrap="none">
            <a:prstTxWarp prst="textNoShape">
              <a:avLst/>
            </a:prstTxWarp>
            <a:spAutoFit/>
          </a:bodyPr>
          <a:lstStyle/>
          <a:p>
            <a:pPr algn="l">
              <a:spcBef>
                <a:spcPct val="0"/>
              </a:spcBef>
            </a:pPr>
            <a:r>
              <a:rPr lang="en-US" sz="2400">
                <a:latin typeface="Arial" charset="0"/>
              </a:rPr>
              <a:t>Day 5</a:t>
            </a:r>
          </a:p>
        </p:txBody>
      </p:sp>
      <p:sp>
        <p:nvSpPr>
          <p:cNvPr id="556063" name="Text Box 31"/>
          <p:cNvSpPr txBox="1">
            <a:spLocks noChangeArrowheads="1"/>
          </p:cNvSpPr>
          <p:nvPr/>
        </p:nvSpPr>
        <p:spPr bwMode="auto">
          <a:xfrm>
            <a:off x="7848600" y="6096000"/>
            <a:ext cx="998538" cy="457200"/>
          </a:xfrm>
          <a:prstGeom prst="rect">
            <a:avLst/>
          </a:prstGeom>
          <a:noFill/>
          <a:ln w="9525">
            <a:noFill/>
            <a:miter lim="800000"/>
            <a:headEnd/>
            <a:tailEnd/>
          </a:ln>
        </p:spPr>
        <p:txBody>
          <a:bodyPr wrap="none">
            <a:prstTxWarp prst="textNoShape">
              <a:avLst/>
            </a:prstTxWarp>
            <a:spAutoFit/>
          </a:bodyPr>
          <a:lstStyle/>
          <a:p>
            <a:pPr algn="l">
              <a:spcBef>
                <a:spcPct val="0"/>
              </a:spcBef>
            </a:pPr>
            <a:r>
              <a:rPr lang="en-US" sz="2400">
                <a:latin typeface="Arial" charset="0"/>
              </a:rPr>
              <a:t>Day 6</a:t>
            </a:r>
          </a:p>
        </p:txBody>
      </p:sp>
      <p:sp>
        <p:nvSpPr>
          <p:cNvPr id="556064" name="Text Box 32"/>
          <p:cNvSpPr txBox="1">
            <a:spLocks noChangeArrowheads="1"/>
          </p:cNvSpPr>
          <p:nvPr/>
        </p:nvSpPr>
        <p:spPr bwMode="auto">
          <a:xfrm>
            <a:off x="7848600" y="6096000"/>
            <a:ext cx="998538" cy="457200"/>
          </a:xfrm>
          <a:prstGeom prst="rect">
            <a:avLst/>
          </a:prstGeom>
          <a:noFill/>
          <a:ln w="9525">
            <a:noFill/>
            <a:miter lim="800000"/>
            <a:headEnd/>
            <a:tailEnd/>
          </a:ln>
        </p:spPr>
        <p:txBody>
          <a:bodyPr wrap="none">
            <a:prstTxWarp prst="textNoShape">
              <a:avLst/>
            </a:prstTxWarp>
            <a:spAutoFit/>
          </a:bodyPr>
          <a:lstStyle/>
          <a:p>
            <a:pPr algn="l">
              <a:spcBef>
                <a:spcPct val="0"/>
              </a:spcBef>
            </a:pPr>
            <a:r>
              <a:rPr lang="en-US" sz="2400">
                <a:latin typeface="Arial" charset="0"/>
              </a:rPr>
              <a:t>Day 7</a:t>
            </a:r>
          </a:p>
        </p:txBody>
      </p:sp>
      <p:sp>
        <p:nvSpPr>
          <p:cNvPr id="556065" name="Text Box 33"/>
          <p:cNvSpPr txBox="1">
            <a:spLocks noChangeArrowheads="1"/>
          </p:cNvSpPr>
          <p:nvPr/>
        </p:nvSpPr>
        <p:spPr bwMode="auto">
          <a:xfrm>
            <a:off x="7848600" y="6096000"/>
            <a:ext cx="998538" cy="457200"/>
          </a:xfrm>
          <a:prstGeom prst="rect">
            <a:avLst/>
          </a:prstGeom>
          <a:noFill/>
          <a:ln w="9525">
            <a:noFill/>
            <a:miter lim="800000"/>
            <a:headEnd/>
            <a:tailEnd/>
          </a:ln>
        </p:spPr>
        <p:txBody>
          <a:bodyPr wrap="none">
            <a:prstTxWarp prst="textNoShape">
              <a:avLst/>
            </a:prstTxWarp>
            <a:spAutoFit/>
          </a:bodyPr>
          <a:lstStyle/>
          <a:p>
            <a:pPr algn="l">
              <a:spcBef>
                <a:spcPct val="0"/>
              </a:spcBef>
            </a:pPr>
            <a:r>
              <a:rPr lang="en-US" sz="2400">
                <a:latin typeface="Arial" charset="0"/>
              </a:rPr>
              <a:t>Day 8</a:t>
            </a:r>
          </a:p>
        </p:txBody>
      </p:sp>
      <p:sp>
        <p:nvSpPr>
          <p:cNvPr id="68642" name="Text Box 34"/>
          <p:cNvSpPr txBox="1">
            <a:spLocks noChangeArrowheads="1"/>
          </p:cNvSpPr>
          <p:nvPr/>
        </p:nvSpPr>
        <p:spPr bwMode="auto">
          <a:xfrm>
            <a:off x="771525" y="1117600"/>
            <a:ext cx="3302000" cy="396875"/>
          </a:xfrm>
          <a:prstGeom prst="rect">
            <a:avLst/>
          </a:prstGeom>
          <a:noFill/>
          <a:ln w="9525">
            <a:noFill/>
            <a:miter lim="800000"/>
            <a:headEnd/>
            <a:tailEnd/>
          </a:ln>
        </p:spPr>
        <p:txBody>
          <a:bodyPr wrap="none">
            <a:prstTxWarp prst="textNoShape">
              <a:avLst/>
            </a:prstTxWarp>
            <a:spAutoFit/>
          </a:bodyPr>
          <a:lstStyle/>
          <a:p>
            <a:pPr algn="l">
              <a:spcBef>
                <a:spcPct val="0"/>
              </a:spcBef>
            </a:pPr>
            <a:r>
              <a:rPr lang="en-US" b="0">
                <a:latin typeface="Arial" charset="0"/>
              </a:rPr>
              <a:t>500 randomly chosen users</a:t>
            </a:r>
          </a:p>
        </p:txBody>
      </p:sp>
      <p:sp>
        <p:nvSpPr>
          <p:cNvPr id="68643" name="Text Box 35"/>
          <p:cNvSpPr txBox="1">
            <a:spLocks noChangeArrowheads="1"/>
          </p:cNvSpPr>
          <p:nvPr/>
        </p:nvSpPr>
        <p:spPr bwMode="auto">
          <a:xfrm>
            <a:off x="5438775" y="1117600"/>
            <a:ext cx="2651125" cy="396875"/>
          </a:xfrm>
          <a:prstGeom prst="rect">
            <a:avLst/>
          </a:prstGeom>
          <a:noFill/>
          <a:ln w="9525">
            <a:noFill/>
            <a:miter lim="800000"/>
            <a:headEnd/>
            <a:tailEnd/>
          </a:ln>
        </p:spPr>
        <p:txBody>
          <a:bodyPr wrap="none">
            <a:prstTxWarp prst="textNoShape">
              <a:avLst/>
            </a:prstTxWarp>
            <a:spAutoFit/>
          </a:bodyPr>
          <a:lstStyle/>
          <a:p>
            <a:pPr algn="l">
              <a:spcBef>
                <a:spcPct val="0"/>
              </a:spcBef>
            </a:pPr>
            <a:r>
              <a:rPr lang="en-US" b="0">
                <a:latin typeface="Arial" charset="0"/>
              </a:rPr>
              <a:t>500 </a:t>
            </a:r>
            <a:r>
              <a:rPr lang="en-US" b="0" i="1">
                <a:latin typeface="Arial" charset="0"/>
              </a:rPr>
              <a:t>most active</a:t>
            </a:r>
            <a:r>
              <a:rPr lang="en-US" b="0">
                <a:latin typeface="Arial" charset="0"/>
              </a:rPr>
              <a:t> users</a:t>
            </a:r>
          </a:p>
        </p:txBody>
      </p:sp>
      <p:sp>
        <p:nvSpPr>
          <p:cNvPr id="2" name="TextBox 1"/>
          <p:cNvSpPr txBox="1"/>
          <p:nvPr/>
        </p:nvSpPr>
        <p:spPr>
          <a:xfrm>
            <a:off x="7509083" y="6532605"/>
            <a:ext cx="1622560" cy="307777"/>
          </a:xfrm>
          <a:prstGeom prst="rect">
            <a:avLst/>
          </a:prstGeom>
          <a:noFill/>
        </p:spPr>
        <p:txBody>
          <a:bodyPr wrap="none" rtlCol="0">
            <a:spAutoFit/>
          </a:bodyPr>
          <a:lstStyle/>
          <a:p>
            <a:r>
              <a:rPr lang="en-US" sz="1400" dirty="0" smtClean="0"/>
              <a:t>Credit: Jen Golbeck</a:t>
            </a:r>
            <a:endParaRPr lang="en-US" sz="1400" dirty="0"/>
          </a:p>
        </p:txBody>
      </p:sp>
    </p:spTree>
    <p:extLst>
      <p:ext uri="{BB962C8B-B14F-4D97-AF65-F5344CB8AC3E}">
        <p14:creationId xmlns:p14="http://schemas.microsoft.com/office/powerpoint/2010/main" val="198027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6035"/>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5604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55604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000"/>
                                  </p:stCondLst>
                                  <p:childTnLst>
                                    <p:set>
                                      <p:cBhvr>
                                        <p:cTn id="13" dur="1" fill="hold">
                                          <p:stCondLst>
                                            <p:cond delay="0"/>
                                          </p:stCondLst>
                                        </p:cTn>
                                        <p:tgtEl>
                                          <p:spTgt spid="556036"/>
                                        </p:tgtEl>
                                        <p:attrNameLst>
                                          <p:attrName>style.visibility</p:attrName>
                                        </p:attrNameLst>
                                      </p:cBhvr>
                                      <p:to>
                                        <p:strVal val="visible"/>
                                      </p:to>
                                    </p:set>
                                  </p:childTnLst>
                                </p:cTn>
                              </p:par>
                              <p:par>
                                <p:cTn id="14" presetID="1" presetClass="exit" presetSubtype="0" fill="hold" grpId="1" nodeType="withEffect">
                                  <p:stCondLst>
                                    <p:cond delay="2000"/>
                                  </p:stCondLst>
                                  <p:childTnLst>
                                    <p:set>
                                      <p:cBhvr>
                                        <p:cTn id="15" dur="1" fill="hold">
                                          <p:stCondLst>
                                            <p:cond delay="0"/>
                                          </p:stCondLst>
                                        </p:cTn>
                                        <p:tgtEl>
                                          <p:spTgt spid="556043"/>
                                        </p:tgtEl>
                                        <p:attrNameLst>
                                          <p:attrName>style.visibility</p:attrName>
                                        </p:attrNameLst>
                                      </p:cBhvr>
                                      <p:to>
                                        <p:strVal val="hidden"/>
                                      </p:to>
                                    </p:set>
                                  </p:childTnLst>
                                </p:cTn>
                              </p:par>
                              <p:par>
                                <p:cTn id="16" presetID="1" presetClass="entr" presetSubtype="0" fill="hold" grpId="0" nodeType="withEffect">
                                  <p:stCondLst>
                                    <p:cond delay="2000"/>
                                  </p:stCondLst>
                                  <p:childTnLst>
                                    <p:set>
                                      <p:cBhvr>
                                        <p:cTn id="17" dur="1" fill="hold">
                                          <p:stCondLst>
                                            <p:cond delay="0"/>
                                          </p:stCondLst>
                                        </p:cTn>
                                        <p:tgtEl>
                                          <p:spTgt spid="556044"/>
                                        </p:tgtEl>
                                        <p:attrNameLst>
                                          <p:attrName>style.visibility</p:attrName>
                                        </p:attrNameLst>
                                      </p:cBhvr>
                                      <p:to>
                                        <p:strVal val="visible"/>
                                      </p:to>
                                    </p:set>
                                  </p:childTnLst>
                                </p:cTn>
                              </p:par>
                            </p:childTnLst>
                          </p:cTn>
                        </p:par>
                        <p:par>
                          <p:cTn id="18" fill="hold">
                            <p:stCondLst>
                              <p:cond delay="2000"/>
                            </p:stCondLst>
                            <p:childTnLst>
                              <p:par>
                                <p:cTn id="19" presetID="1" presetClass="entr" presetSubtype="0" fill="hold" nodeType="afterEffect">
                                  <p:stCondLst>
                                    <p:cond delay="2000"/>
                                  </p:stCondLst>
                                  <p:childTnLst>
                                    <p:set>
                                      <p:cBhvr>
                                        <p:cTn id="20" dur="1" fill="hold">
                                          <p:stCondLst>
                                            <p:cond delay="0"/>
                                          </p:stCondLst>
                                        </p:cTn>
                                        <p:tgtEl>
                                          <p:spTgt spid="556037"/>
                                        </p:tgtEl>
                                        <p:attrNameLst>
                                          <p:attrName>style.visibility</p:attrName>
                                        </p:attrNameLst>
                                      </p:cBhvr>
                                      <p:to>
                                        <p:strVal val="visible"/>
                                      </p:to>
                                    </p:set>
                                  </p:childTnLst>
                                </p:cTn>
                              </p:par>
                              <p:par>
                                <p:cTn id="21" presetID="1" presetClass="exit" presetSubtype="0" fill="hold" grpId="1" nodeType="withEffect">
                                  <p:stCondLst>
                                    <p:cond delay="2000"/>
                                  </p:stCondLst>
                                  <p:childTnLst>
                                    <p:set>
                                      <p:cBhvr>
                                        <p:cTn id="22" dur="1" fill="hold">
                                          <p:stCondLst>
                                            <p:cond delay="0"/>
                                          </p:stCondLst>
                                        </p:cTn>
                                        <p:tgtEl>
                                          <p:spTgt spid="556044"/>
                                        </p:tgtEl>
                                        <p:attrNameLst>
                                          <p:attrName>style.visibility</p:attrName>
                                        </p:attrNameLst>
                                      </p:cBhvr>
                                      <p:to>
                                        <p:strVal val="hidden"/>
                                      </p:to>
                                    </p:set>
                                  </p:childTnLst>
                                </p:cTn>
                              </p:par>
                              <p:par>
                                <p:cTn id="23" presetID="1" presetClass="entr" presetSubtype="0" fill="hold" grpId="0" nodeType="withEffect">
                                  <p:stCondLst>
                                    <p:cond delay="2000"/>
                                  </p:stCondLst>
                                  <p:childTnLst>
                                    <p:set>
                                      <p:cBhvr>
                                        <p:cTn id="24" dur="1" fill="hold">
                                          <p:stCondLst>
                                            <p:cond delay="0"/>
                                          </p:stCondLst>
                                        </p:cTn>
                                        <p:tgtEl>
                                          <p:spTgt spid="556045"/>
                                        </p:tgtEl>
                                        <p:attrNameLst>
                                          <p:attrName>style.visibility</p:attrName>
                                        </p:attrNameLst>
                                      </p:cBhvr>
                                      <p:to>
                                        <p:strVal val="visible"/>
                                      </p:to>
                                    </p:set>
                                  </p:childTnLst>
                                </p:cTn>
                              </p:par>
                            </p:childTnLst>
                          </p:cTn>
                        </p:par>
                        <p:par>
                          <p:cTn id="25" fill="hold">
                            <p:stCondLst>
                              <p:cond delay="4000"/>
                            </p:stCondLst>
                            <p:childTnLst>
                              <p:par>
                                <p:cTn id="26" presetID="1" presetClass="entr" presetSubtype="0" fill="hold" nodeType="afterEffect">
                                  <p:stCondLst>
                                    <p:cond delay="2000"/>
                                  </p:stCondLst>
                                  <p:childTnLst>
                                    <p:set>
                                      <p:cBhvr>
                                        <p:cTn id="27" dur="1" fill="hold">
                                          <p:stCondLst>
                                            <p:cond delay="0"/>
                                          </p:stCondLst>
                                        </p:cTn>
                                        <p:tgtEl>
                                          <p:spTgt spid="556038"/>
                                        </p:tgtEl>
                                        <p:attrNameLst>
                                          <p:attrName>style.visibility</p:attrName>
                                        </p:attrNameLst>
                                      </p:cBhvr>
                                      <p:to>
                                        <p:strVal val="visible"/>
                                      </p:to>
                                    </p:set>
                                  </p:childTnLst>
                                </p:cTn>
                              </p:par>
                              <p:par>
                                <p:cTn id="28" presetID="1" presetClass="exit" presetSubtype="0" fill="hold" grpId="1" nodeType="withEffect">
                                  <p:stCondLst>
                                    <p:cond delay="2000"/>
                                  </p:stCondLst>
                                  <p:childTnLst>
                                    <p:set>
                                      <p:cBhvr>
                                        <p:cTn id="29" dur="1" fill="hold">
                                          <p:stCondLst>
                                            <p:cond delay="0"/>
                                          </p:stCondLst>
                                        </p:cTn>
                                        <p:tgtEl>
                                          <p:spTgt spid="556045"/>
                                        </p:tgtEl>
                                        <p:attrNameLst>
                                          <p:attrName>style.visibility</p:attrName>
                                        </p:attrNameLst>
                                      </p:cBhvr>
                                      <p:to>
                                        <p:strVal val="hidden"/>
                                      </p:to>
                                    </p:set>
                                  </p:childTnLst>
                                </p:cTn>
                              </p:par>
                              <p:par>
                                <p:cTn id="30" presetID="1" presetClass="entr" presetSubtype="0" fill="hold" grpId="0" nodeType="withEffect">
                                  <p:stCondLst>
                                    <p:cond delay="2000"/>
                                  </p:stCondLst>
                                  <p:childTnLst>
                                    <p:set>
                                      <p:cBhvr>
                                        <p:cTn id="31" dur="1" fill="hold">
                                          <p:stCondLst>
                                            <p:cond delay="0"/>
                                          </p:stCondLst>
                                        </p:cTn>
                                        <p:tgtEl>
                                          <p:spTgt spid="556046"/>
                                        </p:tgtEl>
                                        <p:attrNameLst>
                                          <p:attrName>style.visibility</p:attrName>
                                        </p:attrNameLst>
                                      </p:cBhvr>
                                      <p:to>
                                        <p:strVal val="visible"/>
                                      </p:to>
                                    </p:set>
                                  </p:childTnLst>
                                </p:cTn>
                              </p:par>
                            </p:childTnLst>
                          </p:cTn>
                        </p:par>
                        <p:par>
                          <p:cTn id="32" fill="hold">
                            <p:stCondLst>
                              <p:cond delay="6000"/>
                            </p:stCondLst>
                            <p:childTnLst>
                              <p:par>
                                <p:cTn id="33" presetID="1" presetClass="entr" presetSubtype="0" fill="hold" nodeType="afterEffect">
                                  <p:stCondLst>
                                    <p:cond delay="2000"/>
                                  </p:stCondLst>
                                  <p:childTnLst>
                                    <p:set>
                                      <p:cBhvr>
                                        <p:cTn id="34" dur="1" fill="hold">
                                          <p:stCondLst>
                                            <p:cond delay="0"/>
                                          </p:stCondLst>
                                        </p:cTn>
                                        <p:tgtEl>
                                          <p:spTgt spid="556039"/>
                                        </p:tgtEl>
                                        <p:attrNameLst>
                                          <p:attrName>style.visibility</p:attrName>
                                        </p:attrNameLst>
                                      </p:cBhvr>
                                      <p:to>
                                        <p:strVal val="visible"/>
                                      </p:to>
                                    </p:set>
                                  </p:childTnLst>
                                </p:cTn>
                              </p:par>
                              <p:par>
                                <p:cTn id="35" presetID="1" presetClass="exit" presetSubtype="0" fill="hold" grpId="1" nodeType="withEffect">
                                  <p:stCondLst>
                                    <p:cond delay="2000"/>
                                  </p:stCondLst>
                                  <p:childTnLst>
                                    <p:set>
                                      <p:cBhvr>
                                        <p:cTn id="36" dur="1" fill="hold">
                                          <p:stCondLst>
                                            <p:cond delay="0"/>
                                          </p:stCondLst>
                                        </p:cTn>
                                        <p:tgtEl>
                                          <p:spTgt spid="556046"/>
                                        </p:tgtEl>
                                        <p:attrNameLst>
                                          <p:attrName>style.visibility</p:attrName>
                                        </p:attrNameLst>
                                      </p:cBhvr>
                                      <p:to>
                                        <p:strVal val="hidden"/>
                                      </p:to>
                                    </p:set>
                                  </p:childTnLst>
                                </p:cTn>
                              </p:par>
                              <p:par>
                                <p:cTn id="37" presetID="1" presetClass="entr" presetSubtype="0" fill="hold" grpId="0" nodeType="withEffect">
                                  <p:stCondLst>
                                    <p:cond delay="2000"/>
                                  </p:stCondLst>
                                  <p:childTnLst>
                                    <p:set>
                                      <p:cBhvr>
                                        <p:cTn id="38" dur="1" fill="hold">
                                          <p:stCondLst>
                                            <p:cond delay="0"/>
                                          </p:stCondLst>
                                        </p:cTn>
                                        <p:tgtEl>
                                          <p:spTgt spid="556047"/>
                                        </p:tgtEl>
                                        <p:attrNameLst>
                                          <p:attrName>style.visibility</p:attrName>
                                        </p:attrNameLst>
                                      </p:cBhvr>
                                      <p:to>
                                        <p:strVal val="visible"/>
                                      </p:to>
                                    </p:set>
                                  </p:childTnLst>
                                </p:cTn>
                              </p:par>
                            </p:childTnLst>
                          </p:cTn>
                        </p:par>
                        <p:par>
                          <p:cTn id="39" fill="hold">
                            <p:stCondLst>
                              <p:cond delay="8000"/>
                            </p:stCondLst>
                            <p:childTnLst>
                              <p:par>
                                <p:cTn id="40" presetID="1" presetClass="entr" presetSubtype="0" fill="hold" nodeType="afterEffect">
                                  <p:stCondLst>
                                    <p:cond delay="2000"/>
                                  </p:stCondLst>
                                  <p:childTnLst>
                                    <p:set>
                                      <p:cBhvr>
                                        <p:cTn id="41" dur="1" fill="hold">
                                          <p:stCondLst>
                                            <p:cond delay="0"/>
                                          </p:stCondLst>
                                        </p:cTn>
                                        <p:tgtEl>
                                          <p:spTgt spid="556040"/>
                                        </p:tgtEl>
                                        <p:attrNameLst>
                                          <p:attrName>style.visibility</p:attrName>
                                        </p:attrNameLst>
                                      </p:cBhvr>
                                      <p:to>
                                        <p:strVal val="visible"/>
                                      </p:to>
                                    </p:set>
                                  </p:childTnLst>
                                </p:cTn>
                              </p:par>
                              <p:par>
                                <p:cTn id="42" presetID="1" presetClass="exit" presetSubtype="0" fill="hold" grpId="1" nodeType="withEffect">
                                  <p:stCondLst>
                                    <p:cond delay="2000"/>
                                  </p:stCondLst>
                                  <p:childTnLst>
                                    <p:set>
                                      <p:cBhvr>
                                        <p:cTn id="43" dur="1" fill="hold">
                                          <p:stCondLst>
                                            <p:cond delay="0"/>
                                          </p:stCondLst>
                                        </p:cTn>
                                        <p:tgtEl>
                                          <p:spTgt spid="556047"/>
                                        </p:tgtEl>
                                        <p:attrNameLst>
                                          <p:attrName>style.visibility</p:attrName>
                                        </p:attrNameLst>
                                      </p:cBhvr>
                                      <p:to>
                                        <p:strVal val="hidden"/>
                                      </p:to>
                                    </p:set>
                                  </p:childTnLst>
                                </p:cTn>
                              </p:par>
                              <p:par>
                                <p:cTn id="44" presetID="1" presetClass="entr" presetSubtype="0" fill="hold" grpId="0" nodeType="withEffect">
                                  <p:stCondLst>
                                    <p:cond delay="2000"/>
                                  </p:stCondLst>
                                  <p:childTnLst>
                                    <p:set>
                                      <p:cBhvr>
                                        <p:cTn id="45" dur="1" fill="hold">
                                          <p:stCondLst>
                                            <p:cond delay="0"/>
                                          </p:stCondLst>
                                        </p:cTn>
                                        <p:tgtEl>
                                          <p:spTgt spid="556048"/>
                                        </p:tgtEl>
                                        <p:attrNameLst>
                                          <p:attrName>style.visibility</p:attrName>
                                        </p:attrNameLst>
                                      </p:cBhvr>
                                      <p:to>
                                        <p:strVal val="visible"/>
                                      </p:to>
                                    </p:set>
                                  </p:childTnLst>
                                </p:cTn>
                              </p:par>
                            </p:childTnLst>
                          </p:cTn>
                        </p:par>
                        <p:par>
                          <p:cTn id="46" fill="hold">
                            <p:stCondLst>
                              <p:cond delay="10000"/>
                            </p:stCondLst>
                            <p:childTnLst>
                              <p:par>
                                <p:cTn id="47" presetID="1" presetClass="entr" presetSubtype="0" fill="hold" nodeType="afterEffect">
                                  <p:stCondLst>
                                    <p:cond delay="2000"/>
                                  </p:stCondLst>
                                  <p:childTnLst>
                                    <p:set>
                                      <p:cBhvr>
                                        <p:cTn id="48" dur="1" fill="hold">
                                          <p:stCondLst>
                                            <p:cond delay="0"/>
                                          </p:stCondLst>
                                        </p:cTn>
                                        <p:tgtEl>
                                          <p:spTgt spid="556041"/>
                                        </p:tgtEl>
                                        <p:attrNameLst>
                                          <p:attrName>style.visibility</p:attrName>
                                        </p:attrNameLst>
                                      </p:cBhvr>
                                      <p:to>
                                        <p:strVal val="visible"/>
                                      </p:to>
                                    </p:set>
                                  </p:childTnLst>
                                </p:cTn>
                              </p:par>
                              <p:par>
                                <p:cTn id="49" presetID="1" presetClass="exit" presetSubtype="0" fill="hold" grpId="1" nodeType="withEffect">
                                  <p:stCondLst>
                                    <p:cond delay="2000"/>
                                  </p:stCondLst>
                                  <p:childTnLst>
                                    <p:set>
                                      <p:cBhvr>
                                        <p:cTn id="50" dur="1" fill="hold">
                                          <p:stCondLst>
                                            <p:cond delay="0"/>
                                          </p:stCondLst>
                                        </p:cTn>
                                        <p:tgtEl>
                                          <p:spTgt spid="556048"/>
                                        </p:tgtEl>
                                        <p:attrNameLst>
                                          <p:attrName>style.visibility</p:attrName>
                                        </p:attrNameLst>
                                      </p:cBhvr>
                                      <p:to>
                                        <p:strVal val="hidden"/>
                                      </p:to>
                                    </p:set>
                                  </p:childTnLst>
                                </p:cTn>
                              </p:par>
                              <p:par>
                                <p:cTn id="51" presetID="1" presetClass="entr" presetSubtype="0" fill="hold" grpId="0" nodeType="withEffect">
                                  <p:stCondLst>
                                    <p:cond delay="2000"/>
                                  </p:stCondLst>
                                  <p:childTnLst>
                                    <p:set>
                                      <p:cBhvr>
                                        <p:cTn id="52" dur="1" fill="hold">
                                          <p:stCondLst>
                                            <p:cond delay="0"/>
                                          </p:stCondLst>
                                        </p:cTn>
                                        <p:tgtEl>
                                          <p:spTgt spid="55604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56051"/>
                                        </p:tgtEl>
                                        <p:attrNameLst>
                                          <p:attrName>style.visibility</p:attrName>
                                        </p:attrNameLst>
                                      </p:cBhvr>
                                      <p:to>
                                        <p:strVal val="visible"/>
                                      </p:to>
                                    </p:set>
                                  </p:childTnLst>
                                </p:cTn>
                              </p:par>
                              <p:par>
                                <p:cTn id="57" presetID="1" presetClass="exit" presetSubtype="0" fill="hold" grpId="0" nodeType="withEffect">
                                  <p:stCondLst>
                                    <p:cond delay="0"/>
                                  </p:stCondLst>
                                  <p:childTnLst>
                                    <p:set>
                                      <p:cBhvr>
                                        <p:cTn id="58" dur="1" fill="hold">
                                          <p:stCondLst>
                                            <p:cond delay="0"/>
                                          </p:stCondLst>
                                        </p:cTn>
                                        <p:tgtEl>
                                          <p:spTgt spid="556058"/>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556059"/>
                                        </p:tgtEl>
                                        <p:attrNameLst>
                                          <p:attrName>style.visibility</p:attrName>
                                        </p:attrNameLst>
                                      </p:cBhvr>
                                      <p:to>
                                        <p:strVal val="visible"/>
                                      </p:to>
                                    </p:set>
                                  </p:childTnLst>
                                </p:cTn>
                              </p:par>
                            </p:childTnLst>
                          </p:cTn>
                        </p:par>
                        <p:par>
                          <p:cTn id="61" fill="hold">
                            <p:stCondLst>
                              <p:cond delay="0"/>
                            </p:stCondLst>
                            <p:childTnLst>
                              <p:par>
                                <p:cTn id="62" presetID="1" presetClass="entr" presetSubtype="0" fill="hold" nodeType="afterEffect">
                                  <p:stCondLst>
                                    <p:cond delay="2000"/>
                                  </p:stCondLst>
                                  <p:childTnLst>
                                    <p:set>
                                      <p:cBhvr>
                                        <p:cTn id="63" dur="1" fill="hold">
                                          <p:stCondLst>
                                            <p:cond delay="0"/>
                                          </p:stCondLst>
                                        </p:cTn>
                                        <p:tgtEl>
                                          <p:spTgt spid="556052"/>
                                        </p:tgtEl>
                                        <p:attrNameLst>
                                          <p:attrName>style.visibility</p:attrName>
                                        </p:attrNameLst>
                                      </p:cBhvr>
                                      <p:to>
                                        <p:strVal val="visible"/>
                                      </p:to>
                                    </p:set>
                                  </p:childTnLst>
                                </p:cTn>
                              </p:par>
                              <p:par>
                                <p:cTn id="64" presetID="1" presetClass="exit" presetSubtype="0" fill="hold" grpId="1" nodeType="withEffect">
                                  <p:stCondLst>
                                    <p:cond delay="2000"/>
                                  </p:stCondLst>
                                  <p:childTnLst>
                                    <p:set>
                                      <p:cBhvr>
                                        <p:cTn id="65" dur="1" fill="hold">
                                          <p:stCondLst>
                                            <p:cond delay="0"/>
                                          </p:stCondLst>
                                        </p:cTn>
                                        <p:tgtEl>
                                          <p:spTgt spid="556059"/>
                                        </p:tgtEl>
                                        <p:attrNameLst>
                                          <p:attrName>style.visibility</p:attrName>
                                        </p:attrNameLst>
                                      </p:cBhvr>
                                      <p:to>
                                        <p:strVal val="hidden"/>
                                      </p:to>
                                    </p:set>
                                  </p:childTnLst>
                                </p:cTn>
                              </p:par>
                              <p:par>
                                <p:cTn id="66" presetID="1" presetClass="entr" presetSubtype="0" fill="hold" grpId="0" nodeType="withEffect">
                                  <p:stCondLst>
                                    <p:cond delay="2000"/>
                                  </p:stCondLst>
                                  <p:childTnLst>
                                    <p:set>
                                      <p:cBhvr>
                                        <p:cTn id="67" dur="1" fill="hold">
                                          <p:stCondLst>
                                            <p:cond delay="0"/>
                                          </p:stCondLst>
                                        </p:cTn>
                                        <p:tgtEl>
                                          <p:spTgt spid="556060"/>
                                        </p:tgtEl>
                                        <p:attrNameLst>
                                          <p:attrName>style.visibility</p:attrName>
                                        </p:attrNameLst>
                                      </p:cBhvr>
                                      <p:to>
                                        <p:strVal val="visible"/>
                                      </p:to>
                                    </p:set>
                                  </p:childTnLst>
                                </p:cTn>
                              </p:par>
                            </p:childTnLst>
                          </p:cTn>
                        </p:par>
                        <p:par>
                          <p:cTn id="68" fill="hold">
                            <p:stCondLst>
                              <p:cond delay="2000"/>
                            </p:stCondLst>
                            <p:childTnLst>
                              <p:par>
                                <p:cTn id="69" presetID="1" presetClass="entr" presetSubtype="0" fill="hold" nodeType="afterEffect">
                                  <p:stCondLst>
                                    <p:cond delay="2000"/>
                                  </p:stCondLst>
                                  <p:childTnLst>
                                    <p:set>
                                      <p:cBhvr>
                                        <p:cTn id="70" dur="1" fill="hold">
                                          <p:stCondLst>
                                            <p:cond delay="0"/>
                                          </p:stCondLst>
                                        </p:cTn>
                                        <p:tgtEl>
                                          <p:spTgt spid="556053"/>
                                        </p:tgtEl>
                                        <p:attrNameLst>
                                          <p:attrName>style.visibility</p:attrName>
                                        </p:attrNameLst>
                                      </p:cBhvr>
                                      <p:to>
                                        <p:strVal val="visible"/>
                                      </p:to>
                                    </p:set>
                                  </p:childTnLst>
                                </p:cTn>
                              </p:par>
                              <p:par>
                                <p:cTn id="71" presetID="1" presetClass="exit" presetSubtype="0" fill="hold" grpId="1" nodeType="withEffect">
                                  <p:stCondLst>
                                    <p:cond delay="2000"/>
                                  </p:stCondLst>
                                  <p:childTnLst>
                                    <p:set>
                                      <p:cBhvr>
                                        <p:cTn id="72" dur="1" fill="hold">
                                          <p:stCondLst>
                                            <p:cond delay="0"/>
                                          </p:stCondLst>
                                        </p:cTn>
                                        <p:tgtEl>
                                          <p:spTgt spid="556060"/>
                                        </p:tgtEl>
                                        <p:attrNameLst>
                                          <p:attrName>style.visibility</p:attrName>
                                        </p:attrNameLst>
                                      </p:cBhvr>
                                      <p:to>
                                        <p:strVal val="hidden"/>
                                      </p:to>
                                    </p:set>
                                  </p:childTnLst>
                                </p:cTn>
                              </p:par>
                              <p:par>
                                <p:cTn id="73" presetID="1" presetClass="entr" presetSubtype="0" fill="hold" grpId="0" nodeType="withEffect">
                                  <p:stCondLst>
                                    <p:cond delay="2000"/>
                                  </p:stCondLst>
                                  <p:childTnLst>
                                    <p:set>
                                      <p:cBhvr>
                                        <p:cTn id="74" dur="1" fill="hold">
                                          <p:stCondLst>
                                            <p:cond delay="0"/>
                                          </p:stCondLst>
                                        </p:cTn>
                                        <p:tgtEl>
                                          <p:spTgt spid="556061"/>
                                        </p:tgtEl>
                                        <p:attrNameLst>
                                          <p:attrName>style.visibility</p:attrName>
                                        </p:attrNameLst>
                                      </p:cBhvr>
                                      <p:to>
                                        <p:strVal val="visible"/>
                                      </p:to>
                                    </p:set>
                                  </p:childTnLst>
                                </p:cTn>
                              </p:par>
                            </p:childTnLst>
                          </p:cTn>
                        </p:par>
                        <p:par>
                          <p:cTn id="75" fill="hold">
                            <p:stCondLst>
                              <p:cond delay="4000"/>
                            </p:stCondLst>
                            <p:childTnLst>
                              <p:par>
                                <p:cTn id="76" presetID="1" presetClass="entr" presetSubtype="0" fill="hold" nodeType="afterEffect">
                                  <p:stCondLst>
                                    <p:cond delay="2000"/>
                                  </p:stCondLst>
                                  <p:childTnLst>
                                    <p:set>
                                      <p:cBhvr>
                                        <p:cTn id="77" dur="1" fill="hold">
                                          <p:stCondLst>
                                            <p:cond delay="0"/>
                                          </p:stCondLst>
                                        </p:cTn>
                                        <p:tgtEl>
                                          <p:spTgt spid="556054"/>
                                        </p:tgtEl>
                                        <p:attrNameLst>
                                          <p:attrName>style.visibility</p:attrName>
                                        </p:attrNameLst>
                                      </p:cBhvr>
                                      <p:to>
                                        <p:strVal val="visible"/>
                                      </p:to>
                                    </p:set>
                                  </p:childTnLst>
                                </p:cTn>
                              </p:par>
                              <p:par>
                                <p:cTn id="78" presetID="1" presetClass="exit" presetSubtype="0" fill="hold" grpId="1" nodeType="withEffect">
                                  <p:stCondLst>
                                    <p:cond delay="2000"/>
                                  </p:stCondLst>
                                  <p:childTnLst>
                                    <p:set>
                                      <p:cBhvr>
                                        <p:cTn id="79" dur="1" fill="hold">
                                          <p:stCondLst>
                                            <p:cond delay="0"/>
                                          </p:stCondLst>
                                        </p:cTn>
                                        <p:tgtEl>
                                          <p:spTgt spid="556061"/>
                                        </p:tgtEl>
                                        <p:attrNameLst>
                                          <p:attrName>style.visibility</p:attrName>
                                        </p:attrNameLst>
                                      </p:cBhvr>
                                      <p:to>
                                        <p:strVal val="hidden"/>
                                      </p:to>
                                    </p:set>
                                  </p:childTnLst>
                                </p:cTn>
                              </p:par>
                              <p:par>
                                <p:cTn id="80" presetID="1" presetClass="entr" presetSubtype="0" fill="hold" grpId="0" nodeType="withEffect">
                                  <p:stCondLst>
                                    <p:cond delay="2000"/>
                                  </p:stCondLst>
                                  <p:childTnLst>
                                    <p:set>
                                      <p:cBhvr>
                                        <p:cTn id="81" dur="1" fill="hold">
                                          <p:stCondLst>
                                            <p:cond delay="0"/>
                                          </p:stCondLst>
                                        </p:cTn>
                                        <p:tgtEl>
                                          <p:spTgt spid="556062"/>
                                        </p:tgtEl>
                                        <p:attrNameLst>
                                          <p:attrName>style.visibility</p:attrName>
                                        </p:attrNameLst>
                                      </p:cBhvr>
                                      <p:to>
                                        <p:strVal val="visible"/>
                                      </p:to>
                                    </p:set>
                                  </p:childTnLst>
                                </p:cTn>
                              </p:par>
                            </p:childTnLst>
                          </p:cTn>
                        </p:par>
                        <p:par>
                          <p:cTn id="82" fill="hold">
                            <p:stCondLst>
                              <p:cond delay="6000"/>
                            </p:stCondLst>
                            <p:childTnLst>
                              <p:par>
                                <p:cTn id="83" presetID="1" presetClass="entr" presetSubtype="0" fill="hold" nodeType="afterEffect">
                                  <p:stCondLst>
                                    <p:cond delay="2000"/>
                                  </p:stCondLst>
                                  <p:childTnLst>
                                    <p:set>
                                      <p:cBhvr>
                                        <p:cTn id="84" dur="1" fill="hold">
                                          <p:stCondLst>
                                            <p:cond delay="0"/>
                                          </p:stCondLst>
                                        </p:cTn>
                                        <p:tgtEl>
                                          <p:spTgt spid="556055"/>
                                        </p:tgtEl>
                                        <p:attrNameLst>
                                          <p:attrName>style.visibility</p:attrName>
                                        </p:attrNameLst>
                                      </p:cBhvr>
                                      <p:to>
                                        <p:strVal val="visible"/>
                                      </p:to>
                                    </p:set>
                                  </p:childTnLst>
                                </p:cTn>
                              </p:par>
                              <p:par>
                                <p:cTn id="85" presetID="1" presetClass="exit" presetSubtype="0" fill="hold" grpId="1" nodeType="withEffect">
                                  <p:stCondLst>
                                    <p:cond delay="2000"/>
                                  </p:stCondLst>
                                  <p:childTnLst>
                                    <p:set>
                                      <p:cBhvr>
                                        <p:cTn id="86" dur="1" fill="hold">
                                          <p:stCondLst>
                                            <p:cond delay="0"/>
                                          </p:stCondLst>
                                        </p:cTn>
                                        <p:tgtEl>
                                          <p:spTgt spid="556062"/>
                                        </p:tgtEl>
                                        <p:attrNameLst>
                                          <p:attrName>style.visibility</p:attrName>
                                        </p:attrNameLst>
                                      </p:cBhvr>
                                      <p:to>
                                        <p:strVal val="hidden"/>
                                      </p:to>
                                    </p:set>
                                  </p:childTnLst>
                                </p:cTn>
                              </p:par>
                              <p:par>
                                <p:cTn id="87" presetID="1" presetClass="entr" presetSubtype="0" fill="hold" grpId="0" nodeType="withEffect">
                                  <p:stCondLst>
                                    <p:cond delay="2000"/>
                                  </p:stCondLst>
                                  <p:childTnLst>
                                    <p:set>
                                      <p:cBhvr>
                                        <p:cTn id="88" dur="1" fill="hold">
                                          <p:stCondLst>
                                            <p:cond delay="0"/>
                                          </p:stCondLst>
                                        </p:cTn>
                                        <p:tgtEl>
                                          <p:spTgt spid="556063"/>
                                        </p:tgtEl>
                                        <p:attrNameLst>
                                          <p:attrName>style.visibility</p:attrName>
                                        </p:attrNameLst>
                                      </p:cBhvr>
                                      <p:to>
                                        <p:strVal val="visible"/>
                                      </p:to>
                                    </p:set>
                                  </p:childTnLst>
                                </p:cTn>
                              </p:par>
                            </p:childTnLst>
                          </p:cTn>
                        </p:par>
                        <p:par>
                          <p:cTn id="89" fill="hold">
                            <p:stCondLst>
                              <p:cond delay="8000"/>
                            </p:stCondLst>
                            <p:childTnLst>
                              <p:par>
                                <p:cTn id="90" presetID="1" presetClass="entr" presetSubtype="0" fill="hold" nodeType="afterEffect">
                                  <p:stCondLst>
                                    <p:cond delay="2000"/>
                                  </p:stCondLst>
                                  <p:childTnLst>
                                    <p:set>
                                      <p:cBhvr>
                                        <p:cTn id="91" dur="1" fill="hold">
                                          <p:stCondLst>
                                            <p:cond delay="0"/>
                                          </p:stCondLst>
                                        </p:cTn>
                                        <p:tgtEl>
                                          <p:spTgt spid="556056"/>
                                        </p:tgtEl>
                                        <p:attrNameLst>
                                          <p:attrName>style.visibility</p:attrName>
                                        </p:attrNameLst>
                                      </p:cBhvr>
                                      <p:to>
                                        <p:strVal val="visible"/>
                                      </p:to>
                                    </p:set>
                                  </p:childTnLst>
                                </p:cTn>
                              </p:par>
                              <p:par>
                                <p:cTn id="92" presetID="1" presetClass="exit" presetSubtype="0" fill="hold" grpId="1" nodeType="withEffect">
                                  <p:stCondLst>
                                    <p:cond delay="2000"/>
                                  </p:stCondLst>
                                  <p:childTnLst>
                                    <p:set>
                                      <p:cBhvr>
                                        <p:cTn id="93" dur="1" fill="hold">
                                          <p:stCondLst>
                                            <p:cond delay="0"/>
                                          </p:stCondLst>
                                        </p:cTn>
                                        <p:tgtEl>
                                          <p:spTgt spid="556063"/>
                                        </p:tgtEl>
                                        <p:attrNameLst>
                                          <p:attrName>style.visibility</p:attrName>
                                        </p:attrNameLst>
                                      </p:cBhvr>
                                      <p:to>
                                        <p:strVal val="hidden"/>
                                      </p:to>
                                    </p:set>
                                  </p:childTnLst>
                                </p:cTn>
                              </p:par>
                              <p:par>
                                <p:cTn id="94" presetID="1" presetClass="entr" presetSubtype="0" fill="hold" grpId="0" nodeType="withEffect">
                                  <p:stCondLst>
                                    <p:cond delay="2000"/>
                                  </p:stCondLst>
                                  <p:childTnLst>
                                    <p:set>
                                      <p:cBhvr>
                                        <p:cTn id="95" dur="1" fill="hold">
                                          <p:stCondLst>
                                            <p:cond delay="0"/>
                                          </p:stCondLst>
                                        </p:cTn>
                                        <p:tgtEl>
                                          <p:spTgt spid="556064"/>
                                        </p:tgtEl>
                                        <p:attrNameLst>
                                          <p:attrName>style.visibility</p:attrName>
                                        </p:attrNameLst>
                                      </p:cBhvr>
                                      <p:to>
                                        <p:strVal val="visible"/>
                                      </p:to>
                                    </p:set>
                                  </p:childTnLst>
                                </p:cTn>
                              </p:par>
                            </p:childTnLst>
                          </p:cTn>
                        </p:par>
                        <p:par>
                          <p:cTn id="96" fill="hold">
                            <p:stCondLst>
                              <p:cond delay="10000"/>
                            </p:stCondLst>
                            <p:childTnLst>
                              <p:par>
                                <p:cTn id="97" presetID="1" presetClass="entr" presetSubtype="0" fill="hold" nodeType="afterEffect">
                                  <p:stCondLst>
                                    <p:cond delay="2000"/>
                                  </p:stCondLst>
                                  <p:childTnLst>
                                    <p:set>
                                      <p:cBhvr>
                                        <p:cTn id="98" dur="1" fill="hold">
                                          <p:stCondLst>
                                            <p:cond delay="0"/>
                                          </p:stCondLst>
                                        </p:cTn>
                                        <p:tgtEl>
                                          <p:spTgt spid="556057"/>
                                        </p:tgtEl>
                                        <p:attrNameLst>
                                          <p:attrName>style.visibility</p:attrName>
                                        </p:attrNameLst>
                                      </p:cBhvr>
                                      <p:to>
                                        <p:strVal val="visible"/>
                                      </p:to>
                                    </p:set>
                                  </p:childTnLst>
                                </p:cTn>
                              </p:par>
                              <p:par>
                                <p:cTn id="99" presetID="1" presetClass="exit" presetSubtype="0" fill="hold" grpId="1" nodeType="withEffect">
                                  <p:stCondLst>
                                    <p:cond delay="2000"/>
                                  </p:stCondLst>
                                  <p:childTnLst>
                                    <p:set>
                                      <p:cBhvr>
                                        <p:cTn id="100" dur="1" fill="hold">
                                          <p:stCondLst>
                                            <p:cond delay="0"/>
                                          </p:stCondLst>
                                        </p:cTn>
                                        <p:tgtEl>
                                          <p:spTgt spid="556064"/>
                                        </p:tgtEl>
                                        <p:attrNameLst>
                                          <p:attrName>style.visibility</p:attrName>
                                        </p:attrNameLst>
                                      </p:cBhvr>
                                      <p:to>
                                        <p:strVal val="hidden"/>
                                      </p:to>
                                    </p:set>
                                  </p:childTnLst>
                                </p:cTn>
                              </p:par>
                              <p:par>
                                <p:cTn id="101" presetID="1" presetClass="entr" presetSubtype="0" fill="hold" grpId="0" nodeType="withEffect">
                                  <p:stCondLst>
                                    <p:cond delay="2000"/>
                                  </p:stCondLst>
                                  <p:childTnLst>
                                    <p:set>
                                      <p:cBhvr>
                                        <p:cTn id="102" dur="1" fill="hold">
                                          <p:stCondLst>
                                            <p:cond delay="0"/>
                                          </p:stCondLst>
                                        </p:cTn>
                                        <p:tgtEl>
                                          <p:spTgt spid="556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42" grpId="0"/>
      <p:bldP spid="556043" grpId="0"/>
      <p:bldP spid="556043" grpId="1"/>
      <p:bldP spid="556044" grpId="0"/>
      <p:bldP spid="556044" grpId="1"/>
      <p:bldP spid="556045" grpId="0"/>
      <p:bldP spid="556045" grpId="1"/>
      <p:bldP spid="556046" grpId="0"/>
      <p:bldP spid="556046" grpId="1"/>
      <p:bldP spid="556047" grpId="0"/>
      <p:bldP spid="556047" grpId="1"/>
      <p:bldP spid="556048" grpId="0"/>
      <p:bldP spid="556048" grpId="1"/>
      <p:bldP spid="556049" grpId="0"/>
      <p:bldP spid="556058" grpId="0"/>
      <p:bldP spid="556059" grpId="0"/>
      <p:bldP spid="556059" grpId="1"/>
      <p:bldP spid="556060" grpId="0"/>
      <p:bldP spid="556060" grpId="1"/>
      <p:bldP spid="556061" grpId="0"/>
      <p:bldP spid="556061" grpId="1"/>
      <p:bldP spid="556062" grpId="0"/>
      <p:bldP spid="556062" grpId="1"/>
      <p:bldP spid="556063" grpId="0"/>
      <p:bldP spid="556063" grpId="1"/>
      <p:bldP spid="556064" grpId="0"/>
      <p:bldP spid="556064" grpId="1"/>
      <p:bldP spid="5560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615" y="24714"/>
            <a:ext cx="7772400" cy="889686"/>
          </a:xfrm>
        </p:spPr>
        <p:txBody>
          <a:bodyPr/>
          <a:lstStyle/>
          <a:p>
            <a:r>
              <a:rPr lang="en-US" dirty="0" smtClean="0"/>
              <a:t>Adoption Curve</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93" y="778908"/>
            <a:ext cx="8703845" cy="6079092"/>
          </a:xfrm>
          <a:prstGeom prst="rect">
            <a:avLst/>
          </a:prstGeom>
        </p:spPr>
      </p:pic>
    </p:spTree>
    <p:extLst>
      <p:ext uri="{BB962C8B-B14F-4D97-AF65-F5344CB8AC3E}">
        <p14:creationId xmlns:p14="http://schemas.microsoft.com/office/powerpoint/2010/main" val="5800502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2951"/>
            <a:ext cx="7772400" cy="729049"/>
          </a:xfrm>
        </p:spPr>
        <p:txBody>
          <a:bodyPr/>
          <a:lstStyle/>
          <a:p>
            <a:r>
              <a:rPr lang="en-US" u="sng" dirty="0" smtClean="0"/>
              <a:t>Hype Cycle</a:t>
            </a:r>
            <a:endParaRPr lang="en-US" u="sng"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0"/>
            <a:ext cx="9170415" cy="6116595"/>
          </a:xfrm>
          <a:prstGeom prst="rect">
            <a:avLst/>
          </a:prstGeom>
        </p:spPr>
      </p:pic>
    </p:spTree>
    <p:extLst>
      <p:ext uri="{BB962C8B-B14F-4D97-AF65-F5344CB8AC3E}">
        <p14:creationId xmlns:p14="http://schemas.microsoft.com/office/powerpoint/2010/main" val="2029933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762000"/>
            <a:ext cx="7642225" cy="54848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09083" y="6532605"/>
            <a:ext cx="1622560" cy="307777"/>
          </a:xfrm>
          <a:prstGeom prst="rect">
            <a:avLst/>
          </a:prstGeom>
          <a:noFill/>
        </p:spPr>
        <p:txBody>
          <a:bodyPr wrap="none" rtlCol="0">
            <a:spAutoFit/>
          </a:bodyPr>
          <a:lstStyle/>
          <a:p>
            <a:r>
              <a:rPr lang="en-US" sz="1400" dirty="0" smtClean="0"/>
              <a:t>Credit: Jen Golbeck</a:t>
            </a:r>
            <a:endParaRPr lang="en-US" sz="14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377950"/>
            <a:ext cx="6754813" cy="54800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09083" y="6532605"/>
            <a:ext cx="1622560" cy="307777"/>
          </a:xfrm>
          <a:prstGeom prst="rect">
            <a:avLst/>
          </a:prstGeom>
          <a:noFill/>
        </p:spPr>
        <p:txBody>
          <a:bodyPr wrap="none" rtlCol="0">
            <a:spAutoFit/>
          </a:bodyPr>
          <a:lstStyle/>
          <a:p>
            <a:r>
              <a:rPr lang="en-US" sz="1400" dirty="0" smtClean="0"/>
              <a:t>Credit: Jen Golbeck</a:t>
            </a:r>
            <a:endParaRPr lang="en-US" sz="1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90600"/>
            <a:ext cx="6846888" cy="54879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09083" y="6532605"/>
            <a:ext cx="1622560" cy="307777"/>
          </a:xfrm>
          <a:prstGeom prst="rect">
            <a:avLst/>
          </a:prstGeom>
          <a:noFill/>
        </p:spPr>
        <p:txBody>
          <a:bodyPr wrap="none" rtlCol="0">
            <a:spAutoFit/>
          </a:bodyPr>
          <a:lstStyle/>
          <a:p>
            <a:r>
              <a:rPr lang="en-US" sz="1400" dirty="0" smtClean="0"/>
              <a:t>Credit: Jen Golbeck</a:t>
            </a:r>
            <a:endParaRPr lang="en-US" sz="14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US" altLang="en-US"/>
          </a:p>
        </p:txBody>
      </p:sp>
      <p:sp>
        <p:nvSpPr>
          <p:cNvPr id="9219" name="Rectangle 3"/>
          <p:cNvSpPr>
            <a:spLocks noGrp="1" noChangeArrowheads="1"/>
          </p:cNvSpPr>
          <p:nvPr>
            <p:ph type="body" idx="1"/>
          </p:nvPr>
        </p:nvSpPr>
        <p:spPr/>
        <p:txBody>
          <a:bodyPr/>
          <a:lstStyle/>
          <a:p>
            <a:endParaRPr lang="en-US" altLang="en-US"/>
          </a:p>
        </p:txBody>
      </p:sp>
      <p:pic>
        <p:nvPicPr>
          <p:cNvPr id="9220" name="Picture 4" descr="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62000"/>
            <a:ext cx="7596188" cy="5483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09083" y="6532605"/>
            <a:ext cx="1622560" cy="307777"/>
          </a:xfrm>
          <a:prstGeom prst="rect">
            <a:avLst/>
          </a:prstGeom>
          <a:noFill/>
        </p:spPr>
        <p:txBody>
          <a:bodyPr wrap="none" rtlCol="0">
            <a:spAutoFit/>
          </a:bodyPr>
          <a:lstStyle/>
          <a:p>
            <a:r>
              <a:rPr lang="en-US" sz="1400" dirty="0" smtClean="0"/>
              <a:t>Credit: Jen Golbeck</a:t>
            </a:r>
            <a:endParaRPr lang="en-US" sz="14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127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cs typeface="Arial" charset="0"/>
          </a:defRPr>
        </a:defPPr>
      </a:lstStyle>
    </a:spDef>
    <a:lnDef>
      <a:spPr bwMode="auto">
        <a:xfrm>
          <a:off x="0" y="0"/>
          <a:ext cx="1" cy="1"/>
        </a:xfrm>
        <a:custGeom>
          <a:avLst/>
          <a:gdLst/>
          <a:ahLst/>
          <a:cxnLst/>
          <a:rect l="0" t="0" r="0" b="0"/>
          <a:pathLst/>
        </a:custGeom>
        <a:solidFill>
          <a:srgbClr val="FFFFFF"/>
        </a:solidFill>
        <a:ln w="1270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6857</TotalTime>
  <Pages>22</Pages>
  <Words>505</Words>
  <Application>Microsoft Office PowerPoint</Application>
  <PresentationFormat>On-screen Show (4:3)</PresentationFormat>
  <Paragraphs>138</Paragraphs>
  <Slides>28</Slides>
  <Notes>16</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28</vt:i4>
      </vt:variant>
    </vt:vector>
  </HeadingPairs>
  <TitlesOfParts>
    <vt:vector size="33" baseType="lpstr">
      <vt:lpstr>Arial</vt:lpstr>
      <vt:lpstr>Calibri</vt:lpstr>
      <vt:lpstr>Times New Roman</vt:lpstr>
      <vt:lpstr>Default Design</vt:lpstr>
      <vt:lpstr>Equation</vt:lpstr>
      <vt:lpstr>Social Networks</vt:lpstr>
      <vt:lpstr>PowerPoint Presentation</vt:lpstr>
      <vt:lpstr>PowerPoint Presentation</vt:lpstr>
      <vt:lpstr>Adoption Curve</vt:lpstr>
      <vt:lpstr>Hype Cycle</vt:lpstr>
      <vt:lpstr>PowerPoint Presentation</vt:lpstr>
      <vt:lpstr>PowerPoint Presentation</vt:lpstr>
      <vt:lpstr>PowerPoint Presentation</vt:lpstr>
      <vt:lpstr>PowerPoint Presentation</vt:lpstr>
      <vt:lpstr>PowerPoint Presentation</vt:lpstr>
      <vt:lpstr>Oaxaca Earthquake</vt:lpstr>
      <vt:lpstr>Call Detail Records</vt:lpstr>
      <vt:lpstr>Video</vt:lpstr>
      <vt:lpstr>Call Volumes</vt:lpstr>
      <vt:lpstr>Social Activity</vt:lpstr>
      <vt:lpstr>Call Duration </vt:lpstr>
      <vt:lpstr>Mobility Behavior</vt:lpstr>
      <vt:lpstr>Summary</vt:lpstr>
      <vt:lpstr>H1N1 Mexico Timeline</vt:lpstr>
      <vt:lpstr>Infrastructure Analysis</vt:lpstr>
      <vt:lpstr>University Campus</vt:lpstr>
      <vt:lpstr>Airport</vt:lpstr>
      <vt:lpstr>Evaluating IR Systems</vt:lpstr>
      <vt:lpstr>Which is the Best Rank Order?</vt:lpstr>
      <vt:lpstr>Precision and Recall</vt:lpstr>
      <vt:lpstr>PowerPoint Presentation</vt:lpstr>
      <vt:lpstr>Affective Evaluation</vt:lpstr>
      <vt:lpstr>Before You Go</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Systems</dc:title>
  <dc:subject>Week 2 LBSC 690</dc:subject>
  <dc:creator>Doug Oard</dc:creator>
  <cp:lastModifiedBy>gg</cp:lastModifiedBy>
  <cp:revision>268</cp:revision>
  <cp:lastPrinted>1997-09-10T16:39:34Z</cp:lastPrinted>
  <dcterms:created xsi:type="dcterms:W3CDTF">1997-09-10T16:39:54Z</dcterms:created>
  <dcterms:modified xsi:type="dcterms:W3CDTF">2016-02-18T04:45:25Z</dcterms:modified>
</cp:coreProperties>
</file>