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544" r:id="rId3"/>
    <p:sldId id="522" r:id="rId4"/>
    <p:sldId id="521" r:id="rId5"/>
    <p:sldId id="564" r:id="rId6"/>
    <p:sldId id="543" r:id="rId7"/>
    <p:sldId id="535" r:id="rId8"/>
    <p:sldId id="545" r:id="rId9"/>
    <p:sldId id="533" r:id="rId10"/>
    <p:sldId id="534" r:id="rId11"/>
    <p:sldId id="565" r:id="rId12"/>
    <p:sldId id="523" r:id="rId13"/>
    <p:sldId id="549" r:id="rId14"/>
    <p:sldId id="524" r:id="rId15"/>
    <p:sldId id="558" r:id="rId16"/>
    <p:sldId id="559" r:id="rId17"/>
    <p:sldId id="563" r:id="rId18"/>
    <p:sldId id="555" r:id="rId19"/>
    <p:sldId id="556" r:id="rId20"/>
    <p:sldId id="557" r:id="rId21"/>
    <p:sldId id="560" r:id="rId22"/>
    <p:sldId id="536" r:id="rId23"/>
    <p:sldId id="516" r:id="rId24"/>
    <p:sldId id="517" r:id="rId25"/>
    <p:sldId id="537" r:id="rId26"/>
    <p:sldId id="562" r:id="rId27"/>
    <p:sldId id="541" r:id="rId28"/>
    <p:sldId id="526" r:id="rId29"/>
    <p:sldId id="527" r:id="rId30"/>
    <p:sldId id="528" r:id="rId31"/>
    <p:sldId id="529" r:id="rId32"/>
    <p:sldId id="530" r:id="rId33"/>
    <p:sldId id="532" r:id="rId34"/>
    <p:sldId id="566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959" autoAdjust="0"/>
    <p:restoredTop sz="94711" autoAdjust="0"/>
  </p:normalViewPr>
  <p:slideViewPr>
    <p:cSldViewPr>
      <p:cViewPr varScale="1">
        <p:scale>
          <a:sx n="116" d="100"/>
          <a:sy n="116" d="100"/>
        </p:scale>
        <p:origin x="156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876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8635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26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38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6038" rIns="93662" bIns="46038" anchor="b"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8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 cap="flat"/>
        </p:spPr>
      </p:sp>
      <p:sp>
        <p:nvSpPr>
          <p:cNvPr id="1434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1989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6038" rIns="93662" bIns="46038" anchor="b"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8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 cap="flat"/>
        </p:spPr>
      </p:sp>
      <p:sp>
        <p:nvSpPr>
          <p:cNvPr id="1434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2009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9" tIns="0" rIns="19049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14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27655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4" tIns="44448" rIns="90484" bIns="44448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5398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621626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4" tIns="44448" rIns="90484" bIns="44448"/>
          <a:lstStyle/>
          <a:p>
            <a:endParaRPr lang="en-US" altLang="en-US" smtClean="0"/>
          </a:p>
        </p:txBody>
      </p:sp>
      <p:sp>
        <p:nvSpPr>
          <p:cNvPr id="645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541756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4" tIns="44448" rIns="90484" bIns="44448"/>
          <a:lstStyle/>
          <a:p>
            <a:endParaRPr lang="en-US" altLang="en-US" smtClean="0"/>
          </a:p>
        </p:txBody>
      </p:sp>
      <p:sp>
        <p:nvSpPr>
          <p:cNvPr id="675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86016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8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0"/>
            <a:ext cx="8229600" cy="1143000"/>
          </a:xfrm>
          <a:noFill/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earch Strategies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/>
            <a:r>
              <a:rPr lang="en-US" dirty="0" smtClean="0"/>
              <a:t>Session 7</a:t>
            </a:r>
          </a:p>
          <a:p>
            <a:pPr marL="342900" indent="-342900"/>
            <a:r>
              <a:rPr lang="en-US" dirty="0" smtClean="0"/>
              <a:t>INST 301</a:t>
            </a:r>
          </a:p>
          <a:p>
            <a:pPr marL="342900" indent="-342900"/>
            <a:r>
              <a:rPr lang="en-US" dirty="0" smtClean="0"/>
              <a:t>Introduction to Information Science</a:t>
            </a:r>
          </a:p>
        </p:txBody>
      </p:sp>
      <p:pic>
        <p:nvPicPr>
          <p:cNvPr id="4100" name="Picture 5" descr="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Broder’s Web Query Taxonomy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Informational (~50%)</a:t>
            </a:r>
          </a:p>
          <a:p>
            <a:pPr lvl="1"/>
            <a:r>
              <a:rPr lang="en-US" altLang="en-US" dirty="0" smtClean="0"/>
              <a:t>Acquire </a:t>
            </a:r>
            <a:r>
              <a:rPr lang="en-US" altLang="en-US" u="sng" dirty="0" smtClean="0"/>
              <a:t>static</a:t>
            </a:r>
            <a:r>
              <a:rPr lang="en-US" altLang="en-US" dirty="0" smtClean="0"/>
              <a:t> information (“topical”)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Navigational (~20%)</a:t>
            </a:r>
          </a:p>
          <a:p>
            <a:pPr lvl="1"/>
            <a:r>
              <a:rPr lang="en-US" altLang="en-US" dirty="0" smtClean="0"/>
              <a:t>Reach a particular site (“known item”)</a:t>
            </a:r>
          </a:p>
          <a:p>
            <a:pPr marL="1828800" lvl="4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Transactional (~30%)</a:t>
            </a:r>
          </a:p>
          <a:p>
            <a:pPr lvl="1"/>
            <a:r>
              <a:rPr lang="en-US" altLang="en-US" dirty="0" smtClean="0"/>
              <a:t>Perform a Web-mediated activity (“service”)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419600" y="6248400"/>
            <a:ext cx="426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Andrei Broder, </a:t>
            </a:r>
            <a:r>
              <a:rPr lang="en-US" altLang="en-US" sz="2000" i="1"/>
              <a:t>SIGIR Forum</a:t>
            </a:r>
            <a:r>
              <a:rPr lang="en-US" altLang="en-US" sz="2000"/>
              <a:t>, Fall 2002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1143000"/>
          </a:xfrm>
        </p:spPr>
        <p:txBody>
          <a:bodyPr/>
          <a:lstStyle/>
          <a:p>
            <a:r>
              <a:rPr lang="en-US" altLang="en-US" smtClean="0"/>
              <a:t>Supporting the Search Process</a:t>
            </a: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381000" y="1752600"/>
            <a:ext cx="1295400" cy="7620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/>
              <a:t>Source</a:t>
            </a:r>
          </a:p>
          <a:p>
            <a:pPr algn="ctr" eaLnBrk="1" hangingPunct="1"/>
            <a:r>
              <a:rPr lang="en-US" altLang="en-US" sz="1800"/>
              <a:t>Selection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24200" y="2819400"/>
            <a:ext cx="1447800" cy="1295400"/>
            <a:chOff x="1968" y="1776"/>
            <a:chExt cx="912" cy="816"/>
          </a:xfrm>
        </p:grpSpPr>
        <p:sp>
          <p:nvSpPr>
            <p:cNvPr id="24611" name="Rectangle 5"/>
            <p:cNvSpPr>
              <a:spLocks noChangeArrowheads="1"/>
            </p:cNvSpPr>
            <p:nvPr/>
          </p:nvSpPr>
          <p:spPr bwMode="auto">
            <a:xfrm>
              <a:off x="2064" y="2112"/>
              <a:ext cx="816" cy="48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Search</a:t>
              </a:r>
            </a:p>
          </p:txBody>
        </p:sp>
        <p:cxnSp>
          <p:nvCxnSpPr>
            <p:cNvPr id="24612" name="AutoShape 6"/>
            <p:cNvCxnSpPr>
              <a:cxnSpLocks noChangeShapeType="1"/>
              <a:stCxn id="24599" idx="3"/>
              <a:endCxn id="24611" idx="0"/>
            </p:cNvCxnSpPr>
            <p:nvPr/>
          </p:nvCxnSpPr>
          <p:spPr bwMode="auto">
            <a:xfrm>
              <a:off x="1968" y="1872"/>
              <a:ext cx="504" cy="24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13" name="Text Box 7"/>
            <p:cNvSpPr txBox="1">
              <a:spLocks noChangeArrowheads="1"/>
            </p:cNvSpPr>
            <p:nvPr/>
          </p:nvSpPr>
          <p:spPr bwMode="auto">
            <a:xfrm>
              <a:off x="2304" y="177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/>
                <a:t>Query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572000" y="3657600"/>
            <a:ext cx="1706563" cy="1295400"/>
            <a:chOff x="2880" y="2304"/>
            <a:chExt cx="1075" cy="816"/>
          </a:xfrm>
        </p:grpSpPr>
        <p:sp>
          <p:nvSpPr>
            <p:cNvPr id="24608" name="Rectangle 9"/>
            <p:cNvSpPr>
              <a:spLocks noChangeArrowheads="1"/>
            </p:cNvSpPr>
            <p:nvPr/>
          </p:nvSpPr>
          <p:spPr bwMode="auto">
            <a:xfrm>
              <a:off x="2976" y="2640"/>
              <a:ext cx="816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Selection</a:t>
              </a:r>
            </a:p>
          </p:txBody>
        </p:sp>
        <p:cxnSp>
          <p:nvCxnSpPr>
            <p:cNvPr id="24609" name="AutoShape 10"/>
            <p:cNvCxnSpPr>
              <a:cxnSpLocks noChangeShapeType="1"/>
              <a:stCxn id="24611" idx="3"/>
              <a:endCxn id="24608" idx="0"/>
            </p:cNvCxnSpPr>
            <p:nvPr/>
          </p:nvCxnSpPr>
          <p:spPr bwMode="auto">
            <a:xfrm>
              <a:off x="2880" y="2352"/>
              <a:ext cx="504" cy="28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10" name="Text Box 11"/>
            <p:cNvSpPr txBox="1">
              <a:spLocks noChangeArrowheads="1"/>
            </p:cNvSpPr>
            <p:nvPr/>
          </p:nvSpPr>
          <p:spPr bwMode="auto">
            <a:xfrm>
              <a:off x="3216" y="2304"/>
              <a:ext cx="73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/>
                <a:t>Ranked List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19800" y="4419600"/>
            <a:ext cx="1447800" cy="1371600"/>
            <a:chOff x="3792" y="2784"/>
            <a:chExt cx="912" cy="864"/>
          </a:xfrm>
        </p:grpSpPr>
        <p:sp>
          <p:nvSpPr>
            <p:cNvPr id="24605" name="Rectangle 13"/>
            <p:cNvSpPr>
              <a:spLocks noChangeArrowheads="1"/>
            </p:cNvSpPr>
            <p:nvPr/>
          </p:nvSpPr>
          <p:spPr bwMode="auto">
            <a:xfrm>
              <a:off x="3888" y="3168"/>
              <a:ext cx="816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Examination</a:t>
              </a:r>
            </a:p>
          </p:txBody>
        </p:sp>
        <p:cxnSp>
          <p:nvCxnSpPr>
            <p:cNvPr id="24606" name="AutoShape 14"/>
            <p:cNvCxnSpPr>
              <a:cxnSpLocks noChangeShapeType="1"/>
              <a:stCxn id="24608" idx="3"/>
              <a:endCxn id="24605" idx="0"/>
            </p:cNvCxnSpPr>
            <p:nvPr/>
          </p:nvCxnSpPr>
          <p:spPr bwMode="auto">
            <a:xfrm>
              <a:off x="3792" y="2880"/>
              <a:ext cx="504" cy="28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07" name="Text Box 15"/>
            <p:cNvSpPr txBox="1">
              <a:spLocks noChangeArrowheads="1"/>
            </p:cNvSpPr>
            <p:nvPr/>
          </p:nvSpPr>
          <p:spPr bwMode="auto">
            <a:xfrm>
              <a:off x="4032" y="2784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/>
                <a:t>Document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467600" y="5257800"/>
            <a:ext cx="1447800" cy="1371600"/>
            <a:chOff x="4704" y="3312"/>
            <a:chExt cx="912" cy="864"/>
          </a:xfrm>
        </p:grpSpPr>
        <p:sp>
          <p:nvSpPr>
            <p:cNvPr id="24602" name="Rectangle 17"/>
            <p:cNvSpPr>
              <a:spLocks noChangeArrowheads="1"/>
            </p:cNvSpPr>
            <p:nvPr/>
          </p:nvSpPr>
          <p:spPr bwMode="auto">
            <a:xfrm>
              <a:off x="4800" y="3696"/>
              <a:ext cx="816" cy="480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Delivery</a:t>
              </a:r>
            </a:p>
          </p:txBody>
        </p:sp>
        <p:cxnSp>
          <p:nvCxnSpPr>
            <p:cNvPr id="24603" name="AutoShape 18"/>
            <p:cNvCxnSpPr>
              <a:cxnSpLocks noChangeShapeType="1"/>
              <a:stCxn id="24605" idx="3"/>
              <a:endCxn id="24602" idx="0"/>
            </p:cNvCxnSpPr>
            <p:nvPr/>
          </p:nvCxnSpPr>
          <p:spPr bwMode="auto">
            <a:xfrm>
              <a:off x="4704" y="3408"/>
              <a:ext cx="504" cy="28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04" name="Text Box 19"/>
            <p:cNvSpPr txBox="1">
              <a:spLocks noChangeArrowheads="1"/>
            </p:cNvSpPr>
            <p:nvPr/>
          </p:nvSpPr>
          <p:spPr bwMode="auto">
            <a:xfrm>
              <a:off x="4944" y="3312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/>
                <a:t>Document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676400" y="1905000"/>
            <a:ext cx="1447800" cy="1447800"/>
            <a:chOff x="1056" y="1200"/>
            <a:chExt cx="912" cy="912"/>
          </a:xfrm>
        </p:grpSpPr>
        <p:sp>
          <p:nvSpPr>
            <p:cNvPr id="24599" name="Rectangle 21"/>
            <p:cNvSpPr>
              <a:spLocks noChangeArrowheads="1"/>
            </p:cNvSpPr>
            <p:nvPr/>
          </p:nvSpPr>
          <p:spPr bwMode="auto">
            <a:xfrm>
              <a:off x="1152" y="1632"/>
              <a:ext cx="816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Query</a:t>
              </a:r>
            </a:p>
            <a:p>
              <a:pPr algn="ctr" eaLnBrk="1" hangingPunct="1"/>
              <a:r>
                <a:rPr lang="en-US" altLang="en-US" sz="1800"/>
                <a:t>Formulation</a:t>
              </a:r>
            </a:p>
          </p:txBody>
        </p:sp>
        <p:cxnSp>
          <p:nvCxnSpPr>
            <p:cNvPr id="24600" name="AutoShape 22"/>
            <p:cNvCxnSpPr>
              <a:cxnSpLocks noChangeShapeType="1"/>
              <a:stCxn id="105475" idx="3"/>
              <a:endCxn id="24599" idx="0"/>
            </p:cNvCxnSpPr>
            <p:nvPr/>
          </p:nvCxnSpPr>
          <p:spPr bwMode="auto">
            <a:xfrm>
              <a:off x="1056" y="1344"/>
              <a:ext cx="504" cy="28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01" name="Text Box 23"/>
            <p:cNvSpPr txBox="1">
              <a:spLocks noChangeArrowheads="1"/>
            </p:cNvSpPr>
            <p:nvPr/>
          </p:nvSpPr>
          <p:spPr bwMode="auto">
            <a:xfrm>
              <a:off x="1248" y="1200"/>
              <a:ext cx="65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/>
                <a:t>IR System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2476500" y="3352800"/>
            <a:ext cx="4343400" cy="2438400"/>
            <a:chOff x="1560" y="2112"/>
            <a:chExt cx="2736" cy="1536"/>
          </a:xfrm>
        </p:grpSpPr>
        <p:cxnSp>
          <p:nvCxnSpPr>
            <p:cNvPr id="24596" name="AutoShape 25"/>
            <p:cNvCxnSpPr>
              <a:cxnSpLocks noChangeShapeType="1"/>
              <a:stCxn id="24608" idx="2"/>
              <a:endCxn id="24599" idx="2"/>
            </p:cNvCxnSpPr>
            <p:nvPr/>
          </p:nvCxnSpPr>
          <p:spPr bwMode="auto">
            <a:xfrm rot="16200000" flipV="1">
              <a:off x="1968" y="1704"/>
              <a:ext cx="1008" cy="1824"/>
            </a:xfrm>
            <a:prstGeom prst="curvedConnector3">
              <a:avLst>
                <a:gd name="adj1" fmla="val -5377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97" name="Text Box 26"/>
            <p:cNvSpPr txBox="1">
              <a:spLocks noChangeArrowheads="1"/>
            </p:cNvSpPr>
            <p:nvPr/>
          </p:nvSpPr>
          <p:spPr bwMode="auto">
            <a:xfrm>
              <a:off x="1776" y="2736"/>
              <a:ext cx="1249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Query Reformulation </a:t>
              </a:r>
            </a:p>
            <a:p>
              <a:pPr algn="ctr" eaLnBrk="1" hangingPunct="1"/>
              <a:r>
                <a:rPr lang="en-US" altLang="en-US" sz="1600"/>
                <a:t>and</a:t>
              </a:r>
            </a:p>
            <a:p>
              <a:pPr algn="ctr" eaLnBrk="1" hangingPunct="1"/>
              <a:r>
                <a:rPr lang="en-US" altLang="en-US" sz="1600"/>
                <a:t>Relevance Feedback</a:t>
              </a:r>
            </a:p>
          </p:txBody>
        </p:sp>
        <p:cxnSp>
          <p:nvCxnSpPr>
            <p:cNvPr id="24598" name="AutoShape 27"/>
            <p:cNvCxnSpPr>
              <a:cxnSpLocks noChangeShapeType="1"/>
              <a:stCxn id="24605" idx="2"/>
              <a:endCxn id="24599" idx="2"/>
            </p:cNvCxnSpPr>
            <p:nvPr/>
          </p:nvCxnSpPr>
          <p:spPr bwMode="auto">
            <a:xfrm rot="16200000" flipV="1">
              <a:off x="2160" y="1512"/>
              <a:ext cx="1536" cy="2736"/>
            </a:xfrm>
            <a:prstGeom prst="curvedConnector3">
              <a:avLst>
                <a:gd name="adj1" fmla="val -22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1028700" y="2514600"/>
            <a:ext cx="4343400" cy="3781425"/>
            <a:chOff x="648" y="1584"/>
            <a:chExt cx="2736" cy="2382"/>
          </a:xfrm>
        </p:grpSpPr>
        <p:cxnSp>
          <p:nvCxnSpPr>
            <p:cNvPr id="24594" name="AutoShape 29"/>
            <p:cNvCxnSpPr>
              <a:cxnSpLocks noChangeShapeType="1"/>
              <a:stCxn id="24608" idx="2"/>
              <a:endCxn id="105475" idx="2"/>
            </p:cNvCxnSpPr>
            <p:nvPr/>
          </p:nvCxnSpPr>
          <p:spPr bwMode="auto">
            <a:xfrm rot="16200000" flipV="1">
              <a:off x="1248" y="984"/>
              <a:ext cx="1536" cy="2736"/>
            </a:xfrm>
            <a:prstGeom prst="curvedConnector3">
              <a:avLst>
                <a:gd name="adj1" fmla="val -6321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95" name="Text Box 30"/>
            <p:cNvSpPr txBox="1">
              <a:spLocks noChangeArrowheads="1"/>
            </p:cNvSpPr>
            <p:nvPr/>
          </p:nvSpPr>
          <p:spPr bwMode="auto">
            <a:xfrm>
              <a:off x="720" y="3600"/>
              <a:ext cx="71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Source</a:t>
              </a:r>
            </a:p>
            <a:p>
              <a:pPr algn="ctr" eaLnBrk="1" hangingPunct="1"/>
              <a:r>
                <a:rPr lang="en-US" altLang="en-US" sz="1600"/>
                <a:t>Reselection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2438400" y="1828800"/>
            <a:ext cx="4495800" cy="4572000"/>
            <a:chOff x="1536" y="1152"/>
            <a:chExt cx="2832" cy="2880"/>
          </a:xfrm>
        </p:grpSpPr>
        <p:sp>
          <p:nvSpPr>
            <p:cNvPr id="24592" name="Line 32"/>
            <p:cNvSpPr>
              <a:spLocks noChangeShapeType="1"/>
            </p:cNvSpPr>
            <p:nvPr/>
          </p:nvSpPr>
          <p:spPr bwMode="auto">
            <a:xfrm flipV="1">
              <a:off x="1536" y="1152"/>
              <a:ext cx="2832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Text Box 33"/>
            <p:cNvSpPr txBox="1">
              <a:spLocks noChangeArrowheads="1"/>
            </p:cNvSpPr>
            <p:nvPr/>
          </p:nvSpPr>
          <p:spPr bwMode="auto">
            <a:xfrm>
              <a:off x="3072" y="1152"/>
              <a:ext cx="9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1"/>
                <a:t>Nominate</a:t>
              </a:r>
            </a:p>
          </p:txBody>
        </p:sp>
      </p:grpSp>
      <p:sp>
        <p:nvSpPr>
          <p:cNvPr id="105506" name="Text Box 34"/>
          <p:cNvSpPr txBox="1">
            <a:spLocks noChangeArrowheads="1"/>
          </p:cNvSpPr>
          <p:nvPr/>
        </p:nvSpPr>
        <p:spPr bwMode="auto">
          <a:xfrm>
            <a:off x="6875463" y="1828800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Choose</a:t>
            </a:r>
          </a:p>
        </p:txBody>
      </p: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381000" y="1676400"/>
            <a:ext cx="4495800" cy="4419600"/>
            <a:chOff x="240" y="1056"/>
            <a:chExt cx="2832" cy="2784"/>
          </a:xfrm>
        </p:grpSpPr>
        <p:sp>
          <p:nvSpPr>
            <p:cNvPr id="24590" name="Line 36"/>
            <p:cNvSpPr>
              <a:spLocks noChangeShapeType="1"/>
            </p:cNvSpPr>
            <p:nvPr/>
          </p:nvSpPr>
          <p:spPr bwMode="auto">
            <a:xfrm flipV="1">
              <a:off x="240" y="1056"/>
              <a:ext cx="2832" cy="27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Text Box 37"/>
            <p:cNvSpPr txBox="1">
              <a:spLocks noChangeArrowheads="1"/>
            </p:cNvSpPr>
            <p:nvPr/>
          </p:nvSpPr>
          <p:spPr bwMode="auto">
            <a:xfrm>
              <a:off x="1920" y="1152"/>
              <a:ext cx="7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1"/>
                <a:t>Predict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animBg="1" autoUpdateAnimBg="0"/>
      <p:bldP spid="10550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Two Ways of Searching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514600" y="1981200"/>
            <a:ext cx="1828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cs typeface="Arial" panose="020B0604020202020204" pitchFamily="34" charset="0"/>
              </a:rPr>
              <a:t>Write the document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cs typeface="Arial" panose="020B0604020202020204" pitchFamily="34" charset="0"/>
              </a:rPr>
              <a:t>using terms to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cs typeface="Arial" panose="020B0604020202020204" pitchFamily="34" charset="0"/>
              </a:rPr>
              <a:t>convey meaning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228600" y="29718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819400" y="15240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Author</a:t>
            </a:r>
          </a:p>
        </p:txBody>
      </p:sp>
      <p:pic>
        <p:nvPicPr>
          <p:cNvPr id="23558" name="Picture 6" descr="bd0715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572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3767" name="Group 7"/>
          <p:cNvGrpSpPr>
            <a:grpSpLocks/>
          </p:cNvGrpSpPr>
          <p:nvPr/>
        </p:nvGrpSpPr>
        <p:grpSpPr bwMode="auto">
          <a:xfrm>
            <a:off x="228600" y="1371600"/>
            <a:ext cx="5518150" cy="5243513"/>
            <a:chOff x="144" y="864"/>
            <a:chExt cx="3476" cy="3303"/>
          </a:xfrm>
        </p:grpSpPr>
        <p:sp>
          <p:nvSpPr>
            <p:cNvPr id="23577" name="Rectangle 8"/>
            <p:cNvSpPr>
              <a:spLocks noChangeArrowheads="1"/>
            </p:cNvSpPr>
            <p:nvPr/>
          </p:nvSpPr>
          <p:spPr bwMode="auto">
            <a:xfrm>
              <a:off x="864" y="3072"/>
              <a:ext cx="115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>
                  <a:cs typeface="Arial" panose="020B0604020202020204" pitchFamily="34" charset="0"/>
                </a:rPr>
                <a:t>Content-Based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>
                  <a:cs typeface="Arial" panose="020B0604020202020204" pitchFamily="34" charset="0"/>
                </a:rPr>
                <a:t>Query-Document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>
                  <a:cs typeface="Arial" panose="020B0604020202020204" pitchFamily="34" charset="0"/>
                </a:rPr>
                <a:t>Matching</a:t>
              </a:r>
            </a:p>
          </p:txBody>
        </p:sp>
        <p:sp>
          <p:nvSpPr>
            <p:cNvPr id="23578" name="Text Box 9"/>
            <p:cNvSpPr txBox="1">
              <a:spLocks noChangeArrowheads="1"/>
            </p:cNvSpPr>
            <p:nvPr/>
          </p:nvSpPr>
          <p:spPr bwMode="auto">
            <a:xfrm>
              <a:off x="2016" y="3360"/>
              <a:ext cx="7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>
                  <a:cs typeface="Arial" panose="020B0604020202020204" pitchFamily="34" charset="0"/>
                </a:rPr>
                <a:t>Document Terms</a:t>
              </a:r>
            </a:p>
          </p:txBody>
        </p:sp>
        <p:pic>
          <p:nvPicPr>
            <p:cNvPr id="23579" name="Picture 10" descr="bd07156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008"/>
              <a:ext cx="28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80" name="Line 11"/>
            <p:cNvSpPr>
              <a:spLocks noChangeShapeType="1"/>
            </p:cNvSpPr>
            <p:nvPr/>
          </p:nvSpPr>
          <p:spPr bwMode="auto">
            <a:xfrm>
              <a:off x="1440" y="864"/>
              <a:ext cx="0" cy="216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Text Box 12"/>
            <p:cNvSpPr txBox="1">
              <a:spLocks noChangeArrowheads="1"/>
            </p:cNvSpPr>
            <p:nvPr/>
          </p:nvSpPr>
          <p:spPr bwMode="auto">
            <a:xfrm>
              <a:off x="336" y="3360"/>
              <a:ext cx="5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>
                  <a:cs typeface="Arial" panose="020B0604020202020204" pitchFamily="34" charset="0"/>
                </a:rPr>
                <a:t>Query Terms</a:t>
              </a:r>
            </a:p>
          </p:txBody>
        </p:sp>
        <p:sp>
          <p:nvSpPr>
            <p:cNvPr id="23582" name="Rectangle 13"/>
            <p:cNvSpPr>
              <a:spLocks noChangeArrowheads="1"/>
            </p:cNvSpPr>
            <p:nvPr/>
          </p:nvSpPr>
          <p:spPr bwMode="auto">
            <a:xfrm>
              <a:off x="144" y="1258"/>
              <a:ext cx="115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>
                  <a:cs typeface="Arial" panose="020B0604020202020204" pitchFamily="34" charset="0"/>
                </a:rPr>
                <a:t>Construct query from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>
                  <a:cs typeface="Arial" panose="020B0604020202020204" pitchFamily="34" charset="0"/>
                </a:rPr>
                <a:t>terms that </a:t>
              </a:r>
              <a:r>
                <a:rPr lang="en-US" altLang="en-US" sz="1600" b="1" u="sng">
                  <a:cs typeface="Arial" panose="020B0604020202020204" pitchFamily="34" charset="0"/>
                </a:rPr>
                <a:t>may</a:t>
              </a:r>
              <a:r>
                <a:rPr lang="en-US" altLang="en-US" sz="1600">
                  <a:cs typeface="Arial" panose="020B0604020202020204" pitchFamily="34" charset="0"/>
                </a:rPr>
                <a:t> 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>
                  <a:cs typeface="Arial" panose="020B0604020202020204" pitchFamily="34" charset="0"/>
                </a:rPr>
                <a:t>appear in documents</a:t>
              </a:r>
            </a:p>
          </p:txBody>
        </p:sp>
        <p:sp>
          <p:nvSpPr>
            <p:cNvPr id="23583" name="Text Box 14"/>
            <p:cNvSpPr txBox="1">
              <a:spLocks noChangeArrowheads="1"/>
            </p:cNvSpPr>
            <p:nvPr/>
          </p:nvSpPr>
          <p:spPr bwMode="auto">
            <a:xfrm>
              <a:off x="240" y="864"/>
              <a:ext cx="96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000">
                  <a:cs typeface="Arial" panose="020B0604020202020204" pitchFamily="34" charset="0"/>
                </a:rPr>
                <a:t>Free-Text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000">
                  <a:cs typeface="Arial" panose="020B0604020202020204" pitchFamily="34" charset="0"/>
                </a:rPr>
                <a:t>Searcher</a:t>
              </a:r>
            </a:p>
          </p:txBody>
        </p:sp>
        <p:cxnSp>
          <p:nvCxnSpPr>
            <p:cNvPr id="23584" name="AutoShape 15"/>
            <p:cNvCxnSpPr>
              <a:cxnSpLocks noChangeShapeType="1"/>
              <a:stCxn id="23582" idx="2"/>
              <a:endCxn id="23577" idx="1"/>
            </p:cNvCxnSpPr>
            <p:nvPr/>
          </p:nvCxnSpPr>
          <p:spPr bwMode="auto">
            <a:xfrm rot="16200000" flipH="1">
              <a:off x="17" y="2489"/>
              <a:ext cx="1550" cy="144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585" name="AutoShape 16"/>
            <p:cNvCxnSpPr>
              <a:cxnSpLocks noChangeShapeType="1"/>
              <a:stCxn id="23555" idx="2"/>
              <a:endCxn id="23577" idx="3"/>
            </p:cNvCxnSpPr>
            <p:nvPr/>
          </p:nvCxnSpPr>
          <p:spPr bwMode="auto">
            <a:xfrm rot="5400000">
              <a:off x="1308" y="2484"/>
              <a:ext cx="1560" cy="144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3586" name="Picture 17" descr="bs00269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832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87" name="Text Box 18"/>
            <p:cNvSpPr txBox="1">
              <a:spLocks noChangeArrowheads="1"/>
            </p:cNvSpPr>
            <p:nvPr/>
          </p:nvSpPr>
          <p:spPr bwMode="auto">
            <a:xfrm>
              <a:off x="2208" y="3936"/>
              <a:ext cx="1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/>
                <a:t>Retrieval Status Value</a:t>
              </a:r>
            </a:p>
          </p:txBody>
        </p:sp>
        <p:cxnSp>
          <p:nvCxnSpPr>
            <p:cNvPr id="23588" name="AutoShape 19"/>
            <p:cNvCxnSpPr>
              <a:cxnSpLocks noChangeShapeType="1"/>
              <a:stCxn id="23577" idx="2"/>
              <a:endCxn id="23587" idx="1"/>
            </p:cNvCxnSpPr>
            <p:nvPr/>
          </p:nvCxnSpPr>
          <p:spPr bwMode="auto">
            <a:xfrm rot="16200000" flipH="1">
              <a:off x="1598" y="3442"/>
              <a:ext cx="452" cy="768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3780" name="Group 20"/>
          <p:cNvGrpSpPr>
            <a:grpSpLocks/>
          </p:cNvGrpSpPr>
          <p:nvPr/>
        </p:nvGrpSpPr>
        <p:grpSpPr bwMode="auto">
          <a:xfrm>
            <a:off x="4343400" y="1066800"/>
            <a:ext cx="4800600" cy="5365750"/>
            <a:chOff x="2736" y="672"/>
            <a:chExt cx="3024" cy="3380"/>
          </a:xfrm>
        </p:grpSpPr>
        <p:cxnSp>
          <p:nvCxnSpPr>
            <p:cNvPr id="23561" name="AutoShape 21"/>
            <p:cNvCxnSpPr>
              <a:cxnSpLocks noChangeShapeType="1"/>
              <a:stCxn id="23555" idx="3"/>
              <a:endCxn id="23564" idx="1"/>
            </p:cNvCxnSpPr>
            <p:nvPr/>
          </p:nvCxnSpPr>
          <p:spPr bwMode="auto">
            <a:xfrm>
              <a:off x="2736" y="1512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562" name="Rectangle 22"/>
            <p:cNvSpPr>
              <a:spLocks noChangeArrowheads="1"/>
            </p:cNvSpPr>
            <p:nvPr/>
          </p:nvSpPr>
          <p:spPr bwMode="auto">
            <a:xfrm>
              <a:off x="4512" y="1248"/>
              <a:ext cx="115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>
                  <a:cs typeface="Arial" panose="020B0604020202020204" pitchFamily="34" charset="0"/>
                </a:rPr>
                <a:t>Construct query from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 u="sng">
                  <a:cs typeface="Arial" panose="020B0604020202020204" pitchFamily="34" charset="0"/>
                </a:rPr>
                <a:t>available</a:t>
              </a:r>
              <a:r>
                <a:rPr lang="en-US" altLang="en-US" sz="1600">
                  <a:cs typeface="Arial" panose="020B0604020202020204" pitchFamily="34" charset="0"/>
                </a:rPr>
                <a:t> concept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>
                  <a:cs typeface="Arial" panose="020B0604020202020204" pitchFamily="34" charset="0"/>
                </a:rPr>
                <a:t>descriptors</a:t>
              </a:r>
            </a:p>
          </p:txBody>
        </p:sp>
        <p:sp>
          <p:nvSpPr>
            <p:cNvPr id="23563" name="Text Box 23"/>
            <p:cNvSpPr txBox="1">
              <a:spLocks noChangeArrowheads="1"/>
            </p:cNvSpPr>
            <p:nvPr/>
          </p:nvSpPr>
          <p:spPr bwMode="auto">
            <a:xfrm>
              <a:off x="4512" y="672"/>
              <a:ext cx="1152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000">
                  <a:cs typeface="Arial" panose="020B0604020202020204" pitchFamily="34" charset="0"/>
                </a:rPr>
                <a:t>Controlled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000">
                  <a:cs typeface="Arial" panose="020B0604020202020204" pitchFamily="34" charset="0"/>
                </a:rPr>
                <a:t>Vocabulary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000">
                  <a:cs typeface="Arial" panose="020B0604020202020204" pitchFamily="34" charset="0"/>
                </a:rPr>
                <a:t>Searcher</a:t>
              </a:r>
            </a:p>
          </p:txBody>
        </p:sp>
        <p:sp>
          <p:nvSpPr>
            <p:cNvPr id="23564" name="Rectangle 24"/>
            <p:cNvSpPr>
              <a:spLocks noChangeArrowheads="1"/>
            </p:cNvSpPr>
            <p:nvPr/>
          </p:nvSpPr>
          <p:spPr bwMode="auto">
            <a:xfrm>
              <a:off x="3072" y="1248"/>
              <a:ext cx="115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>
                  <a:cs typeface="Arial" panose="020B0604020202020204" pitchFamily="34" charset="0"/>
                </a:rPr>
                <a:t>Choose appropriate 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>
                  <a:cs typeface="Arial" panose="020B0604020202020204" pitchFamily="34" charset="0"/>
                </a:rPr>
                <a:t>concept descriptors</a:t>
              </a:r>
            </a:p>
          </p:txBody>
        </p:sp>
        <p:sp>
          <p:nvSpPr>
            <p:cNvPr id="23565" name="Text Box 25"/>
            <p:cNvSpPr txBox="1">
              <a:spLocks noChangeArrowheads="1"/>
            </p:cNvSpPr>
            <p:nvPr/>
          </p:nvSpPr>
          <p:spPr bwMode="auto">
            <a:xfrm>
              <a:off x="3312" y="96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000">
                  <a:cs typeface="Arial" panose="020B0604020202020204" pitchFamily="34" charset="0"/>
                </a:rPr>
                <a:t>Indexer</a:t>
              </a:r>
            </a:p>
          </p:txBody>
        </p:sp>
        <p:pic>
          <p:nvPicPr>
            <p:cNvPr id="23566" name="Picture 26" descr="bs00269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832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27" descr="bd07156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008"/>
              <a:ext cx="28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8" name="Rectangle 28"/>
            <p:cNvSpPr>
              <a:spLocks noChangeArrowheads="1"/>
            </p:cNvSpPr>
            <p:nvPr/>
          </p:nvSpPr>
          <p:spPr bwMode="auto">
            <a:xfrm>
              <a:off x="3792" y="3072"/>
              <a:ext cx="115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>
                  <a:cs typeface="Arial" panose="020B0604020202020204" pitchFamily="34" charset="0"/>
                </a:rPr>
                <a:t>Metadata-Based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>
                  <a:cs typeface="Arial" panose="020B0604020202020204" pitchFamily="34" charset="0"/>
                </a:rPr>
                <a:t>Query-Document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>
                  <a:cs typeface="Arial" panose="020B0604020202020204" pitchFamily="34" charset="0"/>
                </a:rPr>
                <a:t>Matching</a:t>
              </a:r>
            </a:p>
          </p:txBody>
        </p:sp>
        <p:sp>
          <p:nvSpPr>
            <p:cNvPr id="23569" name="Text Box 29"/>
            <p:cNvSpPr txBox="1">
              <a:spLocks noChangeArrowheads="1"/>
            </p:cNvSpPr>
            <p:nvPr/>
          </p:nvSpPr>
          <p:spPr bwMode="auto">
            <a:xfrm>
              <a:off x="4944" y="3360"/>
              <a:ext cx="8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>
                  <a:cs typeface="Arial" panose="020B0604020202020204" pitchFamily="34" charset="0"/>
                </a:rPr>
                <a:t>Query Descriptors</a:t>
              </a:r>
            </a:p>
          </p:txBody>
        </p:sp>
        <p:sp>
          <p:nvSpPr>
            <p:cNvPr id="23570" name="Text Box 30"/>
            <p:cNvSpPr txBox="1">
              <a:spLocks noChangeArrowheads="1"/>
            </p:cNvSpPr>
            <p:nvPr/>
          </p:nvSpPr>
          <p:spPr bwMode="auto">
            <a:xfrm>
              <a:off x="2976" y="3360"/>
              <a:ext cx="8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>
                  <a:cs typeface="Arial" panose="020B0604020202020204" pitchFamily="34" charset="0"/>
                </a:rPr>
                <a:t>Document Descriptors</a:t>
              </a:r>
            </a:p>
          </p:txBody>
        </p:sp>
        <p:cxnSp>
          <p:nvCxnSpPr>
            <p:cNvPr id="23571" name="AutoShape 31"/>
            <p:cNvCxnSpPr>
              <a:cxnSpLocks noChangeShapeType="1"/>
              <a:stCxn id="23564" idx="2"/>
              <a:endCxn id="23568" idx="1"/>
            </p:cNvCxnSpPr>
            <p:nvPr/>
          </p:nvCxnSpPr>
          <p:spPr bwMode="auto">
            <a:xfrm rot="16200000" flipH="1">
              <a:off x="2940" y="2484"/>
              <a:ext cx="1560" cy="144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572" name="AutoShape 32"/>
            <p:cNvCxnSpPr>
              <a:cxnSpLocks noChangeShapeType="1"/>
              <a:stCxn id="23562" idx="2"/>
              <a:endCxn id="23568" idx="3"/>
            </p:cNvCxnSpPr>
            <p:nvPr/>
          </p:nvCxnSpPr>
          <p:spPr bwMode="auto">
            <a:xfrm rot="5400000">
              <a:off x="4236" y="2484"/>
              <a:ext cx="1560" cy="144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3573" name="Picture 33" descr="bs00269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008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4" name="Line 34"/>
            <p:cNvSpPr>
              <a:spLocks noChangeShapeType="1"/>
            </p:cNvSpPr>
            <p:nvPr/>
          </p:nvSpPr>
          <p:spPr bwMode="auto">
            <a:xfrm>
              <a:off x="4368" y="816"/>
              <a:ext cx="0" cy="216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575" name="Picture 35" descr="bd07156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008"/>
              <a:ext cx="28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576" name="AutoShape 36"/>
            <p:cNvCxnSpPr>
              <a:cxnSpLocks noChangeShapeType="1"/>
              <a:stCxn id="23568" idx="2"/>
              <a:endCxn id="23587" idx="3"/>
            </p:cNvCxnSpPr>
            <p:nvPr/>
          </p:nvCxnSpPr>
          <p:spPr bwMode="auto">
            <a:xfrm rot="5400000">
              <a:off x="3768" y="3452"/>
              <a:ext cx="452" cy="748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3" name="Freeform 23"/>
          <p:cNvSpPr>
            <a:spLocks/>
          </p:cNvSpPr>
          <p:nvPr/>
        </p:nvSpPr>
        <p:spPr bwMode="auto">
          <a:xfrm>
            <a:off x="6197600" y="2425700"/>
            <a:ext cx="901700" cy="1143000"/>
          </a:xfrm>
          <a:custGeom>
            <a:avLst/>
            <a:gdLst>
              <a:gd name="T0" fmla="*/ 32 w 568"/>
              <a:gd name="T1" fmla="*/ 680 h 720"/>
              <a:gd name="T2" fmla="*/ 32 w 568"/>
              <a:gd name="T3" fmla="*/ 488 h 720"/>
              <a:gd name="T4" fmla="*/ 80 w 568"/>
              <a:gd name="T5" fmla="*/ 296 h 720"/>
              <a:gd name="T6" fmla="*/ 128 w 568"/>
              <a:gd name="T7" fmla="*/ 200 h 720"/>
              <a:gd name="T8" fmla="*/ 176 w 568"/>
              <a:gd name="T9" fmla="*/ 104 h 720"/>
              <a:gd name="T10" fmla="*/ 272 w 568"/>
              <a:gd name="T11" fmla="*/ 8 h 720"/>
              <a:gd name="T12" fmla="*/ 368 w 568"/>
              <a:gd name="T13" fmla="*/ 56 h 720"/>
              <a:gd name="T14" fmla="*/ 416 w 568"/>
              <a:gd name="T15" fmla="*/ 104 h 720"/>
              <a:gd name="T16" fmla="*/ 464 w 568"/>
              <a:gd name="T17" fmla="*/ 200 h 720"/>
              <a:gd name="T18" fmla="*/ 512 w 568"/>
              <a:gd name="T19" fmla="*/ 296 h 720"/>
              <a:gd name="T20" fmla="*/ 560 w 568"/>
              <a:gd name="T21" fmla="*/ 440 h 720"/>
              <a:gd name="T22" fmla="*/ 560 w 568"/>
              <a:gd name="T23" fmla="*/ 680 h 720"/>
              <a:gd name="T24" fmla="*/ 512 w 568"/>
              <a:gd name="T25" fmla="*/ 680 h 720"/>
              <a:gd name="T26" fmla="*/ 416 w 568"/>
              <a:gd name="T27" fmla="*/ 632 h 720"/>
              <a:gd name="T28" fmla="*/ 272 w 568"/>
              <a:gd name="T29" fmla="*/ 632 h 720"/>
              <a:gd name="T30" fmla="*/ 224 w 568"/>
              <a:gd name="T31" fmla="*/ 632 h 720"/>
              <a:gd name="T32" fmla="*/ 32 w 568"/>
              <a:gd name="T33" fmla="*/ 68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8" h="720">
                <a:moveTo>
                  <a:pt x="32" y="680"/>
                </a:moveTo>
                <a:cubicBezTo>
                  <a:pt x="0" y="656"/>
                  <a:pt x="24" y="552"/>
                  <a:pt x="32" y="488"/>
                </a:cubicBezTo>
                <a:cubicBezTo>
                  <a:pt x="40" y="424"/>
                  <a:pt x="64" y="344"/>
                  <a:pt x="80" y="296"/>
                </a:cubicBezTo>
                <a:cubicBezTo>
                  <a:pt x="96" y="248"/>
                  <a:pt x="112" y="232"/>
                  <a:pt x="128" y="200"/>
                </a:cubicBezTo>
                <a:cubicBezTo>
                  <a:pt x="144" y="168"/>
                  <a:pt x="152" y="136"/>
                  <a:pt x="176" y="104"/>
                </a:cubicBezTo>
                <a:cubicBezTo>
                  <a:pt x="200" y="72"/>
                  <a:pt x="240" y="16"/>
                  <a:pt x="272" y="8"/>
                </a:cubicBezTo>
                <a:cubicBezTo>
                  <a:pt x="304" y="0"/>
                  <a:pt x="344" y="40"/>
                  <a:pt x="368" y="56"/>
                </a:cubicBezTo>
                <a:cubicBezTo>
                  <a:pt x="392" y="72"/>
                  <a:pt x="400" y="80"/>
                  <a:pt x="416" y="104"/>
                </a:cubicBezTo>
                <a:cubicBezTo>
                  <a:pt x="432" y="128"/>
                  <a:pt x="448" y="168"/>
                  <a:pt x="464" y="200"/>
                </a:cubicBezTo>
                <a:cubicBezTo>
                  <a:pt x="480" y="232"/>
                  <a:pt x="496" y="256"/>
                  <a:pt x="512" y="296"/>
                </a:cubicBezTo>
                <a:cubicBezTo>
                  <a:pt x="528" y="336"/>
                  <a:pt x="552" y="376"/>
                  <a:pt x="560" y="440"/>
                </a:cubicBezTo>
                <a:cubicBezTo>
                  <a:pt x="568" y="504"/>
                  <a:pt x="568" y="640"/>
                  <a:pt x="560" y="680"/>
                </a:cubicBezTo>
                <a:cubicBezTo>
                  <a:pt x="552" y="720"/>
                  <a:pt x="536" y="688"/>
                  <a:pt x="512" y="680"/>
                </a:cubicBezTo>
                <a:cubicBezTo>
                  <a:pt x="488" y="672"/>
                  <a:pt x="456" y="640"/>
                  <a:pt x="416" y="632"/>
                </a:cubicBezTo>
                <a:cubicBezTo>
                  <a:pt x="376" y="624"/>
                  <a:pt x="304" y="632"/>
                  <a:pt x="272" y="632"/>
                </a:cubicBezTo>
                <a:cubicBezTo>
                  <a:pt x="240" y="632"/>
                  <a:pt x="264" y="624"/>
                  <a:pt x="224" y="632"/>
                </a:cubicBezTo>
                <a:cubicBezTo>
                  <a:pt x="184" y="640"/>
                  <a:pt x="64" y="704"/>
                  <a:pt x="32" y="680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Boolean Operators</a:t>
            </a:r>
          </a:p>
        </p:txBody>
      </p:sp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762000" y="2971800"/>
            <a:ext cx="1241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spacewalk</a:t>
            </a:r>
          </a:p>
        </p:txBody>
      </p:sp>
      <p:sp>
        <p:nvSpPr>
          <p:cNvPr id="235528" name="Text Box 8"/>
          <p:cNvSpPr txBox="1">
            <a:spLocks noChangeArrowheads="1"/>
          </p:cNvSpPr>
          <p:nvPr/>
        </p:nvSpPr>
        <p:spPr bwMode="auto">
          <a:xfrm>
            <a:off x="2879725" y="2986088"/>
            <a:ext cx="88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Apollo</a:t>
            </a:r>
          </a:p>
        </p:txBody>
      </p:sp>
      <p:sp>
        <p:nvSpPr>
          <p:cNvPr id="235529" name="Text Box 9"/>
          <p:cNvSpPr txBox="1">
            <a:spLocks noChangeArrowheads="1"/>
          </p:cNvSpPr>
          <p:nvPr/>
        </p:nvSpPr>
        <p:spPr bwMode="auto">
          <a:xfrm>
            <a:off x="1889125" y="4586288"/>
            <a:ext cx="944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Gemini</a:t>
            </a:r>
          </a:p>
        </p:txBody>
      </p:sp>
      <p:sp>
        <p:nvSpPr>
          <p:cNvPr id="235530" name="Text Box 10"/>
          <p:cNvSpPr txBox="1">
            <a:spLocks noChangeArrowheads="1"/>
          </p:cNvSpPr>
          <p:nvPr/>
        </p:nvSpPr>
        <p:spPr bwMode="auto">
          <a:xfrm>
            <a:off x="914400" y="5867400"/>
            <a:ext cx="27225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spacewalk AND </a:t>
            </a:r>
          </a:p>
          <a:p>
            <a:pPr algn="ctr"/>
            <a:r>
              <a:rPr lang="en-US" altLang="en-US"/>
              <a:t>(Apollo OR Gemini)</a:t>
            </a:r>
          </a:p>
        </p:txBody>
      </p:sp>
      <p:sp>
        <p:nvSpPr>
          <p:cNvPr id="235533" name="Freeform 13"/>
          <p:cNvSpPr>
            <a:spLocks/>
          </p:cNvSpPr>
          <p:nvPr/>
        </p:nvSpPr>
        <p:spPr bwMode="auto">
          <a:xfrm>
            <a:off x="1333500" y="2400300"/>
            <a:ext cx="1498600" cy="1955800"/>
          </a:xfrm>
          <a:custGeom>
            <a:avLst/>
            <a:gdLst>
              <a:gd name="T0" fmla="*/ 24 w 944"/>
              <a:gd name="T1" fmla="*/ 1176 h 1232"/>
              <a:gd name="T2" fmla="*/ 72 w 944"/>
              <a:gd name="T3" fmla="*/ 1032 h 1232"/>
              <a:gd name="T4" fmla="*/ 120 w 944"/>
              <a:gd name="T5" fmla="*/ 936 h 1232"/>
              <a:gd name="T6" fmla="*/ 264 w 944"/>
              <a:gd name="T7" fmla="*/ 792 h 1232"/>
              <a:gd name="T8" fmla="*/ 408 w 944"/>
              <a:gd name="T9" fmla="*/ 696 h 1232"/>
              <a:gd name="T10" fmla="*/ 408 w 944"/>
              <a:gd name="T11" fmla="*/ 552 h 1232"/>
              <a:gd name="T12" fmla="*/ 408 w 944"/>
              <a:gd name="T13" fmla="*/ 456 h 1232"/>
              <a:gd name="T14" fmla="*/ 456 w 944"/>
              <a:gd name="T15" fmla="*/ 312 h 1232"/>
              <a:gd name="T16" fmla="*/ 504 w 944"/>
              <a:gd name="T17" fmla="*/ 168 h 1232"/>
              <a:gd name="T18" fmla="*/ 648 w 944"/>
              <a:gd name="T19" fmla="*/ 24 h 1232"/>
              <a:gd name="T20" fmla="*/ 696 w 944"/>
              <a:gd name="T21" fmla="*/ 24 h 1232"/>
              <a:gd name="T22" fmla="*/ 792 w 944"/>
              <a:gd name="T23" fmla="*/ 120 h 1232"/>
              <a:gd name="T24" fmla="*/ 888 w 944"/>
              <a:gd name="T25" fmla="*/ 264 h 1232"/>
              <a:gd name="T26" fmla="*/ 936 w 944"/>
              <a:gd name="T27" fmla="*/ 456 h 1232"/>
              <a:gd name="T28" fmla="*/ 936 w 944"/>
              <a:gd name="T29" fmla="*/ 648 h 1232"/>
              <a:gd name="T30" fmla="*/ 888 w 944"/>
              <a:gd name="T31" fmla="*/ 792 h 1232"/>
              <a:gd name="T32" fmla="*/ 840 w 944"/>
              <a:gd name="T33" fmla="*/ 888 h 1232"/>
              <a:gd name="T34" fmla="*/ 792 w 944"/>
              <a:gd name="T35" fmla="*/ 984 h 1232"/>
              <a:gd name="T36" fmla="*/ 696 w 944"/>
              <a:gd name="T37" fmla="*/ 1080 h 1232"/>
              <a:gd name="T38" fmla="*/ 600 w 944"/>
              <a:gd name="T39" fmla="*/ 1128 h 1232"/>
              <a:gd name="T40" fmla="*/ 504 w 944"/>
              <a:gd name="T41" fmla="*/ 1176 h 1232"/>
              <a:gd name="T42" fmla="*/ 360 w 944"/>
              <a:gd name="T43" fmla="*/ 1224 h 1232"/>
              <a:gd name="T44" fmla="*/ 216 w 944"/>
              <a:gd name="T45" fmla="*/ 1224 h 1232"/>
              <a:gd name="T46" fmla="*/ 24 w 944"/>
              <a:gd name="T47" fmla="*/ 1176 h 1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44" h="1232">
                <a:moveTo>
                  <a:pt x="24" y="1176"/>
                </a:moveTo>
                <a:cubicBezTo>
                  <a:pt x="0" y="1144"/>
                  <a:pt x="56" y="1072"/>
                  <a:pt x="72" y="1032"/>
                </a:cubicBezTo>
                <a:cubicBezTo>
                  <a:pt x="88" y="992"/>
                  <a:pt x="88" y="976"/>
                  <a:pt x="120" y="936"/>
                </a:cubicBezTo>
                <a:cubicBezTo>
                  <a:pt x="152" y="896"/>
                  <a:pt x="216" y="832"/>
                  <a:pt x="264" y="792"/>
                </a:cubicBezTo>
                <a:cubicBezTo>
                  <a:pt x="312" y="752"/>
                  <a:pt x="384" y="736"/>
                  <a:pt x="408" y="696"/>
                </a:cubicBezTo>
                <a:cubicBezTo>
                  <a:pt x="432" y="656"/>
                  <a:pt x="408" y="592"/>
                  <a:pt x="408" y="552"/>
                </a:cubicBezTo>
                <a:cubicBezTo>
                  <a:pt x="408" y="512"/>
                  <a:pt x="400" y="496"/>
                  <a:pt x="408" y="456"/>
                </a:cubicBezTo>
                <a:cubicBezTo>
                  <a:pt x="416" y="416"/>
                  <a:pt x="440" y="360"/>
                  <a:pt x="456" y="312"/>
                </a:cubicBezTo>
                <a:cubicBezTo>
                  <a:pt x="472" y="264"/>
                  <a:pt x="472" y="216"/>
                  <a:pt x="504" y="168"/>
                </a:cubicBezTo>
                <a:cubicBezTo>
                  <a:pt x="536" y="120"/>
                  <a:pt x="616" y="48"/>
                  <a:pt x="648" y="24"/>
                </a:cubicBezTo>
                <a:cubicBezTo>
                  <a:pt x="680" y="0"/>
                  <a:pt x="672" y="8"/>
                  <a:pt x="696" y="24"/>
                </a:cubicBezTo>
                <a:cubicBezTo>
                  <a:pt x="720" y="40"/>
                  <a:pt x="760" y="80"/>
                  <a:pt x="792" y="120"/>
                </a:cubicBezTo>
                <a:cubicBezTo>
                  <a:pt x="824" y="160"/>
                  <a:pt x="864" y="208"/>
                  <a:pt x="888" y="264"/>
                </a:cubicBezTo>
                <a:cubicBezTo>
                  <a:pt x="912" y="320"/>
                  <a:pt x="928" y="392"/>
                  <a:pt x="936" y="456"/>
                </a:cubicBezTo>
                <a:cubicBezTo>
                  <a:pt x="944" y="520"/>
                  <a:pt x="944" y="592"/>
                  <a:pt x="936" y="648"/>
                </a:cubicBezTo>
                <a:cubicBezTo>
                  <a:pt x="928" y="704"/>
                  <a:pt x="904" y="752"/>
                  <a:pt x="888" y="792"/>
                </a:cubicBezTo>
                <a:cubicBezTo>
                  <a:pt x="872" y="832"/>
                  <a:pt x="856" y="856"/>
                  <a:pt x="840" y="888"/>
                </a:cubicBezTo>
                <a:cubicBezTo>
                  <a:pt x="824" y="920"/>
                  <a:pt x="816" y="952"/>
                  <a:pt x="792" y="984"/>
                </a:cubicBezTo>
                <a:cubicBezTo>
                  <a:pt x="768" y="1016"/>
                  <a:pt x="728" y="1056"/>
                  <a:pt x="696" y="1080"/>
                </a:cubicBezTo>
                <a:cubicBezTo>
                  <a:pt x="664" y="1104"/>
                  <a:pt x="632" y="1112"/>
                  <a:pt x="600" y="1128"/>
                </a:cubicBezTo>
                <a:cubicBezTo>
                  <a:pt x="568" y="1144"/>
                  <a:pt x="544" y="1160"/>
                  <a:pt x="504" y="1176"/>
                </a:cubicBezTo>
                <a:cubicBezTo>
                  <a:pt x="464" y="1192"/>
                  <a:pt x="408" y="1216"/>
                  <a:pt x="360" y="1224"/>
                </a:cubicBezTo>
                <a:cubicBezTo>
                  <a:pt x="312" y="1232"/>
                  <a:pt x="272" y="1232"/>
                  <a:pt x="216" y="1224"/>
                </a:cubicBezTo>
                <a:cubicBezTo>
                  <a:pt x="160" y="1216"/>
                  <a:pt x="48" y="1208"/>
                  <a:pt x="24" y="1176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24" name="Oval 4"/>
          <p:cNvSpPr>
            <a:spLocks noChangeArrowheads="1"/>
          </p:cNvSpPr>
          <p:nvPr/>
        </p:nvSpPr>
        <p:spPr bwMode="auto">
          <a:xfrm>
            <a:off x="762000" y="2209800"/>
            <a:ext cx="2057400" cy="21336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25" name="Oval 5"/>
          <p:cNvSpPr>
            <a:spLocks noChangeArrowheads="1"/>
          </p:cNvSpPr>
          <p:nvPr/>
        </p:nvSpPr>
        <p:spPr bwMode="auto">
          <a:xfrm>
            <a:off x="1981200" y="2209800"/>
            <a:ext cx="2057400" cy="21336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26" name="Oval 6"/>
          <p:cNvSpPr>
            <a:spLocks noChangeArrowheads="1"/>
          </p:cNvSpPr>
          <p:nvPr/>
        </p:nvSpPr>
        <p:spPr bwMode="auto">
          <a:xfrm>
            <a:off x="1371600" y="3429000"/>
            <a:ext cx="2057400" cy="21336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34" name="Text Box 14"/>
          <p:cNvSpPr txBox="1">
            <a:spLocks noChangeArrowheads="1"/>
          </p:cNvSpPr>
          <p:nvPr/>
        </p:nvSpPr>
        <p:spPr bwMode="auto">
          <a:xfrm>
            <a:off x="5029200" y="2971800"/>
            <a:ext cx="1241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spacewalk</a:t>
            </a:r>
          </a:p>
        </p:txBody>
      </p:sp>
      <p:sp>
        <p:nvSpPr>
          <p:cNvPr id="235535" name="Text Box 15"/>
          <p:cNvSpPr txBox="1">
            <a:spLocks noChangeArrowheads="1"/>
          </p:cNvSpPr>
          <p:nvPr/>
        </p:nvSpPr>
        <p:spPr bwMode="auto">
          <a:xfrm>
            <a:off x="7146925" y="2986088"/>
            <a:ext cx="88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Apollo</a:t>
            </a:r>
          </a:p>
        </p:txBody>
      </p:sp>
      <p:sp>
        <p:nvSpPr>
          <p:cNvPr id="235536" name="Text Box 16"/>
          <p:cNvSpPr txBox="1">
            <a:spLocks noChangeArrowheads="1"/>
          </p:cNvSpPr>
          <p:nvPr/>
        </p:nvSpPr>
        <p:spPr bwMode="auto">
          <a:xfrm>
            <a:off x="6156325" y="4586288"/>
            <a:ext cx="944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Gemini</a:t>
            </a:r>
          </a:p>
        </p:txBody>
      </p:sp>
      <p:sp>
        <p:nvSpPr>
          <p:cNvPr id="235537" name="Text Box 17"/>
          <p:cNvSpPr txBox="1">
            <a:spLocks noChangeArrowheads="1"/>
          </p:cNvSpPr>
          <p:nvPr/>
        </p:nvSpPr>
        <p:spPr bwMode="auto">
          <a:xfrm>
            <a:off x="5562600" y="5638800"/>
            <a:ext cx="2266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spacewalk AND </a:t>
            </a:r>
          </a:p>
          <a:p>
            <a:pPr algn="ctr"/>
            <a:r>
              <a:rPr lang="en-US" altLang="en-US"/>
              <a:t>Apollo AND </a:t>
            </a:r>
          </a:p>
          <a:p>
            <a:pPr algn="ctr"/>
            <a:r>
              <a:rPr lang="en-US" altLang="en-US"/>
              <a:t>(NOT Gemini)</a:t>
            </a:r>
          </a:p>
        </p:txBody>
      </p:sp>
      <p:sp>
        <p:nvSpPr>
          <p:cNvPr id="235539" name="Oval 19"/>
          <p:cNvSpPr>
            <a:spLocks noChangeArrowheads="1"/>
          </p:cNvSpPr>
          <p:nvPr/>
        </p:nvSpPr>
        <p:spPr bwMode="auto">
          <a:xfrm>
            <a:off x="5029200" y="2209800"/>
            <a:ext cx="2057400" cy="21336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0" name="Oval 20"/>
          <p:cNvSpPr>
            <a:spLocks noChangeArrowheads="1"/>
          </p:cNvSpPr>
          <p:nvPr/>
        </p:nvSpPr>
        <p:spPr bwMode="auto">
          <a:xfrm>
            <a:off x="6248400" y="2209800"/>
            <a:ext cx="2057400" cy="21336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1" name="Oval 21"/>
          <p:cNvSpPr>
            <a:spLocks noChangeArrowheads="1"/>
          </p:cNvSpPr>
          <p:nvPr/>
        </p:nvSpPr>
        <p:spPr bwMode="auto">
          <a:xfrm>
            <a:off x="5638800" y="3429000"/>
            <a:ext cx="2057400" cy="21336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Perfect Query Paradox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839200" cy="4114800"/>
          </a:xfrm>
        </p:spPr>
        <p:txBody>
          <a:bodyPr/>
          <a:lstStyle/>
          <a:p>
            <a:r>
              <a:rPr lang="en-US" altLang="en-US" smtClean="0"/>
              <a:t>Every information need has a perfect document ste</a:t>
            </a:r>
          </a:p>
          <a:p>
            <a:pPr lvl="1"/>
            <a:r>
              <a:rPr lang="en-US" altLang="en-US" smtClean="0"/>
              <a:t>Finding that set is the goal of search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Every document set has a perfect query</a:t>
            </a:r>
          </a:p>
          <a:p>
            <a:pPr lvl="1"/>
            <a:r>
              <a:rPr lang="en-US" altLang="en-US" smtClean="0"/>
              <a:t>AND every word to get a query for document 1</a:t>
            </a:r>
          </a:p>
          <a:p>
            <a:pPr lvl="1"/>
            <a:r>
              <a:rPr lang="en-US" altLang="en-US" smtClean="0"/>
              <a:t>Repeat for each document in the set</a:t>
            </a:r>
          </a:p>
          <a:p>
            <a:pPr lvl="1"/>
            <a:r>
              <a:rPr lang="en-US" altLang="en-US" smtClean="0"/>
              <a:t>OR every document query to get the set query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The problem isn’t the system … it’s the query!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Pearl Growing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Start with a set of relevant documents</a:t>
            </a:r>
          </a:p>
          <a:p>
            <a:endParaRPr lang="en-US" altLang="en-US"/>
          </a:p>
          <a:p>
            <a:r>
              <a:rPr lang="en-US" altLang="en-US"/>
              <a:t>Use them to learn new vocabulary</a:t>
            </a:r>
          </a:p>
          <a:p>
            <a:pPr lvl="1"/>
            <a:r>
              <a:rPr lang="en-US" altLang="en-US"/>
              <a:t>Related terms to help broaden the search</a:t>
            </a:r>
          </a:p>
          <a:p>
            <a:pPr lvl="1"/>
            <a:r>
              <a:rPr lang="en-US" altLang="en-US"/>
              <a:t>Terms that help to remove unrelated senses</a:t>
            </a:r>
          </a:p>
          <a:p>
            <a:pPr lvl="1"/>
            <a:endParaRPr lang="en-US" altLang="en-US"/>
          </a:p>
          <a:p>
            <a:r>
              <a:rPr lang="en-US" altLang="en-US"/>
              <a:t>Repeat until you converge on a useful set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dirty="0"/>
              <a:t>Pearl Growing Example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880350" cy="4114800"/>
          </a:xfrm>
        </p:spPr>
        <p:txBody>
          <a:bodyPr/>
          <a:lstStyle/>
          <a:p>
            <a:r>
              <a:rPr lang="en-US" altLang="en-US" dirty="0"/>
              <a:t>What is the Moon made of?</a:t>
            </a:r>
          </a:p>
          <a:p>
            <a:endParaRPr lang="en-US" altLang="en-US" dirty="0"/>
          </a:p>
          <a:p>
            <a:r>
              <a:rPr lang="en-US" altLang="en-US" dirty="0"/>
              <a:t>Query: moon</a:t>
            </a:r>
          </a:p>
          <a:p>
            <a:r>
              <a:rPr lang="en-US" altLang="en-US" dirty="0"/>
              <a:t>Initial search reveals:</a:t>
            </a:r>
          </a:p>
          <a:p>
            <a:pPr lvl="1"/>
            <a:r>
              <a:rPr lang="en-US" altLang="en-US" dirty="0"/>
              <a:t>Adding “Apollo” might help focus the search</a:t>
            </a:r>
          </a:p>
          <a:p>
            <a:pPr lvl="1"/>
            <a:r>
              <a:rPr lang="en-US" altLang="en-US" dirty="0"/>
              <a:t>Rejecting </a:t>
            </a:r>
            <a:r>
              <a:rPr lang="en-US" altLang="en-US" dirty="0" smtClean="0"/>
              <a:t>“Greek” </a:t>
            </a:r>
            <a:r>
              <a:rPr lang="en-US" altLang="en-US" dirty="0"/>
              <a:t>might avoid unrelated page</a:t>
            </a:r>
          </a:p>
          <a:p>
            <a:endParaRPr lang="en-US" altLang="en-US" dirty="0"/>
          </a:p>
          <a:p>
            <a:r>
              <a:rPr lang="en-US" altLang="en-US" dirty="0"/>
              <a:t>Revised query: +moon </a:t>
            </a:r>
            <a:r>
              <a:rPr lang="en-US" altLang="en-US" dirty="0" smtClean="0"/>
              <a:t>-Greek Apollo</a:t>
            </a:r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altLang="en-US" dirty="0" smtClean="0"/>
              <a:t>28% of Web Queries </a:t>
            </a:r>
            <a:br>
              <a:rPr lang="en-US" altLang="en-US" dirty="0" smtClean="0"/>
            </a:br>
            <a:r>
              <a:rPr lang="en-US" altLang="en-US" dirty="0" smtClean="0"/>
              <a:t>are Reformulations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24001" r="10834" b="24667"/>
          <a:stretch>
            <a:fillRect/>
          </a:stretch>
        </p:blipFill>
        <p:spPr bwMode="auto">
          <a:xfrm>
            <a:off x="0" y="1519238"/>
            <a:ext cx="9144000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6505575" y="6581775"/>
            <a:ext cx="2638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Pass, et al., “A Picture of Search,”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Concept Analysis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Identify </a:t>
            </a:r>
            <a:r>
              <a:rPr lang="en-US" altLang="en-US" u="sng"/>
              <a:t>facets</a:t>
            </a:r>
            <a:r>
              <a:rPr lang="en-US" altLang="en-US"/>
              <a:t> of your question</a:t>
            </a:r>
          </a:p>
          <a:p>
            <a:pPr lvl="1"/>
            <a:r>
              <a:rPr lang="en-US" altLang="en-US"/>
              <a:t>What </a:t>
            </a:r>
            <a:r>
              <a:rPr lang="en-US" altLang="en-US" u="sng"/>
              <a:t>entities</a:t>
            </a:r>
            <a:r>
              <a:rPr lang="en-US" altLang="en-US"/>
              <a:t> are involved?</a:t>
            </a:r>
          </a:p>
          <a:p>
            <a:pPr lvl="1"/>
            <a:r>
              <a:rPr lang="en-US" altLang="en-US"/>
              <a:t>What </a:t>
            </a:r>
            <a:r>
              <a:rPr lang="en-US" altLang="en-US" u="sng"/>
              <a:t>attributes</a:t>
            </a:r>
            <a:r>
              <a:rPr lang="en-US" altLang="en-US"/>
              <a:t> of those entities are important?</a:t>
            </a:r>
          </a:p>
          <a:p>
            <a:pPr lvl="1"/>
            <a:r>
              <a:rPr lang="en-US" altLang="en-US"/>
              <a:t>What attribute </a:t>
            </a:r>
            <a:r>
              <a:rPr lang="en-US" altLang="en-US" u="sng"/>
              <a:t>values</a:t>
            </a:r>
            <a:r>
              <a:rPr lang="en-US" altLang="en-US"/>
              <a:t> do you seek?</a:t>
            </a:r>
          </a:p>
          <a:p>
            <a:endParaRPr lang="en-US" altLang="en-US"/>
          </a:p>
          <a:p>
            <a:r>
              <a:rPr lang="en-US" altLang="en-US"/>
              <a:t>Choose the appropriate </a:t>
            </a:r>
            <a:r>
              <a:rPr lang="en-US" altLang="en-US" u="sng"/>
              <a:t>search terms</a:t>
            </a:r>
          </a:p>
          <a:p>
            <a:pPr lvl="1"/>
            <a:r>
              <a:rPr lang="en-US" altLang="en-US"/>
              <a:t>What terms might an author have used?</a:t>
            </a:r>
          </a:p>
          <a:p>
            <a:pPr lvl="2"/>
            <a:r>
              <a:rPr lang="en-US" altLang="en-US"/>
              <a:t>Perhaps by using a thesaurus</a:t>
            </a:r>
          </a:p>
          <a:p>
            <a:pPr lvl="1"/>
            <a:r>
              <a:rPr lang="en-US" altLang="en-US"/>
              <a:t>Use initial searches to refine your term choices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Building Blocks</a:t>
            </a:r>
          </a:p>
        </p:txBody>
      </p:sp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533400" y="2133600"/>
            <a:ext cx="26670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Most Specific Facet</a:t>
            </a:r>
          </a:p>
        </p:txBody>
      </p:sp>
      <p:sp>
        <p:nvSpPr>
          <p:cNvPr id="245766" name="Rectangle 6"/>
          <p:cNvSpPr>
            <a:spLocks noChangeArrowheads="1"/>
          </p:cNvSpPr>
          <p:nvPr/>
        </p:nvSpPr>
        <p:spPr bwMode="auto">
          <a:xfrm>
            <a:off x="533400" y="5257800"/>
            <a:ext cx="26670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Another Facet</a:t>
            </a:r>
          </a:p>
        </p:txBody>
      </p:sp>
      <p:sp>
        <p:nvSpPr>
          <p:cNvPr id="245767" name="Rectangle 7"/>
          <p:cNvSpPr>
            <a:spLocks noChangeArrowheads="1"/>
          </p:cNvSpPr>
          <p:nvPr/>
        </p:nvSpPr>
        <p:spPr bwMode="auto">
          <a:xfrm>
            <a:off x="533400" y="3657600"/>
            <a:ext cx="26670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Another Facet</a:t>
            </a:r>
          </a:p>
        </p:txBody>
      </p:sp>
      <p:sp>
        <p:nvSpPr>
          <p:cNvPr id="245768" name="Rectangle 8"/>
          <p:cNvSpPr>
            <a:spLocks noChangeArrowheads="1"/>
          </p:cNvSpPr>
          <p:nvPr/>
        </p:nvSpPr>
        <p:spPr bwMode="auto">
          <a:xfrm>
            <a:off x="7086600" y="3505200"/>
            <a:ext cx="19050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Final Query</a:t>
            </a:r>
          </a:p>
        </p:txBody>
      </p:sp>
      <p:sp>
        <p:nvSpPr>
          <p:cNvPr id="245769" name="Rectangle 9"/>
          <p:cNvSpPr>
            <a:spLocks noChangeArrowheads="1"/>
          </p:cNvSpPr>
          <p:nvPr/>
        </p:nvSpPr>
        <p:spPr bwMode="auto">
          <a:xfrm>
            <a:off x="3962400" y="2819400"/>
            <a:ext cx="19050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Partial Query</a:t>
            </a:r>
          </a:p>
        </p:txBody>
      </p:sp>
      <p:sp>
        <p:nvSpPr>
          <p:cNvPr id="245770" name="Line 10"/>
          <p:cNvSpPr>
            <a:spLocks noChangeShapeType="1"/>
          </p:cNvSpPr>
          <p:nvPr/>
        </p:nvSpPr>
        <p:spPr bwMode="auto">
          <a:xfrm flipV="1">
            <a:off x="3200400" y="3276600"/>
            <a:ext cx="762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71" name="Line 11"/>
          <p:cNvSpPr>
            <a:spLocks noChangeShapeType="1"/>
          </p:cNvSpPr>
          <p:nvPr/>
        </p:nvSpPr>
        <p:spPr bwMode="auto">
          <a:xfrm>
            <a:off x="3200400" y="2438400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72" name="Text Box 12"/>
          <p:cNvSpPr txBox="1">
            <a:spLocks noChangeArrowheads="1"/>
          </p:cNvSpPr>
          <p:nvPr/>
        </p:nvSpPr>
        <p:spPr bwMode="auto">
          <a:xfrm>
            <a:off x="3200400" y="2895600"/>
            <a:ext cx="73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AND</a:t>
            </a:r>
            <a:endParaRPr lang="en-US" altLang="en-US"/>
          </a:p>
        </p:txBody>
      </p:sp>
      <p:sp>
        <p:nvSpPr>
          <p:cNvPr id="245773" name="Line 13"/>
          <p:cNvSpPr>
            <a:spLocks noChangeShapeType="1"/>
          </p:cNvSpPr>
          <p:nvPr/>
        </p:nvSpPr>
        <p:spPr bwMode="auto">
          <a:xfrm flipV="1">
            <a:off x="3200400" y="3962400"/>
            <a:ext cx="38862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74" name="Line 14"/>
          <p:cNvSpPr>
            <a:spLocks noChangeShapeType="1"/>
          </p:cNvSpPr>
          <p:nvPr/>
        </p:nvSpPr>
        <p:spPr bwMode="auto">
          <a:xfrm>
            <a:off x="5867400" y="3124200"/>
            <a:ext cx="1219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76" name="Text Box 16"/>
          <p:cNvSpPr txBox="1">
            <a:spLocks noChangeArrowheads="1"/>
          </p:cNvSpPr>
          <p:nvPr/>
        </p:nvSpPr>
        <p:spPr bwMode="auto">
          <a:xfrm>
            <a:off x="6324600" y="3581400"/>
            <a:ext cx="73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AND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1143000"/>
          </a:xfrm>
        </p:spPr>
        <p:txBody>
          <a:bodyPr/>
          <a:lstStyle/>
          <a:p>
            <a:r>
              <a:rPr lang="en-US" dirty="0" smtClean="0"/>
              <a:t>The Search Engine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1000" y="1752600"/>
            <a:ext cx="12954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chemeClr val="bg1"/>
                </a:solidFill>
              </a:rPr>
              <a:t>Source</a:t>
            </a:r>
          </a:p>
          <a:p>
            <a:pPr algn="ctr" eaLnBrk="1" hangingPunct="1"/>
            <a:r>
              <a:rPr lang="en-US" sz="1800" dirty="0">
                <a:solidFill>
                  <a:schemeClr val="bg1"/>
                </a:solidFill>
              </a:rPr>
              <a:t>Selection</a:t>
            </a: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3124200" y="2819400"/>
            <a:ext cx="1447800" cy="1295400"/>
            <a:chOff x="1968" y="1776"/>
            <a:chExt cx="912" cy="816"/>
          </a:xfrm>
        </p:grpSpPr>
        <p:sp>
          <p:nvSpPr>
            <p:cNvPr id="16413" name="Rectangle 5"/>
            <p:cNvSpPr>
              <a:spLocks noChangeArrowheads="1"/>
            </p:cNvSpPr>
            <p:nvPr/>
          </p:nvSpPr>
          <p:spPr bwMode="auto">
            <a:xfrm>
              <a:off x="2064" y="2112"/>
              <a:ext cx="816" cy="48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/>
                <a:t>Search</a:t>
              </a:r>
            </a:p>
          </p:txBody>
        </p:sp>
        <p:cxnSp>
          <p:nvCxnSpPr>
            <p:cNvPr id="16414" name="AutoShape 6"/>
            <p:cNvCxnSpPr>
              <a:cxnSpLocks noChangeShapeType="1"/>
              <a:stCxn id="16401" idx="3"/>
              <a:endCxn id="16413" idx="0"/>
            </p:cNvCxnSpPr>
            <p:nvPr/>
          </p:nvCxnSpPr>
          <p:spPr bwMode="auto">
            <a:xfrm>
              <a:off x="1968" y="1872"/>
              <a:ext cx="504" cy="24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15" name="Text Box 7"/>
            <p:cNvSpPr txBox="1">
              <a:spLocks noChangeArrowheads="1"/>
            </p:cNvSpPr>
            <p:nvPr/>
          </p:nvSpPr>
          <p:spPr bwMode="auto">
            <a:xfrm>
              <a:off x="2304" y="1776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/>
                <a:t>Query</a:t>
              </a:r>
            </a:p>
          </p:txBody>
        </p:sp>
      </p:grpSp>
      <p:grpSp>
        <p:nvGrpSpPr>
          <p:cNvPr id="16389" name="Group 8"/>
          <p:cNvGrpSpPr>
            <a:grpSpLocks/>
          </p:cNvGrpSpPr>
          <p:nvPr/>
        </p:nvGrpSpPr>
        <p:grpSpPr bwMode="auto">
          <a:xfrm>
            <a:off x="4559968" y="3706194"/>
            <a:ext cx="1706563" cy="1295400"/>
            <a:chOff x="2880" y="2304"/>
            <a:chExt cx="1075" cy="816"/>
          </a:xfrm>
          <a:solidFill>
            <a:schemeClr val="bg1">
              <a:lumMod val="85000"/>
            </a:schemeClr>
          </a:solidFill>
        </p:grpSpPr>
        <p:sp>
          <p:nvSpPr>
            <p:cNvPr id="16410" name="Rectangle 9"/>
            <p:cNvSpPr>
              <a:spLocks noChangeArrowheads="1"/>
            </p:cNvSpPr>
            <p:nvPr/>
          </p:nvSpPr>
          <p:spPr bwMode="auto">
            <a:xfrm>
              <a:off x="2976" y="2640"/>
              <a:ext cx="816" cy="480"/>
            </a:xfrm>
            <a:prstGeom prst="rect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 dirty="0">
                  <a:solidFill>
                    <a:schemeClr val="bg1"/>
                  </a:solidFill>
                </a:rPr>
                <a:t>Selection</a:t>
              </a:r>
            </a:p>
          </p:txBody>
        </p:sp>
        <p:cxnSp>
          <p:nvCxnSpPr>
            <p:cNvPr id="16411" name="AutoShape 10"/>
            <p:cNvCxnSpPr>
              <a:cxnSpLocks noChangeShapeType="1"/>
              <a:stCxn id="16413" idx="3"/>
              <a:endCxn id="16410" idx="0"/>
            </p:cNvCxnSpPr>
            <p:nvPr/>
          </p:nvCxnSpPr>
          <p:spPr bwMode="auto">
            <a:xfrm>
              <a:off x="2880" y="2352"/>
              <a:ext cx="504" cy="288"/>
            </a:xfrm>
            <a:prstGeom prst="curvedConnector2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12" name="Text Box 11"/>
            <p:cNvSpPr txBox="1">
              <a:spLocks noChangeArrowheads="1"/>
            </p:cNvSpPr>
            <p:nvPr/>
          </p:nvSpPr>
          <p:spPr bwMode="auto">
            <a:xfrm>
              <a:off x="3216" y="2304"/>
              <a:ext cx="739" cy="21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chemeClr val="bg1"/>
                  </a:solidFill>
                </a:rPr>
                <a:t>Ranked List</a:t>
              </a:r>
            </a:p>
          </p:txBody>
        </p:sp>
      </p:grpSp>
      <p:grpSp>
        <p:nvGrpSpPr>
          <p:cNvPr id="16390" name="Group 12"/>
          <p:cNvGrpSpPr>
            <a:grpSpLocks/>
          </p:cNvGrpSpPr>
          <p:nvPr/>
        </p:nvGrpSpPr>
        <p:grpSpPr bwMode="auto">
          <a:xfrm>
            <a:off x="6007100" y="4419600"/>
            <a:ext cx="1460500" cy="1371600"/>
            <a:chOff x="3784" y="2784"/>
            <a:chExt cx="920" cy="864"/>
          </a:xfrm>
          <a:solidFill>
            <a:schemeClr val="bg1">
              <a:lumMod val="85000"/>
            </a:schemeClr>
          </a:solidFill>
        </p:grpSpPr>
        <p:sp>
          <p:nvSpPr>
            <p:cNvPr id="16407" name="Rectangle 13"/>
            <p:cNvSpPr>
              <a:spLocks noChangeArrowheads="1"/>
            </p:cNvSpPr>
            <p:nvPr/>
          </p:nvSpPr>
          <p:spPr bwMode="auto">
            <a:xfrm>
              <a:off x="3888" y="3168"/>
              <a:ext cx="816" cy="480"/>
            </a:xfrm>
            <a:prstGeom prst="rect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 dirty="0">
                  <a:solidFill>
                    <a:schemeClr val="bg1"/>
                  </a:solidFill>
                </a:rPr>
                <a:t>Examination</a:t>
              </a:r>
            </a:p>
          </p:txBody>
        </p:sp>
        <p:cxnSp>
          <p:nvCxnSpPr>
            <p:cNvPr id="16408" name="AutoShape 14"/>
            <p:cNvCxnSpPr>
              <a:cxnSpLocks noChangeShapeType="1"/>
              <a:stCxn id="16410" idx="3"/>
              <a:endCxn id="16407" idx="0"/>
            </p:cNvCxnSpPr>
            <p:nvPr/>
          </p:nvCxnSpPr>
          <p:spPr bwMode="auto">
            <a:xfrm>
              <a:off x="3784" y="2911"/>
              <a:ext cx="512" cy="257"/>
            </a:xfrm>
            <a:prstGeom prst="curvedConnector2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09" name="Text Box 15"/>
            <p:cNvSpPr txBox="1">
              <a:spLocks noChangeArrowheads="1"/>
            </p:cNvSpPr>
            <p:nvPr/>
          </p:nvSpPr>
          <p:spPr bwMode="auto">
            <a:xfrm>
              <a:off x="4032" y="2784"/>
              <a:ext cx="650" cy="212"/>
            </a:xfrm>
            <a:prstGeom prst="rect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chemeClr val="bg1"/>
                  </a:solidFill>
                </a:rPr>
                <a:t>Document</a:t>
              </a:r>
            </a:p>
          </p:txBody>
        </p:sp>
      </p:grpSp>
      <p:grpSp>
        <p:nvGrpSpPr>
          <p:cNvPr id="16391" name="Group 16"/>
          <p:cNvGrpSpPr>
            <a:grpSpLocks/>
          </p:cNvGrpSpPr>
          <p:nvPr/>
        </p:nvGrpSpPr>
        <p:grpSpPr bwMode="auto">
          <a:xfrm>
            <a:off x="7467600" y="5257800"/>
            <a:ext cx="1447800" cy="1371600"/>
            <a:chOff x="4704" y="3312"/>
            <a:chExt cx="912" cy="864"/>
          </a:xfrm>
          <a:solidFill>
            <a:schemeClr val="bg1">
              <a:lumMod val="85000"/>
            </a:schemeClr>
          </a:solidFill>
        </p:grpSpPr>
        <p:sp>
          <p:nvSpPr>
            <p:cNvPr id="16404" name="Rectangle 17"/>
            <p:cNvSpPr>
              <a:spLocks noChangeArrowheads="1"/>
            </p:cNvSpPr>
            <p:nvPr/>
          </p:nvSpPr>
          <p:spPr bwMode="auto">
            <a:xfrm>
              <a:off x="4800" y="3696"/>
              <a:ext cx="816" cy="480"/>
            </a:xfrm>
            <a:prstGeom prst="rect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 dirty="0" smtClean="0">
                  <a:solidFill>
                    <a:schemeClr val="bg1"/>
                  </a:solidFill>
                </a:rPr>
                <a:t>Delivery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cxnSp>
          <p:nvCxnSpPr>
            <p:cNvPr id="16405" name="AutoShape 18"/>
            <p:cNvCxnSpPr>
              <a:cxnSpLocks noChangeShapeType="1"/>
              <a:stCxn id="16407" idx="3"/>
              <a:endCxn id="16404" idx="0"/>
            </p:cNvCxnSpPr>
            <p:nvPr/>
          </p:nvCxnSpPr>
          <p:spPr bwMode="auto">
            <a:xfrm>
              <a:off x="4704" y="3408"/>
              <a:ext cx="504" cy="288"/>
            </a:xfrm>
            <a:prstGeom prst="curvedConnector2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06" name="Text Box 19"/>
            <p:cNvSpPr txBox="1">
              <a:spLocks noChangeArrowheads="1"/>
            </p:cNvSpPr>
            <p:nvPr/>
          </p:nvSpPr>
          <p:spPr bwMode="auto">
            <a:xfrm>
              <a:off x="4944" y="3312"/>
              <a:ext cx="650" cy="212"/>
            </a:xfrm>
            <a:prstGeom prst="rect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 dirty="0" smtClean="0">
                  <a:solidFill>
                    <a:schemeClr val="bg1"/>
                  </a:solidFill>
                </a:rPr>
                <a:t>Document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392" name="Group 20"/>
          <p:cNvGrpSpPr>
            <a:grpSpLocks/>
          </p:cNvGrpSpPr>
          <p:nvPr/>
        </p:nvGrpSpPr>
        <p:grpSpPr bwMode="auto">
          <a:xfrm>
            <a:off x="1676400" y="1905000"/>
            <a:ext cx="1447800" cy="1447800"/>
            <a:chOff x="1056" y="1200"/>
            <a:chExt cx="912" cy="912"/>
          </a:xfrm>
          <a:solidFill>
            <a:schemeClr val="bg1">
              <a:lumMod val="85000"/>
            </a:schemeClr>
          </a:solidFill>
        </p:grpSpPr>
        <p:sp>
          <p:nvSpPr>
            <p:cNvPr id="16401" name="Rectangle 21"/>
            <p:cNvSpPr>
              <a:spLocks noChangeArrowheads="1"/>
            </p:cNvSpPr>
            <p:nvPr/>
          </p:nvSpPr>
          <p:spPr bwMode="auto">
            <a:xfrm>
              <a:off x="1152" y="1632"/>
              <a:ext cx="816" cy="480"/>
            </a:xfrm>
            <a:prstGeom prst="rect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</a:rPr>
                <a:t>Query</a:t>
              </a:r>
            </a:p>
            <a:p>
              <a:pPr algn="ctr" eaLnBrk="1" hangingPunct="1"/>
              <a:r>
                <a:rPr lang="en-US" sz="1800">
                  <a:solidFill>
                    <a:schemeClr val="bg1"/>
                  </a:solidFill>
                </a:rPr>
                <a:t>Formulation</a:t>
              </a:r>
            </a:p>
          </p:txBody>
        </p:sp>
        <p:cxnSp>
          <p:nvCxnSpPr>
            <p:cNvPr id="16402" name="AutoShape 22"/>
            <p:cNvCxnSpPr>
              <a:cxnSpLocks noChangeShapeType="1"/>
              <a:stCxn id="16387" idx="3"/>
              <a:endCxn id="16401" idx="0"/>
            </p:cNvCxnSpPr>
            <p:nvPr/>
          </p:nvCxnSpPr>
          <p:spPr bwMode="auto">
            <a:xfrm>
              <a:off x="1056" y="1344"/>
              <a:ext cx="504" cy="288"/>
            </a:xfrm>
            <a:prstGeom prst="curvedConnector2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03" name="Text Box 23"/>
            <p:cNvSpPr txBox="1">
              <a:spLocks noChangeArrowheads="1"/>
            </p:cNvSpPr>
            <p:nvPr/>
          </p:nvSpPr>
          <p:spPr bwMode="auto">
            <a:xfrm>
              <a:off x="1248" y="1200"/>
              <a:ext cx="654" cy="212"/>
            </a:xfrm>
            <a:prstGeom prst="rect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chemeClr val="bg1"/>
                  </a:solidFill>
                </a:rPr>
                <a:t>IR System</a:t>
              </a:r>
            </a:p>
          </p:txBody>
        </p:sp>
      </p:grpSp>
      <p:grpSp>
        <p:nvGrpSpPr>
          <p:cNvPr id="16393" name="Group 24"/>
          <p:cNvGrpSpPr>
            <a:grpSpLocks/>
          </p:cNvGrpSpPr>
          <p:nvPr/>
        </p:nvGrpSpPr>
        <p:grpSpPr bwMode="auto">
          <a:xfrm>
            <a:off x="1905000" y="4114800"/>
            <a:ext cx="2247900" cy="1143000"/>
            <a:chOff x="1200" y="2592"/>
            <a:chExt cx="1416" cy="720"/>
          </a:xfrm>
        </p:grpSpPr>
        <p:sp>
          <p:nvSpPr>
            <p:cNvPr id="16398" name="Rectangle 25"/>
            <p:cNvSpPr>
              <a:spLocks noChangeArrowheads="1"/>
            </p:cNvSpPr>
            <p:nvPr/>
          </p:nvSpPr>
          <p:spPr bwMode="auto">
            <a:xfrm>
              <a:off x="1200" y="2832"/>
              <a:ext cx="816" cy="48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/>
                <a:t>Indexing</a:t>
              </a:r>
            </a:p>
          </p:txBody>
        </p:sp>
        <p:sp>
          <p:nvSpPr>
            <p:cNvPr id="16399" name="Text Box 26"/>
            <p:cNvSpPr txBox="1">
              <a:spLocks noChangeArrowheads="1"/>
            </p:cNvSpPr>
            <p:nvPr/>
          </p:nvSpPr>
          <p:spPr bwMode="auto">
            <a:xfrm>
              <a:off x="2208" y="2976"/>
              <a:ext cx="4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/>
                <a:t>Index</a:t>
              </a:r>
            </a:p>
          </p:txBody>
        </p:sp>
        <p:cxnSp>
          <p:nvCxnSpPr>
            <p:cNvPr id="16400" name="AutoShape 27"/>
            <p:cNvCxnSpPr>
              <a:cxnSpLocks noChangeShapeType="1"/>
              <a:stCxn id="16398" idx="3"/>
              <a:endCxn id="16413" idx="2"/>
            </p:cNvCxnSpPr>
            <p:nvPr/>
          </p:nvCxnSpPr>
          <p:spPr bwMode="auto">
            <a:xfrm flipV="1">
              <a:off x="2016" y="2592"/>
              <a:ext cx="456" cy="480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394" name="Group 28"/>
          <p:cNvGrpSpPr>
            <a:grpSpLocks/>
          </p:cNvGrpSpPr>
          <p:nvPr/>
        </p:nvGrpSpPr>
        <p:grpSpPr bwMode="auto">
          <a:xfrm>
            <a:off x="457200" y="5257800"/>
            <a:ext cx="2709863" cy="914400"/>
            <a:chOff x="288" y="3312"/>
            <a:chExt cx="1707" cy="576"/>
          </a:xfrm>
        </p:grpSpPr>
        <p:sp>
          <p:nvSpPr>
            <p:cNvPr id="16395" name="Rectangle 29"/>
            <p:cNvSpPr>
              <a:spLocks noChangeArrowheads="1"/>
            </p:cNvSpPr>
            <p:nvPr/>
          </p:nvSpPr>
          <p:spPr bwMode="auto">
            <a:xfrm>
              <a:off x="288" y="3408"/>
              <a:ext cx="816" cy="480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/>
                <a:t>Acquisition</a:t>
              </a:r>
            </a:p>
          </p:txBody>
        </p:sp>
        <p:cxnSp>
          <p:nvCxnSpPr>
            <p:cNvPr id="16396" name="AutoShape 30"/>
            <p:cNvCxnSpPr>
              <a:cxnSpLocks noChangeShapeType="1"/>
              <a:stCxn id="16395" idx="3"/>
              <a:endCxn id="16398" idx="2"/>
            </p:cNvCxnSpPr>
            <p:nvPr/>
          </p:nvCxnSpPr>
          <p:spPr bwMode="auto">
            <a:xfrm flipV="1">
              <a:off x="1104" y="3312"/>
              <a:ext cx="504" cy="336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397" name="Text Box 31"/>
            <p:cNvSpPr txBox="1">
              <a:spLocks noChangeArrowheads="1"/>
            </p:cNvSpPr>
            <p:nvPr/>
          </p:nvSpPr>
          <p:spPr bwMode="auto">
            <a:xfrm>
              <a:off x="1344" y="3552"/>
              <a:ext cx="65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/>
                <a:t>Collection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968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Building Blocks Example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5050" y="1676400"/>
            <a:ext cx="6584950" cy="4114800"/>
          </a:xfrm>
        </p:spPr>
        <p:txBody>
          <a:bodyPr/>
          <a:lstStyle/>
          <a:p>
            <a:r>
              <a:rPr lang="en-US" altLang="en-US"/>
              <a:t>What is the history of Apartheid?</a:t>
            </a:r>
          </a:p>
          <a:p>
            <a:r>
              <a:rPr lang="en-US" altLang="en-US"/>
              <a:t>Facets?</a:t>
            </a:r>
          </a:p>
          <a:p>
            <a:pPr lvl="1"/>
            <a:r>
              <a:rPr lang="en-US" altLang="en-US"/>
              <a:t>Entity: Racial segregation</a:t>
            </a:r>
          </a:p>
          <a:p>
            <a:pPr lvl="1"/>
            <a:r>
              <a:rPr lang="en-US" altLang="en-US"/>
              <a:t>Location: South Africa</a:t>
            </a:r>
          </a:p>
          <a:p>
            <a:pPr lvl="1"/>
            <a:r>
              <a:rPr lang="en-US" altLang="en-US"/>
              <a:t>Time: Before 1990</a:t>
            </a:r>
          </a:p>
          <a:p>
            <a:r>
              <a:rPr lang="en-US" altLang="en-US"/>
              <a:t>Query construction:</a:t>
            </a:r>
          </a:p>
          <a:p>
            <a:pPr lvl="1"/>
            <a:r>
              <a:rPr lang="en-US" altLang="en-US"/>
              <a:t>(Apartheid OR segregation) AND (“South Africa” OR Pretoria) AND (history OR review)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/>
              <a:t>Web-specific Strategies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1295400"/>
            <a:ext cx="8108950" cy="4114800"/>
          </a:xfrm>
        </p:spPr>
        <p:txBody>
          <a:bodyPr/>
          <a:lstStyle/>
          <a:p>
            <a:r>
              <a:rPr lang="en-US" altLang="en-US" dirty="0"/>
              <a:t>Using outward links</a:t>
            </a:r>
          </a:p>
          <a:p>
            <a:pPr lvl="1"/>
            <a:r>
              <a:rPr lang="en-US" altLang="en-US" dirty="0"/>
              <a:t>Find good </a:t>
            </a:r>
            <a:r>
              <a:rPr lang="en-US" altLang="en-US" u="sng" dirty="0"/>
              <a:t>hubs</a:t>
            </a:r>
            <a:r>
              <a:rPr lang="en-US" altLang="en-US" dirty="0"/>
              <a:t>, follow their links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Using inward links</a:t>
            </a:r>
          </a:p>
          <a:p>
            <a:pPr lvl="1"/>
            <a:r>
              <a:rPr lang="en-US" altLang="en-US" dirty="0"/>
              <a:t>Find good </a:t>
            </a:r>
            <a:r>
              <a:rPr lang="en-US" altLang="en-US" u="sng" dirty="0"/>
              <a:t>authorities</a:t>
            </a:r>
            <a:r>
              <a:rPr lang="en-US" altLang="en-US" dirty="0"/>
              <a:t>, see who links to them</a:t>
            </a:r>
          </a:p>
          <a:p>
            <a:pPr lvl="1">
              <a:buFontTx/>
              <a:buNone/>
            </a:pPr>
            <a:r>
              <a:rPr lang="en-US" altLang="en-US" dirty="0"/>
              <a:t>	</a:t>
            </a:r>
            <a:r>
              <a:rPr lang="en-US" altLang="en-US" sz="2000" dirty="0">
                <a:latin typeface="Courier New" panose="02070309020205020404" pitchFamily="49" charset="0"/>
              </a:rPr>
              <a:t>+</a:t>
            </a:r>
            <a:r>
              <a:rPr lang="en-US" altLang="en-US" sz="2000" dirty="0" smtClean="0">
                <a:latin typeface="Courier New" panose="02070309020205020404" pitchFamily="49" charset="0"/>
              </a:rPr>
              <a:t>url:http://terpconnect.umd.edu/~oard/</a:t>
            </a:r>
            <a:endParaRPr lang="en-US" altLang="en-US" dirty="0"/>
          </a:p>
          <a:p>
            <a:pPr lvl="3"/>
            <a:endParaRPr lang="en-US" altLang="en-US" dirty="0"/>
          </a:p>
          <a:p>
            <a:r>
              <a:rPr lang="en-US" altLang="en-US" dirty="0"/>
              <a:t>URL pruning</a:t>
            </a:r>
          </a:p>
          <a:p>
            <a:pPr lvl="1"/>
            <a:r>
              <a:rPr lang="en-US" altLang="en-US" dirty="0"/>
              <a:t>Discover related work, authors, organization, …</a:t>
            </a:r>
          </a:p>
          <a:p>
            <a:pPr lvl="1"/>
            <a:r>
              <a:rPr lang="en-US" altLang="en-US" dirty="0"/>
              <a:t>Some servers provide raw directory listings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4136"/>
            <a:ext cx="7772400" cy="1143000"/>
          </a:xfrm>
        </p:spPr>
        <p:txBody>
          <a:bodyPr/>
          <a:lstStyle/>
          <a:p>
            <a:r>
              <a:rPr lang="en-US" dirty="0" smtClean="0"/>
              <a:t>Query Suggestion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13" y="1676400"/>
            <a:ext cx="7772400" cy="4114800"/>
          </a:xfrm>
        </p:spPr>
        <p:txBody>
          <a:bodyPr/>
          <a:lstStyle/>
          <a:p>
            <a:r>
              <a:rPr lang="en-US" dirty="0" smtClean="0"/>
              <a:t>Predict what the user might type next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earned from behavior of many users</a:t>
            </a:r>
          </a:p>
          <a:p>
            <a:pPr lvl="1"/>
            <a:r>
              <a:rPr lang="en-US" dirty="0" smtClean="0"/>
              <a:t>Can be customized to a user or group</a:t>
            </a:r>
          </a:p>
          <a:p>
            <a:pPr lvl="4"/>
            <a:endParaRPr lang="en-US" dirty="0"/>
          </a:p>
          <a:p>
            <a:r>
              <a:rPr lang="en-US" dirty="0" smtClean="0"/>
              <a:t>Helps w/typos, limited vocabulary, …</a:t>
            </a:r>
          </a:p>
          <a:p>
            <a:pPr lvl="3"/>
            <a:endParaRPr lang="en-US" dirty="0"/>
          </a:p>
          <a:p>
            <a:r>
              <a:rPr lang="en-US" dirty="0" smtClean="0"/>
              <a:t>Provides a basis for auto-completion </a:t>
            </a:r>
          </a:p>
          <a:p>
            <a:pPr lvl="1"/>
            <a:r>
              <a:rPr lang="en-US" dirty="0" smtClean="0"/>
              <a:t>Particularly useful in difficult input settings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172" y="1828800"/>
            <a:ext cx="196388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6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6505575" y="6581775"/>
            <a:ext cx="2638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Pass, et al., “A Picture of Search,” 2007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52666" r="14583" b="3333"/>
          <a:stretch/>
        </p:blipFill>
        <p:spPr bwMode="auto">
          <a:xfrm>
            <a:off x="1219200" y="1066800"/>
            <a:ext cx="6172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8" t="38001" r="14998" b="44665"/>
          <a:stretch/>
        </p:blipFill>
        <p:spPr bwMode="auto">
          <a:xfrm>
            <a:off x="1880287" y="1311875"/>
            <a:ext cx="5410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057400" y="990600"/>
            <a:ext cx="5410200" cy="3212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876" t="25936" r="46234" b="4815"/>
          <a:stretch/>
        </p:blipFill>
        <p:spPr>
          <a:xfrm>
            <a:off x="1066800" y="76200"/>
            <a:ext cx="7467600" cy="6781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0300" y="1143000"/>
            <a:ext cx="2417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http://www.google.com/trends/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" y="0"/>
            <a:ext cx="4953000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kern="0" dirty="0" err="1" smtClean="0"/>
              <a:t>Burstiness</a:t>
            </a: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r>
              <a:rPr lang="en-US" altLang="en-US" sz="3200" kern="0" dirty="0" smtClean="0">
                <a:solidFill>
                  <a:srgbClr val="3366FF"/>
                </a:solidFill>
              </a:rPr>
              <a:t>Query: Earthquake </a:t>
            </a:r>
          </a:p>
        </p:txBody>
      </p:sp>
    </p:spTree>
    <p:extLst>
      <p:ext uri="{BB962C8B-B14F-4D97-AF65-F5344CB8AC3E}">
        <p14:creationId xmlns:p14="http://schemas.microsoft.com/office/powerpoint/2010/main" val="41506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ambiguity</a:t>
            </a:r>
          </a:p>
          <a:p>
            <a:pPr lvl="1"/>
            <a:r>
              <a:rPr lang="en-US" dirty="0" smtClean="0"/>
              <a:t>UPS: United Parcel Service</a:t>
            </a:r>
          </a:p>
          <a:p>
            <a:pPr lvl="1"/>
            <a:r>
              <a:rPr lang="en-US" dirty="0" smtClean="0"/>
              <a:t>UPS: </a:t>
            </a:r>
            <a:r>
              <a:rPr lang="en-US" dirty="0" smtClean="0"/>
              <a:t>Uninterruptible </a:t>
            </a:r>
            <a:r>
              <a:rPr lang="en-US" dirty="0" smtClean="0"/>
              <a:t>power supply</a:t>
            </a:r>
          </a:p>
          <a:p>
            <a:pPr lvl="1"/>
            <a:r>
              <a:rPr lang="en-US" dirty="0" smtClean="0"/>
              <a:t>UPS: University of Puget Sound</a:t>
            </a:r>
          </a:p>
          <a:p>
            <a:r>
              <a:rPr lang="en-US" dirty="0" smtClean="0"/>
              <a:t>Query aspects</a:t>
            </a:r>
          </a:p>
          <a:p>
            <a:pPr lvl="1"/>
            <a:r>
              <a:rPr lang="en-US" dirty="0" smtClean="0"/>
              <a:t>United Parcel Service: store locations</a:t>
            </a:r>
          </a:p>
          <a:p>
            <a:pPr lvl="1"/>
            <a:r>
              <a:rPr lang="en-US" dirty="0" smtClean="0"/>
              <a:t>United Parcel Service: delivery tracking</a:t>
            </a:r>
          </a:p>
          <a:p>
            <a:pPr lvl="1"/>
            <a:r>
              <a:rPr lang="en-US" dirty="0" smtClean="0"/>
              <a:t>United Parcel Service: stock price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83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Try </a:t>
            </a:r>
            <a:r>
              <a:rPr lang="en-US" altLang="en-US" dirty="0" smtClean="0"/>
              <a:t>Some </a:t>
            </a:r>
            <a:r>
              <a:rPr lang="en-US" altLang="en-US" dirty="0"/>
              <a:t>Searches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r>
              <a:rPr lang="en-US" altLang="en-US" dirty="0"/>
              <a:t>Using building blocks: </a:t>
            </a:r>
          </a:p>
          <a:p>
            <a:pPr lvl="1"/>
            <a:r>
              <a:rPr lang="en-US" altLang="en-US" dirty="0" smtClean="0"/>
              <a:t>Which </a:t>
            </a:r>
            <a:r>
              <a:rPr lang="en-US" altLang="en-US" dirty="0"/>
              <a:t>cities in the former country of Czechoslovakia have pollution problems?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Using pearl growing:</a:t>
            </a:r>
          </a:p>
          <a:p>
            <a:pPr lvl="1"/>
            <a:r>
              <a:rPr lang="en-US" altLang="en-US" dirty="0"/>
              <a:t>What event in the early 1900’s is Noel Davis famous for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dirty="0" smtClean="0"/>
              <a:t>Some Good Advice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35113"/>
            <a:ext cx="4268788" cy="639762"/>
          </a:xfrm>
        </p:spPr>
        <p:txBody>
          <a:bodyPr/>
          <a:lstStyle/>
          <a:p>
            <a:r>
              <a:rPr lang="en-US" altLang="en-US" dirty="0" smtClean="0"/>
              <a:t>Human-Computer Interaction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28600" y="2174875"/>
            <a:ext cx="4268788" cy="3951288"/>
          </a:xfrm>
        </p:spPr>
        <p:txBody>
          <a:bodyPr/>
          <a:lstStyle/>
          <a:p>
            <a:r>
              <a:rPr lang="en-US" altLang="en-US" dirty="0" smtClean="0"/>
              <a:t>User </a:t>
            </a:r>
            <a:r>
              <a:rPr lang="en-US" altLang="en-US" dirty="0"/>
              <a:t>in control</a:t>
            </a:r>
          </a:p>
          <a:p>
            <a:pPr lvl="1"/>
            <a:r>
              <a:rPr lang="en-US" altLang="en-US" dirty="0"/>
              <a:t>Anticipatable outcomes</a:t>
            </a:r>
          </a:p>
          <a:p>
            <a:pPr lvl="1"/>
            <a:r>
              <a:rPr lang="en-US" altLang="en-US" dirty="0"/>
              <a:t>Explainable results</a:t>
            </a:r>
          </a:p>
          <a:p>
            <a:pPr lvl="1"/>
            <a:r>
              <a:rPr lang="en-US" altLang="en-US" dirty="0" err="1"/>
              <a:t>Browsable</a:t>
            </a:r>
            <a:r>
              <a:rPr lang="en-US" altLang="en-US" dirty="0"/>
              <a:t> content</a:t>
            </a:r>
          </a:p>
          <a:p>
            <a:pPr lvl="1"/>
            <a:r>
              <a:rPr lang="en-US" altLang="en-US" dirty="0"/>
              <a:t>Informative feedback</a:t>
            </a:r>
          </a:p>
          <a:p>
            <a:pPr lvl="1"/>
            <a:r>
              <a:rPr lang="en-US" altLang="en-US" dirty="0"/>
              <a:t>Easy </a:t>
            </a:r>
            <a:r>
              <a:rPr lang="en-US" altLang="en-US" dirty="0" smtClean="0"/>
              <a:t>reversal</a:t>
            </a:r>
          </a:p>
          <a:p>
            <a:r>
              <a:rPr lang="en-US" altLang="en-US" dirty="0" smtClean="0"/>
              <a:t>Limit </a:t>
            </a:r>
            <a:r>
              <a:rPr lang="en-US" altLang="en-US" dirty="0"/>
              <a:t>working memory load</a:t>
            </a:r>
          </a:p>
          <a:p>
            <a:pPr lvl="1"/>
            <a:r>
              <a:rPr lang="en-US" altLang="en-US" dirty="0" smtClean="0"/>
              <a:t>Show query </a:t>
            </a:r>
            <a:r>
              <a:rPr lang="en-US" altLang="en-US" dirty="0"/>
              <a:t>context</a:t>
            </a:r>
          </a:p>
          <a:p>
            <a:r>
              <a:rPr lang="en-US" altLang="en-US" dirty="0" smtClean="0"/>
              <a:t>Support for learning</a:t>
            </a:r>
          </a:p>
          <a:p>
            <a:pPr lvl="1"/>
            <a:r>
              <a:rPr lang="en-US" altLang="en-US" dirty="0" smtClean="0"/>
              <a:t>Novice </a:t>
            </a:r>
            <a:r>
              <a:rPr lang="en-US" altLang="en-US" dirty="0"/>
              <a:t>and </a:t>
            </a:r>
            <a:r>
              <a:rPr lang="en-US" altLang="en-US" dirty="0" smtClean="0"/>
              <a:t>expert alternatives</a:t>
            </a:r>
            <a:endParaRPr lang="en-US" altLang="en-US" dirty="0"/>
          </a:p>
          <a:p>
            <a:pPr lvl="1"/>
            <a:r>
              <a:rPr lang="en-US" altLang="en-US" dirty="0" smtClean="0"/>
              <a:t>Scaffolding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Interactive IR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22775" cy="3951288"/>
          </a:xfrm>
        </p:spPr>
        <p:txBody>
          <a:bodyPr/>
          <a:lstStyle/>
          <a:p>
            <a:r>
              <a:rPr lang="en-US" altLang="en-US" dirty="0" smtClean="0"/>
              <a:t>Support </a:t>
            </a:r>
            <a:r>
              <a:rPr lang="en-US" altLang="en-US" dirty="0"/>
              <a:t>human reasoning</a:t>
            </a:r>
          </a:p>
          <a:p>
            <a:pPr lvl="1"/>
            <a:r>
              <a:rPr lang="en-US" altLang="en-US" dirty="0" smtClean="0"/>
              <a:t>Show actual content</a:t>
            </a:r>
          </a:p>
          <a:p>
            <a:pPr lvl="1"/>
            <a:r>
              <a:rPr lang="en-US" altLang="en-US" dirty="0" smtClean="0"/>
              <a:t>Depict uncertainty</a:t>
            </a:r>
          </a:p>
          <a:p>
            <a:pPr lvl="1"/>
            <a:r>
              <a:rPr lang="en-US" altLang="en-US" dirty="0" smtClean="0"/>
              <a:t>Be fast</a:t>
            </a:r>
            <a:endParaRPr lang="en-US" altLang="en-US" dirty="0"/>
          </a:p>
          <a:p>
            <a:r>
              <a:rPr lang="en-US" altLang="en-US" dirty="0"/>
              <a:t>Use familiar metaphors</a:t>
            </a:r>
          </a:p>
          <a:p>
            <a:pPr lvl="1"/>
            <a:r>
              <a:rPr lang="en-US" altLang="en-US" dirty="0"/>
              <a:t>Timelines, ranked lists, maps, …</a:t>
            </a:r>
          </a:p>
          <a:p>
            <a:r>
              <a:rPr lang="en-US" altLang="en-US" dirty="0" smtClean="0"/>
              <a:t>Some system </a:t>
            </a:r>
            <a:r>
              <a:rPr lang="en-US" altLang="en-US" dirty="0"/>
              <a:t>initiative</a:t>
            </a:r>
          </a:p>
          <a:p>
            <a:pPr lvl="1"/>
            <a:r>
              <a:rPr lang="en-US" altLang="en-US" dirty="0" smtClean="0"/>
              <a:t>Loosely guide the process</a:t>
            </a:r>
          </a:p>
          <a:p>
            <a:pPr lvl="1"/>
            <a:r>
              <a:rPr lang="en-US" altLang="en-US" dirty="0"/>
              <a:t>Expose structure of </a:t>
            </a:r>
            <a:r>
              <a:rPr lang="en-US" altLang="en-US" dirty="0" smtClean="0"/>
              <a:t>knowledge</a:t>
            </a:r>
            <a:endParaRPr lang="en-US" altLang="en-US" dirty="0"/>
          </a:p>
          <a:p>
            <a:r>
              <a:rPr lang="en-US" altLang="en-US" dirty="0" smtClean="0"/>
              <a:t>Co-design </a:t>
            </a:r>
            <a:r>
              <a:rPr lang="en-US" altLang="en-US" dirty="0"/>
              <a:t>w/search </a:t>
            </a:r>
            <a:r>
              <a:rPr lang="en-US" altLang="en-US" dirty="0" smtClean="0"/>
              <a:t>strategies</a:t>
            </a:r>
            <a:endParaRPr lang="en-US" altLang="en-US" dirty="0"/>
          </a:p>
        </p:txBody>
      </p:sp>
      <p:cxnSp>
        <p:nvCxnSpPr>
          <p:cNvPr id="6" name="Straight Connector 5"/>
          <p:cNvCxnSpPr>
            <a:stCxn id="58371" idx="3"/>
          </p:cNvCxnSpPr>
          <p:nvPr/>
        </p:nvCxnSpPr>
        <p:spPr bwMode="auto">
          <a:xfrm>
            <a:off x="4497388" y="1854994"/>
            <a:ext cx="0" cy="454580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85800" y="6400800"/>
            <a:ext cx="2010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Credit: Ben </a:t>
            </a:r>
            <a:r>
              <a:rPr lang="en-US" sz="1400" dirty="0" err="1" smtClean="0"/>
              <a:t>Shneiderman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Evaluation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What can be measured that reflects the searcher’s ability to use a system? </a:t>
            </a:r>
            <a:r>
              <a:rPr lang="en-US" altLang="en-US" sz="2000" smtClean="0"/>
              <a:t>(Cleverdon, 1966)</a:t>
            </a:r>
            <a:endParaRPr lang="en-US" altLang="en-US" smtClean="0"/>
          </a:p>
          <a:p>
            <a:pPr lvl="1"/>
            <a:r>
              <a:rPr lang="en-US" altLang="en-US" sz="2400" smtClean="0"/>
              <a:t>Coverage of Information</a:t>
            </a:r>
          </a:p>
          <a:p>
            <a:pPr lvl="1"/>
            <a:r>
              <a:rPr lang="en-US" altLang="en-US" sz="2400" smtClean="0"/>
              <a:t>Form of Presentation</a:t>
            </a:r>
          </a:p>
          <a:p>
            <a:pPr lvl="1"/>
            <a:r>
              <a:rPr lang="en-US" altLang="en-US" sz="2400" smtClean="0"/>
              <a:t>Effort required/Ease of Use</a:t>
            </a:r>
          </a:p>
          <a:p>
            <a:pPr lvl="1"/>
            <a:r>
              <a:rPr lang="en-US" altLang="en-US" sz="2400" smtClean="0"/>
              <a:t>Time and Space Efficiency</a:t>
            </a:r>
          </a:p>
          <a:p>
            <a:pPr lvl="1"/>
            <a:r>
              <a:rPr lang="en-US" altLang="en-US" sz="2400" smtClean="0"/>
              <a:t>Recall</a:t>
            </a:r>
          </a:p>
          <a:p>
            <a:pPr lvl="1"/>
            <a:r>
              <a:rPr lang="en-US" altLang="en-US" sz="2400" smtClean="0"/>
              <a:t>Precision</a:t>
            </a: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971550" y="4724400"/>
            <a:ext cx="4362450" cy="838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5181600" y="3810000"/>
            <a:ext cx="199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Effectiveness</a:t>
            </a:r>
          </a:p>
        </p:txBody>
      </p:sp>
      <p:sp>
        <p:nvSpPr>
          <p:cNvPr id="193542" name="Line 6"/>
          <p:cNvSpPr>
            <a:spLocks noChangeShapeType="1"/>
          </p:cNvSpPr>
          <p:nvPr/>
        </p:nvSpPr>
        <p:spPr bwMode="auto">
          <a:xfrm flipH="1">
            <a:off x="5334000" y="4241800"/>
            <a:ext cx="855663" cy="482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0" grpId="0" animBg="1"/>
      <p:bldP spid="193541" grpId="0"/>
      <p:bldP spid="19354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34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Evaluating IR Systems</a:t>
            </a:r>
          </a:p>
        </p:txBody>
      </p:sp>
      <p:sp>
        <p:nvSpPr>
          <p:cNvPr id="6349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r>
              <a:rPr lang="en-US" altLang="en-US" smtClean="0"/>
              <a:t>User-centered strategy</a:t>
            </a:r>
          </a:p>
          <a:p>
            <a:pPr lvl="1"/>
            <a:r>
              <a:rPr lang="en-US" altLang="en-US" smtClean="0"/>
              <a:t>Given several users, and at least 2 retrieval systems</a:t>
            </a:r>
          </a:p>
          <a:p>
            <a:pPr lvl="1"/>
            <a:r>
              <a:rPr lang="en-US" altLang="en-US" smtClean="0"/>
              <a:t>Have each user try the same task on both systems</a:t>
            </a:r>
          </a:p>
          <a:p>
            <a:pPr lvl="1"/>
            <a:r>
              <a:rPr lang="en-US" altLang="en-US" smtClean="0"/>
              <a:t>Measure which system works the “best”</a:t>
            </a:r>
          </a:p>
          <a:p>
            <a:r>
              <a:rPr lang="en-US" altLang="en-US" smtClean="0"/>
              <a:t>System-centered strategy</a:t>
            </a:r>
          </a:p>
          <a:p>
            <a:pPr lvl="1"/>
            <a:r>
              <a:rPr lang="en-US" altLang="en-US" smtClean="0"/>
              <a:t>Given documents, queries, and relevance judgments</a:t>
            </a:r>
          </a:p>
          <a:p>
            <a:pPr lvl="1"/>
            <a:r>
              <a:rPr lang="en-US" altLang="en-US" smtClean="0"/>
              <a:t>Try several variations on the retrieval system</a:t>
            </a:r>
          </a:p>
          <a:p>
            <a:pPr lvl="1"/>
            <a:r>
              <a:rPr lang="en-US" altLang="en-US" smtClean="0"/>
              <a:t>Measure which ranks more good docs near the top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1143000"/>
          </a:xfrm>
        </p:spPr>
        <p:txBody>
          <a:bodyPr/>
          <a:lstStyle/>
          <a:p>
            <a:r>
              <a:rPr lang="en-US" dirty="0" smtClean="0"/>
              <a:t>“The Search”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1000" y="1752600"/>
            <a:ext cx="1295400" cy="7620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800"/>
              <a:t>Source</a:t>
            </a:r>
          </a:p>
          <a:p>
            <a:pPr algn="ctr" eaLnBrk="1" hangingPunct="1"/>
            <a:r>
              <a:rPr lang="en-US" sz="1800"/>
              <a:t>Selection</a:t>
            </a: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3124200" y="2819400"/>
            <a:ext cx="1447800" cy="1295400"/>
            <a:chOff x="1968" y="1776"/>
            <a:chExt cx="912" cy="816"/>
          </a:xfrm>
          <a:solidFill>
            <a:schemeClr val="bg1">
              <a:lumMod val="75000"/>
            </a:schemeClr>
          </a:solidFill>
        </p:grpSpPr>
        <p:sp>
          <p:nvSpPr>
            <p:cNvPr id="16413" name="Rectangle 5"/>
            <p:cNvSpPr>
              <a:spLocks noChangeArrowheads="1"/>
            </p:cNvSpPr>
            <p:nvPr/>
          </p:nvSpPr>
          <p:spPr bwMode="auto">
            <a:xfrm>
              <a:off x="2064" y="2112"/>
              <a:ext cx="816" cy="480"/>
            </a:xfrm>
            <a:prstGeom prst="rect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</a:rPr>
                <a:t>Search</a:t>
              </a:r>
            </a:p>
          </p:txBody>
        </p:sp>
        <p:cxnSp>
          <p:nvCxnSpPr>
            <p:cNvPr id="16414" name="AutoShape 6"/>
            <p:cNvCxnSpPr>
              <a:cxnSpLocks noChangeShapeType="1"/>
              <a:stCxn id="16401" idx="3"/>
              <a:endCxn id="16413" idx="0"/>
            </p:cNvCxnSpPr>
            <p:nvPr/>
          </p:nvCxnSpPr>
          <p:spPr bwMode="auto">
            <a:xfrm>
              <a:off x="1968" y="1872"/>
              <a:ext cx="504" cy="240"/>
            </a:xfrm>
            <a:prstGeom prst="curvedConnector2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15" name="Text Box 7"/>
            <p:cNvSpPr txBox="1">
              <a:spLocks noChangeArrowheads="1"/>
            </p:cNvSpPr>
            <p:nvPr/>
          </p:nvSpPr>
          <p:spPr bwMode="auto">
            <a:xfrm>
              <a:off x="2304" y="1776"/>
              <a:ext cx="436" cy="212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chemeClr val="bg1"/>
                  </a:solidFill>
                </a:rPr>
                <a:t>Query</a:t>
              </a:r>
            </a:p>
          </p:txBody>
        </p:sp>
      </p:grpSp>
      <p:grpSp>
        <p:nvGrpSpPr>
          <p:cNvPr id="16389" name="Group 8"/>
          <p:cNvGrpSpPr>
            <a:grpSpLocks/>
          </p:cNvGrpSpPr>
          <p:nvPr/>
        </p:nvGrpSpPr>
        <p:grpSpPr bwMode="auto">
          <a:xfrm>
            <a:off x="4572000" y="3657600"/>
            <a:ext cx="1706563" cy="1295400"/>
            <a:chOff x="2880" y="2304"/>
            <a:chExt cx="1075" cy="816"/>
          </a:xfrm>
        </p:grpSpPr>
        <p:sp>
          <p:nvSpPr>
            <p:cNvPr id="16410" name="Rectangle 9"/>
            <p:cNvSpPr>
              <a:spLocks noChangeArrowheads="1"/>
            </p:cNvSpPr>
            <p:nvPr/>
          </p:nvSpPr>
          <p:spPr bwMode="auto">
            <a:xfrm>
              <a:off x="2976" y="2640"/>
              <a:ext cx="816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/>
                <a:t>Selection</a:t>
              </a:r>
            </a:p>
          </p:txBody>
        </p:sp>
        <p:cxnSp>
          <p:nvCxnSpPr>
            <p:cNvPr id="16411" name="AutoShape 10"/>
            <p:cNvCxnSpPr>
              <a:cxnSpLocks noChangeShapeType="1"/>
              <a:stCxn id="16413" idx="3"/>
              <a:endCxn id="16410" idx="0"/>
            </p:cNvCxnSpPr>
            <p:nvPr/>
          </p:nvCxnSpPr>
          <p:spPr bwMode="auto">
            <a:xfrm>
              <a:off x="2880" y="2352"/>
              <a:ext cx="504" cy="28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12" name="Text Box 11"/>
            <p:cNvSpPr txBox="1">
              <a:spLocks noChangeArrowheads="1"/>
            </p:cNvSpPr>
            <p:nvPr/>
          </p:nvSpPr>
          <p:spPr bwMode="auto">
            <a:xfrm>
              <a:off x="3216" y="2304"/>
              <a:ext cx="7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/>
                <a:t>Ranked List</a:t>
              </a:r>
            </a:p>
          </p:txBody>
        </p:sp>
      </p:grpSp>
      <p:grpSp>
        <p:nvGrpSpPr>
          <p:cNvPr id="16390" name="Group 12"/>
          <p:cNvGrpSpPr>
            <a:grpSpLocks/>
          </p:cNvGrpSpPr>
          <p:nvPr/>
        </p:nvGrpSpPr>
        <p:grpSpPr bwMode="auto">
          <a:xfrm>
            <a:off x="6019800" y="4419600"/>
            <a:ext cx="1447800" cy="1371600"/>
            <a:chOff x="3792" y="2784"/>
            <a:chExt cx="912" cy="864"/>
          </a:xfrm>
        </p:grpSpPr>
        <p:sp>
          <p:nvSpPr>
            <p:cNvPr id="16407" name="Rectangle 13"/>
            <p:cNvSpPr>
              <a:spLocks noChangeArrowheads="1"/>
            </p:cNvSpPr>
            <p:nvPr/>
          </p:nvSpPr>
          <p:spPr bwMode="auto">
            <a:xfrm>
              <a:off x="3888" y="3168"/>
              <a:ext cx="816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/>
                <a:t>Examination</a:t>
              </a:r>
            </a:p>
          </p:txBody>
        </p:sp>
        <p:cxnSp>
          <p:nvCxnSpPr>
            <p:cNvPr id="16408" name="AutoShape 14"/>
            <p:cNvCxnSpPr>
              <a:cxnSpLocks noChangeShapeType="1"/>
              <a:stCxn id="16410" idx="3"/>
              <a:endCxn id="16407" idx="0"/>
            </p:cNvCxnSpPr>
            <p:nvPr/>
          </p:nvCxnSpPr>
          <p:spPr bwMode="auto">
            <a:xfrm>
              <a:off x="3792" y="2880"/>
              <a:ext cx="504" cy="28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09" name="Text Box 15"/>
            <p:cNvSpPr txBox="1">
              <a:spLocks noChangeArrowheads="1"/>
            </p:cNvSpPr>
            <p:nvPr/>
          </p:nvSpPr>
          <p:spPr bwMode="auto">
            <a:xfrm>
              <a:off x="4032" y="2784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/>
                <a:t>Document</a:t>
              </a:r>
            </a:p>
          </p:txBody>
        </p:sp>
      </p:grpSp>
      <p:grpSp>
        <p:nvGrpSpPr>
          <p:cNvPr id="16391" name="Group 16"/>
          <p:cNvGrpSpPr>
            <a:grpSpLocks/>
          </p:cNvGrpSpPr>
          <p:nvPr/>
        </p:nvGrpSpPr>
        <p:grpSpPr bwMode="auto">
          <a:xfrm>
            <a:off x="7467600" y="5257800"/>
            <a:ext cx="1447800" cy="1371600"/>
            <a:chOff x="4704" y="3312"/>
            <a:chExt cx="912" cy="864"/>
          </a:xfrm>
        </p:grpSpPr>
        <p:sp>
          <p:nvSpPr>
            <p:cNvPr id="16404" name="Rectangle 17"/>
            <p:cNvSpPr>
              <a:spLocks noChangeArrowheads="1"/>
            </p:cNvSpPr>
            <p:nvPr/>
          </p:nvSpPr>
          <p:spPr bwMode="auto">
            <a:xfrm>
              <a:off x="4800" y="3696"/>
              <a:ext cx="816" cy="480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 dirty="0" smtClean="0"/>
                <a:t>Delivery</a:t>
              </a:r>
              <a:endParaRPr lang="en-US" sz="1800" dirty="0"/>
            </a:p>
          </p:txBody>
        </p:sp>
        <p:cxnSp>
          <p:nvCxnSpPr>
            <p:cNvPr id="16405" name="AutoShape 18"/>
            <p:cNvCxnSpPr>
              <a:cxnSpLocks noChangeShapeType="1"/>
              <a:stCxn id="16407" idx="3"/>
              <a:endCxn id="16404" idx="0"/>
            </p:cNvCxnSpPr>
            <p:nvPr/>
          </p:nvCxnSpPr>
          <p:spPr bwMode="auto">
            <a:xfrm>
              <a:off x="4704" y="3408"/>
              <a:ext cx="504" cy="28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06" name="Text Box 19"/>
            <p:cNvSpPr txBox="1">
              <a:spLocks noChangeArrowheads="1"/>
            </p:cNvSpPr>
            <p:nvPr/>
          </p:nvSpPr>
          <p:spPr bwMode="auto">
            <a:xfrm>
              <a:off x="4944" y="3312"/>
              <a:ext cx="65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 dirty="0" smtClean="0"/>
                <a:t>Document</a:t>
              </a:r>
            </a:p>
            <a:p>
              <a:pPr eaLnBrk="1" hangingPunct="1"/>
              <a:endParaRPr lang="en-US" sz="1600" dirty="0"/>
            </a:p>
          </p:txBody>
        </p:sp>
      </p:grpSp>
      <p:grpSp>
        <p:nvGrpSpPr>
          <p:cNvPr id="16392" name="Group 20"/>
          <p:cNvGrpSpPr>
            <a:grpSpLocks/>
          </p:cNvGrpSpPr>
          <p:nvPr/>
        </p:nvGrpSpPr>
        <p:grpSpPr bwMode="auto">
          <a:xfrm>
            <a:off x="1676400" y="1905000"/>
            <a:ext cx="1447800" cy="1447800"/>
            <a:chOff x="1056" y="1200"/>
            <a:chExt cx="912" cy="912"/>
          </a:xfrm>
        </p:grpSpPr>
        <p:sp>
          <p:nvSpPr>
            <p:cNvPr id="16401" name="Rectangle 21"/>
            <p:cNvSpPr>
              <a:spLocks noChangeArrowheads="1"/>
            </p:cNvSpPr>
            <p:nvPr/>
          </p:nvSpPr>
          <p:spPr bwMode="auto">
            <a:xfrm>
              <a:off x="1152" y="1632"/>
              <a:ext cx="816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/>
                <a:t>Query</a:t>
              </a:r>
            </a:p>
            <a:p>
              <a:pPr algn="ctr" eaLnBrk="1" hangingPunct="1"/>
              <a:r>
                <a:rPr lang="en-US" sz="1800"/>
                <a:t>Formulation</a:t>
              </a:r>
            </a:p>
          </p:txBody>
        </p:sp>
        <p:cxnSp>
          <p:nvCxnSpPr>
            <p:cNvPr id="16402" name="AutoShape 22"/>
            <p:cNvCxnSpPr>
              <a:cxnSpLocks noChangeShapeType="1"/>
              <a:stCxn id="16387" idx="3"/>
              <a:endCxn id="16401" idx="0"/>
            </p:cNvCxnSpPr>
            <p:nvPr/>
          </p:nvCxnSpPr>
          <p:spPr bwMode="auto">
            <a:xfrm>
              <a:off x="1056" y="1344"/>
              <a:ext cx="504" cy="28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03" name="Text Box 23"/>
            <p:cNvSpPr txBox="1">
              <a:spLocks noChangeArrowheads="1"/>
            </p:cNvSpPr>
            <p:nvPr/>
          </p:nvSpPr>
          <p:spPr bwMode="auto">
            <a:xfrm>
              <a:off x="1248" y="1200"/>
              <a:ext cx="65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/>
                <a:t>IR System</a:t>
              </a:r>
            </a:p>
          </p:txBody>
        </p:sp>
      </p:grpSp>
      <p:grpSp>
        <p:nvGrpSpPr>
          <p:cNvPr id="16393" name="Group 24"/>
          <p:cNvGrpSpPr>
            <a:grpSpLocks/>
          </p:cNvGrpSpPr>
          <p:nvPr/>
        </p:nvGrpSpPr>
        <p:grpSpPr bwMode="auto">
          <a:xfrm>
            <a:off x="1905000" y="4114800"/>
            <a:ext cx="2247900" cy="1143000"/>
            <a:chOff x="1200" y="2592"/>
            <a:chExt cx="1416" cy="720"/>
          </a:xfrm>
          <a:solidFill>
            <a:schemeClr val="bg1">
              <a:lumMod val="75000"/>
            </a:schemeClr>
          </a:solidFill>
        </p:grpSpPr>
        <p:sp>
          <p:nvSpPr>
            <p:cNvPr id="16398" name="Rectangle 25"/>
            <p:cNvSpPr>
              <a:spLocks noChangeArrowheads="1"/>
            </p:cNvSpPr>
            <p:nvPr/>
          </p:nvSpPr>
          <p:spPr bwMode="auto">
            <a:xfrm>
              <a:off x="1200" y="2832"/>
              <a:ext cx="816" cy="480"/>
            </a:xfrm>
            <a:prstGeom prst="rect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</a:rPr>
                <a:t>Indexing</a:t>
              </a:r>
            </a:p>
          </p:txBody>
        </p:sp>
        <p:sp>
          <p:nvSpPr>
            <p:cNvPr id="16399" name="Text Box 26"/>
            <p:cNvSpPr txBox="1">
              <a:spLocks noChangeArrowheads="1"/>
            </p:cNvSpPr>
            <p:nvPr/>
          </p:nvSpPr>
          <p:spPr bwMode="auto">
            <a:xfrm>
              <a:off x="2208" y="2976"/>
              <a:ext cx="408" cy="212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chemeClr val="bg1"/>
                  </a:solidFill>
                </a:rPr>
                <a:t>Index</a:t>
              </a:r>
            </a:p>
          </p:txBody>
        </p:sp>
        <p:cxnSp>
          <p:nvCxnSpPr>
            <p:cNvPr id="16400" name="AutoShape 27"/>
            <p:cNvCxnSpPr>
              <a:cxnSpLocks noChangeShapeType="1"/>
              <a:stCxn id="16398" idx="3"/>
              <a:endCxn id="16413" idx="2"/>
            </p:cNvCxnSpPr>
            <p:nvPr/>
          </p:nvCxnSpPr>
          <p:spPr bwMode="auto">
            <a:xfrm flipV="1">
              <a:off x="2016" y="2592"/>
              <a:ext cx="456" cy="480"/>
            </a:xfrm>
            <a:prstGeom prst="curvedConnector2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394" name="Group 28"/>
          <p:cNvGrpSpPr>
            <a:grpSpLocks/>
          </p:cNvGrpSpPr>
          <p:nvPr/>
        </p:nvGrpSpPr>
        <p:grpSpPr bwMode="auto">
          <a:xfrm>
            <a:off x="457200" y="5257800"/>
            <a:ext cx="2709863" cy="914400"/>
            <a:chOff x="288" y="3312"/>
            <a:chExt cx="1707" cy="576"/>
          </a:xfrm>
          <a:solidFill>
            <a:schemeClr val="bg1">
              <a:lumMod val="75000"/>
            </a:schemeClr>
          </a:solidFill>
        </p:grpSpPr>
        <p:sp>
          <p:nvSpPr>
            <p:cNvPr id="16395" name="Rectangle 29"/>
            <p:cNvSpPr>
              <a:spLocks noChangeArrowheads="1"/>
            </p:cNvSpPr>
            <p:nvPr/>
          </p:nvSpPr>
          <p:spPr bwMode="auto">
            <a:xfrm>
              <a:off x="288" y="3408"/>
              <a:ext cx="816" cy="480"/>
            </a:xfrm>
            <a:prstGeom prst="rect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 dirty="0">
                  <a:solidFill>
                    <a:schemeClr val="bg1"/>
                  </a:solidFill>
                </a:rPr>
                <a:t>Acquisition</a:t>
              </a:r>
            </a:p>
          </p:txBody>
        </p:sp>
        <p:cxnSp>
          <p:nvCxnSpPr>
            <p:cNvPr id="16396" name="AutoShape 30"/>
            <p:cNvCxnSpPr>
              <a:cxnSpLocks noChangeShapeType="1"/>
              <a:stCxn id="16395" idx="3"/>
              <a:endCxn id="16398" idx="2"/>
            </p:cNvCxnSpPr>
            <p:nvPr/>
          </p:nvCxnSpPr>
          <p:spPr bwMode="auto">
            <a:xfrm flipV="1">
              <a:off x="1104" y="3312"/>
              <a:ext cx="504" cy="336"/>
            </a:xfrm>
            <a:prstGeom prst="curvedConnector2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397" name="Text Box 31"/>
            <p:cNvSpPr txBox="1">
              <a:spLocks noChangeArrowheads="1"/>
            </p:cNvSpPr>
            <p:nvPr/>
          </p:nvSpPr>
          <p:spPr bwMode="auto">
            <a:xfrm>
              <a:off x="1344" y="3552"/>
              <a:ext cx="651" cy="212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chemeClr val="bg1"/>
                  </a:solidFill>
                </a:rPr>
                <a:t>Collection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56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mtClean="0"/>
              <a:t>Which is the Best Rank Order?</a:t>
            </a:r>
          </a:p>
        </p:txBody>
      </p:sp>
      <p:sp>
        <p:nvSpPr>
          <p:cNvPr id="65539" name="AutoShape 3"/>
          <p:cNvSpPr>
            <a:spLocks noChangeArrowheads="1"/>
          </p:cNvSpPr>
          <p:nvPr/>
        </p:nvSpPr>
        <p:spPr bwMode="auto">
          <a:xfrm>
            <a:off x="2368550" y="1447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6026150" y="1447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3282950" y="1447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5568950" y="1447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auto">
          <a:xfrm>
            <a:off x="2825750" y="1447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44" name="AutoShape 8"/>
          <p:cNvSpPr>
            <a:spLocks noChangeArrowheads="1"/>
          </p:cNvSpPr>
          <p:nvPr/>
        </p:nvSpPr>
        <p:spPr bwMode="auto">
          <a:xfrm>
            <a:off x="3740150" y="1447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45" name="AutoShape 9"/>
          <p:cNvSpPr>
            <a:spLocks noChangeArrowheads="1"/>
          </p:cNvSpPr>
          <p:nvPr/>
        </p:nvSpPr>
        <p:spPr bwMode="auto">
          <a:xfrm>
            <a:off x="4654550" y="1447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46" name="AutoShape 10"/>
          <p:cNvSpPr>
            <a:spLocks noChangeArrowheads="1"/>
          </p:cNvSpPr>
          <p:nvPr/>
        </p:nvSpPr>
        <p:spPr bwMode="auto">
          <a:xfrm>
            <a:off x="4197350" y="1447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47" name="AutoShape 11"/>
          <p:cNvSpPr>
            <a:spLocks noChangeArrowheads="1"/>
          </p:cNvSpPr>
          <p:nvPr/>
        </p:nvSpPr>
        <p:spPr bwMode="auto">
          <a:xfrm>
            <a:off x="5111750" y="1447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48" name="AutoShape 12"/>
          <p:cNvSpPr>
            <a:spLocks noChangeArrowheads="1"/>
          </p:cNvSpPr>
          <p:nvPr/>
        </p:nvSpPr>
        <p:spPr bwMode="auto">
          <a:xfrm>
            <a:off x="6940550" y="1447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49" name="AutoShape 13"/>
          <p:cNvSpPr>
            <a:spLocks noChangeArrowheads="1"/>
          </p:cNvSpPr>
          <p:nvPr/>
        </p:nvSpPr>
        <p:spPr bwMode="auto">
          <a:xfrm>
            <a:off x="6483350" y="1447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50" name="AutoShape 14"/>
          <p:cNvSpPr>
            <a:spLocks noChangeArrowheads="1"/>
          </p:cNvSpPr>
          <p:nvPr/>
        </p:nvSpPr>
        <p:spPr bwMode="auto">
          <a:xfrm>
            <a:off x="7854950" y="1447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51" name="AutoShape 15"/>
          <p:cNvSpPr>
            <a:spLocks noChangeArrowheads="1"/>
          </p:cNvSpPr>
          <p:nvPr/>
        </p:nvSpPr>
        <p:spPr bwMode="auto">
          <a:xfrm>
            <a:off x="7397750" y="1447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52" name="AutoShape 16"/>
          <p:cNvSpPr>
            <a:spLocks noChangeArrowheads="1"/>
          </p:cNvSpPr>
          <p:nvPr/>
        </p:nvSpPr>
        <p:spPr bwMode="auto">
          <a:xfrm>
            <a:off x="2368550" y="2209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53" name="AutoShape 17"/>
          <p:cNvSpPr>
            <a:spLocks noChangeArrowheads="1"/>
          </p:cNvSpPr>
          <p:nvPr/>
        </p:nvSpPr>
        <p:spPr bwMode="auto">
          <a:xfrm>
            <a:off x="3282950" y="2209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54" name="AutoShape 18"/>
          <p:cNvSpPr>
            <a:spLocks noChangeArrowheads="1"/>
          </p:cNvSpPr>
          <p:nvPr/>
        </p:nvSpPr>
        <p:spPr bwMode="auto">
          <a:xfrm>
            <a:off x="4197350" y="2209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55" name="AutoShape 19"/>
          <p:cNvSpPr>
            <a:spLocks noChangeArrowheads="1"/>
          </p:cNvSpPr>
          <p:nvPr/>
        </p:nvSpPr>
        <p:spPr bwMode="auto">
          <a:xfrm>
            <a:off x="5111750" y="2209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56" name="AutoShape 20"/>
          <p:cNvSpPr>
            <a:spLocks noChangeArrowheads="1"/>
          </p:cNvSpPr>
          <p:nvPr/>
        </p:nvSpPr>
        <p:spPr bwMode="auto">
          <a:xfrm>
            <a:off x="2825750" y="2209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57" name="AutoShape 21"/>
          <p:cNvSpPr>
            <a:spLocks noChangeArrowheads="1"/>
          </p:cNvSpPr>
          <p:nvPr/>
        </p:nvSpPr>
        <p:spPr bwMode="auto">
          <a:xfrm>
            <a:off x="3740150" y="2209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58" name="AutoShape 22"/>
          <p:cNvSpPr>
            <a:spLocks noChangeArrowheads="1"/>
          </p:cNvSpPr>
          <p:nvPr/>
        </p:nvSpPr>
        <p:spPr bwMode="auto">
          <a:xfrm>
            <a:off x="4654550" y="2209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59" name="AutoShape 23"/>
          <p:cNvSpPr>
            <a:spLocks noChangeArrowheads="1"/>
          </p:cNvSpPr>
          <p:nvPr/>
        </p:nvSpPr>
        <p:spPr bwMode="auto">
          <a:xfrm>
            <a:off x="5568950" y="2209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0" name="AutoShape 24"/>
          <p:cNvSpPr>
            <a:spLocks noChangeArrowheads="1"/>
          </p:cNvSpPr>
          <p:nvPr/>
        </p:nvSpPr>
        <p:spPr bwMode="auto">
          <a:xfrm>
            <a:off x="6483350" y="2209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1" name="AutoShape 25"/>
          <p:cNvSpPr>
            <a:spLocks noChangeArrowheads="1"/>
          </p:cNvSpPr>
          <p:nvPr/>
        </p:nvSpPr>
        <p:spPr bwMode="auto">
          <a:xfrm>
            <a:off x="7397750" y="2209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2" name="AutoShape 26"/>
          <p:cNvSpPr>
            <a:spLocks noChangeArrowheads="1"/>
          </p:cNvSpPr>
          <p:nvPr/>
        </p:nvSpPr>
        <p:spPr bwMode="auto">
          <a:xfrm>
            <a:off x="6026150" y="2209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3" name="AutoShape 27"/>
          <p:cNvSpPr>
            <a:spLocks noChangeArrowheads="1"/>
          </p:cNvSpPr>
          <p:nvPr/>
        </p:nvSpPr>
        <p:spPr bwMode="auto">
          <a:xfrm>
            <a:off x="6940550" y="2209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4" name="AutoShape 28"/>
          <p:cNvSpPr>
            <a:spLocks noChangeArrowheads="1"/>
          </p:cNvSpPr>
          <p:nvPr/>
        </p:nvSpPr>
        <p:spPr bwMode="auto">
          <a:xfrm>
            <a:off x="7854950" y="2209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5" name="AutoShape 29"/>
          <p:cNvSpPr>
            <a:spLocks noChangeArrowheads="1"/>
          </p:cNvSpPr>
          <p:nvPr/>
        </p:nvSpPr>
        <p:spPr bwMode="auto">
          <a:xfrm>
            <a:off x="2825750" y="2971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6" name="AutoShape 30"/>
          <p:cNvSpPr>
            <a:spLocks noChangeArrowheads="1"/>
          </p:cNvSpPr>
          <p:nvPr/>
        </p:nvSpPr>
        <p:spPr bwMode="auto">
          <a:xfrm>
            <a:off x="3740150" y="2971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7" name="AutoShape 31"/>
          <p:cNvSpPr>
            <a:spLocks noChangeArrowheads="1"/>
          </p:cNvSpPr>
          <p:nvPr/>
        </p:nvSpPr>
        <p:spPr bwMode="auto">
          <a:xfrm>
            <a:off x="4654550" y="2971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8" name="AutoShape 32"/>
          <p:cNvSpPr>
            <a:spLocks noChangeArrowheads="1"/>
          </p:cNvSpPr>
          <p:nvPr/>
        </p:nvSpPr>
        <p:spPr bwMode="auto">
          <a:xfrm>
            <a:off x="5568950" y="2971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69" name="AutoShape 33"/>
          <p:cNvSpPr>
            <a:spLocks noChangeArrowheads="1"/>
          </p:cNvSpPr>
          <p:nvPr/>
        </p:nvSpPr>
        <p:spPr bwMode="auto">
          <a:xfrm>
            <a:off x="6483350" y="2971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70" name="AutoShape 34"/>
          <p:cNvSpPr>
            <a:spLocks noChangeArrowheads="1"/>
          </p:cNvSpPr>
          <p:nvPr/>
        </p:nvSpPr>
        <p:spPr bwMode="auto">
          <a:xfrm>
            <a:off x="2368550" y="2971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71" name="AutoShape 35"/>
          <p:cNvSpPr>
            <a:spLocks noChangeArrowheads="1"/>
          </p:cNvSpPr>
          <p:nvPr/>
        </p:nvSpPr>
        <p:spPr bwMode="auto">
          <a:xfrm>
            <a:off x="3282950" y="2971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72" name="AutoShape 36"/>
          <p:cNvSpPr>
            <a:spLocks noChangeArrowheads="1"/>
          </p:cNvSpPr>
          <p:nvPr/>
        </p:nvSpPr>
        <p:spPr bwMode="auto">
          <a:xfrm>
            <a:off x="4197350" y="2971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73" name="AutoShape 37"/>
          <p:cNvSpPr>
            <a:spLocks noChangeArrowheads="1"/>
          </p:cNvSpPr>
          <p:nvPr/>
        </p:nvSpPr>
        <p:spPr bwMode="auto">
          <a:xfrm>
            <a:off x="5111750" y="2971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74" name="AutoShape 38"/>
          <p:cNvSpPr>
            <a:spLocks noChangeArrowheads="1"/>
          </p:cNvSpPr>
          <p:nvPr/>
        </p:nvSpPr>
        <p:spPr bwMode="auto">
          <a:xfrm>
            <a:off x="6026150" y="2971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75" name="AutoShape 39"/>
          <p:cNvSpPr>
            <a:spLocks noChangeArrowheads="1"/>
          </p:cNvSpPr>
          <p:nvPr/>
        </p:nvSpPr>
        <p:spPr bwMode="auto">
          <a:xfrm>
            <a:off x="7397750" y="2971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76" name="AutoShape 40"/>
          <p:cNvSpPr>
            <a:spLocks noChangeArrowheads="1"/>
          </p:cNvSpPr>
          <p:nvPr/>
        </p:nvSpPr>
        <p:spPr bwMode="auto">
          <a:xfrm>
            <a:off x="6940550" y="2971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77" name="AutoShape 41"/>
          <p:cNvSpPr>
            <a:spLocks noChangeArrowheads="1"/>
          </p:cNvSpPr>
          <p:nvPr/>
        </p:nvSpPr>
        <p:spPr bwMode="auto">
          <a:xfrm>
            <a:off x="7854950" y="2971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78" name="AutoShape 42"/>
          <p:cNvSpPr>
            <a:spLocks noChangeArrowheads="1"/>
          </p:cNvSpPr>
          <p:nvPr/>
        </p:nvSpPr>
        <p:spPr bwMode="auto">
          <a:xfrm>
            <a:off x="2368550" y="3733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79" name="AutoShape 43"/>
          <p:cNvSpPr>
            <a:spLocks noChangeArrowheads="1"/>
          </p:cNvSpPr>
          <p:nvPr/>
        </p:nvSpPr>
        <p:spPr bwMode="auto">
          <a:xfrm>
            <a:off x="3282950" y="3733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0" name="AutoShape 44"/>
          <p:cNvSpPr>
            <a:spLocks noChangeArrowheads="1"/>
          </p:cNvSpPr>
          <p:nvPr/>
        </p:nvSpPr>
        <p:spPr bwMode="auto">
          <a:xfrm>
            <a:off x="2825750" y="3733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1" name="AutoShape 45"/>
          <p:cNvSpPr>
            <a:spLocks noChangeArrowheads="1"/>
          </p:cNvSpPr>
          <p:nvPr/>
        </p:nvSpPr>
        <p:spPr bwMode="auto">
          <a:xfrm>
            <a:off x="3740150" y="3733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2" name="AutoShape 46"/>
          <p:cNvSpPr>
            <a:spLocks noChangeArrowheads="1"/>
          </p:cNvSpPr>
          <p:nvPr/>
        </p:nvSpPr>
        <p:spPr bwMode="auto">
          <a:xfrm>
            <a:off x="4654550" y="3733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3" name="AutoShape 47"/>
          <p:cNvSpPr>
            <a:spLocks noChangeArrowheads="1"/>
          </p:cNvSpPr>
          <p:nvPr/>
        </p:nvSpPr>
        <p:spPr bwMode="auto">
          <a:xfrm>
            <a:off x="4197350" y="3733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4" name="AutoShape 48"/>
          <p:cNvSpPr>
            <a:spLocks noChangeArrowheads="1"/>
          </p:cNvSpPr>
          <p:nvPr/>
        </p:nvSpPr>
        <p:spPr bwMode="auto">
          <a:xfrm>
            <a:off x="5111750" y="3733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5" name="AutoShape 49"/>
          <p:cNvSpPr>
            <a:spLocks noChangeArrowheads="1"/>
          </p:cNvSpPr>
          <p:nvPr/>
        </p:nvSpPr>
        <p:spPr bwMode="auto">
          <a:xfrm>
            <a:off x="5568950" y="3733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6" name="AutoShape 50"/>
          <p:cNvSpPr>
            <a:spLocks noChangeArrowheads="1"/>
          </p:cNvSpPr>
          <p:nvPr/>
        </p:nvSpPr>
        <p:spPr bwMode="auto">
          <a:xfrm>
            <a:off x="6026150" y="3733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7" name="AutoShape 51"/>
          <p:cNvSpPr>
            <a:spLocks noChangeArrowheads="1"/>
          </p:cNvSpPr>
          <p:nvPr/>
        </p:nvSpPr>
        <p:spPr bwMode="auto">
          <a:xfrm>
            <a:off x="6940550" y="3733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8" name="AutoShape 52"/>
          <p:cNvSpPr>
            <a:spLocks noChangeArrowheads="1"/>
          </p:cNvSpPr>
          <p:nvPr/>
        </p:nvSpPr>
        <p:spPr bwMode="auto">
          <a:xfrm>
            <a:off x="6483350" y="3733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89" name="AutoShape 53"/>
          <p:cNvSpPr>
            <a:spLocks noChangeArrowheads="1"/>
          </p:cNvSpPr>
          <p:nvPr/>
        </p:nvSpPr>
        <p:spPr bwMode="auto">
          <a:xfrm>
            <a:off x="7397750" y="3733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90" name="AutoShape 54"/>
          <p:cNvSpPr>
            <a:spLocks noChangeArrowheads="1"/>
          </p:cNvSpPr>
          <p:nvPr/>
        </p:nvSpPr>
        <p:spPr bwMode="auto">
          <a:xfrm>
            <a:off x="7854950" y="3733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91" name="AutoShape 55"/>
          <p:cNvSpPr>
            <a:spLocks noChangeArrowheads="1"/>
          </p:cNvSpPr>
          <p:nvPr/>
        </p:nvSpPr>
        <p:spPr bwMode="auto">
          <a:xfrm>
            <a:off x="2368550" y="4495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92" name="AutoShape 56"/>
          <p:cNvSpPr>
            <a:spLocks noChangeArrowheads="1"/>
          </p:cNvSpPr>
          <p:nvPr/>
        </p:nvSpPr>
        <p:spPr bwMode="auto">
          <a:xfrm>
            <a:off x="2825750" y="4495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93" name="AutoShape 57"/>
          <p:cNvSpPr>
            <a:spLocks noChangeArrowheads="1"/>
          </p:cNvSpPr>
          <p:nvPr/>
        </p:nvSpPr>
        <p:spPr bwMode="auto">
          <a:xfrm>
            <a:off x="3282950" y="4495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94" name="AutoShape 58"/>
          <p:cNvSpPr>
            <a:spLocks noChangeArrowheads="1"/>
          </p:cNvSpPr>
          <p:nvPr/>
        </p:nvSpPr>
        <p:spPr bwMode="auto">
          <a:xfrm>
            <a:off x="3740150" y="4495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95" name="AutoShape 59"/>
          <p:cNvSpPr>
            <a:spLocks noChangeArrowheads="1"/>
          </p:cNvSpPr>
          <p:nvPr/>
        </p:nvSpPr>
        <p:spPr bwMode="auto">
          <a:xfrm>
            <a:off x="4197350" y="4495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96" name="AutoShape 60"/>
          <p:cNvSpPr>
            <a:spLocks noChangeArrowheads="1"/>
          </p:cNvSpPr>
          <p:nvPr/>
        </p:nvSpPr>
        <p:spPr bwMode="auto">
          <a:xfrm>
            <a:off x="5111750" y="4495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97" name="AutoShape 61"/>
          <p:cNvSpPr>
            <a:spLocks noChangeArrowheads="1"/>
          </p:cNvSpPr>
          <p:nvPr/>
        </p:nvSpPr>
        <p:spPr bwMode="auto">
          <a:xfrm>
            <a:off x="4654550" y="4495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98" name="AutoShape 62"/>
          <p:cNvSpPr>
            <a:spLocks noChangeArrowheads="1"/>
          </p:cNvSpPr>
          <p:nvPr/>
        </p:nvSpPr>
        <p:spPr bwMode="auto">
          <a:xfrm>
            <a:off x="5568950" y="4495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599" name="AutoShape 63"/>
          <p:cNvSpPr>
            <a:spLocks noChangeArrowheads="1"/>
          </p:cNvSpPr>
          <p:nvPr/>
        </p:nvSpPr>
        <p:spPr bwMode="auto">
          <a:xfrm>
            <a:off x="6026150" y="4495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600" name="AutoShape 64"/>
          <p:cNvSpPr>
            <a:spLocks noChangeArrowheads="1"/>
          </p:cNvSpPr>
          <p:nvPr/>
        </p:nvSpPr>
        <p:spPr bwMode="auto">
          <a:xfrm>
            <a:off x="6483350" y="4495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601" name="AutoShape 65"/>
          <p:cNvSpPr>
            <a:spLocks noChangeArrowheads="1"/>
          </p:cNvSpPr>
          <p:nvPr/>
        </p:nvSpPr>
        <p:spPr bwMode="auto">
          <a:xfrm>
            <a:off x="6940550" y="4495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602" name="AutoShape 66"/>
          <p:cNvSpPr>
            <a:spLocks noChangeArrowheads="1"/>
          </p:cNvSpPr>
          <p:nvPr/>
        </p:nvSpPr>
        <p:spPr bwMode="auto">
          <a:xfrm>
            <a:off x="7397750" y="4495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603" name="AutoShape 67"/>
          <p:cNvSpPr>
            <a:spLocks noChangeArrowheads="1"/>
          </p:cNvSpPr>
          <p:nvPr/>
        </p:nvSpPr>
        <p:spPr bwMode="auto">
          <a:xfrm>
            <a:off x="7854950" y="4495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604" name="AutoShape 68"/>
          <p:cNvSpPr>
            <a:spLocks noChangeArrowheads="1"/>
          </p:cNvSpPr>
          <p:nvPr/>
        </p:nvSpPr>
        <p:spPr bwMode="auto">
          <a:xfrm>
            <a:off x="5568950" y="5257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605" name="AutoShape 69"/>
          <p:cNvSpPr>
            <a:spLocks noChangeArrowheads="1"/>
          </p:cNvSpPr>
          <p:nvPr/>
        </p:nvSpPr>
        <p:spPr bwMode="auto">
          <a:xfrm>
            <a:off x="6483350" y="5257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606" name="AutoShape 70"/>
          <p:cNvSpPr>
            <a:spLocks noChangeArrowheads="1"/>
          </p:cNvSpPr>
          <p:nvPr/>
        </p:nvSpPr>
        <p:spPr bwMode="auto">
          <a:xfrm>
            <a:off x="6026150" y="5257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607" name="AutoShape 71"/>
          <p:cNvSpPr>
            <a:spLocks noChangeArrowheads="1"/>
          </p:cNvSpPr>
          <p:nvPr/>
        </p:nvSpPr>
        <p:spPr bwMode="auto">
          <a:xfrm>
            <a:off x="6940550" y="5257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608" name="AutoShape 72"/>
          <p:cNvSpPr>
            <a:spLocks noChangeArrowheads="1"/>
          </p:cNvSpPr>
          <p:nvPr/>
        </p:nvSpPr>
        <p:spPr bwMode="auto">
          <a:xfrm>
            <a:off x="7397750" y="5257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609" name="AutoShape 73"/>
          <p:cNvSpPr>
            <a:spLocks noChangeArrowheads="1"/>
          </p:cNvSpPr>
          <p:nvPr/>
        </p:nvSpPr>
        <p:spPr bwMode="auto">
          <a:xfrm>
            <a:off x="7854950" y="5257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610" name="AutoShape 74"/>
          <p:cNvSpPr>
            <a:spLocks noChangeArrowheads="1"/>
          </p:cNvSpPr>
          <p:nvPr/>
        </p:nvSpPr>
        <p:spPr bwMode="auto">
          <a:xfrm>
            <a:off x="4197350" y="5257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611" name="AutoShape 75"/>
          <p:cNvSpPr>
            <a:spLocks noChangeArrowheads="1"/>
          </p:cNvSpPr>
          <p:nvPr/>
        </p:nvSpPr>
        <p:spPr bwMode="auto">
          <a:xfrm>
            <a:off x="4654550" y="5257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612" name="AutoShape 76"/>
          <p:cNvSpPr>
            <a:spLocks noChangeArrowheads="1"/>
          </p:cNvSpPr>
          <p:nvPr/>
        </p:nvSpPr>
        <p:spPr bwMode="auto">
          <a:xfrm>
            <a:off x="5111750" y="5257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613" name="AutoShape 77"/>
          <p:cNvSpPr>
            <a:spLocks noChangeArrowheads="1"/>
          </p:cNvSpPr>
          <p:nvPr/>
        </p:nvSpPr>
        <p:spPr bwMode="auto">
          <a:xfrm>
            <a:off x="2825750" y="5257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614" name="AutoShape 78"/>
          <p:cNvSpPr>
            <a:spLocks noChangeArrowheads="1"/>
          </p:cNvSpPr>
          <p:nvPr/>
        </p:nvSpPr>
        <p:spPr bwMode="auto">
          <a:xfrm>
            <a:off x="3282950" y="5257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615" name="AutoShape 79"/>
          <p:cNvSpPr>
            <a:spLocks noChangeArrowheads="1"/>
          </p:cNvSpPr>
          <p:nvPr/>
        </p:nvSpPr>
        <p:spPr bwMode="auto">
          <a:xfrm>
            <a:off x="2368550" y="5257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5616" name="AutoShape 80"/>
          <p:cNvSpPr>
            <a:spLocks noChangeArrowheads="1"/>
          </p:cNvSpPr>
          <p:nvPr/>
        </p:nvSpPr>
        <p:spPr bwMode="auto">
          <a:xfrm>
            <a:off x="3740150" y="5257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grpSp>
        <p:nvGrpSpPr>
          <p:cNvPr id="65617" name="Group 81"/>
          <p:cNvGrpSpPr>
            <a:grpSpLocks/>
          </p:cNvGrpSpPr>
          <p:nvPr/>
        </p:nvGrpSpPr>
        <p:grpSpPr bwMode="auto">
          <a:xfrm>
            <a:off x="6248400" y="5867400"/>
            <a:ext cx="2547938" cy="457200"/>
            <a:chOff x="1344" y="624"/>
            <a:chExt cx="1605" cy="288"/>
          </a:xfrm>
        </p:grpSpPr>
        <p:sp>
          <p:nvSpPr>
            <p:cNvPr id="65624" name="AutoShape 82"/>
            <p:cNvSpPr>
              <a:spLocks noChangeArrowheads="1"/>
            </p:cNvSpPr>
            <p:nvPr/>
          </p:nvSpPr>
          <p:spPr bwMode="auto">
            <a:xfrm>
              <a:off x="1344" y="624"/>
              <a:ext cx="192" cy="288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5625" name="Text Box 83"/>
            <p:cNvSpPr txBox="1">
              <a:spLocks noChangeArrowheads="1"/>
            </p:cNvSpPr>
            <p:nvPr/>
          </p:nvSpPr>
          <p:spPr bwMode="auto">
            <a:xfrm>
              <a:off x="1584" y="662"/>
              <a:ext cx="1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= relevant document</a:t>
              </a:r>
            </a:p>
          </p:txBody>
        </p:sp>
      </p:grpSp>
      <p:sp>
        <p:nvSpPr>
          <p:cNvPr id="65618" name="Text Box 84"/>
          <p:cNvSpPr txBox="1">
            <a:spLocks noChangeArrowheads="1"/>
          </p:cNvSpPr>
          <p:nvPr/>
        </p:nvSpPr>
        <p:spPr bwMode="auto">
          <a:xfrm>
            <a:off x="1911350" y="1508125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A.</a:t>
            </a:r>
          </a:p>
        </p:txBody>
      </p:sp>
      <p:sp>
        <p:nvSpPr>
          <p:cNvPr id="65619" name="Text Box 85"/>
          <p:cNvSpPr txBox="1">
            <a:spLocks noChangeArrowheads="1"/>
          </p:cNvSpPr>
          <p:nvPr/>
        </p:nvSpPr>
        <p:spPr bwMode="auto">
          <a:xfrm>
            <a:off x="1911350" y="225425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B.</a:t>
            </a:r>
          </a:p>
        </p:txBody>
      </p:sp>
      <p:sp>
        <p:nvSpPr>
          <p:cNvPr id="65620" name="Text Box 86"/>
          <p:cNvSpPr txBox="1">
            <a:spLocks noChangeArrowheads="1"/>
          </p:cNvSpPr>
          <p:nvPr/>
        </p:nvSpPr>
        <p:spPr bwMode="auto">
          <a:xfrm>
            <a:off x="1911350" y="301625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C.</a:t>
            </a:r>
          </a:p>
        </p:txBody>
      </p:sp>
      <p:sp>
        <p:nvSpPr>
          <p:cNvPr id="65621" name="Text Box 87"/>
          <p:cNvSpPr txBox="1">
            <a:spLocks noChangeArrowheads="1"/>
          </p:cNvSpPr>
          <p:nvPr/>
        </p:nvSpPr>
        <p:spPr bwMode="auto">
          <a:xfrm>
            <a:off x="1911350" y="377825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D.</a:t>
            </a:r>
          </a:p>
        </p:txBody>
      </p:sp>
      <p:sp>
        <p:nvSpPr>
          <p:cNvPr id="65622" name="Text Box 88"/>
          <p:cNvSpPr txBox="1">
            <a:spLocks noChangeArrowheads="1"/>
          </p:cNvSpPr>
          <p:nvPr/>
        </p:nvSpPr>
        <p:spPr bwMode="auto">
          <a:xfrm>
            <a:off x="1911350" y="4540250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E.</a:t>
            </a:r>
          </a:p>
        </p:txBody>
      </p:sp>
      <p:sp>
        <p:nvSpPr>
          <p:cNvPr id="65623" name="Text Box 89"/>
          <p:cNvSpPr txBox="1">
            <a:spLocks noChangeArrowheads="1"/>
          </p:cNvSpPr>
          <p:nvPr/>
        </p:nvSpPr>
        <p:spPr bwMode="auto">
          <a:xfrm>
            <a:off x="1905000" y="5302250"/>
            <a:ext cx="365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F.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Precision and Recall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Precision</a:t>
            </a:r>
          </a:p>
          <a:p>
            <a:pPr lvl="1"/>
            <a:r>
              <a:rPr lang="en-US" altLang="en-US" smtClean="0"/>
              <a:t>How much of what was found is relevant?</a:t>
            </a:r>
          </a:p>
          <a:p>
            <a:pPr lvl="1"/>
            <a:r>
              <a:rPr lang="en-US" altLang="en-US" smtClean="0"/>
              <a:t>Often of interest, particularly for interactive searching</a:t>
            </a:r>
          </a:p>
          <a:p>
            <a:r>
              <a:rPr lang="en-US" altLang="en-US" smtClean="0"/>
              <a:t>Recall</a:t>
            </a:r>
          </a:p>
          <a:p>
            <a:pPr lvl="1"/>
            <a:r>
              <a:rPr lang="en-US" altLang="en-US" smtClean="0"/>
              <a:t>How much of what is relevant was found?</a:t>
            </a:r>
          </a:p>
          <a:p>
            <a:pPr lvl="1"/>
            <a:r>
              <a:rPr lang="en-US" altLang="en-US" smtClean="0"/>
              <a:t>Particularly important for law, patents, and medicine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15"/>
          <p:cNvGrpSpPr>
            <a:grpSpLocks/>
          </p:cNvGrpSpPr>
          <p:nvPr/>
        </p:nvGrpSpPr>
        <p:grpSpPr bwMode="auto">
          <a:xfrm>
            <a:off x="609600" y="3505200"/>
            <a:ext cx="4495800" cy="1997075"/>
            <a:chOff x="864" y="2352"/>
            <a:chExt cx="2832" cy="1258"/>
          </a:xfrm>
        </p:grpSpPr>
        <p:sp>
          <p:nvSpPr>
            <p:cNvPr id="68618" name="Oval 6"/>
            <p:cNvSpPr>
              <a:spLocks noChangeArrowheads="1"/>
            </p:cNvSpPr>
            <p:nvPr/>
          </p:nvSpPr>
          <p:spPr bwMode="auto">
            <a:xfrm rot="-1673343">
              <a:off x="864" y="2352"/>
              <a:ext cx="2832" cy="1152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en-GB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8619" name="Text Box 7"/>
            <p:cNvSpPr txBox="1">
              <a:spLocks noChangeArrowheads="1"/>
            </p:cNvSpPr>
            <p:nvPr/>
          </p:nvSpPr>
          <p:spPr bwMode="auto">
            <a:xfrm>
              <a:off x="1344" y="3360"/>
              <a:ext cx="7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>
                  <a:solidFill>
                    <a:schemeClr val="hlink"/>
                  </a:solidFill>
                  <a:latin typeface="Arial" panose="020B0604020202020204" pitchFamily="34" charset="0"/>
                </a:rPr>
                <a:t>Relevant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210960" name="Group 16"/>
          <p:cNvGrpSpPr>
            <a:grpSpLocks/>
          </p:cNvGrpSpPr>
          <p:nvPr/>
        </p:nvGrpSpPr>
        <p:grpSpPr bwMode="auto">
          <a:xfrm>
            <a:off x="1371600" y="2590800"/>
            <a:ext cx="5013325" cy="1828800"/>
            <a:chOff x="1344" y="1776"/>
            <a:chExt cx="3158" cy="1152"/>
          </a:xfrm>
        </p:grpSpPr>
        <p:sp>
          <p:nvSpPr>
            <p:cNvPr id="68616" name="Oval 4"/>
            <p:cNvSpPr>
              <a:spLocks noChangeArrowheads="1"/>
            </p:cNvSpPr>
            <p:nvPr/>
          </p:nvSpPr>
          <p:spPr bwMode="auto">
            <a:xfrm>
              <a:off x="1344" y="1776"/>
              <a:ext cx="3072" cy="1152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8617" name="Text Box 10"/>
            <p:cNvSpPr txBox="1">
              <a:spLocks noChangeArrowheads="1"/>
            </p:cNvSpPr>
            <p:nvPr/>
          </p:nvSpPr>
          <p:spPr bwMode="auto">
            <a:xfrm>
              <a:off x="3504" y="2064"/>
              <a:ext cx="9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>
                  <a:solidFill>
                    <a:schemeClr val="accent1"/>
                  </a:solidFill>
                  <a:latin typeface="Arial" panose="020B0604020202020204" pitchFamily="34" charset="0"/>
                </a:rPr>
                <a:t>Retrieved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210961" name="Group 17"/>
          <p:cNvGrpSpPr>
            <a:grpSpLocks/>
          </p:cNvGrpSpPr>
          <p:nvPr/>
        </p:nvGrpSpPr>
        <p:grpSpPr bwMode="auto">
          <a:xfrm>
            <a:off x="5181600" y="4343400"/>
            <a:ext cx="3810000" cy="2330450"/>
            <a:chOff x="192" y="240"/>
            <a:chExt cx="2400" cy="1468"/>
          </a:xfrm>
        </p:grpSpPr>
        <p:graphicFrame>
          <p:nvGraphicFramePr>
            <p:cNvPr id="68614" name="Object 11"/>
            <p:cNvGraphicFramePr>
              <a:graphicFrameLocks noChangeAspect="1"/>
            </p:cNvGraphicFramePr>
            <p:nvPr/>
          </p:nvGraphicFramePr>
          <p:xfrm>
            <a:off x="432" y="1008"/>
            <a:ext cx="2160" cy="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name="Equation" r:id="rId3" imgW="1295400" imgH="419100" progId="Equation.3">
                    <p:embed/>
                  </p:oleObj>
                </mc:Choice>
                <mc:Fallback>
                  <p:oleObj name="Equation" r:id="rId3" imgW="12954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1008"/>
                          <a:ext cx="2160" cy="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615" name="Object 13"/>
            <p:cNvGraphicFramePr>
              <a:graphicFrameLocks noChangeAspect="1"/>
            </p:cNvGraphicFramePr>
            <p:nvPr/>
          </p:nvGraphicFramePr>
          <p:xfrm>
            <a:off x="192" y="240"/>
            <a:ext cx="2352" cy="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name="Equation" r:id="rId5" imgW="1485900" imgH="419100" progId="Equation.3">
                    <p:embed/>
                  </p:oleObj>
                </mc:Choice>
                <mc:Fallback>
                  <p:oleObj name="Equation" r:id="rId5" imgW="14859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240"/>
                          <a:ext cx="2352" cy="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613" name="Rectangle 19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Measures of Effectiveness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Affective Evaluation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altLang="en-US" smtClean="0"/>
              <a:t>Measure stickiness through frequency of use</a:t>
            </a:r>
          </a:p>
          <a:p>
            <a:pPr lvl="1"/>
            <a:r>
              <a:rPr lang="en-US" altLang="en-US" smtClean="0"/>
              <a:t>Non-comparative, long-term</a:t>
            </a:r>
          </a:p>
          <a:p>
            <a:r>
              <a:rPr lang="en-US" altLang="en-US" smtClean="0"/>
              <a:t>Key factors (from cognitive psychology):</a:t>
            </a:r>
          </a:p>
          <a:p>
            <a:pPr lvl="1"/>
            <a:r>
              <a:rPr lang="en-US" altLang="en-US" smtClean="0"/>
              <a:t>Worst experience</a:t>
            </a:r>
          </a:p>
          <a:p>
            <a:pPr lvl="1"/>
            <a:r>
              <a:rPr lang="en-US" altLang="en-US" smtClean="0"/>
              <a:t>Best experience</a:t>
            </a:r>
          </a:p>
          <a:p>
            <a:pPr lvl="1"/>
            <a:r>
              <a:rPr lang="en-US" altLang="en-US" smtClean="0"/>
              <a:t>Most recent experience</a:t>
            </a:r>
          </a:p>
          <a:p>
            <a:r>
              <a:rPr lang="en-US" altLang="en-US" smtClean="0"/>
              <a:t>Highly variable effectiveness is undesirable</a:t>
            </a:r>
          </a:p>
          <a:p>
            <a:pPr lvl="1"/>
            <a:r>
              <a:rPr lang="en-US" altLang="en-US" smtClean="0"/>
              <a:t>Bad experiences are particularly memorable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Before You Go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   On a sheet of paper, answer the following (ungraded) question (no names, please):</a:t>
            </a:r>
          </a:p>
          <a:p>
            <a:pPr>
              <a:buFontTx/>
              <a:buNone/>
            </a:pPr>
            <a:r>
              <a:rPr lang="en-US" dirty="0" smtClean="0"/>
              <a:t>	</a:t>
            </a:r>
          </a:p>
          <a:p>
            <a:pPr>
              <a:buFontTx/>
              <a:buNone/>
            </a:pPr>
            <a:r>
              <a:rPr lang="en-US" sz="4000" dirty="0"/>
              <a:t> </a:t>
            </a:r>
            <a:r>
              <a:rPr lang="en-US" sz="4000" dirty="0" smtClean="0"/>
              <a:t> What was the muddiest point in today’s class?</a:t>
            </a:r>
          </a:p>
        </p:txBody>
      </p:sp>
    </p:spTree>
    <p:extLst>
      <p:ext uri="{BB962C8B-B14F-4D97-AF65-F5344CB8AC3E}">
        <p14:creationId xmlns:p14="http://schemas.microsoft.com/office/powerpoint/2010/main" val="19971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97340"/>
            <a:ext cx="7239000" cy="1143000"/>
          </a:xfrm>
        </p:spPr>
        <p:txBody>
          <a:bodyPr/>
          <a:lstStyle/>
          <a:p>
            <a:r>
              <a:rPr lang="en-US" dirty="0" smtClean="0"/>
              <a:t>Search</a:t>
            </a:r>
            <a:br>
              <a:rPr lang="en-US" dirty="0" smtClean="0"/>
            </a:br>
            <a:r>
              <a:rPr lang="en-US" dirty="0" smtClean="0"/>
              <a:t>Strategies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282" y="3954317"/>
            <a:ext cx="4332718" cy="2897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441" y="2838905"/>
            <a:ext cx="3089189" cy="4012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371600"/>
            <a:ext cx="2780819" cy="4148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948" y="-28832"/>
            <a:ext cx="2847052" cy="3982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3441" y="-14416"/>
            <a:ext cx="27336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69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err="1" smtClean="0"/>
              <a:t>Marchionini’s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Factors</a:t>
            </a:r>
            <a:r>
              <a:rPr lang="en-US" dirty="0"/>
              <a:t> </a:t>
            </a:r>
            <a:r>
              <a:rPr lang="en-US" dirty="0" smtClean="0"/>
              <a:t>Affecting Information Seeking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43200" y="2362200"/>
            <a:ext cx="3810000" cy="4114800"/>
          </a:xfrm>
        </p:spPr>
        <p:txBody>
          <a:bodyPr/>
          <a:lstStyle/>
          <a:p>
            <a:r>
              <a:rPr lang="en-US" dirty="0" smtClean="0"/>
              <a:t>Information seeker</a:t>
            </a:r>
          </a:p>
          <a:p>
            <a:r>
              <a:rPr lang="en-US" dirty="0" smtClean="0"/>
              <a:t>Task</a:t>
            </a:r>
          </a:p>
          <a:p>
            <a:r>
              <a:rPr lang="en-US" dirty="0" smtClean="0"/>
              <a:t>Search system</a:t>
            </a:r>
          </a:p>
          <a:p>
            <a:r>
              <a:rPr lang="en-US" dirty="0" smtClean="0"/>
              <a:t>Domain</a:t>
            </a:r>
          </a:p>
          <a:p>
            <a:r>
              <a:rPr lang="en-US" dirty="0" smtClean="0"/>
              <a:t>Setting</a:t>
            </a:r>
          </a:p>
          <a:p>
            <a:r>
              <a:rPr lang="en-US" dirty="0" smtClean="0"/>
              <a:t>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61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  <a:noFill/>
        </p:spPr>
        <p:txBody>
          <a:bodyPr/>
          <a:lstStyle/>
          <a:p>
            <a:r>
              <a:rPr lang="en-US" altLang="en-US" dirty="0" smtClean="0"/>
              <a:t>Belkin’s ASK:</a:t>
            </a:r>
            <a:br>
              <a:rPr lang="en-US" altLang="en-US" dirty="0" smtClean="0"/>
            </a:br>
            <a:r>
              <a:rPr lang="en-US" altLang="en-US" dirty="0" smtClean="0"/>
              <a:t>Anomalous State of Knowledge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924800" cy="4114800"/>
          </a:xfrm>
          <a:noFill/>
        </p:spPr>
        <p:txBody>
          <a:bodyPr/>
          <a:lstStyle/>
          <a:p>
            <a:r>
              <a:rPr lang="en-US" altLang="en-US" dirty="0" smtClean="0"/>
              <a:t>Searchers do not clearly understand</a:t>
            </a:r>
          </a:p>
          <a:p>
            <a:pPr lvl="1"/>
            <a:r>
              <a:rPr lang="en-US" altLang="en-US" dirty="0" smtClean="0"/>
              <a:t>The problem itself</a:t>
            </a:r>
          </a:p>
          <a:p>
            <a:pPr lvl="1"/>
            <a:r>
              <a:rPr lang="en-US" altLang="en-US" dirty="0" smtClean="0"/>
              <a:t>What information is needed to solve the problem</a:t>
            </a:r>
            <a:endParaRPr lang="en-US" altLang="en-US" dirty="0" smtClean="0">
              <a:sym typeface="Wingdings" panose="05000000000000000000" pitchFamily="2" charset="2"/>
            </a:endParaRPr>
          </a:p>
          <a:p>
            <a:endParaRPr lang="en-US" altLang="en-US" dirty="0" smtClean="0">
              <a:sym typeface="Wingdings" panose="05000000000000000000" pitchFamily="2" charset="2"/>
            </a:endParaRPr>
          </a:p>
          <a:p>
            <a:r>
              <a:rPr lang="en-US" altLang="en-US" dirty="0" smtClean="0">
                <a:sym typeface="Wingdings" panose="05000000000000000000" pitchFamily="2" charset="2"/>
              </a:rPr>
              <a:t>The query results from a clarification process</a:t>
            </a:r>
          </a:p>
          <a:p>
            <a:endParaRPr lang="en-US" altLang="en-US" dirty="0" smtClean="0"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>
            <a:off x="2178050" y="2135188"/>
            <a:ext cx="5922963" cy="3897312"/>
          </a:xfrm>
          <a:custGeom>
            <a:avLst/>
            <a:gdLst>
              <a:gd name="T0" fmla="*/ 0 w 3731"/>
              <a:gd name="T1" fmla="*/ 2420 h 2455"/>
              <a:gd name="T2" fmla="*/ 364 w 3731"/>
              <a:gd name="T3" fmla="*/ 2420 h 2455"/>
              <a:gd name="T4" fmla="*/ 422 w 3731"/>
              <a:gd name="T5" fmla="*/ 2398 h 2455"/>
              <a:gd name="T6" fmla="*/ 636 w 3731"/>
              <a:gd name="T7" fmla="*/ 2234 h 2455"/>
              <a:gd name="T8" fmla="*/ 707 w 3731"/>
              <a:gd name="T9" fmla="*/ 2148 h 2455"/>
              <a:gd name="T10" fmla="*/ 800 w 3731"/>
              <a:gd name="T11" fmla="*/ 1891 h 2455"/>
              <a:gd name="T12" fmla="*/ 650 w 3731"/>
              <a:gd name="T13" fmla="*/ 1270 h 2455"/>
              <a:gd name="T14" fmla="*/ 493 w 3731"/>
              <a:gd name="T15" fmla="*/ 1077 h 2455"/>
              <a:gd name="T16" fmla="*/ 464 w 3731"/>
              <a:gd name="T17" fmla="*/ 1041 h 2455"/>
              <a:gd name="T18" fmla="*/ 436 w 3731"/>
              <a:gd name="T19" fmla="*/ 1005 h 2455"/>
              <a:gd name="T20" fmla="*/ 393 w 3731"/>
              <a:gd name="T21" fmla="*/ 913 h 2455"/>
              <a:gd name="T22" fmla="*/ 450 w 3731"/>
              <a:gd name="T23" fmla="*/ 505 h 2455"/>
              <a:gd name="T24" fmla="*/ 522 w 3731"/>
              <a:gd name="T25" fmla="*/ 484 h 2455"/>
              <a:gd name="T26" fmla="*/ 729 w 3731"/>
              <a:gd name="T27" fmla="*/ 505 h 2455"/>
              <a:gd name="T28" fmla="*/ 822 w 3731"/>
              <a:gd name="T29" fmla="*/ 555 h 2455"/>
              <a:gd name="T30" fmla="*/ 879 w 3731"/>
              <a:gd name="T31" fmla="*/ 584 h 2455"/>
              <a:gd name="T32" fmla="*/ 950 w 3731"/>
              <a:gd name="T33" fmla="*/ 641 h 2455"/>
              <a:gd name="T34" fmla="*/ 1064 w 3731"/>
              <a:gd name="T35" fmla="*/ 855 h 2455"/>
              <a:gd name="T36" fmla="*/ 1143 w 3731"/>
              <a:gd name="T37" fmla="*/ 1063 h 2455"/>
              <a:gd name="T38" fmla="*/ 1193 w 3731"/>
              <a:gd name="T39" fmla="*/ 1170 h 2455"/>
              <a:gd name="T40" fmla="*/ 1307 w 3731"/>
              <a:gd name="T41" fmla="*/ 1334 h 2455"/>
              <a:gd name="T42" fmla="*/ 1464 w 3731"/>
              <a:gd name="T43" fmla="*/ 1448 h 2455"/>
              <a:gd name="T44" fmla="*/ 1500 w 3731"/>
              <a:gd name="T45" fmla="*/ 1470 h 2455"/>
              <a:gd name="T46" fmla="*/ 1586 w 3731"/>
              <a:gd name="T47" fmla="*/ 1484 h 2455"/>
              <a:gd name="T48" fmla="*/ 1729 w 3731"/>
              <a:gd name="T49" fmla="*/ 1463 h 2455"/>
              <a:gd name="T50" fmla="*/ 1893 w 3731"/>
              <a:gd name="T51" fmla="*/ 1170 h 2455"/>
              <a:gd name="T52" fmla="*/ 1936 w 3731"/>
              <a:gd name="T53" fmla="*/ 1063 h 2455"/>
              <a:gd name="T54" fmla="*/ 1907 w 3731"/>
              <a:gd name="T55" fmla="*/ 698 h 2455"/>
              <a:gd name="T56" fmla="*/ 1850 w 3731"/>
              <a:gd name="T57" fmla="*/ 470 h 2455"/>
              <a:gd name="T58" fmla="*/ 1957 w 3731"/>
              <a:gd name="T59" fmla="*/ 48 h 2455"/>
              <a:gd name="T60" fmla="*/ 2115 w 3731"/>
              <a:gd name="T61" fmla="*/ 6 h 2455"/>
              <a:gd name="T62" fmla="*/ 2307 w 3731"/>
              <a:gd name="T63" fmla="*/ 20 h 2455"/>
              <a:gd name="T64" fmla="*/ 2372 w 3731"/>
              <a:gd name="T65" fmla="*/ 41 h 2455"/>
              <a:gd name="T66" fmla="*/ 2600 w 3731"/>
              <a:gd name="T67" fmla="*/ 127 h 2455"/>
              <a:gd name="T68" fmla="*/ 2736 w 3731"/>
              <a:gd name="T69" fmla="*/ 213 h 2455"/>
              <a:gd name="T70" fmla="*/ 2786 w 3731"/>
              <a:gd name="T71" fmla="*/ 313 h 2455"/>
              <a:gd name="T72" fmla="*/ 2700 w 3731"/>
              <a:gd name="T73" fmla="*/ 734 h 2455"/>
              <a:gd name="T74" fmla="*/ 2650 w 3731"/>
              <a:gd name="T75" fmla="*/ 791 h 2455"/>
              <a:gd name="T76" fmla="*/ 2550 w 3731"/>
              <a:gd name="T77" fmla="*/ 920 h 2455"/>
              <a:gd name="T78" fmla="*/ 2486 w 3731"/>
              <a:gd name="T79" fmla="*/ 1020 h 2455"/>
              <a:gd name="T80" fmla="*/ 2457 w 3731"/>
              <a:gd name="T81" fmla="*/ 1098 h 2455"/>
              <a:gd name="T82" fmla="*/ 2493 w 3731"/>
              <a:gd name="T83" fmla="*/ 1498 h 2455"/>
              <a:gd name="T84" fmla="*/ 2657 w 3731"/>
              <a:gd name="T85" fmla="*/ 1713 h 2455"/>
              <a:gd name="T86" fmla="*/ 3086 w 3731"/>
              <a:gd name="T87" fmla="*/ 1905 h 2455"/>
              <a:gd name="T88" fmla="*/ 3186 w 3731"/>
              <a:gd name="T89" fmla="*/ 1898 h 2455"/>
              <a:gd name="T90" fmla="*/ 3207 w 3731"/>
              <a:gd name="T91" fmla="*/ 1877 h 2455"/>
              <a:gd name="T92" fmla="*/ 3322 w 3731"/>
              <a:gd name="T93" fmla="*/ 1777 h 2455"/>
              <a:gd name="T94" fmla="*/ 3365 w 3731"/>
              <a:gd name="T95" fmla="*/ 1720 h 2455"/>
              <a:gd name="T96" fmla="*/ 3386 w 3731"/>
              <a:gd name="T97" fmla="*/ 1691 h 2455"/>
              <a:gd name="T98" fmla="*/ 3415 w 3731"/>
              <a:gd name="T99" fmla="*/ 1527 h 2455"/>
              <a:gd name="T100" fmla="*/ 3557 w 3731"/>
              <a:gd name="T101" fmla="*/ 863 h 2455"/>
              <a:gd name="T102" fmla="*/ 3665 w 3731"/>
              <a:gd name="T103" fmla="*/ 805 h 2455"/>
              <a:gd name="T104" fmla="*/ 3729 w 3731"/>
              <a:gd name="T105" fmla="*/ 770 h 2455"/>
              <a:gd name="T106" fmla="*/ 3722 w 3731"/>
              <a:gd name="T107" fmla="*/ 763 h 245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731"/>
              <a:gd name="T163" fmla="*/ 0 h 2455"/>
              <a:gd name="T164" fmla="*/ 3731 w 3731"/>
              <a:gd name="T165" fmla="*/ 2455 h 245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731" h="2455">
                <a:moveTo>
                  <a:pt x="0" y="2420"/>
                </a:moveTo>
                <a:cubicBezTo>
                  <a:pt x="104" y="2455"/>
                  <a:pt x="285" y="2424"/>
                  <a:pt x="364" y="2420"/>
                </a:cubicBezTo>
                <a:cubicBezTo>
                  <a:pt x="382" y="2411"/>
                  <a:pt x="404" y="2409"/>
                  <a:pt x="422" y="2398"/>
                </a:cubicBezTo>
                <a:cubicBezTo>
                  <a:pt x="495" y="2353"/>
                  <a:pt x="573" y="2291"/>
                  <a:pt x="636" y="2234"/>
                </a:cubicBezTo>
                <a:cubicBezTo>
                  <a:pt x="665" y="2208"/>
                  <a:pt x="680" y="2176"/>
                  <a:pt x="707" y="2148"/>
                </a:cubicBezTo>
                <a:cubicBezTo>
                  <a:pt x="744" y="2062"/>
                  <a:pt x="782" y="1983"/>
                  <a:pt x="800" y="1891"/>
                </a:cubicBezTo>
                <a:cubicBezTo>
                  <a:pt x="796" y="1709"/>
                  <a:pt x="846" y="1395"/>
                  <a:pt x="650" y="1270"/>
                </a:cubicBezTo>
                <a:cubicBezTo>
                  <a:pt x="604" y="1199"/>
                  <a:pt x="544" y="1143"/>
                  <a:pt x="493" y="1077"/>
                </a:cubicBezTo>
                <a:cubicBezTo>
                  <a:pt x="484" y="1065"/>
                  <a:pt x="474" y="1053"/>
                  <a:pt x="464" y="1041"/>
                </a:cubicBezTo>
                <a:cubicBezTo>
                  <a:pt x="455" y="1029"/>
                  <a:pt x="436" y="1005"/>
                  <a:pt x="436" y="1005"/>
                </a:cubicBezTo>
                <a:cubicBezTo>
                  <a:pt x="424" y="968"/>
                  <a:pt x="410" y="947"/>
                  <a:pt x="393" y="913"/>
                </a:cubicBezTo>
                <a:cubicBezTo>
                  <a:pt x="370" y="773"/>
                  <a:pt x="365" y="623"/>
                  <a:pt x="450" y="505"/>
                </a:cubicBezTo>
                <a:cubicBezTo>
                  <a:pt x="454" y="500"/>
                  <a:pt x="510" y="487"/>
                  <a:pt x="522" y="484"/>
                </a:cubicBezTo>
                <a:cubicBezTo>
                  <a:pt x="594" y="489"/>
                  <a:pt x="658" y="497"/>
                  <a:pt x="729" y="505"/>
                </a:cubicBezTo>
                <a:cubicBezTo>
                  <a:pt x="762" y="518"/>
                  <a:pt x="790" y="539"/>
                  <a:pt x="822" y="555"/>
                </a:cubicBezTo>
                <a:cubicBezTo>
                  <a:pt x="841" y="565"/>
                  <a:pt x="879" y="584"/>
                  <a:pt x="879" y="584"/>
                </a:cubicBezTo>
                <a:cubicBezTo>
                  <a:pt x="903" y="608"/>
                  <a:pt x="928" y="612"/>
                  <a:pt x="950" y="641"/>
                </a:cubicBezTo>
                <a:cubicBezTo>
                  <a:pt x="998" y="705"/>
                  <a:pt x="1032" y="783"/>
                  <a:pt x="1064" y="855"/>
                </a:cubicBezTo>
                <a:cubicBezTo>
                  <a:pt x="1094" y="921"/>
                  <a:pt x="1104" y="1002"/>
                  <a:pt x="1143" y="1063"/>
                </a:cubicBezTo>
                <a:cubicBezTo>
                  <a:pt x="1153" y="1103"/>
                  <a:pt x="1175" y="1134"/>
                  <a:pt x="1193" y="1170"/>
                </a:cubicBezTo>
                <a:cubicBezTo>
                  <a:pt x="1221" y="1227"/>
                  <a:pt x="1253" y="1298"/>
                  <a:pt x="1307" y="1334"/>
                </a:cubicBezTo>
                <a:cubicBezTo>
                  <a:pt x="1346" y="1388"/>
                  <a:pt x="1407" y="1419"/>
                  <a:pt x="1464" y="1448"/>
                </a:cubicBezTo>
                <a:cubicBezTo>
                  <a:pt x="1477" y="1454"/>
                  <a:pt x="1487" y="1466"/>
                  <a:pt x="1500" y="1470"/>
                </a:cubicBezTo>
                <a:cubicBezTo>
                  <a:pt x="1528" y="1479"/>
                  <a:pt x="1558" y="1477"/>
                  <a:pt x="1586" y="1484"/>
                </a:cubicBezTo>
                <a:cubicBezTo>
                  <a:pt x="1635" y="1479"/>
                  <a:pt x="1681" y="1471"/>
                  <a:pt x="1729" y="1463"/>
                </a:cubicBezTo>
                <a:cubicBezTo>
                  <a:pt x="1840" y="1404"/>
                  <a:pt x="1852" y="1276"/>
                  <a:pt x="1893" y="1170"/>
                </a:cubicBezTo>
                <a:cubicBezTo>
                  <a:pt x="1907" y="1135"/>
                  <a:pt x="1924" y="1099"/>
                  <a:pt x="1936" y="1063"/>
                </a:cubicBezTo>
                <a:cubicBezTo>
                  <a:pt x="1931" y="883"/>
                  <a:pt x="1943" y="833"/>
                  <a:pt x="1907" y="698"/>
                </a:cubicBezTo>
                <a:cubicBezTo>
                  <a:pt x="1897" y="620"/>
                  <a:pt x="1875" y="544"/>
                  <a:pt x="1850" y="470"/>
                </a:cubicBezTo>
                <a:cubicBezTo>
                  <a:pt x="1832" y="343"/>
                  <a:pt x="1820" y="123"/>
                  <a:pt x="1957" y="48"/>
                </a:cubicBezTo>
                <a:cubicBezTo>
                  <a:pt x="2005" y="22"/>
                  <a:pt x="2062" y="12"/>
                  <a:pt x="2115" y="6"/>
                </a:cubicBezTo>
                <a:cubicBezTo>
                  <a:pt x="2179" y="9"/>
                  <a:pt x="2246" y="0"/>
                  <a:pt x="2307" y="20"/>
                </a:cubicBezTo>
                <a:cubicBezTo>
                  <a:pt x="2393" y="48"/>
                  <a:pt x="2273" y="22"/>
                  <a:pt x="2372" y="41"/>
                </a:cubicBezTo>
                <a:cubicBezTo>
                  <a:pt x="2464" y="87"/>
                  <a:pt x="2501" y="105"/>
                  <a:pt x="2600" y="127"/>
                </a:cubicBezTo>
                <a:cubicBezTo>
                  <a:pt x="2641" y="147"/>
                  <a:pt x="2709" y="172"/>
                  <a:pt x="2736" y="213"/>
                </a:cubicBezTo>
                <a:cubicBezTo>
                  <a:pt x="2754" y="240"/>
                  <a:pt x="2772" y="283"/>
                  <a:pt x="2786" y="313"/>
                </a:cubicBezTo>
                <a:cubicBezTo>
                  <a:pt x="2804" y="473"/>
                  <a:pt x="2795" y="608"/>
                  <a:pt x="2700" y="734"/>
                </a:cubicBezTo>
                <a:cubicBezTo>
                  <a:pt x="2657" y="791"/>
                  <a:pt x="2692" y="765"/>
                  <a:pt x="2650" y="791"/>
                </a:cubicBezTo>
                <a:cubicBezTo>
                  <a:pt x="2621" y="836"/>
                  <a:pt x="2583" y="877"/>
                  <a:pt x="2550" y="920"/>
                </a:cubicBezTo>
                <a:cubicBezTo>
                  <a:pt x="2524" y="953"/>
                  <a:pt x="2515" y="989"/>
                  <a:pt x="2486" y="1020"/>
                </a:cubicBezTo>
                <a:cubicBezTo>
                  <a:pt x="2468" y="1075"/>
                  <a:pt x="2478" y="1049"/>
                  <a:pt x="2457" y="1098"/>
                </a:cubicBezTo>
                <a:cubicBezTo>
                  <a:pt x="2436" y="1229"/>
                  <a:pt x="2432" y="1376"/>
                  <a:pt x="2493" y="1498"/>
                </a:cubicBezTo>
                <a:cubicBezTo>
                  <a:pt x="2514" y="1587"/>
                  <a:pt x="2586" y="1659"/>
                  <a:pt x="2657" y="1713"/>
                </a:cubicBezTo>
                <a:cubicBezTo>
                  <a:pt x="2781" y="1808"/>
                  <a:pt x="2929" y="1891"/>
                  <a:pt x="3086" y="1905"/>
                </a:cubicBezTo>
                <a:cubicBezTo>
                  <a:pt x="3119" y="1903"/>
                  <a:pt x="3153" y="1906"/>
                  <a:pt x="3186" y="1898"/>
                </a:cubicBezTo>
                <a:cubicBezTo>
                  <a:pt x="3196" y="1896"/>
                  <a:pt x="3199" y="1883"/>
                  <a:pt x="3207" y="1877"/>
                </a:cubicBezTo>
                <a:cubicBezTo>
                  <a:pt x="3245" y="1846"/>
                  <a:pt x="3289" y="1815"/>
                  <a:pt x="3322" y="1777"/>
                </a:cubicBezTo>
                <a:cubicBezTo>
                  <a:pt x="3337" y="1759"/>
                  <a:pt x="3351" y="1739"/>
                  <a:pt x="3365" y="1720"/>
                </a:cubicBezTo>
                <a:cubicBezTo>
                  <a:pt x="3372" y="1710"/>
                  <a:pt x="3386" y="1691"/>
                  <a:pt x="3386" y="1691"/>
                </a:cubicBezTo>
                <a:cubicBezTo>
                  <a:pt x="3397" y="1635"/>
                  <a:pt x="3408" y="1583"/>
                  <a:pt x="3415" y="1527"/>
                </a:cubicBezTo>
                <a:cubicBezTo>
                  <a:pt x="3420" y="1229"/>
                  <a:pt x="3334" y="1029"/>
                  <a:pt x="3557" y="863"/>
                </a:cubicBezTo>
                <a:cubicBezTo>
                  <a:pt x="3591" y="838"/>
                  <a:pt x="3624" y="816"/>
                  <a:pt x="3665" y="805"/>
                </a:cubicBezTo>
                <a:cubicBezTo>
                  <a:pt x="3686" y="792"/>
                  <a:pt x="3711" y="787"/>
                  <a:pt x="3729" y="770"/>
                </a:cubicBezTo>
                <a:cubicBezTo>
                  <a:pt x="3731" y="768"/>
                  <a:pt x="3724" y="765"/>
                  <a:pt x="3722" y="763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276600" y="5905500"/>
            <a:ext cx="2286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33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200400" y="5829300"/>
            <a:ext cx="2286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33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362200" y="3390900"/>
            <a:ext cx="228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286000" y="3314700"/>
            <a:ext cx="228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562600" y="3162300"/>
            <a:ext cx="228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486400" y="3086100"/>
            <a:ext cx="228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8382000" y="3009900"/>
            <a:ext cx="228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8305800" y="2933700"/>
            <a:ext cx="228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6248400" y="5448300"/>
            <a:ext cx="2286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172200" y="5372100"/>
            <a:ext cx="2286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25" name="Freeform 13"/>
          <p:cNvSpPr>
            <a:spLocks/>
          </p:cNvSpPr>
          <p:nvPr/>
        </p:nvSpPr>
        <p:spPr bwMode="auto">
          <a:xfrm>
            <a:off x="7848600" y="3238500"/>
            <a:ext cx="260350" cy="361950"/>
          </a:xfrm>
          <a:custGeom>
            <a:avLst/>
            <a:gdLst>
              <a:gd name="T0" fmla="*/ 0 w 164"/>
              <a:gd name="T1" fmla="*/ 0 h 228"/>
              <a:gd name="T2" fmla="*/ 164 w 164"/>
              <a:gd name="T3" fmla="*/ 78 h 228"/>
              <a:gd name="T4" fmla="*/ 128 w 164"/>
              <a:gd name="T5" fmla="*/ 128 h 228"/>
              <a:gd name="T6" fmla="*/ 143 w 164"/>
              <a:gd name="T7" fmla="*/ 228 h 228"/>
              <a:gd name="T8" fmla="*/ 0 60000 65536"/>
              <a:gd name="T9" fmla="*/ 0 60000 65536"/>
              <a:gd name="T10" fmla="*/ 0 60000 65536"/>
              <a:gd name="T11" fmla="*/ 0 60000 65536"/>
              <a:gd name="T12" fmla="*/ 0 w 164"/>
              <a:gd name="T13" fmla="*/ 0 h 228"/>
              <a:gd name="T14" fmla="*/ 164 w 164"/>
              <a:gd name="T15" fmla="*/ 228 h 2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4" h="228">
                <a:moveTo>
                  <a:pt x="0" y="0"/>
                </a:moveTo>
                <a:cubicBezTo>
                  <a:pt x="64" y="43"/>
                  <a:pt x="81" y="66"/>
                  <a:pt x="164" y="78"/>
                </a:cubicBezTo>
                <a:cubicBezTo>
                  <a:pt x="148" y="95"/>
                  <a:pt x="145" y="112"/>
                  <a:pt x="128" y="128"/>
                </a:cubicBezTo>
                <a:cubicBezTo>
                  <a:pt x="117" y="163"/>
                  <a:pt x="125" y="197"/>
                  <a:pt x="143" y="22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1905000" y="5905500"/>
            <a:ext cx="5334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latin typeface="Arial" panose="020B0604020202020204" pitchFamily="34" charset="0"/>
              </a:rPr>
              <a:t>Q0</a:t>
            </a:r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3200400" y="4610100"/>
            <a:ext cx="5334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latin typeface="Arial" panose="020B0604020202020204" pitchFamily="34" charset="0"/>
              </a:rPr>
              <a:t>Q1</a:t>
            </a:r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2895600" y="2705100"/>
            <a:ext cx="5334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latin typeface="Arial" panose="020B0604020202020204" pitchFamily="34" charset="0"/>
              </a:rPr>
              <a:t>Q2</a:t>
            </a:r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4419600" y="4305300"/>
            <a:ext cx="5334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latin typeface="Arial" panose="020B0604020202020204" pitchFamily="34" charset="0"/>
              </a:rPr>
              <a:t>Q3</a:t>
            </a:r>
          </a:p>
        </p:txBody>
      </p:sp>
      <p:sp>
        <p:nvSpPr>
          <p:cNvPr id="13330" name="Oval 18"/>
          <p:cNvSpPr>
            <a:spLocks noChangeArrowheads="1"/>
          </p:cNvSpPr>
          <p:nvPr/>
        </p:nvSpPr>
        <p:spPr bwMode="auto">
          <a:xfrm>
            <a:off x="6324600" y="2705100"/>
            <a:ext cx="5334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latin typeface="Arial" panose="020B0604020202020204" pitchFamily="34" charset="0"/>
              </a:rPr>
              <a:t>Q4</a:t>
            </a:r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7162800" y="4762500"/>
            <a:ext cx="5334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latin typeface="Arial" panose="020B0604020202020204" pitchFamily="34" charset="0"/>
              </a:rPr>
              <a:t>Q5</a:t>
            </a: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2895600" y="5905500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 flipH="1" flipV="1">
            <a:off x="2667000" y="3695700"/>
            <a:ext cx="228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V="1">
            <a:off x="5257800" y="35433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H="1">
            <a:off x="6324600" y="49911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1803400" y="1143000"/>
            <a:ext cx="6807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A sketch of a searcher… “moving through many actions towards a general goal of satisfactory completion of research related to an information need.”</a:t>
            </a:r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Bates’ “Berry Picking”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600200" y="4419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  <a:noFill/>
        </p:spPr>
        <p:txBody>
          <a:bodyPr/>
          <a:lstStyle/>
          <a:p>
            <a:r>
              <a:rPr lang="en-US" altLang="en-US" dirty="0" err="1" smtClean="0"/>
              <a:t>Dervin’s</a:t>
            </a:r>
            <a:r>
              <a:rPr lang="en-US" altLang="en-US" dirty="0" smtClean="0"/>
              <a:t> Sensemaking</a:t>
            </a:r>
          </a:p>
        </p:txBody>
      </p:sp>
      <p:grpSp>
        <p:nvGrpSpPr>
          <p:cNvPr id="13318" name="Group 7"/>
          <p:cNvGrpSpPr>
            <a:grpSpLocks/>
          </p:cNvGrpSpPr>
          <p:nvPr/>
        </p:nvGrpSpPr>
        <p:grpSpPr bwMode="auto">
          <a:xfrm>
            <a:off x="3978275" y="3082925"/>
            <a:ext cx="1295400" cy="1600200"/>
            <a:chOff x="1776" y="1920"/>
            <a:chExt cx="816" cy="1008"/>
          </a:xfrm>
        </p:grpSpPr>
        <p:sp>
          <p:nvSpPr>
            <p:cNvPr id="13322" name="AutoShape 8"/>
            <p:cNvSpPr>
              <a:spLocks noChangeArrowheads="1"/>
            </p:cNvSpPr>
            <p:nvPr/>
          </p:nvSpPr>
          <p:spPr bwMode="auto">
            <a:xfrm>
              <a:off x="1824" y="2736"/>
              <a:ext cx="768" cy="192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3323" name="AutoShape 9"/>
            <p:cNvSpPr>
              <a:spLocks noChangeArrowheads="1"/>
            </p:cNvSpPr>
            <p:nvPr/>
          </p:nvSpPr>
          <p:spPr bwMode="auto">
            <a:xfrm rot="-7595362">
              <a:off x="2112" y="2208"/>
              <a:ext cx="768" cy="192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3324" name="AutoShape 10"/>
            <p:cNvSpPr>
              <a:spLocks noChangeArrowheads="1"/>
            </p:cNvSpPr>
            <p:nvPr/>
          </p:nvSpPr>
          <p:spPr bwMode="auto">
            <a:xfrm rot="7595362" flipV="1">
              <a:off x="1488" y="2256"/>
              <a:ext cx="768" cy="192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3988568" y="2650553"/>
            <a:ext cx="12939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400" dirty="0" smtClean="0"/>
              <a:t>Situation</a:t>
            </a:r>
            <a:endParaRPr lang="en-US" altLang="en-US" sz="2400" dirty="0"/>
          </a:p>
        </p:txBody>
      </p:sp>
      <p:sp>
        <p:nvSpPr>
          <p:cNvPr id="13320" name="Text Box 12"/>
          <p:cNvSpPr txBox="1">
            <a:spLocks noChangeArrowheads="1"/>
          </p:cNvSpPr>
          <p:nvPr/>
        </p:nvSpPr>
        <p:spPr bwMode="auto">
          <a:xfrm>
            <a:off x="3200400" y="41910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400"/>
              <a:t>Gap</a:t>
            </a:r>
          </a:p>
        </p:txBody>
      </p:sp>
      <p:sp>
        <p:nvSpPr>
          <p:cNvPr id="13321" name="Text Box 13"/>
          <p:cNvSpPr txBox="1">
            <a:spLocks noChangeArrowheads="1"/>
          </p:cNvSpPr>
          <p:nvPr/>
        </p:nvSpPr>
        <p:spPr bwMode="auto">
          <a:xfrm>
            <a:off x="5410200" y="4191000"/>
            <a:ext cx="10214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400" dirty="0" smtClean="0"/>
              <a:t>Action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021903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r>
              <a:rPr lang="en-US" altLang="en-US" dirty="0" smtClean="0"/>
              <a:t>Four Levels of Information Needs</a:t>
            </a:r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4108450" y="16764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RIN</a:t>
            </a:r>
            <a:r>
              <a:rPr lang="en-US" altLang="en-US" sz="1400" b="1" baseline="-250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2965450" y="2743200"/>
            <a:ext cx="533400" cy="5334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PIN</a:t>
            </a:r>
            <a:r>
              <a:rPr lang="en-US" altLang="en-US" sz="1400" b="1" baseline="-250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5556250" y="2743200"/>
            <a:ext cx="533400" cy="5334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PIN</a:t>
            </a:r>
            <a:r>
              <a:rPr lang="en-US" altLang="en-US" sz="1400" b="1" baseline="-25000"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2127250" y="3962400"/>
            <a:ext cx="381000" cy="3810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1" i="1">
                <a:latin typeface="Arial" panose="020B0604020202020204" pitchFamily="34" charset="0"/>
              </a:rPr>
              <a:t>r</a:t>
            </a:r>
            <a:r>
              <a:rPr lang="en-US" altLang="en-US" sz="1400" b="1" baseline="-250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2965450" y="3962400"/>
            <a:ext cx="381000" cy="3810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1" i="1">
                <a:latin typeface="Arial" panose="020B0604020202020204" pitchFamily="34" charset="0"/>
              </a:rPr>
              <a:t>r</a:t>
            </a:r>
            <a:r>
              <a:rPr lang="en-US" altLang="en-US" sz="1400" b="1" i="1" baseline="-25000">
                <a:latin typeface="Arial" panose="020B0604020202020204" pitchFamily="34" charset="0"/>
              </a:rPr>
              <a:t>1</a:t>
            </a:r>
            <a:endParaRPr lang="en-US" altLang="en-US" sz="1400" b="1" baseline="-25000">
              <a:latin typeface="Arial" panose="020B0604020202020204" pitchFamily="34" charset="0"/>
            </a:endParaRPr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1670050" y="51816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1" i="1">
                <a:latin typeface="Arial" panose="020B0604020202020204" pitchFamily="34" charset="0"/>
              </a:rPr>
              <a:t>q</a:t>
            </a:r>
            <a:r>
              <a:rPr lang="en-US" altLang="en-US" sz="1400" b="1" baseline="-250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3422650" y="21336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3651250" y="30130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321175" y="2787650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4870450" y="30130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>
            <a:off x="2432050" y="32766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H="1">
            <a:off x="1974850" y="44196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2584450" y="4191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2279650" y="51816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1" i="1">
                <a:latin typeface="Arial" panose="020B0604020202020204" pitchFamily="34" charset="0"/>
              </a:rPr>
              <a:t>q</a:t>
            </a:r>
            <a:r>
              <a:rPr lang="en-US" altLang="en-US" sz="1400" b="1" baseline="-250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1281" name="Oval 17"/>
          <p:cNvSpPr>
            <a:spLocks noChangeArrowheads="1"/>
          </p:cNvSpPr>
          <p:nvPr/>
        </p:nvSpPr>
        <p:spPr bwMode="auto">
          <a:xfrm>
            <a:off x="2889250" y="51816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1" i="1">
                <a:latin typeface="Arial" panose="020B0604020202020204" pitchFamily="34" charset="0"/>
              </a:rPr>
              <a:t>q</a:t>
            </a:r>
            <a:r>
              <a:rPr lang="en-US" altLang="en-US" sz="1400" b="1" i="1" baseline="-25000">
                <a:latin typeface="Arial" panose="020B0604020202020204" pitchFamily="34" charset="0"/>
              </a:rPr>
              <a:t>2</a:t>
            </a:r>
            <a:endParaRPr lang="en-US" altLang="en-US" sz="1400" b="1" baseline="-25000">
              <a:latin typeface="Arial" panose="020B0604020202020204" pitchFamily="34" charset="0"/>
            </a:endParaRPr>
          </a:p>
        </p:txBody>
      </p:sp>
      <p:sp>
        <p:nvSpPr>
          <p:cNvPr id="11282" name="Oval 18"/>
          <p:cNvSpPr>
            <a:spLocks noChangeArrowheads="1"/>
          </p:cNvSpPr>
          <p:nvPr/>
        </p:nvSpPr>
        <p:spPr bwMode="auto">
          <a:xfrm>
            <a:off x="3346450" y="51816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1" i="1">
                <a:latin typeface="Arial" panose="020B0604020202020204" pitchFamily="34" charset="0"/>
              </a:rPr>
              <a:t>q</a:t>
            </a:r>
            <a:r>
              <a:rPr lang="en-US" altLang="en-US" sz="1400" b="1" i="1" baseline="-25000">
                <a:latin typeface="Arial" panose="020B0604020202020204" pitchFamily="34" charset="0"/>
              </a:rPr>
              <a:t>3</a:t>
            </a:r>
            <a:endParaRPr lang="en-US" altLang="en-US" sz="1400" b="1" baseline="-25000">
              <a:latin typeface="Arial" panose="020B0604020202020204" pitchFamily="34" charset="0"/>
            </a:endParaRPr>
          </a:p>
        </p:txBody>
      </p:sp>
      <p:sp>
        <p:nvSpPr>
          <p:cNvPr id="11283" name="Oval 19"/>
          <p:cNvSpPr>
            <a:spLocks noChangeArrowheads="1"/>
          </p:cNvSpPr>
          <p:nvPr/>
        </p:nvSpPr>
        <p:spPr bwMode="auto">
          <a:xfrm>
            <a:off x="3956050" y="51816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1400" b="1" baseline="-25000">
              <a:latin typeface="Arial" panose="020B0604020202020204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flipH="1">
            <a:off x="3041650" y="4419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flipH="1" flipV="1">
            <a:off x="2355850" y="4419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flipH="1" flipV="1">
            <a:off x="3270250" y="4419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7" name="Oval 23"/>
          <p:cNvSpPr>
            <a:spLocks noChangeArrowheads="1"/>
          </p:cNvSpPr>
          <p:nvPr/>
        </p:nvSpPr>
        <p:spPr bwMode="auto">
          <a:xfrm>
            <a:off x="4108450" y="3962400"/>
            <a:ext cx="381000" cy="3810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1400" b="1" baseline="-25000">
              <a:latin typeface="Arial" panose="020B0604020202020204" pitchFamily="34" charset="0"/>
            </a:endParaRPr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 flipH="1" flipV="1">
            <a:off x="3498850" y="3276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Oval 25"/>
          <p:cNvSpPr>
            <a:spLocks noChangeArrowheads="1"/>
          </p:cNvSpPr>
          <p:nvPr/>
        </p:nvSpPr>
        <p:spPr bwMode="auto">
          <a:xfrm>
            <a:off x="4413250" y="51816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1400" b="1" baseline="-25000">
              <a:latin typeface="Arial" panose="020B0604020202020204" pitchFamily="34" charset="0"/>
            </a:endParaRPr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 flipH="1">
            <a:off x="4184650" y="4419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 flipH="1" flipV="1">
            <a:off x="4413250" y="4419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5099050" y="3962400"/>
            <a:ext cx="381000" cy="3810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1400" b="1" baseline="-25000">
              <a:latin typeface="Arial" panose="020B0604020202020204" pitchFamily="34" charset="0"/>
            </a:endParaRPr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>
            <a:off x="5937250" y="3962400"/>
            <a:ext cx="381000" cy="3810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1400" b="1" baseline="-25000">
              <a:latin typeface="Arial" panose="020B0604020202020204" pitchFamily="34" charset="0"/>
            </a:endParaRPr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>
            <a:off x="5556250" y="4191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>
            <a:off x="6851650" y="3962400"/>
            <a:ext cx="381000" cy="3810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1" i="1">
                <a:latin typeface="Arial" panose="020B0604020202020204" pitchFamily="34" charset="0"/>
              </a:rPr>
              <a:t>r</a:t>
            </a:r>
            <a:r>
              <a:rPr lang="en-US" altLang="en-US" sz="1400" b="1" i="1" baseline="-25000">
                <a:latin typeface="Arial" panose="020B0604020202020204" pitchFamily="34" charset="0"/>
              </a:rPr>
              <a:t>n</a:t>
            </a:r>
            <a:endParaRPr lang="en-US" altLang="en-US" sz="1400" b="1" baseline="-25000">
              <a:latin typeface="Arial" panose="020B0604020202020204" pitchFamily="34" charset="0"/>
            </a:endParaRPr>
          </a:p>
        </p:txBody>
      </p:sp>
      <p:sp>
        <p:nvSpPr>
          <p:cNvPr id="11296" name="Oval 32"/>
          <p:cNvSpPr>
            <a:spLocks noChangeArrowheads="1"/>
          </p:cNvSpPr>
          <p:nvPr/>
        </p:nvSpPr>
        <p:spPr bwMode="auto">
          <a:xfrm>
            <a:off x="4870450" y="51816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1400" b="1" baseline="-25000">
              <a:latin typeface="Arial" panose="020B0604020202020204" pitchFamily="34" charset="0"/>
            </a:endParaRPr>
          </a:p>
        </p:txBody>
      </p:sp>
      <p:sp>
        <p:nvSpPr>
          <p:cNvPr id="11297" name="Oval 33"/>
          <p:cNvSpPr>
            <a:spLocks noChangeArrowheads="1"/>
          </p:cNvSpPr>
          <p:nvPr/>
        </p:nvSpPr>
        <p:spPr bwMode="auto">
          <a:xfrm>
            <a:off x="5327650" y="51816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1400" b="1" baseline="-25000">
              <a:latin typeface="Arial" panose="020B0604020202020204" pitchFamily="34" charset="0"/>
            </a:endParaRPr>
          </a:p>
        </p:txBody>
      </p:sp>
      <p:sp>
        <p:nvSpPr>
          <p:cNvPr id="11298" name="Oval 34"/>
          <p:cNvSpPr>
            <a:spLocks noChangeArrowheads="1"/>
          </p:cNvSpPr>
          <p:nvPr/>
        </p:nvSpPr>
        <p:spPr bwMode="auto">
          <a:xfrm>
            <a:off x="5784850" y="51816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1400" b="1" baseline="-25000">
              <a:latin typeface="Arial" panose="020B0604020202020204" pitchFamily="34" charset="0"/>
            </a:endParaRPr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>
            <a:off x="6242050" y="51816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1400" b="1" baseline="-25000">
              <a:latin typeface="Arial" panose="020B0604020202020204" pitchFamily="34" charset="0"/>
            </a:endParaRPr>
          </a:p>
        </p:txBody>
      </p:sp>
      <p:sp>
        <p:nvSpPr>
          <p:cNvPr id="11300" name="Oval 36"/>
          <p:cNvSpPr>
            <a:spLocks noChangeArrowheads="1"/>
          </p:cNvSpPr>
          <p:nvPr/>
        </p:nvSpPr>
        <p:spPr bwMode="auto">
          <a:xfrm>
            <a:off x="7004050" y="51816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1" i="1">
                <a:latin typeface="Arial" panose="020B0604020202020204" pitchFamily="34" charset="0"/>
              </a:rPr>
              <a:t>q</a:t>
            </a:r>
            <a:r>
              <a:rPr lang="en-US" altLang="en-US" sz="1400" b="1" i="1" baseline="-25000">
                <a:latin typeface="Arial" panose="020B0604020202020204" pitchFamily="34" charset="0"/>
              </a:rPr>
              <a:t>r</a:t>
            </a:r>
            <a:endParaRPr lang="en-US" altLang="en-US" sz="1400" b="1" baseline="-25000">
              <a:latin typeface="Arial" panose="020B0604020202020204" pitchFamily="34" charset="0"/>
            </a:endParaRPr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 flipH="1">
            <a:off x="5099050" y="4419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 flipH="1" flipV="1">
            <a:off x="5327650" y="4419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 flipH="1">
            <a:off x="6013450" y="4419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 flipH="1" flipV="1">
            <a:off x="6242050" y="4419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" name="Line 41"/>
          <p:cNvSpPr>
            <a:spLocks noChangeShapeType="1"/>
          </p:cNvSpPr>
          <p:nvPr/>
        </p:nvSpPr>
        <p:spPr bwMode="auto">
          <a:xfrm>
            <a:off x="7080250" y="4419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 flipH="1">
            <a:off x="5327650" y="32766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7" name="Line 43"/>
          <p:cNvSpPr>
            <a:spLocks noChangeShapeType="1"/>
          </p:cNvSpPr>
          <p:nvPr/>
        </p:nvSpPr>
        <p:spPr bwMode="auto">
          <a:xfrm flipH="1" flipV="1">
            <a:off x="5937250" y="32766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3657600" y="63246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Stefano Mizzaro. (1999) How Many Relevances in Information Retrieval? </a:t>
            </a:r>
            <a:r>
              <a:rPr lang="en-US" altLang="en-US" sz="1200" i="1">
                <a:latin typeface="Arial" panose="020B0604020202020204" pitchFamily="34" charset="0"/>
              </a:rPr>
              <a:t>Interacting With Computers</a:t>
            </a:r>
            <a:r>
              <a:rPr lang="en-US" altLang="en-US" sz="1200">
                <a:latin typeface="Arial" panose="020B0604020202020204" pitchFamily="34" charset="0"/>
              </a:rPr>
              <a:t>, 10(3), 305-322.</a:t>
            </a:r>
          </a:p>
        </p:txBody>
      </p:sp>
      <p:sp>
        <p:nvSpPr>
          <p:cNvPr id="11309" name="Line 45"/>
          <p:cNvSpPr>
            <a:spLocks noChangeShapeType="1"/>
          </p:cNvSpPr>
          <p:nvPr/>
        </p:nvSpPr>
        <p:spPr bwMode="auto">
          <a:xfrm>
            <a:off x="6089650" y="32766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0" name="Text Box 46"/>
          <p:cNvSpPr txBox="1">
            <a:spLocks noChangeArrowheads="1"/>
          </p:cNvSpPr>
          <p:nvPr/>
        </p:nvSpPr>
        <p:spPr bwMode="auto">
          <a:xfrm>
            <a:off x="4741863" y="1676400"/>
            <a:ext cx="219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Real information needs (RIN) </a:t>
            </a:r>
          </a:p>
          <a:p>
            <a:r>
              <a:rPr lang="en-US" altLang="en-US" sz="1200">
                <a:latin typeface="Arial" panose="020B0604020202020204" pitchFamily="34" charset="0"/>
              </a:rPr>
              <a:t>= visceral need</a:t>
            </a:r>
          </a:p>
        </p:txBody>
      </p:sp>
      <p:sp>
        <p:nvSpPr>
          <p:cNvPr id="11311" name="Text Box 47"/>
          <p:cNvSpPr txBox="1">
            <a:spLocks noChangeArrowheads="1"/>
          </p:cNvSpPr>
          <p:nvPr/>
        </p:nvSpPr>
        <p:spPr bwMode="auto">
          <a:xfrm>
            <a:off x="6118225" y="2765425"/>
            <a:ext cx="2549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Perceived information needs (PIN) </a:t>
            </a:r>
          </a:p>
          <a:p>
            <a:r>
              <a:rPr lang="en-US" altLang="en-US" sz="1200">
                <a:latin typeface="Arial" panose="020B0604020202020204" pitchFamily="34" charset="0"/>
              </a:rPr>
              <a:t>= conscious need</a:t>
            </a:r>
          </a:p>
        </p:txBody>
      </p:sp>
      <p:sp>
        <p:nvSpPr>
          <p:cNvPr id="11312" name="Text Box 48"/>
          <p:cNvSpPr txBox="1">
            <a:spLocks noChangeArrowheads="1"/>
          </p:cNvSpPr>
          <p:nvPr/>
        </p:nvSpPr>
        <p:spPr bwMode="auto">
          <a:xfrm>
            <a:off x="7232650" y="3908425"/>
            <a:ext cx="1395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Request </a:t>
            </a:r>
          </a:p>
          <a:p>
            <a:r>
              <a:rPr lang="en-US" altLang="en-US" sz="1200">
                <a:latin typeface="Arial" panose="020B0604020202020204" pitchFamily="34" charset="0"/>
              </a:rPr>
              <a:t>= formalized need</a:t>
            </a:r>
          </a:p>
        </p:txBody>
      </p:sp>
      <p:sp>
        <p:nvSpPr>
          <p:cNvPr id="11313" name="Text Box 49"/>
          <p:cNvSpPr txBox="1">
            <a:spLocks noChangeArrowheads="1"/>
          </p:cNvSpPr>
          <p:nvPr/>
        </p:nvSpPr>
        <p:spPr bwMode="auto">
          <a:xfrm>
            <a:off x="7385050" y="5105400"/>
            <a:ext cx="160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Query </a:t>
            </a:r>
          </a:p>
          <a:p>
            <a:r>
              <a:rPr lang="en-US" altLang="en-US" sz="1200">
                <a:latin typeface="Arial" panose="020B0604020202020204" pitchFamily="34" charset="0"/>
              </a:rPr>
              <a:t>= compromised need</a:t>
            </a:r>
          </a:p>
        </p:txBody>
      </p:sp>
      <p:sp>
        <p:nvSpPr>
          <p:cNvPr id="11314" name="Line 50"/>
          <p:cNvSpPr>
            <a:spLocks noChangeShapeType="1"/>
          </p:cNvSpPr>
          <p:nvPr/>
        </p:nvSpPr>
        <p:spPr bwMode="auto">
          <a:xfrm>
            <a:off x="4641850" y="21336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6516</TotalTime>
  <Pages>22</Pages>
  <Words>1079</Words>
  <Application>Microsoft Office PowerPoint</Application>
  <PresentationFormat>On-screen Show (4:3)</PresentationFormat>
  <Paragraphs>332</Paragraphs>
  <Slides>34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Courier New</vt:lpstr>
      <vt:lpstr>Times New Roman</vt:lpstr>
      <vt:lpstr>Wingdings</vt:lpstr>
      <vt:lpstr>Default Design</vt:lpstr>
      <vt:lpstr>Equation</vt:lpstr>
      <vt:lpstr>Search Strategies</vt:lpstr>
      <vt:lpstr>The Search Engine</vt:lpstr>
      <vt:lpstr>“The Search”</vt:lpstr>
      <vt:lpstr>Search Strategies</vt:lpstr>
      <vt:lpstr>Marchionini’s  Factors Affecting Information Seeking</vt:lpstr>
      <vt:lpstr>Belkin’s ASK: Anomalous State of Knowledge</vt:lpstr>
      <vt:lpstr>Bates’ “Berry Picking” Model</vt:lpstr>
      <vt:lpstr>Dervin’s Sensemaking</vt:lpstr>
      <vt:lpstr>Four Levels of Information Needs</vt:lpstr>
      <vt:lpstr>Broder’s Web Query Taxonomy</vt:lpstr>
      <vt:lpstr>Supporting the Search Process</vt:lpstr>
      <vt:lpstr>Two Ways of Searching</vt:lpstr>
      <vt:lpstr>Boolean Operators</vt:lpstr>
      <vt:lpstr>The Perfect Query Paradox</vt:lpstr>
      <vt:lpstr>Pearl Growing</vt:lpstr>
      <vt:lpstr>Pearl Growing Example</vt:lpstr>
      <vt:lpstr>28% of Web Queries  are Reformulations</vt:lpstr>
      <vt:lpstr>Concept Analysis</vt:lpstr>
      <vt:lpstr>Building Blocks</vt:lpstr>
      <vt:lpstr>Building Blocks Example</vt:lpstr>
      <vt:lpstr>Web-specific Strategies</vt:lpstr>
      <vt:lpstr>Query Suggestion</vt:lpstr>
      <vt:lpstr>PowerPoint Presentation</vt:lpstr>
      <vt:lpstr>PowerPoint Presentation</vt:lpstr>
      <vt:lpstr>Diversity Ranking</vt:lpstr>
      <vt:lpstr>Try Some Searches</vt:lpstr>
      <vt:lpstr>Some Good Advice</vt:lpstr>
      <vt:lpstr>Evaluation</vt:lpstr>
      <vt:lpstr>Evaluating IR Systems</vt:lpstr>
      <vt:lpstr>Which is the Best Rank Order?</vt:lpstr>
      <vt:lpstr>Precision and Recall</vt:lpstr>
      <vt:lpstr>PowerPoint Presentation</vt:lpstr>
      <vt:lpstr>Affective Evaluation</vt:lpstr>
      <vt:lpstr>Before You Go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</dc:title>
  <dc:subject>Week 2 LBSC 690</dc:subject>
  <dc:creator>Doug Oard</dc:creator>
  <cp:lastModifiedBy>gg</cp:lastModifiedBy>
  <cp:revision>257</cp:revision>
  <cp:lastPrinted>1997-09-10T16:39:34Z</cp:lastPrinted>
  <dcterms:created xsi:type="dcterms:W3CDTF">1997-09-10T16:39:54Z</dcterms:created>
  <dcterms:modified xsi:type="dcterms:W3CDTF">2016-02-15T22:56:15Z</dcterms:modified>
</cp:coreProperties>
</file>