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  <p:sldMasterId id="2147483665" r:id="rId4"/>
    <p:sldMasterId id="2147483667" r:id="rId5"/>
    <p:sldMasterId id="2147483669" r:id="rId6"/>
    <p:sldMasterId id="2147483671" r:id="rId7"/>
    <p:sldMasterId id="2147483675" r:id="rId8"/>
  </p:sldMasterIdLst>
  <p:notesMasterIdLst>
    <p:notesMasterId r:id="rId34"/>
  </p:notesMasterIdLst>
  <p:handoutMasterIdLst>
    <p:handoutMasterId r:id="rId35"/>
  </p:handoutMasterIdLst>
  <p:sldIdLst>
    <p:sldId id="256" r:id="rId9"/>
    <p:sldId id="522" r:id="rId10"/>
    <p:sldId id="485" r:id="rId11"/>
    <p:sldId id="486" r:id="rId12"/>
    <p:sldId id="487" r:id="rId13"/>
    <p:sldId id="488" r:id="rId14"/>
    <p:sldId id="498" r:id="rId15"/>
    <p:sldId id="489" r:id="rId16"/>
    <p:sldId id="511" r:id="rId17"/>
    <p:sldId id="512" r:id="rId18"/>
    <p:sldId id="519" r:id="rId19"/>
    <p:sldId id="515" r:id="rId20"/>
    <p:sldId id="516" r:id="rId21"/>
    <p:sldId id="517" r:id="rId22"/>
    <p:sldId id="513" r:id="rId23"/>
    <p:sldId id="520" r:id="rId24"/>
    <p:sldId id="523" r:id="rId25"/>
    <p:sldId id="524" r:id="rId26"/>
    <p:sldId id="525" r:id="rId27"/>
    <p:sldId id="526" r:id="rId28"/>
    <p:sldId id="527" r:id="rId29"/>
    <p:sldId id="528" r:id="rId30"/>
    <p:sldId id="529" r:id="rId31"/>
    <p:sldId id="531" r:id="rId32"/>
    <p:sldId id="521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959" autoAdjust="0"/>
    <p:restoredTop sz="94711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87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8635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26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Fuzzy and hard things</a:t>
            </a:r>
          </a:p>
        </p:txBody>
      </p:sp>
    </p:spTree>
    <p:extLst>
      <p:ext uri="{BB962C8B-B14F-4D97-AF65-F5344CB8AC3E}">
        <p14:creationId xmlns:p14="http://schemas.microsoft.com/office/powerpoint/2010/main" val="390548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“Simple and sharply defined things” again paraphrasing George Miller</a:t>
            </a:r>
          </a:p>
        </p:txBody>
      </p:sp>
    </p:spTree>
    <p:extLst>
      <p:ext uri="{BB962C8B-B14F-4D97-AF65-F5344CB8AC3E}">
        <p14:creationId xmlns:p14="http://schemas.microsoft.com/office/powerpoint/2010/main" val="200654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19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1362" cy="3413125"/>
          </a:xfrm>
          <a:ln cap="flat"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ln/>
        </p:spPr>
        <p:txBody>
          <a:bodyPr lIns="92122" tIns="46842" rIns="92122" bIns="46842"/>
          <a:lstStyle/>
          <a:p>
            <a:pPr defTabSz="949325">
              <a:spcBef>
                <a:spcPct val="0"/>
              </a:spcBef>
            </a:pPr>
            <a:endParaRPr lang="en-CA" altLang="en-US" sz="2500"/>
          </a:p>
        </p:txBody>
      </p:sp>
    </p:spTree>
    <p:extLst>
      <p:ext uri="{BB962C8B-B14F-4D97-AF65-F5344CB8AC3E}">
        <p14:creationId xmlns:p14="http://schemas.microsoft.com/office/powerpoint/2010/main" val="148654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E4089-89E5-4D82-9F0D-8448D2081B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20E0-59B1-437D-9C4E-400017F7F0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24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E4089-89E5-4D82-9F0D-8448D2081B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7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20E0-59B1-437D-9C4E-400017F7F0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30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20E0-59B1-437D-9C4E-400017F7F0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78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140833-3865-4CD0-B8E0-548359EB6A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9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E4089-89E5-4D82-9F0D-8448D2081B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7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80A3C1E2-3C3C-4EFD-B35A-88F0ABBC661C}" type="slidenum">
              <a:rPr lang="en-US" altLang="en-US" smtClean="0">
                <a:solidFill>
                  <a:srgbClr val="000000"/>
                </a:solidFill>
                <a:cs typeface="+mn-cs"/>
              </a:rPr>
              <a:pPr eaLnBrk="1" hangingPunct="1"/>
              <a:t>‹#›</a:t>
            </a:fld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04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80A3C1E2-3C3C-4EFD-B35A-88F0ABBC661C}" type="slidenum">
              <a:rPr lang="en-US" altLang="en-US" smtClean="0">
                <a:solidFill>
                  <a:srgbClr val="000000"/>
                </a:solidFill>
                <a:cs typeface="+mn-cs"/>
              </a:rPr>
              <a:pPr eaLnBrk="1" hangingPunct="1"/>
              <a:t>‹#›</a:t>
            </a:fld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38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80A3C1E2-3C3C-4EFD-B35A-88F0ABBC661C}" type="slidenum">
              <a:rPr lang="en-US" altLang="en-US" smtClean="0">
                <a:solidFill>
                  <a:srgbClr val="000000"/>
                </a:solidFill>
                <a:cs typeface="+mn-cs"/>
              </a:rPr>
              <a:pPr eaLnBrk="1" hangingPunct="1"/>
              <a:t>‹#›</a:t>
            </a:fld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81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80A3C1E2-3C3C-4EFD-B35A-88F0ABBC661C}" type="slidenum">
              <a:rPr lang="en-US" altLang="en-US" smtClean="0">
                <a:solidFill>
                  <a:srgbClr val="000000"/>
                </a:solidFill>
                <a:cs typeface="+mn-cs"/>
              </a:rPr>
              <a:pPr eaLnBrk="1" hangingPunct="1"/>
              <a:t>‹#›</a:t>
            </a:fld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0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80A3C1E2-3C3C-4EFD-B35A-88F0ABBC661C}" type="slidenum">
              <a:rPr lang="en-US" altLang="en-US" smtClean="0">
                <a:solidFill>
                  <a:srgbClr val="000000"/>
                </a:solidFill>
                <a:cs typeface="+mn-cs"/>
              </a:rPr>
              <a:pPr eaLnBrk="1" hangingPunct="1"/>
              <a:t>‹#›</a:t>
            </a:fld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32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80A3C1E2-3C3C-4EFD-B35A-88F0ABBC661C}" type="slidenum">
              <a:rPr lang="en-US" altLang="en-US" smtClean="0">
                <a:solidFill>
                  <a:srgbClr val="000000"/>
                </a:solidFill>
                <a:cs typeface="+mn-cs"/>
              </a:rPr>
              <a:pPr eaLnBrk="1" hangingPunct="1"/>
              <a:t>‹#›</a:t>
            </a:fld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0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80A3C1E2-3C3C-4EFD-B35A-88F0ABBC661C}" type="slidenum">
              <a:rPr lang="en-US" altLang="en-US" smtClean="0">
                <a:solidFill>
                  <a:srgbClr val="000000"/>
                </a:solidFill>
                <a:cs typeface="+mn-cs"/>
              </a:rPr>
              <a:pPr eaLnBrk="1" hangingPunct="1"/>
              <a:t>‹#›</a:t>
            </a:fld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8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umd.ed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md.edu/" TargetMode="Externa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md.edu/" TargetMode="Externa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User Needs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dirty="0" smtClean="0"/>
              <a:t>Session 6</a:t>
            </a:r>
          </a:p>
          <a:p>
            <a:pPr marL="342900" indent="-342900"/>
            <a:r>
              <a:rPr lang="en-US" dirty="0" smtClean="0"/>
              <a:t>INST 301</a:t>
            </a:r>
          </a:p>
          <a:p>
            <a:pPr marL="342900" indent="-342900"/>
            <a:r>
              <a:rPr lang="en-US" dirty="0" smtClean="0"/>
              <a:t>Introduction to Information Science</a:t>
            </a:r>
          </a:p>
        </p:txBody>
      </p:sp>
      <p:pic>
        <p:nvPicPr>
          <p:cNvPr id="4100" name="Picture 5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70104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12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27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14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Caller:	Hello, is this Tech Support?"</a:t>
            </a:r>
          </a:p>
          <a:p>
            <a:r>
              <a:rPr lang="en-US" altLang="en-US" sz="1600">
                <a:solidFill>
                  <a:srgbClr val="FF0000"/>
                </a:solidFill>
              </a:rPr>
              <a:t>Tech:</a:t>
            </a:r>
            <a:r>
              <a:rPr lang="en-US" altLang="en-US" sz="1600"/>
              <a:t>	Yes, it is. How may I help you? </a:t>
            </a:r>
          </a:p>
          <a:p>
            <a:r>
              <a:rPr lang="en-US" altLang="en-US" sz="1600"/>
              <a:t>Caller: 	The cup holder on my PC is broken and I am within my warranty period. How do I go about getting that fixed?</a:t>
            </a:r>
          </a:p>
          <a:p>
            <a:r>
              <a:rPr lang="en-US" altLang="en-US" sz="1600">
                <a:solidFill>
                  <a:srgbClr val="FF0000"/>
                </a:solidFill>
              </a:rPr>
              <a:t>Tech:</a:t>
            </a:r>
            <a:r>
              <a:rPr lang="en-US" altLang="en-US" sz="1600"/>
              <a:t>	I'm sorry, but did you say a cup holder?</a:t>
            </a:r>
          </a:p>
          <a:p>
            <a:r>
              <a:rPr lang="en-US" altLang="en-US" sz="1600"/>
              <a:t>Caller:	Yes, it's attached to the front of my computer. </a:t>
            </a:r>
          </a:p>
          <a:p>
            <a:r>
              <a:rPr lang="en-US" altLang="en-US" sz="1600">
                <a:solidFill>
                  <a:srgbClr val="FF0000"/>
                </a:solidFill>
              </a:rPr>
              <a:t>Tech:</a:t>
            </a:r>
            <a:r>
              <a:rPr lang="en-US" altLang="en-US" sz="1600"/>
              <a:t>	Please excuse me if I seem a bit stumped, it’s because I am. Did you receive this as part of a promotional, at a trade show? How did you get this cup holder? Does it have any trademark on it?</a:t>
            </a:r>
          </a:p>
          <a:p>
            <a:r>
              <a:rPr lang="en-US" altLang="en-US" sz="1600"/>
              <a:t>Caller:	It came with my computer, I don't know anything about a promotional. It just has '4X' on it. </a:t>
            </a:r>
          </a:p>
          <a:p>
            <a:endParaRPr lang="en-US" altLang="en-US" sz="1600"/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914400" y="4114800"/>
            <a:ext cx="6705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At this point the Tech Rep had to mute the call, because he couldn't stand it. The caller had been using the load drawer of the CD-ROM drive as a cup holder, and snapped it off the drive. 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838200" y="1295400"/>
            <a:ext cx="7162800" cy="373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Types of User Needs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32238"/>
            <a:ext cx="7924800" cy="4114800"/>
          </a:xfrm>
        </p:spPr>
        <p:txBody>
          <a:bodyPr/>
          <a:lstStyle/>
          <a:p>
            <a:r>
              <a:rPr lang="en-US" altLang="en-US" dirty="0" smtClean="0"/>
              <a:t>Informational (30-40% of queries)</a:t>
            </a:r>
          </a:p>
          <a:p>
            <a:pPr lvl="1"/>
            <a:r>
              <a:rPr lang="en-US" altLang="en-US" dirty="0" smtClean="0"/>
              <a:t>What is a quark?</a:t>
            </a:r>
          </a:p>
          <a:p>
            <a:r>
              <a:rPr lang="en-US" altLang="en-US" dirty="0" smtClean="0"/>
              <a:t>Navigational </a:t>
            </a:r>
          </a:p>
          <a:p>
            <a:pPr lvl="1"/>
            <a:r>
              <a:rPr lang="en-US" altLang="en-US" dirty="0" smtClean="0"/>
              <a:t>Find the home page of United Airlines</a:t>
            </a:r>
          </a:p>
          <a:p>
            <a:pPr lvl="1"/>
            <a:r>
              <a:rPr lang="en-US" altLang="en-US" dirty="0" err="1" smtClean="0"/>
              <a:t>Refinding</a:t>
            </a:r>
            <a:r>
              <a:rPr lang="en-US" altLang="en-US" dirty="0" smtClean="0"/>
              <a:t> something you have found before</a:t>
            </a:r>
          </a:p>
          <a:p>
            <a:r>
              <a:rPr lang="en-US" altLang="en-US" dirty="0" smtClean="0"/>
              <a:t>Transactional	</a:t>
            </a:r>
          </a:p>
          <a:p>
            <a:pPr lvl="1"/>
            <a:r>
              <a:rPr lang="en-US" altLang="en-US" dirty="0" smtClean="0"/>
              <a:t>Data: 		What is the weather in Paris?</a:t>
            </a:r>
          </a:p>
          <a:p>
            <a:pPr lvl="1"/>
            <a:r>
              <a:rPr lang="en-US" altLang="en-US" dirty="0" smtClean="0"/>
              <a:t>Shopping:	Who sells a </a:t>
            </a:r>
            <a:r>
              <a:rPr lang="en-US" altLang="en-US" dirty="0" err="1" smtClean="0"/>
              <a:t>Viao</a:t>
            </a:r>
            <a:r>
              <a:rPr lang="en-US" altLang="en-US" dirty="0" smtClean="0"/>
              <a:t> Z505RX?</a:t>
            </a:r>
          </a:p>
          <a:p>
            <a:pPr lvl="1"/>
            <a:r>
              <a:rPr lang="en-US" altLang="en-US" dirty="0" smtClean="0"/>
              <a:t>Proprietary:	Obtain a journal article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34666" r="51250" b="8000"/>
          <a:stretch>
            <a:fillRect/>
          </a:stretch>
        </p:blipFill>
        <p:spPr bwMode="auto">
          <a:xfrm>
            <a:off x="1371600" y="0"/>
            <a:ext cx="6248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6505575" y="6581775"/>
            <a:ext cx="263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Pass, et al., “A Picture of Search,”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6505575" y="6581775"/>
            <a:ext cx="263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Pass, et al., “A Picture of Search,” 2007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52666" r="14583" b="3333"/>
          <a:stretch/>
        </p:blipFill>
        <p:spPr bwMode="auto">
          <a:xfrm>
            <a:off x="1219200" y="1066800"/>
            <a:ext cx="6172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8" t="38001" r="14998" b="44665"/>
          <a:stretch/>
        </p:blipFill>
        <p:spPr bwMode="auto">
          <a:xfrm>
            <a:off x="1880287" y="1311875"/>
            <a:ext cx="541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57400" y="990600"/>
            <a:ext cx="5410200" cy="3212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876" t="25936" r="46234" b="4815"/>
          <a:stretch/>
        </p:blipFill>
        <p:spPr>
          <a:xfrm>
            <a:off x="1066800" y="76200"/>
            <a:ext cx="7467600" cy="678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0300" y="1143000"/>
            <a:ext cx="2417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http://www.google.com/trends/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0"/>
            <a:ext cx="49530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dirty="0" err="1" smtClean="0"/>
              <a:t>Burstiness</a:t>
            </a:r>
            <a:r>
              <a:rPr lang="en-US" altLang="en-US" kern="0" dirty="0" smtClean="0"/>
              <a:t/>
            </a:r>
            <a:br>
              <a:rPr lang="en-US" altLang="en-US" kern="0" dirty="0" smtClean="0"/>
            </a:br>
            <a:r>
              <a:rPr lang="en-US" altLang="en-US" sz="3200" kern="0" dirty="0" smtClean="0">
                <a:solidFill>
                  <a:srgbClr val="3366FF"/>
                </a:solidFill>
              </a:rPr>
              <a:t>Query: Earthquake </a:t>
            </a:r>
          </a:p>
        </p:txBody>
      </p:sp>
    </p:spTree>
    <p:extLst>
      <p:ext uri="{BB962C8B-B14F-4D97-AF65-F5344CB8AC3E}">
        <p14:creationId xmlns:p14="http://schemas.microsoft.com/office/powerpoint/2010/main" val="41506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>
          <a:xfrm>
            <a:off x="709613" y="0"/>
            <a:ext cx="7772400" cy="1143000"/>
          </a:xfrm>
        </p:spPr>
        <p:txBody>
          <a:bodyPr/>
          <a:lstStyle/>
          <a:p>
            <a:r>
              <a:rPr lang="en-US" altLang="en-US" smtClean="0"/>
              <a:t>Query Statistics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30667" r="16251" b="37334"/>
          <a:stretch>
            <a:fillRect/>
          </a:stretch>
        </p:blipFill>
        <p:spPr bwMode="auto">
          <a:xfrm>
            <a:off x="0" y="3581400"/>
            <a:ext cx="91678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7333" r="13333" b="67999"/>
          <a:stretch>
            <a:fillRect/>
          </a:stretch>
        </p:blipFill>
        <p:spPr bwMode="auto">
          <a:xfrm>
            <a:off x="23813" y="1447800"/>
            <a:ext cx="91440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6505575" y="6581775"/>
            <a:ext cx="263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Pass, et al., “A Picture of Search,”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Needs Exercise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teams with diverse expertise</a:t>
            </a:r>
          </a:p>
          <a:p>
            <a:endParaRPr lang="en-US" dirty="0" smtClean="0"/>
          </a:p>
          <a:p>
            <a:r>
              <a:rPr lang="en-US" dirty="0" smtClean="0"/>
              <a:t>Think about a specific search problem</a:t>
            </a:r>
          </a:p>
          <a:p>
            <a:pPr lvl="1"/>
            <a:r>
              <a:rPr lang="en-US" dirty="0" smtClean="0"/>
              <a:t>User needs, user characteristics</a:t>
            </a:r>
          </a:p>
          <a:p>
            <a:endParaRPr lang="en-US" dirty="0" smtClean="0"/>
          </a:p>
          <a:p>
            <a:r>
              <a:rPr lang="en-US" dirty="0" smtClean="0"/>
              <a:t>Identify needed system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5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143000"/>
          </a:xfrm>
        </p:spPr>
        <p:txBody>
          <a:bodyPr anchor="ctr"/>
          <a:lstStyle/>
          <a:p>
            <a:r>
              <a:rPr lang="en-US" altLang="en-US" sz="4800"/>
              <a:t>Multilingual Access to </a:t>
            </a:r>
            <a:br>
              <a:rPr lang="en-US" altLang="en-US" sz="4800"/>
            </a:br>
            <a:r>
              <a:rPr lang="en-US" altLang="en-US" sz="4800"/>
              <a:t>Large Spoken Archives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00400"/>
            <a:ext cx="9144000" cy="1066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200"/>
              <a:t>Douglas W. Oard</a:t>
            </a:r>
          </a:p>
          <a:p>
            <a:pPr>
              <a:spcBef>
                <a:spcPct val="0"/>
              </a:spcBef>
            </a:pPr>
            <a:r>
              <a:rPr lang="en-US" altLang="en-US"/>
              <a:t>University of Maryland, College Park, MD, USA</a:t>
            </a:r>
            <a:r>
              <a:rPr lang="en-US" altLang="en-US" sz="3200"/>
              <a:t> </a:t>
            </a:r>
          </a:p>
        </p:txBody>
      </p:sp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0" y="4343400"/>
            <a:ext cx="9144000" cy="1768475"/>
            <a:chOff x="0" y="2736"/>
            <a:chExt cx="5760" cy="1114"/>
          </a:xfrm>
        </p:grpSpPr>
        <p:pic>
          <p:nvPicPr>
            <p:cNvPr id="2053" name="Picture 5" descr="shoah_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736"/>
              <a:ext cx="1632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znak_zc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736"/>
              <a:ext cx="120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University of Maryland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736"/>
              <a:ext cx="624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main_cls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7" r="66138"/>
            <a:stretch>
              <a:fillRect/>
            </a:stretch>
          </p:blipFill>
          <p:spPr bwMode="auto">
            <a:xfrm>
              <a:off x="3360" y="2736"/>
              <a:ext cx="542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uf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" y="2736"/>
              <a:ext cx="570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336" y="3408"/>
              <a:ext cx="52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/>
                <a:t>William Byrne, Martin Franz, Lisa Goodgame, Samuel Gustman, Jan Hajic,</a:t>
              </a:r>
            </a:p>
            <a:p>
              <a:r>
                <a:rPr lang="en-US" altLang="en-US" sz="2000"/>
                <a:t>Michael Picheny, Josef Psutka, Bhuvana Ramabhadran, Dagobert Soergel </a:t>
              </a:r>
            </a:p>
          </p:txBody>
        </p:sp>
        <p:pic>
          <p:nvPicPr>
            <p:cNvPr id="2066" name="Picture 18" descr="ibmlogo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32"/>
              <a:ext cx="1008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/>
              <a:t>Who Uses the Collection?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History</a:t>
            </a:r>
          </a:p>
          <a:p>
            <a:r>
              <a:rPr lang="en-US" altLang="en-US" sz="2800"/>
              <a:t>Linguistics</a:t>
            </a:r>
          </a:p>
          <a:p>
            <a:r>
              <a:rPr lang="en-US" altLang="en-US" sz="2800"/>
              <a:t>Journalism</a:t>
            </a:r>
          </a:p>
          <a:p>
            <a:r>
              <a:rPr lang="en-US" altLang="en-US" sz="2800"/>
              <a:t>Material culture</a:t>
            </a:r>
          </a:p>
          <a:p>
            <a:r>
              <a:rPr lang="en-US" altLang="en-US" sz="2800"/>
              <a:t>Education</a:t>
            </a:r>
          </a:p>
          <a:p>
            <a:r>
              <a:rPr lang="en-US" altLang="en-US" sz="2800"/>
              <a:t>Psychology</a:t>
            </a:r>
          </a:p>
          <a:p>
            <a:r>
              <a:rPr lang="en-US" altLang="en-US" sz="2800"/>
              <a:t>Political science</a:t>
            </a:r>
          </a:p>
          <a:p>
            <a:r>
              <a:rPr lang="en-US" altLang="en-US" sz="2800"/>
              <a:t>Law enforcement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Book</a:t>
            </a:r>
          </a:p>
          <a:p>
            <a:r>
              <a:rPr lang="en-US" altLang="en-US" sz="2800"/>
              <a:t>Documentary film</a:t>
            </a:r>
          </a:p>
          <a:p>
            <a:r>
              <a:rPr lang="en-US" altLang="en-US" sz="2800"/>
              <a:t>Research paper</a:t>
            </a:r>
          </a:p>
          <a:p>
            <a:r>
              <a:rPr lang="en-US" altLang="en-US" sz="2800"/>
              <a:t>CDROM</a:t>
            </a:r>
          </a:p>
          <a:p>
            <a:r>
              <a:rPr lang="en-US" altLang="en-US" sz="2800"/>
              <a:t>Study guide</a:t>
            </a:r>
          </a:p>
          <a:p>
            <a:r>
              <a:rPr lang="en-US" altLang="en-US" sz="2800"/>
              <a:t>Obituary</a:t>
            </a:r>
          </a:p>
          <a:p>
            <a:r>
              <a:rPr lang="en-US" altLang="en-US" sz="2800"/>
              <a:t>Evidence</a:t>
            </a:r>
          </a:p>
          <a:p>
            <a:r>
              <a:rPr lang="en-US" altLang="en-US" sz="2800"/>
              <a:t>Personal use</a:t>
            </a: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990600" y="1371600"/>
            <a:ext cx="1900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u="sng" smtClean="0">
                <a:solidFill>
                  <a:srgbClr val="000000"/>
                </a:solidFill>
                <a:cs typeface="+mn-cs"/>
              </a:rPr>
              <a:t>Discipline</a:t>
            </a: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4953000" y="1371600"/>
            <a:ext cx="1741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u="sng" smtClean="0">
                <a:solidFill>
                  <a:srgbClr val="000000"/>
                </a:solidFill>
                <a:cs typeface="+mn-cs"/>
              </a:rPr>
              <a:t>Products</a:t>
            </a: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6048375" y="6553200"/>
            <a:ext cx="309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smtClean="0">
                <a:solidFill>
                  <a:srgbClr val="000000"/>
                </a:solidFill>
                <a:cs typeface="+mn-cs"/>
              </a:rPr>
              <a:t>Based on analysis of 280 access requests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n-US" altLang="en-US"/>
              <a:t>Question Types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altLang="en-US"/>
              <a:t>Content</a:t>
            </a:r>
          </a:p>
          <a:p>
            <a:pPr lvl="1"/>
            <a:r>
              <a:rPr lang="en-US" altLang="en-US"/>
              <a:t>Person, organization</a:t>
            </a:r>
          </a:p>
          <a:p>
            <a:pPr lvl="1"/>
            <a:r>
              <a:rPr lang="en-US" altLang="en-US"/>
              <a:t>Place, type of place (e.g., camp, ghetto)</a:t>
            </a:r>
          </a:p>
          <a:p>
            <a:pPr lvl="1"/>
            <a:r>
              <a:rPr lang="en-US" altLang="en-US"/>
              <a:t>Time, time period</a:t>
            </a:r>
          </a:p>
          <a:p>
            <a:pPr lvl="1"/>
            <a:r>
              <a:rPr lang="en-US" altLang="en-US"/>
              <a:t>Event, subject</a:t>
            </a:r>
          </a:p>
          <a:p>
            <a:r>
              <a:rPr lang="en-US" altLang="en-US"/>
              <a:t>Mode of expression</a:t>
            </a:r>
          </a:p>
          <a:p>
            <a:pPr lvl="1"/>
            <a:r>
              <a:rPr lang="en-US" altLang="en-US"/>
              <a:t>Language</a:t>
            </a:r>
          </a:p>
          <a:p>
            <a:pPr lvl="1"/>
            <a:r>
              <a:rPr lang="en-US" altLang="en-US"/>
              <a:t>Displayed artifacts (photographs, objects, …) </a:t>
            </a:r>
          </a:p>
          <a:p>
            <a:pPr lvl="1"/>
            <a:r>
              <a:rPr lang="en-US" altLang="en-US"/>
              <a:t>Affective reaction (e.g., vivid, moving, …)</a:t>
            </a:r>
          </a:p>
          <a:p>
            <a:r>
              <a:rPr lang="en-US" altLang="en-US"/>
              <a:t>Age appropriateness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Muddiest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types (in, out, back, forward, …)</a:t>
            </a:r>
          </a:p>
          <a:p>
            <a:endParaRPr lang="en-US" dirty="0"/>
          </a:p>
          <a:p>
            <a:r>
              <a:rPr lang="en-US" dirty="0" smtClean="0"/>
              <a:t>The TF*IDF formula</a:t>
            </a:r>
          </a:p>
          <a:p>
            <a:endParaRPr lang="en-US" dirty="0"/>
          </a:p>
          <a:p>
            <a:r>
              <a:rPr lang="en-US" dirty="0" smtClean="0"/>
              <a:t>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21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r>
              <a:rPr lang="en-US" altLang="en-US"/>
              <a:t>Observational Studies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8" y="1244600"/>
            <a:ext cx="4332287" cy="4114800"/>
          </a:xfrm>
        </p:spPr>
        <p:txBody>
          <a:bodyPr/>
          <a:lstStyle/>
          <a:p>
            <a:r>
              <a:rPr lang="en-US" altLang="en-US" sz="2800"/>
              <a:t>Four searchers</a:t>
            </a:r>
          </a:p>
          <a:p>
            <a:pPr lvl="1"/>
            <a:r>
              <a:rPr lang="en-US" altLang="en-US" sz="2400"/>
              <a:t>History/Political Science</a:t>
            </a:r>
          </a:p>
          <a:p>
            <a:pPr lvl="1"/>
            <a:r>
              <a:rPr lang="en-US" altLang="en-US" sz="2400"/>
              <a:t>Holocaust studies</a:t>
            </a:r>
          </a:p>
          <a:p>
            <a:pPr lvl="1"/>
            <a:r>
              <a:rPr lang="en-US" altLang="en-US" sz="2400"/>
              <a:t>Holocaust studies</a:t>
            </a:r>
          </a:p>
          <a:p>
            <a:pPr lvl="1"/>
            <a:r>
              <a:rPr lang="en-US" altLang="en-US" sz="2400"/>
              <a:t>Documentary filmmaker</a:t>
            </a:r>
          </a:p>
          <a:p>
            <a:r>
              <a:rPr lang="en-US" altLang="en-US" sz="2800" u="sng"/>
              <a:t>Sequential</a:t>
            </a:r>
            <a:r>
              <a:rPr lang="en-US" altLang="en-US" sz="2800"/>
              <a:t> observation</a:t>
            </a:r>
          </a:p>
          <a:p>
            <a:r>
              <a:rPr lang="en-US" altLang="en-US" sz="2800" u="sng"/>
              <a:t>Rich</a:t>
            </a:r>
            <a:r>
              <a:rPr lang="en-US" altLang="en-US" sz="2800"/>
              <a:t> data collection</a:t>
            </a:r>
          </a:p>
          <a:p>
            <a:pPr lvl="1"/>
            <a:r>
              <a:rPr lang="en-US" altLang="en-US" sz="2400"/>
              <a:t>Intermediary interaction</a:t>
            </a:r>
          </a:p>
          <a:p>
            <a:pPr lvl="1"/>
            <a:r>
              <a:rPr lang="en-US" altLang="en-US" sz="2400"/>
              <a:t>Semi-structured interviews</a:t>
            </a:r>
          </a:p>
          <a:p>
            <a:pPr lvl="1"/>
            <a:r>
              <a:rPr lang="en-US" altLang="en-US" sz="2400"/>
              <a:t>Observational notes</a:t>
            </a:r>
          </a:p>
          <a:p>
            <a:pPr lvl="1"/>
            <a:r>
              <a:rPr lang="en-US" altLang="en-US" sz="2400"/>
              <a:t>Think-aloud</a:t>
            </a:r>
          </a:p>
          <a:p>
            <a:pPr lvl="1"/>
            <a:r>
              <a:rPr lang="en-US" altLang="en-US" sz="2400"/>
              <a:t>Screen capture</a:t>
            </a:r>
          </a:p>
        </p:txBody>
      </p:sp>
      <p:sp>
        <p:nvSpPr>
          <p:cNvPr id="301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4838" y="1244600"/>
            <a:ext cx="4648200" cy="4114800"/>
          </a:xfrm>
        </p:spPr>
        <p:txBody>
          <a:bodyPr/>
          <a:lstStyle/>
          <a:p>
            <a:r>
              <a:rPr lang="en-US" altLang="en-US" sz="2800"/>
              <a:t>Four searchers</a:t>
            </a:r>
          </a:p>
          <a:p>
            <a:pPr lvl="1"/>
            <a:r>
              <a:rPr lang="en-US" altLang="en-US" sz="2400"/>
              <a:t>Ethnography</a:t>
            </a:r>
          </a:p>
          <a:p>
            <a:pPr lvl="1"/>
            <a:r>
              <a:rPr lang="en-US" altLang="en-US" sz="2400"/>
              <a:t>German Studies</a:t>
            </a:r>
          </a:p>
          <a:p>
            <a:pPr lvl="1"/>
            <a:r>
              <a:rPr lang="en-US" altLang="en-US" sz="2400"/>
              <a:t>Sociology</a:t>
            </a:r>
          </a:p>
          <a:p>
            <a:pPr lvl="1"/>
            <a:r>
              <a:rPr lang="en-US" altLang="en-US" sz="2400"/>
              <a:t>High school teacher</a:t>
            </a:r>
          </a:p>
          <a:p>
            <a:r>
              <a:rPr lang="en-US" altLang="en-US" sz="2800" u="sng"/>
              <a:t>Simultaneous</a:t>
            </a:r>
            <a:r>
              <a:rPr lang="en-US" altLang="en-US" sz="2800"/>
              <a:t> observation</a:t>
            </a:r>
          </a:p>
          <a:p>
            <a:r>
              <a:rPr lang="en-US" altLang="en-US" sz="2800" u="sng"/>
              <a:t>Opportunistic</a:t>
            </a:r>
            <a:r>
              <a:rPr lang="en-US" altLang="en-US" sz="2800"/>
              <a:t> data collection</a:t>
            </a:r>
          </a:p>
          <a:p>
            <a:pPr lvl="1"/>
            <a:r>
              <a:rPr lang="en-US" altLang="en-US" sz="2400"/>
              <a:t>Intermediary interaction</a:t>
            </a:r>
          </a:p>
          <a:p>
            <a:pPr lvl="1"/>
            <a:r>
              <a:rPr lang="en-US" altLang="en-US" sz="2400"/>
              <a:t>Semi-structured interviews</a:t>
            </a:r>
          </a:p>
          <a:p>
            <a:pPr lvl="1"/>
            <a:r>
              <a:rPr lang="en-US" altLang="en-US" sz="2400"/>
              <a:t>Observational notes</a:t>
            </a:r>
          </a:p>
          <a:p>
            <a:pPr lvl="1"/>
            <a:r>
              <a:rPr lang="en-US" altLang="en-US" sz="2400"/>
              <a:t>Focus group discussions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457200" y="685800"/>
            <a:ext cx="3524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u="sng" smtClean="0">
                <a:solidFill>
                  <a:srgbClr val="000000"/>
                </a:solidFill>
                <a:cs typeface="+mn-cs"/>
              </a:rPr>
              <a:t>Workshop 1 (June)</a:t>
            </a:r>
          </a:p>
        </p:txBody>
      </p:sp>
      <p:sp>
        <p:nvSpPr>
          <p:cNvPr id="301062" name="Text Box 6"/>
          <p:cNvSpPr txBox="1">
            <a:spLocks noChangeArrowheads="1"/>
          </p:cNvSpPr>
          <p:nvPr/>
        </p:nvSpPr>
        <p:spPr bwMode="auto">
          <a:xfrm>
            <a:off x="4800600" y="685800"/>
            <a:ext cx="3930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u="sng" smtClean="0">
                <a:solidFill>
                  <a:srgbClr val="000000"/>
                </a:solidFill>
                <a:cs typeface="+mn-cs"/>
              </a:rPr>
              <a:t>Workshop 2 (August)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1824038" y="1214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97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20239" r="8156" b="17499"/>
          <a:stretch>
            <a:fillRect/>
          </a:stretch>
        </p:blipFill>
        <p:spPr bwMode="auto">
          <a:xfrm>
            <a:off x="381000" y="1295400"/>
            <a:ext cx="8458200" cy="551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6705600" cy="1143000"/>
          </a:xfrm>
        </p:spPr>
        <p:txBody>
          <a:bodyPr/>
          <a:lstStyle/>
          <a:p>
            <a:r>
              <a:rPr lang="en-US" altLang="en-US"/>
              <a:t>Thesaurus-Based Search</a:t>
            </a:r>
          </a:p>
        </p:txBody>
      </p:sp>
      <p:pic>
        <p:nvPicPr>
          <p:cNvPr id="297989" name="Picture 5" descr="shoah_logo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0"/>
            <a:ext cx="2209800" cy="690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1771650" y="87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00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17932" r="8174" b="17036"/>
          <a:stretch>
            <a:fillRect/>
          </a:stretch>
        </p:blipFill>
        <p:spPr bwMode="auto">
          <a:xfrm>
            <a:off x="762000" y="990600"/>
            <a:ext cx="7620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5791200" cy="838200"/>
          </a:xfrm>
        </p:spPr>
        <p:txBody>
          <a:bodyPr/>
          <a:lstStyle/>
          <a:p>
            <a:r>
              <a:rPr lang="en-US" altLang="en-US"/>
              <a:t>Segment Viewer</a:t>
            </a:r>
          </a:p>
        </p:txBody>
      </p:sp>
      <p:pic>
        <p:nvPicPr>
          <p:cNvPr id="300037" name="Picture 5" descr="shoah_logo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0"/>
            <a:ext cx="2209800" cy="690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Observed Selection Criteria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467600" cy="4114800"/>
          </a:xfrm>
        </p:spPr>
        <p:txBody>
          <a:bodyPr/>
          <a:lstStyle/>
          <a:p>
            <a:pPr marL="463550" indent="-463550">
              <a:spcBef>
                <a:spcPct val="0"/>
              </a:spcBef>
              <a:buClr>
                <a:schemeClr val="tx1"/>
              </a:buClr>
              <a:buSzPct val="120000"/>
            </a:pPr>
            <a:r>
              <a:rPr lang="en-US" altLang="en-US"/>
              <a:t>Topicality (57%)</a:t>
            </a:r>
          </a:p>
          <a:p>
            <a:pPr marL="919163" lvl="1" indent="-341313">
              <a:spcBef>
                <a:spcPct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/>
              <a:t>Judged based on: Person, place, …</a:t>
            </a:r>
          </a:p>
          <a:p>
            <a:pPr marL="463550" indent="-463550">
              <a:spcBef>
                <a:spcPct val="0"/>
              </a:spcBef>
              <a:buClr>
                <a:schemeClr val="tx1"/>
              </a:buClr>
              <a:buSzPct val="120000"/>
            </a:pPr>
            <a:endParaRPr lang="en-US" altLang="en-US">
              <a:sym typeface="Monotype Sorts" pitchFamily="2" charset="2"/>
            </a:endParaRPr>
          </a:p>
          <a:p>
            <a:pPr marL="463550" indent="-463550">
              <a:spcBef>
                <a:spcPct val="0"/>
              </a:spcBef>
              <a:buClr>
                <a:schemeClr val="tx1"/>
              </a:buClr>
              <a:buSzPct val="120000"/>
            </a:pPr>
            <a:r>
              <a:rPr lang="en-US" altLang="en-US">
                <a:sym typeface="Monotype Sorts" pitchFamily="2" charset="2"/>
              </a:rPr>
              <a:t>Accessibility (23%)</a:t>
            </a:r>
          </a:p>
          <a:p>
            <a:pPr marL="919163" lvl="1" indent="-341313">
              <a:spcBef>
                <a:spcPct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>
                <a:sym typeface="Monotype Sorts" pitchFamily="2" charset="2"/>
              </a:rPr>
              <a:t>Judged based on: Time to load video </a:t>
            </a:r>
          </a:p>
          <a:p>
            <a:pPr marL="463550" indent="-463550">
              <a:spcBef>
                <a:spcPct val="0"/>
              </a:spcBef>
              <a:buClr>
                <a:schemeClr val="tx1"/>
              </a:buClr>
              <a:buSzPct val="120000"/>
            </a:pPr>
            <a:endParaRPr lang="en-US" altLang="en-US">
              <a:sym typeface="Monotype Sorts" pitchFamily="2" charset="2"/>
            </a:endParaRPr>
          </a:p>
          <a:p>
            <a:pPr marL="463550" indent="-463550">
              <a:spcBef>
                <a:spcPct val="0"/>
              </a:spcBef>
              <a:buClr>
                <a:schemeClr val="tx1"/>
              </a:buClr>
              <a:buSzPct val="120000"/>
            </a:pPr>
            <a:r>
              <a:rPr lang="en-US" altLang="en-US">
                <a:sym typeface="Monotype Sorts" pitchFamily="2" charset="2"/>
              </a:rPr>
              <a:t>Comprehensibility (14%)</a:t>
            </a:r>
          </a:p>
          <a:p>
            <a:pPr marL="919163" lvl="1" indent="-341313">
              <a:spcBef>
                <a:spcPct val="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>
                <a:sym typeface="Monotype Sorts" pitchFamily="2" charset="2"/>
              </a:rPr>
              <a:t>Judged based on: Language, speaking style</a:t>
            </a:r>
            <a:endParaRPr lang="en-US" altLang="en-US"/>
          </a:p>
        </p:txBody>
      </p:sp>
      <p:pic>
        <p:nvPicPr>
          <p:cNvPr id="307204" name="Picture 4" descr="University of Maryland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0"/>
            <a:ext cx="990600" cy="99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en-US"/>
              <a:t>Functionality</a:t>
            </a:r>
          </a:p>
        </p:txBody>
      </p:sp>
      <p:graphicFrame>
        <p:nvGraphicFramePr>
          <p:cNvPr id="313366" name="Group 22"/>
          <p:cNvGraphicFramePr>
            <a:graphicFrameLocks noGrp="1"/>
          </p:cNvGraphicFramePr>
          <p:nvPr>
            <p:ph sz="half" idx="1"/>
          </p:nvPr>
        </p:nvGraphicFramePr>
        <p:xfrm>
          <a:off x="838200" y="990600"/>
          <a:ext cx="7543800" cy="5596128"/>
        </p:xfrm>
        <a:graphic>
          <a:graphicData uri="http://schemas.openxmlformats.org/drawingml/2006/table">
            <a:tbl>
              <a:tblPr/>
              <a:tblGrid>
                <a:gridCol w="1847850"/>
                <a:gridCol w="5695950"/>
              </a:tblGrid>
              <a:tr h="2297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Needed 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Boolean Search and Ranked Retrieval (13)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Testimony summary (12)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Pre-Interview Questionnaire search/viewer (9)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Rapid access (7)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Related/Alternative search terms (3)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Adding multiple search terms at once (2)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Keywords linked to segment number for easy access(1)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Multi-tasking 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Searching testimonies by places under ‘Experience Search’ 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Extensive editing within ‘My Project’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Desired Function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Temporary saving of selected testimonies (4)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Remote access (3)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Integrated user tools for note taking (3)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Map presentation (2)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Reference tool 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More repositories 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Introductory video of system tutorial (1)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Help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13368" name="Group 24"/>
          <p:cNvGrpSpPr>
            <a:grpSpLocks/>
          </p:cNvGrpSpPr>
          <p:nvPr/>
        </p:nvGrpSpPr>
        <p:grpSpPr bwMode="auto">
          <a:xfrm>
            <a:off x="2743200" y="1296988"/>
            <a:ext cx="3581400" cy="4113212"/>
            <a:chOff x="1728" y="817"/>
            <a:chExt cx="2256" cy="2591"/>
          </a:xfrm>
        </p:grpSpPr>
        <p:sp>
          <p:nvSpPr>
            <p:cNvPr id="313359" name="Rectangle 15"/>
            <p:cNvSpPr>
              <a:spLocks noChangeArrowheads="1"/>
            </p:cNvSpPr>
            <p:nvPr/>
          </p:nvSpPr>
          <p:spPr bwMode="auto">
            <a:xfrm>
              <a:off x="1736" y="817"/>
              <a:ext cx="1440" cy="192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13360" name="Rectangle 16"/>
            <p:cNvSpPr>
              <a:spLocks noChangeArrowheads="1"/>
            </p:cNvSpPr>
            <p:nvPr/>
          </p:nvSpPr>
          <p:spPr bwMode="auto">
            <a:xfrm>
              <a:off x="1728" y="1193"/>
              <a:ext cx="1440" cy="191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13361" name="Rectangle 17"/>
            <p:cNvSpPr>
              <a:spLocks noChangeArrowheads="1"/>
            </p:cNvSpPr>
            <p:nvPr/>
          </p:nvSpPr>
          <p:spPr bwMode="auto">
            <a:xfrm>
              <a:off x="1728" y="3024"/>
              <a:ext cx="2256" cy="192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13362" name="Rectangle 18"/>
            <p:cNvSpPr>
              <a:spLocks noChangeArrowheads="1"/>
            </p:cNvSpPr>
            <p:nvPr/>
          </p:nvSpPr>
          <p:spPr bwMode="auto">
            <a:xfrm>
              <a:off x="1728" y="3216"/>
              <a:ext cx="2256" cy="192"/>
            </a:xfrm>
            <a:prstGeom prst="rect">
              <a:avLst/>
            </a:prstGeom>
            <a:noFill/>
            <a:ln w="2857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313363" name="Picture 19" descr="University of Maryland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0"/>
            <a:ext cx="990600" cy="99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2057400"/>
            <a:ext cx="30988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6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The PageRank Paper</a:t>
            </a:r>
            <a:endParaRPr lang="en-US" dirty="0"/>
          </a:p>
        </p:txBody>
      </p:sp>
      <p:pic>
        <p:nvPicPr>
          <p:cNvPr id="1026" name="Picture 2" descr="http://famousface.us/wp-content/gallery/sergey-brin/sergey-bri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5255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8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are Humans Good At?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r>
              <a:rPr lang="en-US" altLang="en-US"/>
              <a:t>Sense low level stimuli</a:t>
            </a:r>
          </a:p>
          <a:p>
            <a:r>
              <a:rPr lang="en-US" altLang="en-US"/>
              <a:t>Recognize patterns</a:t>
            </a:r>
          </a:p>
          <a:p>
            <a:r>
              <a:rPr lang="en-US" altLang="en-US"/>
              <a:t>Reason inductively</a:t>
            </a:r>
          </a:p>
          <a:p>
            <a:r>
              <a:rPr lang="en-US" altLang="en-US"/>
              <a:t>Communicate with multiple channels</a:t>
            </a:r>
          </a:p>
          <a:p>
            <a:r>
              <a:rPr lang="en-US" altLang="en-US"/>
              <a:t>Apply multiple strategies</a:t>
            </a:r>
          </a:p>
          <a:p>
            <a:r>
              <a:rPr lang="en-US" altLang="en-US"/>
              <a:t>Adapt to changes or unexpected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are Computers Good At?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altLang="en-US"/>
              <a:t>Sense stimuli outside human’s range</a:t>
            </a:r>
          </a:p>
          <a:p>
            <a:r>
              <a:rPr lang="en-US" altLang="en-US"/>
              <a:t>Calculate quickly and accurately</a:t>
            </a:r>
          </a:p>
          <a:p>
            <a:r>
              <a:rPr lang="en-US" altLang="en-US"/>
              <a:t>Store large quantities and recall accurately </a:t>
            </a:r>
          </a:p>
          <a:p>
            <a:r>
              <a:rPr lang="en-US" altLang="en-US"/>
              <a:t>Respond rapidly and consistently</a:t>
            </a:r>
          </a:p>
          <a:p>
            <a:r>
              <a:rPr lang="en-US" altLang="en-US"/>
              <a:t>Perform repetitive actions reliably</a:t>
            </a:r>
          </a:p>
          <a:p>
            <a:r>
              <a:rPr lang="en-US" altLang="en-US"/>
              <a:t>Work under heavy load for an extended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 anchor="ctr"/>
          <a:lstStyle/>
          <a:p>
            <a:r>
              <a:rPr lang="en-US" altLang="en-US" sz="4400"/>
              <a:t>Synergy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286000"/>
            <a:ext cx="7924800" cy="434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z="3200"/>
              <a:t> Humans do what they are good at</a:t>
            </a:r>
          </a:p>
          <a:p>
            <a:pPr algn="l">
              <a:buFontTx/>
              <a:buChar char="•"/>
            </a:pPr>
            <a:endParaRPr lang="en-US" altLang="en-US" sz="3200"/>
          </a:p>
          <a:p>
            <a:pPr algn="l">
              <a:buFontTx/>
              <a:buChar char="•"/>
            </a:pPr>
            <a:r>
              <a:rPr lang="en-US" altLang="en-US" sz="3200"/>
              <a:t> Computers do what they are good at</a:t>
            </a:r>
          </a:p>
          <a:p>
            <a:pPr algn="l">
              <a:buFontTx/>
              <a:buChar char="•"/>
            </a:pPr>
            <a:endParaRPr lang="en-US" altLang="en-US" sz="3200"/>
          </a:p>
          <a:p>
            <a:pPr algn="l">
              <a:buFontTx/>
              <a:buChar char="•"/>
            </a:pPr>
            <a:r>
              <a:rPr lang="en-US" altLang="en-US" sz="3200"/>
              <a:t> Strengths of one cover weakness of the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</p:spPr>
        <p:txBody>
          <a:bodyPr/>
          <a:lstStyle/>
          <a:p>
            <a:r>
              <a:rPr lang="en-US" altLang="en-US"/>
              <a:t>Human Senses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  <a:noFill/>
          <a:ln/>
        </p:spPr>
        <p:txBody>
          <a:bodyPr/>
          <a:lstStyle/>
          <a:p>
            <a:r>
              <a:rPr lang="en-US" altLang="en-US"/>
              <a:t>Visual</a:t>
            </a:r>
          </a:p>
          <a:p>
            <a:pPr lvl="1"/>
            <a:r>
              <a:rPr lang="en-US" altLang="en-US"/>
              <a:t>Position/motion, color/contrast, symbols</a:t>
            </a:r>
          </a:p>
          <a:p>
            <a:r>
              <a:rPr lang="en-US" altLang="en-US"/>
              <a:t>Auditory</a:t>
            </a:r>
          </a:p>
          <a:p>
            <a:pPr lvl="1"/>
            <a:r>
              <a:rPr lang="en-US" altLang="en-US"/>
              <a:t>Position/motion, tones/volume, speech</a:t>
            </a:r>
          </a:p>
          <a:p>
            <a:r>
              <a:rPr lang="en-US" altLang="en-US"/>
              <a:t>Haptic</a:t>
            </a:r>
          </a:p>
          <a:p>
            <a:pPr lvl="1"/>
            <a:r>
              <a:rPr lang="en-US" altLang="en-US"/>
              <a:t>Mechanical, thermal, electrical, kinesthethic</a:t>
            </a:r>
          </a:p>
          <a:p>
            <a:r>
              <a:rPr lang="en-US" altLang="en-US"/>
              <a:t>Olfactory</a:t>
            </a:r>
          </a:p>
          <a:p>
            <a:pPr lvl="1"/>
            <a:r>
              <a:rPr lang="en-US" altLang="en-US"/>
              <a:t>Smell, taste</a:t>
            </a:r>
          </a:p>
          <a:p>
            <a:r>
              <a:rPr lang="en-US" altLang="en-US"/>
              <a:t>Vestibular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User Characteristics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Perceptual</a:t>
            </a:r>
          </a:p>
          <a:p>
            <a:pPr lvl="1"/>
            <a:r>
              <a:rPr lang="en-US" altLang="en-US" dirty="0" smtClean="0"/>
              <a:t>The five senses</a:t>
            </a:r>
            <a:endParaRPr lang="en-US" altLang="en-US" dirty="0"/>
          </a:p>
          <a:p>
            <a:r>
              <a:rPr lang="en-US" altLang="en-US" dirty="0" smtClean="0"/>
              <a:t>Physical</a:t>
            </a:r>
            <a:endParaRPr lang="en-US" altLang="en-US" dirty="0"/>
          </a:p>
          <a:p>
            <a:pPr lvl="1"/>
            <a:r>
              <a:rPr lang="en-US" altLang="en-US" dirty="0"/>
              <a:t>Anthropomorphic (height, left handed, etc.)</a:t>
            </a:r>
          </a:p>
          <a:p>
            <a:pPr lvl="1"/>
            <a:r>
              <a:rPr lang="en-US" altLang="en-US" dirty="0"/>
              <a:t>Age (mobility, dexterity, etc.)</a:t>
            </a:r>
          </a:p>
          <a:p>
            <a:r>
              <a:rPr lang="en-US" altLang="en-US" dirty="0" smtClean="0"/>
              <a:t>Cognitive</a:t>
            </a:r>
            <a:endParaRPr lang="en-US" altLang="en-US" dirty="0"/>
          </a:p>
          <a:p>
            <a:pPr lvl="1"/>
            <a:r>
              <a:rPr lang="en-US" altLang="en-US" dirty="0"/>
              <a:t>Conceptual</a:t>
            </a:r>
          </a:p>
          <a:p>
            <a:pPr lvl="1"/>
            <a:r>
              <a:rPr lang="en-US" altLang="en-US" dirty="0" smtClean="0"/>
              <a:t>Cultural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/>
              <a:t>Transfer Effects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4114800"/>
          </a:xfrm>
          <a:noFill/>
          <a:ln/>
        </p:spPr>
        <p:txBody>
          <a:bodyPr lIns="92075" tIns="46038" rIns="92075" bIns="46038"/>
          <a:lstStyle/>
          <a:p>
            <a:r>
              <a:rPr lang="en-US" altLang="en-US"/>
              <a:t>People transfer expectations from similar objects</a:t>
            </a:r>
          </a:p>
          <a:p>
            <a:pPr lvl="1"/>
            <a:r>
              <a:rPr lang="en-US" altLang="en-US"/>
              <a:t>Positive: prior learning applies to new situation</a:t>
            </a:r>
          </a:p>
          <a:p>
            <a:pPr lvl="1"/>
            <a:r>
              <a:rPr lang="en-US" altLang="en-US"/>
              <a:t>Negative: prior learning conflicts with new situation</a:t>
            </a:r>
          </a:p>
        </p:txBody>
      </p:sp>
      <p:pic>
        <p:nvPicPr>
          <p:cNvPr id="221710" name="Picture 1550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t="26797" r="3432" b="5418"/>
          <a:stretch>
            <a:fillRect/>
          </a:stretch>
        </p:blipFill>
        <p:spPr bwMode="auto">
          <a:xfrm>
            <a:off x="1524000" y="3200400"/>
            <a:ext cx="5715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6400</TotalTime>
  <Pages>22</Pages>
  <Words>717</Words>
  <Application>Microsoft Office PowerPoint</Application>
  <PresentationFormat>On-screen Show (4:3)</PresentationFormat>
  <Paragraphs>182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Monotype Sorts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8_Default Design</vt:lpstr>
      <vt:lpstr>User Needs</vt:lpstr>
      <vt:lpstr>Muddiest Points</vt:lpstr>
      <vt:lpstr>The PageRank Paper</vt:lpstr>
      <vt:lpstr>What are Humans Good At?</vt:lpstr>
      <vt:lpstr>What are Computers Good At?</vt:lpstr>
      <vt:lpstr>Synergy</vt:lpstr>
      <vt:lpstr>Human Senses</vt:lpstr>
      <vt:lpstr>User Characteristics</vt:lpstr>
      <vt:lpstr>Transfer Effects</vt:lpstr>
      <vt:lpstr>PowerPoint Presentation</vt:lpstr>
      <vt:lpstr>Types of User Needs</vt:lpstr>
      <vt:lpstr>PowerPoint Presentation</vt:lpstr>
      <vt:lpstr>PowerPoint Presentation</vt:lpstr>
      <vt:lpstr>PowerPoint Presentation</vt:lpstr>
      <vt:lpstr>Query Statistics</vt:lpstr>
      <vt:lpstr>User Needs Exercise</vt:lpstr>
      <vt:lpstr>Multilingual Access to  Large Spoken Archives</vt:lpstr>
      <vt:lpstr>Who Uses the Collection?</vt:lpstr>
      <vt:lpstr>Question Types</vt:lpstr>
      <vt:lpstr>Observational Studies</vt:lpstr>
      <vt:lpstr>Thesaurus-Based Search</vt:lpstr>
      <vt:lpstr>Segment Viewer</vt:lpstr>
      <vt:lpstr>Observed Selection Criteria</vt:lpstr>
      <vt:lpstr>Functionality</vt:lpstr>
      <vt:lpstr>Search Strategies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pp</cp:lastModifiedBy>
  <cp:revision>244</cp:revision>
  <cp:lastPrinted>1997-09-10T16:39:34Z</cp:lastPrinted>
  <dcterms:created xsi:type="dcterms:W3CDTF">1997-09-10T16:39:54Z</dcterms:created>
  <dcterms:modified xsi:type="dcterms:W3CDTF">2016-02-11T18:36:36Z</dcterms:modified>
</cp:coreProperties>
</file>