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32" r:id="rId3"/>
    <p:sldId id="430" r:id="rId4"/>
    <p:sldId id="505" r:id="rId5"/>
    <p:sldId id="514" r:id="rId6"/>
    <p:sldId id="534" r:id="rId7"/>
    <p:sldId id="434" r:id="rId8"/>
    <p:sldId id="535" r:id="rId9"/>
    <p:sldId id="526" r:id="rId10"/>
    <p:sldId id="518" r:id="rId11"/>
    <p:sldId id="528" r:id="rId12"/>
    <p:sldId id="529" r:id="rId13"/>
    <p:sldId id="530" r:id="rId14"/>
    <p:sldId id="531" r:id="rId15"/>
    <p:sldId id="523" r:id="rId16"/>
    <p:sldId id="470" r:id="rId17"/>
    <p:sldId id="524" r:id="rId18"/>
    <p:sldId id="506" r:id="rId19"/>
    <p:sldId id="508" r:id="rId20"/>
    <p:sldId id="509" r:id="rId21"/>
    <p:sldId id="507" r:id="rId22"/>
    <p:sldId id="432" r:id="rId23"/>
    <p:sldId id="502" r:id="rId24"/>
    <p:sldId id="533" r:id="rId25"/>
    <p:sldId id="4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974"/>
    <a:srgbClr val="FF5200"/>
    <a:srgbClr val="FF8DAB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3" autoAdjust="0"/>
    <p:restoredTop sz="81431" autoAdjust="0"/>
  </p:normalViewPr>
  <p:slideViewPr>
    <p:cSldViewPr>
      <p:cViewPr varScale="1">
        <p:scale>
          <a:sx n="82" d="100"/>
          <a:sy n="82" d="100"/>
        </p:scale>
        <p:origin x="8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86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if we change the query, what is going to happen? , Time ??? How do we know the time? </a:t>
            </a:r>
          </a:p>
          <a:p>
            <a:r>
              <a:rPr lang="en-US" baseline="0" dirty="0" smtClean="0"/>
              <a:t>The other crowd click on it and them we know it is </a:t>
            </a:r>
            <a:r>
              <a:rPr lang="en-US" baseline="0" dirty="0" err="1" smtClean="0"/>
              <a:t>importatnt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2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Now we know there three way to find thing</a:t>
            </a:r>
            <a:r>
              <a:rPr lang="en-US" baseline="0" dirty="0" smtClean="0"/>
              <a:t>s on the internet.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48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does Page rank do? Any one want to attempt to answer?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Does</a:t>
            </a:r>
            <a:r>
              <a:rPr lang="en-US" baseline="0" dirty="0" smtClean="0"/>
              <a:t> anyone know what a backline is?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PageRank </a:t>
            </a:r>
            <a:r>
              <a:rPr lang="en-US" baseline="0" dirty="0" err="1" smtClean="0"/>
              <a:t>focusces</a:t>
            </a:r>
            <a:r>
              <a:rPr lang="en-US" baseline="0" dirty="0" smtClean="0"/>
              <a:t> on </a:t>
            </a:r>
          </a:p>
          <a:p>
            <a:endParaRPr lang="en-US" baseline="0" dirty="0" smtClean="0"/>
          </a:p>
          <a:p>
            <a:pPr marL="228600" indent="-228600">
              <a:buAutoNum type="arabicParenBoth"/>
            </a:pPr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Backlinks or </a:t>
            </a:r>
            <a:r>
              <a:rPr lang="en-US" baseline="0" dirty="0" err="1" smtClean="0"/>
              <a:t>Inlinks</a:t>
            </a:r>
            <a:r>
              <a:rPr lang="en-US" baseline="0" dirty="0" smtClean="0"/>
              <a:t>  : (</a:t>
            </a:r>
            <a:r>
              <a:rPr lang="en-US" baseline="0" dirty="0" err="1" smtClean="0"/>
              <a:t>url:https</a:t>
            </a:r>
            <a:r>
              <a:rPr lang="en-US" baseline="0" dirty="0" smtClean="0"/>
              <a:t>://</a:t>
            </a:r>
            <a:r>
              <a:rPr lang="en-US" baseline="0" dirty="0" err="1" smtClean="0"/>
              <a:t>terpconnect.umd.edu</a:t>
            </a:r>
            <a:r>
              <a:rPr lang="en-US" baseline="0" dirty="0" smtClean="0"/>
              <a:t>/~</a:t>
            </a:r>
            <a:r>
              <a:rPr lang="en-US" baseline="0" dirty="0" err="1" smtClean="0"/>
              <a:t>oard</a:t>
            </a:r>
            <a:r>
              <a:rPr lang="en-US" baseline="0" dirty="0" smtClean="0"/>
              <a:t>/)</a:t>
            </a:r>
          </a:p>
          <a:p>
            <a:pPr marL="228600" indent="-228600">
              <a:buAutoNum type="arabicParenBoth"/>
            </a:pPr>
            <a:r>
              <a:rPr lang="en-US" baseline="0" dirty="0" err="1" smtClean="0"/>
              <a:t>Outlinks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Power of Backlinks</a:t>
            </a:r>
          </a:p>
          <a:p>
            <a:endParaRPr lang="en-US" dirty="0" smtClean="0"/>
          </a:p>
          <a:p>
            <a:r>
              <a:rPr lang="en-US" dirty="0" smtClean="0"/>
              <a:t>The rationale behind it is (</a:t>
            </a:r>
            <a:r>
              <a:rPr lang="en-US" dirty="0" err="1" smtClean="0"/>
              <a:t>i</a:t>
            </a:r>
            <a:r>
              <a:rPr lang="en-US" dirty="0" smtClean="0"/>
              <a:t>) a page with more incoming links is more important</a:t>
            </a:r>
          </a:p>
          <a:p>
            <a:r>
              <a:rPr lang="en-US" dirty="0" smtClean="0"/>
              <a:t>than a page with less incoming links, (ii) a page with a link from a page which is known to be of high</a:t>
            </a:r>
          </a:p>
          <a:p>
            <a:r>
              <a:rPr lang="en-US" dirty="0" smtClean="0"/>
              <a:t>importance is also important.</a:t>
            </a:r>
          </a:p>
          <a:p>
            <a:endParaRPr lang="en-US" dirty="0" smtClean="0"/>
          </a:p>
          <a:p>
            <a:r>
              <a:rPr lang="en-US" dirty="0" smtClean="0"/>
              <a:t>What does this mean? And Which</a:t>
            </a:r>
            <a:r>
              <a:rPr lang="en-US" baseline="0" dirty="0" smtClean="0"/>
              <a:t> type do you think PR belongs?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Behavior correct? More people click on earthquakes at Taiwan, more popular it becomes and more popular it is, more relevant it becomes. </a:t>
            </a:r>
          </a:p>
          <a:p>
            <a:r>
              <a:rPr lang="en-US" baseline="0" dirty="0" smtClean="0"/>
              <a:t>More relevant results, attract more people to use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and more people means more behavior.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sort of leads to the </a:t>
            </a:r>
            <a:r>
              <a:rPr lang="en-US" baseline="0" dirty="0" err="1" smtClean="0"/>
              <a:t>Monopoy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overy</a:t>
            </a:r>
            <a:r>
              <a:rPr lang="en-US" baseline="0" dirty="0" smtClean="0"/>
              <a:t> search!! Thus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has become a biggest monopoly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5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6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3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first thing that catches you eye in this slide? </a:t>
            </a:r>
          </a:p>
          <a:p>
            <a:r>
              <a:rPr lang="en-US" dirty="0" smtClean="0"/>
              <a:t>-- You all</a:t>
            </a:r>
            <a:r>
              <a:rPr lang="en-US" baseline="0" dirty="0" smtClean="0"/>
              <a:t> know how to search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and you all have done that… In this slide, there is something we often skip to notice!!!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2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first thing that catches you eye in this slide? </a:t>
            </a:r>
          </a:p>
          <a:p>
            <a:r>
              <a:rPr lang="en-US" dirty="0" smtClean="0"/>
              <a:t>-- You all</a:t>
            </a:r>
            <a:r>
              <a:rPr lang="en-US" baseline="0" dirty="0" smtClean="0"/>
              <a:t> know how to search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and you all have done that… In this slide, there is something we often skip to notice!!!</a:t>
            </a:r>
          </a:p>
          <a:p>
            <a:endParaRPr lang="en-US" baseline="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r>
              <a:rPr lang="en-US" baseline="0" dirty="0" smtClean="0"/>
              <a:t> Document contain the term --  Document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do this in 55 seconds?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</a:t>
            </a:r>
            <a:r>
              <a:rPr lang="en-US" baseline="0" dirty="0" smtClean="0"/>
              <a:t> at !!!!</a:t>
            </a:r>
            <a:endParaRPr lang="en-US" dirty="0" smtClean="0"/>
          </a:p>
          <a:p>
            <a:r>
              <a:rPr lang="en-US" dirty="0" smtClean="0"/>
              <a:t> purposely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3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r>
              <a:rPr lang="en-US" baseline="0" dirty="0" smtClean="0"/>
              <a:t> Document contain the term --  Document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8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Search Engines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Session 5</a:t>
            </a:r>
          </a:p>
          <a:p>
            <a:pPr marL="342900" indent="-342900"/>
            <a:r>
              <a:rPr lang="en-US" dirty="0" smtClean="0"/>
              <a:t>INST 301</a:t>
            </a:r>
          </a:p>
          <a:p>
            <a:pPr marL="342900" indent="-342900"/>
            <a:r>
              <a:rPr lang="en-US" dirty="0" smtClean="0"/>
              <a:t>Introduction to Information Science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 bwMode="auto">
          <a:xfrm>
            <a:off x="533400" y="381000"/>
            <a:ext cx="2667000" cy="1371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the cat food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457200" y="2133600"/>
            <a:ext cx="2362200" cy="2895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Times New Roman" pitchFamily="1" charset="0"/>
                <a:cs typeface="Arial" charset="0"/>
              </a:rPr>
              <a:t>cats eat canned food. </a:t>
            </a:r>
            <a:r>
              <a:rPr lang="en-US" dirty="0">
                <a:latin typeface="Times New Roman" pitchFamily="1" charset="0"/>
                <a:cs typeface="Arial" charset="0"/>
              </a:rPr>
              <a:t>t</a:t>
            </a:r>
            <a:r>
              <a:rPr lang="en-US" dirty="0" smtClean="0">
                <a:latin typeface="Times New Roman" pitchFamily="1" charset="0"/>
                <a:cs typeface="Arial" charset="0"/>
              </a:rPr>
              <a:t>he cat </a:t>
            </a:r>
            <a:r>
              <a:rPr lang="en-US" dirty="0">
                <a:latin typeface="Times New Roman" pitchFamily="1" charset="0"/>
                <a:cs typeface="Arial" charset="0"/>
              </a:rPr>
              <a:t>food </a:t>
            </a:r>
          </a:p>
          <a:p>
            <a:pPr algn="ctr"/>
            <a:r>
              <a:rPr lang="en-US" dirty="0">
                <a:latin typeface="Times New Roman" pitchFamily="1" charset="0"/>
                <a:cs typeface="Arial" charset="0"/>
              </a:rPr>
              <a:t>is not good for dogs.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6897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0533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 bwMode="auto">
          <a:xfrm>
            <a:off x="6324600" y="2057400"/>
            <a:ext cx="2590800" cy="1752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  <a:cs typeface="Arial" charset="0"/>
              </a:rPr>
              <a:t>the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" charset="0"/>
                <a:cs typeface="Arial" charset="0"/>
              </a:rPr>
              <a:t>t</a:t>
            </a:r>
            <a:r>
              <a:rPr lang="en-US" dirty="0" smtClean="0">
                <a:latin typeface="Times New Roman" pitchFamily="1" charset="0"/>
                <a:cs typeface="Arial" charset="0"/>
              </a:rPr>
              <a:t>he the the 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3979" y="205293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224" y="5410200"/>
            <a:ext cx="8279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cs typeface="Times New Roman"/>
              </a:rPr>
              <a:t>Some terms are more informative </a:t>
            </a:r>
          </a:p>
          <a:p>
            <a:pPr algn="ctr"/>
            <a:r>
              <a:rPr lang="en-US" sz="4400" b="1" dirty="0" smtClean="0">
                <a:cs typeface="Times New Roman"/>
              </a:rPr>
              <a:t>than others</a:t>
            </a:r>
            <a:endParaRPr lang="en-US" sz="4400" b="1" dirty="0"/>
          </a:p>
        </p:txBody>
      </p:sp>
      <p:sp>
        <p:nvSpPr>
          <p:cNvPr id="12" name="Cube 11"/>
          <p:cNvSpPr/>
          <p:nvPr/>
        </p:nvSpPr>
        <p:spPr bwMode="auto">
          <a:xfrm>
            <a:off x="3429000" y="2057400"/>
            <a:ext cx="2514600" cy="2133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  <a:cs typeface="Arial" charset="0"/>
              </a:rPr>
              <a:t>Natural organic cat food available at </a:t>
            </a:r>
            <a:r>
              <a:rPr lang="en-US" dirty="0" err="1" smtClean="0">
                <a:latin typeface="Times New Roman" pitchFamily="1" charset="0"/>
                <a:cs typeface="Arial" charset="0"/>
              </a:rPr>
              <a:t>petco.com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8379" y="205293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How Specific is a Term?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64240"/>
              </p:ext>
            </p:extLst>
          </p:nvPr>
        </p:nvGraphicFramePr>
        <p:xfrm>
          <a:off x="1447800" y="1752600"/>
          <a:ext cx="7543801" cy="3496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90"/>
                <a:gridCol w="1719543"/>
                <a:gridCol w="2274234"/>
                <a:gridCol w="2274234"/>
              </a:tblGrid>
              <a:tr h="663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 (t)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Frequency of term t (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Inverse Document Frequency of term t (</a:t>
                      </a:r>
                      <a:r>
                        <a:rPr lang="en-US" dirty="0" err="1" smtClean="0"/>
                        <a:t>idf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) = (N/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of Inverse Document Frequency of term t  [log(</a:t>
                      </a:r>
                      <a:r>
                        <a:rPr lang="en-US" dirty="0" err="1" smtClean="0"/>
                        <a:t>idf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)]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petco.com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How Specific is a Term?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79322"/>
              </p:ext>
            </p:extLst>
          </p:nvPr>
        </p:nvGraphicFramePr>
        <p:xfrm>
          <a:off x="1447800" y="1752600"/>
          <a:ext cx="7543801" cy="3496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90"/>
                <a:gridCol w="1719543"/>
                <a:gridCol w="2274234"/>
                <a:gridCol w="2274234"/>
              </a:tblGrid>
              <a:tr h="663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 (t)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Frequency of term t (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Inverse Document Frequency of term t (</a:t>
                      </a:r>
                      <a:r>
                        <a:rPr lang="en-US" dirty="0" err="1" smtClean="0"/>
                        <a:t>idf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) = (N/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of Inverse Document Frequency of term t  [log(</a:t>
                      </a:r>
                      <a:r>
                        <a:rPr lang="en-US" dirty="0" err="1" smtClean="0"/>
                        <a:t>idf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)]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petco.com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5257800"/>
            <a:ext cx="2936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 of increase </a:t>
            </a:r>
            <a:endParaRPr lang="en-US" dirty="0"/>
          </a:p>
        </p:txBody>
      </p:sp>
      <p:sp>
        <p:nvSpPr>
          <p:cNvPr id="7" name="Right Bracket 6"/>
          <p:cNvSpPr/>
          <p:nvPr/>
        </p:nvSpPr>
        <p:spPr bwMode="auto">
          <a:xfrm>
            <a:off x="5791200" y="4572000"/>
            <a:ext cx="381000" cy="457200"/>
          </a:xfrm>
          <a:prstGeom prst="rightBracke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6157"/>
              </p:ext>
            </p:extLst>
          </p:nvPr>
        </p:nvGraphicFramePr>
        <p:xfrm>
          <a:off x="1447800" y="1752600"/>
          <a:ext cx="7543801" cy="3496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90"/>
                <a:gridCol w="1719543"/>
                <a:gridCol w="2274234"/>
                <a:gridCol w="2274234"/>
              </a:tblGrid>
              <a:tr h="663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 (t)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Frequency of term t (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Inverse Document Frequency of term t (</a:t>
                      </a:r>
                      <a:r>
                        <a:rPr lang="en-US" dirty="0" err="1" smtClean="0"/>
                        <a:t>idf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) = (N/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of Inverse Document Frequency of term t  [log(</a:t>
                      </a:r>
                      <a:r>
                        <a:rPr lang="en-US" dirty="0" err="1" smtClean="0"/>
                        <a:t>idf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)]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petco.com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mtClean="0"/>
              <a:t>How Specific is a Term?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 rank, we obtain the weight </a:t>
            </a:r>
            <a:r>
              <a:rPr lang="en-US" sz="2800" dirty="0"/>
              <a:t>for each </a:t>
            </a:r>
            <a:r>
              <a:rPr lang="en-US" sz="2800" dirty="0" smtClean="0"/>
              <a:t>term using </a:t>
            </a:r>
            <a:r>
              <a:rPr lang="en-US" sz="2800" dirty="0" err="1" smtClean="0"/>
              <a:t>tf-idf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tf-idf</a:t>
            </a:r>
            <a:r>
              <a:rPr lang="en-US" sz="2800" dirty="0" smtClean="0"/>
              <a:t> weight of a term is the product of its</a:t>
            </a:r>
          </a:p>
          <a:p>
            <a:r>
              <a:rPr lang="en-US" sz="2800" dirty="0" smtClean="0"/>
              <a:t> 	 </a:t>
            </a:r>
            <a:r>
              <a:rPr lang="en-US" sz="2800" dirty="0" err="1" smtClean="0"/>
              <a:t>tf</a:t>
            </a:r>
            <a:r>
              <a:rPr lang="en-US" sz="2800" dirty="0" smtClean="0"/>
              <a:t> weight and its </a:t>
            </a:r>
            <a:r>
              <a:rPr lang="en-US" sz="2800" dirty="0" err="1" smtClean="0"/>
              <a:t>idf</a:t>
            </a:r>
            <a:r>
              <a:rPr lang="en-US" sz="2800" dirty="0" smtClean="0"/>
              <a:t> weight</a:t>
            </a:r>
          </a:p>
          <a:p>
            <a:endParaRPr lang="en-US" sz="2800" dirty="0" smtClean="0"/>
          </a:p>
          <a:p>
            <a:pPr algn="ctr"/>
            <a:r>
              <a:rPr lang="en-US" sz="4400" i="1" dirty="0" smtClean="0"/>
              <a:t>Weight (t) = </a:t>
            </a:r>
            <a:r>
              <a:rPr lang="en-US" sz="4400" i="1" dirty="0" err="1" smtClean="0"/>
              <a:t>tf</a:t>
            </a:r>
            <a:r>
              <a:rPr lang="en-US" sz="4400" i="1" baseline="-25000" dirty="0" err="1" smtClean="0"/>
              <a:t>t</a:t>
            </a:r>
            <a:r>
              <a:rPr lang="en-US" sz="4400" i="1" dirty="0" smtClean="0"/>
              <a:t> </a:t>
            </a:r>
            <a:r>
              <a:rPr lang="en-US" sz="4400" i="1" dirty="0"/>
              <a:t>× </a:t>
            </a:r>
            <a:r>
              <a:rPr lang="en-US" sz="4400" i="1" dirty="0" smtClean="0"/>
              <a:t>log(N /</a:t>
            </a:r>
            <a:r>
              <a:rPr lang="en-US" sz="4400" i="1" dirty="0" err="1" smtClean="0"/>
              <a:t>df</a:t>
            </a:r>
            <a:r>
              <a:rPr lang="en-US" sz="4400" i="1" baseline="-25000" dirty="0" err="1" smtClean="0"/>
              <a:t>t</a:t>
            </a:r>
            <a:r>
              <a:rPr lang="en-US" sz="4400" i="1" dirty="0" smtClean="0"/>
              <a:t>)</a:t>
            </a:r>
            <a:r>
              <a:rPr lang="en-US" sz="4400" dirty="0"/>
              <a:t> </a:t>
            </a:r>
            <a:endParaRPr lang="en-US" sz="4400" dirty="0" smtClean="0"/>
          </a:p>
          <a:p>
            <a:pPr algn="ctr"/>
            <a:endParaRPr lang="en-US" sz="44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Using </a:t>
            </a:r>
            <a:r>
              <a:rPr lang="en-US" sz="2800" dirty="0"/>
              <a:t>the term weights, we obtain the document weight</a:t>
            </a:r>
          </a:p>
          <a:p>
            <a:pPr algn="ctr"/>
            <a:r>
              <a:rPr lang="en-US" sz="4400" i="1" dirty="0"/>
              <a:t>	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27138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7 at 5.12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321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5093" y="4232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7848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smtClean="0"/>
              <a:t>A type of “document expansion”</a:t>
            </a:r>
          </a:p>
          <a:p>
            <a:pPr lvl="1"/>
            <a:r>
              <a:rPr lang="en-US" sz="2400" smtClean="0"/>
              <a:t>Terms near links describe content of the target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Works even when you can’t index content</a:t>
            </a:r>
          </a:p>
          <a:p>
            <a:pPr lvl="1"/>
            <a:r>
              <a:rPr lang="en-US" sz="2400" smtClean="0"/>
              <a:t>Image retrieval, uncrawled links, …</a:t>
            </a:r>
            <a:endParaRPr lang="en-US" sz="2400" dirty="0" smtClean="0"/>
          </a:p>
        </p:txBody>
      </p:sp>
      <p:pic>
        <p:nvPicPr>
          <p:cNvPr id="14" name="Picture 4" descr="a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>
            <a:fillRect/>
          </a:stretch>
        </p:blipFill>
        <p:spPr>
          <a:xfrm>
            <a:off x="6172200" y="3429000"/>
            <a:ext cx="2641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61644" r="41096" b="7306"/>
          <a:stretch>
            <a:fillRect/>
          </a:stretch>
        </p:blipFill>
        <p:spPr>
          <a:xfrm>
            <a:off x="228600" y="3886200"/>
            <a:ext cx="5486400" cy="2332038"/>
          </a:xfrm>
          <a:prstGeom prst="rect">
            <a:avLst/>
          </a:prstGeom>
          <a:noFill/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600200" y="4495800"/>
            <a:ext cx="4572000" cy="304800"/>
          </a:xfrm>
          <a:custGeom>
            <a:avLst/>
            <a:gdLst>
              <a:gd name="T0" fmla="*/ 3201670 w 21600"/>
              <a:gd name="T1" fmla="*/ 0 h 21600"/>
              <a:gd name="T2" fmla="*/ 3201670 w 21600"/>
              <a:gd name="T3" fmla="*/ 171563 h 21600"/>
              <a:gd name="T4" fmla="*/ 685165 w 21600"/>
              <a:gd name="T5" fmla="*/ 304800 h 21600"/>
              <a:gd name="T6" fmla="*/ 4572000 w 21600"/>
              <a:gd name="T7" fmla="*/ 857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6400" y="457200"/>
            <a:ext cx="673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/>
                <a:cs typeface="Times New Roman"/>
              </a:rPr>
              <a:t>Finding based on </a:t>
            </a:r>
            <a:r>
              <a:rPr lang="en-US" sz="2800" b="1" u="sng" dirty="0" err="1" smtClean="0">
                <a:latin typeface="Times New Roman"/>
                <a:cs typeface="Times New Roman"/>
              </a:rPr>
              <a:t>MetaData</a:t>
            </a:r>
            <a:r>
              <a:rPr lang="en-US" sz="2800" b="1" u="sng" dirty="0" smtClean="0">
                <a:latin typeface="Times New Roman"/>
                <a:cs typeface="Times New Roman"/>
              </a:rPr>
              <a:t> or Description</a:t>
            </a:r>
            <a:endParaRPr lang="en-US" sz="28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Ways of Finding Information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  <a:noFill/>
        </p:spPr>
        <p:txBody>
          <a:bodyPr/>
          <a:lstStyle/>
          <a:p>
            <a:r>
              <a:rPr lang="en-US" dirty="0" smtClean="0"/>
              <a:t>Searching content</a:t>
            </a:r>
          </a:p>
          <a:p>
            <a:pPr lvl="1"/>
            <a:r>
              <a:rPr lang="en-US" dirty="0" smtClean="0"/>
              <a:t>Characterize documents by the words the contain</a:t>
            </a:r>
          </a:p>
          <a:p>
            <a:endParaRPr lang="en-US" dirty="0" smtClean="0"/>
          </a:p>
          <a:p>
            <a:r>
              <a:rPr lang="en-US" dirty="0" smtClean="0"/>
              <a:t>Searching behavior</a:t>
            </a:r>
          </a:p>
          <a:p>
            <a:pPr lvl="1"/>
            <a:r>
              <a:rPr lang="en-US" dirty="0" smtClean="0"/>
              <a:t>Find similar search patterns</a:t>
            </a:r>
          </a:p>
          <a:p>
            <a:pPr lvl="1"/>
            <a:r>
              <a:rPr lang="en-US" dirty="0" smtClean="0"/>
              <a:t>Find items that cause similar reactions</a:t>
            </a:r>
          </a:p>
          <a:p>
            <a:pPr lvl="1"/>
            <a:endParaRPr lang="en-US" sz="2400" dirty="0"/>
          </a:p>
          <a:p>
            <a:r>
              <a:rPr lang="en-US" dirty="0"/>
              <a:t>Searching </a:t>
            </a:r>
            <a:r>
              <a:rPr lang="en-US" dirty="0" smtClean="0"/>
              <a:t>description</a:t>
            </a:r>
            <a:endParaRPr lang="en-US" dirty="0"/>
          </a:p>
          <a:p>
            <a:pPr lvl="1"/>
            <a:r>
              <a:rPr lang="en-US" dirty="0" smtClean="0"/>
              <a:t>Anchor text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9733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Crawling the Web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914400" y="4191000"/>
            <a:ext cx="381000" cy="533400"/>
            <a:chOff x="1200" y="1536"/>
            <a:chExt cx="240" cy="336"/>
          </a:xfrm>
        </p:grpSpPr>
        <p:sp>
          <p:nvSpPr>
            <p:cNvPr id="274436" name="Rectangle 4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37" name="Line 5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38" name="Line 6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39" name="Line 7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0" name="Line 8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1" name="Line 9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2" name="Line 10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4443" name="Group 11"/>
          <p:cNvGrpSpPr>
            <a:grpSpLocks/>
          </p:cNvGrpSpPr>
          <p:nvPr/>
        </p:nvGrpSpPr>
        <p:grpSpPr bwMode="auto">
          <a:xfrm>
            <a:off x="2362200" y="5486400"/>
            <a:ext cx="381000" cy="533400"/>
            <a:chOff x="1200" y="1536"/>
            <a:chExt cx="240" cy="336"/>
          </a:xfrm>
        </p:grpSpPr>
        <p:sp>
          <p:nvSpPr>
            <p:cNvPr id="274444" name="Rectangle 12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6" name="Line 14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7" name="Line 15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8" name="Line 16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9" name="Line 17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0" name="Line 18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4451" name="Group 19"/>
          <p:cNvGrpSpPr>
            <a:grpSpLocks/>
          </p:cNvGrpSpPr>
          <p:nvPr/>
        </p:nvGrpSpPr>
        <p:grpSpPr bwMode="auto">
          <a:xfrm>
            <a:off x="5486400" y="5562600"/>
            <a:ext cx="381000" cy="533400"/>
            <a:chOff x="1200" y="1536"/>
            <a:chExt cx="240" cy="336"/>
          </a:xfrm>
        </p:grpSpPr>
        <p:sp>
          <p:nvSpPr>
            <p:cNvPr id="274452" name="Rectangle 20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3" name="Line 21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4" name="Line 22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5" name="Line 23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6" name="Line 24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7" name="Line 25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8" name="Line 26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4459" name="Group 27"/>
          <p:cNvGrpSpPr>
            <a:grpSpLocks/>
          </p:cNvGrpSpPr>
          <p:nvPr/>
        </p:nvGrpSpPr>
        <p:grpSpPr bwMode="auto">
          <a:xfrm>
            <a:off x="3124200" y="2438400"/>
            <a:ext cx="3657600" cy="1981200"/>
            <a:chOff x="1968" y="1536"/>
            <a:chExt cx="2304" cy="1248"/>
          </a:xfrm>
        </p:grpSpPr>
        <p:sp>
          <p:nvSpPr>
            <p:cNvPr id="274460" name="Line 28"/>
            <p:cNvSpPr>
              <a:spLocks noChangeShapeType="1"/>
            </p:cNvSpPr>
            <p:nvPr/>
          </p:nvSpPr>
          <p:spPr bwMode="auto">
            <a:xfrm flipH="1">
              <a:off x="1968" y="1632"/>
              <a:ext cx="96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4461" name="Group 29"/>
            <p:cNvGrpSpPr>
              <a:grpSpLocks/>
            </p:cNvGrpSpPr>
            <p:nvPr/>
          </p:nvGrpSpPr>
          <p:grpSpPr bwMode="auto">
            <a:xfrm>
              <a:off x="2928" y="1536"/>
              <a:ext cx="1344" cy="1248"/>
              <a:chOff x="2928" y="1536"/>
              <a:chExt cx="1344" cy="1248"/>
            </a:xfrm>
          </p:grpSpPr>
          <p:grpSp>
            <p:nvGrpSpPr>
              <p:cNvPr id="274462" name="Group 30"/>
              <p:cNvGrpSpPr>
                <a:grpSpLocks/>
              </p:cNvGrpSpPr>
              <p:nvPr/>
            </p:nvGrpSpPr>
            <p:grpSpPr bwMode="auto">
              <a:xfrm>
                <a:off x="4032" y="1824"/>
                <a:ext cx="240" cy="336"/>
                <a:chOff x="1200" y="1536"/>
                <a:chExt cx="240" cy="336"/>
              </a:xfrm>
            </p:grpSpPr>
            <p:sp>
              <p:nvSpPr>
                <p:cNvPr id="274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1200" y="1536"/>
                  <a:ext cx="240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464" name="Line 32"/>
                <p:cNvSpPr>
                  <a:spLocks noChangeShapeType="1"/>
                </p:cNvSpPr>
                <p:nvPr/>
              </p:nvSpPr>
              <p:spPr bwMode="auto">
                <a:xfrm>
                  <a:off x="1248" y="1584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465" name="Line 33"/>
                <p:cNvSpPr>
                  <a:spLocks noChangeShapeType="1"/>
                </p:cNvSpPr>
                <p:nvPr/>
              </p:nvSpPr>
              <p:spPr bwMode="auto">
                <a:xfrm>
                  <a:off x="1248" y="1632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466" name="Line 34"/>
                <p:cNvSpPr>
                  <a:spLocks noChangeShapeType="1"/>
                </p:cNvSpPr>
                <p:nvPr/>
              </p:nvSpPr>
              <p:spPr bwMode="auto">
                <a:xfrm>
                  <a:off x="1248" y="168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467" name="Line 35"/>
                <p:cNvSpPr>
                  <a:spLocks noChangeShapeType="1"/>
                </p:cNvSpPr>
                <p:nvPr/>
              </p:nvSpPr>
              <p:spPr bwMode="auto">
                <a:xfrm>
                  <a:off x="1248" y="1728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468" name="Line 36"/>
                <p:cNvSpPr>
                  <a:spLocks noChangeShapeType="1"/>
                </p:cNvSpPr>
                <p:nvPr/>
              </p:nvSpPr>
              <p:spPr bwMode="auto">
                <a:xfrm>
                  <a:off x="1248" y="1776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469" name="Line 37"/>
                <p:cNvSpPr>
                  <a:spLocks noChangeShapeType="1"/>
                </p:cNvSpPr>
                <p:nvPr/>
              </p:nvSpPr>
              <p:spPr bwMode="auto">
                <a:xfrm>
                  <a:off x="1248" y="1824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4470" name="Line 38"/>
              <p:cNvSpPr>
                <a:spLocks noChangeShapeType="1"/>
              </p:cNvSpPr>
              <p:nvPr/>
            </p:nvSpPr>
            <p:spPr bwMode="auto">
              <a:xfrm>
                <a:off x="2928" y="1728"/>
                <a:ext cx="912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1" name="Line 39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1104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4472" name="Group 40"/>
          <p:cNvGrpSpPr>
            <a:grpSpLocks/>
          </p:cNvGrpSpPr>
          <p:nvPr/>
        </p:nvGrpSpPr>
        <p:grpSpPr bwMode="auto">
          <a:xfrm>
            <a:off x="2057400" y="2286000"/>
            <a:ext cx="5029200" cy="3048000"/>
            <a:chOff x="1296" y="1440"/>
            <a:chExt cx="3168" cy="1920"/>
          </a:xfrm>
        </p:grpSpPr>
        <p:grpSp>
          <p:nvGrpSpPr>
            <p:cNvPr id="274473" name="Group 41"/>
            <p:cNvGrpSpPr>
              <a:grpSpLocks/>
            </p:cNvGrpSpPr>
            <p:nvPr/>
          </p:nvGrpSpPr>
          <p:grpSpPr bwMode="auto">
            <a:xfrm>
              <a:off x="2784" y="2256"/>
              <a:ext cx="240" cy="336"/>
              <a:chOff x="1200" y="1536"/>
              <a:chExt cx="240" cy="336"/>
            </a:xfrm>
          </p:grpSpPr>
          <p:sp>
            <p:nvSpPr>
              <p:cNvPr id="274474" name="Rectangle 42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5" name="Line 43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6" name="Line 44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7" name="Line 45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8" name="Line 46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9" name="Line 47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0" name="Line 48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4481" name="Group 49"/>
            <p:cNvGrpSpPr>
              <a:grpSpLocks/>
            </p:cNvGrpSpPr>
            <p:nvPr/>
          </p:nvGrpSpPr>
          <p:grpSpPr bwMode="auto">
            <a:xfrm>
              <a:off x="2832" y="1440"/>
              <a:ext cx="240" cy="336"/>
              <a:chOff x="1200" y="1536"/>
              <a:chExt cx="240" cy="336"/>
            </a:xfrm>
          </p:grpSpPr>
          <p:sp>
            <p:nvSpPr>
              <p:cNvPr id="274482" name="Rectangle 50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3" name="Line 51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4" name="Line 52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5" name="Line 53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6" name="Line 54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7" name="Line 55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8" name="Line 56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4489" name="Group 57"/>
            <p:cNvGrpSpPr>
              <a:grpSpLocks/>
            </p:cNvGrpSpPr>
            <p:nvPr/>
          </p:nvGrpSpPr>
          <p:grpSpPr bwMode="auto">
            <a:xfrm>
              <a:off x="3840" y="2688"/>
              <a:ext cx="240" cy="336"/>
              <a:chOff x="1200" y="1536"/>
              <a:chExt cx="240" cy="336"/>
            </a:xfrm>
          </p:grpSpPr>
          <p:sp>
            <p:nvSpPr>
              <p:cNvPr id="274490" name="Rectangle 58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1" name="Line 59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2" name="Line 60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3" name="Line 6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4" name="Line 62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5" name="Line 63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6" name="Line 64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4497" name="Line 65"/>
            <p:cNvSpPr>
              <a:spLocks noChangeShapeType="1"/>
            </p:cNvSpPr>
            <p:nvPr/>
          </p:nvSpPr>
          <p:spPr bwMode="auto">
            <a:xfrm flipV="1">
              <a:off x="1296" y="1584"/>
              <a:ext cx="153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98" name="Line 66"/>
            <p:cNvSpPr>
              <a:spLocks noChangeShapeType="1"/>
            </p:cNvSpPr>
            <p:nvPr/>
          </p:nvSpPr>
          <p:spPr bwMode="auto">
            <a:xfrm>
              <a:off x="1920" y="2640"/>
              <a:ext cx="576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99" name="Line 67"/>
            <p:cNvSpPr>
              <a:spLocks noChangeShapeType="1"/>
            </p:cNvSpPr>
            <p:nvPr/>
          </p:nvSpPr>
          <p:spPr bwMode="auto">
            <a:xfrm flipV="1">
              <a:off x="1920" y="2400"/>
              <a:ext cx="86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500" name="Line 68"/>
            <p:cNvSpPr>
              <a:spLocks noChangeShapeType="1"/>
            </p:cNvSpPr>
            <p:nvPr/>
          </p:nvSpPr>
          <p:spPr bwMode="auto">
            <a:xfrm>
              <a:off x="1968" y="2592"/>
              <a:ext cx="18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501" name="Line 69"/>
            <p:cNvSpPr>
              <a:spLocks noChangeShapeType="1"/>
            </p:cNvSpPr>
            <p:nvPr/>
          </p:nvSpPr>
          <p:spPr bwMode="auto">
            <a:xfrm flipV="1">
              <a:off x="2496" y="2928"/>
              <a:ext cx="13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502" name="Line 70"/>
            <p:cNvSpPr>
              <a:spLocks noChangeShapeType="1"/>
            </p:cNvSpPr>
            <p:nvPr/>
          </p:nvSpPr>
          <p:spPr bwMode="auto">
            <a:xfrm flipV="1">
              <a:off x="2448" y="3264"/>
              <a:ext cx="201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4503" name="Group 71"/>
          <p:cNvGrpSpPr>
            <a:grpSpLocks/>
          </p:cNvGrpSpPr>
          <p:nvPr/>
        </p:nvGrpSpPr>
        <p:grpSpPr bwMode="auto">
          <a:xfrm>
            <a:off x="1066800" y="2590800"/>
            <a:ext cx="2209800" cy="1981200"/>
            <a:chOff x="672" y="1632"/>
            <a:chExt cx="1392" cy="1248"/>
          </a:xfrm>
        </p:grpSpPr>
        <p:grpSp>
          <p:nvGrpSpPr>
            <p:cNvPr id="274504" name="Group 72"/>
            <p:cNvGrpSpPr>
              <a:grpSpLocks/>
            </p:cNvGrpSpPr>
            <p:nvPr/>
          </p:nvGrpSpPr>
          <p:grpSpPr bwMode="auto">
            <a:xfrm>
              <a:off x="1200" y="1632"/>
              <a:ext cx="240" cy="336"/>
              <a:chOff x="1200" y="1536"/>
              <a:chExt cx="240" cy="336"/>
            </a:xfrm>
          </p:grpSpPr>
          <p:sp>
            <p:nvSpPr>
              <p:cNvPr id="274505" name="Rectangle 73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06" name="Line 74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07" name="Line 75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08" name="Line 76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09" name="Line 77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0" name="Line 78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1" name="Line 79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4512" name="Group 80"/>
            <p:cNvGrpSpPr>
              <a:grpSpLocks/>
            </p:cNvGrpSpPr>
            <p:nvPr/>
          </p:nvGrpSpPr>
          <p:grpSpPr bwMode="auto">
            <a:xfrm>
              <a:off x="1824" y="2400"/>
              <a:ext cx="240" cy="336"/>
              <a:chOff x="1200" y="1536"/>
              <a:chExt cx="240" cy="336"/>
            </a:xfrm>
          </p:grpSpPr>
          <p:sp>
            <p:nvSpPr>
              <p:cNvPr id="274513" name="Rectangle 81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4" name="Line 82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5" name="Line 83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6" name="Line 84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7" name="Line 85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8" name="Line 86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9" name="Line 87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4520" name="Line 88"/>
            <p:cNvSpPr>
              <a:spLocks noChangeShapeType="1"/>
            </p:cNvSpPr>
            <p:nvPr/>
          </p:nvSpPr>
          <p:spPr bwMode="auto">
            <a:xfrm flipV="1">
              <a:off x="672" y="1776"/>
              <a:ext cx="528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521" name="Line 89"/>
            <p:cNvSpPr>
              <a:spLocks noChangeShapeType="1"/>
            </p:cNvSpPr>
            <p:nvPr/>
          </p:nvSpPr>
          <p:spPr bwMode="auto">
            <a:xfrm flipV="1">
              <a:off x="720" y="2544"/>
              <a:ext cx="110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4522" name="Group 90"/>
          <p:cNvGrpSpPr>
            <a:grpSpLocks/>
          </p:cNvGrpSpPr>
          <p:nvPr/>
        </p:nvGrpSpPr>
        <p:grpSpPr bwMode="auto">
          <a:xfrm>
            <a:off x="2514600" y="4343400"/>
            <a:ext cx="1600200" cy="1600200"/>
            <a:chOff x="1584" y="2736"/>
            <a:chExt cx="1008" cy="1008"/>
          </a:xfrm>
        </p:grpSpPr>
        <p:grpSp>
          <p:nvGrpSpPr>
            <p:cNvPr id="274523" name="Group 91"/>
            <p:cNvGrpSpPr>
              <a:grpSpLocks/>
            </p:cNvGrpSpPr>
            <p:nvPr/>
          </p:nvGrpSpPr>
          <p:grpSpPr bwMode="auto">
            <a:xfrm>
              <a:off x="2352" y="3120"/>
              <a:ext cx="240" cy="336"/>
              <a:chOff x="1200" y="1536"/>
              <a:chExt cx="240" cy="336"/>
            </a:xfrm>
          </p:grpSpPr>
          <p:sp>
            <p:nvSpPr>
              <p:cNvPr id="274524" name="Rectangle 92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25" name="Line 93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26" name="Line 94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27" name="Line 95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28" name="Line 96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29" name="Line 97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30" name="Line 98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4531" name="Line 99"/>
            <p:cNvSpPr>
              <a:spLocks noChangeShapeType="1"/>
            </p:cNvSpPr>
            <p:nvPr/>
          </p:nvSpPr>
          <p:spPr bwMode="auto">
            <a:xfrm flipV="1">
              <a:off x="1632" y="3360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532" name="Line 100"/>
            <p:cNvSpPr>
              <a:spLocks noChangeShapeType="1"/>
            </p:cNvSpPr>
            <p:nvPr/>
          </p:nvSpPr>
          <p:spPr bwMode="auto">
            <a:xfrm flipV="1">
              <a:off x="1584" y="2736"/>
              <a:ext cx="288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4533" name="Group 101"/>
          <p:cNvGrpSpPr>
            <a:grpSpLocks/>
          </p:cNvGrpSpPr>
          <p:nvPr/>
        </p:nvGrpSpPr>
        <p:grpSpPr bwMode="auto">
          <a:xfrm>
            <a:off x="5715000" y="4953000"/>
            <a:ext cx="1752600" cy="914400"/>
            <a:chOff x="3600" y="3120"/>
            <a:chExt cx="1104" cy="576"/>
          </a:xfrm>
        </p:grpSpPr>
        <p:grpSp>
          <p:nvGrpSpPr>
            <p:cNvPr id="274534" name="Group 102"/>
            <p:cNvGrpSpPr>
              <a:grpSpLocks/>
            </p:cNvGrpSpPr>
            <p:nvPr/>
          </p:nvGrpSpPr>
          <p:grpSpPr bwMode="auto">
            <a:xfrm>
              <a:off x="4464" y="3120"/>
              <a:ext cx="240" cy="336"/>
              <a:chOff x="1200" y="1536"/>
              <a:chExt cx="240" cy="336"/>
            </a:xfrm>
          </p:grpSpPr>
          <p:sp>
            <p:nvSpPr>
              <p:cNvPr id="274535" name="Rectangle 103"/>
              <p:cNvSpPr>
                <a:spLocks noChangeArrowheads="1"/>
              </p:cNvSpPr>
              <p:nvPr/>
            </p:nvSpPr>
            <p:spPr bwMode="auto">
              <a:xfrm>
                <a:off x="1200" y="1536"/>
                <a:ext cx="240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36" name="Line 104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37" name="Line 105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38" name="Line 106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39" name="Line 107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40" name="Line 108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41" name="Line 109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4542" name="Line 110"/>
            <p:cNvSpPr>
              <a:spLocks noChangeShapeType="1"/>
            </p:cNvSpPr>
            <p:nvPr/>
          </p:nvSpPr>
          <p:spPr bwMode="auto">
            <a:xfrm flipV="1">
              <a:off x="3600" y="3360"/>
              <a:ext cx="86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Web Crawl Challenges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Adversary behavior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“Crawler traps”</a:t>
            </a:r>
          </a:p>
          <a:p>
            <a:pPr lvl="4"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dirty="0"/>
              <a:t>Duplicate and near-duplicate content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30-40% of total </a:t>
            </a:r>
            <a:r>
              <a:rPr lang="en-US" dirty="0" smtClean="0"/>
              <a:t>content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Check if the content is already index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Skip document that do not provide new information</a:t>
            </a:r>
            <a:endParaRPr lang="en-US" dirty="0"/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Network instability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Temporary server interruptions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Server and network loads 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Dynamic </a:t>
            </a:r>
            <a:r>
              <a:rPr lang="en-US" dirty="0"/>
              <a:t>content </a:t>
            </a:r>
            <a:r>
              <a:rPr lang="en-US" dirty="0" smtClean="0"/>
              <a:t>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01" y="26773"/>
            <a:ext cx="6788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2" y="6488668"/>
            <a:ext cx="2410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Washington Post (2007)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06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04800"/>
            <a:ext cx="578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/>
                <a:cs typeface="Times New Roman"/>
              </a:rPr>
              <a:t>How does Google PageRank work? </a:t>
            </a:r>
            <a:endParaRPr lang="en-US" sz="2800" b="1" u="sng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144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 - estimate the importance of </a:t>
            </a:r>
            <a:r>
              <a:rPr lang="en-US" dirty="0"/>
              <a:t>a </a:t>
            </a:r>
            <a:r>
              <a:rPr lang="en-US" dirty="0" smtClean="0"/>
              <a:t>webpage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5240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Inlinks</a:t>
            </a:r>
            <a:r>
              <a:rPr lang="en-US" dirty="0"/>
              <a:t> are “good</a:t>
            </a:r>
            <a:r>
              <a:rPr lang="en-US" dirty="0" smtClean="0"/>
              <a:t>” (like recommendations)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971800" y="4267200"/>
            <a:ext cx="1066800" cy="1066800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1</a:t>
            </a:r>
          </a:p>
        </p:txBody>
      </p:sp>
      <p:cxnSp>
        <p:nvCxnSpPr>
          <p:cNvPr id="14" name="Straight Arrow Connector 13"/>
          <p:cNvCxnSpPr>
            <a:endCxn id="12" idx="2"/>
          </p:cNvCxnSpPr>
          <p:nvPr/>
        </p:nvCxnSpPr>
        <p:spPr bwMode="auto">
          <a:xfrm>
            <a:off x="1905000" y="4191000"/>
            <a:ext cx="1066800" cy="60960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524000" y="3581400"/>
            <a:ext cx="762000" cy="762000"/>
          </a:xfrm>
          <a:prstGeom prst="ellipse">
            <a:avLst/>
          </a:prstGeom>
          <a:solidFill>
            <a:srgbClr val="FF797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 err="1">
                <a:latin typeface="Times New Roman" pitchFamily="1" charset="0"/>
                <a:cs typeface="Arial" charset="0"/>
              </a:rPr>
              <a:t>x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5105400"/>
            <a:ext cx="762000" cy="762000"/>
          </a:xfrm>
          <a:prstGeom prst="ellipse">
            <a:avLst/>
          </a:prstGeom>
          <a:solidFill>
            <a:srgbClr val="FF797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 err="1" smtClean="0">
                <a:latin typeface="Times New Roman" pitchFamily="1" charset="0"/>
                <a:cs typeface="Arial" charset="0"/>
              </a:rPr>
              <a:t>y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16" idx="6"/>
            <a:endCxn id="12" idx="3"/>
          </p:cNvCxnSpPr>
          <p:nvPr/>
        </p:nvCxnSpPr>
        <p:spPr bwMode="auto">
          <a:xfrm flipV="1">
            <a:off x="2438400" y="5177771"/>
            <a:ext cx="689629" cy="308629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4495800" y="3581400"/>
            <a:ext cx="1295400" cy="1295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>
                <a:latin typeface="Times New Roman" pitchFamily="1" charset="0"/>
                <a:cs typeface="Arial" charset="0"/>
              </a:rPr>
              <a:t>2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781800" y="3429000"/>
            <a:ext cx="762000" cy="762000"/>
          </a:xfrm>
          <a:prstGeom prst="ellipse">
            <a:avLst/>
          </a:prstGeom>
          <a:solidFill>
            <a:srgbClr val="FF797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>
                <a:latin typeface="Times New Roman" pitchFamily="1" charset="0"/>
                <a:cs typeface="Arial" charset="0"/>
              </a:rPr>
              <a:t>a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34200" y="5105400"/>
            <a:ext cx="1066800" cy="914400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 err="1">
                <a:latin typeface="Times New Roman" pitchFamily="1" charset="0"/>
                <a:cs typeface="Arial" charset="0"/>
              </a:rPr>
              <a:t>k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343400" y="5562600"/>
            <a:ext cx="838200" cy="838200"/>
          </a:xfrm>
          <a:prstGeom prst="ellipse">
            <a:avLst/>
          </a:prstGeom>
          <a:solidFill>
            <a:srgbClr val="FF797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 smtClean="0">
                <a:latin typeface="Times New Roman" pitchFamily="1" charset="0"/>
                <a:cs typeface="Arial" charset="0"/>
              </a:rPr>
              <a:t>i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30900" y="5867400"/>
            <a:ext cx="698500" cy="698500"/>
          </a:xfrm>
          <a:prstGeom prst="ellipse">
            <a:avLst/>
          </a:prstGeom>
          <a:solidFill>
            <a:srgbClr val="FF797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P</a:t>
            </a:r>
            <a:r>
              <a:rPr lang="en-US" baseline="-25000" dirty="0" err="1">
                <a:latin typeface="Times New Roman" pitchFamily="1" charset="0"/>
                <a:cs typeface="Arial" charset="0"/>
              </a:rPr>
              <a:t>j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cxnSp>
        <p:nvCxnSpPr>
          <p:cNvPr id="26" name="Straight Arrow Connector 25"/>
          <p:cNvCxnSpPr>
            <a:stCxn id="20" idx="2"/>
            <a:endCxn id="19" idx="6"/>
          </p:cNvCxnSpPr>
          <p:nvPr/>
        </p:nvCxnSpPr>
        <p:spPr bwMode="auto">
          <a:xfrm flipH="1">
            <a:off x="5791200" y="3810000"/>
            <a:ext cx="990600" cy="41910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1" idx="2"/>
            <a:endCxn id="19" idx="5"/>
          </p:cNvCxnSpPr>
          <p:nvPr/>
        </p:nvCxnSpPr>
        <p:spPr bwMode="auto">
          <a:xfrm flipH="1" flipV="1">
            <a:off x="5601493" y="4687093"/>
            <a:ext cx="1332707" cy="875507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6"/>
            <a:endCxn id="21" idx="3"/>
          </p:cNvCxnSpPr>
          <p:nvPr/>
        </p:nvCxnSpPr>
        <p:spPr bwMode="auto">
          <a:xfrm flipV="1">
            <a:off x="6629400" y="5885889"/>
            <a:ext cx="461029" cy="330761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3" idx="0"/>
            <a:endCxn id="19" idx="4"/>
          </p:cNvCxnSpPr>
          <p:nvPr/>
        </p:nvCxnSpPr>
        <p:spPr bwMode="auto">
          <a:xfrm flipH="1" flipV="1">
            <a:off x="5143500" y="4876800"/>
            <a:ext cx="1136650" cy="99060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2" idx="1"/>
            <a:endCxn id="12" idx="5"/>
          </p:cNvCxnSpPr>
          <p:nvPr/>
        </p:nvCxnSpPr>
        <p:spPr bwMode="auto">
          <a:xfrm flipH="1" flipV="1">
            <a:off x="3882371" y="5177771"/>
            <a:ext cx="583781" cy="507581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2" idx="0"/>
            <a:endCxn id="19" idx="3"/>
          </p:cNvCxnSpPr>
          <p:nvPr/>
        </p:nvCxnSpPr>
        <p:spPr bwMode="auto">
          <a:xfrm flipH="1" flipV="1">
            <a:off x="4685507" y="4687093"/>
            <a:ext cx="76993" cy="875507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12" idx="7"/>
            <a:endCxn id="19" idx="2"/>
          </p:cNvCxnSpPr>
          <p:nvPr/>
        </p:nvCxnSpPr>
        <p:spPr bwMode="auto">
          <a:xfrm flipV="1">
            <a:off x="3882371" y="4229100"/>
            <a:ext cx="613429" cy="194329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28600" y="2057400"/>
            <a:ext cx="8674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Inlinks</a:t>
            </a:r>
            <a:r>
              <a:rPr lang="en-US" dirty="0"/>
              <a:t> from a “good” site are better than </a:t>
            </a:r>
            <a:r>
              <a:rPr lang="en-US" dirty="0" err="1"/>
              <a:t>inlinks</a:t>
            </a:r>
            <a:r>
              <a:rPr lang="en-US" dirty="0"/>
              <a:t> from a “bad” site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cxnSp>
        <p:nvCxnSpPr>
          <p:cNvPr id="58" name="Straight Arrow Connector 57"/>
          <p:cNvCxnSpPr>
            <a:endCxn id="21" idx="7"/>
          </p:cNvCxnSpPr>
          <p:nvPr/>
        </p:nvCxnSpPr>
        <p:spPr bwMode="auto">
          <a:xfrm flipH="1">
            <a:off x="7844771" y="4572000"/>
            <a:ext cx="689629" cy="667311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endCxn id="21" idx="6"/>
          </p:cNvCxnSpPr>
          <p:nvPr/>
        </p:nvCxnSpPr>
        <p:spPr bwMode="auto">
          <a:xfrm flipH="1" flipV="1">
            <a:off x="8001000" y="5562600"/>
            <a:ext cx="609600" cy="76201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9" idx="0"/>
          </p:cNvCxnSpPr>
          <p:nvPr/>
        </p:nvCxnSpPr>
        <p:spPr bwMode="auto">
          <a:xfrm flipV="1">
            <a:off x="5143500" y="3124200"/>
            <a:ext cx="495300" cy="45720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1"/>
          </p:cNvCxnSpPr>
          <p:nvPr/>
        </p:nvCxnSpPr>
        <p:spPr bwMode="auto">
          <a:xfrm flipH="1" flipV="1">
            <a:off x="4114800" y="3276600"/>
            <a:ext cx="570707" cy="494507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72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dirty="0"/>
              <a:t>Link Structure of the Web</a:t>
            </a:r>
          </a:p>
        </p:txBody>
      </p:sp>
      <p:pic>
        <p:nvPicPr>
          <p:cNvPr id="275461" name="Picture 5" descr="http://www.nature.com/nature/journal/v405/n6783/images/405113aa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78659"/>
            <a:ext cx="7848600" cy="6079341"/>
          </a:xfrm>
          <a:prstGeom prst="rect">
            <a:avLst/>
          </a:prstGeom>
          <a:noFill/>
        </p:spPr>
      </p:pic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048000" y="533400"/>
            <a:ext cx="2784737" cy="23337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Nature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405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113 (11 May 2000) | 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itchFamily="34" charset="0"/>
                <a:cs typeface="Arial" pitchFamily="34" charset="0"/>
              </a:rPr>
              <a:t>doi:10.1038/35012155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-76200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So,</a:t>
            </a:r>
          </a:p>
          <a:p>
            <a:pPr algn="l" eaLnBrk="1" hangingPunct="1"/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 Web search engine is an </a:t>
            </a: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application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composed of ; </a:t>
            </a:r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76738" y="5235714"/>
            <a:ext cx="472440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SEARCH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component  </a:t>
            </a: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          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3591580"/>
            <a:ext cx="601980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INDEXING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6723" y="435358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importance to developers AND content-centric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395738" y="5867400"/>
            <a:ext cx="6748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importance to the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users AND user-centric 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76738" y="2057400"/>
            <a:ext cx="5757662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CRAWLING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component 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</a:t>
            </a:r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73822" y="2689086"/>
            <a:ext cx="5289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important to define a search space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69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/>
      <p:bldP spid="6150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Today: The “Search Engine”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Source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Selection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</p:grpSpPr>
        <p:sp>
          <p:nvSpPr>
            <p:cNvPr id="16413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Search</a:t>
              </a:r>
            </a:p>
          </p:txBody>
        </p:sp>
        <p:cxnSp>
          <p:nvCxnSpPr>
            <p:cNvPr id="16414" name="AutoShape 6"/>
            <p:cNvCxnSpPr>
              <a:cxnSpLocks noChangeShapeType="1"/>
              <a:stCxn id="16401" idx="3"/>
              <a:endCxn id="16413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5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Query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59968" y="3706194"/>
            <a:ext cx="1706563" cy="1295400"/>
            <a:chOff x="2880" y="2304"/>
            <a:chExt cx="1075" cy="816"/>
          </a:xfrm>
          <a:solidFill>
            <a:schemeClr val="bg1">
              <a:lumMod val="85000"/>
            </a:schemeClr>
          </a:solidFill>
        </p:grpSpPr>
        <p:sp>
          <p:nvSpPr>
            <p:cNvPr id="16410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</a:rPr>
                <a:t>Selection</a:t>
              </a:r>
            </a:p>
          </p:txBody>
        </p:sp>
        <p:cxnSp>
          <p:nvCxnSpPr>
            <p:cNvPr id="16411" name="AutoShape 10"/>
            <p:cNvCxnSpPr>
              <a:cxnSpLocks noChangeShapeType="1"/>
              <a:stCxn id="16413" idx="3"/>
              <a:endCxn id="16410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Ranked List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6007100" y="4419600"/>
            <a:ext cx="1460500" cy="1371600"/>
            <a:chOff x="3784" y="2784"/>
            <a:chExt cx="920" cy="864"/>
          </a:xfrm>
          <a:solidFill>
            <a:schemeClr val="bg1">
              <a:lumMod val="85000"/>
            </a:schemeClr>
          </a:solidFill>
        </p:grpSpPr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</a:rPr>
                <a:t>Examination</a:t>
              </a:r>
            </a:p>
          </p:txBody>
        </p:sp>
        <p:cxnSp>
          <p:nvCxnSpPr>
            <p:cNvPr id="16408" name="AutoShape 14"/>
            <p:cNvCxnSpPr>
              <a:cxnSpLocks noChangeShapeType="1"/>
              <a:stCxn id="16410" idx="3"/>
              <a:endCxn id="16407" idx="0"/>
            </p:cNvCxnSpPr>
            <p:nvPr/>
          </p:nvCxnSpPr>
          <p:spPr bwMode="auto">
            <a:xfrm>
              <a:off x="3784" y="2911"/>
              <a:ext cx="512" cy="257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Document</a:t>
              </a:r>
            </a:p>
          </p:txBody>
        </p:sp>
      </p:grp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  <a:solidFill>
            <a:schemeClr val="bg1">
              <a:lumMod val="85000"/>
            </a:schemeClr>
          </a:solidFill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chemeClr val="bg1"/>
                  </a:solidFill>
                </a:rPr>
                <a:t>Delivery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6405" name="AutoShape 18"/>
            <p:cNvCxnSpPr>
              <a:cxnSpLocks noChangeShapeType="1"/>
              <a:stCxn id="16407" idx="3"/>
              <a:endCxn id="16404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0" cy="21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chemeClr val="bg1"/>
                  </a:solidFill>
                </a:rPr>
                <a:t>Document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  <a:solidFill>
            <a:schemeClr val="bg1">
              <a:lumMod val="85000"/>
            </a:schemeClr>
          </a:solidFill>
        </p:grpSpPr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Query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Formulation</a:t>
              </a:r>
            </a:p>
          </p:txBody>
        </p:sp>
        <p:cxnSp>
          <p:nvCxnSpPr>
            <p:cNvPr id="16402" name="AutoShape 22"/>
            <p:cNvCxnSpPr>
              <a:cxnSpLocks noChangeShapeType="1"/>
              <a:stCxn id="16387" idx="3"/>
              <a:endCxn id="16401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IR System</a:t>
              </a:r>
            </a:p>
          </p:txBody>
        </p:sp>
      </p:grpSp>
      <p:grpSp>
        <p:nvGrpSpPr>
          <p:cNvPr id="16393" name="Group 24"/>
          <p:cNvGrpSpPr>
            <a:grpSpLocks/>
          </p:cNvGrpSpPr>
          <p:nvPr/>
        </p:nvGrpSpPr>
        <p:grpSpPr bwMode="auto">
          <a:xfrm>
            <a:off x="1905000" y="4114800"/>
            <a:ext cx="2247900" cy="1143000"/>
            <a:chOff x="1200" y="2592"/>
            <a:chExt cx="1416" cy="720"/>
          </a:xfrm>
        </p:grpSpPr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00" y="283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Indexing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2208" y="2976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Index</a:t>
              </a:r>
            </a:p>
          </p:txBody>
        </p:sp>
        <p:cxnSp>
          <p:nvCxnSpPr>
            <p:cNvPr id="16400" name="AutoShape 27"/>
            <p:cNvCxnSpPr>
              <a:cxnSpLocks noChangeShapeType="1"/>
              <a:stCxn id="16398" idx="3"/>
              <a:endCxn id="16413" idx="2"/>
            </p:cNvCxnSpPr>
            <p:nvPr/>
          </p:nvCxnSpPr>
          <p:spPr bwMode="auto">
            <a:xfrm flipV="1">
              <a:off x="2016" y="2592"/>
              <a:ext cx="456" cy="48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457200" y="5257800"/>
            <a:ext cx="2709863" cy="914400"/>
            <a:chOff x="288" y="3312"/>
            <a:chExt cx="1707" cy="576"/>
          </a:xfrm>
        </p:grpSpPr>
        <p:sp>
          <p:nvSpPr>
            <p:cNvPr id="16395" name="Rectangle 29"/>
            <p:cNvSpPr>
              <a:spLocks noChangeArrowheads="1"/>
            </p:cNvSpPr>
            <p:nvPr/>
          </p:nvSpPr>
          <p:spPr bwMode="auto">
            <a:xfrm>
              <a:off x="288" y="3408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Acquisition</a:t>
              </a:r>
            </a:p>
          </p:txBody>
        </p:sp>
        <p:cxnSp>
          <p:nvCxnSpPr>
            <p:cNvPr id="16396" name="AutoShape 30"/>
            <p:cNvCxnSpPr>
              <a:cxnSpLocks noChangeShapeType="1"/>
              <a:stCxn id="16395" idx="3"/>
              <a:endCxn id="16398" idx="2"/>
            </p:cNvCxnSpPr>
            <p:nvPr/>
          </p:nvCxnSpPr>
          <p:spPr bwMode="auto">
            <a:xfrm flipV="1">
              <a:off x="1104" y="3312"/>
              <a:ext cx="504" cy="33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344" y="3552"/>
              <a:ext cx="6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6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Next Session: “The Search”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/>
              <a:t>Source</a:t>
            </a:r>
          </a:p>
          <a:p>
            <a:pPr algn="ctr" eaLnBrk="1" hangingPunct="1"/>
            <a:r>
              <a:rPr lang="en-US" sz="1800"/>
              <a:t>Selection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  <a:solidFill>
            <a:schemeClr val="bg1">
              <a:lumMod val="75000"/>
            </a:schemeClr>
          </a:solidFill>
        </p:grpSpPr>
        <p:sp>
          <p:nvSpPr>
            <p:cNvPr id="16413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Search</a:t>
              </a:r>
            </a:p>
          </p:txBody>
        </p:sp>
        <p:cxnSp>
          <p:nvCxnSpPr>
            <p:cNvPr id="16414" name="AutoShape 6"/>
            <p:cNvCxnSpPr>
              <a:cxnSpLocks noChangeShapeType="1"/>
              <a:stCxn id="16401" idx="3"/>
              <a:endCxn id="16413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5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Query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72000" y="3657600"/>
            <a:ext cx="1706563" cy="1295400"/>
            <a:chOff x="2880" y="2304"/>
            <a:chExt cx="1075" cy="816"/>
          </a:xfrm>
        </p:grpSpPr>
        <p:sp>
          <p:nvSpPr>
            <p:cNvPr id="16410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Selection</a:t>
              </a:r>
            </a:p>
          </p:txBody>
        </p:sp>
        <p:cxnSp>
          <p:nvCxnSpPr>
            <p:cNvPr id="16411" name="AutoShape 10"/>
            <p:cNvCxnSpPr>
              <a:cxnSpLocks noChangeShapeType="1"/>
              <a:stCxn id="16413" idx="3"/>
              <a:endCxn id="16410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Ranked List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6019800" y="4419600"/>
            <a:ext cx="1447800" cy="1371600"/>
            <a:chOff x="3792" y="2784"/>
            <a:chExt cx="912" cy="864"/>
          </a:xfrm>
        </p:grpSpPr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Examination</a:t>
              </a:r>
            </a:p>
          </p:txBody>
        </p:sp>
        <p:cxnSp>
          <p:nvCxnSpPr>
            <p:cNvPr id="16408" name="AutoShape 14"/>
            <p:cNvCxnSpPr>
              <a:cxnSpLocks noChangeShapeType="1"/>
              <a:stCxn id="16410" idx="3"/>
              <a:endCxn id="16407" idx="0"/>
            </p:cNvCxnSpPr>
            <p:nvPr/>
          </p:nvCxnSpPr>
          <p:spPr bwMode="auto">
            <a:xfrm>
              <a:off x="3792" y="2880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Document</a:t>
              </a:r>
            </a:p>
          </p:txBody>
        </p:sp>
      </p:grp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 smtClean="0"/>
                <a:t>Delivery</a:t>
              </a:r>
              <a:endParaRPr lang="en-US" sz="1800" dirty="0"/>
            </a:p>
          </p:txBody>
        </p:sp>
        <p:cxnSp>
          <p:nvCxnSpPr>
            <p:cNvPr id="16405" name="AutoShape 18"/>
            <p:cNvCxnSpPr>
              <a:cxnSpLocks noChangeShapeType="1"/>
              <a:stCxn id="16407" idx="3"/>
              <a:endCxn id="16404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dirty="0" smtClean="0"/>
                <a:t>Document</a:t>
              </a:r>
            </a:p>
            <a:p>
              <a:pPr eaLnBrk="1" hangingPunct="1"/>
              <a:endParaRPr lang="en-US" sz="1600" dirty="0"/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</p:grpSpPr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Query</a:t>
              </a:r>
            </a:p>
            <a:p>
              <a:pPr algn="ctr" eaLnBrk="1" hangingPunct="1"/>
              <a:r>
                <a:rPr lang="en-US" sz="1800"/>
                <a:t>Formulation</a:t>
              </a:r>
            </a:p>
          </p:txBody>
        </p:sp>
        <p:cxnSp>
          <p:nvCxnSpPr>
            <p:cNvPr id="16402" name="AutoShape 22"/>
            <p:cNvCxnSpPr>
              <a:cxnSpLocks noChangeShapeType="1"/>
              <a:stCxn id="16387" idx="3"/>
              <a:endCxn id="16401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IR System</a:t>
              </a:r>
            </a:p>
          </p:txBody>
        </p:sp>
      </p:grpSp>
      <p:grpSp>
        <p:nvGrpSpPr>
          <p:cNvPr id="16393" name="Group 24"/>
          <p:cNvGrpSpPr>
            <a:grpSpLocks/>
          </p:cNvGrpSpPr>
          <p:nvPr/>
        </p:nvGrpSpPr>
        <p:grpSpPr bwMode="auto">
          <a:xfrm>
            <a:off x="1905000" y="4114800"/>
            <a:ext cx="2247900" cy="1143000"/>
            <a:chOff x="1200" y="2592"/>
            <a:chExt cx="1416" cy="720"/>
          </a:xfrm>
          <a:solidFill>
            <a:schemeClr val="bg1">
              <a:lumMod val="75000"/>
            </a:schemeClr>
          </a:solidFill>
        </p:grpSpPr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00" y="2832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Indexing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2208" y="2976"/>
              <a:ext cx="408" cy="21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Index</a:t>
              </a:r>
            </a:p>
          </p:txBody>
        </p:sp>
        <p:cxnSp>
          <p:nvCxnSpPr>
            <p:cNvPr id="16400" name="AutoShape 27"/>
            <p:cNvCxnSpPr>
              <a:cxnSpLocks noChangeShapeType="1"/>
              <a:stCxn id="16398" idx="3"/>
              <a:endCxn id="16413" idx="2"/>
            </p:cNvCxnSpPr>
            <p:nvPr/>
          </p:nvCxnSpPr>
          <p:spPr bwMode="auto">
            <a:xfrm flipV="1">
              <a:off x="2016" y="2592"/>
              <a:ext cx="456" cy="480"/>
            </a:xfrm>
            <a:prstGeom prst="curvedConnector2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457200" y="5257800"/>
            <a:ext cx="2709863" cy="914400"/>
            <a:chOff x="288" y="3312"/>
            <a:chExt cx="1707" cy="576"/>
          </a:xfrm>
          <a:solidFill>
            <a:schemeClr val="bg1">
              <a:lumMod val="75000"/>
            </a:schemeClr>
          </a:solidFill>
        </p:grpSpPr>
        <p:sp>
          <p:nvSpPr>
            <p:cNvPr id="16395" name="Rectangle 29"/>
            <p:cNvSpPr>
              <a:spLocks noChangeArrowheads="1"/>
            </p:cNvSpPr>
            <p:nvPr/>
          </p:nvSpPr>
          <p:spPr bwMode="auto">
            <a:xfrm>
              <a:off x="288" y="3408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</a:rPr>
                <a:t>Acquisition</a:t>
              </a:r>
            </a:p>
          </p:txBody>
        </p:sp>
        <p:cxnSp>
          <p:nvCxnSpPr>
            <p:cNvPr id="16396" name="AutoShape 30"/>
            <p:cNvCxnSpPr>
              <a:cxnSpLocks noChangeShapeType="1"/>
              <a:stCxn id="16395" idx="3"/>
              <a:endCxn id="16398" idx="2"/>
            </p:cNvCxnSpPr>
            <p:nvPr/>
          </p:nvCxnSpPr>
          <p:spPr bwMode="auto">
            <a:xfrm flipV="1">
              <a:off x="1104" y="3312"/>
              <a:ext cx="504" cy="336"/>
            </a:xfrm>
            <a:prstGeom prst="curvedConnector2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344" y="3552"/>
              <a:ext cx="651" cy="21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6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Assignment H2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On a sheet of paper, answer the following (ungraded) question (no names, please):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4000" dirty="0" smtClean="0"/>
              <a:t>What was the muddiest point in today’s class?</a:t>
            </a:r>
          </a:p>
        </p:txBody>
      </p:sp>
    </p:spTree>
    <p:extLst>
      <p:ext uri="{BB962C8B-B14F-4D97-AF65-F5344CB8AC3E}">
        <p14:creationId xmlns:p14="http://schemas.microsoft.com/office/powerpoint/2010/main" val="19971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990600"/>
            <a:ext cx="7239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/>
                <a:cs typeface="Times New Roman"/>
              </a:rPr>
              <a:t>so what is a</a:t>
            </a:r>
          </a:p>
          <a:p>
            <a:pPr algn="ctr">
              <a:spcBef>
                <a:spcPct val="50000"/>
              </a:spcBef>
            </a:pPr>
            <a:r>
              <a:rPr lang="en-US" sz="6600" dirty="0">
                <a:solidFill>
                  <a:srgbClr val="000000"/>
                </a:solidFill>
                <a:latin typeface="Times New Roman"/>
                <a:cs typeface="Times New Roman"/>
              </a:rPr>
              <a:t>Search Engine?</a:t>
            </a:r>
          </a:p>
        </p:txBody>
      </p:sp>
    </p:spTree>
    <p:extLst>
      <p:ext uri="{BB962C8B-B14F-4D97-AF65-F5344CB8AC3E}">
        <p14:creationId xmlns:p14="http://schemas.microsoft.com/office/powerpoint/2010/main" val="13277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6 at 7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8386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6 at 7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838685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52600" y="1295400"/>
            <a:ext cx="3429000" cy="685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 bwMode="auto">
          <a:xfrm>
            <a:off x="533400" y="381000"/>
            <a:ext cx="2667000" cy="1371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the cat food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457200" y="2133600"/>
            <a:ext cx="2362200" cy="2895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Times New Roman" pitchFamily="1" charset="0"/>
                <a:cs typeface="Arial" charset="0"/>
              </a:rPr>
              <a:t>cats eat canned food. </a:t>
            </a:r>
            <a:r>
              <a:rPr lang="en-US" dirty="0">
                <a:latin typeface="Times New Roman" pitchFamily="1" charset="0"/>
                <a:cs typeface="Arial" charset="0"/>
              </a:rPr>
              <a:t>t</a:t>
            </a:r>
            <a:r>
              <a:rPr lang="en-US" dirty="0" smtClean="0">
                <a:latin typeface="Times New Roman" pitchFamily="1" charset="0"/>
                <a:cs typeface="Arial" charset="0"/>
              </a:rPr>
              <a:t>he cat </a:t>
            </a:r>
            <a:r>
              <a:rPr lang="en-US" dirty="0">
                <a:latin typeface="Times New Roman" pitchFamily="1" charset="0"/>
                <a:cs typeface="Arial" charset="0"/>
              </a:rPr>
              <a:t>food </a:t>
            </a:r>
          </a:p>
          <a:p>
            <a:pPr algn="ctr"/>
            <a:r>
              <a:rPr lang="en-US" dirty="0">
                <a:latin typeface="Times New Roman" pitchFamily="1" charset="0"/>
                <a:cs typeface="Arial" charset="0"/>
              </a:rPr>
              <a:t>is not good for dogs.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6897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0533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 bwMode="auto">
          <a:xfrm>
            <a:off x="3429000" y="2057400"/>
            <a:ext cx="2514600" cy="2133600"/>
          </a:xfrm>
          <a:prstGeom prst="cub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  <a:cs typeface="Arial" charset="0"/>
              </a:rPr>
              <a:t>Natural organic cat food available at </a:t>
            </a:r>
            <a:r>
              <a:rPr lang="en-US" dirty="0" err="1" smtClean="0">
                <a:latin typeface="Times New Roman" pitchFamily="1" charset="0"/>
                <a:cs typeface="Arial" charset="0"/>
              </a:rPr>
              <a:t>petco.com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8379" y="205293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r="22504"/>
          <a:stretch>
            <a:fillRect/>
          </a:stretch>
        </p:blipFill>
        <p:spPr bwMode="auto">
          <a:xfrm>
            <a:off x="609600" y="228600"/>
            <a:ext cx="83058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1579" y="6159500"/>
            <a:ext cx="52325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Impact" charset="0"/>
              </a:rPr>
              <a:t>Find all the brown boxes</a:t>
            </a:r>
            <a:endParaRPr lang="en-US" sz="4000" dirty="0">
              <a:solidFill>
                <a:srgbClr val="FF0000"/>
              </a:solidFill>
              <a:latin typeface="Impact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52800" y="6172200"/>
            <a:ext cx="55765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Impact" charset="0"/>
              </a:rPr>
              <a:t>No Structure and No </a:t>
            </a:r>
            <a:r>
              <a:rPr lang="en-US" sz="4000" dirty="0">
                <a:solidFill>
                  <a:srgbClr val="FF0000"/>
                </a:solidFill>
                <a:latin typeface="Impact" charset="0"/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latin typeface="Impact" charset="0"/>
              </a:rPr>
              <a:t>ndex</a:t>
            </a:r>
            <a:endParaRPr lang="en-US" sz="4000" dirty="0">
              <a:solidFill>
                <a:srgbClr val="FF0000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180310"/>
            <a:ext cx="5553529" cy="854389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62600" y="76200"/>
            <a:ext cx="3444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Impact" charset="0"/>
              </a:rPr>
              <a:t>How about here </a:t>
            </a:r>
            <a:endParaRPr lang="en-US" sz="4000" dirty="0">
              <a:solidFill>
                <a:srgbClr val="FF0000"/>
              </a:solidFill>
              <a:latin typeface="Impact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05400" y="914400"/>
            <a:ext cx="3886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 T</a:t>
            </a:r>
            <a:r>
              <a:rPr lang="en-US" sz="4000" dirty="0" smtClean="0">
                <a:solidFill>
                  <a:srgbClr val="000000"/>
                </a:solidFill>
              </a:rPr>
              <a:t>his </a:t>
            </a:r>
            <a:r>
              <a:rPr lang="en-US" sz="4000" dirty="0">
                <a:solidFill>
                  <a:srgbClr val="000000"/>
                </a:solidFill>
              </a:rPr>
              <a:t>is </a:t>
            </a:r>
            <a:r>
              <a:rPr lang="en-US" sz="4000" dirty="0">
                <a:solidFill>
                  <a:srgbClr val="000000"/>
                </a:solidFill>
                <a:latin typeface="Impact" charset="0"/>
              </a:rPr>
              <a:t>what indexing does </a:t>
            </a:r>
            <a:endParaRPr lang="en-US" sz="4000" dirty="0" smtClean="0">
              <a:solidFill>
                <a:srgbClr val="000000"/>
              </a:solidFill>
              <a:latin typeface="Impact" charset="0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Impact" charset="0"/>
            </a:endParaRPr>
          </a:p>
          <a:p>
            <a:pPr algn="l">
              <a:buFontTx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 Makes data accessible in a </a:t>
            </a:r>
            <a:r>
              <a:rPr lang="en-US" sz="4000" dirty="0">
                <a:solidFill>
                  <a:srgbClr val="000000"/>
                </a:solidFill>
                <a:latin typeface="Impact" charset="0"/>
              </a:rPr>
              <a:t>structured format</a:t>
            </a:r>
            <a:r>
              <a:rPr lang="en-US" sz="4000" dirty="0">
                <a:solidFill>
                  <a:srgbClr val="000000"/>
                </a:solidFill>
              </a:rPr>
              <a:t>, easily accessible through search.</a:t>
            </a:r>
            <a:endParaRPr lang="en-US" sz="4000" dirty="0">
              <a:solidFill>
                <a:srgbClr val="000000"/>
              </a:solidFill>
              <a:latin typeface="Impac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5382380"/>
            <a:ext cx="19812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43200"/>
            <a:ext cx="68580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Term – Document Index Matrix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04064" y="1295400"/>
            <a:ext cx="722553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1: </a:t>
            </a:r>
            <a:r>
              <a:rPr lang="en-US" dirty="0" smtClean="0">
                <a:latin typeface="Times New Roman" pitchFamily="1" charset="0"/>
                <a:cs typeface="Arial" charset="0"/>
              </a:rPr>
              <a:t>cats eat canned food. the cat food is not good for dogs. </a:t>
            </a:r>
          </a:p>
          <a:p>
            <a:r>
              <a:rPr lang="en-US" dirty="0" smtClean="0"/>
              <a:t>2: </a:t>
            </a:r>
            <a:r>
              <a:rPr lang="en-US" dirty="0">
                <a:latin typeface="Times New Roman" pitchFamily="1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" charset="0"/>
                <a:cs typeface="Arial" charset="0"/>
              </a:rPr>
              <a:t>atural </a:t>
            </a:r>
            <a:r>
              <a:rPr lang="en-US" dirty="0">
                <a:latin typeface="Times New Roman" pitchFamily="1" charset="0"/>
                <a:cs typeface="Arial" charset="0"/>
              </a:rPr>
              <a:t>organic cat food available at </a:t>
            </a:r>
            <a:r>
              <a:rPr lang="en-US" dirty="0" err="1" smtClean="0">
                <a:latin typeface="Times New Roman" pitchFamily="1" charset="0"/>
                <a:cs typeface="Arial" charset="0"/>
              </a:rPr>
              <a:t>petco.com</a:t>
            </a:r>
            <a:endParaRPr lang="en-US" dirty="0" smtClean="0">
              <a:latin typeface="Times New Roman" pitchFamily="1" charset="0"/>
              <a:cs typeface="Arial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3352800" y="8382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Documents: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85800" y="822960"/>
            <a:ext cx="7696200" cy="1676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07740"/>
              </p:ext>
            </p:extLst>
          </p:nvPr>
        </p:nvGraphicFramePr>
        <p:xfrm>
          <a:off x="1447800" y="3352800"/>
          <a:ext cx="5715000" cy="629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</a:tblGrid>
              <a:tr h="629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0"/>
            <a:ext cx="6858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Building Index</a:t>
            </a:r>
          </a:p>
          <a:p>
            <a:pPr marL="0" indent="0" algn="ctr">
              <a:buFontTx/>
              <a:buNone/>
            </a:pPr>
            <a:endParaRPr lang="en-US" dirty="0" smtClean="0"/>
          </a:p>
          <a:p>
            <a:pPr marL="457200" lvl="1" indent="0" algn="ctr">
              <a:buFontTx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6598"/>
              </p:ext>
            </p:extLst>
          </p:nvPr>
        </p:nvGraphicFramePr>
        <p:xfrm>
          <a:off x="1447800" y="4145280"/>
          <a:ext cx="57150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</a:tblGrid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8544</TotalTime>
  <Pages>22</Pages>
  <Words>1000</Words>
  <Application>Microsoft Office PowerPoint</Application>
  <PresentationFormat>On-screen Show (4:3)</PresentationFormat>
  <Paragraphs>279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Impact</vt:lpstr>
      <vt:lpstr>Times New Roman</vt:lpstr>
      <vt:lpstr>Default Design</vt:lpstr>
      <vt:lpstr>Search Engines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Specific is a Term?</vt:lpstr>
      <vt:lpstr>How Specific is a Term?</vt:lpstr>
      <vt:lpstr>PowerPoint Presentation</vt:lpstr>
      <vt:lpstr>Putting it all together</vt:lpstr>
      <vt:lpstr>PowerPoint Presentation</vt:lpstr>
      <vt:lpstr>PowerPoint Presentation</vt:lpstr>
      <vt:lpstr>Ways of Finding Information</vt:lpstr>
      <vt:lpstr>Crawling the Web</vt:lpstr>
      <vt:lpstr>Web Crawl Challenges</vt:lpstr>
      <vt:lpstr>PowerPoint Presentation</vt:lpstr>
      <vt:lpstr>Link Structure of the Web</vt:lpstr>
      <vt:lpstr>PowerPoint Presentation</vt:lpstr>
      <vt:lpstr>Today: The “Search Engine”</vt:lpstr>
      <vt:lpstr>Next Session: “The Search”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425</cp:revision>
  <cp:lastPrinted>1997-09-10T16:39:34Z</cp:lastPrinted>
  <dcterms:created xsi:type="dcterms:W3CDTF">1997-09-10T16:39:54Z</dcterms:created>
  <dcterms:modified xsi:type="dcterms:W3CDTF">2016-02-09T13:31:35Z</dcterms:modified>
</cp:coreProperties>
</file>