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430" r:id="rId3"/>
    <p:sldId id="443" r:id="rId4"/>
    <p:sldId id="446" r:id="rId5"/>
    <p:sldId id="447" r:id="rId6"/>
    <p:sldId id="448" r:id="rId7"/>
    <p:sldId id="449" r:id="rId8"/>
    <p:sldId id="453" r:id="rId9"/>
    <p:sldId id="451" r:id="rId10"/>
    <p:sldId id="426" r:id="rId11"/>
    <p:sldId id="427" r:id="rId12"/>
    <p:sldId id="455" r:id="rId13"/>
    <p:sldId id="456" r:id="rId14"/>
    <p:sldId id="457" r:id="rId15"/>
    <p:sldId id="458" r:id="rId16"/>
    <p:sldId id="459" r:id="rId17"/>
    <p:sldId id="452" r:id="rId18"/>
    <p:sldId id="460" r:id="rId19"/>
    <p:sldId id="461" r:id="rId20"/>
    <p:sldId id="462" r:id="rId21"/>
    <p:sldId id="463" r:id="rId22"/>
    <p:sldId id="482" r:id="rId23"/>
    <p:sldId id="465" r:id="rId24"/>
    <p:sldId id="466" r:id="rId25"/>
    <p:sldId id="467" r:id="rId26"/>
    <p:sldId id="468" r:id="rId27"/>
    <p:sldId id="469" r:id="rId28"/>
    <p:sldId id="470" r:id="rId29"/>
    <p:sldId id="471" r:id="rId30"/>
    <p:sldId id="472" r:id="rId31"/>
    <p:sldId id="480" r:id="rId32"/>
    <p:sldId id="481" r:id="rId33"/>
    <p:sldId id="464" r:id="rId34"/>
    <p:sldId id="484" r:id="rId35"/>
    <p:sldId id="485" r:id="rId36"/>
    <p:sldId id="450"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9" autoAdjust="0"/>
    <p:restoredTop sz="94711" autoAdjust="0"/>
  </p:normalViewPr>
  <p:slideViewPr>
    <p:cSldViewPr>
      <p:cViewPr>
        <p:scale>
          <a:sx n="141" d="100"/>
          <a:sy n="141" d="100"/>
        </p:scale>
        <p:origin x="-13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7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5863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28132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18C4495-0240-486F-AC91-E7AB7D48B37E}" type="slidenum">
              <a:rPr lang="en-US"/>
              <a:pPr/>
              <a:t>15</a:t>
            </a:fld>
            <a:endParaRPr lang="en-US"/>
          </a:p>
        </p:txBody>
      </p:sp>
      <p:sp>
        <p:nvSpPr>
          <p:cNvPr id="346114" name="Rectangle 2"/>
          <p:cNvSpPr>
            <a:spLocks noGrp="1" noRot="1" noChangeAspect="1" noChangeArrowheads="1" noTextEdit="1"/>
          </p:cNvSpPr>
          <p:nvPr>
            <p:ph type="sldImg"/>
          </p:nvPr>
        </p:nvSpPr>
        <p:spPr>
          <a:xfrm>
            <a:off x="1150938" y="692150"/>
            <a:ext cx="4556125" cy="3416300"/>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260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A609051-C24B-491F-BC78-AF3D73C260D5}" type="slidenum">
              <a:rPr lang="en-US"/>
              <a:pPr/>
              <a:t>16</a:t>
            </a:fld>
            <a:endParaRPr lang="en-US"/>
          </a:p>
        </p:txBody>
      </p:sp>
      <p:sp>
        <p:nvSpPr>
          <p:cNvPr id="348162" name="Rectangle 2"/>
          <p:cNvSpPr>
            <a:spLocks noGrp="1" noRot="1" noChangeAspect="1" noChangeArrowheads="1" noTextEdit="1"/>
          </p:cNvSpPr>
          <p:nvPr>
            <p:ph type="sldImg"/>
          </p:nvPr>
        </p:nvSpPr>
        <p:spPr>
          <a:xfrm>
            <a:off x="1150938" y="692150"/>
            <a:ext cx="4556125" cy="3416300"/>
          </a:xfrm>
          <a:ln/>
        </p:spPr>
      </p:sp>
      <p:sp>
        <p:nvSpPr>
          <p:cNvPr id="348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022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00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C528CDD-E84E-4977-BE61-C9DD9CB25FE6}" type="slidenum">
              <a:rPr lang="en-US"/>
              <a:pPr/>
              <a:t>18</a:t>
            </a:fld>
            <a:endParaRPr lang="en-US"/>
          </a:p>
        </p:txBody>
      </p:sp>
      <p:sp>
        <p:nvSpPr>
          <p:cNvPr id="352258" name="Rectangle 2"/>
          <p:cNvSpPr>
            <a:spLocks noGrp="1" noRot="1" noChangeAspect="1" noChangeArrowheads="1" noTextEdit="1"/>
          </p:cNvSpPr>
          <p:nvPr>
            <p:ph type="sldImg"/>
          </p:nvPr>
        </p:nvSpPr>
        <p:spPr>
          <a:xfrm>
            <a:off x="1150938" y="692150"/>
            <a:ext cx="4556125" cy="3416300"/>
          </a:xfrm>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603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558D318-9627-4C60-ABAA-65A492C86968}" type="slidenum">
              <a:rPr lang="en-US"/>
              <a:pPr/>
              <a:t>19</a:t>
            </a:fld>
            <a:endParaRPr lang="en-US"/>
          </a:p>
        </p:txBody>
      </p:sp>
      <p:sp>
        <p:nvSpPr>
          <p:cNvPr id="356354" name="Rectangle 2"/>
          <p:cNvSpPr>
            <a:spLocks noGrp="1" noRot="1" noChangeAspect="1" noChangeArrowheads="1" noTextEdit="1"/>
          </p:cNvSpPr>
          <p:nvPr>
            <p:ph type="sldImg"/>
          </p:nvPr>
        </p:nvSpPr>
        <p:spPr>
          <a:xfrm>
            <a:off x="1150938" y="692150"/>
            <a:ext cx="4556125" cy="3416300"/>
          </a:xfrm>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517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A54A203-F5FB-4535-8B99-FBE4B070DF8A}" type="slidenum">
              <a:rPr lang="en-US"/>
              <a:pPr/>
              <a:t>20</a:t>
            </a:fld>
            <a:endParaRPr lang="en-US"/>
          </a:p>
        </p:txBody>
      </p:sp>
      <p:sp>
        <p:nvSpPr>
          <p:cNvPr id="358402" name="Rectangle 2"/>
          <p:cNvSpPr>
            <a:spLocks noGrp="1" noRot="1" noChangeAspect="1" noChangeArrowheads="1" noTextEdit="1"/>
          </p:cNvSpPr>
          <p:nvPr>
            <p:ph type="sldImg"/>
          </p:nvPr>
        </p:nvSpPr>
        <p:spPr>
          <a:xfrm>
            <a:off x="1150938" y="692150"/>
            <a:ext cx="4556125" cy="3416300"/>
          </a:xfrm>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6192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cap="flat"/>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287C049E-B577-496A-8FE4-1E258118A20A}" type="slidenum">
              <a:rPr lang="en-US"/>
              <a:pPr/>
              <a:t>23</a:t>
            </a:fld>
            <a:endParaRPr lang="en-US"/>
          </a:p>
        </p:txBody>
      </p:sp>
      <p:sp>
        <p:nvSpPr>
          <p:cNvPr id="360450" name="Rectangle 2"/>
          <p:cNvSpPr>
            <a:spLocks noGrp="1" noRot="1" noChangeAspect="1" noChangeArrowheads="1" noTextEdit="1"/>
          </p:cNvSpPr>
          <p:nvPr>
            <p:ph type="sldImg"/>
          </p:nvPr>
        </p:nvSpPr>
        <p:spPr>
          <a:xfrm>
            <a:off x="1150938" y="692150"/>
            <a:ext cx="4556125" cy="3416300"/>
          </a:xfrm>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176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25AB8521-71FA-4383-BF51-5833677D4566}" type="slidenum">
              <a:rPr lang="en-US"/>
              <a:pPr/>
              <a:t>24</a:t>
            </a:fld>
            <a:endParaRPr lang="en-US"/>
          </a:p>
        </p:txBody>
      </p:sp>
      <p:sp>
        <p:nvSpPr>
          <p:cNvPr id="362498" name="Rectangle 2"/>
          <p:cNvSpPr>
            <a:spLocks noGrp="1" noRot="1" noChangeAspect="1" noChangeArrowheads="1" noTextEdit="1"/>
          </p:cNvSpPr>
          <p:nvPr>
            <p:ph type="sldImg"/>
          </p:nvPr>
        </p:nvSpPr>
        <p:spPr>
          <a:xfrm>
            <a:off x="1150938" y="692150"/>
            <a:ext cx="4556125" cy="3416300"/>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40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DF3E319-22B2-48FB-9F4B-032A49807594}" type="slidenum">
              <a:rPr lang="en-US"/>
              <a:pPr/>
              <a:t>25</a:t>
            </a:fld>
            <a:endParaRPr lang="en-US"/>
          </a:p>
        </p:txBody>
      </p:sp>
      <p:sp>
        <p:nvSpPr>
          <p:cNvPr id="364546" name="Rectangle 2"/>
          <p:cNvSpPr>
            <a:spLocks noGrp="1" noRot="1" noChangeAspect="1" noChangeArrowheads="1" noTextEdit="1"/>
          </p:cNvSpPr>
          <p:nvPr>
            <p:ph type="sldImg"/>
          </p:nvPr>
        </p:nvSpPr>
        <p:spPr>
          <a:xfrm>
            <a:off x="1150938" y="692150"/>
            <a:ext cx="4556125" cy="3416300"/>
          </a:xfrm>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893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006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1F8270F-440E-45AA-ABC8-8754E10C32D2}" type="slidenum">
              <a:rPr lang="en-US"/>
              <a:pPr/>
              <a:t>26</a:t>
            </a:fld>
            <a:endParaRPr lang="en-US"/>
          </a:p>
        </p:txBody>
      </p:sp>
      <p:sp>
        <p:nvSpPr>
          <p:cNvPr id="366594" name="Rectangle 2"/>
          <p:cNvSpPr>
            <a:spLocks noGrp="1" noRot="1" noChangeAspect="1" noChangeArrowheads="1" noTextEdit="1"/>
          </p:cNvSpPr>
          <p:nvPr>
            <p:ph type="sldImg"/>
          </p:nvPr>
        </p:nvSpPr>
        <p:spPr>
          <a:xfrm>
            <a:off x="1150938" y="692150"/>
            <a:ext cx="4556125" cy="3416300"/>
          </a:xfrm>
          <a:ln/>
        </p:spPr>
      </p:sp>
      <p:sp>
        <p:nvSpPr>
          <p:cNvPr id="366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5738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974772C-B4BF-48B1-A769-A8C7B6302B4A}" type="slidenum">
              <a:rPr lang="en-US"/>
              <a:pPr/>
              <a:t>27</a:t>
            </a:fld>
            <a:endParaRPr lang="en-US"/>
          </a:p>
        </p:txBody>
      </p:sp>
      <p:sp>
        <p:nvSpPr>
          <p:cNvPr id="368642" name="Rectangle 2"/>
          <p:cNvSpPr>
            <a:spLocks noGrp="1" noRot="1" noChangeAspect="1" noChangeArrowheads="1" noTextEdit="1"/>
          </p:cNvSpPr>
          <p:nvPr>
            <p:ph type="sldImg"/>
          </p:nvPr>
        </p:nvSpPr>
        <p:spPr>
          <a:xfrm>
            <a:off x="1150938" y="692150"/>
            <a:ext cx="4556125" cy="3416300"/>
          </a:xfrm>
          <a:ln/>
        </p:spPr>
      </p:sp>
      <p:sp>
        <p:nvSpPr>
          <p:cNvPr id="36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841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F99A6B4-A939-420F-B98C-C967279BFA00}" type="slidenum">
              <a:rPr lang="en-US"/>
              <a:pPr/>
              <a:t>28</a:t>
            </a:fld>
            <a:endParaRPr lang="en-US"/>
          </a:p>
        </p:txBody>
      </p:sp>
      <p:sp>
        <p:nvSpPr>
          <p:cNvPr id="370690" name="Rectangle 2"/>
          <p:cNvSpPr>
            <a:spLocks noGrp="1" noRot="1" noChangeAspect="1" noChangeArrowheads="1" noTextEdit="1"/>
          </p:cNvSpPr>
          <p:nvPr>
            <p:ph type="sldImg"/>
          </p:nvPr>
        </p:nvSpPr>
        <p:spPr>
          <a:xfrm>
            <a:off x="1150938" y="692150"/>
            <a:ext cx="4556125" cy="3416300"/>
          </a:xfrm>
          <a:ln/>
        </p:spPr>
      </p:sp>
      <p:sp>
        <p:nvSpPr>
          <p:cNvPr id="370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549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1A7D0A0-319A-486B-AF68-E1FC2F60CE4D}" type="slidenum">
              <a:rPr lang="en-US"/>
              <a:pPr/>
              <a:t>29</a:t>
            </a:fld>
            <a:endParaRPr lang="en-US"/>
          </a:p>
        </p:txBody>
      </p:sp>
      <p:sp>
        <p:nvSpPr>
          <p:cNvPr id="372738" name="Rectangle 2"/>
          <p:cNvSpPr>
            <a:spLocks noGrp="1" noRot="1" noChangeAspect="1" noChangeArrowheads="1" noTextEdit="1"/>
          </p:cNvSpPr>
          <p:nvPr>
            <p:ph type="sldImg"/>
          </p:nvPr>
        </p:nvSpPr>
        <p:spPr>
          <a:xfrm>
            <a:off x="1150938" y="692150"/>
            <a:ext cx="4556125" cy="3416300"/>
          </a:xfrm>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462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437079C-7978-47CF-8A13-A4DF3D6D8C48}" type="slidenum">
              <a:rPr lang="en-US"/>
              <a:pPr/>
              <a:t>30</a:t>
            </a:fld>
            <a:endParaRPr lang="en-US"/>
          </a:p>
        </p:txBody>
      </p:sp>
      <p:sp>
        <p:nvSpPr>
          <p:cNvPr id="374786" name="Rectangle 2"/>
          <p:cNvSpPr>
            <a:spLocks noGrp="1" noRot="1" noChangeAspect="1" noChangeArrowheads="1" noTextEdit="1"/>
          </p:cNvSpPr>
          <p:nvPr>
            <p:ph type="sldImg"/>
          </p:nvPr>
        </p:nvSpPr>
        <p:spPr>
          <a:xfrm>
            <a:off x="1150938" y="692150"/>
            <a:ext cx="4556125" cy="3416300"/>
          </a:xfrm>
          <a:ln/>
        </p:spPr>
      </p:sp>
      <p:sp>
        <p:nvSpPr>
          <p:cNvPr id="374787" name="Rectangle 3"/>
          <p:cNvSpPr>
            <a:spLocks noGrp="1" noChangeArrowheads="1"/>
          </p:cNvSpPr>
          <p:nvPr>
            <p:ph type="body" idx="1"/>
          </p:nvPr>
        </p:nvSpPr>
        <p:spPr/>
        <p:txBody>
          <a:bodyPr/>
          <a:lstStyle/>
          <a:p>
            <a:pPr marL="228600" indent="-228600">
              <a:buFontTx/>
              <a:buAutoNum type="arabicPeriod"/>
            </a:pPr>
            <a:r>
              <a:rPr lang="en-US"/>
              <a:t>Table can basically put all the html into it</a:t>
            </a:r>
          </a:p>
          <a:p>
            <a:pPr marL="228600" indent="-228600">
              <a:buFontTx/>
              <a:buAutoNum type="arabicPeriod"/>
            </a:pPr>
            <a:r>
              <a:rPr lang="en-US"/>
              <a:t>Better keep with basic table elements so that you have wider auidence</a:t>
            </a:r>
          </a:p>
          <a:p>
            <a:pPr marL="228600" indent="-228600">
              <a:buFontTx/>
              <a:buAutoNum type="arabicPeriod"/>
            </a:pPr>
            <a:r>
              <a:rPr lang="en-US"/>
              <a:t>Use indent to help you to read the table source data</a:t>
            </a:r>
          </a:p>
        </p:txBody>
      </p:sp>
    </p:spTree>
    <p:extLst>
      <p:ext uri="{BB962C8B-B14F-4D97-AF65-F5344CB8AC3E}">
        <p14:creationId xmlns:p14="http://schemas.microsoft.com/office/powerpoint/2010/main" val="116231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6B09E6B-D99D-47DE-973C-723287A4E8E1}" type="slidenum">
              <a:rPr lang="en-US"/>
              <a:pPr/>
              <a:t>3</a:t>
            </a:fld>
            <a:endParaRPr lang="en-US"/>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88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75D4515-2B4E-4314-BC96-49B9475EE42C}" type="slidenum">
              <a:rPr lang="en-US"/>
              <a:pPr/>
              <a:t>5</a:t>
            </a:fld>
            <a:endParaRPr lang="en-US"/>
          </a:p>
        </p:txBody>
      </p:sp>
      <p:sp>
        <p:nvSpPr>
          <p:cNvPr id="175106" name="Rectangle 1026"/>
          <p:cNvSpPr>
            <a:spLocks noGrp="1" noRot="1" noChangeAspect="1" noChangeArrowheads="1" noTextEdit="1"/>
          </p:cNvSpPr>
          <p:nvPr>
            <p:ph type="sldImg"/>
          </p:nvPr>
        </p:nvSpPr>
        <p:spPr>
          <a:xfrm>
            <a:off x="1150938" y="692150"/>
            <a:ext cx="4556125" cy="3416300"/>
          </a:xfrm>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extLst>
      <p:ext uri="{BB962C8B-B14F-4D97-AF65-F5344CB8AC3E}">
        <p14:creationId xmlns:p14="http://schemas.microsoft.com/office/powerpoint/2010/main" val="383221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4175A96-DCD4-4AFF-BC85-B9D5A322919D}" type="slidenum">
              <a:rPr lang="en-US"/>
              <a:pPr/>
              <a:t>6</a:t>
            </a:fld>
            <a:endParaRPr lang="en-US"/>
          </a:p>
        </p:txBody>
      </p:sp>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373771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00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49E813F-2F9F-4287-A69A-4FC5BED078A4}" type="slidenum">
              <a:rPr lang="en-US"/>
              <a:pPr/>
              <a:t>12</a:t>
            </a:fld>
            <a:endParaRPr lang="en-US"/>
          </a:p>
        </p:txBody>
      </p:sp>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r>
              <a:rPr lang="en-US"/>
              <a:t>A server that sits between a client application, such as a Web browser, and a real server. It intercepts all requests to the real server to see if it can fulfill the requests itself. If not, it forwards the request to the real server. Proxy servers have two main purposes: </a:t>
            </a:r>
          </a:p>
          <a:p>
            <a:r>
              <a:rPr lang="en-US" b="1"/>
              <a:t>Improve Performance:</a:t>
            </a:r>
            <a:r>
              <a:rPr lang="en-US"/>
              <a:t> Proxy servers can dramatically improve performance for groups of users. This is because it saves the results of all requests for a certain amount of time. Consider the case where both user X and user Y access the World Wide Web through a proxy server. First user X requests a certain Web page, which we'll call Page 1. Sometime later, user Y requests the same page. Instead of forwarding the request to the Web server where Page 1 resides, which can be a time-consuming operation, the proxy server simply returns the Page 1 that it already fetched for user X. Since the proxy server is often on the same network as the user, this is a much faster operation. Real proxy servers support hundreds or thousands of users. The major online services such as Compuserve and America Online, for example, employ an array of proxy servers. </a:t>
            </a:r>
          </a:p>
          <a:p>
            <a:r>
              <a:rPr lang="en-US" b="1"/>
              <a:t>Filter Requests:</a:t>
            </a:r>
            <a:r>
              <a:rPr lang="en-US"/>
              <a:t> Proxy servers can also be used to filter requests. For example, a company might use a proxy server to prevent its employees from accessing a specific set of Web sites. </a:t>
            </a:r>
          </a:p>
          <a:p>
            <a:endParaRPr lang="en-US"/>
          </a:p>
        </p:txBody>
      </p:sp>
    </p:spTree>
    <p:extLst>
      <p:ext uri="{BB962C8B-B14F-4D97-AF65-F5344CB8AC3E}">
        <p14:creationId xmlns:p14="http://schemas.microsoft.com/office/powerpoint/2010/main" val="159070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71874EC-9650-44B8-9584-6AB66C7B975B}" type="slidenum">
              <a:rPr lang="en-US"/>
              <a:pPr/>
              <a:t>13</a:t>
            </a:fld>
            <a:endParaRPr lang="en-US"/>
          </a:p>
        </p:txBody>
      </p:sp>
      <p:sp>
        <p:nvSpPr>
          <p:cNvPr id="339970" name="Rectangle 2"/>
          <p:cNvSpPr>
            <a:spLocks noGrp="1" noRot="1" noChangeAspect="1" noChangeArrowheads="1" noTextEdit="1"/>
          </p:cNvSpPr>
          <p:nvPr>
            <p:ph type="sldImg"/>
          </p:nvPr>
        </p:nvSpPr>
        <p:spPr>
          <a:xfrm>
            <a:off x="1150938" y="692150"/>
            <a:ext cx="4556125" cy="3416300"/>
          </a:xfrm>
          <a:ln/>
        </p:spPr>
      </p:sp>
      <p:sp>
        <p:nvSpPr>
          <p:cNvPr id="339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417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6E340DC-645F-4E43-95D6-0B0B4A9E19FD}" type="slidenum">
              <a:rPr lang="en-US"/>
              <a:pPr/>
              <a:t>14</a:t>
            </a:fld>
            <a:endParaRPr lang="en-US"/>
          </a:p>
        </p:txBody>
      </p:sp>
      <p:sp>
        <p:nvSpPr>
          <p:cNvPr id="342018" name="Rectangle 2"/>
          <p:cNvSpPr>
            <a:spLocks noGrp="1" noRot="1" noChangeAspect="1" noChangeArrowheads="1" noTextEdit="1"/>
          </p:cNvSpPr>
          <p:nvPr>
            <p:ph type="sldImg"/>
          </p:nvPr>
        </p:nvSpPr>
        <p:spPr>
          <a:xfrm>
            <a:off x="1150938" y="692150"/>
            <a:ext cx="4556125" cy="3416300"/>
          </a:xfrm>
          <a:ln/>
        </p:spPr>
      </p:sp>
      <p:sp>
        <p:nvSpPr>
          <p:cNvPr id="342019" name="Rectangle 3"/>
          <p:cNvSpPr>
            <a:spLocks noGrp="1" noChangeArrowheads="1"/>
          </p:cNvSpPr>
          <p:nvPr>
            <p:ph type="body" idx="1"/>
          </p:nvPr>
        </p:nvSpPr>
        <p:spPr/>
        <p:txBody>
          <a:bodyPr/>
          <a:lstStyle/>
          <a:p>
            <a:r>
              <a:rPr lang="en-US"/>
              <a:t>Link this to postal service</a:t>
            </a:r>
          </a:p>
        </p:txBody>
      </p:sp>
    </p:spTree>
    <p:extLst>
      <p:ext uri="{BB962C8B-B14F-4D97-AF65-F5344CB8AC3E}">
        <p14:creationId xmlns:p14="http://schemas.microsoft.com/office/powerpoint/2010/main" val="259946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286000"/>
            <a:ext cx="8229600" cy="1143000"/>
          </a:xfrm>
          <a:noFill/>
        </p:spPr>
        <p:txBody>
          <a:bodyPr/>
          <a:lstStyle/>
          <a:p>
            <a:r>
              <a:rPr lang="en-US" dirty="0" smtClean="0"/>
              <a:t>The </a:t>
            </a:r>
            <a:r>
              <a:rPr lang="en-US" dirty="0" smtClean="0"/>
              <a:t>Web</a:t>
            </a:r>
            <a:endParaRPr lang="en-US" dirty="0" smtClean="0"/>
          </a:p>
        </p:txBody>
      </p:sp>
      <p:sp>
        <p:nvSpPr>
          <p:cNvPr id="4099" name="Rectangle 3"/>
          <p:cNvSpPr>
            <a:spLocks noGrp="1" noChangeArrowheads="1"/>
          </p:cNvSpPr>
          <p:nvPr>
            <p:ph type="subTitle" idx="1"/>
          </p:nvPr>
        </p:nvSpPr>
        <p:spPr>
          <a:noFill/>
        </p:spPr>
        <p:txBody>
          <a:bodyPr/>
          <a:lstStyle/>
          <a:p>
            <a:pPr marL="342900" indent="-342900"/>
            <a:r>
              <a:rPr lang="en-US" dirty="0" smtClean="0"/>
              <a:t>Session </a:t>
            </a:r>
            <a:r>
              <a:rPr lang="en-US" dirty="0" smtClean="0"/>
              <a:t>4</a:t>
            </a:r>
            <a:endParaRPr lang="en-US" dirty="0" smtClean="0"/>
          </a:p>
          <a:p>
            <a:pPr marL="342900" indent="-342900"/>
            <a:r>
              <a:rPr lang="en-US" dirty="0" smtClean="0"/>
              <a:t>INST 301</a:t>
            </a:r>
          </a:p>
          <a:p>
            <a:pPr marL="342900" indent="-342900"/>
            <a:r>
              <a:rPr lang="en-US" dirty="0" smtClean="0"/>
              <a:t>Introduction to Information Science</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6223" r="15139" b="22688"/>
          <a:stretch/>
        </p:blipFill>
        <p:spPr>
          <a:xfrm>
            <a:off x="3315962" y="3033376"/>
            <a:ext cx="3088453" cy="3824624"/>
          </a:xfrm>
          <a:prstGeom prst="rect">
            <a:avLst/>
          </a:prstGeom>
        </p:spPr>
      </p:pic>
      <p:sp>
        <p:nvSpPr>
          <p:cNvPr id="4" name="Title 3"/>
          <p:cNvSpPr>
            <a:spLocks noGrp="1"/>
          </p:cNvSpPr>
          <p:nvPr>
            <p:ph type="title"/>
          </p:nvPr>
        </p:nvSpPr>
        <p:spPr>
          <a:xfrm>
            <a:off x="685800" y="-17206"/>
            <a:ext cx="7772400" cy="1143000"/>
          </a:xfrm>
        </p:spPr>
        <p:txBody>
          <a:bodyPr/>
          <a:lstStyle/>
          <a:p>
            <a:r>
              <a:rPr lang="en-US" dirty="0" smtClean="0"/>
              <a:t>The ARPANET</a:t>
            </a:r>
            <a:endParaRPr lang="en-US" dirty="0"/>
          </a:p>
        </p:txBody>
      </p:sp>
      <p:pic>
        <p:nvPicPr>
          <p:cNvPr id="6" name="Picture 5"/>
          <p:cNvPicPr>
            <a:picLocks noChangeAspect="1"/>
          </p:cNvPicPr>
          <p:nvPr/>
        </p:nvPicPr>
        <p:blipFill>
          <a:blip r:embed="rId3"/>
          <a:stretch>
            <a:fillRect/>
          </a:stretch>
        </p:blipFill>
        <p:spPr>
          <a:xfrm>
            <a:off x="0" y="1862138"/>
            <a:ext cx="3508754" cy="4995862"/>
          </a:xfrm>
          <a:prstGeom prst="rect">
            <a:avLst/>
          </a:prstGeom>
        </p:spPr>
      </p:pic>
      <p:pic>
        <p:nvPicPr>
          <p:cNvPr id="7" name="Picture 6"/>
          <p:cNvPicPr>
            <a:picLocks noChangeAspect="1"/>
          </p:cNvPicPr>
          <p:nvPr/>
        </p:nvPicPr>
        <p:blipFill>
          <a:blip r:embed="rId4"/>
          <a:stretch>
            <a:fillRect/>
          </a:stretch>
        </p:blipFill>
        <p:spPr>
          <a:xfrm>
            <a:off x="6275532" y="3033376"/>
            <a:ext cx="2868468" cy="3824624"/>
          </a:xfrm>
          <a:prstGeom prst="rect">
            <a:avLst/>
          </a:prstGeom>
        </p:spPr>
      </p:pic>
      <p:sp>
        <p:nvSpPr>
          <p:cNvPr id="8" name="TextBox 7"/>
          <p:cNvSpPr txBox="1"/>
          <p:nvPr/>
        </p:nvSpPr>
        <p:spPr>
          <a:xfrm>
            <a:off x="609600" y="1387087"/>
            <a:ext cx="2148345" cy="461665"/>
          </a:xfrm>
          <a:prstGeom prst="rect">
            <a:avLst/>
          </a:prstGeom>
          <a:noFill/>
        </p:spPr>
        <p:txBody>
          <a:bodyPr wrap="none" rtlCol="0">
            <a:spAutoFit/>
          </a:bodyPr>
          <a:lstStyle/>
          <a:p>
            <a:r>
              <a:rPr lang="en-US" dirty="0" smtClean="0"/>
              <a:t>J.C.R. </a:t>
            </a:r>
            <a:r>
              <a:rPr lang="en-US" dirty="0" err="1" smtClean="0"/>
              <a:t>Licklider</a:t>
            </a:r>
            <a:endParaRPr lang="en-US" dirty="0"/>
          </a:p>
        </p:txBody>
      </p:sp>
      <p:sp>
        <p:nvSpPr>
          <p:cNvPr id="9" name="TextBox 8"/>
          <p:cNvSpPr txBox="1"/>
          <p:nvPr/>
        </p:nvSpPr>
        <p:spPr>
          <a:xfrm>
            <a:off x="4267200" y="2571711"/>
            <a:ext cx="1566647" cy="461665"/>
          </a:xfrm>
          <a:prstGeom prst="rect">
            <a:avLst/>
          </a:prstGeom>
          <a:noFill/>
        </p:spPr>
        <p:txBody>
          <a:bodyPr wrap="none" rtlCol="0">
            <a:spAutoFit/>
          </a:bodyPr>
          <a:lstStyle/>
          <a:p>
            <a:r>
              <a:rPr lang="en-US" dirty="0" smtClean="0"/>
              <a:t>Bob Taylor</a:t>
            </a:r>
            <a:endParaRPr lang="en-US" dirty="0"/>
          </a:p>
        </p:txBody>
      </p:sp>
      <p:sp>
        <p:nvSpPr>
          <p:cNvPr id="10" name="TextBox 9"/>
          <p:cNvSpPr txBox="1"/>
          <p:nvPr/>
        </p:nvSpPr>
        <p:spPr>
          <a:xfrm>
            <a:off x="6759024" y="2534148"/>
            <a:ext cx="1901483" cy="461665"/>
          </a:xfrm>
          <a:prstGeom prst="rect">
            <a:avLst/>
          </a:prstGeom>
          <a:noFill/>
        </p:spPr>
        <p:txBody>
          <a:bodyPr wrap="none" rtlCol="0">
            <a:spAutoFit/>
          </a:bodyPr>
          <a:lstStyle/>
          <a:p>
            <a:r>
              <a:rPr lang="en-US" dirty="0" smtClean="0"/>
              <a:t>Larry Roberts</a:t>
            </a:r>
            <a:endParaRPr lang="en-US" dirty="0"/>
          </a:p>
        </p:txBody>
      </p:sp>
    </p:spTree>
    <p:extLst>
      <p:ext uri="{BB962C8B-B14F-4D97-AF65-F5344CB8AC3E}">
        <p14:creationId xmlns:p14="http://schemas.microsoft.com/office/powerpoint/2010/main" val="3863789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
            <a:ext cx="7772400" cy="1143000"/>
          </a:xfrm>
        </p:spPr>
        <p:txBody>
          <a:bodyPr/>
          <a:lstStyle/>
          <a:p>
            <a:r>
              <a:rPr lang="en-US" dirty="0" smtClean="0"/>
              <a:t>The </a:t>
            </a:r>
            <a:r>
              <a:rPr lang="en-US" dirty="0" smtClean="0"/>
              <a:t>Web</a:t>
            </a:r>
            <a:endParaRPr lang="en-US" dirty="0"/>
          </a:p>
        </p:txBody>
      </p:sp>
      <p:pic>
        <p:nvPicPr>
          <p:cNvPr id="3" name="Picture 2"/>
          <p:cNvPicPr>
            <a:picLocks noChangeAspect="1"/>
          </p:cNvPicPr>
          <p:nvPr/>
        </p:nvPicPr>
        <p:blipFill>
          <a:blip r:embed="rId2"/>
          <a:stretch>
            <a:fillRect/>
          </a:stretch>
        </p:blipFill>
        <p:spPr>
          <a:xfrm>
            <a:off x="568270" y="1524000"/>
            <a:ext cx="8007459" cy="5334000"/>
          </a:xfrm>
          <a:prstGeom prst="rect">
            <a:avLst/>
          </a:prstGeom>
        </p:spPr>
      </p:pic>
    </p:spTree>
    <p:extLst>
      <p:ext uri="{BB962C8B-B14F-4D97-AF65-F5344CB8AC3E}">
        <p14:creationId xmlns:p14="http://schemas.microsoft.com/office/powerpoint/2010/main" val="102039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ower"/>
          <p:cNvSpPr>
            <a:spLocks noEditPoints="1" noChangeArrowheads="1"/>
          </p:cNvSpPr>
          <p:nvPr/>
        </p:nvSpPr>
        <p:spPr bwMode="auto">
          <a:xfrm>
            <a:off x="7086600" y="3733800"/>
            <a:ext cx="1066800"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algn="ctr" eaLnBrk="0" hangingPunct="0"/>
            <a:r>
              <a:rPr lang="en-US" sz="1600">
                <a:cs typeface="Arial" charset="0"/>
              </a:rPr>
              <a:t>Remote Sever</a:t>
            </a:r>
          </a:p>
        </p:txBody>
      </p:sp>
      <p:sp>
        <p:nvSpPr>
          <p:cNvPr id="336899" name="Rectangle 3"/>
          <p:cNvSpPr>
            <a:spLocks noGrp="1" noChangeArrowheads="1"/>
          </p:cNvSpPr>
          <p:nvPr>
            <p:ph type="title"/>
          </p:nvPr>
        </p:nvSpPr>
        <p:spPr>
          <a:xfrm>
            <a:off x="685800" y="304800"/>
            <a:ext cx="7772400" cy="1143000"/>
          </a:xfrm>
        </p:spPr>
        <p:txBody>
          <a:bodyPr/>
          <a:lstStyle/>
          <a:p>
            <a:r>
              <a:rPr lang="en-US"/>
              <a:t>The World-Wide Web</a:t>
            </a:r>
          </a:p>
        </p:txBody>
      </p:sp>
      <p:cxnSp>
        <p:nvCxnSpPr>
          <p:cNvPr id="336900" name="AutoShape 4"/>
          <p:cNvCxnSpPr>
            <a:cxnSpLocks noChangeShapeType="1"/>
            <a:stCxn id="336908" idx="5"/>
          </p:cNvCxnSpPr>
          <p:nvPr/>
        </p:nvCxnSpPr>
        <p:spPr bwMode="auto">
          <a:xfrm>
            <a:off x="1514475" y="3038475"/>
            <a:ext cx="2257425" cy="1879600"/>
          </a:xfrm>
          <a:prstGeom prst="straightConnector1">
            <a:avLst/>
          </a:prstGeom>
          <a:noFill/>
          <a:ln w="12700">
            <a:solidFill>
              <a:schemeClr val="tx1"/>
            </a:solidFill>
            <a:round/>
            <a:headEnd/>
            <a:tailEnd type="triangle" w="med" len="med"/>
          </a:ln>
          <a:effectLst/>
        </p:spPr>
      </p:cxnSp>
      <p:sp>
        <p:nvSpPr>
          <p:cNvPr id="336901" name="Text Box 5"/>
          <p:cNvSpPr txBox="1">
            <a:spLocks noChangeArrowheads="1"/>
          </p:cNvSpPr>
          <p:nvPr/>
        </p:nvSpPr>
        <p:spPr bwMode="auto">
          <a:xfrm>
            <a:off x="1524000" y="4114800"/>
            <a:ext cx="1296988"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Send Request</a:t>
            </a:r>
          </a:p>
        </p:txBody>
      </p:sp>
      <p:sp>
        <p:nvSpPr>
          <p:cNvPr id="336902" name="Oval 6"/>
          <p:cNvSpPr>
            <a:spLocks noChangeArrowheads="1"/>
          </p:cNvSpPr>
          <p:nvPr/>
        </p:nvSpPr>
        <p:spPr bwMode="auto">
          <a:xfrm>
            <a:off x="6934200" y="2171700"/>
            <a:ext cx="1447800" cy="6858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600">
                <a:cs typeface="Arial" charset="0"/>
              </a:rPr>
              <a:t>Requested Page</a:t>
            </a:r>
          </a:p>
        </p:txBody>
      </p:sp>
      <p:cxnSp>
        <p:nvCxnSpPr>
          <p:cNvPr id="336903" name="AutoShape 7"/>
          <p:cNvCxnSpPr>
            <a:cxnSpLocks noChangeShapeType="1"/>
            <a:stCxn id="336902" idx="4"/>
          </p:cNvCxnSpPr>
          <p:nvPr/>
        </p:nvCxnSpPr>
        <p:spPr bwMode="auto">
          <a:xfrm>
            <a:off x="7658100" y="2857500"/>
            <a:ext cx="0" cy="952500"/>
          </a:xfrm>
          <a:prstGeom prst="straightConnector1">
            <a:avLst/>
          </a:prstGeom>
          <a:noFill/>
          <a:ln w="12700">
            <a:solidFill>
              <a:schemeClr val="tx1"/>
            </a:solidFill>
            <a:round/>
            <a:headEnd/>
            <a:tailEnd type="triangle" w="med" len="med"/>
          </a:ln>
          <a:effectLst/>
        </p:spPr>
      </p:cxnSp>
      <p:sp>
        <p:nvSpPr>
          <p:cNvPr id="336904" name="Text Box 8"/>
          <p:cNvSpPr txBox="1">
            <a:spLocks noChangeArrowheads="1"/>
          </p:cNvSpPr>
          <p:nvPr/>
        </p:nvSpPr>
        <p:spPr bwMode="auto">
          <a:xfrm>
            <a:off x="6432550" y="3124200"/>
            <a:ext cx="1082675"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Fetch Page</a:t>
            </a:r>
          </a:p>
        </p:txBody>
      </p:sp>
      <p:cxnSp>
        <p:nvCxnSpPr>
          <p:cNvPr id="336905" name="AutoShape 9"/>
          <p:cNvCxnSpPr>
            <a:cxnSpLocks noChangeShapeType="1"/>
            <a:endCxn id="336902" idx="4"/>
          </p:cNvCxnSpPr>
          <p:nvPr/>
        </p:nvCxnSpPr>
        <p:spPr bwMode="auto">
          <a:xfrm flipV="1">
            <a:off x="7658100" y="2857500"/>
            <a:ext cx="0" cy="952500"/>
          </a:xfrm>
          <a:prstGeom prst="straightConnector1">
            <a:avLst/>
          </a:prstGeom>
          <a:noFill/>
          <a:ln w="12700">
            <a:solidFill>
              <a:schemeClr val="tx1"/>
            </a:solidFill>
            <a:round/>
            <a:headEnd type="triangle" w="med" len="med"/>
            <a:tailEnd type="triangle" w="med" len="med"/>
          </a:ln>
          <a:effectLst/>
        </p:spPr>
      </p:cxnSp>
      <p:sp>
        <p:nvSpPr>
          <p:cNvPr id="336906" name="Rectangle 10"/>
          <p:cNvSpPr>
            <a:spLocks noChangeArrowheads="1"/>
          </p:cNvSpPr>
          <p:nvPr/>
        </p:nvSpPr>
        <p:spPr bwMode="auto">
          <a:xfrm>
            <a:off x="3276600" y="2667000"/>
            <a:ext cx="838200" cy="304800"/>
          </a:xfrm>
          <a:prstGeom prst="rect">
            <a:avLst/>
          </a:prstGeom>
          <a:solidFill>
            <a:srgbClr val="FFFF99"/>
          </a:solidFill>
          <a:ln w="12700">
            <a:solidFill>
              <a:schemeClr val="tx1"/>
            </a:solidFill>
            <a:miter lim="800000"/>
            <a:headEnd/>
            <a:tailEnd/>
          </a:ln>
          <a:effectLst/>
        </p:spPr>
        <p:txBody>
          <a:bodyPr wrap="none" anchor="ctr"/>
          <a:lstStyle/>
          <a:p>
            <a:pPr algn="ctr" eaLnBrk="0" hangingPunct="0"/>
            <a:r>
              <a:rPr lang="en-US" sz="1200">
                <a:cs typeface="Arial" charset="0"/>
              </a:rPr>
              <a:t>Proxy Server</a:t>
            </a:r>
          </a:p>
        </p:txBody>
      </p:sp>
      <p:sp>
        <p:nvSpPr>
          <p:cNvPr id="336907" name="Oval 11"/>
          <p:cNvSpPr>
            <a:spLocks noChangeArrowheads="1"/>
          </p:cNvSpPr>
          <p:nvPr/>
        </p:nvSpPr>
        <p:spPr bwMode="auto">
          <a:xfrm>
            <a:off x="3200400" y="1752600"/>
            <a:ext cx="990600" cy="4572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000">
                <a:cs typeface="Arial" charset="0"/>
              </a:rPr>
              <a:t>Local copy of</a:t>
            </a:r>
          </a:p>
          <a:p>
            <a:pPr algn="ctr" eaLnBrk="0" hangingPunct="0"/>
            <a:r>
              <a:rPr lang="en-US" sz="1000">
                <a:cs typeface="Arial" charset="0"/>
              </a:rPr>
              <a:t>Page requested</a:t>
            </a:r>
          </a:p>
        </p:txBody>
      </p:sp>
      <p:sp>
        <p:nvSpPr>
          <p:cNvPr id="336908" name="laptop"/>
          <p:cNvSpPr>
            <a:spLocks noEditPoints="1" noChangeArrowheads="1"/>
          </p:cNvSpPr>
          <p:nvPr/>
        </p:nvSpPr>
        <p:spPr bwMode="auto">
          <a:xfrm>
            <a:off x="609600" y="1676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algn="ctr" eaLnBrk="0" hangingPunct="0"/>
            <a:r>
              <a:rPr lang="en-US" sz="1600">
                <a:cs typeface="Arial" charset="0"/>
              </a:rPr>
              <a:t>My Browser</a:t>
            </a:r>
          </a:p>
        </p:txBody>
      </p:sp>
      <p:pic>
        <p:nvPicPr>
          <p:cNvPr id="336909" name="Picture 13" descr="mp00640_"/>
          <p:cNvPicPr>
            <a:picLocks noChangeAspect="1" noChangeArrowheads="1"/>
          </p:cNvPicPr>
          <p:nvPr/>
        </p:nvPicPr>
        <p:blipFill>
          <a:blip r:embed="rId3" cstate="print"/>
          <a:srcRect/>
          <a:stretch>
            <a:fillRect/>
          </a:stretch>
        </p:blipFill>
        <p:spPr bwMode="auto">
          <a:xfrm>
            <a:off x="3771900" y="4121150"/>
            <a:ext cx="1600200" cy="1593850"/>
          </a:xfrm>
          <a:prstGeom prst="rect">
            <a:avLst/>
          </a:prstGeom>
          <a:noFill/>
        </p:spPr>
      </p:pic>
      <p:sp>
        <p:nvSpPr>
          <p:cNvPr id="336910" name="Text Box 14"/>
          <p:cNvSpPr txBox="1">
            <a:spLocks noChangeArrowheads="1"/>
          </p:cNvSpPr>
          <p:nvPr/>
        </p:nvSpPr>
        <p:spPr bwMode="auto">
          <a:xfrm>
            <a:off x="4162425" y="5715000"/>
            <a:ext cx="819150"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Internet</a:t>
            </a:r>
          </a:p>
        </p:txBody>
      </p:sp>
      <p:cxnSp>
        <p:nvCxnSpPr>
          <p:cNvPr id="336911" name="AutoShape 15"/>
          <p:cNvCxnSpPr>
            <a:cxnSpLocks noChangeShapeType="1"/>
            <a:endCxn id="336898" idx="9"/>
          </p:cNvCxnSpPr>
          <p:nvPr/>
        </p:nvCxnSpPr>
        <p:spPr bwMode="auto">
          <a:xfrm flipV="1">
            <a:off x="5372100" y="4699000"/>
            <a:ext cx="1714500" cy="219075"/>
          </a:xfrm>
          <a:prstGeom prst="straightConnector1">
            <a:avLst/>
          </a:prstGeom>
          <a:noFill/>
          <a:ln w="12700">
            <a:solidFill>
              <a:schemeClr val="tx1"/>
            </a:solidFill>
            <a:round/>
            <a:headEnd type="triangle" w="med" len="med"/>
            <a:tailEnd type="triangle" w="med" len="med"/>
          </a:ln>
          <a:effectLst/>
        </p:spPr>
      </p:cxnSp>
      <p:cxnSp>
        <p:nvCxnSpPr>
          <p:cNvPr id="336912" name="AutoShape 16"/>
          <p:cNvCxnSpPr>
            <a:cxnSpLocks noChangeShapeType="1"/>
            <a:stCxn id="336907" idx="4"/>
            <a:endCxn id="336906" idx="0"/>
          </p:cNvCxnSpPr>
          <p:nvPr/>
        </p:nvCxnSpPr>
        <p:spPr bwMode="auto">
          <a:xfrm>
            <a:off x="3695700" y="2209800"/>
            <a:ext cx="0" cy="457200"/>
          </a:xfrm>
          <a:prstGeom prst="straightConnector1">
            <a:avLst/>
          </a:prstGeom>
          <a:noFill/>
          <a:ln w="12700">
            <a:solidFill>
              <a:schemeClr val="tx1"/>
            </a:solidFill>
            <a:round/>
            <a:headEnd type="triangle" w="med" len="med"/>
            <a:tailEnd type="triangle" w="med" len="med"/>
          </a:ln>
          <a:effectLst/>
        </p:spPr>
      </p:cxnSp>
      <p:cxnSp>
        <p:nvCxnSpPr>
          <p:cNvPr id="336913" name="AutoShape 17"/>
          <p:cNvCxnSpPr>
            <a:cxnSpLocks noChangeShapeType="1"/>
            <a:stCxn id="336908" idx="3"/>
            <a:endCxn id="336906" idx="1"/>
          </p:cNvCxnSpPr>
          <p:nvPr/>
        </p:nvCxnSpPr>
        <p:spPr bwMode="auto">
          <a:xfrm>
            <a:off x="2144713" y="2128838"/>
            <a:ext cx="1131887" cy="690562"/>
          </a:xfrm>
          <a:prstGeom prst="straightConnector1">
            <a:avLst/>
          </a:prstGeom>
          <a:noFill/>
          <a:ln w="12700">
            <a:solidFill>
              <a:schemeClr val="tx1"/>
            </a:solidFill>
            <a:round/>
            <a:headEnd type="triangle" w="med" len="med"/>
            <a:tailEnd type="triangle" w="med" len="med"/>
          </a:ln>
          <a:effectLst/>
        </p:spPr>
      </p:cxnSp>
      <p:cxnSp>
        <p:nvCxnSpPr>
          <p:cNvPr id="336914" name="AutoShape 18"/>
          <p:cNvCxnSpPr>
            <a:cxnSpLocks noChangeShapeType="1"/>
            <a:stCxn id="336906" idx="2"/>
          </p:cNvCxnSpPr>
          <p:nvPr/>
        </p:nvCxnSpPr>
        <p:spPr bwMode="auto">
          <a:xfrm>
            <a:off x="3695700" y="2971800"/>
            <a:ext cx="876300" cy="1149350"/>
          </a:xfrm>
          <a:prstGeom prst="straightConnector1">
            <a:avLst/>
          </a:prstGeom>
          <a:noFill/>
          <a:ln w="12700">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447800" y="4343400"/>
            <a:ext cx="1495425" cy="762000"/>
          </a:xfrm>
          <a:prstGeom prst="rect">
            <a:avLst/>
          </a:prstGeom>
          <a:noFill/>
          <a:ln w="9525">
            <a:noFill/>
            <a:miter lim="800000"/>
            <a:headEnd/>
            <a:tailEnd/>
          </a:ln>
          <a:effectLst/>
        </p:spPr>
        <p:txBody>
          <a:bodyPr wrap="none" anchor="ctr">
            <a:spAutoFit/>
          </a:bodyPr>
          <a:lstStyle/>
          <a:p>
            <a:pPr algn="ctr" eaLnBrk="0" hangingPunct="0">
              <a:lnSpc>
                <a:spcPct val="110000"/>
              </a:lnSpc>
            </a:pPr>
            <a:r>
              <a:rPr lang="en-US" b="1">
                <a:solidFill>
                  <a:srgbClr val="FF0000"/>
                </a:solidFill>
                <a:latin typeface="Arial" charset="0"/>
                <a:cs typeface="Arial" charset="0"/>
              </a:rPr>
              <a:t>HTML</a:t>
            </a:r>
          </a:p>
          <a:p>
            <a:pPr algn="ctr" eaLnBrk="0" hangingPunct="0">
              <a:lnSpc>
                <a:spcPct val="110000"/>
              </a:lnSpc>
            </a:pPr>
            <a:r>
              <a:rPr lang="en-US" sz="1600" b="1">
                <a:latin typeface="Arial" charset="0"/>
                <a:cs typeface="Arial" charset="0"/>
              </a:rPr>
              <a:t>(data/display)</a:t>
            </a:r>
            <a:endParaRPr lang="en-US">
              <a:cs typeface="Arial" charset="0"/>
            </a:endParaRPr>
          </a:p>
        </p:txBody>
      </p:sp>
      <p:grpSp>
        <p:nvGrpSpPr>
          <p:cNvPr id="338947" name="Group 3"/>
          <p:cNvGrpSpPr>
            <a:grpSpLocks/>
          </p:cNvGrpSpPr>
          <p:nvPr/>
        </p:nvGrpSpPr>
        <p:grpSpPr bwMode="auto">
          <a:xfrm>
            <a:off x="1981200" y="1600200"/>
            <a:ext cx="6781800" cy="4443413"/>
            <a:chOff x="288" y="296"/>
            <a:chExt cx="5472" cy="3585"/>
          </a:xfrm>
        </p:grpSpPr>
        <p:grpSp>
          <p:nvGrpSpPr>
            <p:cNvPr id="338948" name="Group 4"/>
            <p:cNvGrpSpPr>
              <a:grpSpLocks/>
            </p:cNvGrpSpPr>
            <p:nvPr/>
          </p:nvGrpSpPr>
          <p:grpSpPr bwMode="auto">
            <a:xfrm>
              <a:off x="1150" y="296"/>
              <a:ext cx="4610" cy="3585"/>
              <a:chOff x="1150" y="296"/>
              <a:chExt cx="4610" cy="3585"/>
            </a:xfrm>
          </p:grpSpPr>
          <p:grpSp>
            <p:nvGrpSpPr>
              <p:cNvPr id="338949" name="Group 5"/>
              <p:cNvGrpSpPr>
                <a:grpSpLocks/>
              </p:cNvGrpSpPr>
              <p:nvPr/>
            </p:nvGrpSpPr>
            <p:grpSpPr bwMode="auto">
              <a:xfrm>
                <a:off x="1150" y="296"/>
                <a:ext cx="4610" cy="3585"/>
                <a:chOff x="1150" y="296"/>
                <a:chExt cx="4610" cy="3585"/>
              </a:xfrm>
            </p:grpSpPr>
            <p:grpSp>
              <p:nvGrpSpPr>
                <p:cNvPr id="338950" name="Group 6"/>
                <p:cNvGrpSpPr>
                  <a:grpSpLocks/>
                </p:cNvGrpSpPr>
                <p:nvPr/>
              </p:nvGrpSpPr>
              <p:grpSpPr bwMode="auto">
                <a:xfrm>
                  <a:off x="1150" y="296"/>
                  <a:ext cx="4610" cy="3585"/>
                  <a:chOff x="1150" y="296"/>
                  <a:chExt cx="4610" cy="3585"/>
                </a:xfrm>
              </p:grpSpPr>
              <p:sp>
                <p:nvSpPr>
                  <p:cNvPr id="338951" name="Oval 7"/>
                  <p:cNvSpPr>
                    <a:spLocks noChangeArrowheads="1"/>
                  </p:cNvSpPr>
                  <p:nvPr/>
                </p:nvSpPr>
                <p:spPr bwMode="auto">
                  <a:xfrm>
                    <a:off x="3304" y="296"/>
                    <a:ext cx="2456" cy="728"/>
                  </a:xfrm>
                  <a:prstGeom prst="ellipse">
                    <a:avLst/>
                  </a:prstGeom>
                  <a:solidFill>
                    <a:srgbClr val="99CCFF">
                      <a:alpha val="50000"/>
                    </a:srgbClr>
                  </a:solidFill>
                  <a:ln w="9525">
                    <a:noFill/>
                    <a:round/>
                    <a:headEnd/>
                    <a:tailEnd/>
                  </a:ln>
                  <a:effectLst/>
                </p:spPr>
                <p:txBody>
                  <a:bodyPr wrap="none" lIns="90488" tIns="44450" rIns="90488" bIns="44450" anchor="ctr"/>
                  <a:lstStyle/>
                  <a:p>
                    <a:endParaRPr lang="en-US"/>
                  </a:p>
                </p:txBody>
              </p:sp>
              <p:grpSp>
                <p:nvGrpSpPr>
                  <p:cNvPr id="338952" name="Group 8"/>
                  <p:cNvGrpSpPr>
                    <a:grpSpLocks/>
                  </p:cNvGrpSpPr>
                  <p:nvPr/>
                </p:nvGrpSpPr>
                <p:grpSpPr bwMode="auto">
                  <a:xfrm>
                    <a:off x="1150" y="672"/>
                    <a:ext cx="4558" cy="3209"/>
                    <a:chOff x="1150" y="672"/>
                    <a:chExt cx="4558" cy="3209"/>
                  </a:xfrm>
                </p:grpSpPr>
                <p:grpSp>
                  <p:nvGrpSpPr>
                    <p:cNvPr id="338953" name="Group 9"/>
                    <p:cNvGrpSpPr>
                      <a:grpSpLocks/>
                    </p:cNvGrpSpPr>
                    <p:nvPr/>
                  </p:nvGrpSpPr>
                  <p:grpSpPr bwMode="auto">
                    <a:xfrm>
                      <a:off x="2867" y="672"/>
                      <a:ext cx="2841" cy="3209"/>
                      <a:chOff x="2867" y="672"/>
                      <a:chExt cx="2841" cy="3209"/>
                    </a:xfrm>
                  </p:grpSpPr>
                  <p:sp>
                    <p:nvSpPr>
                      <p:cNvPr id="338954" name="Freeform 10"/>
                      <p:cNvSpPr>
                        <a:spLocks/>
                      </p:cNvSpPr>
                      <p:nvPr/>
                    </p:nvSpPr>
                    <p:spPr bwMode="auto">
                      <a:xfrm>
                        <a:off x="2867" y="1588"/>
                        <a:ext cx="2841" cy="2293"/>
                      </a:xfrm>
                      <a:custGeom>
                        <a:avLst/>
                        <a:gdLst/>
                        <a:ahLst/>
                        <a:cxnLst>
                          <a:cxn ang="0">
                            <a:pos x="157" y="1396"/>
                          </a:cxn>
                          <a:cxn ang="0">
                            <a:pos x="37" y="1748"/>
                          </a:cxn>
                          <a:cxn ang="0">
                            <a:pos x="381" y="2228"/>
                          </a:cxn>
                          <a:cxn ang="0">
                            <a:pos x="805" y="2044"/>
                          </a:cxn>
                          <a:cxn ang="0">
                            <a:pos x="1381" y="2292"/>
                          </a:cxn>
                          <a:cxn ang="0">
                            <a:pos x="1893" y="2036"/>
                          </a:cxn>
                          <a:cxn ang="0">
                            <a:pos x="2557" y="1956"/>
                          </a:cxn>
                          <a:cxn ang="0">
                            <a:pos x="2653" y="1620"/>
                          </a:cxn>
                          <a:cxn ang="0">
                            <a:pos x="2821" y="1188"/>
                          </a:cxn>
                          <a:cxn ang="0">
                            <a:pos x="2773" y="644"/>
                          </a:cxn>
                          <a:cxn ang="0">
                            <a:pos x="2533" y="468"/>
                          </a:cxn>
                          <a:cxn ang="0">
                            <a:pos x="2389" y="52"/>
                          </a:cxn>
                          <a:cxn ang="0">
                            <a:pos x="2013" y="156"/>
                          </a:cxn>
                          <a:cxn ang="0">
                            <a:pos x="1621" y="28"/>
                          </a:cxn>
                          <a:cxn ang="0">
                            <a:pos x="1117" y="164"/>
                          </a:cxn>
                          <a:cxn ang="0">
                            <a:pos x="525" y="236"/>
                          </a:cxn>
                          <a:cxn ang="0">
                            <a:pos x="445" y="668"/>
                          </a:cxn>
                          <a:cxn ang="0">
                            <a:pos x="117" y="916"/>
                          </a:cxn>
                          <a:cxn ang="0">
                            <a:pos x="173" y="1324"/>
                          </a:cxn>
                        </a:cxnLst>
                        <a:rect l="0" t="0" r="r" b="b"/>
                        <a:pathLst>
                          <a:path w="2841" h="2293">
                            <a:moveTo>
                              <a:pt x="157" y="1396"/>
                            </a:moveTo>
                            <a:cubicBezTo>
                              <a:pt x="137" y="1456"/>
                              <a:pt x="0" y="1609"/>
                              <a:pt x="37" y="1748"/>
                            </a:cubicBezTo>
                            <a:cubicBezTo>
                              <a:pt x="74" y="1887"/>
                              <a:pt x="253" y="2179"/>
                              <a:pt x="381" y="2228"/>
                            </a:cubicBezTo>
                            <a:cubicBezTo>
                              <a:pt x="509" y="2277"/>
                              <a:pt x="638" y="2033"/>
                              <a:pt x="805" y="2044"/>
                            </a:cubicBezTo>
                            <a:cubicBezTo>
                              <a:pt x="972" y="2055"/>
                              <a:pt x="1200" y="2293"/>
                              <a:pt x="1381" y="2292"/>
                            </a:cubicBezTo>
                            <a:cubicBezTo>
                              <a:pt x="1562" y="2291"/>
                              <a:pt x="1697" y="2092"/>
                              <a:pt x="1893" y="2036"/>
                            </a:cubicBezTo>
                            <a:cubicBezTo>
                              <a:pt x="2089" y="1980"/>
                              <a:pt x="2430" y="2025"/>
                              <a:pt x="2557" y="1956"/>
                            </a:cubicBezTo>
                            <a:cubicBezTo>
                              <a:pt x="2684" y="1887"/>
                              <a:pt x="2609" y="1748"/>
                              <a:pt x="2653" y="1620"/>
                            </a:cubicBezTo>
                            <a:cubicBezTo>
                              <a:pt x="2697" y="1492"/>
                              <a:pt x="2801" y="1351"/>
                              <a:pt x="2821" y="1188"/>
                            </a:cubicBezTo>
                            <a:cubicBezTo>
                              <a:pt x="2841" y="1025"/>
                              <a:pt x="2821" y="764"/>
                              <a:pt x="2773" y="644"/>
                            </a:cubicBezTo>
                            <a:cubicBezTo>
                              <a:pt x="2725" y="524"/>
                              <a:pt x="2597" y="567"/>
                              <a:pt x="2533" y="468"/>
                            </a:cubicBezTo>
                            <a:cubicBezTo>
                              <a:pt x="2469" y="369"/>
                              <a:pt x="2476" y="104"/>
                              <a:pt x="2389" y="52"/>
                            </a:cubicBezTo>
                            <a:cubicBezTo>
                              <a:pt x="2302" y="0"/>
                              <a:pt x="2141" y="160"/>
                              <a:pt x="2013" y="156"/>
                            </a:cubicBezTo>
                            <a:cubicBezTo>
                              <a:pt x="1885" y="152"/>
                              <a:pt x="1770" y="27"/>
                              <a:pt x="1621" y="28"/>
                            </a:cubicBezTo>
                            <a:cubicBezTo>
                              <a:pt x="1472" y="29"/>
                              <a:pt x="1299" y="129"/>
                              <a:pt x="1117" y="164"/>
                            </a:cubicBezTo>
                            <a:cubicBezTo>
                              <a:pt x="935" y="199"/>
                              <a:pt x="637" y="152"/>
                              <a:pt x="525" y="236"/>
                            </a:cubicBezTo>
                            <a:cubicBezTo>
                              <a:pt x="413" y="320"/>
                              <a:pt x="513" y="555"/>
                              <a:pt x="445" y="668"/>
                            </a:cubicBezTo>
                            <a:cubicBezTo>
                              <a:pt x="377" y="781"/>
                              <a:pt x="162" y="807"/>
                              <a:pt x="117" y="916"/>
                            </a:cubicBezTo>
                            <a:cubicBezTo>
                              <a:pt x="72" y="1025"/>
                              <a:pt x="161" y="1239"/>
                              <a:pt x="173" y="1324"/>
                            </a:cubicBezTo>
                          </a:path>
                        </a:pathLst>
                      </a:custGeom>
                      <a:solidFill>
                        <a:srgbClr val="33CCFF">
                          <a:alpha val="50000"/>
                        </a:srgbClr>
                      </a:solidFill>
                      <a:ln w="3175" cap="flat" cmpd="sng">
                        <a:solidFill>
                          <a:schemeClr val="tx1"/>
                        </a:solidFill>
                        <a:prstDash val="solid"/>
                        <a:round/>
                        <a:headEnd/>
                        <a:tailEnd/>
                      </a:ln>
                      <a:effectLst/>
                    </p:spPr>
                    <p:txBody>
                      <a:bodyPr wrap="none" lIns="90488" tIns="44450" rIns="90488" bIns="44450" anchor="ctr"/>
                      <a:lstStyle/>
                      <a:p>
                        <a:endParaRPr lang="en-US"/>
                      </a:p>
                    </p:txBody>
                  </p:sp>
                  <p:sp>
                    <p:nvSpPr>
                      <p:cNvPr id="338955" name="Rectangle 11"/>
                      <p:cNvSpPr>
                        <a:spLocks noChangeArrowheads="1"/>
                      </p:cNvSpPr>
                      <p:nvPr/>
                    </p:nvSpPr>
                    <p:spPr bwMode="auto">
                      <a:xfrm>
                        <a:off x="3655"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6" name="Rectangle 12"/>
                      <p:cNvSpPr>
                        <a:spLocks noChangeArrowheads="1"/>
                      </p:cNvSpPr>
                      <p:nvPr/>
                    </p:nvSpPr>
                    <p:spPr bwMode="auto">
                      <a:xfrm>
                        <a:off x="426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7" name="Rectangle 13"/>
                      <p:cNvSpPr>
                        <a:spLocks noChangeArrowheads="1"/>
                      </p:cNvSpPr>
                      <p:nvPr/>
                    </p:nvSpPr>
                    <p:spPr bwMode="auto">
                      <a:xfrm>
                        <a:off x="491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grpSp>
                <p:sp>
                  <p:nvSpPr>
                    <p:cNvPr id="338958" name="Text Box 14"/>
                    <p:cNvSpPr txBox="1">
                      <a:spLocks noChangeArrowheads="1"/>
                    </p:cNvSpPr>
                    <p:nvPr/>
                  </p:nvSpPr>
                  <p:spPr bwMode="auto">
                    <a:xfrm>
                      <a:off x="1150" y="2336"/>
                      <a:ext cx="1524" cy="810"/>
                    </a:xfrm>
                    <a:prstGeom prst="rect">
                      <a:avLst/>
                    </a:prstGeom>
                    <a:noFill/>
                    <a:ln w="12700">
                      <a:noFill/>
                      <a:miter lim="800000"/>
                      <a:headEnd/>
                      <a:tailEnd/>
                    </a:ln>
                    <a:effectLst/>
                  </p:spPr>
                  <p:txBody>
                    <a:bodyPr wrap="none" lIns="90488" tIns="44450" rIns="90488" bIns="44450">
                      <a:spAutoFit/>
                    </a:bodyPr>
                    <a:lstStyle/>
                    <a:p>
                      <a:pPr algn="r" eaLnBrk="0" hangingPunct="0"/>
                      <a:r>
                        <a:rPr lang="en-US" sz="2000">
                          <a:latin typeface="Arial" charset="0"/>
                          <a:cs typeface="Arial" charset="0"/>
                        </a:rPr>
                        <a:t>Internet</a:t>
                      </a:r>
                    </a:p>
                    <a:p>
                      <a:pPr algn="r" eaLnBrk="0" hangingPunct="0"/>
                      <a:r>
                        <a:rPr lang="en-US" sz="2000">
                          <a:latin typeface="Arial" charset="0"/>
                          <a:cs typeface="Arial" charset="0"/>
                        </a:rPr>
                        <a:t>communication</a:t>
                      </a:r>
                    </a:p>
                    <a:p>
                      <a:pPr algn="r" eaLnBrk="0" hangingPunct="0"/>
                      <a:r>
                        <a:rPr lang="en-US" sz="2000">
                          <a:latin typeface="Arial" charset="0"/>
                          <a:cs typeface="Arial" charset="0"/>
                        </a:rPr>
                        <a:t>protocols</a:t>
                      </a:r>
                      <a:endParaRPr lang="en-US">
                        <a:cs typeface="Arial" charset="0"/>
                      </a:endParaRPr>
                    </a:p>
                  </p:txBody>
                </p:sp>
                <p:sp>
                  <p:nvSpPr>
                    <p:cNvPr id="338959" name="Line 15"/>
                    <p:cNvSpPr>
                      <a:spLocks noChangeShapeType="1"/>
                    </p:cNvSpPr>
                    <p:nvPr/>
                  </p:nvSpPr>
                  <p:spPr bwMode="auto">
                    <a:xfrm>
                      <a:off x="2665" y="2870"/>
                      <a:ext cx="862" cy="169"/>
                    </a:xfrm>
                    <a:prstGeom prst="line">
                      <a:avLst/>
                    </a:prstGeom>
                    <a:noFill/>
                    <a:ln w="38100">
                      <a:solidFill>
                        <a:schemeClr val="tx1"/>
                      </a:solidFill>
                      <a:round/>
                      <a:headEnd/>
                      <a:tailEnd/>
                    </a:ln>
                    <a:effectLst/>
                  </p:spPr>
                  <p:txBody>
                    <a:bodyPr wrap="none" lIns="90488" tIns="44450" rIns="90488" bIns="44450" anchor="ctr"/>
                    <a:lstStyle/>
                    <a:p>
                      <a:endParaRPr lang="en-US"/>
                    </a:p>
                  </p:txBody>
                </p:sp>
              </p:grpSp>
            </p:grpSp>
            <p:sp>
              <p:nvSpPr>
                <p:cNvPr id="338960" name="Text Box 16"/>
                <p:cNvSpPr txBox="1">
                  <a:spLocks noChangeArrowheads="1"/>
                </p:cNvSpPr>
                <p:nvPr/>
              </p:nvSpPr>
              <p:spPr bwMode="auto">
                <a:xfrm>
                  <a:off x="4747" y="345"/>
                  <a:ext cx="69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RTSP</a:t>
                  </a:r>
                </a:p>
              </p:txBody>
            </p:sp>
            <p:sp>
              <p:nvSpPr>
                <p:cNvPr id="338961" name="Text Box 17"/>
                <p:cNvSpPr txBox="1">
                  <a:spLocks noChangeArrowheads="1"/>
                </p:cNvSpPr>
                <p:nvPr/>
              </p:nvSpPr>
              <p:spPr bwMode="auto">
                <a:xfrm>
                  <a:off x="4178" y="345"/>
                  <a:ext cx="53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FTP</a:t>
                  </a:r>
                </a:p>
              </p:txBody>
            </p:sp>
            <p:sp>
              <p:nvSpPr>
                <p:cNvPr id="338962" name="Text Box 18"/>
                <p:cNvSpPr txBox="1">
                  <a:spLocks noChangeArrowheads="1"/>
                </p:cNvSpPr>
                <p:nvPr/>
              </p:nvSpPr>
              <p:spPr bwMode="auto">
                <a:xfrm>
                  <a:off x="3503" y="345"/>
                  <a:ext cx="662"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Email</a:t>
                  </a:r>
                </a:p>
              </p:txBody>
            </p:sp>
          </p:grpSp>
          <p:sp>
            <p:nvSpPr>
              <p:cNvPr id="338963" name="Oval 19"/>
              <p:cNvSpPr>
                <a:spLocks noChangeArrowheads="1"/>
              </p:cNvSpPr>
              <p:nvPr/>
            </p:nvSpPr>
            <p:spPr bwMode="auto">
              <a:xfrm>
                <a:off x="3474" y="3008"/>
                <a:ext cx="77" cy="77"/>
              </a:xfrm>
              <a:prstGeom prst="ellipse">
                <a:avLst/>
              </a:prstGeom>
              <a:solidFill>
                <a:schemeClr val="tx1">
                  <a:alpha val="50000"/>
                </a:schemeClr>
              </a:solidFill>
              <a:ln w="6350">
                <a:solidFill>
                  <a:schemeClr val="tx1"/>
                </a:solidFill>
                <a:round/>
                <a:headEnd/>
                <a:tailEnd/>
              </a:ln>
              <a:effectLst/>
            </p:spPr>
            <p:txBody>
              <a:bodyPr wrap="none" lIns="90488" tIns="44450" rIns="90488" bIns="44450" anchor="ctr"/>
              <a:lstStyle/>
              <a:p>
                <a:endParaRPr lang="en-US"/>
              </a:p>
            </p:txBody>
          </p:sp>
        </p:grpSp>
        <p:grpSp>
          <p:nvGrpSpPr>
            <p:cNvPr id="338964" name="Group 20"/>
            <p:cNvGrpSpPr>
              <a:grpSpLocks/>
            </p:cNvGrpSpPr>
            <p:nvPr/>
          </p:nvGrpSpPr>
          <p:grpSpPr bwMode="auto">
            <a:xfrm>
              <a:off x="288" y="3120"/>
              <a:ext cx="816" cy="576"/>
              <a:chOff x="288" y="3120"/>
              <a:chExt cx="816" cy="576"/>
            </a:xfrm>
          </p:grpSpPr>
          <p:sp>
            <p:nvSpPr>
              <p:cNvPr id="338965" name="Rectangle 21"/>
              <p:cNvSpPr>
                <a:spLocks noChangeArrowheads="1"/>
              </p:cNvSpPr>
              <p:nvPr/>
            </p:nvSpPr>
            <p:spPr bwMode="auto">
              <a:xfrm>
                <a:off x="288" y="3504"/>
                <a:ext cx="816" cy="192"/>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6" name="Rectangle 22"/>
              <p:cNvSpPr>
                <a:spLocks noChangeArrowheads="1"/>
              </p:cNvSpPr>
              <p:nvPr/>
            </p:nvSpPr>
            <p:spPr bwMode="auto">
              <a:xfrm>
                <a:off x="432" y="3120"/>
                <a:ext cx="528" cy="384"/>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7" name="Rectangle 23"/>
              <p:cNvSpPr>
                <a:spLocks noChangeArrowheads="1"/>
              </p:cNvSpPr>
              <p:nvPr/>
            </p:nvSpPr>
            <p:spPr bwMode="auto">
              <a:xfrm>
                <a:off x="480" y="3168"/>
                <a:ext cx="432" cy="288"/>
              </a:xfrm>
              <a:prstGeom prst="rect">
                <a:avLst/>
              </a:prstGeom>
              <a:solidFill>
                <a:schemeClr val="bg1">
                  <a:alpha val="50000"/>
                </a:schemeClr>
              </a:solidFill>
              <a:ln w="9525">
                <a:solidFill>
                  <a:schemeClr val="tx1"/>
                </a:solidFill>
                <a:miter lim="800000"/>
                <a:headEnd/>
                <a:tailEnd/>
              </a:ln>
              <a:effectLst/>
            </p:spPr>
            <p:txBody>
              <a:bodyPr wrap="none" anchor="ctr"/>
              <a:lstStyle/>
              <a:p>
                <a:pPr algn="ctr" eaLnBrk="0" hangingPunct="0"/>
                <a:endParaRPr lang="en-US">
                  <a:cs typeface="Arial" charset="0"/>
                </a:endParaRPr>
              </a:p>
            </p:txBody>
          </p:sp>
        </p:grpSp>
        <p:sp>
          <p:nvSpPr>
            <p:cNvPr id="338968" name="Line 24"/>
            <p:cNvSpPr>
              <a:spLocks noChangeShapeType="1"/>
            </p:cNvSpPr>
            <p:nvPr/>
          </p:nvSpPr>
          <p:spPr bwMode="auto">
            <a:xfrm flipH="1" flipV="1">
              <a:off x="1103" y="3612"/>
              <a:ext cx="1946" cy="7"/>
            </a:xfrm>
            <a:prstGeom prst="line">
              <a:avLst/>
            </a:prstGeom>
            <a:noFill/>
            <a:ln w="38100">
              <a:solidFill>
                <a:schemeClr val="bg2"/>
              </a:solidFill>
              <a:round/>
              <a:headEnd type="arrow" w="med" len="med"/>
              <a:tailEnd type="arrow" w="med" len="med"/>
            </a:ln>
            <a:effectLst/>
          </p:spPr>
          <p:txBody>
            <a:bodyPr wrap="none" lIns="90488" tIns="44450" rIns="90488" bIns="44450" anchor="ctr"/>
            <a:lstStyle/>
            <a:p>
              <a:endParaRPr lang="en-US"/>
            </a:p>
          </p:txBody>
        </p:sp>
      </p:grpSp>
      <p:grpSp>
        <p:nvGrpSpPr>
          <p:cNvPr id="338969" name="Group 25"/>
          <p:cNvGrpSpPr>
            <a:grpSpLocks/>
          </p:cNvGrpSpPr>
          <p:nvPr/>
        </p:nvGrpSpPr>
        <p:grpSpPr bwMode="auto">
          <a:xfrm>
            <a:off x="6324600" y="3124200"/>
            <a:ext cx="1895475" cy="733425"/>
            <a:chOff x="3807" y="1496"/>
            <a:chExt cx="1529" cy="592"/>
          </a:xfrm>
        </p:grpSpPr>
        <p:sp>
          <p:nvSpPr>
            <p:cNvPr id="338970" name="Freeform 26"/>
            <p:cNvSpPr>
              <a:spLocks/>
            </p:cNvSpPr>
            <p:nvPr/>
          </p:nvSpPr>
          <p:spPr bwMode="auto">
            <a:xfrm>
              <a:off x="4424" y="1496"/>
              <a:ext cx="440" cy="384"/>
            </a:xfrm>
            <a:custGeom>
              <a:avLst/>
              <a:gdLst/>
              <a:ahLst/>
              <a:cxnLst>
                <a:cxn ang="0">
                  <a:pos x="440" y="384"/>
                </a:cxn>
                <a:cxn ang="0">
                  <a:pos x="88" y="283"/>
                </a:cxn>
                <a:cxn ang="0">
                  <a:pos x="0" y="0"/>
                </a:cxn>
              </a:cxnLst>
              <a:rect l="0" t="0" r="r" b="b"/>
              <a:pathLst>
                <a:path w="440" h="384">
                  <a:moveTo>
                    <a:pt x="440" y="384"/>
                  </a:moveTo>
                  <a:cubicBezTo>
                    <a:pt x="381" y="368"/>
                    <a:pt x="161" y="347"/>
                    <a:pt x="88" y="283"/>
                  </a:cubicBezTo>
                  <a:cubicBezTo>
                    <a:pt x="15" y="219"/>
                    <a:pt x="18" y="59"/>
                    <a:pt x="0"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1" name="Freeform 27"/>
            <p:cNvSpPr>
              <a:spLocks/>
            </p:cNvSpPr>
            <p:nvPr/>
          </p:nvSpPr>
          <p:spPr bwMode="auto">
            <a:xfrm>
              <a:off x="3807" y="1504"/>
              <a:ext cx="401" cy="328"/>
            </a:xfrm>
            <a:custGeom>
              <a:avLst/>
              <a:gdLst/>
              <a:ahLst/>
              <a:cxnLst>
                <a:cxn ang="0">
                  <a:pos x="401" y="328"/>
                </a:cxn>
                <a:cxn ang="0">
                  <a:pos x="65" y="232"/>
                </a:cxn>
                <a:cxn ang="0">
                  <a:pos x="9" y="0"/>
                </a:cxn>
              </a:cxnLst>
              <a:rect l="0" t="0" r="r" b="b"/>
              <a:pathLst>
                <a:path w="401" h="328">
                  <a:moveTo>
                    <a:pt x="401" y="328"/>
                  </a:moveTo>
                  <a:cubicBezTo>
                    <a:pt x="344" y="312"/>
                    <a:pt x="130" y="287"/>
                    <a:pt x="65" y="232"/>
                  </a:cubicBezTo>
                  <a:cubicBezTo>
                    <a:pt x="0" y="177"/>
                    <a:pt x="21" y="48"/>
                    <a:pt x="9"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2" name="Freeform 28"/>
            <p:cNvSpPr>
              <a:spLocks/>
            </p:cNvSpPr>
            <p:nvPr/>
          </p:nvSpPr>
          <p:spPr bwMode="auto">
            <a:xfrm>
              <a:off x="5032" y="1504"/>
              <a:ext cx="304" cy="584"/>
            </a:xfrm>
            <a:custGeom>
              <a:avLst/>
              <a:gdLst/>
              <a:ahLst/>
              <a:cxnLst>
                <a:cxn ang="0">
                  <a:pos x="304" y="584"/>
                </a:cxn>
                <a:cxn ang="0">
                  <a:pos x="48" y="312"/>
                </a:cxn>
                <a:cxn ang="0">
                  <a:pos x="16" y="0"/>
                </a:cxn>
              </a:cxnLst>
              <a:rect l="0" t="0" r="r" b="b"/>
              <a:pathLst>
                <a:path w="304" h="584">
                  <a:moveTo>
                    <a:pt x="304" y="584"/>
                  </a:moveTo>
                  <a:cubicBezTo>
                    <a:pt x="261" y="539"/>
                    <a:pt x="96" y="409"/>
                    <a:pt x="48" y="312"/>
                  </a:cubicBezTo>
                  <a:cubicBezTo>
                    <a:pt x="0" y="215"/>
                    <a:pt x="23" y="65"/>
                    <a:pt x="16" y="0"/>
                  </a:cubicBezTo>
                </a:path>
              </a:pathLst>
            </a:custGeom>
            <a:noFill/>
            <a:ln w="38100" cap="flat" cmpd="sng">
              <a:solidFill>
                <a:srgbClr val="969696"/>
              </a:solidFill>
              <a:prstDash val="solid"/>
              <a:round/>
              <a:headEnd type="arrow" w="med" len="med"/>
              <a:tailEnd type="none" w="med" len="med"/>
            </a:ln>
            <a:effectLst/>
          </p:spPr>
          <p:txBody>
            <a:bodyPr wrap="none" anchor="ctr"/>
            <a:lstStyle/>
            <a:p>
              <a:endParaRPr lang="en-US"/>
            </a:p>
          </p:txBody>
        </p:sp>
      </p:grpSp>
      <p:grpSp>
        <p:nvGrpSpPr>
          <p:cNvPr id="338973" name="Group 29"/>
          <p:cNvGrpSpPr>
            <a:grpSpLocks/>
          </p:cNvGrpSpPr>
          <p:nvPr/>
        </p:nvGrpSpPr>
        <p:grpSpPr bwMode="auto">
          <a:xfrm>
            <a:off x="1379538" y="2390775"/>
            <a:ext cx="7019925" cy="3913188"/>
            <a:chOff x="-228" y="870"/>
            <a:chExt cx="5808" cy="3235"/>
          </a:xfrm>
        </p:grpSpPr>
        <p:sp>
          <p:nvSpPr>
            <p:cNvPr id="338974" name="Text Box 30"/>
            <p:cNvSpPr txBox="1">
              <a:spLocks noChangeArrowheads="1"/>
            </p:cNvSpPr>
            <p:nvPr/>
          </p:nvSpPr>
          <p:spPr bwMode="auto">
            <a:xfrm>
              <a:off x="2410" y="870"/>
              <a:ext cx="771" cy="580"/>
            </a:xfrm>
            <a:prstGeom prst="rect">
              <a:avLst/>
            </a:prstGeom>
            <a:noFill/>
            <a:ln w="9525">
              <a:noFill/>
              <a:miter lim="800000"/>
              <a:headEnd/>
              <a:tailEnd/>
            </a:ln>
            <a:effectLst/>
          </p:spPr>
          <p:txBody>
            <a:bodyPr wrap="none" anchor="ctr">
              <a:spAutoFit/>
            </a:bodyPr>
            <a:lstStyle/>
            <a:p>
              <a:pPr algn="ctr" eaLnBrk="0" hangingPunct="0"/>
              <a:r>
                <a:rPr lang="en-US" sz="2000">
                  <a:latin typeface="Arial" charset="0"/>
                  <a:cs typeface="Arial" charset="0"/>
                </a:rPr>
                <a:t>Web</a:t>
              </a:r>
            </a:p>
            <a:p>
              <a:pPr algn="ctr" eaLnBrk="0" hangingPunct="0"/>
              <a:r>
                <a:rPr lang="en-US" sz="2000">
                  <a:latin typeface="Arial" charset="0"/>
                  <a:cs typeface="Arial" charset="0"/>
                </a:rPr>
                <a:t>Server</a:t>
              </a:r>
              <a:endParaRPr lang="en-US">
                <a:cs typeface="Arial" charset="0"/>
              </a:endParaRPr>
            </a:p>
          </p:txBody>
        </p:sp>
        <p:grpSp>
          <p:nvGrpSpPr>
            <p:cNvPr id="338975" name="Group 31"/>
            <p:cNvGrpSpPr>
              <a:grpSpLocks/>
            </p:cNvGrpSpPr>
            <p:nvPr/>
          </p:nvGrpSpPr>
          <p:grpSpPr bwMode="auto">
            <a:xfrm>
              <a:off x="-228" y="1416"/>
              <a:ext cx="5808" cy="2689"/>
              <a:chOff x="-228" y="1416"/>
              <a:chExt cx="5808" cy="2689"/>
            </a:xfrm>
          </p:grpSpPr>
          <p:sp>
            <p:nvSpPr>
              <p:cNvPr id="338976" name="Text Box 32"/>
              <p:cNvSpPr txBox="1">
                <a:spLocks noChangeArrowheads="1"/>
              </p:cNvSpPr>
              <p:nvPr/>
            </p:nvSpPr>
            <p:spPr bwMode="auto">
              <a:xfrm>
                <a:off x="4638" y="3525"/>
                <a:ext cx="892" cy="580"/>
              </a:xfrm>
              <a:prstGeom prst="rect">
                <a:avLst/>
              </a:prstGeom>
              <a:noFill/>
              <a:ln w="9525">
                <a:noFill/>
                <a:miter lim="800000"/>
                <a:headEnd/>
                <a:tailEnd/>
              </a:ln>
              <a:effectLst/>
            </p:spPr>
            <p:txBody>
              <a:bodyPr wrap="none" anchor="ctr">
                <a:spAutoFit/>
              </a:bodyPr>
              <a:lstStyle/>
              <a:p>
                <a:pPr algn="ctr" eaLnBrk="0" hangingPunct="0"/>
                <a:r>
                  <a:rPr lang="en-US" b="1">
                    <a:solidFill>
                      <a:srgbClr val="FF0000"/>
                    </a:solidFill>
                    <a:latin typeface="Arial" charset="0"/>
                    <a:cs typeface="Arial" charset="0"/>
                  </a:rPr>
                  <a:t>HTTP</a:t>
                </a:r>
                <a:endParaRPr lang="en-US" b="1">
                  <a:latin typeface="Arial" charset="0"/>
                  <a:cs typeface="Arial" charset="0"/>
                </a:endParaRPr>
              </a:p>
              <a:p>
                <a:pPr algn="ctr" eaLnBrk="0" hangingPunct="0"/>
                <a:r>
                  <a:rPr lang="en-US" sz="1600" b="1">
                    <a:latin typeface="Arial" charset="0"/>
                    <a:cs typeface="Arial" charset="0"/>
                  </a:rPr>
                  <a:t>(transfer)</a:t>
                </a:r>
                <a:endParaRPr lang="en-US">
                  <a:cs typeface="Arial" charset="0"/>
                </a:endParaRPr>
              </a:p>
            </p:txBody>
          </p:sp>
          <p:sp>
            <p:nvSpPr>
              <p:cNvPr id="338977" name="AutoShape 33"/>
              <p:cNvSpPr>
                <a:spLocks noChangeArrowheads="1"/>
              </p:cNvSpPr>
              <p:nvPr/>
            </p:nvSpPr>
            <p:spPr bwMode="auto">
              <a:xfrm>
                <a:off x="1776" y="1680"/>
                <a:ext cx="288" cy="288"/>
              </a:xfrm>
              <a:prstGeom prst="triangle">
                <a:avLst>
                  <a:gd name="adj" fmla="val 50000"/>
                </a:avLst>
              </a:prstGeom>
              <a:solidFill>
                <a:schemeClr val="tx1"/>
              </a:solidFill>
              <a:ln w="19050">
                <a:solidFill>
                  <a:schemeClr val="tx1"/>
                </a:solidFill>
                <a:miter lim="800000"/>
                <a:headEnd/>
                <a:tailEnd/>
              </a:ln>
              <a:effectLst/>
            </p:spPr>
            <p:txBody>
              <a:bodyPr wrap="none" anchor="ctr"/>
              <a:lstStyle/>
              <a:p>
                <a:endParaRPr lang="en-US"/>
              </a:p>
            </p:txBody>
          </p:sp>
          <p:sp>
            <p:nvSpPr>
              <p:cNvPr id="338978" name="Line 34"/>
              <p:cNvSpPr>
                <a:spLocks noChangeShapeType="1"/>
              </p:cNvSpPr>
              <p:nvPr/>
            </p:nvSpPr>
            <p:spPr bwMode="auto">
              <a:xfrm flipH="1" flipV="1">
                <a:off x="1056" y="1584"/>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79" name="Line 35"/>
              <p:cNvSpPr>
                <a:spLocks noChangeShapeType="1"/>
              </p:cNvSpPr>
              <p:nvPr/>
            </p:nvSpPr>
            <p:spPr bwMode="auto">
              <a:xfrm flipH="1" flipV="1">
                <a:off x="1056" y="1824"/>
                <a:ext cx="672" cy="0"/>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0" name="Line 36"/>
              <p:cNvSpPr>
                <a:spLocks noChangeShapeType="1"/>
              </p:cNvSpPr>
              <p:nvPr/>
            </p:nvSpPr>
            <p:spPr bwMode="auto">
              <a:xfrm flipH="1">
                <a:off x="1056" y="1920"/>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1" name="Line 37"/>
              <p:cNvSpPr>
                <a:spLocks noChangeShapeType="1"/>
              </p:cNvSpPr>
              <p:nvPr/>
            </p:nvSpPr>
            <p:spPr bwMode="auto">
              <a:xfrm>
                <a:off x="2016" y="1824"/>
                <a:ext cx="608" cy="0"/>
              </a:xfrm>
              <a:prstGeom prst="line">
                <a:avLst/>
              </a:prstGeom>
              <a:noFill/>
              <a:ln w="19050">
                <a:solidFill>
                  <a:schemeClr val="tx1"/>
                </a:solidFill>
                <a:round/>
                <a:headEnd type="arrow" w="med" len="med"/>
                <a:tailEnd type="arrow" w="med" len="med"/>
              </a:ln>
              <a:effectLst/>
            </p:spPr>
            <p:txBody>
              <a:bodyPr wrap="none" anchor="ctr"/>
              <a:lstStyle/>
              <a:p>
                <a:endParaRPr lang="en-US"/>
              </a:p>
            </p:txBody>
          </p:sp>
          <p:sp>
            <p:nvSpPr>
              <p:cNvPr id="338982" name="Text Box 38"/>
              <p:cNvSpPr txBox="1">
                <a:spLocks noChangeArrowheads="1"/>
              </p:cNvSpPr>
              <p:nvPr/>
            </p:nvSpPr>
            <p:spPr bwMode="auto">
              <a:xfrm>
                <a:off x="-228" y="1651"/>
                <a:ext cx="1250" cy="328"/>
              </a:xfrm>
              <a:prstGeom prst="rect">
                <a:avLst/>
              </a:prstGeom>
              <a:noFill/>
              <a:ln w="9525">
                <a:noFill/>
                <a:miter lim="800000"/>
                <a:headEnd/>
                <a:tailEnd/>
              </a:ln>
              <a:effectLst/>
            </p:spPr>
            <p:txBody>
              <a:bodyPr wrap="none" anchor="ctr">
                <a:spAutoFit/>
              </a:bodyPr>
              <a:lstStyle/>
              <a:p>
                <a:pPr algn="r" eaLnBrk="0" hangingPunct="0">
                  <a:spcBef>
                    <a:spcPct val="30000"/>
                  </a:spcBef>
                </a:pPr>
                <a:r>
                  <a:rPr lang="en-US" sz="2000" i="1">
                    <a:latin typeface="Arial" charset="0"/>
                    <a:cs typeface="Arial" charset="0"/>
                  </a:rPr>
                  <a:t>File System</a:t>
                </a:r>
                <a:endParaRPr lang="en-US">
                  <a:cs typeface="Arial" charset="0"/>
                </a:endParaRPr>
              </a:p>
            </p:txBody>
          </p:sp>
          <p:sp>
            <p:nvSpPr>
              <p:cNvPr id="338983" name="Rectangle 39"/>
              <p:cNvSpPr>
                <a:spLocks noChangeArrowheads="1"/>
              </p:cNvSpPr>
              <p:nvPr/>
            </p:nvSpPr>
            <p:spPr bwMode="auto">
              <a:xfrm>
                <a:off x="2627" y="1416"/>
                <a:ext cx="336" cy="816"/>
              </a:xfrm>
              <a:prstGeom prst="rect">
                <a:avLst/>
              </a:prstGeom>
              <a:solidFill>
                <a:srgbClr val="336699"/>
              </a:solidFill>
              <a:ln w="9525">
                <a:solidFill>
                  <a:schemeClr val="tx1"/>
                </a:solidFill>
                <a:miter lim="800000"/>
                <a:headEnd/>
                <a:tailEnd/>
              </a:ln>
              <a:effectLst/>
            </p:spPr>
            <p:txBody>
              <a:bodyPr wrap="none" anchor="ctr"/>
              <a:lstStyle/>
              <a:p>
                <a:pPr algn="ctr" eaLnBrk="0" hangingPunct="0"/>
                <a:endParaRPr lang="en-US">
                  <a:cs typeface="Arial" charset="0"/>
                </a:endParaRPr>
              </a:p>
            </p:txBody>
          </p:sp>
          <p:sp>
            <p:nvSpPr>
              <p:cNvPr id="338984" name="Freeform 40"/>
              <p:cNvSpPr>
                <a:spLocks/>
              </p:cNvSpPr>
              <p:nvPr/>
            </p:nvSpPr>
            <p:spPr bwMode="auto">
              <a:xfrm>
                <a:off x="1104" y="1779"/>
                <a:ext cx="4476" cy="1847"/>
              </a:xfrm>
              <a:custGeom>
                <a:avLst/>
                <a:gdLst/>
                <a:ahLst/>
                <a:cxnLst>
                  <a:cxn ang="0">
                    <a:pos x="0" y="1833"/>
                  </a:cxn>
                  <a:cxn ang="0">
                    <a:pos x="2624" y="1817"/>
                  </a:cxn>
                  <a:cxn ang="0">
                    <a:pos x="4064" y="1673"/>
                  </a:cxn>
                  <a:cxn ang="0">
                    <a:pos x="4464" y="969"/>
                  </a:cxn>
                  <a:cxn ang="0">
                    <a:pos x="3992" y="153"/>
                  </a:cxn>
                  <a:cxn ang="0">
                    <a:pos x="1856" y="49"/>
                  </a:cxn>
                </a:cxnLst>
                <a:rect l="0" t="0" r="r" b="b"/>
                <a:pathLst>
                  <a:path w="4476" h="1844">
                    <a:moveTo>
                      <a:pt x="0" y="1833"/>
                    </a:moveTo>
                    <a:cubicBezTo>
                      <a:pt x="437" y="1830"/>
                      <a:pt x="1947" y="1844"/>
                      <a:pt x="2624" y="1817"/>
                    </a:cubicBezTo>
                    <a:cubicBezTo>
                      <a:pt x="3301" y="1790"/>
                      <a:pt x="3757" y="1814"/>
                      <a:pt x="4064" y="1673"/>
                    </a:cubicBezTo>
                    <a:cubicBezTo>
                      <a:pt x="4371" y="1532"/>
                      <a:pt x="4476" y="1222"/>
                      <a:pt x="4464" y="969"/>
                    </a:cubicBezTo>
                    <a:cubicBezTo>
                      <a:pt x="4452" y="716"/>
                      <a:pt x="4427" y="306"/>
                      <a:pt x="3992" y="153"/>
                    </a:cubicBezTo>
                    <a:cubicBezTo>
                      <a:pt x="3557" y="0"/>
                      <a:pt x="2301" y="71"/>
                      <a:pt x="1856" y="49"/>
                    </a:cubicBezTo>
                  </a:path>
                </a:pathLst>
              </a:custGeom>
              <a:noFill/>
              <a:ln w="38100" cap="flat" cmpd="sng">
                <a:solidFill>
                  <a:schemeClr val="tx1"/>
                </a:solidFill>
                <a:prstDash val="solid"/>
                <a:round/>
                <a:headEnd type="arrow" w="med" len="med"/>
                <a:tailEnd type="arrow" w="med" len="med"/>
              </a:ln>
              <a:effectLst/>
            </p:spPr>
            <p:txBody>
              <a:bodyPr wrap="none" lIns="90488" tIns="44450" rIns="90488" bIns="44450" anchor="ctr"/>
              <a:lstStyle/>
              <a:p>
                <a:endParaRPr lang="en-US"/>
              </a:p>
            </p:txBody>
          </p:sp>
        </p:grpSp>
      </p:grpSp>
      <p:sp>
        <p:nvSpPr>
          <p:cNvPr id="338985" name="Text Box 41"/>
          <p:cNvSpPr txBox="1">
            <a:spLocks noChangeArrowheads="1"/>
          </p:cNvSpPr>
          <p:nvPr/>
        </p:nvSpPr>
        <p:spPr bwMode="auto">
          <a:xfrm>
            <a:off x="1239838" y="2514600"/>
            <a:ext cx="3308350" cy="701675"/>
          </a:xfrm>
          <a:prstGeom prst="rect">
            <a:avLst/>
          </a:prstGeom>
          <a:noFill/>
          <a:ln w="9525">
            <a:noFill/>
            <a:miter lim="800000"/>
            <a:headEnd/>
            <a:tailEnd/>
          </a:ln>
          <a:effectLst/>
        </p:spPr>
        <p:txBody>
          <a:bodyPr wrap="none" anchor="ctr">
            <a:spAutoFit/>
          </a:bodyPr>
          <a:lstStyle/>
          <a:p>
            <a:pPr algn="r" eaLnBrk="0" hangingPunct="0"/>
            <a:r>
              <a:rPr lang="en-US" b="1">
                <a:solidFill>
                  <a:srgbClr val="FF0000"/>
                </a:solidFill>
                <a:latin typeface="Arial" charset="0"/>
                <a:cs typeface="Arial" charset="0"/>
              </a:rPr>
              <a:t>URL</a:t>
            </a:r>
            <a:endParaRPr lang="en-US" b="1">
              <a:latin typeface="Arial" charset="0"/>
              <a:cs typeface="Arial" charset="0"/>
            </a:endParaRPr>
          </a:p>
          <a:p>
            <a:pPr algn="r" eaLnBrk="0" hangingPunct="0"/>
            <a:r>
              <a:rPr lang="en-US" sz="1600" b="1">
                <a:latin typeface="Arial" charset="0"/>
                <a:cs typeface="Arial" charset="0"/>
              </a:rPr>
              <a:t>(</a:t>
            </a:r>
            <a:r>
              <a:rPr lang="en-US" sz="1600">
                <a:latin typeface="Arial" charset="0"/>
                <a:cs typeface="Arial" charset="0"/>
              </a:rPr>
              <a:t>e.g.,</a:t>
            </a:r>
            <a:r>
              <a:rPr lang="en-US" sz="1600">
                <a:solidFill>
                  <a:srgbClr val="FF0000"/>
                </a:solidFill>
                <a:latin typeface="Arial" charset="0"/>
                <a:cs typeface="Arial" charset="0"/>
              </a:rPr>
              <a:t>http://www.foo.org/snarf.html</a:t>
            </a:r>
            <a:r>
              <a:rPr lang="en-US" sz="1600" b="1">
                <a:latin typeface="Arial" charset="0"/>
                <a:cs typeface="Arial" charset="0"/>
              </a:rPr>
              <a:t>)</a:t>
            </a:r>
            <a:endParaRPr lang="en-US">
              <a:cs typeface="Arial" charset="0"/>
            </a:endParaRPr>
          </a:p>
        </p:txBody>
      </p:sp>
      <p:grpSp>
        <p:nvGrpSpPr>
          <p:cNvPr id="338992" name="Group 48"/>
          <p:cNvGrpSpPr>
            <a:grpSpLocks/>
          </p:cNvGrpSpPr>
          <p:nvPr/>
        </p:nvGrpSpPr>
        <p:grpSpPr bwMode="auto">
          <a:xfrm>
            <a:off x="652463" y="720725"/>
            <a:ext cx="1866900" cy="1565275"/>
            <a:chOff x="411" y="454"/>
            <a:chExt cx="1176" cy="986"/>
          </a:xfrm>
        </p:grpSpPr>
        <p:sp>
          <p:nvSpPr>
            <p:cNvPr id="338986" name="Text Box 42"/>
            <p:cNvSpPr txBox="1">
              <a:spLocks noChangeArrowheads="1"/>
            </p:cNvSpPr>
            <p:nvPr/>
          </p:nvSpPr>
          <p:spPr bwMode="auto">
            <a:xfrm>
              <a:off x="672" y="768"/>
              <a:ext cx="649"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HTML</a:t>
              </a:r>
            </a:p>
          </p:txBody>
        </p:sp>
        <p:sp>
          <p:nvSpPr>
            <p:cNvPr id="338987" name="Text Box 43"/>
            <p:cNvSpPr txBox="1">
              <a:spLocks noChangeArrowheads="1"/>
            </p:cNvSpPr>
            <p:nvPr/>
          </p:nvSpPr>
          <p:spPr bwMode="auto">
            <a:xfrm>
              <a:off x="672" y="960"/>
              <a:ext cx="617"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HTTP</a:t>
              </a:r>
            </a:p>
          </p:txBody>
        </p:sp>
        <p:sp>
          <p:nvSpPr>
            <p:cNvPr id="338988" name="Text Box 44"/>
            <p:cNvSpPr txBox="1">
              <a:spLocks noChangeArrowheads="1"/>
            </p:cNvSpPr>
            <p:nvPr/>
          </p:nvSpPr>
          <p:spPr bwMode="auto">
            <a:xfrm>
              <a:off x="672" y="1152"/>
              <a:ext cx="511"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URL</a:t>
              </a:r>
            </a:p>
          </p:txBody>
        </p:sp>
        <p:grpSp>
          <p:nvGrpSpPr>
            <p:cNvPr id="338989" name="Group 45"/>
            <p:cNvGrpSpPr>
              <a:grpSpLocks/>
            </p:cNvGrpSpPr>
            <p:nvPr/>
          </p:nvGrpSpPr>
          <p:grpSpPr bwMode="auto">
            <a:xfrm>
              <a:off x="411" y="454"/>
              <a:ext cx="1176" cy="986"/>
              <a:chOff x="411" y="454"/>
              <a:chExt cx="1176" cy="986"/>
            </a:xfrm>
          </p:grpSpPr>
          <p:sp>
            <p:nvSpPr>
              <p:cNvPr id="338990" name="Rectangle 46"/>
              <p:cNvSpPr>
                <a:spLocks noChangeArrowheads="1"/>
              </p:cNvSpPr>
              <p:nvPr/>
            </p:nvSpPr>
            <p:spPr bwMode="auto">
              <a:xfrm>
                <a:off x="624" y="768"/>
                <a:ext cx="720" cy="672"/>
              </a:xfrm>
              <a:prstGeom prst="rect">
                <a:avLst/>
              </a:prstGeom>
              <a:noFill/>
              <a:ln w="57150">
                <a:solidFill>
                  <a:schemeClr val="hlink"/>
                </a:solidFill>
                <a:miter lim="800000"/>
                <a:headEnd/>
                <a:tailEnd/>
              </a:ln>
              <a:effectLst/>
            </p:spPr>
            <p:txBody>
              <a:bodyPr wrap="none" anchor="ctr"/>
              <a:lstStyle/>
              <a:p>
                <a:endParaRPr lang="en-US"/>
              </a:p>
            </p:txBody>
          </p:sp>
          <p:sp>
            <p:nvSpPr>
              <p:cNvPr id="338991" name="Text Box 47"/>
              <p:cNvSpPr txBox="1">
                <a:spLocks noChangeArrowheads="1"/>
              </p:cNvSpPr>
              <p:nvPr/>
            </p:nvSpPr>
            <p:spPr bwMode="auto">
              <a:xfrm>
                <a:off x="411" y="454"/>
                <a:ext cx="1176" cy="327"/>
              </a:xfrm>
              <a:prstGeom prst="rect">
                <a:avLst/>
              </a:prstGeom>
              <a:noFill/>
              <a:ln w="12700">
                <a:noFill/>
                <a:miter lim="800000"/>
                <a:headEnd/>
                <a:tailEnd/>
              </a:ln>
              <a:effectLst/>
            </p:spPr>
            <p:txBody>
              <a:bodyPr wrap="none">
                <a:spAutoFit/>
              </a:bodyPr>
              <a:lstStyle/>
              <a:p>
                <a:pPr algn="ctr" eaLnBrk="0" hangingPunct="0"/>
                <a:r>
                  <a:rPr lang="en-US" sz="2800" b="1">
                    <a:solidFill>
                      <a:schemeClr val="hlink"/>
                    </a:solidFill>
                    <a:latin typeface="Arial Unicode MS" pitchFamily="34" charset="-128"/>
                    <a:cs typeface="Arial" charset="0"/>
                  </a:rPr>
                  <a:t>“The Web”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Web Standards</a:t>
            </a:r>
          </a:p>
        </p:txBody>
      </p:sp>
      <p:sp>
        <p:nvSpPr>
          <p:cNvPr id="340995" name="Rectangle 3"/>
          <p:cNvSpPr>
            <a:spLocks noGrp="1" noChangeArrowheads="1"/>
          </p:cNvSpPr>
          <p:nvPr>
            <p:ph type="body" idx="1"/>
          </p:nvPr>
        </p:nvSpPr>
        <p:spPr/>
        <p:txBody>
          <a:bodyPr/>
          <a:lstStyle/>
          <a:p>
            <a:r>
              <a:rPr lang="en-US"/>
              <a:t>HTML</a:t>
            </a:r>
          </a:p>
          <a:p>
            <a:pPr lvl="1"/>
            <a:r>
              <a:rPr lang="en-US"/>
              <a:t>How to write and interpret the information</a:t>
            </a:r>
          </a:p>
          <a:p>
            <a:pPr lvl="3"/>
            <a:endParaRPr lang="en-US"/>
          </a:p>
          <a:p>
            <a:r>
              <a:rPr lang="en-US"/>
              <a:t>URL</a:t>
            </a:r>
          </a:p>
          <a:p>
            <a:pPr lvl="1"/>
            <a:r>
              <a:rPr lang="en-US"/>
              <a:t>Where to find it</a:t>
            </a:r>
          </a:p>
          <a:p>
            <a:pPr lvl="3"/>
            <a:endParaRPr lang="en-US"/>
          </a:p>
          <a:p>
            <a:r>
              <a:rPr lang="en-US"/>
              <a:t>HTTP</a:t>
            </a:r>
          </a:p>
          <a:p>
            <a:pPr lvl="1"/>
            <a:r>
              <a:rPr lang="en-US"/>
              <a:t>How to get it</a:t>
            </a:r>
          </a:p>
          <a:p>
            <a:pPr lvl="3"/>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609600"/>
            <a:ext cx="8229600" cy="1143000"/>
          </a:xfrm>
        </p:spPr>
        <p:txBody>
          <a:bodyPr/>
          <a:lstStyle/>
          <a:p>
            <a:r>
              <a:rPr lang="en-US"/>
              <a:t>Uniform Resource Locator (URL)</a:t>
            </a:r>
          </a:p>
        </p:txBody>
      </p:sp>
      <p:sp>
        <p:nvSpPr>
          <p:cNvPr id="345091" name="Rectangle 3"/>
          <p:cNvSpPr>
            <a:spLocks noGrp="1" noChangeArrowheads="1"/>
          </p:cNvSpPr>
          <p:nvPr>
            <p:ph type="body" idx="1"/>
          </p:nvPr>
        </p:nvSpPr>
        <p:spPr>
          <a:xfrm>
            <a:off x="685800" y="1752600"/>
            <a:ext cx="7772400" cy="2133600"/>
          </a:xfrm>
        </p:spPr>
        <p:txBody>
          <a:bodyPr/>
          <a:lstStyle/>
          <a:p>
            <a:r>
              <a:rPr lang="en-US"/>
              <a:t>Uniquely identify Web pages</a:t>
            </a:r>
          </a:p>
          <a:p>
            <a:pPr lvl="1"/>
            <a:endParaRPr lang="en-US" sz="2000"/>
          </a:p>
        </p:txBody>
      </p:sp>
      <p:sp>
        <p:nvSpPr>
          <p:cNvPr id="345092" name="Rectangle 4"/>
          <p:cNvSpPr>
            <a:spLocks noChangeArrowheads="1"/>
          </p:cNvSpPr>
          <p:nvPr/>
        </p:nvSpPr>
        <p:spPr bwMode="auto">
          <a:xfrm>
            <a:off x="1752600" y="3810000"/>
            <a:ext cx="5181600" cy="319088"/>
          </a:xfrm>
          <a:prstGeom prst="rect">
            <a:avLst/>
          </a:prstGeom>
          <a:noFill/>
          <a:ln w="9525">
            <a:noFill/>
            <a:miter lim="800000"/>
            <a:headEnd/>
            <a:tailEnd/>
          </a:ln>
          <a:effectLst/>
        </p:spPr>
        <p:txBody>
          <a:bodyPr wrap="none" anchor="ctr"/>
          <a:lstStyle/>
          <a:p>
            <a:r>
              <a:rPr lang="en-US" sz="2000" dirty="0">
                <a:cs typeface="Arial" charset="0"/>
              </a:rPr>
              <a:t>http://www.glue.umd.edu:80/~oard/teaching.html</a:t>
            </a:r>
            <a:endParaRPr lang="en-US" sz="3600" dirty="0">
              <a:latin typeface="Comic Sans MS" pitchFamily="66" charset="0"/>
              <a:cs typeface="Arial" charset="0"/>
            </a:endParaRPr>
          </a:p>
        </p:txBody>
      </p:sp>
      <p:sp>
        <p:nvSpPr>
          <p:cNvPr id="345093" name="Rectangle 5"/>
          <p:cNvSpPr>
            <a:spLocks noChangeArrowheads="1"/>
          </p:cNvSpPr>
          <p:nvPr/>
        </p:nvSpPr>
        <p:spPr bwMode="auto">
          <a:xfrm>
            <a:off x="2667000" y="3200400"/>
            <a:ext cx="15240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Domain name</a:t>
            </a:r>
          </a:p>
        </p:txBody>
      </p:sp>
      <p:sp>
        <p:nvSpPr>
          <p:cNvPr id="345094" name="AutoShape 6"/>
          <p:cNvSpPr>
            <a:spLocks/>
          </p:cNvSpPr>
          <p:nvPr/>
        </p:nvSpPr>
        <p:spPr bwMode="auto">
          <a:xfrm rot="-27019644">
            <a:off x="5028407" y="3961606"/>
            <a:ext cx="152400" cy="608013"/>
          </a:xfrm>
          <a:prstGeom prst="leftBrace">
            <a:avLst>
              <a:gd name="adj1" fmla="val 33247"/>
              <a:gd name="adj2" fmla="val 48583"/>
            </a:avLst>
          </a:prstGeom>
          <a:noFill/>
          <a:ln w="31750">
            <a:solidFill>
              <a:schemeClr val="tx1"/>
            </a:solidFill>
            <a:round/>
            <a:headEnd/>
            <a:tailEnd/>
          </a:ln>
          <a:effectLst/>
        </p:spPr>
        <p:txBody>
          <a:bodyPr wrap="none" anchor="ctr"/>
          <a:lstStyle/>
          <a:p>
            <a:endParaRPr lang="en-US"/>
          </a:p>
        </p:txBody>
      </p:sp>
      <p:sp>
        <p:nvSpPr>
          <p:cNvPr id="345095" name="AutoShape 7"/>
          <p:cNvSpPr>
            <a:spLocks/>
          </p:cNvSpPr>
          <p:nvPr/>
        </p:nvSpPr>
        <p:spPr bwMode="auto">
          <a:xfrm rot="-16219644">
            <a:off x="3331368" y="2688432"/>
            <a:ext cx="195263" cy="1981200"/>
          </a:xfrm>
          <a:prstGeom prst="leftBrace">
            <a:avLst>
              <a:gd name="adj1" fmla="val 84553"/>
              <a:gd name="adj2" fmla="val 50477"/>
            </a:avLst>
          </a:prstGeom>
          <a:noFill/>
          <a:ln w="31750">
            <a:solidFill>
              <a:schemeClr val="tx1"/>
            </a:solidFill>
            <a:round/>
            <a:headEnd/>
            <a:tailEnd/>
          </a:ln>
          <a:effectLst/>
        </p:spPr>
        <p:txBody>
          <a:bodyPr wrap="none" anchor="ctr"/>
          <a:lstStyle/>
          <a:p>
            <a:endParaRPr lang="en-US"/>
          </a:p>
        </p:txBody>
      </p:sp>
      <p:sp>
        <p:nvSpPr>
          <p:cNvPr id="345096" name="Rectangle 8"/>
          <p:cNvSpPr>
            <a:spLocks noChangeArrowheads="1"/>
          </p:cNvSpPr>
          <p:nvPr/>
        </p:nvSpPr>
        <p:spPr bwMode="auto">
          <a:xfrm>
            <a:off x="4953000" y="4419600"/>
            <a:ext cx="6096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Path</a:t>
            </a:r>
          </a:p>
        </p:txBody>
      </p:sp>
      <p:sp>
        <p:nvSpPr>
          <p:cNvPr id="345097" name="AutoShape 9"/>
          <p:cNvSpPr>
            <a:spLocks/>
          </p:cNvSpPr>
          <p:nvPr/>
        </p:nvSpPr>
        <p:spPr bwMode="auto">
          <a:xfrm rot="5419644" flipV="1">
            <a:off x="6132513" y="3009900"/>
            <a:ext cx="152400" cy="1295400"/>
          </a:xfrm>
          <a:prstGeom prst="leftBrace">
            <a:avLst>
              <a:gd name="adj1" fmla="val 70833"/>
              <a:gd name="adj2" fmla="val 50477"/>
            </a:avLst>
          </a:prstGeom>
          <a:noFill/>
          <a:ln w="31750">
            <a:solidFill>
              <a:schemeClr val="tx1"/>
            </a:solidFill>
            <a:round/>
            <a:headEnd/>
            <a:tailEnd/>
          </a:ln>
          <a:effectLst/>
        </p:spPr>
        <p:txBody>
          <a:bodyPr wrap="none" anchor="ctr"/>
          <a:lstStyle/>
          <a:p>
            <a:endParaRPr lang="en-US"/>
          </a:p>
        </p:txBody>
      </p:sp>
      <p:sp>
        <p:nvSpPr>
          <p:cNvPr id="345098" name="Rectangle 10"/>
          <p:cNvSpPr>
            <a:spLocks noChangeArrowheads="1"/>
          </p:cNvSpPr>
          <p:nvPr/>
        </p:nvSpPr>
        <p:spPr bwMode="auto">
          <a:xfrm>
            <a:off x="5486400" y="3200400"/>
            <a:ext cx="12954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File name</a:t>
            </a:r>
          </a:p>
        </p:txBody>
      </p:sp>
      <p:sp>
        <p:nvSpPr>
          <p:cNvPr id="345099" name="AutoShape 11"/>
          <p:cNvSpPr>
            <a:spLocks/>
          </p:cNvSpPr>
          <p:nvPr/>
        </p:nvSpPr>
        <p:spPr bwMode="auto">
          <a:xfrm rot="-27019644">
            <a:off x="4531519" y="4152107"/>
            <a:ext cx="152400" cy="227012"/>
          </a:xfrm>
          <a:prstGeom prst="leftBrace">
            <a:avLst>
              <a:gd name="adj1" fmla="val 12413"/>
              <a:gd name="adj2" fmla="val 48583"/>
            </a:avLst>
          </a:prstGeom>
          <a:noFill/>
          <a:ln w="31750">
            <a:solidFill>
              <a:schemeClr val="tx1"/>
            </a:solidFill>
            <a:round/>
            <a:headEnd/>
            <a:tailEnd/>
          </a:ln>
          <a:effectLst/>
        </p:spPr>
        <p:txBody>
          <a:bodyPr wrap="none" anchor="ctr"/>
          <a:lstStyle/>
          <a:p>
            <a:endParaRPr lang="en-US"/>
          </a:p>
        </p:txBody>
      </p:sp>
      <p:sp>
        <p:nvSpPr>
          <p:cNvPr id="345100" name="Rectangle 12"/>
          <p:cNvSpPr>
            <a:spLocks noChangeArrowheads="1"/>
          </p:cNvSpPr>
          <p:nvPr/>
        </p:nvSpPr>
        <p:spPr bwMode="auto">
          <a:xfrm>
            <a:off x="4191000" y="4419600"/>
            <a:ext cx="6858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Port</a:t>
            </a:r>
          </a:p>
        </p:txBody>
      </p:sp>
      <p:sp>
        <p:nvSpPr>
          <p:cNvPr id="345101" name="Rectangle 13"/>
          <p:cNvSpPr>
            <a:spLocks noChangeArrowheads="1"/>
          </p:cNvSpPr>
          <p:nvPr/>
        </p:nvSpPr>
        <p:spPr bwMode="auto">
          <a:xfrm>
            <a:off x="1524000" y="4419600"/>
            <a:ext cx="9906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Protocol</a:t>
            </a:r>
          </a:p>
        </p:txBody>
      </p:sp>
      <p:sp>
        <p:nvSpPr>
          <p:cNvPr id="345102" name="AutoShape 14"/>
          <p:cNvSpPr>
            <a:spLocks/>
          </p:cNvSpPr>
          <p:nvPr/>
        </p:nvSpPr>
        <p:spPr bwMode="auto">
          <a:xfrm rot="-27019644">
            <a:off x="2055019" y="3958431"/>
            <a:ext cx="152400" cy="611188"/>
          </a:xfrm>
          <a:prstGeom prst="leftBrace">
            <a:avLst>
              <a:gd name="adj1" fmla="val 33420"/>
              <a:gd name="adj2" fmla="val 48583"/>
            </a:avLst>
          </a:prstGeom>
          <a:noFill/>
          <a:ln w="317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609600"/>
            <a:ext cx="9144000" cy="1143000"/>
          </a:xfrm>
        </p:spPr>
        <p:txBody>
          <a:bodyPr/>
          <a:lstStyle/>
          <a:p>
            <a:r>
              <a:rPr lang="en-US"/>
              <a:t>HyperText Markup Language (HTML)</a:t>
            </a:r>
          </a:p>
        </p:txBody>
      </p:sp>
      <p:sp>
        <p:nvSpPr>
          <p:cNvPr id="347139" name="Rectangle 3"/>
          <p:cNvSpPr>
            <a:spLocks noGrp="1" noChangeArrowheads="1"/>
          </p:cNvSpPr>
          <p:nvPr>
            <p:ph type="body" idx="1"/>
          </p:nvPr>
        </p:nvSpPr>
        <p:spPr>
          <a:xfrm>
            <a:off x="685800" y="1981200"/>
            <a:ext cx="8001000" cy="4114800"/>
          </a:xfrm>
        </p:spPr>
        <p:txBody>
          <a:bodyPr/>
          <a:lstStyle/>
          <a:p>
            <a:pPr>
              <a:lnSpc>
                <a:spcPct val="90000"/>
              </a:lnSpc>
            </a:pPr>
            <a:r>
              <a:rPr lang="en-US"/>
              <a:t>Simple document structure language for Web</a:t>
            </a:r>
          </a:p>
          <a:p>
            <a:pPr>
              <a:lnSpc>
                <a:spcPct val="90000"/>
              </a:lnSpc>
            </a:pPr>
            <a:endParaRPr lang="en-US"/>
          </a:p>
          <a:p>
            <a:pPr>
              <a:lnSpc>
                <a:spcPct val="90000"/>
              </a:lnSpc>
            </a:pPr>
            <a:r>
              <a:rPr lang="en-US"/>
              <a:t>Advantages</a:t>
            </a:r>
          </a:p>
          <a:p>
            <a:pPr lvl="1">
              <a:lnSpc>
                <a:spcPct val="90000"/>
              </a:lnSpc>
            </a:pPr>
            <a:r>
              <a:rPr lang="en-US"/>
              <a:t>Adapts easily to different display capabilities</a:t>
            </a:r>
          </a:p>
          <a:p>
            <a:pPr lvl="1">
              <a:lnSpc>
                <a:spcPct val="90000"/>
              </a:lnSpc>
            </a:pPr>
            <a:r>
              <a:rPr lang="en-US"/>
              <a:t>Widely available display software (browsers)</a:t>
            </a:r>
          </a:p>
          <a:p>
            <a:pPr>
              <a:lnSpc>
                <a:spcPct val="90000"/>
              </a:lnSpc>
            </a:pPr>
            <a:endParaRPr lang="en-US" sz="2800"/>
          </a:p>
          <a:p>
            <a:pPr>
              <a:lnSpc>
                <a:spcPct val="90000"/>
              </a:lnSpc>
            </a:pPr>
            <a:r>
              <a:rPr lang="en-US"/>
              <a:t>Disadvantages</a:t>
            </a:r>
          </a:p>
          <a:p>
            <a:pPr lvl="1">
              <a:lnSpc>
                <a:spcPct val="90000"/>
              </a:lnSpc>
            </a:pPr>
            <a:r>
              <a:rPr lang="en-US"/>
              <a:t>Does not directly control layout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Using the Internet</a:t>
            </a:r>
            <a:endParaRPr lang="en-US" dirty="0" smtClean="0"/>
          </a:p>
          <a:p>
            <a:pPr>
              <a:buFont typeface="Wingdings" panose="05000000000000000000" pitchFamily="2" charset="2"/>
              <a:buChar char="Ø"/>
            </a:pPr>
            <a:endParaRPr lang="en-US" dirty="0"/>
          </a:p>
          <a:p>
            <a:pPr>
              <a:buFont typeface="Arial" panose="020B0604020202020204" pitchFamily="34" charset="0"/>
              <a:buChar char="•"/>
            </a:pPr>
            <a:r>
              <a:rPr lang="en-US" dirty="0" smtClean="0"/>
              <a:t>The Web</a:t>
            </a:r>
            <a:endParaRPr lang="en-US" dirty="0" smtClean="0"/>
          </a:p>
          <a:p>
            <a:pPr>
              <a:buFont typeface="Arial" panose="020B0604020202020204" pitchFamily="34" charset="0"/>
              <a:buChar char="•"/>
            </a:pPr>
            <a:endParaRPr lang="en-US" dirty="0"/>
          </a:p>
          <a:p>
            <a:pPr>
              <a:buFont typeface="Wingdings" panose="05000000000000000000" pitchFamily="2" charset="2"/>
              <a:buChar char="Ø"/>
            </a:pPr>
            <a:r>
              <a:rPr lang="en-US" dirty="0" smtClean="0"/>
              <a:t>Creating Web pages</a:t>
            </a:r>
            <a:endParaRPr lang="en-US" dirty="0" smtClean="0"/>
          </a:p>
          <a:p>
            <a:endParaRPr lang="en-US" dirty="0"/>
          </a:p>
        </p:txBody>
      </p:sp>
    </p:spTree>
    <p:extLst>
      <p:ext uri="{BB962C8B-B14F-4D97-AF65-F5344CB8AC3E}">
        <p14:creationId xmlns:p14="http://schemas.microsoft.com/office/powerpoint/2010/main" val="131750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“Hello World” HTML</a:t>
            </a:r>
          </a:p>
        </p:txBody>
      </p:sp>
      <p:sp>
        <p:nvSpPr>
          <p:cNvPr id="351235" name="Text Box 3"/>
          <p:cNvSpPr txBox="1">
            <a:spLocks noChangeArrowheads="1"/>
          </p:cNvSpPr>
          <p:nvPr/>
        </p:nvSpPr>
        <p:spPr bwMode="auto">
          <a:xfrm>
            <a:off x="1676400" y="1736725"/>
            <a:ext cx="5705475" cy="3444875"/>
          </a:xfrm>
          <a:prstGeom prst="rect">
            <a:avLst/>
          </a:prstGeom>
          <a:noFill/>
          <a:ln w="9525">
            <a:noFill/>
            <a:miter lim="800000"/>
            <a:headEnd/>
            <a:tailEnd/>
          </a:ln>
          <a:effectLst/>
        </p:spPr>
        <p:txBody>
          <a:bodyPr wrap="none">
            <a:spAutoFit/>
          </a:bodyPr>
          <a:lstStyle/>
          <a:p>
            <a:pPr eaLnBrk="0" hangingPunct="0"/>
            <a:r>
              <a:rPr lang="en-US" sz="2000" b="1">
                <a:latin typeface="Arial" charset="0"/>
                <a:cs typeface="Arial" charset="0"/>
              </a:rPr>
              <a:t>&lt;html&gt;</a:t>
            </a:r>
          </a:p>
          <a:p>
            <a:pPr eaLnBrk="0" hangingPunct="0"/>
            <a:r>
              <a:rPr lang="en-US" sz="2000" b="1">
                <a:latin typeface="Arial" charset="0"/>
                <a:cs typeface="Arial" charset="0"/>
              </a:rPr>
              <a:t>&lt;head&gt;</a:t>
            </a:r>
          </a:p>
          <a:p>
            <a:pPr eaLnBrk="0" hangingPunct="0"/>
            <a:r>
              <a:rPr lang="en-US" sz="2000" b="1">
                <a:latin typeface="Arial" charset="0"/>
                <a:cs typeface="Arial" charset="0"/>
              </a:rPr>
              <a:t>&lt;title&gt;Hello World!&lt;/title&gt;</a:t>
            </a:r>
          </a:p>
          <a:p>
            <a:pPr eaLnBrk="0" hangingPunct="0"/>
            <a:r>
              <a:rPr lang="en-US" sz="2000" b="1">
                <a:latin typeface="Arial" charset="0"/>
                <a:cs typeface="Arial" charset="0"/>
              </a:rPr>
              <a:t>&lt;/head&gt;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endParaRPr lang="en-US" sz="2000" b="1">
              <a:latin typeface="Arial" charset="0"/>
              <a:cs typeface="Arial" charset="0"/>
            </a:endParaRPr>
          </a:p>
          <a:p>
            <a:pPr eaLnBrk="0" hangingPunct="0"/>
            <a:r>
              <a:rPr lang="en-US" sz="2000" b="1">
                <a:latin typeface="Arial" charset="0"/>
                <a:cs typeface="Arial" charset="0"/>
              </a:rPr>
              <a:t>&lt;p&gt;Hello world! This is my first webpage!&lt;/p&gt;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r>
              <a:rPr lang="en-US" sz="2000" b="1">
                <a:latin typeface="Arial" charset="0"/>
                <a:cs typeface="Arial" charset="0"/>
              </a:rPr>
              <a:t>&lt;/html&gt;</a:t>
            </a:r>
          </a:p>
        </p:txBody>
      </p:sp>
      <p:grpSp>
        <p:nvGrpSpPr>
          <p:cNvPr id="351236" name="Group 4"/>
          <p:cNvGrpSpPr>
            <a:grpSpLocks/>
          </p:cNvGrpSpPr>
          <p:nvPr/>
        </p:nvGrpSpPr>
        <p:grpSpPr bwMode="auto">
          <a:xfrm>
            <a:off x="1676400" y="1066800"/>
            <a:ext cx="7246938" cy="2041525"/>
            <a:chOff x="1056" y="672"/>
            <a:chExt cx="4565" cy="1286"/>
          </a:xfrm>
        </p:grpSpPr>
        <p:sp>
          <p:nvSpPr>
            <p:cNvPr id="351237" name="Rectangle 5"/>
            <p:cNvSpPr>
              <a:spLocks noChangeArrowheads="1"/>
            </p:cNvSpPr>
            <p:nvPr/>
          </p:nvSpPr>
          <p:spPr bwMode="auto">
            <a:xfrm>
              <a:off x="1056" y="1334"/>
              <a:ext cx="3840" cy="624"/>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38" name="Text Box 6"/>
            <p:cNvSpPr txBox="1">
              <a:spLocks noChangeArrowheads="1"/>
            </p:cNvSpPr>
            <p:nvPr/>
          </p:nvSpPr>
          <p:spPr bwMode="auto">
            <a:xfrm>
              <a:off x="4416" y="672"/>
              <a:ext cx="1205"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header</a:t>
              </a:r>
            </a:p>
          </p:txBody>
        </p:sp>
        <p:sp>
          <p:nvSpPr>
            <p:cNvPr id="351239" name="Line 7"/>
            <p:cNvSpPr>
              <a:spLocks noChangeShapeType="1"/>
            </p:cNvSpPr>
            <p:nvPr/>
          </p:nvSpPr>
          <p:spPr bwMode="auto">
            <a:xfrm flipH="1">
              <a:off x="4224" y="864"/>
              <a:ext cx="288" cy="432"/>
            </a:xfrm>
            <a:prstGeom prst="line">
              <a:avLst/>
            </a:prstGeom>
            <a:noFill/>
            <a:ln w="25400">
              <a:solidFill>
                <a:srgbClr val="FF0000"/>
              </a:solidFill>
              <a:prstDash val="dash"/>
              <a:round/>
              <a:headEnd/>
              <a:tailEnd type="triangle" w="med" len="med"/>
            </a:ln>
            <a:effectLst/>
          </p:spPr>
          <p:txBody>
            <a:bodyPr/>
            <a:lstStyle/>
            <a:p>
              <a:endParaRPr lang="en-US"/>
            </a:p>
          </p:txBody>
        </p:sp>
      </p:grpSp>
      <p:grpSp>
        <p:nvGrpSpPr>
          <p:cNvPr id="351240" name="Group 8"/>
          <p:cNvGrpSpPr>
            <a:grpSpLocks/>
          </p:cNvGrpSpPr>
          <p:nvPr/>
        </p:nvGrpSpPr>
        <p:grpSpPr bwMode="auto">
          <a:xfrm>
            <a:off x="1676400" y="3336925"/>
            <a:ext cx="6942138" cy="2638425"/>
            <a:chOff x="1056" y="2102"/>
            <a:chExt cx="4373" cy="1662"/>
          </a:xfrm>
        </p:grpSpPr>
        <p:sp>
          <p:nvSpPr>
            <p:cNvPr id="351241" name="Rectangle 9"/>
            <p:cNvSpPr>
              <a:spLocks noChangeArrowheads="1"/>
            </p:cNvSpPr>
            <p:nvPr/>
          </p:nvSpPr>
          <p:spPr bwMode="auto">
            <a:xfrm>
              <a:off x="1056" y="2102"/>
              <a:ext cx="3840" cy="960"/>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42" name="Text Box 10"/>
            <p:cNvSpPr txBox="1">
              <a:spLocks noChangeArrowheads="1"/>
            </p:cNvSpPr>
            <p:nvPr/>
          </p:nvSpPr>
          <p:spPr bwMode="auto">
            <a:xfrm>
              <a:off x="2352" y="3552"/>
              <a:ext cx="3077"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actual content of the HTML document</a:t>
              </a:r>
            </a:p>
          </p:txBody>
        </p:sp>
        <p:sp>
          <p:nvSpPr>
            <p:cNvPr id="351243" name="Line 11"/>
            <p:cNvSpPr>
              <a:spLocks noChangeShapeType="1"/>
            </p:cNvSpPr>
            <p:nvPr/>
          </p:nvSpPr>
          <p:spPr bwMode="auto">
            <a:xfrm flipH="1" flipV="1">
              <a:off x="3936" y="3120"/>
              <a:ext cx="0" cy="432"/>
            </a:xfrm>
            <a:prstGeom prst="line">
              <a:avLst/>
            </a:prstGeom>
            <a:noFill/>
            <a:ln w="25400">
              <a:solidFill>
                <a:srgbClr val="FF0000"/>
              </a:solidFill>
              <a:prstDash val="dash"/>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1236"/>
                                        </p:tgtEl>
                                        <p:attrNameLst>
                                          <p:attrName>style.visibility</p:attrName>
                                        </p:attrNameLst>
                                      </p:cBhvr>
                                      <p:to>
                                        <p:strVal val="visible"/>
                                      </p:to>
                                    </p:set>
                                    <p:animEffect transition="in" filter="dissolve">
                                      <p:cBhvr>
                                        <p:cTn id="7" dur="500"/>
                                        <p:tgtEl>
                                          <p:spTgt spid="351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1240"/>
                                        </p:tgtEl>
                                        <p:attrNameLst>
                                          <p:attrName>style.visibility</p:attrName>
                                        </p:attrNameLst>
                                      </p:cBhvr>
                                      <p:to>
                                        <p:strVal val="visible"/>
                                      </p:to>
                                    </p:set>
                                    <p:animEffect transition="in" filter="dissolve">
                                      <p:cBhvr>
                                        <p:cTn id="12" dur="500"/>
                                        <p:tgtEl>
                                          <p:spTgt spid="351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85800" y="304800"/>
            <a:ext cx="7772400" cy="1143000"/>
          </a:xfrm>
        </p:spPr>
        <p:txBody>
          <a:bodyPr/>
          <a:lstStyle/>
          <a:p>
            <a:r>
              <a:rPr lang="en-US"/>
              <a:t>Hands On:</a:t>
            </a:r>
            <a:br>
              <a:rPr lang="en-US"/>
            </a:br>
            <a:r>
              <a:rPr lang="en-US"/>
              <a:t>Learning HTML From Examples</a:t>
            </a:r>
          </a:p>
        </p:txBody>
      </p:sp>
      <p:sp>
        <p:nvSpPr>
          <p:cNvPr id="355331" name="Rectangle 3"/>
          <p:cNvSpPr>
            <a:spLocks noGrp="1" noChangeArrowheads="1"/>
          </p:cNvSpPr>
          <p:nvPr>
            <p:ph type="body" idx="1"/>
          </p:nvPr>
        </p:nvSpPr>
        <p:spPr>
          <a:xfrm>
            <a:off x="685800" y="1981200"/>
            <a:ext cx="8153400" cy="4114800"/>
          </a:xfrm>
        </p:spPr>
        <p:txBody>
          <a:bodyPr/>
          <a:lstStyle/>
          <a:p>
            <a:r>
              <a:rPr lang="en-US" sz="2800" dirty="0"/>
              <a:t>Use Internet Explorer to find a page you like</a:t>
            </a:r>
          </a:p>
          <a:p>
            <a:pPr lvl="1"/>
            <a:r>
              <a:rPr lang="en-US" sz="2400" dirty="0"/>
              <a:t>http</a:t>
            </a:r>
            <a:r>
              <a:rPr lang="en-US" sz="2400" dirty="0" smtClean="0"/>
              <a:t>://terpconnect.umd.edu</a:t>
            </a:r>
            <a:r>
              <a:rPr lang="en-US" sz="2400" dirty="0"/>
              <a:t>/~oard </a:t>
            </a:r>
          </a:p>
          <a:p>
            <a:pPr lvl="3"/>
            <a:endParaRPr lang="en-US" sz="1800" dirty="0"/>
          </a:p>
          <a:p>
            <a:r>
              <a:rPr lang="en-US" sz="2800" dirty="0" smtClean="0"/>
              <a:t>Right-click and select view </a:t>
            </a:r>
            <a:r>
              <a:rPr lang="en-US" sz="2800" dirty="0" err="1" smtClean="0"/>
              <a:t>souce</a:t>
            </a:r>
            <a:endParaRPr lang="en-US" sz="2800" dirty="0"/>
          </a:p>
          <a:p>
            <a:pPr lvl="1"/>
            <a:r>
              <a:rPr lang="en-US" sz="2400" dirty="0"/>
              <a:t>Opens a notepad window with the source</a:t>
            </a:r>
          </a:p>
          <a:p>
            <a:pPr lvl="3"/>
            <a:endParaRPr lang="en-US" sz="1800" dirty="0"/>
          </a:p>
          <a:p>
            <a:r>
              <a:rPr lang="en-US" sz="2800" dirty="0"/>
              <a:t>Compare HTML source with the Web page</a:t>
            </a:r>
          </a:p>
          <a:p>
            <a:pPr lvl="1"/>
            <a:r>
              <a:rPr lang="en-US" sz="2400" dirty="0"/>
              <a:t> Observe how each effect is achieved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Using The Internet</a:t>
            </a:r>
            <a:endParaRPr lang="en-US" dirty="0" smtClean="0"/>
          </a:p>
          <a:p>
            <a:pPr>
              <a:buFont typeface="Wingdings" panose="05000000000000000000" pitchFamily="2" charset="2"/>
              <a:buChar char="Ø"/>
            </a:pPr>
            <a:endParaRPr lang="en-US" dirty="0"/>
          </a:p>
          <a:p>
            <a:pPr>
              <a:buFont typeface="Arial" panose="020B0604020202020204" pitchFamily="34" charset="0"/>
              <a:buChar char="•"/>
            </a:pPr>
            <a:r>
              <a:rPr lang="en-US" dirty="0" smtClean="0"/>
              <a:t>The Web</a:t>
            </a:r>
            <a:endParaRPr lang="en-US" dirty="0" smtClean="0"/>
          </a:p>
          <a:p>
            <a:pPr>
              <a:buFont typeface="Arial" panose="020B0604020202020204" pitchFamily="34" charset="0"/>
              <a:buChar char="•"/>
            </a:pPr>
            <a:endParaRPr lang="en-US" dirty="0"/>
          </a:p>
          <a:p>
            <a:r>
              <a:rPr lang="en-US" dirty="0" smtClean="0"/>
              <a:t>Creating Web pages</a:t>
            </a:r>
            <a:endParaRPr lang="en-US" dirty="0" smtClean="0"/>
          </a:p>
          <a:p>
            <a:endParaRPr lang="en-US" dirty="0"/>
          </a:p>
        </p:txBody>
      </p:sp>
    </p:spTree>
    <p:extLst>
      <p:ext uri="{BB962C8B-B14F-4D97-AF65-F5344CB8AC3E}">
        <p14:creationId xmlns:p14="http://schemas.microsoft.com/office/powerpoint/2010/main" val="3539065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0"/>
            <a:ext cx="7772400" cy="838200"/>
          </a:xfrm>
        </p:spPr>
        <p:txBody>
          <a:bodyPr/>
          <a:lstStyle/>
          <a:p>
            <a:r>
              <a:rPr lang="en-US"/>
              <a:t>Hands On: “Adopt” a Web Page</a:t>
            </a:r>
          </a:p>
        </p:txBody>
      </p:sp>
      <p:sp>
        <p:nvSpPr>
          <p:cNvPr id="357379" name="Rectangle 3"/>
          <p:cNvSpPr>
            <a:spLocks noGrp="1" noChangeArrowheads="1"/>
          </p:cNvSpPr>
          <p:nvPr>
            <p:ph type="body" idx="1"/>
          </p:nvPr>
        </p:nvSpPr>
        <p:spPr>
          <a:xfrm>
            <a:off x="609600" y="990600"/>
            <a:ext cx="8077200" cy="5410200"/>
          </a:xfrm>
        </p:spPr>
        <p:txBody>
          <a:bodyPr/>
          <a:lstStyle/>
          <a:p>
            <a:pPr>
              <a:lnSpc>
                <a:spcPct val="90000"/>
              </a:lnSpc>
            </a:pPr>
            <a:r>
              <a:rPr lang="en-US" dirty="0">
                <a:solidFill>
                  <a:srgbClr val="0000CC"/>
                </a:solidFill>
              </a:rPr>
              <a:t>Modify the HTML source using notepad</a:t>
            </a:r>
          </a:p>
          <a:p>
            <a:pPr lvl="1">
              <a:lnSpc>
                <a:spcPct val="90000"/>
              </a:lnSpc>
            </a:pPr>
            <a:r>
              <a:rPr lang="en-US" dirty="0"/>
              <a:t>For example, change the page to yours</a:t>
            </a:r>
          </a:p>
          <a:p>
            <a:pPr lvl="4">
              <a:lnSpc>
                <a:spcPct val="90000"/>
              </a:lnSpc>
            </a:pPr>
            <a:endParaRPr lang="en-US" dirty="0">
              <a:solidFill>
                <a:srgbClr val="0000CC"/>
              </a:solidFill>
            </a:endParaRPr>
          </a:p>
          <a:p>
            <a:pPr>
              <a:lnSpc>
                <a:spcPct val="90000"/>
              </a:lnSpc>
            </a:pPr>
            <a:r>
              <a:rPr lang="en-US" dirty="0">
                <a:solidFill>
                  <a:srgbClr val="0000CC"/>
                </a:solidFill>
              </a:rPr>
              <a:t>Save the HTML source </a:t>
            </a:r>
            <a:r>
              <a:rPr lang="en-US" dirty="0" smtClean="0">
                <a:solidFill>
                  <a:srgbClr val="0000CC"/>
                </a:solidFill>
              </a:rPr>
              <a:t>somewhere</a:t>
            </a:r>
            <a:endParaRPr lang="en-US" dirty="0">
              <a:solidFill>
                <a:srgbClr val="0000CC"/>
              </a:solidFill>
            </a:endParaRPr>
          </a:p>
          <a:p>
            <a:pPr lvl="1">
              <a:lnSpc>
                <a:spcPct val="90000"/>
              </a:lnSpc>
            </a:pPr>
            <a:r>
              <a:rPr lang="en-US" dirty="0"/>
              <a:t>In the “File” menu, select “Save As”</a:t>
            </a:r>
          </a:p>
          <a:p>
            <a:pPr lvl="1">
              <a:lnSpc>
                <a:spcPct val="90000"/>
              </a:lnSpc>
            </a:pPr>
            <a:r>
              <a:rPr lang="en-US" b="1" u="sng" dirty="0" smtClean="0"/>
              <a:t>Put the name in quotes (e.g., </a:t>
            </a:r>
            <a:r>
              <a:rPr lang="en-US" dirty="0" smtClean="0"/>
              <a:t>“test.html”)</a:t>
            </a:r>
            <a:endParaRPr lang="en-US" dirty="0"/>
          </a:p>
          <a:p>
            <a:pPr lvl="3">
              <a:lnSpc>
                <a:spcPct val="90000"/>
              </a:lnSpc>
            </a:pPr>
            <a:endParaRPr lang="en-US" dirty="0">
              <a:solidFill>
                <a:srgbClr val="0000CC"/>
              </a:solidFill>
            </a:endParaRPr>
          </a:p>
          <a:p>
            <a:pPr>
              <a:lnSpc>
                <a:spcPct val="90000"/>
              </a:lnSpc>
            </a:pPr>
            <a:r>
              <a:rPr lang="en-US" dirty="0">
                <a:solidFill>
                  <a:srgbClr val="0000CC"/>
                </a:solidFill>
              </a:rPr>
              <a:t>FTP it to your ../pub directory on </a:t>
            </a:r>
            <a:r>
              <a:rPr lang="en-US" dirty="0" err="1">
                <a:solidFill>
                  <a:srgbClr val="0000CC"/>
                </a:solidFill>
              </a:rPr>
              <a:t>terpconnect</a:t>
            </a:r>
            <a:endParaRPr lang="en-US" dirty="0">
              <a:solidFill>
                <a:srgbClr val="0000CC"/>
              </a:solidFill>
            </a:endParaRPr>
          </a:p>
          <a:p>
            <a:pPr lvl="3">
              <a:lnSpc>
                <a:spcPct val="90000"/>
              </a:lnSpc>
            </a:pPr>
            <a:endParaRPr lang="en-US" dirty="0">
              <a:solidFill>
                <a:srgbClr val="0000CC"/>
              </a:solidFill>
            </a:endParaRPr>
          </a:p>
          <a:p>
            <a:pPr>
              <a:lnSpc>
                <a:spcPct val="90000"/>
              </a:lnSpc>
            </a:pPr>
            <a:r>
              <a:rPr lang="en-US" dirty="0">
                <a:solidFill>
                  <a:srgbClr val="0000CC"/>
                </a:solidFill>
              </a:rPr>
              <a:t>View it</a:t>
            </a:r>
          </a:p>
          <a:p>
            <a:pPr lvl="1">
              <a:lnSpc>
                <a:spcPct val="90000"/>
              </a:lnSpc>
            </a:pPr>
            <a:r>
              <a:rPr lang="en-US" dirty="0"/>
              <a:t>http</a:t>
            </a:r>
            <a:r>
              <a:rPr lang="en-US" dirty="0" smtClean="0"/>
              <a:t>://terpconnect.umd.edu</a:t>
            </a:r>
            <a:r>
              <a:rPr lang="en-US" dirty="0"/>
              <a:t>/~(yourlogin)/test.html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p:txBody>
          <a:bodyPr/>
          <a:lstStyle/>
          <a:p>
            <a:r>
              <a:rPr lang="en-US"/>
              <a:t>Tips</a:t>
            </a:r>
          </a:p>
        </p:txBody>
      </p:sp>
      <p:sp>
        <p:nvSpPr>
          <p:cNvPr id="288771" name="Rectangle 3"/>
          <p:cNvSpPr>
            <a:spLocks noGrp="1" noChangeArrowheads="1"/>
          </p:cNvSpPr>
          <p:nvPr>
            <p:ph type="body" idx="4294967295"/>
          </p:nvPr>
        </p:nvSpPr>
        <p:spPr/>
        <p:txBody>
          <a:bodyPr/>
          <a:lstStyle/>
          <a:p>
            <a:r>
              <a:rPr lang="en-US" dirty="0"/>
              <a:t>Edit files on your own machine</a:t>
            </a:r>
          </a:p>
          <a:p>
            <a:pPr lvl="1"/>
            <a:r>
              <a:rPr lang="en-US" dirty="0"/>
              <a:t>Upload when you’re happy</a:t>
            </a:r>
          </a:p>
          <a:p>
            <a:r>
              <a:rPr lang="en-US" dirty="0"/>
              <a:t>Save early, save </a:t>
            </a:r>
            <a:r>
              <a:rPr lang="en-US" dirty="0" smtClean="0"/>
              <a:t>often!</a:t>
            </a:r>
            <a:endParaRPr lang="en-US" dirty="0"/>
          </a:p>
          <a:p>
            <a:r>
              <a:rPr lang="en-US" dirty="0"/>
              <a:t>Reload browser to see changes</a:t>
            </a:r>
          </a:p>
          <a:p>
            <a:r>
              <a:rPr lang="en-US" dirty="0"/>
              <a:t>File naming</a:t>
            </a:r>
          </a:p>
          <a:p>
            <a:pPr lvl="1"/>
            <a:r>
              <a:rPr lang="en-US" b="1" u="sng" dirty="0"/>
              <a:t>Don’t use spaces</a:t>
            </a:r>
          </a:p>
          <a:p>
            <a:pPr lvl="1"/>
            <a:r>
              <a:rPr lang="en-US" dirty="0"/>
              <a:t>Punctuation matters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a:noFill/>
        </p:spPr>
        <p:txBody>
          <a:bodyPr/>
          <a:lstStyle/>
          <a:p>
            <a:r>
              <a:rPr lang="en-US" altLang="en-US" smtClean="0"/>
              <a:t>HTML Editors</a:t>
            </a:r>
          </a:p>
        </p:txBody>
      </p:sp>
      <p:sp>
        <p:nvSpPr>
          <p:cNvPr id="23555" name="Rectangle 3"/>
          <p:cNvSpPr>
            <a:spLocks noGrp="1" noChangeArrowheads="1"/>
          </p:cNvSpPr>
          <p:nvPr>
            <p:ph type="body" idx="1"/>
          </p:nvPr>
        </p:nvSpPr>
        <p:spPr>
          <a:xfrm>
            <a:off x="381000" y="1371600"/>
            <a:ext cx="8534400" cy="4953000"/>
          </a:xfrm>
          <a:noFill/>
        </p:spPr>
        <p:txBody>
          <a:bodyPr/>
          <a:lstStyle/>
          <a:p>
            <a:pPr>
              <a:lnSpc>
                <a:spcPct val="90000"/>
              </a:lnSpc>
            </a:pPr>
            <a:r>
              <a:rPr lang="en-US" altLang="en-US" dirty="0" smtClean="0"/>
              <a:t>Several are available</a:t>
            </a:r>
          </a:p>
          <a:p>
            <a:pPr lvl="1">
              <a:lnSpc>
                <a:spcPct val="90000"/>
              </a:lnSpc>
            </a:pPr>
            <a:r>
              <a:rPr lang="en-US" altLang="en-US" dirty="0" smtClean="0"/>
              <a:t>Dreamweaver</a:t>
            </a:r>
          </a:p>
          <a:p>
            <a:pPr lvl="1">
              <a:lnSpc>
                <a:spcPct val="90000"/>
              </a:lnSpc>
            </a:pPr>
            <a:r>
              <a:rPr lang="en-US" altLang="en-US" dirty="0" smtClean="0"/>
              <a:t>Microsoft </a:t>
            </a:r>
            <a:r>
              <a:rPr lang="en-US" altLang="en-US" dirty="0" smtClean="0"/>
              <a:t>Word</a:t>
            </a:r>
          </a:p>
          <a:p>
            <a:pPr lvl="4">
              <a:lnSpc>
                <a:spcPct val="90000"/>
              </a:lnSpc>
            </a:pPr>
            <a:endParaRPr lang="en-US" altLang="en-US" dirty="0" smtClean="0"/>
          </a:p>
          <a:p>
            <a:pPr>
              <a:lnSpc>
                <a:spcPct val="90000"/>
              </a:lnSpc>
            </a:pPr>
            <a:r>
              <a:rPr lang="en-US" altLang="en-US" dirty="0" smtClean="0"/>
              <a:t>You may still need to edit the HTML file</a:t>
            </a:r>
          </a:p>
          <a:p>
            <a:pPr lvl="1">
              <a:lnSpc>
                <a:spcPct val="90000"/>
              </a:lnSpc>
            </a:pPr>
            <a:r>
              <a:rPr lang="en-US" altLang="en-US" dirty="0" smtClean="0"/>
              <a:t>Some editors use browser-specific features</a:t>
            </a:r>
          </a:p>
          <a:p>
            <a:pPr lvl="1">
              <a:lnSpc>
                <a:spcPct val="90000"/>
              </a:lnSpc>
            </a:pPr>
            <a:r>
              <a:rPr lang="en-US" altLang="en-US" dirty="0" smtClean="0"/>
              <a:t>Some HTML features may be unavailable</a:t>
            </a:r>
          </a:p>
          <a:p>
            <a:pPr lvl="1">
              <a:lnSpc>
                <a:spcPct val="90000"/>
              </a:lnSpc>
            </a:pPr>
            <a:r>
              <a:rPr lang="en-US" altLang="en-US" dirty="0" smtClean="0"/>
              <a:t>File names may be butchered when you upload</a:t>
            </a:r>
          </a:p>
          <a:p>
            <a:pPr lvl="4">
              <a:lnSpc>
                <a:spcPct val="90000"/>
              </a:lnSpc>
            </a:pPr>
            <a:endParaRPr lang="en-US" altLang="en-US" dirty="0" smtClean="0"/>
          </a:p>
          <a:p>
            <a:pPr>
              <a:lnSpc>
                <a:spcPct val="90000"/>
              </a:lnSpc>
            </a:pPr>
            <a:r>
              <a:rPr lang="en-US" altLang="en-US" dirty="0" smtClean="0"/>
              <a:t>Verbose HTML can make hand-editing difficult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76200"/>
            <a:ext cx="7772400" cy="1143000"/>
          </a:xfrm>
        </p:spPr>
        <p:txBody>
          <a:bodyPr/>
          <a:lstStyle/>
          <a:p>
            <a:r>
              <a:rPr lang="en-US" dirty="0"/>
              <a:t>HTML </a:t>
            </a:r>
            <a:r>
              <a:rPr lang="en-US" dirty="0" smtClean="0"/>
              <a:t>Structure</a:t>
            </a:r>
            <a:endParaRPr lang="en-US" dirty="0"/>
          </a:p>
        </p:txBody>
      </p:sp>
      <p:sp>
        <p:nvSpPr>
          <p:cNvPr id="359427" name="Rectangle 3"/>
          <p:cNvSpPr>
            <a:spLocks noGrp="1" noChangeArrowheads="1"/>
          </p:cNvSpPr>
          <p:nvPr>
            <p:ph type="body" idx="1"/>
          </p:nvPr>
        </p:nvSpPr>
        <p:spPr>
          <a:xfrm>
            <a:off x="685800" y="1219200"/>
            <a:ext cx="8001000" cy="4114800"/>
          </a:xfrm>
        </p:spPr>
        <p:txBody>
          <a:bodyPr/>
          <a:lstStyle/>
          <a:p>
            <a:r>
              <a:rPr lang="en-US" dirty="0"/>
              <a:t>“Tags” mark structure</a:t>
            </a:r>
          </a:p>
          <a:p>
            <a:pPr lvl="1"/>
            <a:r>
              <a:rPr lang="en-US" dirty="0"/>
              <a:t>&lt;html&gt;a document&lt;/html&gt;</a:t>
            </a:r>
          </a:p>
          <a:p>
            <a:pPr lvl="1"/>
            <a:r>
              <a:rPr lang="en-US" dirty="0"/>
              <a:t>&lt;</a:t>
            </a:r>
            <a:r>
              <a:rPr lang="en-US" dirty="0" err="1"/>
              <a:t>ol</a:t>
            </a:r>
            <a:r>
              <a:rPr lang="en-US" dirty="0"/>
              <a:t>&gt;an ordered list&lt;/</a:t>
            </a:r>
            <a:r>
              <a:rPr lang="en-US" dirty="0" err="1"/>
              <a:t>ol</a:t>
            </a:r>
            <a:r>
              <a:rPr lang="en-US" dirty="0"/>
              <a:t>&gt;</a:t>
            </a:r>
          </a:p>
          <a:p>
            <a:pPr lvl="1"/>
            <a:r>
              <a:rPr lang="en-US" dirty="0"/>
              <a:t>&lt;</a:t>
            </a:r>
            <a:r>
              <a:rPr lang="en-US" dirty="0" err="1"/>
              <a:t>i</a:t>
            </a:r>
            <a:r>
              <a:rPr lang="en-US" dirty="0"/>
              <a:t>&gt;something in italics&lt;/</a:t>
            </a:r>
            <a:r>
              <a:rPr lang="en-US" dirty="0" err="1"/>
              <a:t>i</a:t>
            </a:r>
            <a:r>
              <a:rPr lang="en-US" dirty="0"/>
              <a:t>&gt;</a:t>
            </a:r>
          </a:p>
          <a:p>
            <a:pPr lvl="3"/>
            <a:endParaRPr lang="en-US" dirty="0" smtClean="0"/>
          </a:p>
          <a:p>
            <a:r>
              <a:rPr lang="en-US" dirty="0" smtClean="0"/>
              <a:t>Tag </a:t>
            </a:r>
            <a:r>
              <a:rPr lang="en-US" dirty="0"/>
              <a:t>name in angle brackets &lt;&gt;</a:t>
            </a:r>
          </a:p>
          <a:p>
            <a:pPr lvl="1"/>
            <a:r>
              <a:rPr lang="en-US" dirty="0"/>
              <a:t>Not case </a:t>
            </a:r>
            <a:r>
              <a:rPr lang="en-US" dirty="0" smtClean="0"/>
              <a:t>sensitive (unlike XML)</a:t>
            </a:r>
            <a:endParaRPr lang="en-US" dirty="0"/>
          </a:p>
          <a:p>
            <a:pPr lvl="3"/>
            <a:endParaRPr lang="en-US" dirty="0" smtClean="0"/>
          </a:p>
          <a:p>
            <a:r>
              <a:rPr lang="en-US" dirty="0" smtClean="0"/>
              <a:t>Open/Close </a:t>
            </a:r>
            <a:r>
              <a:rPr lang="en-US" dirty="0"/>
              <a:t>pairs</a:t>
            </a:r>
          </a:p>
          <a:p>
            <a:pPr lvl="1"/>
            <a:r>
              <a:rPr lang="en-US" dirty="0"/>
              <a:t>Close tag is sometimes optional </a:t>
            </a:r>
            <a:r>
              <a:rPr lang="en-US" dirty="0" smtClean="0"/>
              <a:t>(unlike XML)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Logical Structure Tags</a:t>
            </a:r>
          </a:p>
        </p:txBody>
      </p:sp>
      <p:sp>
        <p:nvSpPr>
          <p:cNvPr id="361475" name="Rectangle 3"/>
          <p:cNvSpPr>
            <a:spLocks noGrp="1" noChangeArrowheads="1"/>
          </p:cNvSpPr>
          <p:nvPr>
            <p:ph type="body" idx="1"/>
          </p:nvPr>
        </p:nvSpPr>
        <p:spPr/>
        <p:txBody>
          <a:bodyPr/>
          <a:lstStyle/>
          <a:p>
            <a:pPr>
              <a:lnSpc>
                <a:spcPct val="90000"/>
              </a:lnSpc>
            </a:pPr>
            <a:r>
              <a:rPr lang="en-US" sz="2800"/>
              <a:t>Head </a:t>
            </a:r>
          </a:p>
          <a:p>
            <a:pPr lvl="1">
              <a:lnSpc>
                <a:spcPct val="90000"/>
              </a:lnSpc>
            </a:pPr>
            <a:r>
              <a:rPr lang="en-US" sz="2400"/>
              <a:t>Title</a:t>
            </a:r>
          </a:p>
          <a:p>
            <a:pPr lvl="3">
              <a:lnSpc>
                <a:spcPct val="90000"/>
              </a:lnSpc>
            </a:pPr>
            <a:endParaRPr lang="en-US" sz="1800"/>
          </a:p>
          <a:p>
            <a:pPr>
              <a:lnSpc>
                <a:spcPct val="90000"/>
              </a:lnSpc>
            </a:pPr>
            <a:r>
              <a:rPr lang="en-US" sz="2800"/>
              <a:t>Body</a:t>
            </a:r>
          </a:p>
          <a:p>
            <a:pPr lvl="1">
              <a:lnSpc>
                <a:spcPct val="90000"/>
              </a:lnSpc>
            </a:pPr>
            <a:r>
              <a:rPr lang="en-US" sz="2400"/>
              <a:t>Headers: &lt;h1&gt; &lt;h2&gt; &lt;h3&gt; &lt;h4&gt; &lt;h5&gt; </a:t>
            </a:r>
          </a:p>
          <a:p>
            <a:pPr lvl="1">
              <a:lnSpc>
                <a:spcPct val="90000"/>
              </a:lnSpc>
            </a:pPr>
            <a:r>
              <a:rPr lang="en-US" sz="2400"/>
              <a:t>Lists: &lt;ol&gt;, &lt;ul&gt; (can be nested)</a:t>
            </a:r>
          </a:p>
          <a:p>
            <a:pPr lvl="1">
              <a:lnSpc>
                <a:spcPct val="90000"/>
              </a:lnSpc>
            </a:pPr>
            <a:r>
              <a:rPr lang="en-US" sz="2400"/>
              <a:t>Paragraphs:&lt;p&gt;</a:t>
            </a:r>
          </a:p>
          <a:p>
            <a:pPr lvl="1">
              <a:lnSpc>
                <a:spcPct val="90000"/>
              </a:lnSpc>
            </a:pPr>
            <a:r>
              <a:rPr lang="en-US" sz="2400"/>
              <a:t>Definitions: &lt;dt&gt;&lt;dd&gt;</a:t>
            </a:r>
          </a:p>
          <a:p>
            <a:pPr lvl="1">
              <a:lnSpc>
                <a:spcPct val="90000"/>
              </a:lnSpc>
            </a:pPr>
            <a:r>
              <a:rPr lang="en-US" sz="2400"/>
              <a:t>Tables: &lt;table&gt; &lt;tr&gt; &lt;td&gt; &lt;/td&gt; &lt;/tr&gt; &lt;/table&gt;</a:t>
            </a:r>
          </a:p>
          <a:p>
            <a:pPr lvl="1">
              <a:lnSpc>
                <a:spcPct val="90000"/>
              </a:lnSpc>
            </a:pPr>
            <a:r>
              <a:rPr lang="en-US" sz="2400"/>
              <a:t>Role: &lt;cite&gt;, &lt;address&gt;, &lt;strong&gt;,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Physical Structure Tags</a:t>
            </a:r>
          </a:p>
        </p:txBody>
      </p:sp>
      <p:sp>
        <p:nvSpPr>
          <p:cNvPr id="363523" name="Rectangle 3"/>
          <p:cNvSpPr>
            <a:spLocks noGrp="1" noChangeArrowheads="1"/>
          </p:cNvSpPr>
          <p:nvPr>
            <p:ph type="body" idx="1"/>
          </p:nvPr>
        </p:nvSpPr>
        <p:spPr/>
        <p:txBody>
          <a:bodyPr/>
          <a:lstStyle/>
          <a:p>
            <a:r>
              <a:rPr lang="en-US" dirty="0"/>
              <a:t>Bold: &lt;b&gt;&lt;/b&gt;</a:t>
            </a:r>
          </a:p>
          <a:p>
            <a:pPr lvl="3"/>
            <a:endParaRPr lang="en-US" dirty="0" smtClean="0"/>
          </a:p>
          <a:p>
            <a:r>
              <a:rPr lang="en-US" dirty="0" smtClean="0"/>
              <a:t>Italics</a:t>
            </a:r>
            <a:r>
              <a:rPr lang="en-US" dirty="0"/>
              <a:t>: &lt;</a:t>
            </a:r>
            <a:r>
              <a:rPr lang="en-US" dirty="0" err="1"/>
              <a:t>i</a:t>
            </a:r>
            <a:r>
              <a:rPr lang="en-US" dirty="0"/>
              <a:t>&gt;&lt;/</a:t>
            </a:r>
            <a:r>
              <a:rPr lang="en-US" dirty="0" err="1"/>
              <a:t>i</a:t>
            </a:r>
            <a:r>
              <a:rPr lang="en-US" dirty="0"/>
              <a:t>&gt;</a:t>
            </a:r>
          </a:p>
          <a:p>
            <a:pPr lvl="3"/>
            <a:endParaRPr lang="en-US" dirty="0" smtClean="0"/>
          </a:p>
          <a:p>
            <a:r>
              <a:rPr lang="en-US" dirty="0" smtClean="0"/>
              <a:t>Typeface</a:t>
            </a:r>
            <a:r>
              <a:rPr lang="en-US" dirty="0"/>
              <a:t>: &lt;font face=“Arial”&gt;&lt;/font&gt;</a:t>
            </a:r>
          </a:p>
          <a:p>
            <a:pPr lvl="3"/>
            <a:endParaRPr lang="en-US" dirty="0" smtClean="0"/>
          </a:p>
          <a:p>
            <a:r>
              <a:rPr lang="en-US" dirty="0" smtClean="0"/>
              <a:t>Size</a:t>
            </a:r>
            <a:r>
              <a:rPr lang="en-US" dirty="0"/>
              <a:t>: &lt;font size=“+1”&gt;&lt;/font&gt;</a:t>
            </a:r>
          </a:p>
          <a:p>
            <a:pPr lvl="3"/>
            <a:endParaRPr lang="en-US" dirty="0" smtClean="0"/>
          </a:p>
          <a:p>
            <a:r>
              <a:rPr lang="en-US" dirty="0" smtClean="0"/>
              <a:t>Color</a:t>
            </a:r>
            <a:r>
              <a:rPr lang="en-US" dirty="0"/>
              <a:t>: &lt;font color=“990000”&gt;&lt;/font</a:t>
            </a:r>
            <a:r>
              <a:rPr lang="en-US" dirty="0" smtClean="0"/>
              <a:t>&gt;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5800" y="152400"/>
            <a:ext cx="7772400" cy="1143000"/>
          </a:xfrm>
        </p:spPr>
        <p:txBody>
          <a:bodyPr/>
          <a:lstStyle/>
          <a:p>
            <a:r>
              <a:rPr lang="en-US"/>
              <a:t>(Hyper)Links</a:t>
            </a:r>
          </a:p>
        </p:txBody>
      </p:sp>
      <p:sp>
        <p:nvSpPr>
          <p:cNvPr id="365571" name="Text Box 3"/>
          <p:cNvSpPr txBox="1">
            <a:spLocks noChangeArrowheads="1"/>
          </p:cNvSpPr>
          <p:nvPr/>
        </p:nvSpPr>
        <p:spPr bwMode="auto">
          <a:xfrm>
            <a:off x="1676400" y="1447800"/>
            <a:ext cx="5867400" cy="2301875"/>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&lt;title&gt;Hello World!&lt;/title&gt;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&lt;p&gt;Hello world! This is my first webpage!&lt;/p&gt;</a:t>
            </a:r>
          </a:p>
          <a:p>
            <a:pPr eaLnBrk="0" hangingPunct="0"/>
            <a:r>
              <a:rPr lang="en-US" sz="1600">
                <a:latin typeface="Arial" charset="0"/>
                <a:cs typeface="Arial" charset="0"/>
              </a:rPr>
              <a:t>&lt;p&gt;Click &lt;a href="test.html"&gt;here&lt;/a&gt; for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2" name="Text Box 4"/>
          <p:cNvSpPr txBox="1">
            <a:spLocks noChangeArrowheads="1"/>
          </p:cNvSpPr>
          <p:nvPr/>
        </p:nvSpPr>
        <p:spPr bwMode="auto">
          <a:xfrm>
            <a:off x="2971800" y="4191000"/>
            <a:ext cx="5867400" cy="2057400"/>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&lt;title&gt;Another page&lt;/title&gt;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&lt;p&gt;This is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3" name="Text Box 5"/>
          <p:cNvSpPr txBox="1">
            <a:spLocks noChangeArrowheads="1"/>
          </p:cNvSpPr>
          <p:nvPr/>
        </p:nvSpPr>
        <p:spPr bwMode="auto">
          <a:xfrm>
            <a:off x="1600200" y="1143000"/>
            <a:ext cx="1201738"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index.html</a:t>
            </a:r>
          </a:p>
        </p:txBody>
      </p:sp>
      <p:sp>
        <p:nvSpPr>
          <p:cNvPr id="365574" name="Text Box 6"/>
          <p:cNvSpPr txBox="1">
            <a:spLocks noChangeArrowheads="1"/>
          </p:cNvSpPr>
          <p:nvPr/>
        </p:nvSpPr>
        <p:spPr bwMode="auto">
          <a:xfrm>
            <a:off x="2895600" y="3886200"/>
            <a:ext cx="1033463"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test.html</a:t>
            </a:r>
          </a:p>
        </p:txBody>
      </p:sp>
      <p:sp>
        <p:nvSpPr>
          <p:cNvPr id="365575" name="Line 7"/>
          <p:cNvSpPr>
            <a:spLocks noChangeShapeType="1"/>
          </p:cNvSpPr>
          <p:nvPr/>
        </p:nvSpPr>
        <p:spPr bwMode="auto">
          <a:xfrm>
            <a:off x="3810000" y="3276600"/>
            <a:ext cx="3048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5800" y="0"/>
            <a:ext cx="7772400" cy="1143000"/>
          </a:xfrm>
        </p:spPr>
        <p:txBody>
          <a:bodyPr/>
          <a:lstStyle/>
          <a:p>
            <a:r>
              <a:rPr lang="en-US"/>
              <a:t>Hypertext “Anchors”</a:t>
            </a:r>
          </a:p>
        </p:txBody>
      </p:sp>
      <p:sp>
        <p:nvSpPr>
          <p:cNvPr id="367619" name="Rectangle 3"/>
          <p:cNvSpPr>
            <a:spLocks noGrp="1" noChangeArrowheads="1"/>
          </p:cNvSpPr>
          <p:nvPr>
            <p:ph type="body" idx="1"/>
          </p:nvPr>
        </p:nvSpPr>
        <p:spPr>
          <a:xfrm>
            <a:off x="152400" y="1066800"/>
            <a:ext cx="8991600" cy="4114800"/>
          </a:xfrm>
        </p:spPr>
        <p:txBody>
          <a:bodyPr/>
          <a:lstStyle/>
          <a:p>
            <a:r>
              <a:rPr lang="en-US" sz="2800" dirty="0"/>
              <a:t>Internal anchors: somewhere on the same page</a:t>
            </a:r>
          </a:p>
          <a:p>
            <a:pPr lvl="1"/>
            <a:r>
              <a:rPr lang="en-US" sz="2400" dirty="0"/>
              <a:t>&lt;a </a:t>
            </a:r>
            <a:r>
              <a:rPr lang="en-US" sz="2400" dirty="0" err="1"/>
              <a:t>href</a:t>
            </a:r>
            <a:r>
              <a:rPr lang="en-US" sz="2400" dirty="0"/>
              <a:t>=“#students”&gt; Students&lt;/a&gt;</a:t>
            </a:r>
          </a:p>
          <a:p>
            <a:pPr lvl="2"/>
            <a:r>
              <a:rPr lang="en-US" sz="2000" dirty="0"/>
              <a:t>Links to: &lt;a name=“students”&gt;Student Information&lt;/a&gt;</a:t>
            </a:r>
          </a:p>
          <a:p>
            <a:pPr lvl="4"/>
            <a:endParaRPr lang="en-US" sz="1800" dirty="0"/>
          </a:p>
          <a:p>
            <a:r>
              <a:rPr lang="en-US" sz="2800" dirty="0"/>
              <a:t>External anchors: to another page </a:t>
            </a:r>
          </a:p>
          <a:p>
            <a:pPr lvl="1"/>
            <a:r>
              <a:rPr lang="en-US" sz="2400" dirty="0"/>
              <a:t>&lt;a </a:t>
            </a:r>
            <a:r>
              <a:rPr lang="en-US" sz="2400" dirty="0" err="1" smtClean="0"/>
              <a:t>href</a:t>
            </a:r>
            <a:r>
              <a:rPr lang="en-US" sz="2400" dirty="0" smtClean="0"/>
              <a:t>=“http://ischool.umd.edu”&gt;iSchool&lt;/</a:t>
            </a:r>
            <a:r>
              <a:rPr lang="en-US" sz="2400" dirty="0"/>
              <a:t>a&gt;</a:t>
            </a:r>
          </a:p>
          <a:p>
            <a:pPr lvl="1"/>
            <a:r>
              <a:rPr lang="en-US" sz="1800" dirty="0"/>
              <a:t>&lt;a </a:t>
            </a:r>
            <a:r>
              <a:rPr lang="en-US" sz="1800" dirty="0" err="1"/>
              <a:t>href</a:t>
            </a:r>
            <a:r>
              <a:rPr lang="en-US" sz="1800" dirty="0"/>
              <a:t>=“http://terpconnect.umd.edu/~</a:t>
            </a:r>
            <a:r>
              <a:rPr lang="en-US" sz="1800" dirty="0" err="1"/>
              <a:t>oard</a:t>
            </a:r>
            <a:r>
              <a:rPr lang="en-US" sz="1800" dirty="0"/>
              <a:t>/</a:t>
            </a:r>
            <a:r>
              <a:rPr lang="en-US" sz="1800" dirty="0" err="1"/>
              <a:t>research.html#email</a:t>
            </a:r>
            <a:r>
              <a:rPr lang="en-US" sz="1800" dirty="0" smtClean="0"/>
              <a:t>”&gt;email papers&lt;/</a:t>
            </a:r>
            <a:r>
              <a:rPr lang="en-US" sz="1800" dirty="0"/>
              <a:t>a&gt;</a:t>
            </a:r>
          </a:p>
          <a:p>
            <a:pPr lvl="4"/>
            <a:endParaRPr lang="en-US" sz="1800" dirty="0"/>
          </a:p>
          <a:p>
            <a:r>
              <a:rPr lang="en-US" sz="2800" dirty="0"/>
              <a:t>URL may be complete, or relative to current page</a:t>
            </a:r>
          </a:p>
          <a:p>
            <a:pPr lvl="1"/>
            <a:r>
              <a:rPr lang="en-US" sz="2400" dirty="0"/>
              <a:t>&lt;a </a:t>
            </a:r>
            <a:r>
              <a:rPr lang="en-US" sz="2400" dirty="0" err="1"/>
              <a:t>href</a:t>
            </a:r>
            <a:r>
              <a:rPr lang="en-US" sz="2400" dirty="0"/>
              <a:t>=“</a:t>
            </a:r>
            <a:r>
              <a:rPr lang="en-US" sz="2400" dirty="0" smtClean="0"/>
              <a:t>video/week2.mp4”&gt;</a:t>
            </a:r>
            <a:r>
              <a:rPr lang="en-US" sz="2400" dirty="0"/>
              <a:t>2&lt;/a&gt;</a:t>
            </a:r>
          </a:p>
          <a:p>
            <a:pPr lvl="4"/>
            <a:endParaRPr lang="en-US" sz="1800" dirty="0"/>
          </a:p>
          <a:p>
            <a:r>
              <a:rPr lang="en-US" sz="2800" dirty="0"/>
              <a:t>File name </a:t>
            </a:r>
            <a:r>
              <a:rPr lang="en-US" sz="2800" dirty="0" smtClean="0"/>
              <a:t>(in URL) </a:t>
            </a:r>
            <a:r>
              <a:rPr lang="en-US" sz="2800" dirty="0"/>
              <a:t>is case sensitive (on Unix servers)</a:t>
            </a:r>
          </a:p>
          <a:p>
            <a:pPr lvl="1"/>
            <a:r>
              <a:rPr lang="en-US" sz="2400" dirty="0"/>
              <a:t>Protocol and domain name are not case sensitive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228600"/>
            <a:ext cx="7772400" cy="1143000"/>
          </a:xfrm>
        </p:spPr>
        <p:txBody>
          <a:bodyPr/>
          <a:lstStyle/>
          <a:p>
            <a:r>
              <a:rPr lang="en-US"/>
              <a:t>Images</a:t>
            </a:r>
          </a:p>
        </p:txBody>
      </p:sp>
      <p:sp>
        <p:nvSpPr>
          <p:cNvPr id="369667" name="Rectangle 3"/>
          <p:cNvSpPr>
            <a:spLocks noGrp="1" noChangeArrowheads="1"/>
          </p:cNvSpPr>
          <p:nvPr>
            <p:ph type="body" idx="1"/>
          </p:nvPr>
        </p:nvSpPr>
        <p:spPr>
          <a:xfrm>
            <a:off x="0" y="1371600"/>
            <a:ext cx="9144000" cy="4114800"/>
          </a:xfrm>
        </p:spPr>
        <p:txBody>
          <a:bodyPr/>
          <a:lstStyle/>
          <a:p>
            <a:pPr>
              <a:lnSpc>
                <a:spcPct val="90000"/>
              </a:lnSpc>
            </a:pPr>
            <a:r>
              <a:rPr lang="en-US" dirty="0"/>
              <a:t>&lt;</a:t>
            </a:r>
            <a:r>
              <a:rPr lang="en-US" dirty="0" err="1"/>
              <a:t>img</a:t>
            </a:r>
            <a:r>
              <a:rPr lang="en-US" dirty="0"/>
              <a:t> </a:t>
            </a:r>
            <a:r>
              <a:rPr lang="en-US" dirty="0" err="1"/>
              <a:t>src</a:t>
            </a:r>
            <a:r>
              <a:rPr lang="en-US" dirty="0"/>
              <a:t>=“</a:t>
            </a:r>
            <a:r>
              <a:rPr lang="en-US" i="1" dirty="0"/>
              <a:t>URL”&gt; or </a:t>
            </a:r>
            <a:r>
              <a:rPr lang="en-US" dirty="0"/>
              <a:t>&lt;</a:t>
            </a:r>
            <a:r>
              <a:rPr lang="en-US" dirty="0" err="1"/>
              <a:t>img</a:t>
            </a:r>
            <a:r>
              <a:rPr lang="en-US" dirty="0"/>
              <a:t> </a:t>
            </a:r>
            <a:r>
              <a:rPr lang="en-US" dirty="0" err="1"/>
              <a:t>src</a:t>
            </a:r>
            <a:r>
              <a:rPr lang="en-US" dirty="0"/>
              <a:t>=“</a:t>
            </a:r>
            <a:r>
              <a:rPr lang="en-US" i="1" dirty="0"/>
              <a:t>path/file”&gt; </a:t>
            </a:r>
          </a:p>
          <a:p>
            <a:pPr lvl="1">
              <a:lnSpc>
                <a:spcPct val="90000"/>
              </a:lnSpc>
            </a:pPr>
            <a:r>
              <a:rPr lang="en-US" dirty="0"/>
              <a:t>&lt;</a:t>
            </a:r>
            <a:r>
              <a:rPr lang="en-US" dirty="0" err="1"/>
              <a:t>img</a:t>
            </a:r>
            <a:r>
              <a:rPr lang="en-US" dirty="0"/>
              <a:t> </a:t>
            </a:r>
            <a:r>
              <a:rPr lang="en-US" dirty="0" err="1"/>
              <a:t>src</a:t>
            </a:r>
            <a:r>
              <a:rPr lang="en-US" dirty="0"/>
              <a:t>=“http://www.clis.umd.edu/IMAGES/head.gif”&gt;</a:t>
            </a:r>
          </a:p>
          <a:p>
            <a:pPr lvl="1">
              <a:lnSpc>
                <a:spcPct val="90000"/>
              </a:lnSpc>
            </a:pPr>
            <a:r>
              <a:rPr lang="en-US" dirty="0" smtClean="0"/>
              <a:t>ALT</a:t>
            </a:r>
            <a:r>
              <a:rPr lang="en-US" dirty="0"/>
              <a:t>: a text string</a:t>
            </a:r>
          </a:p>
          <a:p>
            <a:pPr lvl="1">
              <a:lnSpc>
                <a:spcPct val="90000"/>
              </a:lnSpc>
            </a:pPr>
            <a:r>
              <a:rPr lang="en-US" dirty="0"/>
              <a:t>ALIGN: position of the image</a:t>
            </a:r>
          </a:p>
          <a:p>
            <a:pPr lvl="1">
              <a:lnSpc>
                <a:spcPct val="90000"/>
              </a:lnSpc>
            </a:pPr>
            <a:r>
              <a:rPr lang="en-US" dirty="0"/>
              <a:t>WIDTH and HEIGHT: size of the image</a:t>
            </a:r>
          </a:p>
          <a:p>
            <a:pPr>
              <a:lnSpc>
                <a:spcPct val="90000"/>
              </a:lnSpc>
            </a:pPr>
            <a:endParaRPr lang="en-US" dirty="0" smtClean="0"/>
          </a:p>
          <a:p>
            <a:pPr>
              <a:lnSpc>
                <a:spcPct val="90000"/>
              </a:lnSpc>
            </a:pPr>
            <a:r>
              <a:rPr lang="en-US" dirty="0" smtClean="0"/>
              <a:t>Can </a:t>
            </a:r>
            <a:r>
              <a:rPr lang="en-US" dirty="0"/>
              <a:t>use as anchor:</a:t>
            </a:r>
            <a:r>
              <a:rPr lang="en-US" sz="2800" dirty="0"/>
              <a:t>	</a:t>
            </a:r>
          </a:p>
          <a:p>
            <a:pPr lvl="1">
              <a:lnSpc>
                <a:spcPct val="90000"/>
              </a:lnSpc>
            </a:pPr>
            <a:r>
              <a:rPr lang="en-US" sz="2000" dirty="0"/>
              <a:t> </a:t>
            </a:r>
            <a:r>
              <a:rPr lang="en-US" dirty="0"/>
              <a:t>&lt;a </a:t>
            </a:r>
            <a:r>
              <a:rPr lang="en-US" dirty="0" err="1"/>
              <a:t>href</a:t>
            </a:r>
            <a:r>
              <a:rPr lang="en-US" dirty="0"/>
              <a:t>=</a:t>
            </a:r>
            <a:r>
              <a:rPr lang="en-US" i="1" dirty="0"/>
              <a:t>URL&gt;&lt;</a:t>
            </a:r>
            <a:r>
              <a:rPr lang="en-US" dirty="0" err="1"/>
              <a:t>img</a:t>
            </a:r>
            <a:r>
              <a:rPr lang="en-US" dirty="0"/>
              <a:t> </a:t>
            </a:r>
            <a:r>
              <a:rPr lang="en-US" dirty="0" err="1"/>
              <a:t>src</a:t>
            </a:r>
            <a:r>
              <a:rPr lang="en-US" dirty="0"/>
              <a:t>=</a:t>
            </a:r>
            <a:r>
              <a:rPr lang="en-US" i="1" dirty="0"/>
              <a:t>URL2&gt;</a:t>
            </a:r>
            <a:r>
              <a:rPr lang="en-US" dirty="0"/>
              <a:t>&lt;/a</a:t>
            </a:r>
            <a:r>
              <a:rPr lang="en-US" dirty="0" smtClean="0"/>
              <a:t>&gt;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228600"/>
            <a:ext cx="7772400" cy="1143000"/>
          </a:xfrm>
        </p:spPr>
        <p:txBody>
          <a:bodyPr/>
          <a:lstStyle/>
          <a:p>
            <a:r>
              <a:rPr lang="en-US"/>
              <a:t>Tables</a:t>
            </a:r>
          </a:p>
        </p:txBody>
      </p:sp>
      <p:graphicFrame>
        <p:nvGraphicFramePr>
          <p:cNvPr id="371715" name="Group 3"/>
          <p:cNvGraphicFramePr>
            <a:graphicFrameLocks noGrp="1"/>
          </p:cNvGraphicFramePr>
          <p:nvPr/>
        </p:nvGraphicFramePr>
        <p:xfrm>
          <a:off x="2063750" y="1600200"/>
          <a:ext cx="6096000" cy="4064001"/>
        </p:xfrm>
        <a:graphic>
          <a:graphicData uri="http://schemas.openxmlformats.org/drawingml/2006/table">
            <a:tbl>
              <a:tblPr/>
              <a:tblGrid>
                <a:gridCol w="2032000"/>
                <a:gridCol w="2032000"/>
                <a:gridCol w="2032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eenie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mennie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miney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a tiger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toe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1733" name="Text Box 21"/>
          <p:cNvSpPr txBox="1">
            <a:spLocks noChangeArrowheads="1"/>
          </p:cNvSpPr>
          <p:nvPr/>
        </p:nvSpPr>
        <p:spPr bwMode="auto">
          <a:xfrm>
            <a:off x="1682750" y="1195388"/>
            <a:ext cx="984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4" name="Text Box 22"/>
          <p:cNvSpPr txBox="1">
            <a:spLocks noChangeArrowheads="1"/>
          </p:cNvSpPr>
          <p:nvPr/>
        </p:nvSpPr>
        <p:spPr bwMode="auto">
          <a:xfrm>
            <a:off x="1682750" y="5729288"/>
            <a:ext cx="1047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5" name="Text Box 23"/>
          <p:cNvSpPr txBox="1">
            <a:spLocks noChangeArrowheads="1"/>
          </p:cNvSpPr>
          <p:nvPr/>
        </p:nvSpPr>
        <p:spPr bwMode="auto">
          <a:xfrm>
            <a:off x="1524000" y="2057400"/>
            <a:ext cx="6159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6" name="Text Box 24"/>
          <p:cNvSpPr txBox="1">
            <a:spLocks noChangeArrowheads="1"/>
          </p:cNvSpPr>
          <p:nvPr/>
        </p:nvSpPr>
        <p:spPr bwMode="auto">
          <a:xfrm>
            <a:off x="1530350" y="34432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7" name="Text Box 25"/>
          <p:cNvSpPr txBox="1">
            <a:spLocks noChangeArrowheads="1"/>
          </p:cNvSpPr>
          <p:nvPr/>
        </p:nvSpPr>
        <p:spPr bwMode="auto">
          <a:xfrm>
            <a:off x="1530350" y="48148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8" name="Text Box 26"/>
          <p:cNvSpPr txBox="1">
            <a:spLocks noChangeArrowheads="1"/>
          </p:cNvSpPr>
          <p:nvPr/>
        </p:nvSpPr>
        <p:spPr bwMode="auto">
          <a:xfrm>
            <a:off x="8153400" y="2057400"/>
            <a:ext cx="6794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9" name="Text Box 27"/>
          <p:cNvSpPr txBox="1">
            <a:spLocks noChangeArrowheads="1"/>
          </p:cNvSpPr>
          <p:nvPr/>
        </p:nvSpPr>
        <p:spPr bwMode="auto">
          <a:xfrm>
            <a:off x="8159750" y="34432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0" name="Text Box 28"/>
          <p:cNvSpPr txBox="1">
            <a:spLocks noChangeArrowheads="1"/>
          </p:cNvSpPr>
          <p:nvPr/>
        </p:nvSpPr>
        <p:spPr bwMode="auto">
          <a:xfrm>
            <a:off x="8159750" y="48148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1" name="Text Box 29"/>
          <p:cNvSpPr txBox="1">
            <a:spLocks noChangeArrowheads="1"/>
          </p:cNvSpPr>
          <p:nvPr/>
        </p:nvSpPr>
        <p:spPr bwMode="auto">
          <a:xfrm>
            <a:off x="198120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2" name="Text Box 30"/>
          <p:cNvSpPr txBox="1">
            <a:spLocks noChangeArrowheads="1"/>
          </p:cNvSpPr>
          <p:nvPr/>
        </p:nvSpPr>
        <p:spPr bwMode="auto">
          <a:xfrm>
            <a:off x="34607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3" name="Text Box 31"/>
          <p:cNvSpPr txBox="1">
            <a:spLocks noChangeArrowheads="1"/>
          </p:cNvSpPr>
          <p:nvPr/>
        </p:nvSpPr>
        <p:spPr bwMode="auto">
          <a:xfrm>
            <a:off x="40322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4" name="Text Box 32"/>
          <p:cNvSpPr txBox="1">
            <a:spLocks noChangeArrowheads="1"/>
          </p:cNvSpPr>
          <p:nvPr/>
        </p:nvSpPr>
        <p:spPr bwMode="auto">
          <a:xfrm>
            <a:off x="548640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5" name="Text Box 33"/>
          <p:cNvSpPr txBox="1">
            <a:spLocks noChangeArrowheads="1"/>
          </p:cNvSpPr>
          <p:nvPr/>
        </p:nvSpPr>
        <p:spPr bwMode="auto">
          <a:xfrm>
            <a:off x="60388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6" name="Text Box 34"/>
          <p:cNvSpPr txBox="1">
            <a:spLocks noChangeArrowheads="1"/>
          </p:cNvSpPr>
          <p:nvPr/>
        </p:nvSpPr>
        <p:spPr bwMode="auto">
          <a:xfrm>
            <a:off x="74993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7" name="Text Box 35"/>
          <p:cNvSpPr txBox="1">
            <a:spLocks noChangeArrowheads="1"/>
          </p:cNvSpPr>
          <p:nvPr/>
        </p:nvSpPr>
        <p:spPr bwMode="auto">
          <a:xfrm>
            <a:off x="198120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8" name="Text Box 36"/>
          <p:cNvSpPr txBox="1">
            <a:spLocks noChangeArrowheads="1"/>
          </p:cNvSpPr>
          <p:nvPr/>
        </p:nvSpPr>
        <p:spPr bwMode="auto">
          <a:xfrm>
            <a:off x="34607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9" name="Text Box 37"/>
          <p:cNvSpPr txBox="1">
            <a:spLocks noChangeArrowheads="1"/>
          </p:cNvSpPr>
          <p:nvPr/>
        </p:nvSpPr>
        <p:spPr bwMode="auto">
          <a:xfrm>
            <a:off x="40322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0" name="Text Box 38"/>
          <p:cNvSpPr txBox="1">
            <a:spLocks noChangeArrowheads="1"/>
          </p:cNvSpPr>
          <p:nvPr/>
        </p:nvSpPr>
        <p:spPr bwMode="auto">
          <a:xfrm>
            <a:off x="548640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1" name="Text Box 39"/>
          <p:cNvSpPr txBox="1">
            <a:spLocks noChangeArrowheads="1"/>
          </p:cNvSpPr>
          <p:nvPr/>
        </p:nvSpPr>
        <p:spPr bwMode="auto">
          <a:xfrm>
            <a:off x="60388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2" name="Text Box 40"/>
          <p:cNvSpPr txBox="1">
            <a:spLocks noChangeArrowheads="1"/>
          </p:cNvSpPr>
          <p:nvPr/>
        </p:nvSpPr>
        <p:spPr bwMode="auto">
          <a:xfrm>
            <a:off x="74993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3" name="Text Box 41"/>
          <p:cNvSpPr txBox="1">
            <a:spLocks noChangeArrowheads="1"/>
          </p:cNvSpPr>
          <p:nvPr/>
        </p:nvSpPr>
        <p:spPr bwMode="auto">
          <a:xfrm>
            <a:off x="198120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4" name="Text Box 42"/>
          <p:cNvSpPr txBox="1">
            <a:spLocks noChangeArrowheads="1"/>
          </p:cNvSpPr>
          <p:nvPr/>
        </p:nvSpPr>
        <p:spPr bwMode="auto">
          <a:xfrm>
            <a:off x="34607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5" name="Text Box 43"/>
          <p:cNvSpPr txBox="1">
            <a:spLocks noChangeArrowheads="1"/>
          </p:cNvSpPr>
          <p:nvPr/>
        </p:nvSpPr>
        <p:spPr bwMode="auto">
          <a:xfrm>
            <a:off x="40322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6" name="Text Box 44"/>
          <p:cNvSpPr txBox="1">
            <a:spLocks noChangeArrowheads="1"/>
          </p:cNvSpPr>
          <p:nvPr/>
        </p:nvSpPr>
        <p:spPr bwMode="auto">
          <a:xfrm>
            <a:off x="548640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7" name="Text Box 45"/>
          <p:cNvSpPr txBox="1">
            <a:spLocks noChangeArrowheads="1"/>
          </p:cNvSpPr>
          <p:nvPr/>
        </p:nvSpPr>
        <p:spPr bwMode="auto">
          <a:xfrm>
            <a:off x="60388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8" name="Text Box 46"/>
          <p:cNvSpPr txBox="1">
            <a:spLocks noChangeArrowheads="1"/>
          </p:cNvSpPr>
          <p:nvPr/>
        </p:nvSpPr>
        <p:spPr bwMode="auto">
          <a:xfrm>
            <a:off x="74993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17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17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17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17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1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1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17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17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17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17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17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17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17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1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17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17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17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17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17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17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17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17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17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33" grpId="0"/>
      <p:bldP spid="371734" grpId="0"/>
      <p:bldP spid="371735" grpId="0"/>
      <p:bldP spid="371736" grpId="0"/>
      <p:bldP spid="371737" grpId="0"/>
      <p:bldP spid="371738" grpId="0"/>
      <p:bldP spid="371739" grpId="0"/>
      <p:bldP spid="371740" grpId="0"/>
      <p:bldP spid="371741" grpId="0"/>
      <p:bldP spid="371742" grpId="0"/>
      <p:bldP spid="371743" grpId="0"/>
      <p:bldP spid="371744" grpId="0"/>
      <p:bldP spid="371745" grpId="0"/>
      <p:bldP spid="371746" grpId="0"/>
      <p:bldP spid="371747" grpId="0"/>
      <p:bldP spid="371748" grpId="0"/>
      <p:bldP spid="371749" grpId="0"/>
      <p:bldP spid="371750" grpId="0"/>
      <p:bldP spid="371751" grpId="0"/>
      <p:bldP spid="371752" grpId="0"/>
      <p:bldP spid="371753" grpId="0"/>
      <p:bldP spid="371754" grpId="0"/>
      <p:bldP spid="371755" grpId="0"/>
      <p:bldP spid="371756" grpId="0"/>
      <p:bldP spid="371757" grpId="0"/>
      <p:bldP spid="3717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grpSp>
        <p:nvGrpSpPr>
          <p:cNvPr id="2"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packets</a:t>
              </a:r>
            </a:p>
          </p:txBody>
        </p:sp>
      </p:grpSp>
      <p:grpSp>
        <p:nvGrpSpPr>
          <p:cNvPr id="3"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end to end packets</a:t>
              </a:r>
            </a:p>
          </p:txBody>
        </p:sp>
      </p:grpSp>
      <p:grpSp>
        <p:nvGrpSpPr>
          <p:cNvPr id="4"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0"/>
            <a:ext cx="7772400" cy="685800"/>
          </a:xfrm>
        </p:spPr>
        <p:txBody>
          <a:bodyPr/>
          <a:lstStyle/>
          <a:p>
            <a:r>
              <a:rPr lang="en-US"/>
              <a:t>Table Example</a:t>
            </a:r>
          </a:p>
        </p:txBody>
      </p:sp>
      <p:sp>
        <p:nvSpPr>
          <p:cNvPr id="373763" name="Rectangle 3"/>
          <p:cNvSpPr>
            <a:spLocks noGrp="1" noChangeArrowheads="1"/>
          </p:cNvSpPr>
          <p:nvPr>
            <p:ph type="body" idx="1"/>
          </p:nvPr>
        </p:nvSpPr>
        <p:spPr>
          <a:xfrm>
            <a:off x="152400" y="990600"/>
            <a:ext cx="8610600" cy="5334000"/>
          </a:xfrm>
        </p:spPr>
        <p:txBody>
          <a:bodyPr/>
          <a:lstStyle/>
          <a:p>
            <a:pPr>
              <a:buFontTx/>
              <a:buNone/>
            </a:pPr>
            <a:r>
              <a:rPr lang="en-US" sz="2800" dirty="0"/>
              <a:t>&lt;table align=“center”&gt;</a:t>
            </a:r>
          </a:p>
          <a:p>
            <a:pPr>
              <a:buFontTx/>
              <a:buNone/>
            </a:pPr>
            <a:r>
              <a:rPr lang="en-US" sz="2800" dirty="0"/>
              <a:t>&lt;caption align=“right”&gt;The caption&lt;/caption&gt;    </a:t>
            </a:r>
          </a:p>
          <a:p>
            <a:pPr>
              <a:buFontTx/>
              <a:buNone/>
            </a:pPr>
            <a:r>
              <a:rPr lang="en-US" sz="2800" dirty="0"/>
              <a:t>	&lt; </a:t>
            </a:r>
            <a:r>
              <a:rPr lang="en-US" sz="2800" dirty="0" err="1"/>
              <a:t>tr</a:t>
            </a:r>
            <a:r>
              <a:rPr lang="en-US" sz="2800" dirty="0"/>
              <a:t> align=“LEFT”&gt;</a:t>
            </a:r>
          </a:p>
          <a:p>
            <a:pPr>
              <a:buFontTx/>
              <a:buNone/>
            </a:pPr>
            <a:r>
              <a:rPr lang="en-US" sz="2800" dirty="0"/>
              <a:t>		&lt;</a:t>
            </a:r>
            <a:r>
              <a:rPr lang="en-US" sz="2800" dirty="0" err="1"/>
              <a:t>th</a:t>
            </a:r>
            <a:r>
              <a:rPr lang="en-US" sz="2800" dirty="0"/>
              <a:t>&gt; Header1 &lt;/</a:t>
            </a:r>
            <a:r>
              <a:rPr lang="en-US" sz="2800" dirty="0" err="1"/>
              <a:t>th</a:t>
            </a:r>
            <a:r>
              <a:rPr lang="en-US" sz="2800" dirty="0"/>
              <a:t>&gt;</a:t>
            </a:r>
          </a:p>
          <a:p>
            <a:pPr>
              <a:buFontTx/>
              <a:buNone/>
            </a:pPr>
            <a:r>
              <a:rPr lang="en-US" sz="2800" dirty="0"/>
              <a:t>		&lt;</a:t>
            </a:r>
            <a:r>
              <a:rPr lang="en-US" sz="2800" dirty="0" err="1"/>
              <a:t>th</a:t>
            </a:r>
            <a:r>
              <a:rPr lang="en-US" sz="2800" dirty="0"/>
              <a:t>&gt; Header2&lt;/</a:t>
            </a:r>
            <a:r>
              <a:rPr lang="en-US" sz="2800" dirty="0" err="1"/>
              <a:t>th</a:t>
            </a:r>
            <a:r>
              <a:rPr lang="en-US" sz="2800" dirty="0"/>
              <a:t>&gt;</a:t>
            </a:r>
          </a:p>
          <a:p>
            <a:pPr>
              <a:buFontTx/>
              <a:buNone/>
            </a:pPr>
            <a:r>
              <a:rPr lang="en-US" sz="2800" dirty="0"/>
              <a:t>	&lt;/</a:t>
            </a:r>
            <a:r>
              <a:rPr lang="en-US" sz="2800" dirty="0" err="1"/>
              <a:t>tr</a:t>
            </a:r>
            <a:r>
              <a:rPr lang="en-US" sz="2800" dirty="0"/>
              <a:t>&gt;</a:t>
            </a:r>
          </a:p>
          <a:p>
            <a:pPr>
              <a:buFontTx/>
              <a:buNone/>
            </a:pPr>
            <a:r>
              <a:rPr lang="en-US" sz="2800" dirty="0"/>
              <a:t>	&lt;</a:t>
            </a:r>
            <a:r>
              <a:rPr lang="en-US" sz="2800" dirty="0" err="1"/>
              <a:t>tr</a:t>
            </a:r>
            <a:r>
              <a:rPr lang="en-US" sz="2800" dirty="0"/>
              <a:t>&gt;&lt;td&gt;first row, first item &lt;/td&gt;</a:t>
            </a:r>
          </a:p>
          <a:p>
            <a:pPr>
              <a:buFontTx/>
              <a:buNone/>
            </a:pPr>
            <a:r>
              <a:rPr lang="en-US" sz="2800" dirty="0"/>
              <a:t>            &lt;td&gt;first row, second item&lt;/td&gt;&lt;/</a:t>
            </a:r>
            <a:r>
              <a:rPr lang="en-US" sz="2800" dirty="0" err="1"/>
              <a:t>tr</a:t>
            </a:r>
            <a:r>
              <a:rPr lang="en-US" sz="2800" dirty="0"/>
              <a:t>&gt;</a:t>
            </a:r>
          </a:p>
          <a:p>
            <a:pPr>
              <a:buFontTx/>
              <a:buNone/>
            </a:pPr>
            <a:r>
              <a:rPr lang="en-US" sz="2800" dirty="0"/>
              <a:t>	&lt; </a:t>
            </a:r>
            <a:r>
              <a:rPr lang="en-US" sz="2800" dirty="0" err="1"/>
              <a:t>tr</a:t>
            </a:r>
            <a:r>
              <a:rPr lang="en-US" sz="2800" dirty="0"/>
              <a:t>&gt;&lt;td&gt;second row, first item&lt;/td&gt;</a:t>
            </a:r>
          </a:p>
          <a:p>
            <a:pPr>
              <a:buFontTx/>
              <a:buNone/>
            </a:pPr>
            <a:r>
              <a:rPr lang="en-US" sz="2800" dirty="0"/>
              <a:t>            &lt;td&gt;second row, second item&lt;/td&gt;&lt;/</a:t>
            </a:r>
            <a:r>
              <a:rPr lang="en-US" sz="2800" dirty="0" err="1"/>
              <a:t>tr</a:t>
            </a:r>
            <a:r>
              <a:rPr lang="en-US" sz="2800" dirty="0"/>
              <a:t>&gt;</a:t>
            </a:r>
          </a:p>
          <a:p>
            <a:pPr>
              <a:buFontTx/>
              <a:buNone/>
            </a:pPr>
            <a:r>
              <a:rPr lang="en-US" sz="2800" dirty="0"/>
              <a:t>&lt;/table</a:t>
            </a:r>
            <a:r>
              <a:rPr lang="en-US" sz="2800" dirty="0" smtClean="0"/>
              <a:t>&gt;</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143000"/>
          </a:xfrm>
        </p:spPr>
        <p:txBody>
          <a:bodyPr/>
          <a:lstStyle/>
          <a:p>
            <a:r>
              <a:rPr lang="en-US" altLang="en-US" smtClean="0"/>
              <a:t>Programming for the Web</a:t>
            </a:r>
          </a:p>
        </p:txBody>
      </p:sp>
      <p:sp>
        <p:nvSpPr>
          <p:cNvPr id="28675" name="Rectangle 3"/>
          <p:cNvSpPr>
            <a:spLocks noGrp="1" noChangeArrowheads="1"/>
          </p:cNvSpPr>
          <p:nvPr>
            <p:ph type="body" idx="1"/>
          </p:nvPr>
        </p:nvSpPr>
        <p:spPr>
          <a:xfrm>
            <a:off x="685800" y="1295400"/>
            <a:ext cx="8458200" cy="4114800"/>
          </a:xfrm>
        </p:spPr>
        <p:txBody>
          <a:bodyPr/>
          <a:lstStyle/>
          <a:p>
            <a:pPr>
              <a:lnSpc>
                <a:spcPct val="90000"/>
              </a:lnSpc>
            </a:pPr>
            <a:r>
              <a:rPr lang="en-US" altLang="en-US" sz="2800" dirty="0" smtClean="0"/>
              <a:t>JavaScript [Client-side]</a:t>
            </a:r>
          </a:p>
          <a:p>
            <a:pPr lvl="1">
              <a:lnSpc>
                <a:spcPct val="90000"/>
              </a:lnSpc>
            </a:pPr>
            <a:r>
              <a:rPr lang="en-US" altLang="en-US" sz="2400" dirty="0" smtClean="0"/>
              <a:t>Server embeds a program in HTML</a:t>
            </a:r>
          </a:p>
          <a:p>
            <a:pPr lvl="1">
              <a:lnSpc>
                <a:spcPct val="90000"/>
              </a:lnSpc>
            </a:pPr>
            <a:r>
              <a:rPr lang="en-US" altLang="en-US" sz="2400" dirty="0" smtClean="0"/>
              <a:t>Browser runs the program when it gets to it</a:t>
            </a:r>
          </a:p>
          <a:p>
            <a:pPr lvl="4">
              <a:lnSpc>
                <a:spcPct val="90000"/>
              </a:lnSpc>
            </a:pPr>
            <a:endParaRPr lang="en-US" altLang="en-US" sz="1600" dirty="0" smtClean="0"/>
          </a:p>
          <a:p>
            <a:pPr>
              <a:lnSpc>
                <a:spcPct val="90000"/>
              </a:lnSpc>
            </a:pPr>
            <a:r>
              <a:rPr lang="en-US" altLang="en-US" sz="2800" dirty="0" smtClean="0"/>
              <a:t>PHP “Common Gateway Interface” [Server-side]</a:t>
            </a:r>
          </a:p>
          <a:p>
            <a:pPr lvl="1">
              <a:lnSpc>
                <a:spcPct val="90000"/>
              </a:lnSpc>
            </a:pPr>
            <a:r>
              <a:rPr lang="en-US" altLang="en-US" sz="2400" dirty="0" smtClean="0"/>
              <a:t>HTML form sends field values to the server</a:t>
            </a:r>
          </a:p>
          <a:p>
            <a:pPr lvl="1">
              <a:lnSpc>
                <a:spcPct val="90000"/>
              </a:lnSpc>
            </a:pPr>
            <a:r>
              <a:rPr lang="en-US" altLang="en-US" sz="2400" dirty="0" smtClean="0"/>
              <a:t>Server passes field values to a program</a:t>
            </a:r>
          </a:p>
          <a:p>
            <a:pPr lvl="1">
              <a:lnSpc>
                <a:spcPct val="90000"/>
              </a:lnSpc>
            </a:pPr>
            <a:r>
              <a:rPr lang="en-US" altLang="en-US" sz="2400" dirty="0" smtClean="0"/>
              <a:t>Program generates a Web page as a response</a:t>
            </a:r>
          </a:p>
          <a:p>
            <a:pPr lvl="3">
              <a:lnSpc>
                <a:spcPct val="90000"/>
              </a:lnSpc>
              <a:buFontTx/>
              <a:buNone/>
            </a:pPr>
            <a:endParaRPr lang="en-US" altLang="en-US" sz="1800" dirty="0" smtClean="0"/>
          </a:p>
          <a:p>
            <a:pPr>
              <a:lnSpc>
                <a:spcPct val="90000"/>
              </a:lnSpc>
            </a:pPr>
            <a:r>
              <a:rPr lang="en-US" altLang="en-US" sz="2800" dirty="0" smtClean="0"/>
              <a:t>Ajax</a:t>
            </a:r>
          </a:p>
          <a:p>
            <a:pPr lvl="1">
              <a:lnSpc>
                <a:spcPct val="90000"/>
              </a:lnSpc>
            </a:pPr>
            <a:r>
              <a:rPr lang="en-US" altLang="en-US" sz="2400" dirty="0" smtClean="0"/>
              <a:t>Server sends browser a generic program to run</a:t>
            </a:r>
          </a:p>
          <a:p>
            <a:pPr lvl="1">
              <a:lnSpc>
                <a:spcPct val="90000"/>
              </a:lnSpc>
            </a:pPr>
            <a:r>
              <a:rPr lang="en-US" altLang="en-US" sz="2400" dirty="0" smtClean="0"/>
              <a:t>Browser and server programs exchange XML-encoded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r>
              <a:rPr lang="en-US" altLang="en-US" smtClean="0"/>
              <a:t>JavaScript</a:t>
            </a:r>
          </a:p>
        </p:txBody>
      </p:sp>
      <p:sp>
        <p:nvSpPr>
          <p:cNvPr id="36867" name="Rectangle 3"/>
          <p:cNvSpPr>
            <a:spLocks noGrp="1" noChangeArrowheads="1"/>
          </p:cNvSpPr>
          <p:nvPr>
            <p:ph type="body" idx="1"/>
          </p:nvPr>
        </p:nvSpPr>
        <p:spPr>
          <a:xfrm>
            <a:off x="228600" y="1600200"/>
            <a:ext cx="8915400" cy="4876800"/>
          </a:xfrm>
        </p:spPr>
        <p:txBody>
          <a:bodyPr/>
          <a:lstStyle/>
          <a:p>
            <a:pPr>
              <a:buFontTx/>
              <a:buNone/>
            </a:pPr>
            <a:r>
              <a:rPr lang="en-US" altLang="en-US" sz="2000" smtClean="0"/>
              <a:t>&lt;HTML&gt;</a:t>
            </a:r>
          </a:p>
          <a:p>
            <a:pPr>
              <a:buFontTx/>
              <a:buNone/>
            </a:pPr>
            <a:r>
              <a:rPr lang="en-US" altLang="en-US" sz="2000" smtClean="0"/>
              <a:t>&lt;HEAD&gt;</a:t>
            </a:r>
          </a:p>
          <a:p>
            <a:pPr>
              <a:buFontTx/>
              <a:buNone/>
            </a:pPr>
            <a:r>
              <a:rPr lang="en-US" altLang="en-US" sz="2000" smtClean="0"/>
              <a:t>	&lt;TITLE&gt;My first script&lt;/TITLE&gt;</a:t>
            </a:r>
          </a:p>
          <a:p>
            <a:pPr>
              <a:buFontTx/>
              <a:buNone/>
            </a:pPr>
            <a:r>
              <a:rPr lang="en-US" altLang="en-US" sz="2000" smtClean="0"/>
              <a:t>&lt;/HEAD&gt;</a:t>
            </a:r>
          </a:p>
          <a:p>
            <a:pPr>
              <a:buFontTx/>
              <a:buNone/>
            </a:pPr>
            <a:r>
              <a:rPr lang="en-US" altLang="en-US" sz="2000" smtClean="0"/>
              <a:t>&lt;BODY BGCOLOR=WHITE&gt;</a:t>
            </a:r>
          </a:p>
          <a:p>
            <a:pPr>
              <a:buFontTx/>
              <a:buNone/>
            </a:pPr>
            <a:r>
              <a:rPr lang="en-US" altLang="en-US" sz="2000" smtClean="0"/>
              <a:t>&lt;H1&gt;</a:t>
            </a:r>
          </a:p>
          <a:p>
            <a:pPr>
              <a:buFontTx/>
              <a:buNone/>
            </a:pPr>
            <a:r>
              <a:rPr lang="en-US" altLang="en-US" sz="2000" smtClean="0"/>
              <a:t>	</a:t>
            </a:r>
            <a:r>
              <a:rPr lang="en-US" altLang="en-US" sz="2000" smtClean="0">
                <a:solidFill>
                  <a:srgbClr val="023CCC"/>
                </a:solidFill>
              </a:rPr>
              <a:t>&lt;SCRIPT LANGUAGE=JAVASCRIPT TYPE="TEXT/JAVASCRIPT"&gt;</a:t>
            </a:r>
          </a:p>
          <a:p>
            <a:pPr>
              <a:buFontTx/>
              <a:buNone/>
            </a:pPr>
            <a:r>
              <a:rPr lang="en-US" altLang="en-US" sz="2000" smtClean="0">
                <a:solidFill>
                  <a:srgbClr val="023CCC"/>
                </a:solidFill>
              </a:rPr>
              <a:t>		document.write("Hello, world!")</a:t>
            </a:r>
          </a:p>
          <a:p>
            <a:pPr>
              <a:buFontTx/>
              <a:buNone/>
            </a:pPr>
            <a:r>
              <a:rPr lang="en-US" altLang="en-US" sz="2000" smtClean="0">
                <a:solidFill>
                  <a:srgbClr val="023CCC"/>
                </a:solidFill>
              </a:rPr>
              <a:t>	&lt;/SCRIPT&gt;</a:t>
            </a:r>
          </a:p>
          <a:p>
            <a:pPr>
              <a:buFontTx/>
              <a:buNone/>
            </a:pPr>
            <a:r>
              <a:rPr lang="en-US" altLang="en-US" sz="2000" smtClean="0"/>
              <a:t>&lt;/H1&gt;</a:t>
            </a:r>
          </a:p>
          <a:p>
            <a:pPr>
              <a:buFontTx/>
              <a:buNone/>
            </a:pPr>
            <a:r>
              <a:rPr lang="en-US" altLang="en-US" sz="2000" smtClean="0"/>
              <a:t>&lt;/BODY&gt;&lt;/HTML&gt;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lstStyle/>
          <a:p>
            <a:r>
              <a:rPr lang="en-US" altLang="en-US" dirty="0" smtClean="0"/>
              <a:t>What’s a </a:t>
            </a:r>
            <a:r>
              <a:rPr lang="en-US" altLang="en-US" dirty="0" smtClean="0"/>
              <a:t>Web Page</a:t>
            </a:r>
            <a:r>
              <a:rPr lang="en-US" altLang="en-US" dirty="0" smtClean="0"/>
              <a:t>?</a:t>
            </a:r>
            <a:endParaRPr lang="en-US" altLang="en-US" dirty="0" smtClean="0"/>
          </a:p>
        </p:txBody>
      </p:sp>
      <p:sp>
        <p:nvSpPr>
          <p:cNvPr id="7171" name="Rectangle 3"/>
          <p:cNvSpPr>
            <a:spLocks noGrp="1" noChangeArrowheads="1"/>
          </p:cNvSpPr>
          <p:nvPr>
            <p:ph type="body" idx="1"/>
          </p:nvPr>
        </p:nvSpPr>
        <p:spPr>
          <a:xfrm>
            <a:off x="685800" y="1752600"/>
            <a:ext cx="7772400" cy="4114800"/>
          </a:xfrm>
        </p:spPr>
        <p:txBody>
          <a:bodyPr/>
          <a:lstStyle/>
          <a:p>
            <a:r>
              <a:rPr lang="en-US" altLang="en-US" dirty="0" smtClean="0"/>
              <a:t>Content</a:t>
            </a:r>
          </a:p>
          <a:p>
            <a:pPr lvl="3"/>
            <a:endParaRPr lang="en-US" altLang="en-US" dirty="0" smtClean="0"/>
          </a:p>
          <a:p>
            <a:r>
              <a:rPr lang="en-US" altLang="en-US" dirty="0" smtClean="0"/>
              <a:t>Structure</a:t>
            </a:r>
            <a:endParaRPr lang="en-US" altLang="en-US" dirty="0" smtClean="0"/>
          </a:p>
          <a:p>
            <a:pPr lvl="3"/>
            <a:endParaRPr lang="en-US" altLang="en-US" dirty="0" smtClean="0"/>
          </a:p>
          <a:p>
            <a:r>
              <a:rPr lang="en-US" altLang="en-US" dirty="0" smtClean="0"/>
              <a:t>Appearance</a:t>
            </a:r>
            <a:endParaRPr lang="en-US" altLang="en-US" dirty="0" smtClean="0"/>
          </a:p>
          <a:p>
            <a:pPr lvl="3"/>
            <a:endParaRPr lang="en-US" altLang="en-US" dirty="0" smtClean="0"/>
          </a:p>
          <a:p>
            <a:r>
              <a:rPr lang="en-US" altLang="en-US" dirty="0" smtClean="0"/>
              <a:t>Behavior</a:t>
            </a:r>
            <a:endParaRPr lang="en-US" alt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914400" y="304800"/>
            <a:ext cx="7340600" cy="838200"/>
          </a:xfrm>
        </p:spPr>
        <p:txBody>
          <a:bodyPr/>
          <a:lstStyle/>
          <a:p>
            <a:r>
              <a:rPr lang="en-US" dirty="0"/>
              <a:t>Why is </a:t>
            </a:r>
            <a:r>
              <a:rPr lang="en-US" dirty="0" smtClean="0"/>
              <a:t>There </a:t>
            </a:r>
            <a:r>
              <a:rPr lang="en-US" dirty="0"/>
              <a:t>a Web?</a:t>
            </a:r>
          </a:p>
        </p:txBody>
      </p:sp>
      <p:sp>
        <p:nvSpPr>
          <p:cNvPr id="441347" name="Rectangle 3"/>
          <p:cNvSpPr>
            <a:spLocks noGrp="1" noChangeArrowheads="1"/>
          </p:cNvSpPr>
          <p:nvPr>
            <p:ph type="body" idx="1"/>
          </p:nvPr>
        </p:nvSpPr>
        <p:spPr>
          <a:xfrm>
            <a:off x="685800" y="1447800"/>
            <a:ext cx="7772400" cy="4800600"/>
          </a:xfrm>
        </p:spPr>
        <p:txBody>
          <a:bodyPr/>
          <a:lstStyle/>
          <a:p>
            <a:r>
              <a:rPr lang="en-US" sz="2800" dirty="0"/>
              <a:t>Affordable storage</a:t>
            </a:r>
          </a:p>
          <a:p>
            <a:pPr lvl="1"/>
            <a:r>
              <a:rPr lang="en-US" sz="2400" dirty="0">
                <a:solidFill>
                  <a:schemeClr val="accent2"/>
                </a:solidFill>
              </a:rPr>
              <a:t>300,000 words/$ in 1995</a:t>
            </a:r>
          </a:p>
          <a:p>
            <a:r>
              <a:rPr lang="en-US" sz="2800" dirty="0"/>
              <a:t>Adequate backbone capacity</a:t>
            </a:r>
          </a:p>
          <a:p>
            <a:pPr lvl="1"/>
            <a:r>
              <a:rPr lang="en-US" sz="2400" dirty="0">
                <a:solidFill>
                  <a:schemeClr val="accent2"/>
                </a:solidFill>
              </a:rPr>
              <a:t>25,000 simultaneous transfers in 1995</a:t>
            </a:r>
          </a:p>
          <a:p>
            <a:r>
              <a:rPr lang="en-US" sz="2800" dirty="0"/>
              <a:t>Adequate “last mile” bandwidth</a:t>
            </a:r>
          </a:p>
          <a:p>
            <a:pPr lvl="1"/>
            <a:r>
              <a:rPr lang="en-US" sz="2400" dirty="0">
                <a:solidFill>
                  <a:schemeClr val="accent2"/>
                </a:solidFill>
              </a:rPr>
              <a:t>1 second/screen in 1995</a:t>
            </a:r>
          </a:p>
          <a:p>
            <a:r>
              <a:rPr lang="en-US" sz="2800" dirty="0"/>
              <a:t>Display capability</a:t>
            </a:r>
          </a:p>
          <a:p>
            <a:pPr lvl="1"/>
            <a:r>
              <a:rPr lang="en-US" sz="2400" dirty="0">
                <a:solidFill>
                  <a:schemeClr val="accent2"/>
                </a:solidFill>
              </a:rPr>
              <a:t>10% of US population in 1995</a:t>
            </a:r>
          </a:p>
          <a:p>
            <a:r>
              <a:rPr lang="en-US" sz="2800" dirty="0"/>
              <a:t>Effective search capabilities</a:t>
            </a:r>
          </a:p>
          <a:p>
            <a:pPr lvl="1"/>
            <a:r>
              <a:rPr lang="en-US" sz="2400" dirty="0">
                <a:solidFill>
                  <a:schemeClr val="accent2"/>
                </a:solidFill>
              </a:rPr>
              <a:t>Lycos and Yahoo were started in 1995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1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41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1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13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413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413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41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134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41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dirty="0" smtClean="0"/>
              <a:t>Next Week …</a:t>
            </a:r>
            <a:endParaRPr lang="en-US" dirty="0"/>
          </a:p>
        </p:txBody>
      </p:sp>
      <p:pic>
        <p:nvPicPr>
          <p:cNvPr id="1026" name="Picture 2" descr="http://famousface.us/wp-content/gallery/sergey-brin/sergey-br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5255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88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Before You Go</a:t>
            </a:r>
          </a:p>
        </p:txBody>
      </p:sp>
      <p:sp>
        <p:nvSpPr>
          <p:cNvPr id="270339" name="Rectangle 3"/>
          <p:cNvSpPr>
            <a:spLocks noGrp="1" noChangeArrowheads="1"/>
          </p:cNvSpPr>
          <p:nvPr>
            <p:ph type="body" idx="1"/>
          </p:nvPr>
        </p:nvSpPr>
        <p:spPr/>
        <p:txBody>
          <a:bodyPr/>
          <a:lstStyle/>
          <a:p>
            <a:pPr>
              <a:buFontTx/>
              <a:buNone/>
            </a:pPr>
            <a:r>
              <a:rPr lang="en-US"/>
              <a:t>	On a sheet of paper, answer the following (ungraded) question (no names, please):</a:t>
            </a:r>
          </a:p>
          <a:p>
            <a:endParaRPr lang="en-US"/>
          </a:p>
          <a:p>
            <a:pPr>
              <a:buFontTx/>
              <a:buNone/>
            </a:pPr>
            <a:r>
              <a:rPr lang="en-US"/>
              <a:t>	</a:t>
            </a:r>
            <a:r>
              <a:rPr lang="en-US" sz="4000"/>
              <a:t>What was the muddiest point in today’s class?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3908" name="Rectangle 4"/>
          <p:cNvSpPr>
            <a:spLocks noGrp="1" noChangeArrowheads="1"/>
          </p:cNvSpPr>
          <p:nvPr>
            <p:ph type="title"/>
          </p:nvPr>
        </p:nvSpPr>
        <p:spPr>
          <a:xfrm>
            <a:off x="381000" y="609600"/>
            <a:ext cx="8382000" cy="1143000"/>
          </a:xfrm>
          <a:noFill/>
          <a:ln/>
        </p:spPr>
        <p:txBody>
          <a:bodyPr lIns="90488" tIns="44450" rIns="90488" bIns="44450"/>
          <a:lstStyle/>
          <a:p>
            <a:r>
              <a:rPr lang="en-US" dirty="0"/>
              <a:t>File Transfer Program (FTP)</a:t>
            </a:r>
          </a:p>
        </p:txBody>
      </p:sp>
      <p:sp>
        <p:nvSpPr>
          <p:cNvPr id="123909" name="Rectangle 5"/>
          <p:cNvSpPr>
            <a:spLocks noGrp="1" noChangeArrowheads="1"/>
          </p:cNvSpPr>
          <p:nvPr>
            <p:ph type="body" idx="1"/>
          </p:nvPr>
        </p:nvSpPr>
        <p:spPr>
          <a:xfrm>
            <a:off x="533400" y="1905000"/>
            <a:ext cx="8305800" cy="4495800"/>
          </a:xfrm>
          <a:noFill/>
          <a:ln/>
        </p:spPr>
        <p:txBody>
          <a:bodyPr lIns="90488" tIns="44450" rIns="90488" bIns="44450"/>
          <a:lstStyle/>
          <a:p>
            <a:pPr>
              <a:lnSpc>
                <a:spcPct val="90000"/>
              </a:lnSpc>
            </a:pPr>
            <a:r>
              <a:rPr lang="en-US" dirty="0"/>
              <a:t>Used to move files between machines</a:t>
            </a:r>
          </a:p>
          <a:p>
            <a:pPr lvl="1">
              <a:lnSpc>
                <a:spcPct val="90000"/>
              </a:lnSpc>
            </a:pPr>
            <a:r>
              <a:rPr lang="en-US" dirty="0"/>
              <a:t>Upload (put) moves from client to server</a:t>
            </a:r>
          </a:p>
          <a:p>
            <a:pPr lvl="1">
              <a:lnSpc>
                <a:spcPct val="90000"/>
              </a:lnSpc>
            </a:pPr>
            <a:r>
              <a:rPr lang="en-US" dirty="0"/>
              <a:t>Download (get) moves files from server to client</a:t>
            </a:r>
          </a:p>
          <a:p>
            <a:pPr lvl="3">
              <a:lnSpc>
                <a:spcPct val="90000"/>
              </a:lnSpc>
            </a:pPr>
            <a:endParaRPr lang="en-US" sz="1800" dirty="0"/>
          </a:p>
          <a:p>
            <a:pPr>
              <a:lnSpc>
                <a:spcPct val="90000"/>
              </a:lnSpc>
            </a:pPr>
            <a:r>
              <a:rPr lang="en-US" dirty="0"/>
              <a:t>Both visual and command line interfaces available</a:t>
            </a:r>
          </a:p>
          <a:p>
            <a:pPr lvl="3">
              <a:lnSpc>
                <a:spcPct val="90000"/>
              </a:lnSpc>
            </a:pPr>
            <a:endParaRPr lang="en-US" sz="1800" dirty="0"/>
          </a:p>
          <a:p>
            <a:pPr>
              <a:lnSpc>
                <a:spcPct val="90000"/>
              </a:lnSpc>
            </a:pPr>
            <a:r>
              <a:rPr lang="en-US" dirty="0"/>
              <a:t>Normally requires an account on the server</a:t>
            </a:r>
          </a:p>
          <a:p>
            <a:pPr lvl="1">
              <a:lnSpc>
                <a:spcPct val="90000"/>
              </a:lnSpc>
            </a:pPr>
            <a:r>
              <a:rPr lang="en-US" dirty="0" err="1"/>
              <a:t>Userid</a:t>
            </a:r>
            <a:r>
              <a:rPr lang="en-US" dirty="0"/>
              <a:t> “anonymous” provides public access</a:t>
            </a:r>
          </a:p>
          <a:p>
            <a:pPr lvl="4">
              <a:lnSpc>
                <a:spcPct val="90000"/>
              </a:lnSpc>
            </a:pPr>
            <a:endParaRPr lang="en-US" sz="18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685800" y="0"/>
            <a:ext cx="7772400" cy="1143000"/>
          </a:xfrm>
        </p:spPr>
        <p:txBody>
          <a:bodyPr/>
          <a:lstStyle/>
          <a:p>
            <a:r>
              <a:rPr lang="en-US" dirty="0"/>
              <a:t>Hands On</a:t>
            </a:r>
            <a:r>
              <a:rPr lang="en-US" dirty="0" smtClean="0"/>
              <a:t>: Graphical </a:t>
            </a:r>
            <a:r>
              <a:rPr lang="en-US" dirty="0"/>
              <a:t>Secure FTP</a:t>
            </a:r>
          </a:p>
        </p:txBody>
      </p:sp>
      <p:sp>
        <p:nvSpPr>
          <p:cNvPr id="286723" name="Rectangle 3"/>
          <p:cNvSpPr>
            <a:spLocks noGrp="1" noChangeArrowheads="1"/>
          </p:cNvSpPr>
          <p:nvPr>
            <p:ph type="body" idx="4294967295"/>
          </p:nvPr>
        </p:nvSpPr>
        <p:spPr>
          <a:xfrm>
            <a:off x="685800" y="1219200"/>
            <a:ext cx="7772400" cy="4114800"/>
          </a:xfrm>
        </p:spPr>
        <p:txBody>
          <a:bodyPr/>
          <a:lstStyle/>
          <a:p>
            <a:r>
              <a:rPr lang="en-US" dirty="0" smtClean="0"/>
              <a:t>Install </a:t>
            </a:r>
            <a:r>
              <a:rPr lang="en-US" dirty="0" err="1" smtClean="0"/>
              <a:t>WinSCP</a:t>
            </a:r>
            <a:r>
              <a:rPr lang="en-US" dirty="0" smtClean="0"/>
              <a:t> (Windows) or Fetch (Mac)</a:t>
            </a:r>
          </a:p>
          <a:p>
            <a:pPr lvl="1"/>
            <a:r>
              <a:rPr lang="en-US" dirty="0"/>
              <a:t>In Network at https://</a:t>
            </a:r>
            <a:r>
              <a:rPr lang="en-US" dirty="0" smtClean="0"/>
              <a:t>terpware.umd.edu/</a:t>
            </a:r>
          </a:p>
          <a:p>
            <a:pPr lvl="3"/>
            <a:endParaRPr lang="en-US" dirty="0" smtClean="0"/>
          </a:p>
          <a:p>
            <a:r>
              <a:rPr lang="en-US" dirty="0" smtClean="0"/>
              <a:t>SFTP </a:t>
            </a:r>
            <a:r>
              <a:rPr lang="en-US" dirty="0"/>
              <a:t>to “terpconnect.umd.edu”</a:t>
            </a:r>
          </a:p>
          <a:p>
            <a:pPr lvl="3"/>
            <a:endParaRPr lang="en-US" dirty="0"/>
          </a:p>
          <a:p>
            <a:r>
              <a:rPr lang="en-US" dirty="0"/>
              <a:t>Change directory to “/pub/</a:t>
            </a:r>
            <a:r>
              <a:rPr lang="en-US" dirty="0">
                <a:solidFill>
                  <a:srgbClr val="FF0000"/>
                </a:solidFill>
              </a:rPr>
              <a:t>USERID</a:t>
            </a:r>
            <a:r>
              <a:rPr lang="en-US" dirty="0"/>
              <a:t>”</a:t>
            </a:r>
          </a:p>
          <a:p>
            <a:pPr lvl="4"/>
            <a:endParaRPr lang="en-US" dirty="0"/>
          </a:p>
          <a:p>
            <a:r>
              <a:rPr lang="en-US" dirty="0"/>
              <a:t>Upload or download files</a:t>
            </a:r>
          </a:p>
          <a:p>
            <a:pPr lvl="4"/>
            <a:endParaRPr lang="en-US" dirty="0"/>
          </a:p>
          <a:p>
            <a:r>
              <a:rPr lang="en-US" dirty="0"/>
              <a:t>You can see these files at:</a:t>
            </a:r>
            <a:br>
              <a:rPr lang="en-US" dirty="0"/>
            </a:br>
            <a:r>
              <a:rPr lang="en-US" dirty="0"/>
              <a:t>http</a:t>
            </a:r>
            <a:r>
              <a:rPr lang="en-US" dirty="0" smtClean="0"/>
              <a:t>://terpconnect.umd.edu</a:t>
            </a:r>
            <a:r>
              <a:rPr lang="en-US" dirty="0"/>
              <a:t>/~</a:t>
            </a:r>
            <a:r>
              <a:rPr lang="en-US" dirty="0">
                <a:solidFill>
                  <a:srgbClr val="FF0000"/>
                </a:solidFill>
              </a:rPr>
              <a:t>USERID</a:t>
            </a:r>
            <a:r>
              <a:rPr lang="en-US" dirty="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0"/>
            <a:ext cx="7772400" cy="1143000"/>
          </a:xfrm>
        </p:spPr>
        <p:txBody>
          <a:bodyPr/>
          <a:lstStyle/>
          <a:p>
            <a:r>
              <a:rPr lang="en-US"/>
              <a:t>Virtual Private Networks</a:t>
            </a:r>
          </a:p>
        </p:txBody>
      </p:sp>
      <p:sp>
        <p:nvSpPr>
          <p:cNvPr id="258051" name="Oval 3"/>
          <p:cNvSpPr>
            <a:spLocks noChangeArrowheads="1"/>
          </p:cNvSpPr>
          <p:nvPr/>
        </p:nvSpPr>
        <p:spPr bwMode="auto">
          <a:xfrm>
            <a:off x="2895600" y="190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2" name="Oval 4"/>
          <p:cNvSpPr>
            <a:spLocks noChangeArrowheads="1"/>
          </p:cNvSpPr>
          <p:nvPr/>
        </p:nvSpPr>
        <p:spPr bwMode="auto">
          <a:xfrm>
            <a:off x="4495800" y="2286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3" name="Oval 5"/>
          <p:cNvSpPr>
            <a:spLocks noChangeArrowheads="1"/>
          </p:cNvSpPr>
          <p:nvPr/>
        </p:nvSpPr>
        <p:spPr bwMode="auto">
          <a:xfrm>
            <a:off x="2286000" y="2286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4" name="Oval 6"/>
          <p:cNvSpPr>
            <a:spLocks noChangeArrowheads="1"/>
          </p:cNvSpPr>
          <p:nvPr/>
        </p:nvSpPr>
        <p:spPr bwMode="auto">
          <a:xfrm>
            <a:off x="2133600" y="2971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5" name="Oval 7"/>
          <p:cNvSpPr>
            <a:spLocks noChangeArrowheads="1"/>
          </p:cNvSpPr>
          <p:nvPr/>
        </p:nvSpPr>
        <p:spPr bwMode="auto">
          <a:xfrm>
            <a:off x="3048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6" name="Oval 8"/>
          <p:cNvSpPr>
            <a:spLocks noChangeArrowheads="1"/>
          </p:cNvSpPr>
          <p:nvPr/>
        </p:nvSpPr>
        <p:spPr bwMode="auto">
          <a:xfrm>
            <a:off x="2819400" y="2590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7" name="Oval 9"/>
          <p:cNvSpPr>
            <a:spLocks noChangeArrowheads="1"/>
          </p:cNvSpPr>
          <p:nvPr/>
        </p:nvSpPr>
        <p:spPr bwMode="auto">
          <a:xfrm>
            <a:off x="3657600" y="251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8058" name="Oval 10"/>
          <p:cNvSpPr>
            <a:spLocks noChangeArrowheads="1"/>
          </p:cNvSpPr>
          <p:nvPr/>
        </p:nvSpPr>
        <p:spPr bwMode="auto">
          <a:xfrm>
            <a:off x="50292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9" name="Oval 11"/>
          <p:cNvSpPr>
            <a:spLocks noChangeArrowheads="1"/>
          </p:cNvSpPr>
          <p:nvPr/>
        </p:nvSpPr>
        <p:spPr bwMode="auto">
          <a:xfrm>
            <a:off x="42672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0" name="Oval 12"/>
          <p:cNvSpPr>
            <a:spLocks noChangeArrowheads="1"/>
          </p:cNvSpPr>
          <p:nvPr/>
        </p:nvSpPr>
        <p:spPr bwMode="auto">
          <a:xfrm>
            <a:off x="5257800" y="3886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1" name="Oval 13"/>
          <p:cNvSpPr>
            <a:spLocks noChangeArrowheads="1"/>
          </p:cNvSpPr>
          <p:nvPr/>
        </p:nvSpPr>
        <p:spPr bwMode="auto">
          <a:xfrm>
            <a:off x="6019800" y="2667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2" name="Oval 14"/>
          <p:cNvSpPr>
            <a:spLocks noChangeArrowheads="1"/>
          </p:cNvSpPr>
          <p:nvPr/>
        </p:nvSpPr>
        <p:spPr bwMode="auto">
          <a:xfrm>
            <a:off x="5105400" y="2286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3" name="Oval 15"/>
          <p:cNvSpPr>
            <a:spLocks noChangeArrowheads="1"/>
          </p:cNvSpPr>
          <p:nvPr/>
        </p:nvSpPr>
        <p:spPr bwMode="auto">
          <a:xfrm>
            <a:off x="6248400" y="1600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4" name="Oval 16"/>
          <p:cNvSpPr>
            <a:spLocks noChangeArrowheads="1"/>
          </p:cNvSpPr>
          <p:nvPr/>
        </p:nvSpPr>
        <p:spPr bwMode="auto">
          <a:xfrm>
            <a:off x="6248400" y="3962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5" name="Oval 17"/>
          <p:cNvSpPr>
            <a:spLocks noChangeArrowheads="1"/>
          </p:cNvSpPr>
          <p:nvPr/>
        </p:nvSpPr>
        <p:spPr bwMode="auto">
          <a:xfrm>
            <a:off x="6934200" y="43434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8066" name="Oval 18"/>
          <p:cNvSpPr>
            <a:spLocks noChangeArrowheads="1"/>
          </p:cNvSpPr>
          <p:nvPr/>
        </p:nvSpPr>
        <p:spPr bwMode="auto">
          <a:xfrm>
            <a:off x="7239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7" name="Oval 19"/>
          <p:cNvSpPr>
            <a:spLocks noChangeArrowheads="1"/>
          </p:cNvSpPr>
          <p:nvPr/>
        </p:nvSpPr>
        <p:spPr bwMode="auto">
          <a:xfrm>
            <a:off x="8229600" y="4038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8" name="Oval 20"/>
          <p:cNvSpPr>
            <a:spLocks noChangeArrowheads="1"/>
          </p:cNvSpPr>
          <p:nvPr/>
        </p:nvSpPr>
        <p:spPr bwMode="auto">
          <a:xfrm>
            <a:off x="7772400" y="4648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9" name="Oval 21"/>
          <p:cNvSpPr>
            <a:spLocks noChangeArrowheads="1"/>
          </p:cNvSpPr>
          <p:nvPr/>
        </p:nvSpPr>
        <p:spPr bwMode="auto">
          <a:xfrm>
            <a:off x="7315200" y="5029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0" name="Oval 22"/>
          <p:cNvSpPr>
            <a:spLocks noChangeArrowheads="1"/>
          </p:cNvSpPr>
          <p:nvPr/>
        </p:nvSpPr>
        <p:spPr bwMode="auto">
          <a:xfrm>
            <a:off x="8610600" y="4724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1" name="Oval 23"/>
          <p:cNvSpPr>
            <a:spLocks noChangeArrowheads="1"/>
          </p:cNvSpPr>
          <p:nvPr/>
        </p:nvSpPr>
        <p:spPr bwMode="auto">
          <a:xfrm>
            <a:off x="6934200" y="2590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cxnSp>
        <p:nvCxnSpPr>
          <p:cNvPr id="258072" name="AutoShape 24"/>
          <p:cNvCxnSpPr>
            <a:cxnSpLocks noChangeShapeType="1"/>
            <a:stCxn id="258053" idx="7"/>
            <a:endCxn id="258051" idx="3"/>
          </p:cNvCxnSpPr>
          <p:nvPr/>
        </p:nvCxnSpPr>
        <p:spPr bwMode="auto">
          <a:xfrm flipV="1">
            <a:off x="2416175" y="2035175"/>
            <a:ext cx="501650" cy="273050"/>
          </a:xfrm>
          <a:prstGeom prst="straightConnector1">
            <a:avLst/>
          </a:prstGeom>
          <a:noFill/>
          <a:ln w="9525">
            <a:solidFill>
              <a:schemeClr val="tx1"/>
            </a:solidFill>
            <a:round/>
            <a:headEnd/>
            <a:tailEnd/>
          </a:ln>
          <a:effectLst/>
        </p:spPr>
      </p:cxnSp>
      <p:cxnSp>
        <p:nvCxnSpPr>
          <p:cNvPr id="258073" name="AutoShape 25"/>
          <p:cNvCxnSpPr>
            <a:cxnSpLocks noChangeShapeType="1"/>
            <a:stCxn id="258056" idx="0"/>
            <a:endCxn id="258051" idx="4"/>
          </p:cNvCxnSpPr>
          <p:nvPr/>
        </p:nvCxnSpPr>
        <p:spPr bwMode="auto">
          <a:xfrm flipV="1">
            <a:off x="2895600" y="2057400"/>
            <a:ext cx="76200" cy="533400"/>
          </a:xfrm>
          <a:prstGeom prst="straightConnector1">
            <a:avLst/>
          </a:prstGeom>
          <a:noFill/>
          <a:ln w="9525">
            <a:solidFill>
              <a:schemeClr val="tx1"/>
            </a:solidFill>
            <a:round/>
            <a:headEnd/>
            <a:tailEnd/>
          </a:ln>
          <a:effectLst/>
        </p:spPr>
      </p:cxnSp>
      <p:cxnSp>
        <p:nvCxnSpPr>
          <p:cNvPr id="258074" name="AutoShape 26"/>
          <p:cNvCxnSpPr>
            <a:cxnSpLocks noChangeShapeType="1"/>
            <a:stCxn id="258054" idx="6"/>
            <a:endCxn id="258056" idx="3"/>
          </p:cNvCxnSpPr>
          <p:nvPr/>
        </p:nvCxnSpPr>
        <p:spPr bwMode="auto">
          <a:xfrm flipV="1">
            <a:off x="2286000" y="2720975"/>
            <a:ext cx="555625" cy="327025"/>
          </a:xfrm>
          <a:prstGeom prst="straightConnector1">
            <a:avLst/>
          </a:prstGeom>
          <a:noFill/>
          <a:ln w="9525">
            <a:solidFill>
              <a:schemeClr val="tx1"/>
            </a:solidFill>
            <a:round/>
            <a:headEnd/>
            <a:tailEnd/>
          </a:ln>
          <a:effectLst/>
        </p:spPr>
      </p:cxnSp>
      <p:cxnSp>
        <p:nvCxnSpPr>
          <p:cNvPr id="258075" name="AutoShape 27"/>
          <p:cNvCxnSpPr>
            <a:cxnSpLocks noChangeShapeType="1"/>
            <a:stCxn id="258051" idx="5"/>
            <a:endCxn id="258057" idx="1"/>
          </p:cNvCxnSpPr>
          <p:nvPr/>
        </p:nvCxnSpPr>
        <p:spPr bwMode="auto">
          <a:xfrm>
            <a:off x="3025775" y="2035175"/>
            <a:ext cx="654050" cy="501650"/>
          </a:xfrm>
          <a:prstGeom prst="straightConnector1">
            <a:avLst/>
          </a:prstGeom>
          <a:noFill/>
          <a:ln w="9525">
            <a:solidFill>
              <a:schemeClr val="tx1"/>
            </a:solidFill>
            <a:round/>
            <a:headEnd/>
            <a:tailEnd/>
          </a:ln>
          <a:effectLst/>
        </p:spPr>
      </p:cxnSp>
      <p:cxnSp>
        <p:nvCxnSpPr>
          <p:cNvPr id="258076" name="AutoShape 28"/>
          <p:cNvCxnSpPr>
            <a:cxnSpLocks noChangeShapeType="1"/>
            <a:stCxn id="258056" idx="6"/>
            <a:endCxn id="258057" idx="2"/>
          </p:cNvCxnSpPr>
          <p:nvPr/>
        </p:nvCxnSpPr>
        <p:spPr bwMode="auto">
          <a:xfrm flipV="1">
            <a:off x="2971800" y="2590800"/>
            <a:ext cx="685800" cy="76200"/>
          </a:xfrm>
          <a:prstGeom prst="straightConnector1">
            <a:avLst/>
          </a:prstGeom>
          <a:noFill/>
          <a:ln w="9525">
            <a:solidFill>
              <a:schemeClr val="tx1"/>
            </a:solidFill>
            <a:round/>
            <a:headEnd/>
            <a:tailEnd/>
          </a:ln>
          <a:effectLst/>
        </p:spPr>
      </p:cxnSp>
      <p:cxnSp>
        <p:nvCxnSpPr>
          <p:cNvPr id="258077" name="AutoShape 29"/>
          <p:cNvCxnSpPr>
            <a:cxnSpLocks noChangeShapeType="1"/>
            <a:stCxn id="258055" idx="7"/>
            <a:endCxn id="258057" idx="3"/>
          </p:cNvCxnSpPr>
          <p:nvPr/>
        </p:nvCxnSpPr>
        <p:spPr bwMode="auto">
          <a:xfrm flipV="1">
            <a:off x="3178175" y="2644775"/>
            <a:ext cx="501650" cy="654050"/>
          </a:xfrm>
          <a:prstGeom prst="straightConnector1">
            <a:avLst/>
          </a:prstGeom>
          <a:noFill/>
          <a:ln w="9525">
            <a:solidFill>
              <a:schemeClr val="tx1"/>
            </a:solidFill>
            <a:round/>
            <a:headEnd/>
            <a:tailEnd/>
          </a:ln>
          <a:effectLst/>
        </p:spPr>
      </p:cxnSp>
      <p:cxnSp>
        <p:nvCxnSpPr>
          <p:cNvPr id="258078" name="AutoShape 30"/>
          <p:cNvCxnSpPr>
            <a:cxnSpLocks noChangeShapeType="1"/>
            <a:stCxn id="258054" idx="5"/>
            <a:endCxn id="258055" idx="2"/>
          </p:cNvCxnSpPr>
          <p:nvPr/>
        </p:nvCxnSpPr>
        <p:spPr bwMode="auto">
          <a:xfrm>
            <a:off x="2263775" y="3101975"/>
            <a:ext cx="784225" cy="250825"/>
          </a:xfrm>
          <a:prstGeom prst="straightConnector1">
            <a:avLst/>
          </a:prstGeom>
          <a:noFill/>
          <a:ln w="9525">
            <a:solidFill>
              <a:schemeClr val="tx1"/>
            </a:solidFill>
            <a:round/>
            <a:headEnd/>
            <a:tailEnd/>
          </a:ln>
          <a:effectLst/>
        </p:spPr>
      </p:cxnSp>
      <p:cxnSp>
        <p:nvCxnSpPr>
          <p:cNvPr id="258079" name="AutoShape 31"/>
          <p:cNvCxnSpPr>
            <a:cxnSpLocks noChangeShapeType="1"/>
            <a:stCxn id="258057" idx="6"/>
            <a:endCxn id="258052" idx="2"/>
          </p:cNvCxnSpPr>
          <p:nvPr/>
        </p:nvCxnSpPr>
        <p:spPr bwMode="auto">
          <a:xfrm flipV="1">
            <a:off x="3810000" y="2362200"/>
            <a:ext cx="685800" cy="228600"/>
          </a:xfrm>
          <a:prstGeom prst="straightConnector1">
            <a:avLst/>
          </a:prstGeom>
          <a:noFill/>
          <a:ln w="9525">
            <a:solidFill>
              <a:schemeClr val="tx1"/>
            </a:solidFill>
            <a:round/>
            <a:headEnd/>
            <a:tailEnd/>
          </a:ln>
          <a:effectLst/>
        </p:spPr>
      </p:cxnSp>
      <p:cxnSp>
        <p:nvCxnSpPr>
          <p:cNvPr id="258080" name="AutoShape 32"/>
          <p:cNvCxnSpPr>
            <a:cxnSpLocks noChangeShapeType="1"/>
            <a:stCxn id="258062" idx="7"/>
            <a:endCxn id="258063" idx="2"/>
          </p:cNvCxnSpPr>
          <p:nvPr/>
        </p:nvCxnSpPr>
        <p:spPr bwMode="auto">
          <a:xfrm flipV="1">
            <a:off x="5235575" y="1676400"/>
            <a:ext cx="1012825" cy="631825"/>
          </a:xfrm>
          <a:prstGeom prst="straightConnector1">
            <a:avLst/>
          </a:prstGeom>
          <a:noFill/>
          <a:ln w="9525">
            <a:solidFill>
              <a:schemeClr val="tx1"/>
            </a:solidFill>
            <a:round/>
            <a:headEnd/>
            <a:tailEnd/>
          </a:ln>
          <a:effectLst/>
        </p:spPr>
      </p:cxnSp>
      <p:cxnSp>
        <p:nvCxnSpPr>
          <p:cNvPr id="258081" name="AutoShape 33"/>
          <p:cNvCxnSpPr>
            <a:cxnSpLocks noChangeShapeType="1"/>
            <a:stCxn id="258052" idx="6"/>
            <a:endCxn id="258062" idx="2"/>
          </p:cNvCxnSpPr>
          <p:nvPr/>
        </p:nvCxnSpPr>
        <p:spPr bwMode="auto">
          <a:xfrm>
            <a:off x="4648200" y="2362200"/>
            <a:ext cx="457200" cy="0"/>
          </a:xfrm>
          <a:prstGeom prst="straightConnector1">
            <a:avLst/>
          </a:prstGeom>
          <a:noFill/>
          <a:ln w="9525">
            <a:solidFill>
              <a:schemeClr val="tx1"/>
            </a:solidFill>
            <a:round/>
            <a:headEnd/>
            <a:tailEnd/>
          </a:ln>
          <a:effectLst/>
        </p:spPr>
      </p:cxnSp>
      <p:cxnSp>
        <p:nvCxnSpPr>
          <p:cNvPr id="258082" name="AutoShape 34"/>
          <p:cNvCxnSpPr>
            <a:cxnSpLocks noChangeShapeType="1"/>
            <a:stCxn id="258062" idx="6"/>
            <a:endCxn id="258061" idx="1"/>
          </p:cNvCxnSpPr>
          <p:nvPr/>
        </p:nvCxnSpPr>
        <p:spPr bwMode="auto">
          <a:xfrm>
            <a:off x="5257800" y="2362200"/>
            <a:ext cx="784225" cy="327025"/>
          </a:xfrm>
          <a:prstGeom prst="straightConnector1">
            <a:avLst/>
          </a:prstGeom>
          <a:noFill/>
          <a:ln w="9525">
            <a:solidFill>
              <a:schemeClr val="tx1"/>
            </a:solidFill>
            <a:round/>
            <a:headEnd/>
            <a:tailEnd/>
          </a:ln>
          <a:effectLst/>
        </p:spPr>
      </p:cxnSp>
      <p:cxnSp>
        <p:nvCxnSpPr>
          <p:cNvPr id="258083" name="AutoShape 35"/>
          <p:cNvCxnSpPr>
            <a:cxnSpLocks noChangeShapeType="1"/>
            <a:stCxn id="258059" idx="0"/>
            <a:endCxn id="258052" idx="4"/>
          </p:cNvCxnSpPr>
          <p:nvPr/>
        </p:nvCxnSpPr>
        <p:spPr bwMode="auto">
          <a:xfrm flipV="1">
            <a:off x="4343400" y="2438400"/>
            <a:ext cx="228600" cy="1066800"/>
          </a:xfrm>
          <a:prstGeom prst="straightConnector1">
            <a:avLst/>
          </a:prstGeom>
          <a:noFill/>
          <a:ln w="9525">
            <a:solidFill>
              <a:schemeClr val="tx1"/>
            </a:solidFill>
            <a:round/>
            <a:headEnd/>
            <a:tailEnd/>
          </a:ln>
          <a:effectLst/>
        </p:spPr>
      </p:cxnSp>
      <p:cxnSp>
        <p:nvCxnSpPr>
          <p:cNvPr id="258084" name="AutoShape 36"/>
          <p:cNvCxnSpPr>
            <a:cxnSpLocks noChangeShapeType="1"/>
            <a:stCxn id="258059" idx="6"/>
            <a:endCxn id="258058" idx="3"/>
          </p:cNvCxnSpPr>
          <p:nvPr/>
        </p:nvCxnSpPr>
        <p:spPr bwMode="auto">
          <a:xfrm flipV="1">
            <a:off x="4419600" y="3406775"/>
            <a:ext cx="631825" cy="174625"/>
          </a:xfrm>
          <a:prstGeom prst="straightConnector1">
            <a:avLst/>
          </a:prstGeom>
          <a:noFill/>
          <a:ln w="9525">
            <a:solidFill>
              <a:schemeClr val="tx1"/>
            </a:solidFill>
            <a:round/>
            <a:headEnd/>
            <a:tailEnd/>
          </a:ln>
          <a:effectLst/>
        </p:spPr>
      </p:cxnSp>
      <p:cxnSp>
        <p:nvCxnSpPr>
          <p:cNvPr id="258085" name="AutoShape 37"/>
          <p:cNvCxnSpPr>
            <a:cxnSpLocks noChangeShapeType="1"/>
            <a:stCxn id="258061" idx="6"/>
            <a:endCxn id="258071" idx="2"/>
          </p:cNvCxnSpPr>
          <p:nvPr/>
        </p:nvCxnSpPr>
        <p:spPr bwMode="auto">
          <a:xfrm flipV="1">
            <a:off x="6172200" y="2667000"/>
            <a:ext cx="762000" cy="76200"/>
          </a:xfrm>
          <a:prstGeom prst="straightConnector1">
            <a:avLst/>
          </a:prstGeom>
          <a:noFill/>
          <a:ln w="9525">
            <a:solidFill>
              <a:schemeClr val="tx1"/>
            </a:solidFill>
            <a:round/>
            <a:headEnd/>
            <a:tailEnd/>
          </a:ln>
          <a:effectLst/>
        </p:spPr>
      </p:cxnSp>
      <p:cxnSp>
        <p:nvCxnSpPr>
          <p:cNvPr id="258086" name="AutoShape 38"/>
          <p:cNvCxnSpPr>
            <a:cxnSpLocks noChangeShapeType="1"/>
            <a:stCxn id="258060" idx="7"/>
            <a:endCxn id="258061" idx="3"/>
          </p:cNvCxnSpPr>
          <p:nvPr/>
        </p:nvCxnSpPr>
        <p:spPr bwMode="auto">
          <a:xfrm flipV="1">
            <a:off x="5387975" y="2797175"/>
            <a:ext cx="654050" cy="1111250"/>
          </a:xfrm>
          <a:prstGeom prst="straightConnector1">
            <a:avLst/>
          </a:prstGeom>
          <a:noFill/>
          <a:ln w="9525">
            <a:solidFill>
              <a:schemeClr val="tx1"/>
            </a:solidFill>
            <a:round/>
            <a:headEnd/>
            <a:tailEnd/>
          </a:ln>
          <a:effectLst/>
        </p:spPr>
      </p:cxnSp>
      <p:cxnSp>
        <p:nvCxnSpPr>
          <p:cNvPr id="258087" name="AutoShape 39"/>
          <p:cNvCxnSpPr>
            <a:cxnSpLocks noChangeShapeType="1"/>
            <a:stCxn id="258060" idx="1"/>
            <a:endCxn id="258058" idx="4"/>
          </p:cNvCxnSpPr>
          <p:nvPr/>
        </p:nvCxnSpPr>
        <p:spPr bwMode="auto">
          <a:xfrm flipH="1" flipV="1">
            <a:off x="5105400" y="3429000"/>
            <a:ext cx="174625" cy="479425"/>
          </a:xfrm>
          <a:prstGeom prst="straightConnector1">
            <a:avLst/>
          </a:prstGeom>
          <a:noFill/>
          <a:ln w="9525">
            <a:solidFill>
              <a:schemeClr val="tx1"/>
            </a:solidFill>
            <a:round/>
            <a:headEnd/>
            <a:tailEnd/>
          </a:ln>
          <a:effectLst/>
        </p:spPr>
      </p:cxnSp>
      <p:cxnSp>
        <p:nvCxnSpPr>
          <p:cNvPr id="258088" name="AutoShape 40"/>
          <p:cNvCxnSpPr>
            <a:cxnSpLocks noChangeShapeType="1"/>
            <a:stCxn id="258060" idx="6"/>
            <a:endCxn id="258064" idx="2"/>
          </p:cNvCxnSpPr>
          <p:nvPr/>
        </p:nvCxnSpPr>
        <p:spPr bwMode="auto">
          <a:xfrm>
            <a:off x="5410200" y="3962400"/>
            <a:ext cx="838200" cy="76200"/>
          </a:xfrm>
          <a:prstGeom prst="straightConnector1">
            <a:avLst/>
          </a:prstGeom>
          <a:noFill/>
          <a:ln w="9525">
            <a:solidFill>
              <a:schemeClr val="tx1"/>
            </a:solidFill>
            <a:round/>
            <a:headEnd/>
            <a:tailEnd/>
          </a:ln>
          <a:effectLst/>
        </p:spPr>
      </p:cxnSp>
      <p:cxnSp>
        <p:nvCxnSpPr>
          <p:cNvPr id="258089" name="AutoShape 41"/>
          <p:cNvCxnSpPr>
            <a:cxnSpLocks noChangeShapeType="1"/>
            <a:stCxn id="258071" idx="4"/>
            <a:endCxn id="258066" idx="0"/>
          </p:cNvCxnSpPr>
          <p:nvPr/>
        </p:nvCxnSpPr>
        <p:spPr bwMode="auto">
          <a:xfrm>
            <a:off x="7010400" y="2743200"/>
            <a:ext cx="304800" cy="533400"/>
          </a:xfrm>
          <a:prstGeom prst="straightConnector1">
            <a:avLst/>
          </a:prstGeom>
          <a:noFill/>
          <a:ln w="9525">
            <a:solidFill>
              <a:schemeClr val="tx1"/>
            </a:solidFill>
            <a:round/>
            <a:headEnd/>
            <a:tailEnd/>
          </a:ln>
          <a:effectLst/>
        </p:spPr>
      </p:cxnSp>
      <p:cxnSp>
        <p:nvCxnSpPr>
          <p:cNvPr id="258090" name="AutoShape 42"/>
          <p:cNvCxnSpPr>
            <a:cxnSpLocks noChangeShapeType="1"/>
            <a:stCxn id="258064" idx="6"/>
            <a:endCxn id="258066" idx="3"/>
          </p:cNvCxnSpPr>
          <p:nvPr/>
        </p:nvCxnSpPr>
        <p:spPr bwMode="auto">
          <a:xfrm flipV="1">
            <a:off x="6400800" y="3406775"/>
            <a:ext cx="860425" cy="631825"/>
          </a:xfrm>
          <a:prstGeom prst="straightConnector1">
            <a:avLst/>
          </a:prstGeom>
          <a:noFill/>
          <a:ln w="9525">
            <a:solidFill>
              <a:schemeClr val="tx1"/>
            </a:solidFill>
            <a:round/>
            <a:headEnd/>
            <a:tailEnd/>
          </a:ln>
          <a:effectLst/>
        </p:spPr>
      </p:cxnSp>
      <p:cxnSp>
        <p:nvCxnSpPr>
          <p:cNvPr id="258091" name="AutoShape 43"/>
          <p:cNvCxnSpPr>
            <a:cxnSpLocks noChangeShapeType="1"/>
            <a:stCxn id="258064" idx="5"/>
            <a:endCxn id="258065" idx="1"/>
          </p:cNvCxnSpPr>
          <p:nvPr/>
        </p:nvCxnSpPr>
        <p:spPr bwMode="auto">
          <a:xfrm>
            <a:off x="6378575" y="4092575"/>
            <a:ext cx="577850" cy="273050"/>
          </a:xfrm>
          <a:prstGeom prst="straightConnector1">
            <a:avLst/>
          </a:prstGeom>
          <a:noFill/>
          <a:ln w="9525">
            <a:solidFill>
              <a:schemeClr val="tx1"/>
            </a:solidFill>
            <a:round/>
            <a:headEnd/>
            <a:tailEnd/>
          </a:ln>
          <a:effectLst/>
        </p:spPr>
      </p:cxnSp>
      <p:cxnSp>
        <p:nvCxnSpPr>
          <p:cNvPr id="258092" name="AutoShape 44"/>
          <p:cNvCxnSpPr>
            <a:cxnSpLocks noChangeShapeType="1"/>
            <a:stCxn id="258065" idx="7"/>
            <a:endCxn id="258066" idx="4"/>
          </p:cNvCxnSpPr>
          <p:nvPr/>
        </p:nvCxnSpPr>
        <p:spPr bwMode="auto">
          <a:xfrm flipV="1">
            <a:off x="7064375" y="3429000"/>
            <a:ext cx="250825" cy="936625"/>
          </a:xfrm>
          <a:prstGeom prst="straightConnector1">
            <a:avLst/>
          </a:prstGeom>
          <a:noFill/>
          <a:ln w="9525">
            <a:solidFill>
              <a:schemeClr val="tx1"/>
            </a:solidFill>
            <a:round/>
            <a:headEnd/>
            <a:tailEnd/>
          </a:ln>
          <a:effectLst/>
        </p:spPr>
      </p:cxnSp>
      <p:cxnSp>
        <p:nvCxnSpPr>
          <p:cNvPr id="258093" name="AutoShape 45"/>
          <p:cNvCxnSpPr>
            <a:cxnSpLocks noChangeShapeType="1"/>
            <a:stCxn id="258065" idx="6"/>
            <a:endCxn id="258068" idx="1"/>
          </p:cNvCxnSpPr>
          <p:nvPr/>
        </p:nvCxnSpPr>
        <p:spPr bwMode="auto">
          <a:xfrm>
            <a:off x="7086600" y="4419600"/>
            <a:ext cx="708025" cy="250825"/>
          </a:xfrm>
          <a:prstGeom prst="straightConnector1">
            <a:avLst/>
          </a:prstGeom>
          <a:noFill/>
          <a:ln w="9525">
            <a:solidFill>
              <a:schemeClr val="tx1"/>
            </a:solidFill>
            <a:round/>
            <a:headEnd/>
            <a:tailEnd/>
          </a:ln>
          <a:effectLst/>
        </p:spPr>
      </p:cxnSp>
      <p:sp>
        <p:nvSpPr>
          <p:cNvPr id="258094" name="Oval 46"/>
          <p:cNvSpPr>
            <a:spLocks noChangeArrowheads="1"/>
          </p:cNvSpPr>
          <p:nvPr/>
        </p:nvSpPr>
        <p:spPr bwMode="auto">
          <a:xfrm>
            <a:off x="8229600" y="5334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cxnSp>
        <p:nvCxnSpPr>
          <p:cNvPr id="258095" name="AutoShape 47"/>
          <p:cNvCxnSpPr>
            <a:cxnSpLocks noChangeShapeType="1"/>
            <a:stCxn id="258069" idx="7"/>
            <a:endCxn id="258068" idx="3"/>
          </p:cNvCxnSpPr>
          <p:nvPr/>
        </p:nvCxnSpPr>
        <p:spPr bwMode="auto">
          <a:xfrm flipV="1">
            <a:off x="7445375" y="4778375"/>
            <a:ext cx="349250" cy="273050"/>
          </a:xfrm>
          <a:prstGeom prst="straightConnector1">
            <a:avLst/>
          </a:prstGeom>
          <a:noFill/>
          <a:ln w="9525">
            <a:solidFill>
              <a:schemeClr val="tx1"/>
            </a:solidFill>
            <a:round/>
            <a:headEnd/>
            <a:tailEnd/>
          </a:ln>
          <a:effectLst/>
        </p:spPr>
      </p:cxnSp>
      <p:cxnSp>
        <p:nvCxnSpPr>
          <p:cNvPr id="258096" name="AutoShape 48"/>
          <p:cNvCxnSpPr>
            <a:cxnSpLocks noChangeShapeType="1"/>
            <a:stCxn id="258094" idx="1"/>
            <a:endCxn id="258068" idx="5"/>
          </p:cNvCxnSpPr>
          <p:nvPr/>
        </p:nvCxnSpPr>
        <p:spPr bwMode="auto">
          <a:xfrm flipH="1" flipV="1">
            <a:off x="7902575" y="4778375"/>
            <a:ext cx="349250" cy="577850"/>
          </a:xfrm>
          <a:prstGeom prst="straightConnector1">
            <a:avLst/>
          </a:prstGeom>
          <a:noFill/>
          <a:ln w="9525">
            <a:solidFill>
              <a:schemeClr val="tx1"/>
            </a:solidFill>
            <a:round/>
            <a:headEnd/>
            <a:tailEnd/>
          </a:ln>
          <a:effectLst/>
        </p:spPr>
      </p:cxnSp>
      <p:cxnSp>
        <p:nvCxnSpPr>
          <p:cNvPr id="258097" name="AutoShape 49"/>
          <p:cNvCxnSpPr>
            <a:cxnSpLocks noChangeShapeType="1"/>
            <a:stCxn id="258070" idx="2"/>
            <a:endCxn id="258068" idx="6"/>
          </p:cNvCxnSpPr>
          <p:nvPr/>
        </p:nvCxnSpPr>
        <p:spPr bwMode="auto">
          <a:xfrm flipH="1" flipV="1">
            <a:off x="7924800" y="4724400"/>
            <a:ext cx="685800" cy="76200"/>
          </a:xfrm>
          <a:prstGeom prst="straightConnector1">
            <a:avLst/>
          </a:prstGeom>
          <a:noFill/>
          <a:ln w="9525">
            <a:solidFill>
              <a:schemeClr val="tx1"/>
            </a:solidFill>
            <a:round/>
            <a:headEnd/>
            <a:tailEnd/>
          </a:ln>
          <a:effectLst/>
        </p:spPr>
      </p:cxnSp>
      <p:cxnSp>
        <p:nvCxnSpPr>
          <p:cNvPr id="258098" name="AutoShape 50"/>
          <p:cNvCxnSpPr>
            <a:cxnSpLocks noChangeShapeType="1"/>
            <a:stCxn id="258067" idx="4"/>
            <a:endCxn id="258068" idx="7"/>
          </p:cNvCxnSpPr>
          <p:nvPr/>
        </p:nvCxnSpPr>
        <p:spPr bwMode="auto">
          <a:xfrm flipH="1">
            <a:off x="7902575" y="4191000"/>
            <a:ext cx="403225" cy="479425"/>
          </a:xfrm>
          <a:prstGeom prst="straightConnector1">
            <a:avLst/>
          </a:prstGeom>
          <a:noFill/>
          <a:ln w="9525">
            <a:solidFill>
              <a:schemeClr val="tx1"/>
            </a:solidFill>
            <a:round/>
            <a:headEnd/>
            <a:tailEnd/>
          </a:ln>
          <a:effectLst/>
        </p:spPr>
      </p:cxnSp>
      <p:sp>
        <p:nvSpPr>
          <p:cNvPr id="258099" name="Text Box 51"/>
          <p:cNvSpPr txBox="1">
            <a:spLocks noChangeArrowheads="1"/>
          </p:cNvSpPr>
          <p:nvPr/>
        </p:nvSpPr>
        <p:spPr bwMode="auto">
          <a:xfrm>
            <a:off x="2498725" y="3473450"/>
            <a:ext cx="930275"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Intranet</a:t>
            </a:r>
          </a:p>
        </p:txBody>
      </p:sp>
      <p:sp>
        <p:nvSpPr>
          <p:cNvPr id="258100" name="Text Box 52"/>
          <p:cNvSpPr txBox="1">
            <a:spLocks noChangeArrowheads="1"/>
          </p:cNvSpPr>
          <p:nvPr/>
        </p:nvSpPr>
        <p:spPr bwMode="auto">
          <a:xfrm>
            <a:off x="7375525" y="5530850"/>
            <a:ext cx="930275"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Intranet</a:t>
            </a:r>
          </a:p>
        </p:txBody>
      </p:sp>
      <p:sp>
        <p:nvSpPr>
          <p:cNvPr id="258101" name="Text Box 53"/>
          <p:cNvSpPr txBox="1">
            <a:spLocks noChangeArrowheads="1"/>
          </p:cNvSpPr>
          <p:nvPr/>
        </p:nvSpPr>
        <p:spPr bwMode="auto">
          <a:xfrm>
            <a:off x="2209800" y="990600"/>
            <a:ext cx="4875213"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a secure private network over the public Internet</a:t>
            </a:r>
            <a:endParaRPr lang="en-US" sz="2000" b="1">
              <a:latin typeface="Arial" charset="0"/>
            </a:endParaRPr>
          </a:p>
        </p:txBody>
      </p:sp>
      <p:sp>
        <p:nvSpPr>
          <p:cNvPr id="258102" name="Text Box 54"/>
          <p:cNvSpPr txBox="1">
            <a:spLocks noChangeArrowheads="1"/>
          </p:cNvSpPr>
          <p:nvPr/>
        </p:nvSpPr>
        <p:spPr bwMode="auto">
          <a:xfrm>
            <a:off x="5715000" y="2178050"/>
            <a:ext cx="1981200" cy="336550"/>
          </a:xfrm>
          <a:prstGeom prst="rect">
            <a:avLst/>
          </a:prstGeom>
          <a:noFill/>
          <a:ln w="9525">
            <a:noFill/>
            <a:miter lim="800000"/>
            <a:headEnd/>
            <a:tailEnd/>
          </a:ln>
          <a:effectLst/>
        </p:spPr>
        <p:txBody>
          <a:bodyPr>
            <a:spAutoFit/>
          </a:bodyPr>
          <a:lstStyle/>
          <a:p>
            <a:pPr eaLnBrk="0" hangingPunct="0"/>
            <a:r>
              <a:rPr lang="en-US" sz="1600" b="1">
                <a:latin typeface="Arial" charset="0"/>
              </a:rPr>
              <a:t>Public Internet</a:t>
            </a:r>
          </a:p>
        </p:txBody>
      </p:sp>
      <p:cxnSp>
        <p:nvCxnSpPr>
          <p:cNvPr id="258103" name="AutoShape 55"/>
          <p:cNvCxnSpPr>
            <a:cxnSpLocks noChangeShapeType="1"/>
            <a:stCxn id="258057" idx="4"/>
            <a:endCxn id="258065" idx="4"/>
          </p:cNvCxnSpPr>
          <p:nvPr/>
        </p:nvCxnSpPr>
        <p:spPr bwMode="auto">
          <a:xfrm rot="16200000" flipH="1">
            <a:off x="4457700" y="1943100"/>
            <a:ext cx="1828800" cy="3276600"/>
          </a:xfrm>
          <a:prstGeom prst="curvedConnector3">
            <a:avLst>
              <a:gd name="adj1" fmla="val 116315"/>
            </a:avLst>
          </a:prstGeom>
          <a:noFill/>
          <a:ln w="25400">
            <a:solidFill>
              <a:schemeClr val="tx1"/>
            </a:solidFill>
            <a:round/>
            <a:headEnd/>
            <a:tailEnd/>
          </a:ln>
          <a:effectLst/>
        </p:spPr>
      </p:cxnSp>
      <p:sp>
        <p:nvSpPr>
          <p:cNvPr id="258104" name="Oval 56"/>
          <p:cNvSpPr>
            <a:spLocks noChangeArrowheads="1"/>
          </p:cNvSpPr>
          <p:nvPr/>
        </p:nvSpPr>
        <p:spPr bwMode="auto">
          <a:xfrm>
            <a:off x="1828800" y="1600200"/>
            <a:ext cx="2286000" cy="2286000"/>
          </a:xfrm>
          <a:prstGeom prst="ellipse">
            <a:avLst/>
          </a:prstGeom>
          <a:noFill/>
          <a:ln w="25400">
            <a:solidFill>
              <a:schemeClr val="tx1"/>
            </a:solidFill>
            <a:prstDash val="dash"/>
            <a:round/>
            <a:headEnd/>
            <a:tailEnd/>
          </a:ln>
          <a:effectLst/>
        </p:spPr>
        <p:txBody>
          <a:bodyPr wrap="none" anchor="ctr"/>
          <a:lstStyle/>
          <a:p>
            <a:endParaRPr lang="en-US"/>
          </a:p>
        </p:txBody>
      </p:sp>
      <p:sp>
        <p:nvSpPr>
          <p:cNvPr id="258105" name="Oval 57"/>
          <p:cNvSpPr>
            <a:spLocks noChangeArrowheads="1"/>
          </p:cNvSpPr>
          <p:nvPr/>
        </p:nvSpPr>
        <p:spPr bwMode="auto">
          <a:xfrm>
            <a:off x="6705600" y="3733800"/>
            <a:ext cx="2286000" cy="2209800"/>
          </a:xfrm>
          <a:prstGeom prst="ellipse">
            <a:avLst/>
          </a:prstGeom>
          <a:noFill/>
          <a:ln w="25400">
            <a:solidFill>
              <a:schemeClr val="tx1"/>
            </a:solidFill>
            <a:prstDash val="dash"/>
            <a:round/>
            <a:headEnd/>
            <a:tailEnd/>
          </a:ln>
          <a:effectLst/>
        </p:spPr>
        <p:txBody>
          <a:bodyPr wrap="none" anchor="ctr"/>
          <a:lstStyle/>
          <a:p>
            <a:endParaRPr lang="en-US"/>
          </a:p>
        </p:txBody>
      </p:sp>
      <p:sp>
        <p:nvSpPr>
          <p:cNvPr id="258106" name="Text Box 58"/>
          <p:cNvSpPr txBox="1">
            <a:spLocks noChangeArrowheads="1"/>
          </p:cNvSpPr>
          <p:nvPr/>
        </p:nvSpPr>
        <p:spPr bwMode="auto">
          <a:xfrm>
            <a:off x="4287838" y="4768850"/>
            <a:ext cx="2095500"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virtual “leased 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01" grpId="0"/>
      <p:bldP spid="258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Using The Internet</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The Web</a:t>
            </a:r>
            <a:endParaRPr lang="en-US" dirty="0" smtClean="0"/>
          </a:p>
          <a:p>
            <a:pPr>
              <a:buFont typeface="Arial" panose="020B0604020202020204" pitchFamily="34" charset="0"/>
              <a:buChar char="•"/>
            </a:pPr>
            <a:endParaRPr lang="en-US" dirty="0"/>
          </a:p>
          <a:p>
            <a:r>
              <a:rPr lang="en-US" dirty="0" smtClean="0"/>
              <a:t>Creating Web pages</a:t>
            </a:r>
            <a:endParaRPr lang="en-US" dirty="0" smtClean="0"/>
          </a:p>
          <a:p>
            <a:endParaRPr lang="en-US" dirty="0"/>
          </a:p>
        </p:txBody>
      </p:sp>
    </p:spTree>
    <p:extLst>
      <p:ext uri="{BB962C8B-B14F-4D97-AF65-F5344CB8AC3E}">
        <p14:creationId xmlns:p14="http://schemas.microsoft.com/office/powerpoint/2010/main" val="3070195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6264</TotalTime>
  <Pages>22</Pages>
  <Words>2014</Words>
  <Application>Microsoft Office PowerPoint</Application>
  <PresentationFormat>On-screen Show (4:3)</PresentationFormat>
  <Paragraphs>414</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The Web</vt:lpstr>
      <vt:lpstr>Outline</vt:lpstr>
      <vt:lpstr>TCP/IP layer architecture</vt:lpstr>
      <vt:lpstr>Transmission Control Protocol (TCP)</vt:lpstr>
      <vt:lpstr>User Datagram Protocol (UDP)</vt:lpstr>
      <vt:lpstr>File Transfer Program (FTP)</vt:lpstr>
      <vt:lpstr>Hands On: Graphical Secure FTP</vt:lpstr>
      <vt:lpstr>Virtual Private Networks</vt:lpstr>
      <vt:lpstr>Outline</vt:lpstr>
      <vt:lpstr>The ARPANET</vt:lpstr>
      <vt:lpstr>The Web</vt:lpstr>
      <vt:lpstr>The World-Wide Web</vt:lpstr>
      <vt:lpstr>PowerPoint Presentation</vt:lpstr>
      <vt:lpstr>Web Standards</vt:lpstr>
      <vt:lpstr>Uniform Resource Locator (URL)</vt:lpstr>
      <vt:lpstr>HyperText Markup Language (HTML)</vt:lpstr>
      <vt:lpstr>Outline</vt:lpstr>
      <vt:lpstr>“Hello World” HTML</vt:lpstr>
      <vt:lpstr>Hands On: Learning HTML From Examples</vt:lpstr>
      <vt:lpstr>Hands On: “Adopt” a Web Page</vt:lpstr>
      <vt:lpstr>Tips</vt:lpstr>
      <vt:lpstr>HTML Editors</vt:lpstr>
      <vt:lpstr>HTML Structure</vt:lpstr>
      <vt:lpstr>Logical Structure Tags</vt:lpstr>
      <vt:lpstr>Physical Structure Tags</vt:lpstr>
      <vt:lpstr>(Hyper)Links</vt:lpstr>
      <vt:lpstr>Hypertext “Anchors”</vt:lpstr>
      <vt:lpstr>Images</vt:lpstr>
      <vt:lpstr>Tables</vt:lpstr>
      <vt:lpstr>Table Example</vt:lpstr>
      <vt:lpstr>Programming for the Web</vt:lpstr>
      <vt:lpstr>JavaScript</vt:lpstr>
      <vt:lpstr>What’s a Web Page?</vt:lpstr>
      <vt:lpstr>Why is There a Web?</vt:lpstr>
      <vt:lpstr>Next Week …</vt:lpstr>
      <vt:lpstr>Before You 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jj</cp:lastModifiedBy>
  <cp:revision>233</cp:revision>
  <cp:lastPrinted>1997-09-10T16:39:34Z</cp:lastPrinted>
  <dcterms:created xsi:type="dcterms:W3CDTF">1997-09-10T16:39:54Z</dcterms:created>
  <dcterms:modified xsi:type="dcterms:W3CDTF">2016-02-03T19:23:14Z</dcterms:modified>
</cp:coreProperties>
</file>