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540" r:id="rId3"/>
    <p:sldId id="539" r:id="rId4"/>
    <p:sldId id="538" r:id="rId5"/>
    <p:sldId id="541" r:id="rId6"/>
    <p:sldId id="536" r:id="rId7"/>
    <p:sldId id="474" r:id="rId8"/>
    <p:sldId id="542" r:id="rId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7974"/>
    <a:srgbClr val="FF5200"/>
    <a:srgbClr val="FF8DAB"/>
    <a:srgbClr val="0000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33" autoAdjust="0"/>
    <p:restoredTop sz="81431" autoAdjust="0"/>
  </p:normalViewPr>
  <p:slideViewPr>
    <p:cSldViewPr>
      <p:cViewPr varScale="1">
        <p:scale>
          <a:sx n="95" d="100"/>
          <a:sy n="95" d="100"/>
        </p:scale>
        <p:origin x="702"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9876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9875"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12586359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50938" y="692150"/>
            <a:ext cx="4556125" cy="3416300"/>
          </a:xfrm>
          <a:ln cap="flat"/>
        </p:spPr>
      </p:sp>
      <p:sp>
        <p:nvSpPr>
          <p:cNvPr id="80899" name="Rectangle 3"/>
          <p:cNvSpPr>
            <a:spLocks noGrp="1" noChangeArrowheads="1"/>
          </p:cNvSpPr>
          <p:nvPr>
            <p:ph type="body" idx="1"/>
          </p:nvPr>
        </p:nvSpPr>
        <p:spPr>
          <a:noFill/>
          <a:ln w="9525"/>
        </p:spPr>
        <p:txBody>
          <a:bodyPr/>
          <a:lstStyle/>
          <a:p>
            <a:r>
              <a:rPr lang="en-US" dirty="0" smtClean="0">
                <a:latin typeface="Times New Roman" pitchFamily="18" charset="0"/>
                <a:cs typeface="Arial" pitchFamily="34" charset="0"/>
              </a:rPr>
              <a:t>A search application that is tailored</a:t>
            </a:r>
            <a:r>
              <a:rPr lang="en-US" baseline="0" dirty="0" smtClean="0">
                <a:latin typeface="Times New Roman" pitchFamily="18" charset="0"/>
                <a:cs typeface="Arial" pitchFamily="34" charset="0"/>
              </a:rPr>
              <a:t> for each of us. Because what is relevant to you, does not mean it is relevant to me !....</a:t>
            </a:r>
            <a:endParaRPr lang="en-US" dirty="0" smtClean="0">
              <a:latin typeface="Times New Roman" pitchFamily="18" charset="0"/>
              <a:cs typeface="Arial" pitchFamily="34" charset="0"/>
            </a:endParaRPr>
          </a:p>
        </p:txBody>
      </p:sp>
    </p:spTree>
    <p:extLst>
      <p:ext uri="{BB962C8B-B14F-4D97-AF65-F5344CB8AC3E}">
        <p14:creationId xmlns:p14="http://schemas.microsoft.com/office/powerpoint/2010/main" val="3281326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47182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dirty="0" smtClean="0"/>
              <a:t>-- Content, Behavior  and Description.</a:t>
            </a:r>
          </a:p>
          <a:p>
            <a:endParaRPr lang="en-US" dirty="0" smtClean="0"/>
          </a:p>
          <a:p>
            <a:r>
              <a:rPr lang="en-US" dirty="0" smtClean="0"/>
              <a:t>Location, Time, Relevance</a:t>
            </a:r>
            <a:r>
              <a:rPr lang="en-US" baseline="0" dirty="0" smtClean="0"/>
              <a:t> (clicks)</a:t>
            </a:r>
          </a:p>
          <a:p>
            <a:endParaRPr lang="en-US" baseline="0" dirty="0" smtClean="0"/>
          </a:p>
          <a:p>
            <a:r>
              <a:rPr lang="en-US" baseline="0" dirty="0" smtClean="0"/>
              <a:t>Is this giving you a fair view of information? </a:t>
            </a:r>
          </a:p>
          <a:p>
            <a:r>
              <a:rPr lang="en-US" baseline="0" dirty="0" smtClean="0"/>
              <a:t>It is highly and the user is happy. In this example. </a:t>
            </a:r>
            <a:endParaRPr lang="en-US" dirty="0" smtClean="0"/>
          </a:p>
          <a:p>
            <a:endParaRPr lang="en-US" dirty="0" smtClean="0"/>
          </a:p>
          <a:p>
            <a:endParaRPr lang="en-US" dirty="0"/>
          </a:p>
        </p:txBody>
      </p:sp>
    </p:spTree>
    <p:extLst>
      <p:ext uri="{BB962C8B-B14F-4D97-AF65-F5344CB8AC3E}">
        <p14:creationId xmlns:p14="http://schemas.microsoft.com/office/powerpoint/2010/main" val="681879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Tree>
    <p:extLst>
      <p:ext uri="{BB962C8B-B14F-4D97-AF65-F5344CB8AC3E}">
        <p14:creationId xmlns:p14="http://schemas.microsoft.com/office/powerpoint/2010/main" val="1464514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 charset="0"/>
                <a:ea typeface="+mn-ea"/>
                <a:cs typeface="Arial" charset="0"/>
              </a:rPr>
              <a:t>Total proportion of hard news links on Facebook if everyone saw a random sample of everything</a:t>
            </a:r>
          </a:p>
          <a:p>
            <a:endParaRPr lang="en-US" dirty="0" smtClean="0"/>
          </a:p>
          <a:p>
            <a:endParaRPr lang="en-US" dirty="0" smtClean="0"/>
          </a:p>
          <a:p>
            <a:endParaRPr lang="en-US" dirty="0"/>
          </a:p>
        </p:txBody>
      </p:sp>
    </p:spTree>
    <p:extLst>
      <p:ext uri="{BB962C8B-B14F-4D97-AF65-F5344CB8AC3E}">
        <p14:creationId xmlns:p14="http://schemas.microsoft.com/office/powerpoint/2010/main" val="1721310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a:t>
            </a:r>
            <a:r>
              <a:rPr lang="en-US" sz="1200" kern="1200" dirty="0" smtClean="0">
                <a:solidFill>
                  <a:schemeClr val="tx1"/>
                </a:solidFill>
                <a:effectLst/>
                <a:latin typeface="Times New Roman" pitchFamily="1" charset="0"/>
                <a:ea typeface="+mn-ea"/>
                <a:cs typeface="Arial" charset="0"/>
              </a:rPr>
              <a:t>Google’s search algorithm can easily shift the voting preferences of undecided voters by 20 percent or more—up to 80 percent in some demographic groups—with virtually no one knowing they are being manipulated.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a:t>
            </a:r>
            <a:r>
              <a:rPr lang="en-US" sz="1200" kern="1200" dirty="0" smtClean="0">
                <a:solidFill>
                  <a:schemeClr val="tx1"/>
                </a:solidFill>
                <a:effectLst/>
                <a:latin typeface="Times New Roman" pitchFamily="1" charset="0"/>
                <a:ea typeface="+mn-ea"/>
                <a:cs typeface="Arial" charset="0"/>
              </a:rPr>
              <a:t>Search Engine Manipulation Effect (SEME) turns out to be one of the largest behavioral effects ever discovered.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Times New Roman" pitchFamily="1"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Times New Roman" pitchFamily="1" charset="0"/>
              <a:ea typeface="+mn-ea"/>
              <a:cs typeface="Arial" charset="0"/>
            </a:endParaRPr>
          </a:p>
          <a:p>
            <a:r>
              <a:rPr lang="en-US" dirty="0" smtClean="0"/>
              <a:t>-- </a:t>
            </a:r>
            <a:r>
              <a:rPr lang="en-US" sz="1200" kern="1200" dirty="0" smtClean="0">
                <a:solidFill>
                  <a:schemeClr val="tx1"/>
                </a:solidFill>
                <a:effectLst/>
                <a:latin typeface="Times New Roman" pitchFamily="1" charset="0"/>
                <a:ea typeface="+mn-ea"/>
                <a:cs typeface="Arial" charset="0"/>
              </a:rPr>
              <a:t> </a:t>
            </a:r>
          </a:p>
          <a:p>
            <a:r>
              <a:rPr lang="en-US" sz="1200" kern="1200" dirty="0" smtClean="0">
                <a:solidFill>
                  <a:schemeClr val="tx1"/>
                </a:solidFill>
                <a:effectLst/>
                <a:latin typeface="Times New Roman" pitchFamily="1" charset="0"/>
                <a:ea typeface="+mn-ea"/>
                <a:cs typeface="Arial" charset="0"/>
              </a:rPr>
              <a:t> </a:t>
            </a:r>
          </a:p>
          <a:p>
            <a:r>
              <a:rPr lang="en-US" sz="1200" kern="1200" dirty="0" smtClean="0">
                <a:solidFill>
                  <a:schemeClr val="tx1"/>
                </a:solidFill>
                <a:effectLst/>
                <a:latin typeface="Times New Roman" pitchFamily="1" charset="0"/>
                <a:ea typeface="+mn-ea"/>
                <a:cs typeface="Arial" charset="0"/>
              </a:rPr>
              <a:t>On average, you’re about 6% less likely to see content that the other political side favors. Who you’re friends with matters a good deal more than the algorithm.</a:t>
            </a:r>
          </a:p>
          <a:p>
            <a:r>
              <a:rPr lang="en-US" sz="1200" kern="1200" dirty="0" smtClean="0">
                <a:solidFill>
                  <a:schemeClr val="tx1"/>
                </a:solidFill>
                <a:effectLst/>
                <a:latin typeface="Times New Roman" pitchFamily="1" charset="0"/>
                <a:ea typeface="+mn-ea"/>
                <a:cs typeface="Arial" charset="0"/>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1687772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 charset="0"/>
          <a:cs typeface="Arial" charset="0"/>
        </a:defRPr>
      </a:lvl2pPr>
      <a:lvl3pPr algn="ctr" rtl="0" eaLnBrk="0" fontAlgn="base" hangingPunct="0">
        <a:spcBef>
          <a:spcPct val="0"/>
        </a:spcBef>
        <a:spcAft>
          <a:spcPct val="0"/>
        </a:spcAft>
        <a:defRPr sz="4400">
          <a:solidFill>
            <a:schemeClr val="tx2"/>
          </a:solidFill>
          <a:latin typeface="Times New Roman" pitchFamily="1" charset="0"/>
          <a:cs typeface="Arial" charset="0"/>
        </a:defRPr>
      </a:lvl3pPr>
      <a:lvl4pPr algn="ctr" rtl="0" eaLnBrk="0" fontAlgn="base" hangingPunct="0">
        <a:spcBef>
          <a:spcPct val="0"/>
        </a:spcBef>
        <a:spcAft>
          <a:spcPct val="0"/>
        </a:spcAft>
        <a:defRPr sz="4400">
          <a:solidFill>
            <a:schemeClr val="tx2"/>
          </a:solidFill>
          <a:latin typeface="Times New Roman" pitchFamily="1" charset="0"/>
          <a:cs typeface="Arial" charset="0"/>
        </a:defRPr>
      </a:lvl4pPr>
      <a:lvl5pPr algn="ctr" rtl="0" eaLnBrk="0" fontAlgn="base" hangingPunct="0">
        <a:spcBef>
          <a:spcPct val="0"/>
        </a:spcBef>
        <a:spcAft>
          <a:spcPct val="0"/>
        </a:spcAft>
        <a:defRPr sz="4400">
          <a:solidFill>
            <a:schemeClr val="tx2"/>
          </a:solidFill>
          <a:latin typeface="Times New Roman" pitchFamily="1" charset="0"/>
          <a:cs typeface="Arial" charset="0"/>
        </a:defRPr>
      </a:lvl5pPr>
      <a:lvl6pPr marL="457200" algn="ctr" rtl="0" eaLnBrk="0" fontAlgn="base" hangingPunct="0">
        <a:spcBef>
          <a:spcPct val="0"/>
        </a:spcBef>
        <a:spcAft>
          <a:spcPct val="0"/>
        </a:spcAft>
        <a:defRPr sz="4400">
          <a:solidFill>
            <a:schemeClr val="tx2"/>
          </a:solidFill>
          <a:latin typeface="Times New Roman" pitchFamily="1" charset="0"/>
          <a:cs typeface="Arial" charset="0"/>
        </a:defRPr>
      </a:lvl6pPr>
      <a:lvl7pPr marL="914400" algn="ctr" rtl="0" eaLnBrk="0" fontAlgn="base" hangingPunct="0">
        <a:spcBef>
          <a:spcPct val="0"/>
        </a:spcBef>
        <a:spcAft>
          <a:spcPct val="0"/>
        </a:spcAft>
        <a:defRPr sz="4400">
          <a:solidFill>
            <a:schemeClr val="tx2"/>
          </a:solidFill>
          <a:latin typeface="Times New Roman" pitchFamily="1" charset="0"/>
          <a:cs typeface="Arial" charset="0"/>
        </a:defRPr>
      </a:lvl7pPr>
      <a:lvl8pPr marL="1371600" algn="ctr" rtl="0" eaLnBrk="0" fontAlgn="base" hangingPunct="0">
        <a:spcBef>
          <a:spcPct val="0"/>
        </a:spcBef>
        <a:spcAft>
          <a:spcPct val="0"/>
        </a:spcAft>
        <a:defRPr sz="4400">
          <a:solidFill>
            <a:schemeClr val="tx2"/>
          </a:solidFill>
          <a:latin typeface="Times New Roman" pitchFamily="1" charset="0"/>
          <a:cs typeface="Arial" charset="0"/>
        </a:defRPr>
      </a:lvl8pPr>
      <a:lvl9pPr marL="1828800" algn="ctr" rtl="0" eaLnBrk="0" fontAlgn="base" hangingPunct="0">
        <a:spcBef>
          <a:spcPct val="0"/>
        </a:spcBef>
        <a:spcAft>
          <a:spcPct val="0"/>
        </a:spcAft>
        <a:defRPr sz="4400">
          <a:solidFill>
            <a:schemeClr val="tx2"/>
          </a:solidFill>
          <a:latin typeface="Times New Roman" pitchFamily="1" charset="0"/>
          <a:cs typeface="Arial"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cs typeface="+mn-cs"/>
        </a:defRPr>
      </a:lvl2pPr>
      <a:lvl3pPr marL="1143000" indent="-228600" algn="l" rtl="0" eaLnBrk="0" fontAlgn="base" hangingPunct="0">
        <a:spcBef>
          <a:spcPct val="20000"/>
        </a:spcBef>
        <a:spcAft>
          <a:spcPct val="0"/>
        </a:spcAft>
        <a:buSzPct val="100000"/>
        <a:buChar char="•"/>
        <a:defRPr sz="2400">
          <a:solidFill>
            <a:schemeClr val="tx1"/>
          </a:solidFill>
          <a:latin typeface="+mn-lt"/>
          <a:cs typeface="+mn-cs"/>
        </a:defRPr>
      </a:lvl3pPr>
      <a:lvl4pPr marL="1600200" indent="-228600" algn="l" rtl="0" eaLnBrk="0" fontAlgn="base" hangingPunct="0">
        <a:spcBef>
          <a:spcPct val="20000"/>
        </a:spcBef>
        <a:spcAft>
          <a:spcPct val="0"/>
        </a:spcAft>
        <a:buSzPct val="100000"/>
        <a:buChar char="–"/>
        <a:defRPr sz="2000">
          <a:solidFill>
            <a:schemeClr val="tx1"/>
          </a:solidFill>
          <a:latin typeface="+mn-lt"/>
          <a:cs typeface="+mn-cs"/>
        </a:defRPr>
      </a:lvl4pPr>
      <a:lvl5pPr marL="2057400" indent="-228600" algn="l" rtl="0" eaLnBrk="0" fontAlgn="base" hangingPunct="0">
        <a:spcBef>
          <a:spcPct val="20000"/>
        </a:spcBef>
        <a:spcAft>
          <a:spcPct val="0"/>
        </a:spcAft>
        <a:buSzPct val="100000"/>
        <a:buChar char="•"/>
        <a:defRPr sz="2000">
          <a:solidFill>
            <a:schemeClr val="tx1"/>
          </a:solidFill>
          <a:latin typeface="+mn-lt"/>
          <a:cs typeface="+mn-cs"/>
        </a:defRPr>
      </a:lvl5pPr>
      <a:lvl6pPr marL="2514600" indent="-228600" algn="l" rtl="0" eaLnBrk="0" fontAlgn="base" hangingPunct="0">
        <a:spcBef>
          <a:spcPct val="20000"/>
        </a:spcBef>
        <a:spcAft>
          <a:spcPct val="0"/>
        </a:spcAft>
        <a:buSzPct val="100000"/>
        <a:buChar char="•"/>
        <a:defRPr sz="2000">
          <a:solidFill>
            <a:schemeClr val="tx1"/>
          </a:solidFill>
          <a:latin typeface="+mn-lt"/>
          <a:cs typeface="+mn-cs"/>
        </a:defRPr>
      </a:lvl6pPr>
      <a:lvl7pPr marL="2971800" indent="-228600" algn="l" rtl="0" eaLnBrk="0" fontAlgn="base" hangingPunct="0">
        <a:spcBef>
          <a:spcPct val="20000"/>
        </a:spcBef>
        <a:spcAft>
          <a:spcPct val="0"/>
        </a:spcAft>
        <a:buSzPct val="100000"/>
        <a:buChar char="•"/>
        <a:defRPr sz="2000">
          <a:solidFill>
            <a:schemeClr val="tx1"/>
          </a:solidFill>
          <a:latin typeface="+mn-lt"/>
          <a:cs typeface="+mn-cs"/>
        </a:defRPr>
      </a:lvl7pPr>
      <a:lvl8pPr marL="3429000" indent="-228600" algn="l" rtl="0" eaLnBrk="0" fontAlgn="base" hangingPunct="0">
        <a:spcBef>
          <a:spcPct val="20000"/>
        </a:spcBef>
        <a:spcAft>
          <a:spcPct val="0"/>
        </a:spcAft>
        <a:buSzPct val="100000"/>
        <a:buChar char="•"/>
        <a:defRPr sz="2000">
          <a:solidFill>
            <a:schemeClr val="tx1"/>
          </a:solidFill>
          <a:latin typeface="+mn-lt"/>
          <a:cs typeface="+mn-cs"/>
        </a:defRPr>
      </a:lvl8pPr>
      <a:lvl9pPr marL="3886200" indent="-228600" algn="l" rtl="0" eaLnBrk="0" fontAlgn="base" hangingPunct="0">
        <a:spcBef>
          <a:spcPct val="20000"/>
        </a:spcBef>
        <a:spcAft>
          <a:spcPct val="0"/>
        </a:spcAft>
        <a:buSzPct val="10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theguardian.com/commentisfree/2016/apr/19/donald-trump-facebook-election-manipulate-behavior" TargetMode="External"/><Relationship Id="rId2" Type="http://schemas.openxmlformats.org/officeDocument/2006/relationships/hyperlink" Target="https://www.technologyreview.com/s/522111/how-to-burst-the-filter-bubble-that-protects-us-from-opposing-view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3400" y="2286000"/>
            <a:ext cx="8229600" cy="1143000"/>
          </a:xfrm>
          <a:noFill/>
        </p:spPr>
        <p:txBody>
          <a:bodyPr/>
          <a:lstStyle/>
          <a:p>
            <a:r>
              <a:rPr lang="en-US" dirty="0" smtClean="0"/>
              <a:t>The Personalized Search</a:t>
            </a:r>
          </a:p>
        </p:txBody>
      </p:sp>
      <p:sp>
        <p:nvSpPr>
          <p:cNvPr id="4099" name="Rectangle 3"/>
          <p:cNvSpPr>
            <a:spLocks noGrp="1" noChangeArrowheads="1"/>
          </p:cNvSpPr>
          <p:nvPr>
            <p:ph type="subTitle" idx="1"/>
          </p:nvPr>
        </p:nvSpPr>
        <p:spPr>
          <a:noFill/>
        </p:spPr>
        <p:txBody>
          <a:bodyPr/>
          <a:lstStyle/>
          <a:p>
            <a:pPr marL="342900" indent="-342900"/>
            <a:r>
              <a:rPr lang="en-US" dirty="0" smtClean="0"/>
              <a:t>Session 26</a:t>
            </a:r>
          </a:p>
          <a:p>
            <a:pPr marL="342900" indent="-342900"/>
            <a:r>
              <a:rPr lang="en-US" dirty="0" smtClean="0"/>
              <a:t>INST 301</a:t>
            </a:r>
          </a:p>
          <a:p>
            <a:pPr marL="342900" indent="-342900"/>
            <a:r>
              <a:rPr lang="en-US" dirty="0" smtClean="0"/>
              <a:t>Introduction to Information Science</a:t>
            </a:r>
          </a:p>
        </p:txBody>
      </p:sp>
      <p:pic>
        <p:nvPicPr>
          <p:cNvPr id="4100" name="Picture 5" descr="head"/>
          <p:cNvPicPr>
            <a:picLocks noChangeAspect="1" noChangeArrowheads="1"/>
          </p:cNvPicPr>
          <p:nvPr/>
        </p:nvPicPr>
        <p:blipFill>
          <a:blip r:embed="rId3" cstate="print"/>
          <a:srcRect/>
          <a:stretch>
            <a:fillRect/>
          </a:stretch>
        </p:blipFill>
        <p:spPr bwMode="auto">
          <a:xfrm>
            <a:off x="1219200" y="304800"/>
            <a:ext cx="6985000" cy="1587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136757" y="6427113"/>
            <a:ext cx="5083443" cy="430887"/>
          </a:xfrm>
          <a:prstGeom prst="rect">
            <a:avLst/>
          </a:prstGeom>
          <a:noFill/>
        </p:spPr>
        <p:txBody>
          <a:bodyPr wrap="none" rtlCol="0">
            <a:spAutoFit/>
          </a:bodyPr>
          <a:lstStyle/>
          <a:p>
            <a:r>
              <a:rPr lang="en-US" sz="1100" dirty="0" smtClean="0"/>
              <a:t>Credits: Wikipedia ; </a:t>
            </a:r>
            <a:r>
              <a:rPr lang="en-US" sz="1100" dirty="0"/>
              <a:t>Creative Commons CC0 1.0 Universal Public Domain Dedication</a:t>
            </a:r>
          </a:p>
          <a:p>
            <a:r>
              <a:rPr lang="en-US" sz="1100" dirty="0" smtClean="0"/>
              <a:t> </a:t>
            </a:r>
            <a:endParaRPr lang="en-US" sz="1100" dirty="0"/>
          </a:p>
        </p:txBody>
      </p:sp>
      <p:pic>
        <p:nvPicPr>
          <p:cNvPr id="11" name="Picture 10"/>
          <p:cNvPicPr>
            <a:picLocks noChangeAspect="1"/>
          </p:cNvPicPr>
          <p:nvPr/>
        </p:nvPicPr>
        <p:blipFill>
          <a:blip r:embed="rId3"/>
          <a:stretch>
            <a:fillRect/>
          </a:stretch>
        </p:blipFill>
        <p:spPr>
          <a:xfrm>
            <a:off x="228600" y="76200"/>
            <a:ext cx="8772707" cy="6311900"/>
          </a:xfrm>
          <a:prstGeom prst="rect">
            <a:avLst/>
          </a:prstGeom>
        </p:spPr>
      </p:pic>
      <p:sp>
        <p:nvSpPr>
          <p:cNvPr id="2" name="Rectangle 1"/>
          <p:cNvSpPr/>
          <p:nvPr/>
        </p:nvSpPr>
        <p:spPr bwMode="auto">
          <a:xfrm>
            <a:off x="0" y="4588712"/>
            <a:ext cx="9144000" cy="1828800"/>
          </a:xfrm>
          <a:prstGeom prst="rect">
            <a:avLst/>
          </a:prstGeom>
          <a:solidFill>
            <a:srgbClr val="FFFFFF"/>
          </a:solidFill>
          <a:ln w="127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cs typeface="Arial" charset="0"/>
            </a:endParaRPr>
          </a:p>
        </p:txBody>
      </p:sp>
    </p:spTree>
    <p:extLst>
      <p:ext uri="{BB962C8B-B14F-4D97-AF65-F5344CB8AC3E}">
        <p14:creationId xmlns:p14="http://schemas.microsoft.com/office/powerpoint/2010/main" val="403188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4-26 at 11.44.3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00100"/>
            <a:ext cx="9144000" cy="5250590"/>
          </a:xfrm>
          <a:prstGeom prst="rect">
            <a:avLst/>
          </a:prstGeom>
        </p:spPr>
      </p:pic>
      <p:pic>
        <p:nvPicPr>
          <p:cNvPr id="3" name="Picture 2" descr="Screen Shot 2016-04-26 at 11.43.5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825500"/>
            <a:ext cx="9144000" cy="5193000"/>
          </a:xfrm>
          <a:prstGeom prst="rect">
            <a:avLst/>
          </a:prstGeom>
        </p:spPr>
      </p:pic>
    </p:spTree>
    <p:extLst>
      <p:ext uri="{BB962C8B-B14F-4D97-AF65-F5344CB8AC3E}">
        <p14:creationId xmlns:p14="http://schemas.microsoft.com/office/powerpoint/2010/main" val="23516273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5445478" y="228600"/>
            <a:ext cx="3698522" cy="1958041"/>
          </a:xfrm>
          <a:prstGeom prst="rect">
            <a:avLst/>
          </a:prstGeom>
        </p:spPr>
      </p:pic>
      <p:cxnSp>
        <p:nvCxnSpPr>
          <p:cNvPr id="4" name="Straight Arrow Connector 3"/>
          <p:cNvCxnSpPr/>
          <p:nvPr/>
        </p:nvCxnSpPr>
        <p:spPr bwMode="auto">
          <a:xfrm flipV="1">
            <a:off x="1733550" y="914400"/>
            <a:ext cx="4667250" cy="2095500"/>
          </a:xfrm>
          <a:prstGeom prst="straightConnector1">
            <a:avLst/>
          </a:prstGeom>
          <a:solidFill>
            <a:srgbClr val="FFFFFF"/>
          </a:solidFill>
          <a:ln w="50800" cap="flat" cmpd="sng" algn="ctr">
            <a:solidFill>
              <a:schemeClr val="tx1"/>
            </a:solidFill>
            <a:prstDash val="solid"/>
            <a:round/>
            <a:headEnd type="arrow"/>
            <a:tailEnd type="arrow"/>
          </a:ln>
          <a:effectLst/>
        </p:spPr>
      </p:cxnSp>
      <p:pic>
        <p:nvPicPr>
          <p:cNvPr id="10" name="Picture 9"/>
          <p:cNvPicPr>
            <a:picLocks noChangeAspect="1"/>
          </p:cNvPicPr>
          <p:nvPr/>
        </p:nvPicPr>
        <p:blipFill>
          <a:blip r:embed="rId4"/>
          <a:stretch>
            <a:fillRect/>
          </a:stretch>
        </p:blipFill>
        <p:spPr>
          <a:xfrm>
            <a:off x="2743200" y="685800"/>
            <a:ext cx="3048000" cy="3247030"/>
          </a:xfrm>
          <a:prstGeom prst="rect">
            <a:avLst/>
          </a:prstGeom>
        </p:spPr>
      </p:pic>
      <p:pic>
        <p:nvPicPr>
          <p:cNvPr id="11" name="Picture 10"/>
          <p:cNvPicPr>
            <a:picLocks noChangeAspect="1"/>
          </p:cNvPicPr>
          <p:nvPr/>
        </p:nvPicPr>
        <p:blipFill>
          <a:blip r:embed="rId5"/>
          <a:stretch>
            <a:fillRect/>
          </a:stretch>
        </p:blipFill>
        <p:spPr>
          <a:xfrm>
            <a:off x="152400" y="3009900"/>
            <a:ext cx="2857500" cy="2857500"/>
          </a:xfrm>
          <a:prstGeom prst="rect">
            <a:avLst/>
          </a:prstGeom>
        </p:spPr>
      </p:pic>
      <p:sp>
        <p:nvSpPr>
          <p:cNvPr id="12" name="TextBox 11"/>
          <p:cNvSpPr txBox="1"/>
          <p:nvPr/>
        </p:nvSpPr>
        <p:spPr>
          <a:xfrm>
            <a:off x="3276600" y="4036873"/>
            <a:ext cx="5638800" cy="2308324"/>
          </a:xfrm>
          <a:prstGeom prst="rect">
            <a:avLst/>
          </a:prstGeom>
          <a:noFill/>
        </p:spPr>
        <p:txBody>
          <a:bodyPr wrap="square" rtlCol="0">
            <a:spAutoFit/>
          </a:bodyPr>
          <a:lstStyle/>
          <a:p>
            <a:r>
              <a:rPr lang="en-US" sz="3600" dirty="0" smtClean="0">
                <a:solidFill>
                  <a:srgbClr val="FF0000"/>
                </a:solidFill>
              </a:rPr>
              <a:t>Netflix, Amazon,</a:t>
            </a:r>
          </a:p>
          <a:p>
            <a:r>
              <a:rPr lang="en-US" sz="3600" dirty="0" smtClean="0">
                <a:solidFill>
                  <a:srgbClr val="FF0000"/>
                </a:solidFill>
              </a:rPr>
              <a:t>Google, Facebook,</a:t>
            </a:r>
          </a:p>
          <a:p>
            <a:r>
              <a:rPr lang="en-US" sz="3600" dirty="0">
                <a:solidFill>
                  <a:srgbClr val="FF0000"/>
                </a:solidFill>
              </a:rPr>
              <a:t>m</a:t>
            </a:r>
            <a:r>
              <a:rPr lang="en-US" sz="3600" dirty="0" smtClean="0">
                <a:solidFill>
                  <a:srgbClr val="FF0000"/>
                </a:solidFill>
              </a:rPr>
              <a:t>ay-be your refrigerator (in the future)? </a:t>
            </a:r>
            <a:endParaRPr lang="en-US" sz="3600" dirty="0">
              <a:solidFill>
                <a:srgbClr val="FF0000"/>
              </a:solidFill>
            </a:endParaRPr>
          </a:p>
        </p:txBody>
      </p:sp>
    </p:spTree>
    <p:extLst>
      <p:ext uri="{BB962C8B-B14F-4D97-AF65-F5344CB8AC3E}">
        <p14:creationId xmlns:p14="http://schemas.microsoft.com/office/powerpoint/2010/main" val="1599408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4-23 at 10.37.0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762000"/>
            <a:ext cx="7745384" cy="5689600"/>
          </a:xfrm>
          <a:prstGeom prst="rect">
            <a:avLst/>
          </a:prstGeom>
        </p:spPr>
      </p:pic>
    </p:spTree>
    <p:extLst>
      <p:ext uri="{BB962C8B-B14F-4D97-AF65-F5344CB8AC3E}">
        <p14:creationId xmlns:p14="http://schemas.microsoft.com/office/powerpoint/2010/main" val="2183012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4-22 at 1.29.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87367"/>
            <a:ext cx="9144000" cy="2199033"/>
          </a:xfrm>
          <a:prstGeom prst="rect">
            <a:avLst/>
          </a:prstGeom>
        </p:spPr>
      </p:pic>
      <p:pic>
        <p:nvPicPr>
          <p:cNvPr id="5" name="Picture 4" descr="Screen Shot 2016-04-22 at 1.28.4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62000"/>
            <a:ext cx="9144000" cy="1314300"/>
          </a:xfrm>
          <a:prstGeom prst="rect">
            <a:avLst/>
          </a:prstGeom>
        </p:spPr>
      </p:pic>
      <p:pic>
        <p:nvPicPr>
          <p:cNvPr id="2" name="Picture 1" descr="Screen Shot 2016-04-25 at 11.36.30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7000" y="3048000"/>
            <a:ext cx="5054600" cy="3641025"/>
          </a:xfrm>
          <a:prstGeom prst="rect">
            <a:avLst/>
          </a:prstGeom>
        </p:spPr>
      </p:pic>
      <p:pic>
        <p:nvPicPr>
          <p:cNvPr id="3" name="Picture 2" descr="Screen Shot 2016-04-25 at 11.36.44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3000" y="3048000"/>
            <a:ext cx="2832100" cy="1485900"/>
          </a:xfrm>
          <a:prstGeom prst="rect">
            <a:avLst/>
          </a:prstGeom>
        </p:spPr>
      </p:pic>
    </p:spTree>
    <p:extLst>
      <p:ext uri="{BB962C8B-B14F-4D97-AF65-F5344CB8AC3E}">
        <p14:creationId xmlns:p14="http://schemas.microsoft.com/office/powerpoint/2010/main" val="423001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mtClean="0"/>
              <a:t>Before You Go</a:t>
            </a:r>
          </a:p>
        </p:txBody>
      </p:sp>
      <p:sp>
        <p:nvSpPr>
          <p:cNvPr id="73731" name="Rectangle 3"/>
          <p:cNvSpPr>
            <a:spLocks noGrp="1" noChangeArrowheads="1"/>
          </p:cNvSpPr>
          <p:nvPr>
            <p:ph type="body" idx="1"/>
          </p:nvPr>
        </p:nvSpPr>
        <p:spPr/>
        <p:txBody>
          <a:bodyPr/>
          <a:lstStyle/>
          <a:p>
            <a:r>
              <a:rPr lang="en-US" dirty="0" smtClean="0"/>
              <a:t>	P4 and P5 </a:t>
            </a:r>
            <a:endParaRPr lang="en-US" dirty="0"/>
          </a:p>
          <a:p>
            <a:pPr marL="0" indent="0">
              <a:buNone/>
            </a:pPr>
            <a:endParaRPr lang="en-US" dirty="0" smtClean="0"/>
          </a:p>
          <a:p>
            <a:pPr>
              <a:buFontTx/>
              <a:buNone/>
            </a:pPr>
            <a:r>
              <a:rPr lang="en-US" dirty="0" smtClean="0"/>
              <a:t>On a sheet of paper, answer the following (ungraded) question (no names, please):</a:t>
            </a:r>
          </a:p>
          <a:p>
            <a:pPr>
              <a:buFontTx/>
              <a:buNone/>
            </a:pPr>
            <a:r>
              <a:rPr lang="en-US" dirty="0" smtClean="0"/>
              <a:t>	</a:t>
            </a:r>
            <a:r>
              <a:rPr lang="en-US" sz="4000" dirty="0" smtClean="0"/>
              <a:t>What was the muddiest point in today’s class?</a:t>
            </a:r>
          </a:p>
        </p:txBody>
      </p:sp>
    </p:spTree>
    <p:extLst>
      <p:ext uri="{BB962C8B-B14F-4D97-AF65-F5344CB8AC3E}">
        <p14:creationId xmlns:p14="http://schemas.microsoft.com/office/powerpoint/2010/main" val="19971302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a:hlinkClick r:id="rId2"/>
              </a:rPr>
              <a:t>https://www.technologyreview.com/s/522111/how-to-burst-the-filter-bubble-that-protects-us-from-opposing-views</a:t>
            </a:r>
            <a:r>
              <a:rPr lang="en-US" dirty="0" smtClean="0">
                <a:hlinkClick r:id="rId2"/>
              </a:rPr>
              <a:t>/</a:t>
            </a:r>
            <a:endParaRPr lang="en-US" dirty="0" smtClean="0"/>
          </a:p>
          <a:p>
            <a:endParaRPr lang="en-US" dirty="0"/>
          </a:p>
          <a:p>
            <a:r>
              <a:rPr lang="en-US" dirty="0">
                <a:hlinkClick r:id="rId3"/>
              </a:rPr>
              <a:t>http://www.theguardian.com/commentisfree/2016/apr/19/donald-trump-facebook-election-manipulate-</a:t>
            </a:r>
            <a:r>
              <a:rPr lang="en-US" dirty="0" smtClean="0">
                <a:hlinkClick r:id="rId3"/>
              </a:rPr>
              <a:t>behavior</a:t>
            </a:r>
            <a:endParaRPr lang="en-US" dirty="0" smtClean="0"/>
          </a:p>
          <a:p>
            <a:endParaRPr lang="en-US" dirty="0"/>
          </a:p>
          <a:p>
            <a:endParaRPr lang="en-US" dirty="0"/>
          </a:p>
        </p:txBody>
      </p:sp>
    </p:spTree>
    <p:extLst>
      <p:ext uri="{BB962C8B-B14F-4D97-AF65-F5344CB8AC3E}">
        <p14:creationId xmlns:p14="http://schemas.microsoft.com/office/powerpoint/2010/main" val="387997284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cs typeface="Arial" charset="0"/>
          </a:defRPr>
        </a:defPPr>
      </a:lstStyle>
    </a:spDef>
    <a:lnDef>
      <a:spPr bwMode="auto">
        <a:xfrm>
          <a:off x="0" y="0"/>
          <a:ext cx="1" cy="1"/>
        </a:xfrm>
        <a:custGeom>
          <a:avLst/>
          <a:gdLst/>
          <a:ahLst/>
          <a:cxnLst/>
          <a:rect l="0" t="0" r="0" b="0"/>
          <a:pathLst/>
        </a:custGeom>
        <a:solidFill>
          <a:srgbClr val="FFFFFF"/>
        </a:solidFill>
        <a:ln w="127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14801</TotalTime>
  <Pages>22</Pages>
  <Words>180</Words>
  <Application>Microsoft Office PowerPoint</Application>
  <PresentationFormat>On-screen Show (4:3)</PresentationFormat>
  <Paragraphs>37</Paragraphs>
  <Slides>8</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Times New Roman</vt:lpstr>
      <vt:lpstr>Default Design</vt:lpstr>
      <vt:lpstr>The Personalized Search</vt:lpstr>
      <vt:lpstr>PowerPoint Presentation</vt:lpstr>
      <vt:lpstr>PowerPoint Presentation</vt:lpstr>
      <vt:lpstr>PowerPoint Presentation</vt:lpstr>
      <vt:lpstr>PowerPoint Presentation</vt:lpstr>
      <vt:lpstr>PowerPoint Presentation</vt:lpstr>
      <vt:lpstr>Before You Go</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Systems</dc:title>
  <dc:subject>Week 2 LBSC 690</dc:subject>
  <dc:creator>Doug Oard</dc:creator>
  <cp:lastModifiedBy>gg</cp:lastModifiedBy>
  <cp:revision>460</cp:revision>
  <cp:lastPrinted>1997-09-10T16:39:34Z</cp:lastPrinted>
  <dcterms:created xsi:type="dcterms:W3CDTF">1997-09-10T16:39:54Z</dcterms:created>
  <dcterms:modified xsi:type="dcterms:W3CDTF">2016-04-28T00:58:04Z</dcterms:modified>
</cp:coreProperties>
</file>