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15" r:id="rId4"/>
    <p:sldId id="347" r:id="rId5"/>
    <p:sldId id="312" r:id="rId6"/>
    <p:sldId id="289" r:id="rId7"/>
    <p:sldId id="319" r:id="rId8"/>
    <p:sldId id="318" r:id="rId9"/>
    <p:sldId id="346" r:id="rId10"/>
    <p:sldId id="287" r:id="rId11"/>
    <p:sldId id="285" r:id="rId12"/>
    <p:sldId id="34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0041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835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82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869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005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0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60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01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45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62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tg/detail/-/0738201448/qid=1034962276/sr=1-1/ref=sr_1_1/103-7638569-3484630?v=gl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altLang="en-US" sz="3200" dirty="0" smtClean="0"/>
              <a:t>Session 25</a:t>
            </a:r>
          </a:p>
          <a:p>
            <a:pPr marL="342900" indent="-342900"/>
            <a:r>
              <a:rPr lang="en-US" altLang="en-US" sz="3200" dirty="0" smtClean="0"/>
              <a:t>INST 301</a:t>
            </a:r>
          </a:p>
          <a:p>
            <a:pPr marL="342900" indent="-342900"/>
            <a:r>
              <a:rPr lang="en-US" altLang="en-US" sz="3200" dirty="0" smtClean="0"/>
              <a:t>Introduction to Information Science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 anchor="ctr"/>
          <a:lstStyle/>
          <a:p>
            <a:r>
              <a:rPr lang="en-US" altLang="en-US" sz="4400" dirty="0" smtClean="0"/>
              <a:t>Privacy</a:t>
            </a:r>
            <a:endParaRPr lang="en-US" altLang="en-US" sz="4400" dirty="0" smtClean="0"/>
          </a:p>
        </p:txBody>
      </p:sp>
      <p:pic>
        <p:nvPicPr>
          <p:cNvPr id="3076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Online Tracking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Web tracking</a:t>
            </a:r>
          </a:p>
          <a:p>
            <a:pPr lvl="1"/>
            <a:r>
              <a:rPr lang="en-US" altLang="en-US" dirty="0" smtClean="0"/>
              <a:t>Browser data, </a:t>
            </a:r>
            <a:r>
              <a:rPr lang="en-US" altLang="en-US" dirty="0" err="1" smtClean="0"/>
              <a:t>clickthrough</a:t>
            </a:r>
            <a:r>
              <a:rPr lang="en-US" altLang="en-US" dirty="0" smtClean="0"/>
              <a:t>, cookies, …</a:t>
            </a:r>
          </a:p>
          <a:p>
            <a:r>
              <a:rPr lang="en-US" altLang="en-US" dirty="0" smtClean="0"/>
              <a:t>Packet sniffers</a:t>
            </a:r>
          </a:p>
          <a:p>
            <a:pPr lvl="1"/>
            <a:r>
              <a:rPr lang="en-US" altLang="en-US" dirty="0" smtClean="0"/>
              <a:t>Detect passwords, reconstruct packets, …</a:t>
            </a:r>
          </a:p>
          <a:p>
            <a:r>
              <a:rPr lang="en-US" altLang="en-US" dirty="0" smtClean="0"/>
              <a:t>Law enforcement</a:t>
            </a:r>
          </a:p>
          <a:p>
            <a:pPr lvl="1"/>
            <a:r>
              <a:rPr lang="en-US" altLang="en-US" dirty="0" smtClean="0"/>
              <a:t>Carnivore (US), RIP (UK), …</a:t>
            </a:r>
          </a:p>
          <a:p>
            <a:r>
              <a:rPr lang="en-US" altLang="en-US" dirty="0" smtClean="0"/>
              <a:t>National security</a:t>
            </a:r>
          </a:p>
          <a:p>
            <a:pPr lvl="1"/>
            <a:r>
              <a:rPr lang="en-US" altLang="en-US" dirty="0" smtClean="0"/>
              <a:t>FISA (US), SORM (Russia),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altLang="en-US" dirty="0" smtClean="0"/>
              <a:t>Centralized Surveillance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Proxy server</a:t>
            </a:r>
          </a:p>
          <a:p>
            <a:pPr lvl="1"/>
            <a:r>
              <a:rPr lang="en-US" altLang="en-US" smtClean="0"/>
              <a:t>Set up a Web server and enable proxy function</a:t>
            </a:r>
          </a:p>
          <a:p>
            <a:pPr lvl="1"/>
            <a:r>
              <a:rPr lang="en-US" altLang="en-US" smtClean="0"/>
              <a:t>Configure all browsers to use the proxy server</a:t>
            </a:r>
          </a:p>
          <a:p>
            <a:pPr lvl="1"/>
            <a:r>
              <a:rPr lang="en-US" altLang="en-US" smtClean="0"/>
              <a:t>Store and analyze Web server log files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Firewall</a:t>
            </a:r>
          </a:p>
          <a:p>
            <a:pPr lvl="1"/>
            <a:r>
              <a:rPr lang="en-US" altLang="en-US" smtClean="0"/>
              <a:t>Can monitor all applications, not just the Web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Distributed Tracking Ecosystem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31909" r="39622" b="21368"/>
          <a:stretch>
            <a:fillRect/>
          </a:stretch>
        </p:blipFill>
        <p:spPr bwMode="auto">
          <a:xfrm>
            <a:off x="33338" y="2867025"/>
            <a:ext cx="31416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t="30000" r="25000" b="23334"/>
          <a:stretch>
            <a:fillRect/>
          </a:stretch>
        </p:blipFill>
        <p:spPr bwMode="auto">
          <a:xfrm>
            <a:off x="5548313" y="2809875"/>
            <a:ext cx="35956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30965" r="40074" b="23694"/>
          <a:stretch>
            <a:fillRect/>
          </a:stretch>
        </p:blipFill>
        <p:spPr bwMode="auto">
          <a:xfrm>
            <a:off x="3171825" y="2857500"/>
            <a:ext cx="24384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797800" y="6581775"/>
            <a:ext cx="134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/>
              <a:t>http://wsj.com/wtk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i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76200"/>
            <a:ext cx="6005513" cy="670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Privacy vs. Anonymity</a:t>
            </a:r>
          </a:p>
        </p:txBody>
      </p:sp>
      <p:pic>
        <p:nvPicPr>
          <p:cNvPr id="43011" name="Picture 3" descr="P3030007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P3030006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P3030022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P3070053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17" t="5926" r="4583" b="3703"/>
          <a:stretch/>
        </p:blipFill>
        <p:spPr>
          <a:xfrm>
            <a:off x="0" y="439540"/>
            <a:ext cx="9144000" cy="5810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6396335"/>
            <a:ext cx="5886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http://www.appliedautonomy.com/isee.html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Ideals in Tension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792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i="1" dirty="0">
                <a:latin typeface="Arial" panose="020B0604020202020204" pitchFamily="34" charset="0"/>
              </a:rPr>
              <a:t>Whenever a conflict arises between privacy and accountability, people demand the former for themselves and the latter for everybody else.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  <a:p>
            <a:endParaRPr lang="en-US" altLang="en-US" sz="3600" dirty="0">
              <a:latin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</a:rPr>
              <a:t>	</a:t>
            </a:r>
            <a:r>
              <a:rPr lang="en-US" altLang="en-US" sz="2000" dirty="0">
                <a:latin typeface="Arial" panose="020B0604020202020204" pitchFamily="34" charset="0"/>
                <a:hlinkClick r:id="rId3"/>
              </a:rPr>
              <a:t>The Transparent Society</a:t>
            </a:r>
            <a:r>
              <a:rPr lang="en-US" altLang="en-US" sz="2000" dirty="0">
                <a:latin typeface="Arial" panose="020B0604020202020204" pitchFamily="34" charset="0"/>
              </a:rPr>
              <a:t> by David </a:t>
            </a:r>
            <a:r>
              <a:rPr lang="en-US" altLang="en-US" sz="2000" dirty="0" err="1">
                <a:latin typeface="Arial" panose="020B0604020202020204" pitchFamily="34" charset="0"/>
              </a:rPr>
              <a:t>Brin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Privacy Protection (USA)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altLang="en-US" dirty="0" smtClean="0"/>
              <a:t>Government: Privacy Act of 1974</a:t>
            </a:r>
          </a:p>
          <a:p>
            <a:pPr lvl="1"/>
            <a:r>
              <a:rPr lang="en-US" altLang="en-US" dirty="0" smtClean="0"/>
              <a:t>Applies only to government records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Commercial: Privacy policies</a:t>
            </a:r>
          </a:p>
          <a:p>
            <a:pPr lvl="1"/>
            <a:r>
              <a:rPr lang="en-US" altLang="en-US" dirty="0" smtClean="0"/>
              <a:t>Federal Trade Commission enforcement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Employers: Ownership</a:t>
            </a:r>
          </a:p>
          <a:p>
            <a:pPr lvl="1"/>
            <a:r>
              <a:rPr lang="en-US" altLang="en-US" dirty="0" smtClean="0"/>
              <a:t>Employers own content on services they provide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Obscurity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lot of information is public record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Previously shielded by “practical obscurity”</a:t>
            </a:r>
          </a:p>
          <a:p>
            <a:pPr lvl="1"/>
            <a:r>
              <a:rPr lang="en-US" altLang="en-US" dirty="0" smtClean="0"/>
              <a:t>Records were hard to access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Digital access changes that</a:t>
            </a:r>
          </a:p>
          <a:p>
            <a:pPr lvl="1"/>
            <a:r>
              <a:rPr lang="en-US" altLang="en-US" dirty="0" smtClean="0"/>
              <a:t>Physical access</a:t>
            </a:r>
          </a:p>
          <a:p>
            <a:pPr lvl="1"/>
            <a:r>
              <a:rPr lang="en-US" altLang="en-US" dirty="0" smtClean="0"/>
              <a:t>Search and data mining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dirty="0" smtClean="0"/>
              <a:t>Tracking Before the Web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114800"/>
          </a:xfrm>
        </p:spPr>
        <p:txBody>
          <a:bodyPr/>
          <a:lstStyle/>
          <a:p>
            <a:r>
              <a:rPr lang="en-US" altLang="en-US" smtClean="0"/>
              <a:t>Governments have information about life events</a:t>
            </a:r>
          </a:p>
          <a:p>
            <a:pPr lvl="1"/>
            <a:r>
              <a:rPr lang="en-US" altLang="en-US" smtClean="0"/>
              <a:t>Birth and death</a:t>
            </a:r>
          </a:p>
          <a:p>
            <a:pPr lvl="1"/>
            <a:r>
              <a:rPr lang="en-US" altLang="en-US" smtClean="0"/>
              <a:t>Marriage and divorce</a:t>
            </a:r>
          </a:p>
          <a:p>
            <a:pPr lvl="1"/>
            <a:r>
              <a:rPr lang="en-US" altLang="en-US" smtClean="0"/>
              <a:t>Licenses (e.g., drivers)</a:t>
            </a:r>
          </a:p>
          <a:p>
            <a:pPr lvl="1"/>
            <a:r>
              <a:rPr lang="en-US" altLang="en-US" smtClean="0"/>
              <a:t>Property and taxes</a:t>
            </a:r>
          </a:p>
          <a:p>
            <a:r>
              <a:rPr lang="en-US" altLang="en-US" smtClean="0"/>
              <a:t>Business exchange information about transactions</a:t>
            </a:r>
          </a:p>
          <a:p>
            <a:pPr lvl="1"/>
            <a:r>
              <a:rPr lang="en-US" altLang="en-US" smtClean="0"/>
              <a:t>How you commute to work</a:t>
            </a:r>
          </a:p>
          <a:p>
            <a:pPr lvl="1"/>
            <a:r>
              <a:rPr lang="en-US" altLang="en-US" smtClean="0"/>
              <a:t>What cereal you eat</a:t>
            </a:r>
          </a:p>
          <a:p>
            <a:pPr lvl="1"/>
            <a:r>
              <a:rPr lang="en-US" altLang="en-US" smtClean="0"/>
              <a:t>Where you like to go for vacation</a:t>
            </a:r>
          </a:p>
          <a:p>
            <a:pPr lvl="1"/>
            <a:r>
              <a:rPr lang="en-US" altLang="en-US" smtClean="0"/>
              <a:t>What hobbies you have</a:t>
            </a:r>
          </a:p>
        </p:txBody>
      </p:sp>
      <p:pic>
        <p:nvPicPr>
          <p:cNvPr id="97284" name="Picture 4" descr="crad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152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gr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1050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AutoShape 6"/>
          <p:cNvSpPr>
            <a:spLocks noChangeArrowheads="1"/>
          </p:cNvSpPr>
          <p:nvPr/>
        </p:nvSpPr>
        <p:spPr bwMode="auto">
          <a:xfrm rot="1909827">
            <a:off x="5867400" y="2667000"/>
            <a:ext cx="685800" cy="341313"/>
          </a:xfrm>
          <a:prstGeom prst="rightArrow">
            <a:avLst>
              <a:gd name="adj1" fmla="val 50000"/>
              <a:gd name="adj2" fmla="val 502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17" t="33333" r="27083" b="30370"/>
          <a:stretch/>
        </p:blipFill>
        <p:spPr>
          <a:xfrm>
            <a:off x="0" y="1458495"/>
            <a:ext cx="9144000" cy="39303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7085" y="6396335"/>
            <a:ext cx="3716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http://www.whitepages.com/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287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Pages>24</Pages>
  <Words>246</Words>
  <Application>Microsoft Office PowerPoint</Application>
  <PresentationFormat>On-screen Show (4:3)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Privacy</vt:lpstr>
      <vt:lpstr>PowerPoint Presentation</vt:lpstr>
      <vt:lpstr>Privacy vs. Anonymity</vt:lpstr>
      <vt:lpstr>PowerPoint Presentation</vt:lpstr>
      <vt:lpstr>Ideals in Tension</vt:lpstr>
      <vt:lpstr>Privacy Protection (USA)</vt:lpstr>
      <vt:lpstr>Obscurity</vt:lpstr>
      <vt:lpstr>Tracking Before the Web</vt:lpstr>
      <vt:lpstr>PowerPoint Presentation</vt:lpstr>
      <vt:lpstr>Online Tracking</vt:lpstr>
      <vt:lpstr>Centralized Surveillance</vt:lpstr>
      <vt:lpstr>Distributed Tracking Ecosystem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Issues</dc:title>
  <dc:subject/>
  <dc:creator>Doug Oard</dc:creator>
  <cp:keywords/>
  <dc:description/>
  <cp:lastModifiedBy>gg</cp:lastModifiedBy>
  <cp:revision>45</cp:revision>
  <cp:lastPrinted>1601-01-01T00:00:00Z</cp:lastPrinted>
  <dcterms:created xsi:type="dcterms:W3CDTF">1997-12-03T15:34:10Z</dcterms:created>
  <dcterms:modified xsi:type="dcterms:W3CDTF">2016-04-26T03:12:23Z</dcterms:modified>
</cp:coreProperties>
</file>