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67" r:id="rId4"/>
    <p:sldId id="268" r:id="rId5"/>
    <p:sldId id="309" r:id="rId6"/>
    <p:sldId id="274" r:id="rId7"/>
    <p:sldId id="327" r:id="rId8"/>
    <p:sldId id="273" r:id="rId9"/>
    <p:sldId id="342" r:id="rId10"/>
    <p:sldId id="341" r:id="rId11"/>
    <p:sldId id="297" r:id="rId12"/>
    <p:sldId id="299" r:id="rId13"/>
    <p:sldId id="300" r:id="rId14"/>
    <p:sldId id="302" r:id="rId15"/>
    <p:sldId id="303" r:id="rId16"/>
    <p:sldId id="305" r:id="rId17"/>
    <p:sldId id="306" r:id="rId18"/>
    <p:sldId id="339" r:id="rId19"/>
    <p:sldId id="33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771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07430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6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1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76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5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4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23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0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14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/>
          <a:p>
            <a:pPr marL="342900" indent="-342900"/>
            <a:r>
              <a:rPr lang="en-US" sz="3200" dirty="0" smtClean="0"/>
              <a:t>Session 24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INST 301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Introduction to Information Science</a:t>
            </a:r>
            <a:endParaRPr lang="en-US" sz="3200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 anchor="ctr"/>
          <a:lstStyle/>
          <a:p>
            <a:r>
              <a:rPr lang="en-US" sz="4400" dirty="0" smtClean="0"/>
              <a:t>Information Security</a:t>
            </a:r>
            <a:endParaRPr lang="en-US" sz="4400" dirty="0" smtClean="0"/>
          </a:p>
        </p:txBody>
      </p:sp>
      <p:pic>
        <p:nvPicPr>
          <p:cNvPr id="3076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Critical Infrastructure Protection</a:t>
            </a:r>
          </a:p>
        </p:txBody>
      </p:sp>
      <p:sp>
        <p:nvSpPr>
          <p:cNvPr id="860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r>
              <a:rPr lang="en-US" smtClean="0"/>
              <a:t>Telecommunications</a:t>
            </a:r>
          </a:p>
          <a:p>
            <a:r>
              <a:rPr lang="en-US" smtClean="0"/>
              <a:t>Banking and finance</a:t>
            </a:r>
          </a:p>
          <a:p>
            <a:r>
              <a:rPr lang="en-US" smtClean="0"/>
              <a:t>Energy</a:t>
            </a:r>
          </a:p>
          <a:p>
            <a:r>
              <a:rPr lang="en-US" smtClean="0"/>
              <a:t>Transportation</a:t>
            </a:r>
          </a:p>
          <a:p>
            <a:r>
              <a:rPr lang="en-US" smtClean="0"/>
              <a:t>Emergency services</a:t>
            </a:r>
          </a:p>
        </p:txBody>
      </p:sp>
      <p:sp>
        <p:nvSpPr>
          <p:cNvPr id="860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495800" cy="4114800"/>
          </a:xfrm>
        </p:spPr>
        <p:txBody>
          <a:bodyPr/>
          <a:lstStyle/>
          <a:p>
            <a:r>
              <a:rPr lang="en-US" smtClean="0"/>
              <a:t>Food and agriculture</a:t>
            </a:r>
          </a:p>
          <a:p>
            <a:r>
              <a:rPr lang="en-US" smtClean="0"/>
              <a:t>Water</a:t>
            </a:r>
          </a:p>
          <a:p>
            <a:r>
              <a:rPr lang="en-US" smtClean="0"/>
              <a:t>Public health</a:t>
            </a:r>
          </a:p>
          <a:p>
            <a:r>
              <a:rPr lang="en-US" smtClean="0"/>
              <a:t>Postal and shipping</a:t>
            </a:r>
          </a:p>
          <a:p>
            <a:r>
              <a:rPr lang="en-US" smtClean="0"/>
              <a:t>Defense industrial base</a:t>
            </a:r>
          </a:p>
          <a:p>
            <a:r>
              <a:rPr lang="en-US" smtClean="0"/>
              <a:t>Hazardous materials</a:t>
            </a:r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1219200" y="6019800"/>
            <a:ext cx="6523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2400"/>
              <a:t>SCADA: Supervisory Control and Data Acquisition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Symmetric Key Encryption</a:t>
            </a:r>
          </a:p>
        </p:txBody>
      </p:sp>
      <p:pic>
        <p:nvPicPr>
          <p:cNvPr id="52227" name="Picture 3" descr="MCj041038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905000"/>
            <a:ext cx="10937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Picture 4" descr="MCj041037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1905000"/>
            <a:ext cx="9747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774700" y="348932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Alice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7081838" y="34290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50863" y="392906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8B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Plain text</a:t>
            </a:r>
          </a:p>
        </p:txBody>
      </p:sp>
      <p:grpSp>
        <p:nvGrpSpPr>
          <p:cNvPr id="52232" name="Group 8"/>
          <p:cNvGrpSpPr>
            <a:grpSpLocks/>
          </p:cNvGrpSpPr>
          <p:nvPr/>
        </p:nvGrpSpPr>
        <p:grpSpPr bwMode="auto">
          <a:xfrm>
            <a:off x="1674813" y="3657600"/>
            <a:ext cx="3624262" cy="838200"/>
            <a:chOff x="1644" y="2304"/>
            <a:chExt cx="2283" cy="528"/>
          </a:xfrm>
        </p:grpSpPr>
        <p:sp>
          <p:nvSpPr>
            <p:cNvPr id="52253" name="Rectangle 9"/>
            <p:cNvSpPr>
              <a:spLocks noChangeArrowheads="1"/>
            </p:cNvSpPr>
            <p:nvPr/>
          </p:nvSpPr>
          <p:spPr bwMode="auto">
            <a:xfrm>
              <a:off x="1884" y="2333"/>
              <a:ext cx="780" cy="4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Encrypt</a:t>
              </a:r>
            </a:p>
          </p:txBody>
        </p:sp>
        <p:sp>
          <p:nvSpPr>
            <p:cNvPr id="52254" name="Text Box 10"/>
            <p:cNvSpPr txBox="1">
              <a:spLocks noChangeArrowheads="1"/>
            </p:cNvSpPr>
            <p:nvPr/>
          </p:nvSpPr>
          <p:spPr bwMode="auto">
            <a:xfrm>
              <a:off x="2856" y="2304"/>
              <a:ext cx="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Cipher text</a:t>
              </a:r>
            </a:p>
          </p:txBody>
        </p:sp>
        <p:sp>
          <p:nvSpPr>
            <p:cNvPr id="52255" name="Line 11"/>
            <p:cNvSpPr>
              <a:spLocks noChangeShapeType="1"/>
            </p:cNvSpPr>
            <p:nvPr/>
          </p:nvSpPr>
          <p:spPr bwMode="auto">
            <a:xfrm>
              <a:off x="2664" y="2592"/>
              <a:ext cx="1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6" name="Line 12"/>
            <p:cNvSpPr>
              <a:spLocks noChangeShapeType="1"/>
            </p:cNvSpPr>
            <p:nvPr/>
          </p:nvSpPr>
          <p:spPr bwMode="auto">
            <a:xfrm>
              <a:off x="1644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3" name="Group 13"/>
          <p:cNvGrpSpPr>
            <a:grpSpLocks/>
          </p:cNvGrpSpPr>
          <p:nvPr/>
        </p:nvGrpSpPr>
        <p:grpSpPr bwMode="auto">
          <a:xfrm>
            <a:off x="5281613" y="3706813"/>
            <a:ext cx="2698750" cy="788987"/>
            <a:chOff x="3916" y="2335"/>
            <a:chExt cx="1700" cy="497"/>
          </a:xfrm>
        </p:grpSpPr>
        <p:sp>
          <p:nvSpPr>
            <p:cNvPr id="52250" name="Rectangle 14"/>
            <p:cNvSpPr>
              <a:spLocks noChangeArrowheads="1"/>
            </p:cNvSpPr>
            <p:nvPr/>
          </p:nvSpPr>
          <p:spPr bwMode="auto">
            <a:xfrm>
              <a:off x="3916" y="2335"/>
              <a:ext cx="752" cy="497"/>
            </a:xfrm>
            <a:prstGeom prst="rect">
              <a:avLst/>
            </a:prstGeom>
            <a:solidFill>
              <a:srgbClr val="FFC8B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Decrypt</a:t>
              </a:r>
            </a:p>
          </p:txBody>
        </p:sp>
        <p:sp>
          <p:nvSpPr>
            <p:cNvPr id="52251" name="Text Box 15"/>
            <p:cNvSpPr txBox="1">
              <a:spLocks noChangeArrowheads="1"/>
            </p:cNvSpPr>
            <p:nvPr/>
          </p:nvSpPr>
          <p:spPr bwMode="auto">
            <a:xfrm>
              <a:off x="4908" y="2477"/>
              <a:ext cx="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Plain text</a:t>
              </a:r>
            </a:p>
          </p:txBody>
        </p:sp>
        <p:sp>
          <p:nvSpPr>
            <p:cNvPr id="52252" name="Line 16"/>
            <p:cNvSpPr>
              <a:spLocks noChangeShapeType="1"/>
            </p:cNvSpPr>
            <p:nvPr/>
          </p:nvSpPr>
          <p:spPr bwMode="auto">
            <a:xfrm>
              <a:off x="4668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4" name="Text Box 17"/>
          <p:cNvSpPr txBox="1">
            <a:spLocks noChangeArrowheads="1"/>
          </p:cNvSpPr>
          <p:nvPr/>
        </p:nvSpPr>
        <p:spPr bwMode="auto">
          <a:xfrm>
            <a:off x="3370263" y="4159250"/>
            <a:ext cx="1843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Insecure channel</a:t>
            </a:r>
          </a:p>
        </p:txBody>
      </p:sp>
      <p:sp>
        <p:nvSpPr>
          <p:cNvPr id="52235" name="Rectangle 18"/>
          <p:cNvSpPr>
            <a:spLocks noChangeArrowheads="1"/>
          </p:cNvSpPr>
          <p:nvPr/>
        </p:nvSpPr>
        <p:spPr bwMode="auto">
          <a:xfrm>
            <a:off x="3484563" y="4038600"/>
            <a:ext cx="1600200" cy="15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6" name="Group 19"/>
          <p:cNvGrpSpPr>
            <a:grpSpLocks/>
          </p:cNvGrpSpPr>
          <p:nvPr/>
        </p:nvGrpSpPr>
        <p:grpSpPr bwMode="auto">
          <a:xfrm>
            <a:off x="3659188" y="4572000"/>
            <a:ext cx="1425575" cy="1555750"/>
            <a:chOff x="2894" y="2880"/>
            <a:chExt cx="898" cy="980"/>
          </a:xfrm>
        </p:grpSpPr>
        <p:sp>
          <p:nvSpPr>
            <p:cNvPr id="52248" name="Line 20"/>
            <p:cNvSpPr>
              <a:spLocks noChangeShapeType="1"/>
            </p:cNvSpPr>
            <p:nvPr/>
          </p:nvSpPr>
          <p:spPr bwMode="auto">
            <a:xfrm>
              <a:off x="3168" y="2880"/>
              <a:ext cx="19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Text Box 21"/>
            <p:cNvSpPr txBox="1">
              <a:spLocks noChangeArrowheads="1"/>
            </p:cNvSpPr>
            <p:nvPr/>
          </p:nvSpPr>
          <p:spPr bwMode="auto">
            <a:xfrm>
              <a:off x="2894" y="3648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52237" name="Group 22"/>
          <p:cNvGrpSpPr>
            <a:grpSpLocks/>
          </p:cNvGrpSpPr>
          <p:nvPr/>
        </p:nvGrpSpPr>
        <p:grpSpPr bwMode="auto">
          <a:xfrm>
            <a:off x="4627563" y="4572000"/>
            <a:ext cx="1501775" cy="1327150"/>
            <a:chOff x="3504" y="2880"/>
            <a:chExt cx="946" cy="836"/>
          </a:xfrm>
        </p:grpSpPr>
        <p:sp>
          <p:nvSpPr>
            <p:cNvPr id="52246" name="Line 23"/>
            <p:cNvSpPr>
              <a:spLocks noChangeShapeType="1"/>
            </p:cNvSpPr>
            <p:nvPr/>
          </p:nvSpPr>
          <p:spPr bwMode="auto">
            <a:xfrm>
              <a:off x="3504" y="2880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7" name="Text Box 24"/>
            <p:cNvSpPr txBox="1">
              <a:spLocks noChangeArrowheads="1"/>
            </p:cNvSpPr>
            <p:nvPr/>
          </p:nvSpPr>
          <p:spPr bwMode="auto">
            <a:xfrm>
              <a:off x="3552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52238" name="Group 25"/>
          <p:cNvGrpSpPr>
            <a:grpSpLocks/>
          </p:cNvGrpSpPr>
          <p:nvPr/>
        </p:nvGrpSpPr>
        <p:grpSpPr bwMode="auto">
          <a:xfrm>
            <a:off x="2341563" y="4572000"/>
            <a:ext cx="1524000" cy="1327150"/>
            <a:chOff x="2064" y="2880"/>
            <a:chExt cx="960" cy="836"/>
          </a:xfrm>
        </p:grpSpPr>
        <p:sp>
          <p:nvSpPr>
            <p:cNvPr id="52244" name="Line 26"/>
            <p:cNvSpPr>
              <a:spLocks noChangeShapeType="1"/>
            </p:cNvSpPr>
            <p:nvPr/>
          </p:nvSpPr>
          <p:spPr bwMode="auto">
            <a:xfrm flipH="1">
              <a:off x="2640" y="288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5" name="Text Box 27"/>
            <p:cNvSpPr txBox="1">
              <a:spLocks noChangeArrowheads="1"/>
            </p:cNvSpPr>
            <p:nvPr/>
          </p:nvSpPr>
          <p:spPr bwMode="auto">
            <a:xfrm>
              <a:off x="2064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sp>
        <p:nvSpPr>
          <p:cNvPr id="71708" name="Line 28"/>
          <p:cNvSpPr>
            <a:spLocks noChangeShapeType="1"/>
          </p:cNvSpPr>
          <p:nvPr/>
        </p:nvSpPr>
        <p:spPr bwMode="auto">
          <a:xfrm>
            <a:off x="2646363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5846763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2428875" y="2559050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key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5629275" y="2559050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key</a:t>
            </a:r>
          </a:p>
        </p:txBody>
      </p:sp>
      <p:sp>
        <p:nvSpPr>
          <p:cNvPr id="71712" name="Text Box 32"/>
          <p:cNvSpPr txBox="1">
            <a:spLocks noChangeArrowheads="1"/>
          </p:cNvSpPr>
          <p:nvPr/>
        </p:nvSpPr>
        <p:spPr bwMode="auto">
          <a:xfrm>
            <a:off x="1828800" y="1371600"/>
            <a:ext cx="508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Same key used both for encryption and decryption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8" grpId="0" animBg="1"/>
      <p:bldP spid="71709" grpId="0" animBg="1"/>
      <p:bldP spid="71710" grpId="0"/>
      <p:bldP spid="71711" grpId="0"/>
      <p:bldP spid="717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Asymmetric Key Encryption</a:t>
            </a:r>
          </a:p>
        </p:txBody>
      </p:sp>
      <p:pic>
        <p:nvPicPr>
          <p:cNvPr id="53251" name="Picture 3" descr="MCj041038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1905000"/>
            <a:ext cx="10937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 descr="MCj041037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1905000"/>
            <a:ext cx="9747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709738" y="348932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Alice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8016875" y="34290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485900" y="392906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8B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Plain text</a:t>
            </a:r>
          </a:p>
        </p:txBody>
      </p:sp>
      <p:grpSp>
        <p:nvGrpSpPr>
          <p:cNvPr id="53256" name="Group 8"/>
          <p:cNvGrpSpPr>
            <a:grpSpLocks/>
          </p:cNvGrpSpPr>
          <p:nvPr/>
        </p:nvGrpSpPr>
        <p:grpSpPr bwMode="auto">
          <a:xfrm>
            <a:off x="2609850" y="3657600"/>
            <a:ext cx="3624263" cy="838200"/>
            <a:chOff x="1644" y="2304"/>
            <a:chExt cx="2283" cy="528"/>
          </a:xfrm>
        </p:grpSpPr>
        <p:sp>
          <p:nvSpPr>
            <p:cNvPr id="53277" name="Rectangle 9"/>
            <p:cNvSpPr>
              <a:spLocks noChangeArrowheads="1"/>
            </p:cNvSpPr>
            <p:nvPr/>
          </p:nvSpPr>
          <p:spPr bwMode="auto">
            <a:xfrm>
              <a:off x="1884" y="2333"/>
              <a:ext cx="780" cy="4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Encrypt</a:t>
              </a:r>
            </a:p>
          </p:txBody>
        </p:sp>
        <p:sp>
          <p:nvSpPr>
            <p:cNvPr id="53278" name="Text Box 10"/>
            <p:cNvSpPr txBox="1">
              <a:spLocks noChangeArrowheads="1"/>
            </p:cNvSpPr>
            <p:nvPr/>
          </p:nvSpPr>
          <p:spPr bwMode="auto">
            <a:xfrm>
              <a:off x="2856" y="2304"/>
              <a:ext cx="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Cipher text</a:t>
              </a:r>
            </a:p>
          </p:txBody>
        </p:sp>
        <p:sp>
          <p:nvSpPr>
            <p:cNvPr id="53279" name="Line 11"/>
            <p:cNvSpPr>
              <a:spLocks noChangeShapeType="1"/>
            </p:cNvSpPr>
            <p:nvPr/>
          </p:nvSpPr>
          <p:spPr bwMode="auto">
            <a:xfrm>
              <a:off x="2664" y="2592"/>
              <a:ext cx="1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0" name="Line 12"/>
            <p:cNvSpPr>
              <a:spLocks noChangeShapeType="1"/>
            </p:cNvSpPr>
            <p:nvPr/>
          </p:nvSpPr>
          <p:spPr bwMode="auto">
            <a:xfrm>
              <a:off x="1644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7" name="Group 13"/>
          <p:cNvGrpSpPr>
            <a:grpSpLocks/>
          </p:cNvGrpSpPr>
          <p:nvPr/>
        </p:nvGrpSpPr>
        <p:grpSpPr bwMode="auto">
          <a:xfrm>
            <a:off x="6216650" y="3706813"/>
            <a:ext cx="2698750" cy="788987"/>
            <a:chOff x="3916" y="2335"/>
            <a:chExt cx="1700" cy="497"/>
          </a:xfrm>
        </p:grpSpPr>
        <p:sp>
          <p:nvSpPr>
            <p:cNvPr id="53274" name="Rectangle 14"/>
            <p:cNvSpPr>
              <a:spLocks noChangeArrowheads="1"/>
            </p:cNvSpPr>
            <p:nvPr/>
          </p:nvSpPr>
          <p:spPr bwMode="auto">
            <a:xfrm>
              <a:off x="3916" y="2335"/>
              <a:ext cx="752" cy="497"/>
            </a:xfrm>
            <a:prstGeom prst="rect">
              <a:avLst/>
            </a:prstGeom>
            <a:solidFill>
              <a:srgbClr val="FFC8B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Decrypt</a:t>
              </a:r>
            </a:p>
          </p:txBody>
        </p:sp>
        <p:sp>
          <p:nvSpPr>
            <p:cNvPr id="53275" name="Text Box 15"/>
            <p:cNvSpPr txBox="1">
              <a:spLocks noChangeArrowheads="1"/>
            </p:cNvSpPr>
            <p:nvPr/>
          </p:nvSpPr>
          <p:spPr bwMode="auto">
            <a:xfrm>
              <a:off x="4908" y="2477"/>
              <a:ext cx="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Plain text</a:t>
              </a:r>
            </a:p>
          </p:txBody>
        </p:sp>
        <p:sp>
          <p:nvSpPr>
            <p:cNvPr id="53276" name="Line 16"/>
            <p:cNvSpPr>
              <a:spLocks noChangeShapeType="1"/>
            </p:cNvSpPr>
            <p:nvPr/>
          </p:nvSpPr>
          <p:spPr bwMode="auto">
            <a:xfrm>
              <a:off x="4668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58" name="Text Box 17"/>
          <p:cNvSpPr txBox="1">
            <a:spLocks noChangeArrowheads="1"/>
          </p:cNvSpPr>
          <p:nvPr/>
        </p:nvSpPr>
        <p:spPr bwMode="auto">
          <a:xfrm>
            <a:off x="4305300" y="4159250"/>
            <a:ext cx="1843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Insecure channel</a:t>
            </a:r>
          </a:p>
        </p:txBody>
      </p:sp>
      <p:sp>
        <p:nvSpPr>
          <p:cNvPr id="53259" name="Rectangle 18"/>
          <p:cNvSpPr>
            <a:spLocks noChangeArrowheads="1"/>
          </p:cNvSpPr>
          <p:nvPr/>
        </p:nvSpPr>
        <p:spPr bwMode="auto">
          <a:xfrm>
            <a:off x="4419600" y="4038600"/>
            <a:ext cx="1600200" cy="15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60" name="Group 19"/>
          <p:cNvGrpSpPr>
            <a:grpSpLocks/>
          </p:cNvGrpSpPr>
          <p:nvPr/>
        </p:nvGrpSpPr>
        <p:grpSpPr bwMode="auto">
          <a:xfrm>
            <a:off x="4594225" y="4572000"/>
            <a:ext cx="1425575" cy="1555750"/>
            <a:chOff x="2894" y="2880"/>
            <a:chExt cx="898" cy="980"/>
          </a:xfrm>
        </p:grpSpPr>
        <p:sp>
          <p:nvSpPr>
            <p:cNvPr id="53272" name="Line 20"/>
            <p:cNvSpPr>
              <a:spLocks noChangeShapeType="1"/>
            </p:cNvSpPr>
            <p:nvPr/>
          </p:nvSpPr>
          <p:spPr bwMode="auto">
            <a:xfrm>
              <a:off x="3168" y="2880"/>
              <a:ext cx="19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3" name="Text Box 21"/>
            <p:cNvSpPr txBox="1">
              <a:spLocks noChangeArrowheads="1"/>
            </p:cNvSpPr>
            <p:nvPr/>
          </p:nvSpPr>
          <p:spPr bwMode="auto">
            <a:xfrm>
              <a:off x="2894" y="3648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53261" name="Group 22"/>
          <p:cNvGrpSpPr>
            <a:grpSpLocks/>
          </p:cNvGrpSpPr>
          <p:nvPr/>
        </p:nvGrpSpPr>
        <p:grpSpPr bwMode="auto">
          <a:xfrm>
            <a:off x="5562600" y="4572000"/>
            <a:ext cx="1501775" cy="1327150"/>
            <a:chOff x="3504" y="2880"/>
            <a:chExt cx="946" cy="836"/>
          </a:xfrm>
        </p:grpSpPr>
        <p:sp>
          <p:nvSpPr>
            <p:cNvPr id="53270" name="Line 23"/>
            <p:cNvSpPr>
              <a:spLocks noChangeShapeType="1"/>
            </p:cNvSpPr>
            <p:nvPr/>
          </p:nvSpPr>
          <p:spPr bwMode="auto">
            <a:xfrm>
              <a:off x="3504" y="2880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1" name="Text Box 24"/>
            <p:cNvSpPr txBox="1">
              <a:spLocks noChangeArrowheads="1"/>
            </p:cNvSpPr>
            <p:nvPr/>
          </p:nvSpPr>
          <p:spPr bwMode="auto">
            <a:xfrm>
              <a:off x="3552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53262" name="Group 25"/>
          <p:cNvGrpSpPr>
            <a:grpSpLocks/>
          </p:cNvGrpSpPr>
          <p:nvPr/>
        </p:nvGrpSpPr>
        <p:grpSpPr bwMode="auto">
          <a:xfrm>
            <a:off x="3276600" y="4572000"/>
            <a:ext cx="1524000" cy="1327150"/>
            <a:chOff x="2064" y="2880"/>
            <a:chExt cx="960" cy="836"/>
          </a:xfrm>
        </p:grpSpPr>
        <p:sp>
          <p:nvSpPr>
            <p:cNvPr id="53268" name="Line 26"/>
            <p:cNvSpPr>
              <a:spLocks noChangeShapeType="1"/>
            </p:cNvSpPr>
            <p:nvPr/>
          </p:nvSpPr>
          <p:spPr bwMode="auto">
            <a:xfrm flipH="1">
              <a:off x="2640" y="288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Text Box 27"/>
            <p:cNvSpPr txBox="1">
              <a:spLocks noChangeArrowheads="1"/>
            </p:cNvSpPr>
            <p:nvPr/>
          </p:nvSpPr>
          <p:spPr bwMode="auto">
            <a:xfrm>
              <a:off x="2064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sp>
        <p:nvSpPr>
          <p:cNvPr id="73756" name="Line 28"/>
          <p:cNvSpPr>
            <a:spLocks noChangeShapeType="1"/>
          </p:cNvSpPr>
          <p:nvPr/>
        </p:nvSpPr>
        <p:spPr bwMode="auto">
          <a:xfrm>
            <a:off x="35814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>
            <a:off x="67818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2743200" y="2559050"/>
            <a:ext cx="1798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Bob’s public key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5867400" y="2559050"/>
            <a:ext cx="1866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Bob’s private key</a:t>
            </a:r>
          </a:p>
        </p:txBody>
      </p:sp>
      <p:sp>
        <p:nvSpPr>
          <p:cNvPr id="73760" name="Text Box 32"/>
          <p:cNvSpPr txBox="1">
            <a:spLocks noChangeArrowheads="1"/>
          </p:cNvSpPr>
          <p:nvPr/>
        </p:nvSpPr>
        <p:spPr bwMode="auto">
          <a:xfrm>
            <a:off x="2763838" y="1371600"/>
            <a:ext cx="4995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Different keys used for encryption and decryption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56" grpId="0" animBg="1"/>
      <p:bldP spid="73757" grpId="0" animBg="1"/>
      <p:bldP spid="73758" grpId="0"/>
      <p:bldP spid="73759" grpId="0"/>
      <p:bldP spid="737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mtClean="0"/>
              <a:t>Asymmetric Key Encryption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114800"/>
          </a:xfrm>
        </p:spPr>
        <p:txBody>
          <a:bodyPr/>
          <a:lstStyle/>
          <a:p>
            <a:r>
              <a:rPr lang="en-US" smtClean="0"/>
              <a:t>Key = a large number (&gt; 1024 bits)</a:t>
            </a:r>
          </a:p>
          <a:p>
            <a:pPr lvl="1"/>
            <a:r>
              <a:rPr lang="en-US" smtClean="0"/>
              <a:t>Public key: known by all authorized encoders</a:t>
            </a:r>
          </a:p>
          <a:p>
            <a:pPr lvl="1"/>
            <a:r>
              <a:rPr lang="en-US" smtClean="0"/>
              <a:t>Private key: known only by decoder</a:t>
            </a:r>
          </a:p>
          <a:p>
            <a:r>
              <a:rPr lang="en-US" smtClean="0"/>
              <a:t>One-way mathematical functions </a:t>
            </a:r>
          </a:p>
          <a:p>
            <a:pPr lvl="1"/>
            <a:r>
              <a:rPr lang="en-US" smtClean="0"/>
              <a:t>“Trapdoor functions”</a:t>
            </a:r>
          </a:p>
          <a:p>
            <a:pPr lvl="2"/>
            <a:r>
              <a:rPr lang="en-US" smtClean="0"/>
              <a:t>Like mixing paint (easy to do, hard to undo)</a:t>
            </a:r>
          </a:p>
          <a:p>
            <a:pPr lvl="1"/>
            <a:r>
              <a:rPr lang="en-US" smtClean="0"/>
              <a:t>Large numbers are easy to multiply, hard to factor</a:t>
            </a:r>
          </a:p>
          <a:p>
            <a:r>
              <a:rPr lang="en-US" smtClean="0"/>
              <a:t>Importance of longer keys</a:t>
            </a:r>
          </a:p>
          <a:p>
            <a:pPr lvl="1"/>
            <a:r>
              <a:rPr lang="en-US" smtClean="0"/>
              <a:t>Keys &lt; 256 bits can be cracked in a few hours</a:t>
            </a:r>
          </a:p>
          <a:p>
            <a:pPr lvl="1"/>
            <a:r>
              <a:rPr lang="en-US" smtClean="0"/>
              <a:t>Keys &gt; 1024 bits </a:t>
            </a:r>
            <a:r>
              <a:rPr lang="en-US" u="sng" smtClean="0"/>
              <a:t>presently</a:t>
            </a:r>
            <a:r>
              <a:rPr lang="en-US" smtClean="0"/>
              <a:t> effectively unbreakable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RSA “Public Key” Encryption</a:t>
            </a:r>
          </a:p>
        </p:txBody>
      </p:sp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533400" y="2590800"/>
            <a:ext cx="49530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SzPct val="100000"/>
            </a:pPr>
            <a:r>
              <a:rPr lang="en-US">
                <a:latin typeface="Courier New" pitchFamily="49" charset="0"/>
              </a:rPr>
              <a:t>print pack"C*", split/\D+/,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`echo "16iII*o\U@{$/=$z; [(pop,pop,unpack"H*",&lt;&gt;)]} \EsMsKsN0[lN*1lK[d2%Sa2/d0 &lt;X+d*lMLa^*lN%0]dsXx++lMlN /dsM0&lt;J]dsJxp"|dc`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066800" y="2514600"/>
            <a:ext cx="3581400" cy="31400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>
                <a:solidFill>
                  <a:schemeClr val="bg1"/>
                </a:solidFill>
                <a:latin typeface="Arial" charset="0"/>
              </a:rPr>
              <a:t>Until 1997 – Illegal to show this slide to non-US citizens!</a:t>
            </a:r>
          </a:p>
        </p:txBody>
      </p:sp>
      <p:pic>
        <p:nvPicPr>
          <p:cNvPr id="76806" name="Picture 6" descr="uk-fron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2352675"/>
            <a:ext cx="2989262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Digital Signatures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15400" cy="4114800"/>
          </a:xfrm>
        </p:spPr>
        <p:txBody>
          <a:bodyPr/>
          <a:lstStyle/>
          <a:p>
            <a:r>
              <a:rPr lang="en-US" smtClean="0"/>
              <a:t>Alice “signs” (encrypts) with her private key</a:t>
            </a:r>
          </a:p>
          <a:p>
            <a:pPr lvl="1"/>
            <a:r>
              <a:rPr lang="en-US" smtClean="0"/>
              <a:t>Bob checks (decrypts) with her public key</a:t>
            </a:r>
          </a:p>
          <a:p>
            <a:pPr lvl="4"/>
            <a:endParaRPr lang="en-US" smtClean="0"/>
          </a:p>
          <a:p>
            <a:r>
              <a:rPr lang="en-US" smtClean="0"/>
              <a:t>Bob knows it was from Alice</a:t>
            </a:r>
          </a:p>
          <a:p>
            <a:pPr lvl="1"/>
            <a:r>
              <a:rPr lang="en-US" smtClean="0"/>
              <a:t>Since only Alice knows Alice’s private key</a:t>
            </a:r>
          </a:p>
          <a:p>
            <a:pPr lvl="4"/>
            <a:endParaRPr lang="en-US" smtClean="0"/>
          </a:p>
          <a:p>
            <a:r>
              <a:rPr lang="en-US" smtClean="0"/>
              <a:t>Non-repudiation: Alice can’t deny signing message</a:t>
            </a:r>
          </a:p>
          <a:p>
            <a:pPr lvl="1"/>
            <a:r>
              <a:rPr lang="en-US" smtClean="0"/>
              <a:t>Except by claiming her private key was stolen!</a:t>
            </a:r>
          </a:p>
          <a:p>
            <a:pPr lvl="4"/>
            <a:endParaRPr lang="en-US" smtClean="0"/>
          </a:p>
          <a:p>
            <a:r>
              <a:rPr lang="en-US" smtClean="0"/>
              <a:t>Integrity: Bob can’t change message</a:t>
            </a:r>
          </a:p>
          <a:p>
            <a:pPr lvl="1"/>
            <a:r>
              <a:rPr lang="en-US" smtClean="0"/>
              <a:t>Doesn’t know Alice’s Private Key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Management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mtClean="0"/>
              <a:t>Pubic announcement of public key</a:t>
            </a:r>
          </a:p>
          <a:p>
            <a:pPr lvl="1"/>
            <a:r>
              <a:rPr lang="en-US" smtClean="0"/>
              <a:t>e.g., append public key to the end of each email</a:t>
            </a:r>
          </a:p>
          <a:p>
            <a:pPr lvl="1"/>
            <a:r>
              <a:rPr lang="en-US" smtClean="0"/>
              <a:t>But I can forge the announcement</a:t>
            </a:r>
          </a:p>
          <a:p>
            <a:endParaRPr lang="en-US" smtClean="0"/>
          </a:p>
          <a:p>
            <a:r>
              <a:rPr lang="en-US" smtClean="0"/>
              <a:t>Establish a trusted “certificate authority”</a:t>
            </a:r>
          </a:p>
          <a:p>
            <a:pPr lvl="1"/>
            <a:r>
              <a:rPr lang="en-US" smtClean="0"/>
              <a:t>Leverage “web of trust” to authenticate authority</a:t>
            </a:r>
          </a:p>
          <a:p>
            <a:pPr lvl="1"/>
            <a:r>
              <a:rPr lang="en-US" smtClean="0"/>
              <a:t>Register public key with certificate authority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mtClean="0"/>
              <a:t>Certificate Authority</a:t>
            </a:r>
          </a:p>
        </p:txBody>
      </p:sp>
      <p:pic>
        <p:nvPicPr>
          <p:cNvPr id="67587" name="Picture 3" descr="MCj041038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2133600"/>
            <a:ext cx="10937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4" descr="MCj041037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2133600"/>
            <a:ext cx="9747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795338" y="3717925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Alice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7102475" y="36576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571500" y="4157663"/>
            <a:ext cx="112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8B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Plain text</a:t>
            </a:r>
          </a:p>
        </p:txBody>
      </p:sp>
      <p:grpSp>
        <p:nvGrpSpPr>
          <p:cNvPr id="67592" name="Group 8"/>
          <p:cNvGrpSpPr>
            <a:grpSpLocks/>
          </p:cNvGrpSpPr>
          <p:nvPr/>
        </p:nvGrpSpPr>
        <p:grpSpPr bwMode="auto">
          <a:xfrm>
            <a:off x="1695450" y="3886200"/>
            <a:ext cx="3624263" cy="838200"/>
            <a:chOff x="1644" y="2304"/>
            <a:chExt cx="2283" cy="528"/>
          </a:xfrm>
        </p:grpSpPr>
        <p:sp>
          <p:nvSpPr>
            <p:cNvPr id="67618" name="Rectangle 9"/>
            <p:cNvSpPr>
              <a:spLocks noChangeArrowheads="1"/>
            </p:cNvSpPr>
            <p:nvPr/>
          </p:nvSpPr>
          <p:spPr bwMode="auto">
            <a:xfrm>
              <a:off x="1884" y="2333"/>
              <a:ext cx="780" cy="499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Encrypt</a:t>
              </a:r>
            </a:p>
          </p:txBody>
        </p:sp>
        <p:sp>
          <p:nvSpPr>
            <p:cNvPr id="67619" name="Text Box 10"/>
            <p:cNvSpPr txBox="1">
              <a:spLocks noChangeArrowheads="1"/>
            </p:cNvSpPr>
            <p:nvPr/>
          </p:nvSpPr>
          <p:spPr bwMode="auto">
            <a:xfrm>
              <a:off x="2856" y="2304"/>
              <a:ext cx="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Cipher text</a:t>
              </a:r>
            </a:p>
          </p:txBody>
        </p:sp>
        <p:sp>
          <p:nvSpPr>
            <p:cNvPr id="67620" name="Line 11"/>
            <p:cNvSpPr>
              <a:spLocks noChangeShapeType="1"/>
            </p:cNvSpPr>
            <p:nvPr/>
          </p:nvSpPr>
          <p:spPr bwMode="auto">
            <a:xfrm>
              <a:off x="2664" y="2592"/>
              <a:ext cx="1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21" name="Line 12"/>
            <p:cNvSpPr>
              <a:spLocks noChangeShapeType="1"/>
            </p:cNvSpPr>
            <p:nvPr/>
          </p:nvSpPr>
          <p:spPr bwMode="auto">
            <a:xfrm>
              <a:off x="1644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593" name="Group 13"/>
          <p:cNvGrpSpPr>
            <a:grpSpLocks/>
          </p:cNvGrpSpPr>
          <p:nvPr/>
        </p:nvGrpSpPr>
        <p:grpSpPr bwMode="auto">
          <a:xfrm>
            <a:off x="5302250" y="3935413"/>
            <a:ext cx="2698750" cy="788987"/>
            <a:chOff x="3916" y="2335"/>
            <a:chExt cx="1700" cy="497"/>
          </a:xfrm>
        </p:grpSpPr>
        <p:sp>
          <p:nvSpPr>
            <p:cNvPr id="67615" name="Rectangle 14"/>
            <p:cNvSpPr>
              <a:spLocks noChangeArrowheads="1"/>
            </p:cNvSpPr>
            <p:nvPr/>
          </p:nvSpPr>
          <p:spPr bwMode="auto">
            <a:xfrm>
              <a:off x="3916" y="2335"/>
              <a:ext cx="752" cy="497"/>
            </a:xfrm>
            <a:prstGeom prst="rect">
              <a:avLst/>
            </a:prstGeom>
            <a:solidFill>
              <a:srgbClr val="FFC8B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800">
                  <a:latin typeface="Arial" charset="0"/>
                </a:rPr>
                <a:t>Decrypt</a:t>
              </a:r>
            </a:p>
          </p:txBody>
        </p:sp>
        <p:sp>
          <p:nvSpPr>
            <p:cNvPr id="67616" name="Text Box 15"/>
            <p:cNvSpPr txBox="1">
              <a:spLocks noChangeArrowheads="1"/>
            </p:cNvSpPr>
            <p:nvPr/>
          </p:nvSpPr>
          <p:spPr bwMode="auto">
            <a:xfrm>
              <a:off x="4908" y="2477"/>
              <a:ext cx="7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8B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Arial" charset="0"/>
                </a:rPr>
                <a:t>Plain text</a:t>
              </a:r>
            </a:p>
          </p:txBody>
        </p:sp>
        <p:sp>
          <p:nvSpPr>
            <p:cNvPr id="67617" name="Line 16"/>
            <p:cNvSpPr>
              <a:spLocks noChangeShapeType="1"/>
            </p:cNvSpPr>
            <p:nvPr/>
          </p:nvSpPr>
          <p:spPr bwMode="auto">
            <a:xfrm>
              <a:off x="4668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594" name="Text Box 17"/>
          <p:cNvSpPr txBox="1">
            <a:spLocks noChangeArrowheads="1"/>
          </p:cNvSpPr>
          <p:nvPr/>
        </p:nvSpPr>
        <p:spPr bwMode="auto">
          <a:xfrm>
            <a:off x="3390900" y="4387850"/>
            <a:ext cx="1843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Insecure channel</a:t>
            </a:r>
          </a:p>
        </p:txBody>
      </p:sp>
      <p:sp>
        <p:nvSpPr>
          <p:cNvPr id="67595" name="Rectangle 18"/>
          <p:cNvSpPr>
            <a:spLocks noChangeArrowheads="1"/>
          </p:cNvSpPr>
          <p:nvPr/>
        </p:nvSpPr>
        <p:spPr bwMode="auto">
          <a:xfrm>
            <a:off x="3505200" y="4267200"/>
            <a:ext cx="1600200" cy="15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596" name="Group 19"/>
          <p:cNvGrpSpPr>
            <a:grpSpLocks/>
          </p:cNvGrpSpPr>
          <p:nvPr/>
        </p:nvGrpSpPr>
        <p:grpSpPr bwMode="auto">
          <a:xfrm>
            <a:off x="3679825" y="4800600"/>
            <a:ext cx="1425575" cy="1555750"/>
            <a:chOff x="2894" y="2880"/>
            <a:chExt cx="898" cy="980"/>
          </a:xfrm>
        </p:grpSpPr>
        <p:sp>
          <p:nvSpPr>
            <p:cNvPr id="67613" name="Line 20"/>
            <p:cNvSpPr>
              <a:spLocks noChangeShapeType="1"/>
            </p:cNvSpPr>
            <p:nvPr/>
          </p:nvSpPr>
          <p:spPr bwMode="auto">
            <a:xfrm>
              <a:off x="3168" y="2880"/>
              <a:ext cx="19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4" name="Text Box 21"/>
            <p:cNvSpPr txBox="1">
              <a:spLocks noChangeArrowheads="1"/>
            </p:cNvSpPr>
            <p:nvPr/>
          </p:nvSpPr>
          <p:spPr bwMode="auto">
            <a:xfrm>
              <a:off x="2894" y="3648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67597" name="Group 22"/>
          <p:cNvGrpSpPr>
            <a:grpSpLocks/>
          </p:cNvGrpSpPr>
          <p:nvPr/>
        </p:nvGrpSpPr>
        <p:grpSpPr bwMode="auto">
          <a:xfrm>
            <a:off x="4648200" y="4800600"/>
            <a:ext cx="1501775" cy="1327150"/>
            <a:chOff x="3504" y="2880"/>
            <a:chExt cx="946" cy="836"/>
          </a:xfrm>
        </p:grpSpPr>
        <p:sp>
          <p:nvSpPr>
            <p:cNvPr id="67611" name="Line 23"/>
            <p:cNvSpPr>
              <a:spLocks noChangeShapeType="1"/>
            </p:cNvSpPr>
            <p:nvPr/>
          </p:nvSpPr>
          <p:spPr bwMode="auto">
            <a:xfrm>
              <a:off x="3504" y="2880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2" name="Text Box 24"/>
            <p:cNvSpPr txBox="1">
              <a:spLocks noChangeArrowheads="1"/>
            </p:cNvSpPr>
            <p:nvPr/>
          </p:nvSpPr>
          <p:spPr bwMode="auto">
            <a:xfrm>
              <a:off x="3552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grpSp>
        <p:nvGrpSpPr>
          <p:cNvPr id="67598" name="Group 25"/>
          <p:cNvGrpSpPr>
            <a:grpSpLocks/>
          </p:cNvGrpSpPr>
          <p:nvPr/>
        </p:nvGrpSpPr>
        <p:grpSpPr bwMode="auto">
          <a:xfrm>
            <a:off x="2362200" y="4800600"/>
            <a:ext cx="1524000" cy="1327150"/>
            <a:chOff x="2064" y="2880"/>
            <a:chExt cx="960" cy="836"/>
          </a:xfrm>
        </p:grpSpPr>
        <p:sp>
          <p:nvSpPr>
            <p:cNvPr id="67609" name="Line 26"/>
            <p:cNvSpPr>
              <a:spLocks noChangeShapeType="1"/>
            </p:cNvSpPr>
            <p:nvPr/>
          </p:nvSpPr>
          <p:spPr bwMode="auto">
            <a:xfrm flipH="1">
              <a:off x="2640" y="288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0" name="Text Box 27"/>
            <p:cNvSpPr txBox="1">
              <a:spLocks noChangeArrowheads="1"/>
            </p:cNvSpPr>
            <p:nvPr/>
          </p:nvSpPr>
          <p:spPr bwMode="auto">
            <a:xfrm>
              <a:off x="2064" y="3504"/>
              <a:ext cx="8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r>
                <a:rPr lang="en-US" sz="1600">
                  <a:latin typeface="Arial" charset="0"/>
                </a:rPr>
                <a:t>eavesdropper</a:t>
              </a:r>
            </a:p>
          </p:txBody>
        </p:sp>
      </p:grpSp>
      <p:sp>
        <p:nvSpPr>
          <p:cNvPr id="67599" name="Line 28"/>
          <p:cNvSpPr>
            <a:spLocks noChangeShapeType="1"/>
          </p:cNvSpPr>
          <p:nvPr/>
        </p:nvSpPr>
        <p:spPr bwMode="auto">
          <a:xfrm>
            <a:off x="26670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0" name="Line 29"/>
          <p:cNvSpPr>
            <a:spLocks noChangeShapeType="1"/>
          </p:cNvSpPr>
          <p:nvPr/>
        </p:nvSpPr>
        <p:spPr bwMode="auto">
          <a:xfrm>
            <a:off x="58674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1" name="Text Box 30"/>
          <p:cNvSpPr txBox="1">
            <a:spLocks noChangeArrowheads="1"/>
          </p:cNvSpPr>
          <p:nvPr/>
        </p:nvSpPr>
        <p:spPr bwMode="auto">
          <a:xfrm>
            <a:off x="1828800" y="2787650"/>
            <a:ext cx="1798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Bob’s public key</a:t>
            </a:r>
          </a:p>
        </p:txBody>
      </p:sp>
      <p:sp>
        <p:nvSpPr>
          <p:cNvPr id="67602" name="Text Box 31"/>
          <p:cNvSpPr txBox="1">
            <a:spLocks noChangeArrowheads="1"/>
          </p:cNvSpPr>
          <p:nvPr/>
        </p:nvSpPr>
        <p:spPr bwMode="auto">
          <a:xfrm>
            <a:off x="4953000" y="2787650"/>
            <a:ext cx="1866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Bob’s private key</a:t>
            </a:r>
          </a:p>
        </p:txBody>
      </p:sp>
      <p:pic>
        <p:nvPicPr>
          <p:cNvPr id="67603" name="Picture 32" descr="MCj032239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95400"/>
            <a:ext cx="136366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604" name="Line 33"/>
          <p:cNvSpPr>
            <a:spLocks noChangeShapeType="1"/>
          </p:cNvSpPr>
          <p:nvPr/>
        </p:nvSpPr>
        <p:spPr bwMode="auto">
          <a:xfrm flipV="1">
            <a:off x="1600200" y="2133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5" name="Line 34"/>
          <p:cNvSpPr>
            <a:spLocks noChangeShapeType="1"/>
          </p:cNvSpPr>
          <p:nvPr/>
        </p:nvSpPr>
        <p:spPr bwMode="auto">
          <a:xfrm flipH="1">
            <a:off x="2667000" y="22860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6" name="Text Box 35"/>
          <p:cNvSpPr txBox="1">
            <a:spLocks noChangeArrowheads="1"/>
          </p:cNvSpPr>
          <p:nvPr/>
        </p:nvSpPr>
        <p:spPr bwMode="auto">
          <a:xfrm>
            <a:off x="5135563" y="2482850"/>
            <a:ext cx="17986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600" b="1">
                <a:latin typeface="Arial" charset="0"/>
              </a:rPr>
              <a:t>Bob’s public key</a:t>
            </a:r>
          </a:p>
        </p:txBody>
      </p:sp>
      <p:sp>
        <p:nvSpPr>
          <p:cNvPr id="67607" name="Line 36"/>
          <p:cNvSpPr>
            <a:spLocks noChangeShapeType="1"/>
          </p:cNvSpPr>
          <p:nvPr/>
        </p:nvSpPr>
        <p:spPr bwMode="auto">
          <a:xfrm flipH="1" flipV="1">
            <a:off x="4876800" y="2057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08" name="Text Box 37"/>
          <p:cNvSpPr txBox="1">
            <a:spLocks noChangeArrowheads="1"/>
          </p:cNvSpPr>
          <p:nvPr/>
        </p:nvSpPr>
        <p:spPr bwMode="auto">
          <a:xfrm>
            <a:off x="4648200" y="1309688"/>
            <a:ext cx="2381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800" b="1">
                <a:latin typeface="Arial" charset="0"/>
              </a:rPr>
              <a:t>Certificate Authority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Goes Wrong?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 the Risks Digest articles you read</a:t>
            </a:r>
          </a:p>
          <a:p>
            <a:pPr lvl="1"/>
            <a:r>
              <a:rPr lang="en-US" dirty="0" smtClean="0"/>
              <a:t>http://catless.ncl.ac.uk/Risks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Focus on unexpected consequences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Try to articulate the </a:t>
            </a:r>
            <a:r>
              <a:rPr lang="en-US" b="1" u="sng" dirty="0" smtClean="0"/>
              <a:t>root</a:t>
            </a:r>
            <a:r>
              <a:rPr lang="en-US" dirty="0" smtClean="0"/>
              <a:t> cause</a:t>
            </a:r>
          </a:p>
          <a:p>
            <a:pPr lvl="1"/>
            <a:r>
              <a:rPr lang="en-US" dirty="0" smtClean="0"/>
              <a:t>Not just the </a:t>
            </a:r>
            <a:r>
              <a:rPr lang="en-US" u="sng" dirty="0" smtClean="0"/>
              <a:t>direct</a:t>
            </a:r>
            <a:r>
              <a:rPr lang="en-US" dirty="0" smtClean="0"/>
              <a:t> cause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Practical </a:t>
            </a:r>
            <a:r>
              <a:rPr lang="en-US" dirty="0" smtClean="0"/>
              <a:t>Tips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anti-virus software current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Keep software </a:t>
            </a:r>
            <a:r>
              <a:rPr lang="en-US" dirty="0" smtClean="0"/>
              <a:t>updates current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Change default settings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Be wary of anything free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Ownership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Who has the right to use a </a:t>
            </a:r>
            <a:r>
              <a:rPr lang="en-US" dirty="0" smtClean="0"/>
              <a:t>system?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 server, the data, the Internet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establishes this policy?  How?</a:t>
            </a:r>
          </a:p>
          <a:p>
            <a:pPr lvl="1"/>
            <a:r>
              <a:rPr lang="en-US" dirty="0" smtClean="0"/>
              <a:t>What equity considerations are raised?</a:t>
            </a:r>
          </a:p>
          <a:p>
            <a:r>
              <a:rPr lang="en-US" dirty="0" smtClean="0"/>
              <a:t>Can someone else deny access?</a:t>
            </a:r>
          </a:p>
          <a:p>
            <a:pPr lvl="1"/>
            <a:r>
              <a:rPr lang="en-US" dirty="0" smtClean="0"/>
              <a:t>Denial of service attacks</a:t>
            </a:r>
          </a:p>
          <a:p>
            <a:r>
              <a:rPr lang="en-US" dirty="0" smtClean="0"/>
              <a:t>How can denial of service be prevented?</a:t>
            </a:r>
          </a:p>
          <a:p>
            <a:pPr lvl="1"/>
            <a:r>
              <a:rPr lang="en-US" dirty="0" smtClean="0"/>
              <a:t>Who can gain access and what can they do?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Authentication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Used to establish identity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Physical (Keys, badges, cardkeys, thumbprints)</a:t>
            </a:r>
          </a:p>
          <a:p>
            <a:pPr lvl="1"/>
            <a:r>
              <a:rPr lang="en-US" dirty="0" smtClean="0"/>
              <a:t>Electronic (Passwords, digital signatures)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Two-factor authentication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Good Passwords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4114800"/>
          </a:xfrm>
          <a:noFill/>
        </p:spPr>
        <p:txBody>
          <a:bodyPr/>
          <a:lstStyle/>
          <a:p>
            <a:r>
              <a:rPr lang="en-US" dirty="0" smtClean="0"/>
              <a:t>Long enough not to be guessed</a:t>
            </a:r>
          </a:p>
          <a:p>
            <a:pPr lvl="1"/>
            <a:r>
              <a:rPr lang="en-US" dirty="0" smtClean="0"/>
              <a:t>Programs can try every combination of 5 letters</a:t>
            </a:r>
          </a:p>
          <a:p>
            <a:r>
              <a:rPr lang="en-US" dirty="0" smtClean="0"/>
              <a:t>Not in the dictionary</a:t>
            </a:r>
          </a:p>
          <a:p>
            <a:pPr lvl="1"/>
            <a:r>
              <a:rPr lang="en-US" dirty="0" smtClean="0"/>
              <a:t>Programs can try every word in a dictionary</a:t>
            </a:r>
          </a:p>
          <a:p>
            <a:pPr lvl="2"/>
            <a:r>
              <a:rPr lang="en-US" dirty="0" smtClean="0"/>
              <a:t>every proper name, </a:t>
            </a:r>
            <a:r>
              <a:rPr lang="en-US" dirty="0" smtClean="0"/>
              <a:t>every pair </a:t>
            </a:r>
            <a:r>
              <a:rPr lang="en-US" dirty="0" smtClean="0"/>
              <a:t>of words, </a:t>
            </a:r>
            <a:r>
              <a:rPr lang="en-US" dirty="0" smtClean="0"/>
              <a:t>every date</a:t>
            </a:r>
            <a:r>
              <a:rPr lang="en-US" dirty="0" smtClean="0"/>
              <a:t>, every …</a:t>
            </a:r>
          </a:p>
          <a:p>
            <a:r>
              <a:rPr lang="en-US" dirty="0" smtClean="0"/>
              <a:t>Mix upper case, lower case, numbers</a:t>
            </a:r>
          </a:p>
          <a:p>
            <a:r>
              <a:rPr lang="en-US" dirty="0" smtClean="0"/>
              <a:t>Change it often</a:t>
            </a:r>
          </a:p>
          <a:p>
            <a:r>
              <a:rPr lang="en-US" dirty="0" smtClean="0"/>
              <a:t>Reuse creates risks</a:t>
            </a:r>
          </a:p>
          <a:p>
            <a:pPr lvl="1"/>
            <a:r>
              <a:rPr lang="en-US" dirty="0" smtClean="0"/>
              <a:t>Abuse, multiple compromise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Authentication Attacks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Brute force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Guessing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“Phishing”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Impersonation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Theft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Viruses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15400" cy="4114800"/>
          </a:xfrm>
          <a:noFill/>
        </p:spPr>
        <p:txBody>
          <a:bodyPr/>
          <a:lstStyle/>
          <a:p>
            <a:r>
              <a:rPr lang="en-US" dirty="0" smtClean="0"/>
              <a:t>Platform </a:t>
            </a:r>
            <a:r>
              <a:rPr lang="en-US" dirty="0" smtClean="0"/>
              <a:t>dependent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Typically binary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Needs an execution path</a:t>
            </a:r>
          </a:p>
          <a:p>
            <a:pPr lvl="1"/>
            <a:r>
              <a:rPr lang="en-US" dirty="0" err="1" smtClean="0"/>
              <a:t>Autoexecution</a:t>
            </a:r>
            <a:r>
              <a:rPr lang="en-US" dirty="0" smtClean="0"/>
              <a:t>, authorized execution, buffer overflow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Most effective when not previously known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Z</a:t>
            </a:r>
            <a:r>
              <a:rPr lang="en-US" dirty="0" smtClean="0"/>
              <a:t>ero-day exploit”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Trojan Horse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114800"/>
          </a:xfrm>
        </p:spPr>
        <p:txBody>
          <a:bodyPr/>
          <a:lstStyle/>
          <a:p>
            <a:r>
              <a:rPr lang="en-US" dirty="0" smtClean="0"/>
              <a:t>Malicious program with undesired capabilities</a:t>
            </a:r>
          </a:p>
          <a:p>
            <a:pPr lvl="1"/>
            <a:r>
              <a:rPr lang="en-US" dirty="0" smtClean="0"/>
              <a:t>Log key strokes and sends them somewhere</a:t>
            </a:r>
          </a:p>
          <a:p>
            <a:pPr lvl="1"/>
            <a:r>
              <a:rPr lang="en-US" dirty="0" smtClean="0"/>
              <a:t>Create a “back door” administrator logon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Spyware: reports information about your activity without your knowledge</a:t>
            </a:r>
          </a:p>
          <a:p>
            <a:pPr lvl="4"/>
            <a:endParaRPr lang="en-US" dirty="0" smtClean="0"/>
          </a:p>
        </p:txBody>
      </p:sp>
      <p:pic>
        <p:nvPicPr>
          <p:cNvPr id="57348" name="Picture 4" descr="bd0494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88" y="3783013"/>
            <a:ext cx="3287712" cy="307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Access Control Issues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</p:spPr>
        <p:txBody>
          <a:bodyPr/>
          <a:lstStyle/>
          <a:p>
            <a:r>
              <a:rPr lang="en-US" dirty="0" smtClean="0"/>
              <a:t>Protect system administrator access</a:t>
            </a:r>
          </a:p>
          <a:p>
            <a:pPr lvl="1"/>
            <a:r>
              <a:rPr lang="en-US" dirty="0" smtClean="0"/>
              <a:t>Greater potential for damaging acts</a:t>
            </a:r>
          </a:p>
          <a:p>
            <a:pPr lvl="1"/>
            <a:r>
              <a:rPr lang="en-US" dirty="0" smtClean="0"/>
              <a:t>What about nefarious system administrators?</a:t>
            </a:r>
          </a:p>
          <a:p>
            <a:endParaRPr lang="en-US" dirty="0" smtClean="0"/>
          </a:p>
          <a:p>
            <a:r>
              <a:rPr lang="en-US" dirty="0" smtClean="0"/>
              <a:t>Firewalls</a:t>
            </a:r>
          </a:p>
          <a:p>
            <a:pPr lvl="1"/>
            <a:r>
              <a:rPr lang="en-US" dirty="0" smtClean="0"/>
              <a:t>Prevent unfamiliar packets from passing through</a:t>
            </a:r>
          </a:p>
          <a:p>
            <a:pPr lvl="1"/>
            <a:r>
              <a:rPr lang="en-US" dirty="0" smtClean="0"/>
              <a:t>Protects against application weaknesses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Denial of Service Attacks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114800"/>
          </a:xfrm>
          <a:noFill/>
        </p:spPr>
        <p:txBody>
          <a:bodyPr/>
          <a:lstStyle/>
          <a:p>
            <a:r>
              <a:rPr lang="en-US" dirty="0" smtClean="0"/>
              <a:t>Virus</a:t>
            </a:r>
          </a:p>
          <a:p>
            <a:endParaRPr lang="en-US" dirty="0"/>
          </a:p>
          <a:p>
            <a:r>
              <a:rPr lang="en-US" dirty="0" smtClean="0"/>
              <a:t>Botnet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ctivate on command</a:t>
            </a:r>
          </a:p>
          <a:p>
            <a:endParaRPr lang="en-US" dirty="0" smtClean="0"/>
          </a:p>
          <a:p>
            <a:r>
              <a:rPr lang="en-US" dirty="0" smtClean="0"/>
              <a:t>Worm</a:t>
            </a:r>
          </a:p>
          <a:p>
            <a:pPr lvl="1"/>
            <a:r>
              <a:rPr lang="en-US" dirty="0" smtClean="0"/>
              <a:t>Self-replicating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642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Pages>24</Pages>
  <Words>642</Words>
  <Application>Microsoft Office PowerPoint</Application>
  <PresentationFormat>On-screen Show (4:3)</PresentationFormat>
  <Paragraphs>182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Times New Roman</vt:lpstr>
      <vt:lpstr>Arial</vt:lpstr>
      <vt:lpstr>Courier New</vt:lpstr>
      <vt:lpstr>Symbol</vt:lpstr>
      <vt:lpstr>Default Design</vt:lpstr>
      <vt:lpstr>Information Security</vt:lpstr>
      <vt:lpstr>Ownership</vt:lpstr>
      <vt:lpstr>Authentication</vt:lpstr>
      <vt:lpstr>Good Passwords</vt:lpstr>
      <vt:lpstr>Authentication Attacks</vt:lpstr>
      <vt:lpstr>Viruses</vt:lpstr>
      <vt:lpstr>Trojan Horse</vt:lpstr>
      <vt:lpstr>Access Control Issues</vt:lpstr>
      <vt:lpstr>Denial of Service Attacks</vt:lpstr>
      <vt:lpstr>Critical Infrastructure Protection</vt:lpstr>
      <vt:lpstr>Symmetric Key Encryption</vt:lpstr>
      <vt:lpstr>Asymmetric Key Encryption</vt:lpstr>
      <vt:lpstr>Asymmetric Key Encryption</vt:lpstr>
      <vt:lpstr>RSA “Public Key” Encryption</vt:lpstr>
      <vt:lpstr>Digital Signatures</vt:lpstr>
      <vt:lpstr>Key Management</vt:lpstr>
      <vt:lpstr>Certificate Authority</vt:lpstr>
      <vt:lpstr>What Goes Wrong?</vt:lpstr>
      <vt:lpstr>Some Practical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Issues</dc:title>
  <dc:creator>Doug Oard</dc:creator>
  <cp:lastModifiedBy>jj</cp:lastModifiedBy>
  <cp:revision>38</cp:revision>
  <cp:lastPrinted>1601-01-01T00:00:00Z</cp:lastPrinted>
  <dcterms:created xsi:type="dcterms:W3CDTF">1997-12-03T15:34:10Z</dcterms:created>
  <dcterms:modified xsi:type="dcterms:W3CDTF">2016-04-20T19:24:18Z</dcterms:modified>
</cp:coreProperties>
</file>