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71" r:id="rId2"/>
    <p:sldId id="469" r:id="rId3"/>
    <p:sldId id="451" r:id="rId4"/>
    <p:sldId id="453" r:id="rId5"/>
    <p:sldId id="450" r:id="rId6"/>
    <p:sldId id="422" r:id="rId7"/>
    <p:sldId id="424" r:id="rId8"/>
    <p:sldId id="429" r:id="rId9"/>
    <p:sldId id="466" r:id="rId10"/>
    <p:sldId id="467" r:id="rId11"/>
    <p:sldId id="479" r:id="rId12"/>
    <p:sldId id="481" r:id="rId13"/>
    <p:sldId id="482" r:id="rId14"/>
    <p:sldId id="483" r:id="rId15"/>
    <p:sldId id="484" r:id="rId16"/>
    <p:sldId id="486" r:id="rId17"/>
    <p:sldId id="488" r:id="rId18"/>
    <p:sldId id="490" r:id="rId19"/>
    <p:sldId id="491" r:id="rId20"/>
    <p:sldId id="492" r:id="rId21"/>
    <p:sldId id="497" r:id="rId22"/>
    <p:sldId id="498" r:id="rId23"/>
    <p:sldId id="499" r:id="rId24"/>
    <p:sldId id="500" r:id="rId25"/>
    <p:sldId id="503" r:id="rId26"/>
    <p:sldId id="470" r:id="rId27"/>
    <p:sldId id="502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9" autoAdjust="0"/>
    <p:restoredTop sz="94711" autoAdjust="0"/>
  </p:normalViewPr>
  <p:slideViewPr>
    <p:cSldViewPr>
      <p:cViewPr varScale="1">
        <p:scale>
          <a:sx n="98" d="100"/>
          <a:sy n="98" d="100"/>
        </p:scale>
        <p:origin x="78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2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76200">
              <a:solidFill>
                <a:schemeClr val="tx2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9498525073746312E-3"/>
                  <c:y val="3.7313432835820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5"/>
              <c:layout>
                <c:manualLayout>
                  <c:x val="0"/>
                  <c:y val="4.975124378109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2400" baseline="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Sheet1!$A$5:$A$50</c:f>
              <c:numCache>
                <c:formatCode>General</c:formatCode>
                <c:ptCount val="46"/>
                <c:pt idx="0">
                  <c:v>1963</c:v>
                </c:pt>
                <c:pt idx="1">
                  <c:v>1964</c:v>
                </c:pt>
                <c:pt idx="2">
                  <c:v>1965</c:v>
                </c:pt>
                <c:pt idx="3">
                  <c:v>1966</c:v>
                </c:pt>
                <c:pt idx="4">
                  <c:v>1967</c:v>
                </c:pt>
                <c:pt idx="5">
                  <c:v>1968</c:v>
                </c:pt>
                <c:pt idx="6">
                  <c:v>1969</c:v>
                </c:pt>
                <c:pt idx="7">
                  <c:v>1970</c:v>
                </c:pt>
                <c:pt idx="8">
                  <c:v>1971</c:v>
                </c:pt>
                <c:pt idx="9">
                  <c:v>1972</c:v>
                </c:pt>
                <c:pt idx="10">
                  <c:v>1973</c:v>
                </c:pt>
                <c:pt idx="11">
                  <c:v>1974</c:v>
                </c:pt>
                <c:pt idx="12">
                  <c:v>1975</c:v>
                </c:pt>
                <c:pt idx="13">
                  <c:v>1976</c:v>
                </c:pt>
                <c:pt idx="14">
                  <c:v>1977</c:v>
                </c:pt>
                <c:pt idx="15">
                  <c:v>1978</c:v>
                </c:pt>
                <c:pt idx="16">
                  <c:v>1979</c:v>
                </c:pt>
                <c:pt idx="17">
                  <c:v>1980</c:v>
                </c:pt>
                <c:pt idx="18">
                  <c:v>1981</c:v>
                </c:pt>
                <c:pt idx="19">
                  <c:v>1982</c:v>
                </c:pt>
                <c:pt idx="20">
                  <c:v>1983</c:v>
                </c:pt>
                <c:pt idx="21">
                  <c:v>1984</c:v>
                </c:pt>
                <c:pt idx="22">
                  <c:v>1985</c:v>
                </c:pt>
                <c:pt idx="23">
                  <c:v>1986</c:v>
                </c:pt>
                <c:pt idx="24">
                  <c:v>1987</c:v>
                </c:pt>
                <c:pt idx="25">
                  <c:v>1988</c:v>
                </c:pt>
                <c:pt idx="26">
                  <c:v>1989</c:v>
                </c:pt>
                <c:pt idx="27">
                  <c:v>1990</c:v>
                </c:pt>
                <c:pt idx="28">
                  <c:v>1991</c:v>
                </c:pt>
                <c:pt idx="29">
                  <c:v>1992</c:v>
                </c:pt>
                <c:pt idx="30">
                  <c:v>1993</c:v>
                </c:pt>
                <c:pt idx="31">
                  <c:v>1994</c:v>
                </c:pt>
                <c:pt idx="32">
                  <c:v>1995</c:v>
                </c:pt>
                <c:pt idx="33">
                  <c:v>1996</c:v>
                </c:pt>
                <c:pt idx="34">
                  <c:v>1997</c:v>
                </c:pt>
                <c:pt idx="35">
                  <c:v>1998</c:v>
                </c:pt>
                <c:pt idx="36">
                  <c:v>1999</c:v>
                </c:pt>
                <c:pt idx="37">
                  <c:v>2000</c:v>
                </c:pt>
                <c:pt idx="38">
                  <c:v>2001</c:v>
                </c:pt>
                <c:pt idx="39">
                  <c:v>2002</c:v>
                </c:pt>
                <c:pt idx="40">
                  <c:v>2003</c:v>
                </c:pt>
                <c:pt idx="41">
                  <c:v>2004</c:v>
                </c:pt>
                <c:pt idx="42">
                  <c:v>2005</c:v>
                </c:pt>
                <c:pt idx="43">
                  <c:v>2006</c:v>
                </c:pt>
                <c:pt idx="44">
                  <c:v>2007</c:v>
                </c:pt>
                <c:pt idx="45">
                  <c:v>2008</c:v>
                </c:pt>
              </c:numCache>
            </c:numRef>
          </c:cat>
          <c:val>
            <c:numRef>
              <c:f>Sheet1!$R$5:$R$50</c:f>
              <c:numCache>
                <c:formatCode>0.0</c:formatCode>
                <c:ptCount val="46"/>
                <c:pt idx="0">
                  <c:v>5.9</c:v>
                </c:pt>
                <c:pt idx="1">
                  <c:v>6.9</c:v>
                </c:pt>
                <c:pt idx="2">
                  <c:v>7.6</c:v>
                </c:pt>
                <c:pt idx="3">
                  <c:v>8.5</c:v>
                </c:pt>
                <c:pt idx="4">
                  <c:v>8.6</c:v>
                </c:pt>
                <c:pt idx="5">
                  <c:v>8.8000000000000007</c:v>
                </c:pt>
                <c:pt idx="6">
                  <c:v>8.8000000000000007</c:v>
                </c:pt>
                <c:pt idx="7">
                  <c:v>8.1999999999999993</c:v>
                </c:pt>
                <c:pt idx="8">
                  <c:v>8.4</c:v>
                </c:pt>
                <c:pt idx="9">
                  <c:v>9.6999999999999993</c:v>
                </c:pt>
                <c:pt idx="10">
                  <c:v>9.3000000000000007</c:v>
                </c:pt>
                <c:pt idx="11">
                  <c:v>9.3000000000000007</c:v>
                </c:pt>
                <c:pt idx="12">
                  <c:v>9.1999999999999993</c:v>
                </c:pt>
                <c:pt idx="13">
                  <c:v>9.4</c:v>
                </c:pt>
                <c:pt idx="14">
                  <c:v>10.1</c:v>
                </c:pt>
                <c:pt idx="15">
                  <c:v>11.4</c:v>
                </c:pt>
                <c:pt idx="16">
                  <c:v>11.7</c:v>
                </c:pt>
                <c:pt idx="17">
                  <c:v>11</c:v>
                </c:pt>
                <c:pt idx="18">
                  <c:v>10.7</c:v>
                </c:pt>
                <c:pt idx="19">
                  <c:v>10.3</c:v>
                </c:pt>
                <c:pt idx="20">
                  <c:v>11</c:v>
                </c:pt>
                <c:pt idx="21">
                  <c:v>11.5</c:v>
                </c:pt>
                <c:pt idx="22">
                  <c:v>12.7</c:v>
                </c:pt>
                <c:pt idx="23">
                  <c:v>12.9</c:v>
                </c:pt>
                <c:pt idx="24">
                  <c:v>14</c:v>
                </c:pt>
                <c:pt idx="25">
                  <c:v>14.3</c:v>
                </c:pt>
                <c:pt idx="26">
                  <c:v>15</c:v>
                </c:pt>
                <c:pt idx="27">
                  <c:v>15.2</c:v>
                </c:pt>
                <c:pt idx="28">
                  <c:v>16.2</c:v>
                </c:pt>
                <c:pt idx="29">
                  <c:v>17.100000000000001</c:v>
                </c:pt>
                <c:pt idx="30">
                  <c:v>16.7</c:v>
                </c:pt>
                <c:pt idx="31">
                  <c:v>17.600000000000001</c:v>
                </c:pt>
                <c:pt idx="32">
                  <c:v>17.5</c:v>
                </c:pt>
                <c:pt idx="33">
                  <c:v>17.2</c:v>
                </c:pt>
                <c:pt idx="34">
                  <c:v>17.8</c:v>
                </c:pt>
                <c:pt idx="35">
                  <c:v>18.600000000000001</c:v>
                </c:pt>
                <c:pt idx="36">
                  <c:v>20.5</c:v>
                </c:pt>
                <c:pt idx="37">
                  <c:v>21.9</c:v>
                </c:pt>
                <c:pt idx="38">
                  <c:v>23.8</c:v>
                </c:pt>
                <c:pt idx="39">
                  <c:v>25.7</c:v>
                </c:pt>
                <c:pt idx="40">
                  <c:v>27.2</c:v>
                </c:pt>
                <c:pt idx="41">
                  <c:v>27.5</c:v>
                </c:pt>
                <c:pt idx="42">
                  <c:v>27.8</c:v>
                </c:pt>
                <c:pt idx="43">
                  <c:v>27</c:v>
                </c:pt>
                <c:pt idx="44">
                  <c:v>26.3</c:v>
                </c:pt>
                <c:pt idx="45">
                  <c:v>25.5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680512"/>
        <c:axId val="49668544"/>
      </c:lineChart>
      <c:catAx>
        <c:axId val="49680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aseline="0"/>
            </a:pPr>
            <a:endParaRPr lang="en-US"/>
          </a:p>
        </c:txPr>
        <c:crossAx val="49668544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49668544"/>
        <c:scaling>
          <c:logBase val="2"/>
          <c:orientation val="minMax"/>
          <c:max val="32"/>
          <c:min val="4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 baseline="0"/>
                </a:pPr>
                <a:r>
                  <a:rPr lang="en-US" sz="2000" baseline="0" dirty="0" smtClean="0"/>
                  <a:t>US </a:t>
                </a:r>
                <a:r>
                  <a:rPr lang="en-US" sz="2000" baseline="0" dirty="0"/>
                  <a:t>University R&amp;D (Billion 2008 $)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400" baseline="0"/>
            </a:pPr>
            <a:endParaRPr lang="en-US"/>
          </a:p>
        </c:txPr>
        <c:crossAx val="49680512"/>
        <c:crosses val="autoZero"/>
        <c:crossBetween val="between"/>
        <c:majorUnit val="2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876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8635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040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41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14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12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  <a:ln/>
        </p:spPr>
        <p:txBody>
          <a:bodyPr/>
          <a:lstStyle/>
          <a:p>
            <a:pPr marL="342900" indent="-342900"/>
            <a:r>
              <a:rPr lang="en-US" altLang="en-US" sz="3200" dirty="0" smtClean="0"/>
              <a:t>Session 22</a:t>
            </a:r>
            <a:endParaRPr lang="en-US" altLang="en-US" sz="3200" dirty="0"/>
          </a:p>
          <a:p>
            <a:pPr marL="342900" indent="-342900"/>
            <a:r>
              <a:rPr lang="en-US" altLang="en-US" sz="3200" dirty="0" smtClean="0"/>
              <a:t>INST 301</a:t>
            </a:r>
            <a:endParaRPr lang="en-US" altLang="en-US" sz="3200" dirty="0"/>
          </a:p>
          <a:p>
            <a:pPr marL="342900" indent="-342900"/>
            <a:r>
              <a:rPr lang="en-US" altLang="en-US" sz="3200" dirty="0" smtClean="0"/>
              <a:t>Introduction to Information Science</a:t>
            </a:r>
            <a:endParaRPr lang="en-US" altLang="en-US" sz="3200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2286000"/>
            <a:ext cx="8839200" cy="1143000"/>
          </a:xfrm>
          <a:noFill/>
          <a:ln/>
        </p:spPr>
        <p:txBody>
          <a:bodyPr anchor="ctr"/>
          <a:lstStyle/>
          <a:p>
            <a:r>
              <a:rPr lang="en-US" altLang="en-US" sz="4400" dirty="0" smtClean="0"/>
              <a:t>Information Professions</a:t>
            </a:r>
            <a:endParaRPr lang="en-US" altLang="en-US" sz="4400" dirty="0"/>
          </a:p>
        </p:txBody>
      </p:sp>
      <p:pic>
        <p:nvPicPr>
          <p:cNvPr id="4101" name="Picture 5" descr="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69850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(Single-Level) DACS Elements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9858" y="609600"/>
            <a:ext cx="4040188" cy="639762"/>
          </a:xfrm>
        </p:spPr>
        <p:txBody>
          <a:bodyPr/>
          <a:lstStyle/>
          <a:p>
            <a:r>
              <a:rPr lang="en-US" dirty="0" smtClean="0"/>
              <a:t>Required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5256" y="1249362"/>
            <a:ext cx="4612944" cy="3951288"/>
          </a:xfrm>
        </p:spPr>
        <p:txBody>
          <a:bodyPr/>
          <a:lstStyle/>
          <a:p>
            <a:r>
              <a:rPr lang="en-US" dirty="0" smtClean="0"/>
              <a:t>Reference code</a:t>
            </a:r>
            <a:endParaRPr lang="en-US" dirty="0"/>
          </a:p>
          <a:p>
            <a:r>
              <a:rPr lang="en-US" dirty="0" err="1" smtClean="0"/>
              <a:t>Name+location</a:t>
            </a:r>
            <a:r>
              <a:rPr lang="en-US" dirty="0" smtClean="0"/>
              <a:t> </a:t>
            </a:r>
            <a:r>
              <a:rPr lang="en-US" dirty="0"/>
              <a:t>of r</a:t>
            </a:r>
            <a:r>
              <a:rPr lang="en-US" dirty="0" smtClean="0"/>
              <a:t>epository</a:t>
            </a:r>
            <a:endParaRPr lang="en-US" dirty="0"/>
          </a:p>
          <a:p>
            <a:r>
              <a:rPr lang="en-US" dirty="0" smtClean="0"/>
              <a:t>Title</a:t>
            </a:r>
            <a:endParaRPr lang="en-US" dirty="0"/>
          </a:p>
          <a:p>
            <a:r>
              <a:rPr lang="en-US" dirty="0" smtClean="0"/>
              <a:t>Date</a:t>
            </a:r>
            <a:endParaRPr lang="en-US" dirty="0"/>
          </a:p>
          <a:p>
            <a:r>
              <a:rPr lang="en-US" dirty="0" smtClean="0"/>
              <a:t>Extent</a:t>
            </a:r>
            <a:endParaRPr lang="en-US" dirty="0"/>
          </a:p>
          <a:p>
            <a:r>
              <a:rPr lang="en-US" dirty="0" smtClean="0"/>
              <a:t>Name </a:t>
            </a:r>
            <a:r>
              <a:rPr lang="en-US" dirty="0"/>
              <a:t>of </a:t>
            </a:r>
            <a:r>
              <a:rPr lang="en-US" dirty="0" smtClean="0"/>
              <a:t>creator(s)</a:t>
            </a:r>
            <a:endParaRPr lang="en-US" i="1" dirty="0"/>
          </a:p>
          <a:p>
            <a:r>
              <a:rPr lang="en-US" dirty="0" smtClean="0"/>
              <a:t>Scope </a:t>
            </a:r>
            <a:r>
              <a:rPr lang="en-US" dirty="0"/>
              <a:t>and c</a:t>
            </a:r>
            <a:r>
              <a:rPr lang="en-US" dirty="0" smtClean="0"/>
              <a:t>ontent</a:t>
            </a:r>
            <a:endParaRPr lang="en-US" dirty="0"/>
          </a:p>
          <a:p>
            <a:r>
              <a:rPr lang="en-US" dirty="0" smtClean="0"/>
              <a:t>Conditions governing </a:t>
            </a:r>
            <a:r>
              <a:rPr lang="en-US" dirty="0"/>
              <a:t>a</a:t>
            </a:r>
            <a:r>
              <a:rPr lang="en-US" dirty="0" smtClean="0"/>
              <a:t>ccess</a:t>
            </a:r>
            <a:endParaRPr lang="en-US" dirty="0"/>
          </a:p>
          <a:p>
            <a:r>
              <a:rPr lang="en-US" dirty="0" smtClean="0"/>
              <a:t>Languages </a:t>
            </a:r>
            <a:r>
              <a:rPr lang="en-US" dirty="0"/>
              <a:t>and s</a:t>
            </a:r>
            <a:r>
              <a:rPr lang="en-US" dirty="0" smtClean="0"/>
              <a:t>cripts</a:t>
            </a:r>
          </a:p>
          <a:p>
            <a:r>
              <a:rPr lang="en-US" dirty="0" smtClean="0"/>
              <a:t>Plus, for “Optimal”</a:t>
            </a:r>
          </a:p>
          <a:p>
            <a:pPr lvl="1"/>
            <a:r>
              <a:rPr lang="en-US" dirty="0" smtClean="0"/>
              <a:t>Administrative/biographical </a:t>
            </a:r>
            <a:r>
              <a:rPr lang="en-US" dirty="0"/>
              <a:t>history</a:t>
            </a:r>
          </a:p>
          <a:p>
            <a:pPr lvl="1"/>
            <a:r>
              <a:rPr lang="en-US" dirty="0"/>
              <a:t>Access </a:t>
            </a:r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2802" y="583038"/>
            <a:ext cx="4041775" cy="639762"/>
          </a:xfrm>
        </p:spPr>
        <p:txBody>
          <a:bodyPr/>
          <a:lstStyle/>
          <a:p>
            <a:r>
              <a:rPr lang="en-US" dirty="0" smtClean="0"/>
              <a:t>Optional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2802" y="1249362"/>
            <a:ext cx="4953000" cy="3951288"/>
          </a:xfrm>
        </p:spPr>
        <p:txBody>
          <a:bodyPr/>
          <a:lstStyle/>
          <a:p>
            <a:r>
              <a:rPr lang="en-US" sz="2000" dirty="0" smtClean="0"/>
              <a:t>System of arrangement</a:t>
            </a:r>
          </a:p>
          <a:p>
            <a:r>
              <a:rPr lang="en-US" sz="2000" dirty="0" smtClean="0"/>
              <a:t>Physical access</a:t>
            </a:r>
          </a:p>
          <a:p>
            <a:r>
              <a:rPr lang="en-US" sz="2000" dirty="0"/>
              <a:t>T</a:t>
            </a:r>
            <a:r>
              <a:rPr lang="en-US" sz="2000" dirty="0" smtClean="0"/>
              <a:t>echnical access</a:t>
            </a:r>
          </a:p>
          <a:p>
            <a:r>
              <a:rPr lang="en-US" sz="2000" dirty="0" smtClean="0"/>
              <a:t>Conditions for reproduction and use</a:t>
            </a:r>
          </a:p>
          <a:p>
            <a:r>
              <a:rPr lang="en-US" sz="2000" dirty="0" smtClean="0"/>
              <a:t>(other) Finding aids</a:t>
            </a:r>
          </a:p>
          <a:p>
            <a:r>
              <a:rPr lang="en-US" sz="2000" dirty="0" smtClean="0"/>
              <a:t>Custodial history</a:t>
            </a:r>
          </a:p>
          <a:p>
            <a:r>
              <a:rPr lang="en-US" sz="2000" dirty="0" smtClean="0"/>
              <a:t>Immediate source of acquisition</a:t>
            </a:r>
          </a:p>
          <a:p>
            <a:r>
              <a:rPr lang="en-US" sz="2000" dirty="0" smtClean="0"/>
              <a:t>Appraisal, destruction, scheduling</a:t>
            </a:r>
          </a:p>
          <a:p>
            <a:r>
              <a:rPr lang="en-US" sz="2000" dirty="0" smtClean="0"/>
              <a:t>Accruals (anticipated additions)</a:t>
            </a:r>
          </a:p>
          <a:p>
            <a:r>
              <a:rPr lang="en-US" sz="2000" dirty="0" err="1" smtClean="0"/>
              <a:t>Existence+location</a:t>
            </a:r>
            <a:r>
              <a:rPr lang="en-US" sz="2000" dirty="0" smtClean="0"/>
              <a:t> of originals</a:t>
            </a:r>
          </a:p>
          <a:p>
            <a:r>
              <a:rPr lang="en-US" sz="2000" dirty="0" err="1" smtClean="0"/>
              <a:t>Existence+location</a:t>
            </a:r>
            <a:r>
              <a:rPr lang="en-US" sz="2000" dirty="0" smtClean="0"/>
              <a:t> of copies</a:t>
            </a:r>
          </a:p>
          <a:p>
            <a:r>
              <a:rPr lang="en-US" sz="2000" dirty="0" smtClean="0"/>
              <a:t>Related archival materials</a:t>
            </a:r>
          </a:p>
          <a:p>
            <a:r>
              <a:rPr lang="en-US" sz="2000" dirty="0" smtClean="0"/>
              <a:t>Publication note</a:t>
            </a:r>
          </a:p>
          <a:p>
            <a:r>
              <a:rPr lang="en-US" sz="2000" dirty="0" smtClean="0"/>
              <a:t>Notes</a:t>
            </a:r>
          </a:p>
          <a:p>
            <a:r>
              <a:rPr lang="en-US" sz="2000" dirty="0" smtClean="0"/>
              <a:t>Description control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6504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iSchool Vision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3124200" y="2590800"/>
            <a:ext cx="3505200" cy="2895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36095" y="1901764"/>
            <a:ext cx="191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Informatio</a:t>
            </a:r>
            <a:r>
              <a:rPr lang="en-US" sz="2800" dirty="0"/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44838" y="5715000"/>
            <a:ext cx="1179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People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5715000"/>
            <a:ext cx="1826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Technology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470652" y="1485903"/>
            <a:ext cx="8673348" cy="5213982"/>
            <a:chOff x="470652" y="1485903"/>
            <a:chExt cx="8673348" cy="5213982"/>
          </a:xfrm>
        </p:grpSpPr>
        <p:sp>
          <p:nvSpPr>
            <p:cNvPr id="11" name="TextBox 10"/>
            <p:cNvSpPr txBox="1"/>
            <p:nvPr/>
          </p:nvSpPr>
          <p:spPr>
            <a:xfrm>
              <a:off x="470652" y="6238220"/>
              <a:ext cx="41277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70C0"/>
                  </a:solidFill>
                </a:rPr>
                <a:t>Individuals, Institutions, Society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28483" y="1485903"/>
              <a:ext cx="39172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70C0"/>
                  </a:solidFill>
                </a:rPr>
                <a:t>Data, Information, Knowledge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59814" y="6230300"/>
              <a:ext cx="35841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70C0"/>
                  </a:solidFill>
                </a:rPr>
                <a:t>Tech, Knowledge, Adoption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69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iSchools Emerged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number of research-focused universities</a:t>
            </a:r>
          </a:p>
          <a:p>
            <a:endParaRPr lang="en-US" dirty="0"/>
          </a:p>
          <a:p>
            <a:r>
              <a:rPr lang="en-US" dirty="0" smtClean="0"/>
              <a:t>Closure of Library &amp; Information Science (LIS) programs at many highly ranked universities</a:t>
            </a:r>
          </a:p>
          <a:p>
            <a:endParaRPr lang="en-US" dirty="0"/>
          </a:p>
          <a:p>
            <a:r>
              <a:rPr lang="en-US" dirty="0" smtClean="0"/>
              <a:t>Internet emergence as a mass phenomenon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18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dirty="0" smtClean="0"/>
              <a:t>Defining an “LIS Program”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839200" cy="4525963"/>
          </a:xfrm>
        </p:spPr>
        <p:txBody>
          <a:bodyPr/>
          <a:lstStyle/>
          <a:p>
            <a:r>
              <a:rPr lang="en-US" dirty="0" smtClean="0"/>
              <a:t>In North America, all library science education are Master’s Degree programs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American Library </a:t>
            </a:r>
            <a:r>
              <a:rPr lang="en-US" dirty="0" smtClean="0"/>
              <a:t>Association accredits library science Masters programs in USA &amp; Canada</a:t>
            </a:r>
          </a:p>
          <a:p>
            <a:pPr lvl="1"/>
            <a:r>
              <a:rPr lang="en-US" dirty="0" smtClean="0"/>
              <a:t>Another organization accredits school library Masters programs</a:t>
            </a:r>
          </a:p>
          <a:p>
            <a:pPr lvl="4"/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urrently 54 accredited LIS programs in the USA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75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sz="4000" dirty="0" smtClean="0"/>
              <a:t>US Federal R&amp;D Funds </a:t>
            </a:r>
            <a:r>
              <a:rPr lang="en-US" sz="4000" u="sng" dirty="0" smtClean="0"/>
              <a:t>to Universities</a:t>
            </a:r>
            <a:endParaRPr lang="en-US" sz="4000" u="sng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1931295"/>
              </p:ext>
            </p:extLst>
          </p:nvPr>
        </p:nvGraphicFramePr>
        <p:xfrm>
          <a:off x="152400" y="1524000"/>
          <a:ext cx="8610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475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r>
              <a:rPr lang="en-US" dirty="0" smtClean="0"/>
              <a:t>Library School Closures (post-1945)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Top-100 US Universities</a:t>
            </a:r>
            <a:endParaRPr lang="en-US" u="sng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1962: Carnegie Institute (39)</a:t>
            </a:r>
          </a:p>
          <a:p>
            <a:pPr marL="0" indent="0">
              <a:buNone/>
            </a:pPr>
            <a:r>
              <a:rPr lang="en-US" dirty="0" smtClean="0"/>
              <a:t>1978: Oregon (90)</a:t>
            </a:r>
          </a:p>
          <a:p>
            <a:pPr marL="0" indent="0">
              <a:buNone/>
            </a:pPr>
            <a:r>
              <a:rPr lang="en-US" dirty="0" smtClean="0"/>
              <a:t>1985: Minnesota (20)</a:t>
            </a:r>
          </a:p>
          <a:p>
            <a:pPr marL="0" indent="0">
              <a:buNone/>
            </a:pPr>
            <a:r>
              <a:rPr lang="en-US" dirty="0" smtClean="0"/>
              <a:t>1986: Sothern California (32)</a:t>
            </a:r>
          </a:p>
          <a:p>
            <a:pPr marL="0" indent="0">
              <a:buNone/>
            </a:pPr>
            <a:r>
              <a:rPr lang="en-US" dirty="0" smtClean="0"/>
              <a:t>1986: Case Western (53)</a:t>
            </a:r>
          </a:p>
          <a:p>
            <a:pPr marL="0" indent="0">
              <a:buNone/>
            </a:pPr>
            <a:r>
              <a:rPr lang="en-US" dirty="0" smtClean="0"/>
              <a:t>1988: Vanderbilt (36)</a:t>
            </a:r>
          </a:p>
          <a:p>
            <a:pPr marL="0" indent="0">
              <a:buNone/>
            </a:pPr>
            <a:r>
              <a:rPr lang="en-US" dirty="0" smtClean="0"/>
              <a:t>1990: Chicago (8)</a:t>
            </a:r>
          </a:p>
          <a:p>
            <a:pPr marL="0" indent="0">
              <a:buNone/>
            </a:pPr>
            <a:r>
              <a:rPr lang="en-US" dirty="0" smtClean="0"/>
              <a:t>1992: Columbia  (7)</a:t>
            </a:r>
          </a:p>
          <a:p>
            <a:pPr marL="0" indent="0">
              <a:buNone/>
            </a:pPr>
            <a:r>
              <a:rPr lang="en-US" dirty="0" smtClean="0"/>
              <a:t>1994: Berkeley (2)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 smtClean="0"/>
              <a:t>Other US Universities</a:t>
            </a:r>
            <a:endParaRPr lang="en-US" u="sng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1948: William and Mary </a:t>
            </a:r>
          </a:p>
          <a:p>
            <a:pPr marL="0" indent="0">
              <a:buNone/>
            </a:pPr>
            <a:r>
              <a:rPr lang="en-US" dirty="0" smtClean="0"/>
              <a:t>1952: NJ College for Women</a:t>
            </a:r>
          </a:p>
          <a:p>
            <a:pPr marL="0" indent="0">
              <a:buNone/>
            </a:pPr>
            <a:r>
              <a:rPr lang="en-US" dirty="0" smtClean="0"/>
              <a:t>1983: SUNY Genesco </a:t>
            </a:r>
          </a:p>
          <a:p>
            <a:pPr marL="0" indent="0">
              <a:buNone/>
            </a:pPr>
            <a:r>
              <a:rPr lang="en-US" dirty="0" smtClean="0"/>
              <a:t>1984: Mississippi</a:t>
            </a:r>
          </a:p>
          <a:p>
            <a:pPr marL="0" indent="0">
              <a:buNone/>
            </a:pPr>
            <a:r>
              <a:rPr lang="en-US" dirty="0" smtClean="0"/>
              <a:t>1985: Ball State</a:t>
            </a:r>
          </a:p>
          <a:p>
            <a:pPr marL="0" indent="0">
              <a:buNone/>
            </a:pPr>
            <a:r>
              <a:rPr lang="en-US" dirty="0" smtClean="0"/>
              <a:t>1993: Brigham Young (112)</a:t>
            </a:r>
          </a:p>
          <a:p>
            <a:pPr marL="0" indent="0">
              <a:buNone/>
            </a:pPr>
            <a:r>
              <a:rPr lang="en-US" dirty="0" smtClean="0"/>
              <a:t>1994: Northern Illinois</a:t>
            </a:r>
          </a:p>
          <a:p>
            <a:pPr marL="0" indent="0">
              <a:buNone/>
            </a:pPr>
            <a:r>
              <a:rPr lang="en-US" dirty="0" smtClean="0"/>
              <a:t>2005: Clark Atlanta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08824" y="6503908"/>
            <a:ext cx="626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(2010 Shanghai Jiao Tong Academic Ranking of US Universities)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2243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Consequences of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094" y="1143000"/>
            <a:ext cx="8229600" cy="4525963"/>
          </a:xfrm>
        </p:spPr>
        <p:txBody>
          <a:bodyPr/>
          <a:lstStyle/>
          <a:p>
            <a:r>
              <a:rPr lang="en-US" dirty="0" smtClean="0"/>
              <a:t>Incremental change</a:t>
            </a:r>
          </a:p>
          <a:p>
            <a:pPr lvl="1"/>
            <a:r>
              <a:rPr lang="en-US" dirty="0" smtClean="0"/>
              <a:t>Digital delivery</a:t>
            </a:r>
          </a:p>
          <a:p>
            <a:pPr lvl="1"/>
            <a:r>
              <a:rPr lang="en-US" dirty="0" smtClean="0"/>
              <a:t>Commodity Web browser</a:t>
            </a:r>
            <a:endParaRPr lang="en-US" dirty="0"/>
          </a:p>
          <a:p>
            <a:r>
              <a:rPr lang="en-US" dirty="0" smtClean="0"/>
              <a:t>Transformational change</a:t>
            </a:r>
          </a:p>
          <a:p>
            <a:pPr lvl="1"/>
            <a:r>
              <a:rPr lang="en-US" dirty="0" smtClean="0"/>
              <a:t>Free integrated end-user search experience</a:t>
            </a:r>
          </a:p>
          <a:p>
            <a:pPr lvl="1"/>
            <a:r>
              <a:rPr lang="en-US" dirty="0" smtClean="0"/>
              <a:t>Unlimited free perfect reproduction</a:t>
            </a:r>
          </a:p>
          <a:p>
            <a:pPr lvl="1"/>
            <a:r>
              <a:rPr lang="en-US" dirty="0" smtClean="0"/>
              <a:t>Instantaneous free global communication</a:t>
            </a:r>
          </a:p>
          <a:p>
            <a:pPr lvl="1"/>
            <a:r>
              <a:rPr lang="en-US" dirty="0" smtClean="0"/>
              <a:t>Previously unimaginable scale</a:t>
            </a:r>
          </a:p>
          <a:p>
            <a:r>
              <a:rPr lang="en-US" dirty="0" smtClean="0"/>
              <a:t>The great reversal</a:t>
            </a:r>
          </a:p>
          <a:p>
            <a:pPr lvl="1"/>
            <a:r>
              <a:rPr lang="en-US" dirty="0" smtClean="0"/>
              <a:t>From scarce information to scarce attention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7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957"/>
            <a:ext cx="9144000" cy="654843"/>
          </a:xfrm>
        </p:spPr>
        <p:txBody>
          <a:bodyPr/>
          <a:lstStyle/>
          <a:p>
            <a:r>
              <a:rPr lang="en-US" sz="4000" dirty="0" smtClean="0"/>
              <a:t>US LIS Programs in Top-100 Universities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625476"/>
            <a:ext cx="4191000" cy="639762"/>
          </a:xfrm>
        </p:spPr>
        <p:txBody>
          <a:bodyPr/>
          <a:lstStyle/>
          <a:p>
            <a:r>
              <a:rPr lang="en-US" u="sng" dirty="0" smtClean="0"/>
              <a:t>US LIS Program in an iSchool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265238"/>
            <a:ext cx="4040188" cy="395128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UCLA (11)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Washington (14)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Wisconsin-Madison (15)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Michigan (18)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Illinois  (19)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Maryland (28)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Texas (29)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UNC Chapel Hill  (30)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Rutgers (37)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Pittsburgh (38)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Arizona (45)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Indiana (50)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Florida State (70)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Tennessee (70)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Kentucky  (90)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Missouri-Columbia (90)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South Florida (90)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625476"/>
            <a:ext cx="4041775" cy="639762"/>
          </a:xfrm>
        </p:spPr>
        <p:txBody>
          <a:bodyPr/>
          <a:lstStyle/>
          <a:p>
            <a:r>
              <a:rPr lang="en-US" u="sng" dirty="0" smtClean="0"/>
              <a:t>Other US LIS Programs</a:t>
            </a:r>
            <a:endParaRPr lang="en-US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75505" y="1265238"/>
            <a:ext cx="4041775" cy="395128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Hawaii (55)</a:t>
            </a:r>
          </a:p>
          <a:p>
            <a:pPr marL="0" indent="0">
              <a:buNone/>
            </a:pPr>
            <a:r>
              <a:rPr lang="en-US" sz="2000" dirty="0" smtClean="0"/>
              <a:t>Iowa (55)</a:t>
            </a:r>
          </a:p>
          <a:p>
            <a:pPr marL="0" indent="0">
              <a:buNone/>
            </a:pPr>
            <a:r>
              <a:rPr lang="en-US" sz="2000" dirty="0" smtClean="0"/>
              <a:t>Alabama (70)</a:t>
            </a:r>
          </a:p>
          <a:p>
            <a:pPr marL="0" indent="0">
              <a:buNone/>
            </a:pPr>
            <a:r>
              <a:rPr lang="en-US" sz="2000" dirty="0" smtClean="0"/>
              <a:t>Louisiana State (70)</a:t>
            </a:r>
          </a:p>
          <a:p>
            <a:pPr marL="0" indent="0">
              <a:buNone/>
            </a:pPr>
            <a:r>
              <a:rPr lang="en-US" sz="2000" dirty="0" smtClean="0"/>
              <a:t>SUNY Buffalo (90)</a:t>
            </a:r>
          </a:p>
          <a:p>
            <a:pPr marL="0" indent="0">
              <a:buNone/>
            </a:pPr>
            <a:r>
              <a:rPr lang="en-US" sz="2000" dirty="0" smtClean="0"/>
              <a:t>South Carolina (90)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8600" y="6488668"/>
            <a:ext cx="503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(##)=2010 Academic Ranking of World Universities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2505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iSchools with No LIS Program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Former LIS programs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UC Berkeley (2)</a:t>
            </a:r>
          </a:p>
          <a:p>
            <a:r>
              <a:rPr lang="en-US" dirty="0" smtClean="0"/>
              <a:t>Carnegie Mellon (39)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 smtClean="0"/>
              <a:t>Others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Cornell (10)</a:t>
            </a:r>
          </a:p>
          <a:p>
            <a:r>
              <a:rPr lang="en-US" dirty="0" smtClean="0"/>
              <a:t>Colorado-Boulder (24)</a:t>
            </a:r>
          </a:p>
          <a:p>
            <a:r>
              <a:rPr lang="en-US" dirty="0" smtClean="0"/>
              <a:t>Pennsylvania State (31)</a:t>
            </a:r>
          </a:p>
          <a:p>
            <a:r>
              <a:rPr lang="en-US" dirty="0" smtClean="0"/>
              <a:t>UC Irvine (32)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Michigan State (49)</a:t>
            </a:r>
          </a:p>
          <a:p>
            <a:r>
              <a:rPr lang="en-US" dirty="0" smtClean="0"/>
              <a:t>Georgia Tech (55)</a:t>
            </a:r>
          </a:p>
          <a:p>
            <a:r>
              <a:rPr lang="en-US" dirty="0" smtClean="0"/>
              <a:t>Maryland-Baltimore County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6488668"/>
            <a:ext cx="503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(##)=2010 Academic Ranking of World Universities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6065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28600"/>
            <a:ext cx="9448800" cy="1143000"/>
          </a:xfrm>
        </p:spPr>
        <p:txBody>
          <a:bodyPr/>
          <a:lstStyle/>
          <a:p>
            <a:r>
              <a:rPr lang="en-US" dirty="0" smtClean="0"/>
              <a:t>468 (of 2,200) US Universities offer </a:t>
            </a:r>
            <a:br>
              <a:rPr lang="en-US" dirty="0" smtClean="0"/>
            </a:br>
            <a:r>
              <a:rPr lang="en-US" sz="4000" u="sng" dirty="0" smtClean="0"/>
              <a:t>900 “Information” Masters Degrees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763000" cy="4525963"/>
          </a:xfrm>
        </p:spPr>
        <p:txBody>
          <a:bodyPr/>
          <a:lstStyle/>
          <a:p>
            <a:r>
              <a:rPr lang="en-US" dirty="0" smtClean="0"/>
              <a:t>305 “Information Systems” Programs</a:t>
            </a:r>
          </a:p>
          <a:p>
            <a:pPr lvl="1"/>
            <a:r>
              <a:rPr lang="en-US" dirty="0" smtClean="0"/>
              <a:t>IS, Management IS, Computer IS, Geographic IS,     IS Management</a:t>
            </a:r>
          </a:p>
          <a:p>
            <a:r>
              <a:rPr lang="en-US" dirty="0" smtClean="0"/>
              <a:t>118 “Information Technology” Programs</a:t>
            </a:r>
          </a:p>
          <a:p>
            <a:pPr lvl="1"/>
            <a:r>
              <a:rPr lang="en-US" dirty="0" smtClean="0"/>
              <a:t>IT, IT Management, Business IT, Management of IT</a:t>
            </a:r>
          </a:p>
          <a:p>
            <a:r>
              <a:rPr lang="en-US" dirty="0" smtClean="0"/>
              <a:t>106 “Informatics” Programs</a:t>
            </a:r>
          </a:p>
          <a:p>
            <a:pPr lvl="1"/>
            <a:r>
              <a:rPr lang="en-US" dirty="0" smtClean="0"/>
              <a:t>Bioinformatics, Health informatics</a:t>
            </a:r>
          </a:p>
          <a:p>
            <a:r>
              <a:rPr lang="en-US" dirty="0" smtClean="0"/>
              <a:t>98 “Information Science” Programs</a:t>
            </a:r>
          </a:p>
          <a:p>
            <a:pPr lvl="1"/>
            <a:r>
              <a:rPr lang="en-US" dirty="0" smtClean="0"/>
              <a:t>Library &amp; IS, Computer &amp; IS, IS, Information Studies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6998" y="6519446"/>
            <a:ext cx="4656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ASIST Task Force on Information Professionals, 2008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433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 bwMode="auto">
          <a:xfrm>
            <a:off x="2133600" y="2362200"/>
            <a:ext cx="4572000" cy="762000"/>
          </a:xfrm>
          <a:prstGeom prst="parallelogram">
            <a:avLst>
              <a:gd name="adj" fmla="val 234189"/>
            </a:avLst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  <a:cs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133600" y="3124200"/>
            <a:ext cx="0" cy="236220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6703541" y="2362200"/>
            <a:ext cx="0" cy="236220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4909751" y="3132438"/>
            <a:ext cx="0" cy="236220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133600" y="5486400"/>
            <a:ext cx="2776151" cy="8238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4909751" y="4724400"/>
            <a:ext cx="1793790" cy="770238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157984" y="3643719"/>
            <a:ext cx="2776151" cy="8238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4934135" y="2867241"/>
            <a:ext cx="1774722" cy="784716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5864718" y="3255738"/>
            <a:ext cx="392" cy="1853781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761730" y="3390208"/>
            <a:ext cx="1037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B050"/>
                </a:solidFill>
              </a:rPr>
              <a:t>Tech-</a:t>
            </a:r>
            <a:r>
              <a:rPr lang="en-US" sz="1800" dirty="0" err="1" smtClean="0">
                <a:solidFill>
                  <a:srgbClr val="00B050"/>
                </a:solidFill>
              </a:rPr>
              <a:t>nical</a:t>
            </a:r>
            <a:r>
              <a:rPr lang="en-US" sz="1800" dirty="0" smtClean="0">
                <a:solidFill>
                  <a:srgbClr val="00B050"/>
                </a:solidFill>
              </a:rPr>
              <a:t> Services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06022" y="2547420"/>
            <a:ext cx="1521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Management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03072" y="4036297"/>
            <a:ext cx="12234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Reference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Service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762000" y="476983"/>
            <a:ext cx="7772400" cy="1143000"/>
          </a:xfrm>
        </p:spPr>
        <p:txBody>
          <a:bodyPr/>
          <a:lstStyle/>
          <a:p>
            <a:r>
              <a:rPr lang="en-US" dirty="0" smtClean="0"/>
              <a:t>Three Library Competencies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38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0"/>
            <a:ext cx="8229600" cy="792162"/>
          </a:xfrm>
        </p:spPr>
        <p:txBody>
          <a:bodyPr/>
          <a:lstStyle/>
          <a:p>
            <a:r>
              <a:rPr lang="en-US" dirty="0" smtClean="0"/>
              <a:t>iSchools Outside the USA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9212" y="990600"/>
            <a:ext cx="4040188" cy="639762"/>
          </a:xfrm>
        </p:spPr>
        <p:txBody>
          <a:bodyPr/>
          <a:lstStyle/>
          <a:p>
            <a:r>
              <a:rPr lang="en-US" u="sng" dirty="0" smtClean="0"/>
              <a:t>Elsewhere (17)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9212" y="1630362"/>
            <a:ext cx="4040188" cy="3159125"/>
          </a:xfrm>
        </p:spPr>
        <p:txBody>
          <a:bodyPr/>
          <a:lstStyle/>
          <a:p>
            <a:r>
              <a:rPr lang="en-US" dirty="0" smtClean="0"/>
              <a:t>Australia: 3</a:t>
            </a:r>
          </a:p>
          <a:p>
            <a:r>
              <a:rPr lang="en-US" dirty="0" smtClean="0"/>
              <a:t>Canada: 3</a:t>
            </a:r>
          </a:p>
          <a:p>
            <a:r>
              <a:rPr lang="en-US" dirty="0" smtClean="0"/>
              <a:t>China: 3</a:t>
            </a:r>
          </a:p>
          <a:p>
            <a:r>
              <a:rPr lang="en-US" dirty="0" smtClean="0"/>
              <a:t>Israel: 1</a:t>
            </a:r>
          </a:p>
          <a:p>
            <a:r>
              <a:rPr lang="en-US" dirty="0" smtClean="0"/>
              <a:t>Korea: 3</a:t>
            </a:r>
          </a:p>
          <a:p>
            <a:r>
              <a:rPr lang="en-US" dirty="0" smtClean="0"/>
              <a:t>Japan: 1</a:t>
            </a:r>
          </a:p>
          <a:p>
            <a:r>
              <a:rPr lang="en-US" dirty="0" smtClean="0"/>
              <a:t>Singapore: 1</a:t>
            </a:r>
          </a:p>
          <a:p>
            <a:r>
              <a:rPr lang="en-US" dirty="0" smtClean="0"/>
              <a:t>Turkey: 1</a:t>
            </a:r>
          </a:p>
          <a:p>
            <a:r>
              <a:rPr lang="en-US" dirty="0" smtClean="0"/>
              <a:t>Uganda: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" y="990600"/>
            <a:ext cx="4041775" cy="639762"/>
          </a:xfrm>
        </p:spPr>
        <p:txBody>
          <a:bodyPr/>
          <a:lstStyle/>
          <a:p>
            <a:r>
              <a:rPr lang="en-US" u="sng" dirty="0" smtClean="0"/>
              <a:t>Europe (19)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" y="1600200"/>
            <a:ext cx="4595812" cy="3951288"/>
          </a:xfrm>
        </p:spPr>
        <p:txBody>
          <a:bodyPr/>
          <a:lstStyle/>
          <a:p>
            <a:r>
              <a:rPr lang="en-US" dirty="0" smtClean="0"/>
              <a:t>Czech Republic: 1</a:t>
            </a:r>
          </a:p>
          <a:p>
            <a:r>
              <a:rPr lang="en-US" dirty="0" smtClean="0"/>
              <a:t>Denmark: 1</a:t>
            </a:r>
          </a:p>
          <a:p>
            <a:r>
              <a:rPr lang="en-US" dirty="0" smtClean="0"/>
              <a:t>Finland: 1</a:t>
            </a:r>
          </a:p>
          <a:p>
            <a:r>
              <a:rPr lang="en-US" dirty="0" smtClean="0"/>
              <a:t>France: 1</a:t>
            </a:r>
          </a:p>
          <a:p>
            <a:r>
              <a:rPr lang="en-US" dirty="0" smtClean="0"/>
              <a:t>Germany: 2</a:t>
            </a:r>
          </a:p>
          <a:p>
            <a:r>
              <a:rPr lang="en-US" dirty="0" smtClean="0"/>
              <a:t>Ireland: 1</a:t>
            </a:r>
          </a:p>
          <a:p>
            <a:r>
              <a:rPr lang="en-US" dirty="0" smtClean="0"/>
              <a:t>Portugal: 2</a:t>
            </a:r>
          </a:p>
          <a:p>
            <a:r>
              <a:rPr lang="en-US" dirty="0" smtClean="0"/>
              <a:t>Spain: 3</a:t>
            </a:r>
          </a:p>
          <a:p>
            <a:r>
              <a:rPr lang="en-US" dirty="0" smtClean="0"/>
              <a:t>Sweden: 1</a:t>
            </a:r>
          </a:p>
          <a:p>
            <a:r>
              <a:rPr lang="en-US" dirty="0" smtClean="0"/>
              <a:t>United Kingdom: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89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Maryland’s </a:t>
            </a:r>
            <a:r>
              <a:rPr lang="en-US" dirty="0" err="1" smtClean="0"/>
              <a:t>iSchool</a:t>
            </a:r>
            <a:r>
              <a:rPr lang="en-US" dirty="0" smtClean="0"/>
              <a:t> Faculty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000" y="1493838"/>
            <a:ext cx="4041775" cy="639762"/>
          </a:xfrm>
        </p:spPr>
        <p:txBody>
          <a:bodyPr/>
          <a:lstStyle/>
          <a:p>
            <a:r>
              <a:rPr lang="en-US" dirty="0" smtClean="0"/>
              <a:t>LIS-Focused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2133600"/>
            <a:ext cx="4041775" cy="3951288"/>
          </a:xfrm>
        </p:spPr>
        <p:txBody>
          <a:bodyPr/>
          <a:lstStyle/>
          <a:p>
            <a:r>
              <a:rPr lang="en-US" dirty="0" smtClean="0"/>
              <a:t>Policy</a:t>
            </a:r>
          </a:p>
          <a:p>
            <a:pPr lvl="1"/>
            <a:r>
              <a:rPr lang="en-US" dirty="0" smtClean="0"/>
              <a:t>John </a:t>
            </a:r>
            <a:r>
              <a:rPr lang="en-US" dirty="0" err="1" smtClean="0"/>
              <a:t>Bertot</a:t>
            </a:r>
            <a:endParaRPr lang="en-US" dirty="0" smtClean="0"/>
          </a:p>
          <a:p>
            <a:pPr lvl="1"/>
            <a:r>
              <a:rPr lang="en-US" dirty="0" smtClean="0"/>
              <a:t>Ursula Gorham</a:t>
            </a:r>
          </a:p>
          <a:p>
            <a:pPr lvl="1"/>
            <a:r>
              <a:rPr lang="en-US" dirty="0" smtClean="0"/>
              <a:t>Paul Jaeger</a:t>
            </a:r>
            <a:endParaRPr lang="en-US" dirty="0"/>
          </a:p>
          <a:p>
            <a:r>
              <a:rPr lang="en-US" dirty="0" smtClean="0"/>
              <a:t>Youth Experience</a:t>
            </a:r>
          </a:p>
          <a:p>
            <a:pPr lvl="1"/>
            <a:r>
              <a:rPr lang="en-US" dirty="0" smtClean="0"/>
              <a:t>June </a:t>
            </a:r>
            <a:r>
              <a:rPr lang="en-US" dirty="0" err="1" smtClean="0"/>
              <a:t>Ahn</a:t>
            </a:r>
            <a:endParaRPr lang="en-US" dirty="0" smtClean="0"/>
          </a:p>
          <a:p>
            <a:pPr lvl="1"/>
            <a:r>
              <a:rPr lang="en-US" dirty="0" smtClean="0"/>
              <a:t>Tammy Clegg</a:t>
            </a:r>
          </a:p>
          <a:p>
            <a:pPr lvl="1"/>
            <a:r>
              <a:rPr lang="en-US" dirty="0" smtClean="0"/>
              <a:t>Mega Subramaniam</a:t>
            </a:r>
          </a:p>
          <a:p>
            <a:pPr lvl="1"/>
            <a:r>
              <a:rPr lang="en-US" dirty="0" smtClean="0"/>
              <a:t>Ann Weeks</a:t>
            </a:r>
          </a:p>
          <a:p>
            <a:r>
              <a:rPr lang="en-US" dirty="0" smtClean="0"/>
              <a:t>Information Organization</a:t>
            </a:r>
          </a:p>
          <a:p>
            <a:pPr lvl="1"/>
            <a:r>
              <a:rPr lang="en-US" dirty="0" smtClean="0"/>
              <a:t>Katy Lawley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419600" y="1600200"/>
            <a:ext cx="4040188" cy="639762"/>
          </a:xfrm>
        </p:spPr>
        <p:txBody>
          <a:bodyPr/>
          <a:lstStyle/>
          <a:p>
            <a:r>
              <a:rPr lang="en-US" dirty="0" smtClean="0"/>
              <a:t>Humanities-Focused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419600" y="2239962"/>
            <a:ext cx="4040188" cy="3951288"/>
          </a:xfrm>
        </p:spPr>
        <p:txBody>
          <a:bodyPr/>
          <a:lstStyle/>
          <a:p>
            <a:r>
              <a:rPr lang="en-US" dirty="0" smtClean="0"/>
              <a:t>Archives</a:t>
            </a:r>
          </a:p>
          <a:p>
            <a:pPr lvl="1"/>
            <a:r>
              <a:rPr lang="en-US" dirty="0" smtClean="0"/>
              <a:t>Ken </a:t>
            </a:r>
            <a:r>
              <a:rPr lang="en-US" dirty="0" err="1" smtClean="0"/>
              <a:t>Heger</a:t>
            </a:r>
            <a:endParaRPr lang="en-US" dirty="0" smtClean="0"/>
          </a:p>
          <a:p>
            <a:pPr lvl="1"/>
            <a:r>
              <a:rPr lang="en-US" dirty="0" smtClean="0"/>
              <a:t>Michael Kurtz</a:t>
            </a:r>
          </a:p>
          <a:p>
            <a:pPr lvl="1"/>
            <a:r>
              <a:rPr lang="en-US" dirty="0" smtClean="0"/>
              <a:t>Richard Marciano</a:t>
            </a:r>
          </a:p>
          <a:p>
            <a:pPr lvl="1"/>
            <a:r>
              <a:rPr lang="en-US" dirty="0" smtClean="0"/>
              <a:t>Ricky Punzalan</a:t>
            </a:r>
          </a:p>
          <a:p>
            <a:pPr lvl="1"/>
            <a:r>
              <a:rPr lang="en-US" dirty="0" smtClean="0"/>
              <a:t>Katie Shilton</a:t>
            </a:r>
          </a:p>
          <a:p>
            <a:r>
              <a:rPr lang="en-US" dirty="0" smtClean="0"/>
              <a:t>Digital Humanities</a:t>
            </a:r>
          </a:p>
          <a:p>
            <a:pPr lvl="1"/>
            <a:r>
              <a:rPr lang="en-US" dirty="0" smtClean="0"/>
              <a:t>Kari Kraus</a:t>
            </a:r>
          </a:p>
        </p:txBody>
      </p:sp>
    </p:spTree>
    <p:extLst>
      <p:ext uri="{BB962C8B-B14F-4D97-AF65-F5344CB8AC3E}">
        <p14:creationId xmlns:p14="http://schemas.microsoft.com/office/powerpoint/2010/main" val="256745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Maryland’s </a:t>
            </a:r>
            <a:r>
              <a:rPr lang="en-US" dirty="0" err="1" smtClean="0"/>
              <a:t>iSchool</a:t>
            </a:r>
            <a:r>
              <a:rPr lang="en-US" dirty="0" smtClean="0"/>
              <a:t> Faculty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123" y="1603257"/>
            <a:ext cx="4041775" cy="639762"/>
          </a:xfrm>
        </p:spPr>
        <p:txBody>
          <a:bodyPr/>
          <a:lstStyle/>
          <a:p>
            <a:r>
              <a:rPr lang="en-US" dirty="0" smtClean="0"/>
              <a:t>Social Science Focus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23" y="2243019"/>
            <a:ext cx="4041775" cy="3951288"/>
          </a:xfrm>
        </p:spPr>
        <p:txBody>
          <a:bodyPr/>
          <a:lstStyle/>
          <a:p>
            <a:r>
              <a:rPr lang="en-US" dirty="0" smtClean="0"/>
              <a:t>Communications</a:t>
            </a:r>
          </a:p>
          <a:p>
            <a:pPr lvl="1"/>
            <a:r>
              <a:rPr lang="en-US" dirty="0" smtClean="0"/>
              <a:t>Beth St .Jean</a:t>
            </a:r>
          </a:p>
          <a:p>
            <a:pPr lvl="1"/>
            <a:r>
              <a:rPr lang="en-US" dirty="0" err="1" smtClean="0"/>
              <a:t>Yla</a:t>
            </a:r>
            <a:r>
              <a:rPr lang="en-US" dirty="0" smtClean="0"/>
              <a:t> </a:t>
            </a:r>
            <a:r>
              <a:rPr lang="en-US" dirty="0" err="1" smtClean="0"/>
              <a:t>Tausczik</a:t>
            </a:r>
            <a:endParaRPr lang="en-US" dirty="0" smtClean="0"/>
          </a:p>
          <a:p>
            <a:pPr lvl="1"/>
            <a:r>
              <a:rPr lang="en-US" dirty="0" smtClean="0"/>
              <a:t>Jessica </a:t>
            </a:r>
            <a:r>
              <a:rPr lang="en-US" dirty="0" err="1" smtClean="0"/>
              <a:t>Vitak</a:t>
            </a:r>
            <a:endParaRPr lang="en-US" dirty="0" smtClean="0"/>
          </a:p>
          <a:p>
            <a:pPr lvl="1"/>
            <a:r>
              <a:rPr lang="en-US" dirty="0" smtClean="0"/>
              <a:t>Andrea Wiggins</a:t>
            </a:r>
            <a:endParaRPr lang="en-US" dirty="0"/>
          </a:p>
          <a:p>
            <a:pPr lvl="1"/>
            <a:r>
              <a:rPr lang="en-US" dirty="0" smtClean="0"/>
              <a:t>Susan Winter</a:t>
            </a:r>
          </a:p>
          <a:p>
            <a:r>
              <a:rPr lang="en-US" dirty="0" smtClean="0"/>
              <a:t>Information Management</a:t>
            </a:r>
          </a:p>
          <a:p>
            <a:pPr lvl="1"/>
            <a:r>
              <a:rPr lang="en-US" dirty="0" smtClean="0"/>
              <a:t>Brian Butler</a:t>
            </a:r>
          </a:p>
          <a:p>
            <a:pPr lvl="1"/>
            <a:r>
              <a:rPr lang="en-US" dirty="0" err="1" smtClean="0"/>
              <a:t>Vedat</a:t>
            </a:r>
            <a:r>
              <a:rPr lang="en-US" dirty="0" smtClean="0"/>
              <a:t> </a:t>
            </a:r>
            <a:r>
              <a:rPr lang="en-US" dirty="0" err="1" smtClean="0"/>
              <a:t>Diker</a:t>
            </a:r>
            <a:endParaRPr lang="en-US" dirty="0" smtClean="0"/>
          </a:p>
          <a:p>
            <a:pPr lvl="1"/>
            <a:r>
              <a:rPr lang="en-US" dirty="0" err="1" smtClean="0"/>
              <a:t>Kanti</a:t>
            </a:r>
            <a:r>
              <a:rPr lang="en-US" dirty="0" smtClean="0"/>
              <a:t> </a:t>
            </a:r>
            <a:r>
              <a:rPr lang="en-US" dirty="0" err="1" smtClean="0"/>
              <a:t>Srikantaiah</a:t>
            </a:r>
            <a:endParaRPr lang="en-US" dirty="0" smtClean="0"/>
          </a:p>
          <a:p>
            <a:pPr lvl="1"/>
            <a:r>
              <a:rPr lang="en-US" dirty="0" smtClean="0"/>
              <a:t>Ping Wang</a:t>
            </a:r>
            <a:endParaRPr lang="en-US" dirty="0"/>
          </a:p>
          <a:p>
            <a:pPr lvl="1"/>
            <a:r>
              <a:rPr lang="en-US" dirty="0" smtClean="0"/>
              <a:t>Kathy Weaver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800600" y="1565917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Technology-Focused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724400" y="2205678"/>
            <a:ext cx="4343400" cy="4423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Human-Computer Interaction</a:t>
            </a:r>
          </a:p>
          <a:p>
            <a:pPr lvl="1"/>
            <a:r>
              <a:rPr lang="en-US" dirty="0" smtClean="0"/>
              <a:t>Marshini Chetty</a:t>
            </a:r>
          </a:p>
          <a:p>
            <a:pPr lvl="1"/>
            <a:r>
              <a:rPr lang="en-US" dirty="0" smtClean="0"/>
              <a:t>Allison </a:t>
            </a:r>
            <a:r>
              <a:rPr lang="en-US" dirty="0" err="1" smtClean="0"/>
              <a:t>Druin</a:t>
            </a:r>
            <a:endParaRPr lang="en-US" dirty="0" smtClean="0"/>
          </a:p>
          <a:p>
            <a:pPr lvl="1"/>
            <a:r>
              <a:rPr lang="en-US" dirty="0" err="1" smtClean="0"/>
              <a:t>Niklas</a:t>
            </a:r>
            <a:r>
              <a:rPr lang="en-US" dirty="0" smtClean="0"/>
              <a:t> </a:t>
            </a:r>
            <a:r>
              <a:rPr lang="en-US" dirty="0" err="1" smtClean="0"/>
              <a:t>Elmqvist</a:t>
            </a:r>
            <a:endParaRPr lang="en-US" dirty="0" smtClean="0"/>
          </a:p>
          <a:p>
            <a:pPr lvl="1"/>
            <a:r>
              <a:rPr lang="en-US" dirty="0" smtClean="0"/>
              <a:t>Leah </a:t>
            </a:r>
            <a:r>
              <a:rPr lang="en-US" dirty="0" err="1" smtClean="0"/>
              <a:t>Findlater</a:t>
            </a:r>
            <a:endParaRPr lang="en-US" dirty="0" smtClean="0"/>
          </a:p>
          <a:p>
            <a:pPr lvl="1"/>
            <a:r>
              <a:rPr lang="en-US" dirty="0" smtClean="0"/>
              <a:t>Jenny Preece</a:t>
            </a:r>
          </a:p>
          <a:p>
            <a:r>
              <a:rPr lang="en-US" dirty="0" smtClean="0"/>
              <a:t>Human Language Technology</a:t>
            </a:r>
          </a:p>
          <a:p>
            <a:pPr lvl="1"/>
            <a:r>
              <a:rPr lang="en-US" dirty="0" smtClean="0"/>
              <a:t>Doug Oard</a:t>
            </a:r>
          </a:p>
          <a:p>
            <a:r>
              <a:rPr lang="en-US" dirty="0" smtClean="0"/>
              <a:t>Social Networks</a:t>
            </a:r>
          </a:p>
          <a:p>
            <a:pPr lvl="1"/>
            <a:r>
              <a:rPr lang="en-US" dirty="0" smtClean="0"/>
              <a:t>Vanessa Frias-Martinez</a:t>
            </a:r>
          </a:p>
          <a:p>
            <a:pPr lvl="1"/>
            <a:r>
              <a:rPr lang="en-US" dirty="0" smtClean="0"/>
              <a:t>Jen </a:t>
            </a:r>
            <a:r>
              <a:rPr lang="en-US" dirty="0" err="1" smtClean="0"/>
              <a:t>Golbeck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35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Behind </a:t>
            </a:r>
            <a:r>
              <a:rPr lang="en-US" dirty="0"/>
              <a:t>t</a:t>
            </a:r>
            <a:r>
              <a:rPr lang="en-US" dirty="0" smtClean="0"/>
              <a:t>he Numbers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policy</a:t>
            </a:r>
          </a:p>
          <a:p>
            <a:pPr lvl="4"/>
            <a:endParaRPr lang="en-US" dirty="0"/>
          </a:p>
          <a:p>
            <a:r>
              <a:rPr lang="en-US" dirty="0" smtClean="0"/>
              <a:t>Intergenerational design teams</a:t>
            </a:r>
          </a:p>
          <a:p>
            <a:pPr lvl="4"/>
            <a:endParaRPr lang="en-US" dirty="0"/>
          </a:p>
          <a:p>
            <a:r>
              <a:rPr lang="en-US" dirty="0" smtClean="0"/>
              <a:t>Value-sensitive design</a:t>
            </a:r>
          </a:p>
          <a:p>
            <a:pPr lvl="4"/>
            <a:endParaRPr lang="en-US" dirty="0"/>
          </a:p>
          <a:p>
            <a:r>
              <a:rPr lang="en-US" dirty="0" smtClean="0"/>
              <a:t>Online communities</a:t>
            </a:r>
          </a:p>
          <a:p>
            <a:pPr lvl="4"/>
            <a:endParaRPr lang="en-US" dirty="0"/>
          </a:p>
          <a:p>
            <a:r>
              <a:rPr lang="en-US" dirty="0" smtClean="0"/>
              <a:t>Technology adoption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29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r>
              <a:rPr lang="en-US" dirty="0" smtClean="0"/>
              <a:t>Bachelor of Science in Informatics (f2f: from 2016)</a:t>
            </a:r>
          </a:p>
          <a:p>
            <a:r>
              <a:rPr lang="en-US" dirty="0" smtClean="0"/>
              <a:t>Master of Library Science (f2f, online)</a:t>
            </a:r>
          </a:p>
          <a:p>
            <a:pPr lvl="1"/>
            <a:r>
              <a:rPr lang="en-US" dirty="0" smtClean="0"/>
              <a:t>Libraries</a:t>
            </a:r>
          </a:p>
          <a:p>
            <a:pPr lvl="1"/>
            <a:r>
              <a:rPr lang="en-US" dirty="0" smtClean="0"/>
              <a:t>School Libraries</a:t>
            </a:r>
          </a:p>
          <a:p>
            <a:pPr lvl="1"/>
            <a:r>
              <a:rPr lang="en-US" dirty="0" smtClean="0"/>
              <a:t>Archives and Records Management</a:t>
            </a:r>
            <a:endParaRPr lang="en-US" dirty="0"/>
          </a:p>
          <a:p>
            <a:r>
              <a:rPr lang="en-US" dirty="0" smtClean="0"/>
              <a:t>Master of Information Management (f2f, online) </a:t>
            </a:r>
          </a:p>
          <a:p>
            <a:r>
              <a:rPr lang="en-US" dirty="0" smtClean="0"/>
              <a:t>M.S. in Human-Computer Interaction (f2f)</a:t>
            </a:r>
          </a:p>
          <a:p>
            <a:r>
              <a:rPr lang="en-US" dirty="0" smtClean="0"/>
              <a:t>Ph.D. in Information Studies (f2f)</a:t>
            </a:r>
          </a:p>
        </p:txBody>
      </p:sp>
    </p:spTree>
    <p:extLst>
      <p:ext uri="{BB962C8B-B14F-4D97-AF65-F5344CB8AC3E}">
        <p14:creationId xmlns:p14="http://schemas.microsoft.com/office/powerpoint/2010/main" val="226181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 bwMode="auto">
          <a:xfrm>
            <a:off x="2530375" y="3615367"/>
            <a:ext cx="4572000" cy="762000"/>
          </a:xfrm>
          <a:prstGeom prst="parallelogram">
            <a:avLst>
              <a:gd name="adj" fmla="val 234189"/>
            </a:avLst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  <a:cs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530375" y="4377367"/>
            <a:ext cx="0" cy="236220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7100316" y="3615367"/>
            <a:ext cx="0" cy="236220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5306526" y="4385605"/>
            <a:ext cx="0" cy="236220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530375" y="6739567"/>
            <a:ext cx="2776151" cy="8238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5306526" y="5977567"/>
            <a:ext cx="1793790" cy="770238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554759" y="4896886"/>
            <a:ext cx="2776151" cy="8238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5330910" y="4120408"/>
            <a:ext cx="1774722" cy="784716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6261493" y="4508905"/>
            <a:ext cx="392" cy="1853781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856382" y="4078154"/>
            <a:ext cx="665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TOP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86071" y="5195430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FRONT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37110" y="4613348"/>
            <a:ext cx="1049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BACK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95667" y="3596720"/>
            <a:ext cx="20825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LBSC 631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Achieving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Organizational Excellence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62464" y="5289464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70C0"/>
                </a:solidFill>
              </a:rPr>
              <a:t>LBSC 602</a:t>
            </a:r>
          </a:p>
          <a:p>
            <a:pPr algn="ctr"/>
            <a:r>
              <a:rPr lang="en-US" sz="1800" dirty="0" smtClean="0">
                <a:solidFill>
                  <a:srgbClr val="0070C0"/>
                </a:solidFill>
              </a:rPr>
              <a:t>Serving Information Needs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27805" y="5011111"/>
            <a:ext cx="936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00B050"/>
                </a:solidFill>
              </a:rPr>
              <a:t>L</a:t>
            </a:r>
            <a:r>
              <a:rPr lang="en-US" sz="1000" dirty="0" smtClean="0">
                <a:solidFill>
                  <a:srgbClr val="00B050"/>
                </a:solidFill>
              </a:rPr>
              <a:t>BSC 671</a:t>
            </a:r>
          </a:p>
          <a:p>
            <a:pPr algn="ctr"/>
            <a:r>
              <a:rPr lang="en-US" sz="1000" dirty="0" smtClean="0">
                <a:solidFill>
                  <a:srgbClr val="00B050"/>
                </a:solidFill>
              </a:rPr>
              <a:t>Creating</a:t>
            </a:r>
          </a:p>
          <a:p>
            <a:pPr algn="ctr"/>
            <a:r>
              <a:rPr lang="en-US" sz="1000" dirty="0" smtClean="0">
                <a:solidFill>
                  <a:srgbClr val="00B050"/>
                </a:solidFill>
              </a:rPr>
              <a:t>Information</a:t>
            </a:r>
          </a:p>
          <a:p>
            <a:pPr algn="ctr"/>
            <a:r>
              <a:rPr lang="en-US" sz="1000" dirty="0" smtClean="0">
                <a:solidFill>
                  <a:srgbClr val="00B050"/>
                </a:solidFill>
              </a:rPr>
              <a:t>Infrastructures</a:t>
            </a:r>
            <a:endParaRPr lang="en-US" sz="1000" dirty="0">
              <a:solidFill>
                <a:srgbClr val="00B050"/>
              </a:solidFill>
            </a:endParaRPr>
          </a:p>
        </p:txBody>
      </p:sp>
      <p:sp>
        <p:nvSpPr>
          <p:cNvPr id="3" name="Cloud Callout 2"/>
          <p:cNvSpPr/>
          <p:nvPr/>
        </p:nvSpPr>
        <p:spPr bwMode="auto">
          <a:xfrm>
            <a:off x="5105400" y="1066800"/>
            <a:ext cx="4038600" cy="1676400"/>
          </a:xfrm>
          <a:prstGeom prst="cloudCallout">
            <a:avLst>
              <a:gd name="adj1" fmla="val -29604"/>
              <a:gd name="adj2" fmla="val 95915"/>
            </a:avLst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" charset="0"/>
                <a:cs typeface="Arial" charset="0"/>
              </a:rPr>
              <a:t>LBSC 791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 New Roman" pitchFamily="1" charset="0"/>
                <a:cs typeface="Arial" charset="0"/>
              </a:rPr>
              <a:t>Designing Principled Inquiry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  <a:cs typeface="Arial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85800" y="93414"/>
            <a:ext cx="7772400" cy="1143000"/>
          </a:xfrm>
        </p:spPr>
        <p:txBody>
          <a:bodyPr/>
          <a:lstStyle/>
          <a:p>
            <a:r>
              <a:rPr lang="en-US" dirty="0" smtClean="0"/>
              <a:t>The MLIS 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09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3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The MLS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276" y="1451919"/>
            <a:ext cx="8229600" cy="4114800"/>
          </a:xfrm>
        </p:spPr>
        <p:txBody>
          <a:bodyPr/>
          <a:lstStyle/>
          <a:p>
            <a:r>
              <a:rPr lang="en-US" dirty="0" smtClean="0"/>
              <a:t>Specializations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School Library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Archives, Records, and Information Management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History and Library Science dual degree program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Government Information Management &amp; Services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Information </a:t>
            </a:r>
            <a:r>
              <a:rPr lang="en-US" dirty="0">
                <a:solidFill>
                  <a:srgbClr val="0070C0"/>
                </a:solidFill>
              </a:rPr>
              <a:t>and Diverse </a:t>
            </a:r>
            <a:r>
              <a:rPr lang="en-US" dirty="0" smtClean="0">
                <a:solidFill>
                  <a:srgbClr val="0070C0"/>
                </a:solidFill>
              </a:rPr>
              <a:t>Populations</a:t>
            </a:r>
            <a:endParaRPr lang="en-US" dirty="0" smtClean="0">
              <a:solidFill>
                <a:srgbClr val="00B050"/>
              </a:solidFill>
            </a:endParaRPr>
          </a:p>
          <a:p>
            <a:pPr lvl="1"/>
            <a:r>
              <a:rPr lang="en-US" dirty="0" err="1" smtClean="0">
                <a:solidFill>
                  <a:srgbClr val="00B050"/>
                </a:solidFill>
              </a:rPr>
              <a:t>Curation</a:t>
            </a:r>
            <a:r>
              <a:rPr lang="en-US" dirty="0" smtClean="0">
                <a:solidFill>
                  <a:srgbClr val="00B050"/>
                </a:solidFill>
              </a:rPr>
              <a:t> and Management of Digital Assets</a:t>
            </a:r>
          </a:p>
          <a:p>
            <a:r>
              <a:rPr lang="en-US" dirty="0" err="1" smtClean="0"/>
              <a:t>Unspecializations</a:t>
            </a:r>
            <a:endParaRPr lang="en-US" dirty="0" smtClean="0"/>
          </a:p>
          <a:p>
            <a:pPr lvl="1"/>
            <a:r>
              <a:rPr lang="en-US" dirty="0"/>
              <a:t>T</a:t>
            </a:r>
            <a:r>
              <a:rPr lang="en-US" dirty="0" smtClean="0"/>
              <a:t>hesis option</a:t>
            </a:r>
          </a:p>
          <a:p>
            <a:pPr lvl="1"/>
            <a:r>
              <a:rPr lang="en-US" dirty="0" smtClean="0"/>
              <a:t>Individualized Program Plan</a:t>
            </a:r>
            <a:endParaRPr lang="en-US" dirty="0"/>
          </a:p>
        </p:txBody>
      </p:sp>
      <p:sp>
        <p:nvSpPr>
          <p:cNvPr id="4" name="Left Brace 3"/>
          <p:cNvSpPr/>
          <p:nvPr/>
        </p:nvSpPr>
        <p:spPr bwMode="auto">
          <a:xfrm>
            <a:off x="932935" y="2133600"/>
            <a:ext cx="228600" cy="1871364"/>
          </a:xfrm>
          <a:prstGeom prst="leftBrace">
            <a:avLst/>
          </a:prstGeom>
          <a:solidFill>
            <a:srgbClr val="FFFF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332" y="2817513"/>
            <a:ext cx="65851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Left Brace 5"/>
          <p:cNvSpPr/>
          <p:nvPr/>
        </p:nvSpPr>
        <p:spPr bwMode="auto">
          <a:xfrm>
            <a:off x="955846" y="4114800"/>
            <a:ext cx="182779" cy="385465"/>
          </a:xfrm>
          <a:prstGeom prst="leftBrace">
            <a:avLst/>
          </a:prstGeom>
          <a:solidFill>
            <a:srgbClr val="FFFFFF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31" y="4043146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Front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Left Brace 7"/>
          <p:cNvSpPr/>
          <p:nvPr/>
        </p:nvSpPr>
        <p:spPr bwMode="auto">
          <a:xfrm>
            <a:off x="912599" y="4610102"/>
            <a:ext cx="226026" cy="423390"/>
          </a:xfrm>
          <a:prstGeom prst="leftBrace">
            <a:avLst/>
          </a:prstGeom>
          <a:solidFill>
            <a:srgbClr val="FFFFFF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463" y="4571826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Back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36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Research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600200"/>
            <a:ext cx="7696200" cy="4525963"/>
          </a:xfrm>
        </p:spPr>
        <p:txBody>
          <a:bodyPr/>
          <a:lstStyle/>
          <a:p>
            <a:r>
              <a:rPr lang="en-US" dirty="0" smtClean="0"/>
              <a:t>Diffusion of Technical Innovation</a:t>
            </a:r>
          </a:p>
          <a:p>
            <a:r>
              <a:rPr lang="en-US" dirty="0"/>
              <a:t>Preserving Virtual Worlds</a:t>
            </a:r>
          </a:p>
          <a:p>
            <a:r>
              <a:rPr lang="en-US" dirty="0"/>
              <a:t>Public </a:t>
            </a:r>
            <a:r>
              <a:rPr lang="en-US" dirty="0" smtClean="0"/>
              <a:t>Libraries and the Internet</a:t>
            </a:r>
            <a:endParaRPr lang="en-US" dirty="0"/>
          </a:p>
          <a:p>
            <a:r>
              <a:rPr lang="en-US" dirty="0"/>
              <a:t>Kids Team</a:t>
            </a:r>
          </a:p>
          <a:p>
            <a:r>
              <a:rPr lang="en-US" dirty="0" smtClean="0"/>
              <a:t>E-Discovery</a:t>
            </a:r>
          </a:p>
          <a:p>
            <a:r>
              <a:rPr lang="en-US" dirty="0" smtClean="0"/>
              <a:t>International </a:t>
            </a:r>
            <a:r>
              <a:rPr lang="en-US" dirty="0" err="1" smtClean="0"/>
              <a:t>Childrens</a:t>
            </a:r>
            <a:r>
              <a:rPr lang="en-US" dirty="0" smtClean="0"/>
              <a:t>’ Digital Library</a:t>
            </a:r>
          </a:p>
          <a:p>
            <a:r>
              <a:rPr lang="en-US" dirty="0" smtClean="0"/>
              <a:t>Ethical Design for Named Data Networking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58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5390932"/>
              </p:ext>
            </p:extLst>
          </p:nvPr>
        </p:nvGraphicFramePr>
        <p:xfrm>
          <a:off x="-406400" y="3581400"/>
          <a:ext cx="6096000" cy="360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r:id="rId3" imgW="7338977" imgH="4218083" progId="Excel.Chart.8">
                  <p:embed/>
                </p:oleObj>
              </mc:Choice>
              <mc:Fallback>
                <p:oleObj r:id="rId3" imgW="7338977" imgH="421808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06400" y="3581400"/>
                        <a:ext cx="6096000" cy="360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081"/>
            <a:ext cx="7772400" cy="1143000"/>
          </a:xfrm>
        </p:spPr>
        <p:txBody>
          <a:bodyPr/>
          <a:lstStyle/>
          <a:p>
            <a:r>
              <a:rPr lang="en-US" dirty="0" err="1" smtClean="0"/>
              <a:t>HathiTrust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70895"/>
            <a:ext cx="8458200" cy="4114800"/>
          </a:xfrm>
        </p:spPr>
        <p:txBody>
          <a:bodyPr/>
          <a:lstStyle/>
          <a:p>
            <a:r>
              <a:rPr lang="en-US" dirty="0" smtClean="0"/>
              <a:t>Centralized repository for digitized books</a:t>
            </a:r>
          </a:p>
          <a:p>
            <a:pPr lvl="1"/>
            <a:r>
              <a:rPr lang="en-US" dirty="0" smtClean="0"/>
              <a:t>Google Books digitization (via owning libraries)</a:t>
            </a:r>
          </a:p>
          <a:p>
            <a:pPr lvl="1"/>
            <a:r>
              <a:rPr lang="en-US" dirty="0" smtClean="0"/>
              <a:t>Microsoft book search (ran from 2006-2008)</a:t>
            </a:r>
          </a:p>
          <a:p>
            <a:pPr lvl="1"/>
            <a:r>
              <a:rPr lang="en-US" dirty="0" smtClean="0"/>
              <a:t>Internet Archive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illion book project, project Gutenberg, contributions, …</a:t>
            </a:r>
          </a:p>
          <a:p>
            <a:pPr lvl="1"/>
            <a:r>
              <a:rPr lang="en-US" dirty="0" smtClean="0"/>
              <a:t>Cooperative digitization</a:t>
            </a:r>
            <a:endParaRPr lang="en-US" dirty="0"/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689600" y="5287962"/>
            <a:ext cx="3810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 smtClean="0"/>
              <a:t>6,549,680 Total </a:t>
            </a:r>
            <a:r>
              <a:rPr lang="en-US" sz="2400" dirty="0"/>
              <a:t>volumes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sz="2400" dirty="0"/>
              <a:t>3,798,116 Book titles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/>
              <a:t> </a:t>
            </a:r>
            <a:r>
              <a:rPr lang="en-US" sz="2400" dirty="0" smtClean="0"/>
              <a:t>  153,311 </a:t>
            </a:r>
            <a:r>
              <a:rPr lang="en-US" sz="2400" dirty="0"/>
              <a:t>Serial </a:t>
            </a:r>
            <a:r>
              <a:rPr lang="en-US" sz="2400" dirty="0" smtClean="0"/>
              <a:t>titles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 smtClean="0"/>
              <a:t>1,300,896 </a:t>
            </a:r>
            <a:r>
              <a:rPr lang="en-US" sz="2400" dirty="0"/>
              <a:t>Public Domain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689600" y="4997535"/>
            <a:ext cx="2557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 u="sng" dirty="0" smtClean="0"/>
              <a:t>As </a:t>
            </a:r>
            <a:r>
              <a:rPr lang="en-US" sz="1800" b="1" u="sng" dirty="0"/>
              <a:t>of August 13, 2010</a:t>
            </a:r>
          </a:p>
        </p:txBody>
      </p:sp>
    </p:spTree>
    <p:extLst>
      <p:ext uri="{BB962C8B-B14F-4D97-AF65-F5344CB8AC3E}">
        <p14:creationId xmlns:p14="http://schemas.microsoft.com/office/powerpoint/2010/main" val="420282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083" t="27037" r="15834" b="7778"/>
          <a:stretch/>
        </p:blipFill>
        <p:spPr>
          <a:xfrm>
            <a:off x="4873336" y="4114800"/>
            <a:ext cx="4270664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167" t="30000" r="11250" b="18148"/>
          <a:stretch/>
        </p:blipFill>
        <p:spPr>
          <a:xfrm>
            <a:off x="1295400" y="1066800"/>
            <a:ext cx="6324600" cy="28562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0000" t="11481" r="11250" b="5556"/>
          <a:stretch/>
        </p:blipFill>
        <p:spPr>
          <a:xfrm>
            <a:off x="0" y="3961476"/>
            <a:ext cx="4267200" cy="289652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9050"/>
            <a:ext cx="7772400" cy="1143000"/>
          </a:xfrm>
        </p:spPr>
        <p:txBody>
          <a:bodyPr/>
          <a:lstStyle/>
          <a:p>
            <a:r>
              <a:rPr lang="en-US" dirty="0" smtClean="0"/>
              <a:t>Indiana University Digitization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21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ITHAKA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JSTOR digitization</a:t>
            </a:r>
          </a:p>
          <a:p>
            <a:pPr lvl="1"/>
            <a:r>
              <a:rPr lang="en-US" dirty="0" smtClean="0"/>
              <a:t>Back runs of journals</a:t>
            </a:r>
          </a:p>
          <a:p>
            <a:pPr lvl="1"/>
            <a:r>
              <a:rPr lang="en-US" dirty="0" smtClean="0"/>
              <a:t>Recently expanded to books</a:t>
            </a:r>
          </a:p>
          <a:p>
            <a:endParaRPr lang="en-US" dirty="0" smtClean="0"/>
          </a:p>
          <a:p>
            <a:r>
              <a:rPr lang="en-US" dirty="0" smtClean="0"/>
              <a:t>Portico preservation</a:t>
            </a:r>
          </a:p>
          <a:p>
            <a:pPr lvl="1"/>
            <a:r>
              <a:rPr lang="en-US" dirty="0" smtClean="0"/>
              <a:t>Centralized management, originally for journals</a:t>
            </a:r>
          </a:p>
          <a:p>
            <a:pPr lvl="2"/>
            <a:r>
              <a:rPr lang="en-US" dirty="0" smtClean="0"/>
              <a:t>Release triggers: discontinuation, loss of access</a:t>
            </a:r>
          </a:p>
          <a:p>
            <a:pPr lvl="1"/>
            <a:r>
              <a:rPr lang="en-US" dirty="0" smtClean="0"/>
              <a:t>Also service for books and datasets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31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</a:t>
            </a:r>
          </a:p>
          <a:p>
            <a:pPr lvl="1"/>
            <a:r>
              <a:rPr lang="en-US" dirty="0" smtClean="0"/>
              <a:t>Legal, cultural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Institutional</a:t>
            </a:r>
          </a:p>
          <a:p>
            <a:pPr lvl="1"/>
            <a:r>
              <a:rPr lang="en-US" dirty="0" smtClean="0"/>
              <a:t>Liability, institutional memory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Manuscript repositories</a:t>
            </a:r>
          </a:p>
          <a:p>
            <a:pPr lvl="1"/>
            <a:r>
              <a:rPr lang="en-US" dirty="0" smtClean="0"/>
              <a:t>Research, preservation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3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u="sng" dirty="0" smtClean="0"/>
              <a:t>National Archives Records Schedules</a:t>
            </a:r>
            <a:endParaRPr lang="en-US" u="sng" dirty="0"/>
          </a:p>
        </p:txBody>
      </p:sp>
      <p:sp>
        <p:nvSpPr>
          <p:cNvPr id="4" name="Rectangle 3"/>
          <p:cNvSpPr/>
          <p:nvPr/>
        </p:nvSpPr>
        <p:spPr>
          <a:xfrm>
            <a:off x="609600" y="638569"/>
            <a:ext cx="820230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/>
            <a:r>
              <a:rPr lang="en-US" sz="1600" dirty="0">
                <a:latin typeface="Arial" panose="020B0604020202020204" pitchFamily="34" charset="0"/>
              </a:rPr>
              <a:t>Schedule 1. Civilian Personnel Records</a:t>
            </a:r>
          </a:p>
          <a:p>
            <a:pPr marL="0" marR="0"/>
            <a:r>
              <a:rPr lang="en-US" sz="1600" dirty="0">
                <a:latin typeface="Arial" panose="020B0604020202020204" pitchFamily="34" charset="0"/>
              </a:rPr>
              <a:t>Schedule 2. </a:t>
            </a:r>
            <a:r>
              <a:rPr lang="en-US" sz="1600" dirty="0" err="1">
                <a:latin typeface="Arial" panose="020B0604020202020204" pitchFamily="34" charset="0"/>
              </a:rPr>
              <a:t>Payrolling</a:t>
            </a:r>
            <a:r>
              <a:rPr lang="en-US" sz="1600" dirty="0">
                <a:latin typeface="Arial" panose="020B0604020202020204" pitchFamily="34" charset="0"/>
              </a:rPr>
              <a:t> and Pay Administration Records</a:t>
            </a:r>
          </a:p>
          <a:p>
            <a:pPr marL="0" marR="0"/>
            <a:r>
              <a:rPr lang="en-US" sz="1600" dirty="0">
                <a:latin typeface="Arial" panose="020B0604020202020204" pitchFamily="34" charset="0"/>
              </a:rPr>
              <a:t>Schedule 3. Procurement, Supply, and Grant Records</a:t>
            </a:r>
          </a:p>
          <a:p>
            <a:pPr marL="0" marR="0"/>
            <a:r>
              <a:rPr lang="en-US" sz="1600" dirty="0">
                <a:latin typeface="Arial" panose="020B0604020202020204" pitchFamily="34" charset="0"/>
              </a:rPr>
              <a:t>Schedule 4. Property Disposal Records</a:t>
            </a:r>
          </a:p>
          <a:p>
            <a:pPr marL="0" marR="0"/>
            <a:r>
              <a:rPr lang="en-US" sz="1600" dirty="0">
                <a:latin typeface="Arial" panose="020B0604020202020204" pitchFamily="34" charset="0"/>
              </a:rPr>
              <a:t>Schedule 5. Budget Preparation, Presentation, and Apportionment Records</a:t>
            </a:r>
          </a:p>
          <a:p>
            <a:pPr marL="0" marR="0"/>
            <a:r>
              <a:rPr lang="en-US" sz="1600" dirty="0">
                <a:latin typeface="Arial" panose="020B0604020202020204" pitchFamily="34" charset="0"/>
              </a:rPr>
              <a:t>Schedule 6. Accountable Officers' Accounts Records</a:t>
            </a:r>
          </a:p>
          <a:p>
            <a:pPr marL="0" marR="0"/>
            <a:r>
              <a:rPr lang="en-US" sz="1600" dirty="0">
                <a:latin typeface="Arial" panose="020B0604020202020204" pitchFamily="34" charset="0"/>
              </a:rPr>
              <a:t>Schedule 7. Expenditure Accounting Records</a:t>
            </a:r>
          </a:p>
          <a:p>
            <a:pPr marL="0" marR="0"/>
            <a:r>
              <a:rPr lang="en-US" sz="1600" dirty="0">
                <a:latin typeface="Arial" panose="020B0604020202020204" pitchFamily="34" charset="0"/>
              </a:rPr>
              <a:t>Schedule 8. Stores, Plant, and Cost Accounting Records</a:t>
            </a:r>
          </a:p>
          <a:p>
            <a:pPr marL="0" marR="0"/>
            <a:r>
              <a:rPr lang="en-US" sz="1600" dirty="0">
                <a:latin typeface="Arial" panose="020B0604020202020204" pitchFamily="34" charset="0"/>
              </a:rPr>
              <a:t>Schedule 9. Travel and Transportation Records</a:t>
            </a:r>
          </a:p>
          <a:p>
            <a:pPr marL="0" marR="0"/>
            <a:r>
              <a:rPr lang="en-US" sz="1600" dirty="0">
                <a:latin typeface="Arial" panose="020B0604020202020204" pitchFamily="34" charset="0"/>
              </a:rPr>
              <a:t>Schedule 10. Motor Vehicle Maintenance and Operations Records</a:t>
            </a:r>
          </a:p>
          <a:p>
            <a:pPr marL="0" marR="0"/>
            <a:r>
              <a:rPr lang="en-US" sz="1600" dirty="0">
                <a:latin typeface="Arial" panose="020B0604020202020204" pitchFamily="34" charset="0"/>
              </a:rPr>
              <a:t>Schedule 11. Space and Maintenance Records</a:t>
            </a:r>
          </a:p>
          <a:p>
            <a:pPr marL="0" marR="0"/>
            <a:r>
              <a:rPr lang="en-US" sz="1600" dirty="0">
                <a:latin typeface="Arial" panose="020B0604020202020204" pitchFamily="34" charset="0"/>
              </a:rPr>
              <a:t>Schedule 12. Communications Records</a:t>
            </a:r>
          </a:p>
          <a:p>
            <a:pPr marL="0" marR="0"/>
            <a:r>
              <a:rPr lang="en-US" sz="1600" dirty="0">
                <a:latin typeface="Arial" panose="020B0604020202020204" pitchFamily="34" charset="0"/>
              </a:rPr>
              <a:t>Schedule 13. Printing, Binding, Duplication, and Distribution Records</a:t>
            </a:r>
          </a:p>
          <a:p>
            <a:pPr marL="0" marR="0"/>
            <a:r>
              <a:rPr lang="en-US" sz="1600" dirty="0">
                <a:latin typeface="Arial" panose="020B0604020202020204" pitchFamily="34" charset="0"/>
              </a:rPr>
              <a:t>Schedule 14. Information Services Records</a:t>
            </a:r>
          </a:p>
          <a:p>
            <a:pPr marL="0" marR="0"/>
            <a:r>
              <a:rPr lang="en-US" sz="1600" dirty="0">
                <a:latin typeface="Arial" panose="020B0604020202020204" pitchFamily="34" charset="0"/>
              </a:rPr>
              <a:t>Schedule 15. Housing Records</a:t>
            </a:r>
          </a:p>
          <a:p>
            <a:pPr marL="0" marR="0"/>
            <a:r>
              <a:rPr lang="en-US" sz="1600" dirty="0">
                <a:latin typeface="Arial" panose="020B0604020202020204" pitchFamily="34" charset="0"/>
              </a:rPr>
              <a:t>Schedule 16. Administrative Management Records</a:t>
            </a:r>
          </a:p>
          <a:p>
            <a:pPr marL="0" marR="0"/>
            <a:r>
              <a:rPr lang="en-US" sz="1600" dirty="0">
                <a:latin typeface="Arial" panose="020B0604020202020204" pitchFamily="34" charset="0"/>
              </a:rPr>
              <a:t>Schedule 17. Cartographic, Aerial Photographic, Architectural, and Engineering Records</a:t>
            </a:r>
          </a:p>
          <a:p>
            <a:pPr marL="0" marR="0"/>
            <a:r>
              <a:rPr lang="en-US" sz="1600" dirty="0">
                <a:latin typeface="Arial" panose="020B0604020202020204" pitchFamily="34" charset="0"/>
              </a:rPr>
              <a:t>Schedule 18. Security and Protective Services Records</a:t>
            </a:r>
          </a:p>
          <a:p>
            <a:pPr marL="0" marR="0"/>
            <a:r>
              <a:rPr lang="en-US" sz="1600" dirty="0" smtClean="0">
                <a:latin typeface="Arial" panose="020B0604020202020204" pitchFamily="34" charset="0"/>
              </a:rPr>
              <a:t>Schedule </a:t>
            </a:r>
            <a:r>
              <a:rPr lang="en-US" sz="1600" dirty="0">
                <a:latin typeface="Arial" panose="020B0604020202020204" pitchFamily="34" charset="0"/>
              </a:rPr>
              <a:t>20. Electronic Records </a:t>
            </a:r>
          </a:p>
          <a:p>
            <a:pPr marL="0" marR="0"/>
            <a:r>
              <a:rPr lang="en-US" sz="1600" dirty="0" smtClean="0">
                <a:latin typeface="Arial" panose="020B0604020202020204" pitchFamily="34" charset="0"/>
              </a:rPr>
              <a:t>Schedule </a:t>
            </a:r>
            <a:r>
              <a:rPr lang="en-US" sz="1600" dirty="0">
                <a:latin typeface="Arial" panose="020B0604020202020204" pitchFamily="34" charset="0"/>
              </a:rPr>
              <a:t>21. Audiovisual Records </a:t>
            </a:r>
          </a:p>
          <a:p>
            <a:pPr marL="0" marR="0"/>
            <a:r>
              <a:rPr lang="en-US" sz="1600" dirty="0" smtClean="0">
                <a:latin typeface="Arial" panose="020B0604020202020204" pitchFamily="34" charset="0"/>
              </a:rPr>
              <a:t>Schedule </a:t>
            </a:r>
            <a:r>
              <a:rPr lang="en-US" sz="1600" dirty="0">
                <a:latin typeface="Arial" panose="020B0604020202020204" pitchFamily="34" charset="0"/>
              </a:rPr>
              <a:t>23. Records Common to Most Offices Within Agencies</a:t>
            </a:r>
          </a:p>
          <a:p>
            <a:pPr marL="0" marR="0"/>
            <a:r>
              <a:rPr lang="en-US" sz="1600" dirty="0">
                <a:latin typeface="Arial" panose="020B0604020202020204" pitchFamily="34" charset="0"/>
              </a:rPr>
              <a:t>Schedule 24. Information Technology Operations and Management Records</a:t>
            </a:r>
          </a:p>
          <a:p>
            <a:pPr marL="0" marR="0"/>
            <a:r>
              <a:rPr lang="en-US" sz="1600" dirty="0">
                <a:latin typeface="Arial" panose="020B0604020202020204" pitchFamily="34" charset="0"/>
              </a:rPr>
              <a:t>Schedule 25. Ethics Program Records</a:t>
            </a:r>
          </a:p>
          <a:p>
            <a:pPr marL="0" marR="0"/>
            <a:r>
              <a:rPr lang="en-US" sz="1600" dirty="0">
                <a:latin typeface="Arial" panose="020B0604020202020204" pitchFamily="34" charset="0"/>
              </a:rPr>
              <a:t>Schedule 26. Temporary Commissions, Boards, Councils and Committees</a:t>
            </a:r>
          </a:p>
          <a:p>
            <a:pPr marL="0" marR="0"/>
            <a:r>
              <a:rPr lang="en-US" sz="1600" dirty="0">
                <a:latin typeface="Arial" panose="020B0604020202020204" pitchFamily="34" charset="0"/>
              </a:rPr>
              <a:t>Schedule 27. Records of the Chief Information Officer</a:t>
            </a:r>
            <a:endParaRPr lang="en-US" sz="160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14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Appraisal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114800"/>
          </a:xfrm>
        </p:spPr>
        <p:txBody>
          <a:bodyPr/>
          <a:lstStyle/>
          <a:p>
            <a:r>
              <a:rPr lang="en-US" dirty="0" smtClean="0"/>
              <a:t>Value</a:t>
            </a:r>
          </a:p>
          <a:p>
            <a:pPr lvl="1"/>
            <a:r>
              <a:rPr lang="en-US" dirty="0" smtClean="0"/>
              <a:t>Evidential</a:t>
            </a:r>
          </a:p>
          <a:p>
            <a:pPr lvl="1"/>
            <a:r>
              <a:rPr lang="en-US" dirty="0" smtClean="0"/>
              <a:t>Informational</a:t>
            </a:r>
          </a:p>
          <a:p>
            <a:r>
              <a:rPr lang="en-US" dirty="0" smtClean="0"/>
              <a:t>Costs</a:t>
            </a:r>
          </a:p>
          <a:p>
            <a:pPr lvl="1"/>
            <a:r>
              <a:rPr lang="en-US" dirty="0" smtClean="0"/>
              <a:t>Storage, arrangement, description, preservation, …</a:t>
            </a:r>
          </a:p>
          <a:p>
            <a:r>
              <a:rPr lang="en-US" dirty="0" smtClean="0"/>
              <a:t>Stakeholder interests</a:t>
            </a:r>
          </a:p>
          <a:p>
            <a:pPr lvl="1"/>
            <a:r>
              <a:rPr lang="en-US" dirty="0" smtClean="0"/>
              <a:t>Primary: Institutional needs</a:t>
            </a:r>
          </a:p>
          <a:p>
            <a:pPr lvl="1"/>
            <a:r>
              <a:rPr lang="en-US" dirty="0" smtClean="0"/>
              <a:t>Primary: Accountability</a:t>
            </a:r>
          </a:p>
          <a:p>
            <a:pPr lvl="1"/>
            <a:r>
              <a:rPr lang="en-US" dirty="0" smtClean="0"/>
              <a:t>Secondary: Other future record users</a:t>
            </a:r>
          </a:p>
        </p:txBody>
      </p:sp>
    </p:spTree>
    <p:extLst>
      <p:ext uri="{BB962C8B-B14F-4D97-AF65-F5344CB8AC3E}">
        <p14:creationId xmlns:p14="http://schemas.microsoft.com/office/powerpoint/2010/main" val="85669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DACS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114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Records in archives possess unique characteristics.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principle of respect des finds is the basis of archival arrangement and description.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Arrangement involves identification of groupings within material.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Description reflects arrangement.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rules of description apply to all archival materials regardless of form or medium.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principles of archival description apply equally to records created by corporate bodies, individuals, or families.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Archival descriptions may be presented at varying levels of detail to produce a variety of outputs.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creators of archival materials, as well as the materials themselves, must be described.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45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4477</TotalTime>
  <Pages>22</Pages>
  <Words>1401</Words>
  <Application>Microsoft Office PowerPoint</Application>
  <PresentationFormat>On-screen Show (4:3)</PresentationFormat>
  <Paragraphs>346</Paragraphs>
  <Slides>27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ＭＳ Ｐゴシック</vt:lpstr>
      <vt:lpstr>Arial</vt:lpstr>
      <vt:lpstr>Calibri</vt:lpstr>
      <vt:lpstr>Times New Roman</vt:lpstr>
      <vt:lpstr>Default Design</vt:lpstr>
      <vt:lpstr>Microsoft Excel Chart</vt:lpstr>
      <vt:lpstr>Information Professions</vt:lpstr>
      <vt:lpstr>Three Library Competencies</vt:lpstr>
      <vt:lpstr>HathiTrust</vt:lpstr>
      <vt:lpstr>Indiana University Digitization</vt:lpstr>
      <vt:lpstr>ITHAKA</vt:lpstr>
      <vt:lpstr>Archives</vt:lpstr>
      <vt:lpstr>National Archives Records Schedules</vt:lpstr>
      <vt:lpstr>Appraisal</vt:lpstr>
      <vt:lpstr>DACS Principles</vt:lpstr>
      <vt:lpstr>(Single-Level) DACS Elements</vt:lpstr>
      <vt:lpstr>The iSchool Vision</vt:lpstr>
      <vt:lpstr>Why iSchools Emerged</vt:lpstr>
      <vt:lpstr>Defining an “LIS Program”</vt:lpstr>
      <vt:lpstr>US Federal R&amp;D Funds to Universities</vt:lpstr>
      <vt:lpstr>Library School Closures (post-1945)</vt:lpstr>
      <vt:lpstr>Consequences of the Web</vt:lpstr>
      <vt:lpstr>US LIS Programs in Top-100 Universities</vt:lpstr>
      <vt:lpstr>US iSchools with No LIS Program</vt:lpstr>
      <vt:lpstr>468 (of 2,200) US Universities offer  900 “Information” Masters Degrees</vt:lpstr>
      <vt:lpstr>iSchools Outside the USA</vt:lpstr>
      <vt:lpstr>Maryland’s iSchool Faculty</vt:lpstr>
      <vt:lpstr>Maryland’s iSchool Faculty</vt:lpstr>
      <vt:lpstr>Behind the Numbers</vt:lpstr>
      <vt:lpstr>Degree Programs</vt:lpstr>
      <vt:lpstr>The MLIS Core</vt:lpstr>
      <vt:lpstr>The MLS Program</vt:lpstr>
      <vt:lpstr>Example Research Projects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Systems</dc:title>
  <dc:subject>Week 2 LBSC 690</dc:subject>
  <dc:creator>Doug Oard</dc:creator>
  <cp:lastModifiedBy>gg</cp:lastModifiedBy>
  <cp:revision>192</cp:revision>
  <cp:lastPrinted>1997-09-10T16:39:34Z</cp:lastPrinted>
  <dcterms:created xsi:type="dcterms:W3CDTF">1997-09-10T16:39:54Z</dcterms:created>
  <dcterms:modified xsi:type="dcterms:W3CDTF">2016-04-14T01:28:37Z</dcterms:modified>
</cp:coreProperties>
</file>