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96" r:id="rId3"/>
    <p:sldId id="431" r:id="rId4"/>
    <p:sldId id="435" r:id="rId5"/>
    <p:sldId id="437" r:id="rId6"/>
    <p:sldId id="440" r:id="rId7"/>
    <p:sldId id="441" r:id="rId8"/>
    <p:sldId id="442" r:id="rId9"/>
    <p:sldId id="469" r:id="rId10"/>
    <p:sldId id="470" r:id="rId11"/>
    <p:sldId id="415" r:id="rId12"/>
    <p:sldId id="459" r:id="rId13"/>
    <p:sldId id="458" r:id="rId14"/>
    <p:sldId id="413" r:id="rId15"/>
    <p:sldId id="419" r:id="rId16"/>
    <p:sldId id="464" r:id="rId17"/>
    <p:sldId id="473" r:id="rId18"/>
    <p:sldId id="474" r:id="rId19"/>
    <p:sldId id="475" r:id="rId20"/>
    <p:sldId id="471" r:id="rId21"/>
    <p:sldId id="476" r:id="rId22"/>
    <p:sldId id="439" r:id="rId23"/>
    <p:sldId id="451" r:id="rId24"/>
    <p:sldId id="422" r:id="rId25"/>
    <p:sldId id="423" r:id="rId26"/>
    <p:sldId id="424" r:id="rId27"/>
    <p:sldId id="429" r:id="rId28"/>
    <p:sldId id="466" r:id="rId29"/>
    <p:sldId id="467" r:id="rId30"/>
    <p:sldId id="430" r:id="rId31"/>
    <p:sldId id="446" r:id="rId32"/>
    <p:sldId id="445" r:id="rId33"/>
    <p:sldId id="448" r:id="rId34"/>
    <p:sldId id="453" r:id="rId35"/>
    <p:sldId id="454" r:id="rId36"/>
    <p:sldId id="455" r:id="rId37"/>
    <p:sldId id="450"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959" autoAdjust="0"/>
    <p:restoredTop sz="94711" autoAdjust="0"/>
  </p:normalViewPr>
  <p:slideViewPr>
    <p:cSldViewPr>
      <p:cViewPr>
        <p:scale>
          <a:sx n="79" d="100"/>
          <a:sy n="79" d="100"/>
        </p:scale>
        <p:origin x="-1902" y="-12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101600"/>
          </c:spPr>
          <c:marker>
            <c:symbol val="none"/>
          </c:marker>
          <c:cat>
            <c:numRef>
              <c:f>Sheet1!$A$1:$A$400</c:f>
              <c:numCache>
                <c:formatCode>General</c:formatCode>
                <c:ptCount val="4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numCache>
            </c:numRef>
          </c:cat>
          <c:val>
            <c:numRef>
              <c:f>Sheet1!$C$1:$C$400</c:f>
              <c:numCache>
                <c:formatCode>General</c:formatCode>
                <c:ptCount val="400"/>
                <c:pt idx="0">
                  <c:v>152.20863038199818</c:v>
                </c:pt>
                <c:pt idx="1">
                  <c:v>76.104315190999088</c:v>
                </c:pt>
                <c:pt idx="2">
                  <c:v>50.736210127332718</c:v>
                </c:pt>
                <c:pt idx="3">
                  <c:v>38.052157595499544</c:v>
                </c:pt>
                <c:pt idx="4">
                  <c:v>30.441726076399632</c:v>
                </c:pt>
                <c:pt idx="5">
                  <c:v>25.368105063666359</c:v>
                </c:pt>
                <c:pt idx="6">
                  <c:v>21.744090054571164</c:v>
                </c:pt>
                <c:pt idx="7">
                  <c:v>19.026078797749772</c:v>
                </c:pt>
                <c:pt idx="8">
                  <c:v>16.912070042444238</c:v>
                </c:pt>
                <c:pt idx="9">
                  <c:v>15.220863038199816</c:v>
                </c:pt>
                <c:pt idx="10">
                  <c:v>13.837148216545287</c:v>
                </c:pt>
                <c:pt idx="11">
                  <c:v>12.68405253183318</c:v>
                </c:pt>
                <c:pt idx="12">
                  <c:v>11.708356183230627</c:v>
                </c:pt>
                <c:pt idx="13">
                  <c:v>10.872045027285582</c:v>
                </c:pt>
                <c:pt idx="14">
                  <c:v>10.147242025466543</c:v>
                </c:pt>
                <c:pt idx="15">
                  <c:v>9.513039398874886</c:v>
                </c:pt>
                <c:pt idx="16">
                  <c:v>8.9534488459998904</c:v>
                </c:pt>
                <c:pt idx="17">
                  <c:v>8.4560350212221191</c:v>
                </c:pt>
                <c:pt idx="18">
                  <c:v>8.0109805464209547</c:v>
                </c:pt>
                <c:pt idx="19">
                  <c:v>7.6104315190999081</c:v>
                </c:pt>
                <c:pt idx="20">
                  <c:v>7.2480300181903878</c:v>
                </c:pt>
                <c:pt idx="21">
                  <c:v>6.9185741082726437</c:v>
                </c:pt>
                <c:pt idx="22">
                  <c:v>6.6177665383477455</c:v>
                </c:pt>
                <c:pt idx="23">
                  <c:v>6.3420262659165898</c:v>
                </c:pt>
                <c:pt idx="24">
                  <c:v>6.0883452152799258</c:v>
                </c:pt>
                <c:pt idx="25">
                  <c:v>5.8541780916153137</c:v>
                </c:pt>
                <c:pt idx="26">
                  <c:v>5.6373566808147464</c:v>
                </c:pt>
                <c:pt idx="27">
                  <c:v>5.4360225136427909</c:v>
                </c:pt>
                <c:pt idx="28">
                  <c:v>5.2485734614482125</c:v>
                </c:pt>
                <c:pt idx="29">
                  <c:v>5.0736210127332715</c:v>
                </c:pt>
                <c:pt idx="30">
                  <c:v>4.9099558187741339</c:v>
                </c:pt>
                <c:pt idx="31">
                  <c:v>4.756519699437443</c:v>
                </c:pt>
                <c:pt idx="32">
                  <c:v>4.6123827388484298</c:v>
                </c:pt>
                <c:pt idx="33">
                  <c:v>4.4767244229999452</c:v>
                </c:pt>
                <c:pt idx="34">
                  <c:v>4.3488180109142327</c:v>
                </c:pt>
                <c:pt idx="35">
                  <c:v>4.2280175106110596</c:v>
                </c:pt>
                <c:pt idx="36">
                  <c:v>4.1137467670810315</c:v>
                </c:pt>
                <c:pt idx="37">
                  <c:v>4.0054902732104773</c:v>
                </c:pt>
                <c:pt idx="38">
                  <c:v>3.9027853944102091</c:v>
                </c:pt>
                <c:pt idx="39">
                  <c:v>3.8052157595499541</c:v>
                </c:pt>
                <c:pt idx="40">
                  <c:v>3.7124056190731261</c:v>
                </c:pt>
                <c:pt idx="41">
                  <c:v>3.6240150090951939</c:v>
                </c:pt>
                <c:pt idx="42">
                  <c:v>3.5397355902790268</c:v>
                </c:pt>
                <c:pt idx="43">
                  <c:v>3.4592870541363219</c:v>
                </c:pt>
                <c:pt idx="44">
                  <c:v>3.3824140084888481</c:v>
                </c:pt>
                <c:pt idx="45">
                  <c:v>3.3088832691738728</c:v>
                </c:pt>
                <c:pt idx="46">
                  <c:v>3.2384814974893223</c:v>
                </c:pt>
                <c:pt idx="47">
                  <c:v>3.1710131329582949</c:v>
                </c:pt>
                <c:pt idx="48">
                  <c:v>3.1062985792244517</c:v>
                </c:pt>
                <c:pt idx="49">
                  <c:v>3.0441726076399629</c:v>
                </c:pt>
                <c:pt idx="50">
                  <c:v>2.9844829486666304</c:v>
                </c:pt>
                <c:pt idx="51">
                  <c:v>2.9270890458076568</c:v>
                </c:pt>
                <c:pt idx="52">
                  <c:v>2.8718609506037387</c:v>
                </c:pt>
                <c:pt idx="53">
                  <c:v>2.8186783404073732</c:v>
                </c:pt>
                <c:pt idx="54">
                  <c:v>2.7674296433090571</c:v>
                </c:pt>
                <c:pt idx="55">
                  <c:v>2.7180112568213954</c:v>
                </c:pt>
                <c:pt idx="56">
                  <c:v>2.6703268488069849</c:v>
                </c:pt>
                <c:pt idx="57">
                  <c:v>2.6242867307241062</c:v>
                </c:pt>
                <c:pt idx="58">
                  <c:v>2.5798072946101382</c:v>
                </c:pt>
                <c:pt idx="59">
                  <c:v>2.5368105063666357</c:v>
                </c:pt>
                <c:pt idx="60">
                  <c:v>2.4952234488852159</c:v>
                </c:pt>
                <c:pt idx="61">
                  <c:v>2.4549779093870669</c:v>
                </c:pt>
                <c:pt idx="62">
                  <c:v>2.4160100060634626</c:v>
                </c:pt>
                <c:pt idx="63">
                  <c:v>2.3782598497187215</c:v>
                </c:pt>
                <c:pt idx="64">
                  <c:v>2.3416712366461256</c:v>
                </c:pt>
                <c:pt idx="65">
                  <c:v>2.3061913694242149</c:v>
                </c:pt>
                <c:pt idx="66">
                  <c:v>2.2717706027163906</c:v>
                </c:pt>
                <c:pt idx="67">
                  <c:v>2.2383622114999726</c:v>
                </c:pt>
                <c:pt idx="68">
                  <c:v>2.205922179449249</c:v>
                </c:pt>
                <c:pt idx="69">
                  <c:v>2.1744090054571164</c:v>
                </c:pt>
                <c:pt idx="70">
                  <c:v>2.1437835265070162</c:v>
                </c:pt>
                <c:pt idx="71">
                  <c:v>2.1140087553055298</c:v>
                </c:pt>
                <c:pt idx="72">
                  <c:v>2.0850497312602485</c:v>
                </c:pt>
                <c:pt idx="73">
                  <c:v>2.0568733835405157</c:v>
                </c:pt>
                <c:pt idx="74">
                  <c:v>2.029448405093309</c:v>
                </c:pt>
                <c:pt idx="75">
                  <c:v>2.0027451366052387</c:v>
                </c:pt>
                <c:pt idx="76">
                  <c:v>1.9767354595064697</c:v>
                </c:pt>
                <c:pt idx="77">
                  <c:v>1.9513926972051046</c:v>
                </c:pt>
                <c:pt idx="78">
                  <c:v>1.9266915238227613</c:v>
                </c:pt>
                <c:pt idx="79">
                  <c:v>1.902607879774977</c:v>
                </c:pt>
                <c:pt idx="80">
                  <c:v>1.8791188936049155</c:v>
                </c:pt>
                <c:pt idx="81">
                  <c:v>1.856202809536563</c:v>
                </c:pt>
                <c:pt idx="82">
                  <c:v>1.8338389202650383</c:v>
                </c:pt>
                <c:pt idx="83">
                  <c:v>1.812007504547597</c:v>
                </c:pt>
                <c:pt idx="84">
                  <c:v>1.7906897691999784</c:v>
                </c:pt>
                <c:pt idx="85">
                  <c:v>1.7698677951395134</c:v>
                </c:pt>
                <c:pt idx="86">
                  <c:v>1.749524487149404</c:v>
                </c:pt>
                <c:pt idx="87">
                  <c:v>1.7296435270681609</c:v>
                </c:pt>
                <c:pt idx="88">
                  <c:v>1.7102093301348107</c:v>
                </c:pt>
                <c:pt idx="89">
                  <c:v>1.6912070042444241</c:v>
                </c:pt>
                <c:pt idx="90">
                  <c:v>1.6726223118900898</c:v>
                </c:pt>
                <c:pt idx="91">
                  <c:v>1.6544416345869364</c:v>
                </c:pt>
                <c:pt idx="92">
                  <c:v>1.6366519395913781</c:v>
                </c:pt>
                <c:pt idx="93">
                  <c:v>1.6192407487446612</c:v>
                </c:pt>
                <c:pt idx="94">
                  <c:v>1.602196109284191</c:v>
                </c:pt>
                <c:pt idx="95">
                  <c:v>1.5855065664791475</c:v>
                </c:pt>
                <c:pt idx="96">
                  <c:v>1.5691611379587438</c:v>
                </c:pt>
                <c:pt idx="97">
                  <c:v>1.5531492896122259</c:v>
                </c:pt>
                <c:pt idx="98">
                  <c:v>1.5374609129494765</c:v>
                </c:pt>
                <c:pt idx="99">
                  <c:v>1.5220863038199814</c:v>
                </c:pt>
                <c:pt idx="100">
                  <c:v>1.5070161423960213</c:v>
                </c:pt>
                <c:pt idx="101">
                  <c:v>1.4922414743333152</c:v>
                </c:pt>
                <c:pt idx="102">
                  <c:v>1.4777536930291082</c:v>
                </c:pt>
                <c:pt idx="103">
                  <c:v>1.4635445229038284</c:v>
                </c:pt>
                <c:pt idx="104">
                  <c:v>1.4496060036380778</c:v>
                </c:pt>
                <c:pt idx="105">
                  <c:v>1.4359304753018693</c:v>
                </c:pt>
                <c:pt idx="106">
                  <c:v>1.4225105643177396</c:v>
                </c:pt>
                <c:pt idx="107">
                  <c:v>1.4093391702036866</c:v>
                </c:pt>
                <c:pt idx="108">
                  <c:v>1.3964094530458546</c:v>
                </c:pt>
                <c:pt idx="109">
                  <c:v>1.3837148216545285</c:v>
                </c:pt>
                <c:pt idx="110">
                  <c:v>1.3712489223603437</c:v>
                </c:pt>
                <c:pt idx="111">
                  <c:v>1.3590056284106977</c:v>
                </c:pt>
                <c:pt idx="112">
                  <c:v>1.3469790299291873</c:v>
                </c:pt>
                <c:pt idx="113">
                  <c:v>1.3351634244034924</c:v>
                </c:pt>
                <c:pt idx="114">
                  <c:v>1.3235533076695492</c:v>
                </c:pt>
                <c:pt idx="115">
                  <c:v>1.3121433653620531</c:v>
                </c:pt>
                <c:pt idx="116">
                  <c:v>1.3009284648034032</c:v>
                </c:pt>
                <c:pt idx="117">
                  <c:v>1.2899036473050691</c:v>
                </c:pt>
                <c:pt idx="118">
                  <c:v>1.2790641208571274</c:v>
                </c:pt>
                <c:pt idx="119">
                  <c:v>1.2684052531833179</c:v>
                </c:pt>
                <c:pt idx="120">
                  <c:v>1.2579225651404806</c:v>
                </c:pt>
                <c:pt idx="121">
                  <c:v>1.2476117244426079</c:v>
                </c:pt>
                <c:pt idx="122">
                  <c:v>1.2374685396910421</c:v>
                </c:pt>
                <c:pt idx="123">
                  <c:v>1.2274889546935335</c:v>
                </c:pt>
                <c:pt idx="124">
                  <c:v>1.2176690430559851</c:v>
                </c:pt>
                <c:pt idx="125">
                  <c:v>1.2080050030317313</c:v>
                </c:pt>
                <c:pt idx="126">
                  <c:v>1.1984931526141587</c:v>
                </c:pt>
                <c:pt idx="127">
                  <c:v>1.1891299248593608</c:v>
                </c:pt>
                <c:pt idx="128">
                  <c:v>1.1799118634263421</c:v>
                </c:pt>
                <c:pt idx="129">
                  <c:v>1.1708356183230628</c:v>
                </c:pt>
                <c:pt idx="130">
                  <c:v>1.1618979418473141</c:v>
                </c:pt>
                <c:pt idx="131">
                  <c:v>1.1530956847121074</c:v>
                </c:pt>
                <c:pt idx="132">
                  <c:v>1.1444257923458507</c:v>
                </c:pt>
                <c:pt idx="133">
                  <c:v>1.1358853013581953</c:v>
                </c:pt>
                <c:pt idx="134">
                  <c:v>1.1274713361629494</c:v>
                </c:pt>
                <c:pt idx="135">
                  <c:v>1.1191811057499863</c:v>
                </c:pt>
                <c:pt idx="136">
                  <c:v>1.1110119005985266</c:v>
                </c:pt>
                <c:pt idx="137">
                  <c:v>1.1029610897246245</c:v>
                </c:pt>
                <c:pt idx="138">
                  <c:v>1.0950261178561018</c:v>
                </c:pt>
                <c:pt idx="139">
                  <c:v>1.0872045027285582</c:v>
                </c:pt>
                <c:pt idx="140">
                  <c:v>1.0794938324964409</c:v>
                </c:pt>
                <c:pt idx="141">
                  <c:v>1.0718917632535081</c:v>
                </c:pt>
                <c:pt idx="142">
                  <c:v>1.0643960166573299</c:v>
                </c:pt>
                <c:pt idx="143">
                  <c:v>1.0570043776527649</c:v>
                </c:pt>
                <c:pt idx="144">
                  <c:v>1.0497146922896425</c:v>
                </c:pt>
                <c:pt idx="145">
                  <c:v>1.0425248656301243</c:v>
                </c:pt>
                <c:pt idx="146">
                  <c:v>1.0354328597414839</c:v>
                </c:pt>
                <c:pt idx="147">
                  <c:v>1.0284366917702579</c:v>
                </c:pt>
                <c:pt idx="148">
                  <c:v>1.0215344320939475</c:v>
                </c:pt>
                <c:pt idx="149">
                  <c:v>1.0147242025466545</c:v>
                </c:pt>
                <c:pt idx="150">
                  <c:v>1.0080041747152195</c:v>
                </c:pt>
                <c:pt idx="151">
                  <c:v>1.0013725683026193</c:v>
                </c:pt>
                <c:pt idx="152">
                  <c:v>0.99482764955554348</c:v>
                </c:pt>
                <c:pt idx="153">
                  <c:v>0.98836772975323484</c:v>
                </c:pt>
                <c:pt idx="154">
                  <c:v>0.98199116375482676</c:v>
                </c:pt>
                <c:pt idx="155">
                  <c:v>0.97569634860255228</c:v>
                </c:pt>
                <c:pt idx="156">
                  <c:v>0.96948172217833228</c:v>
                </c:pt>
                <c:pt idx="157">
                  <c:v>0.96334576191138066</c:v>
                </c:pt>
                <c:pt idx="158">
                  <c:v>0.95728698353457964</c:v>
                </c:pt>
                <c:pt idx="159">
                  <c:v>0.95130393988748851</c:v>
                </c:pt>
                <c:pt idx="160">
                  <c:v>0.94539521976396368</c:v>
                </c:pt>
                <c:pt idx="161">
                  <c:v>0.93955944680245773</c:v>
                </c:pt>
                <c:pt idx="162">
                  <c:v>0.93379527841716659</c:v>
                </c:pt>
                <c:pt idx="163">
                  <c:v>0.92810140476828151</c:v>
                </c:pt>
                <c:pt idx="164">
                  <c:v>0.9224765477696858</c:v>
                </c:pt>
                <c:pt idx="165">
                  <c:v>0.91691946013251913</c:v>
                </c:pt>
                <c:pt idx="166">
                  <c:v>0.91142892444310275</c:v>
                </c:pt>
                <c:pt idx="167">
                  <c:v>0.90600375227379848</c:v>
                </c:pt>
                <c:pt idx="168">
                  <c:v>0.90064278332543279</c:v>
                </c:pt>
                <c:pt idx="169">
                  <c:v>0.89534488459998918</c:v>
                </c:pt>
                <c:pt idx="170">
                  <c:v>0.89010894960232834</c:v>
                </c:pt>
                <c:pt idx="171">
                  <c:v>0.88493389756975671</c:v>
                </c:pt>
                <c:pt idx="172">
                  <c:v>0.87981867272831304</c:v>
                </c:pt>
                <c:pt idx="173">
                  <c:v>0.874762243574702</c:v>
                </c:pt>
                <c:pt idx="174">
                  <c:v>0.86976360218284665</c:v>
                </c:pt>
                <c:pt idx="175">
                  <c:v>0.86482176353408047</c:v>
                </c:pt>
                <c:pt idx="176">
                  <c:v>0.85993576487004608</c:v>
                </c:pt>
                <c:pt idx="177">
                  <c:v>0.85510466506740535</c:v>
                </c:pt>
                <c:pt idx="178">
                  <c:v>0.85032754403350919</c:v>
                </c:pt>
                <c:pt idx="179">
                  <c:v>0.84560350212221203</c:v>
                </c:pt>
                <c:pt idx="180">
                  <c:v>0.84093165956905058</c:v>
                </c:pt>
                <c:pt idx="181">
                  <c:v>0.8363111559450449</c:v>
                </c:pt>
                <c:pt idx="182">
                  <c:v>0.83174114962840529</c:v>
                </c:pt>
                <c:pt idx="183">
                  <c:v>0.82722081729346819</c:v>
                </c:pt>
                <c:pt idx="184">
                  <c:v>0.82274935341620625</c:v>
                </c:pt>
                <c:pt idx="185">
                  <c:v>0.81832596979568906</c:v>
                </c:pt>
                <c:pt idx="186">
                  <c:v>0.81394989509089921</c:v>
                </c:pt>
                <c:pt idx="187">
                  <c:v>0.80962037437233059</c:v>
                </c:pt>
                <c:pt idx="188">
                  <c:v>0.80533666868782083</c:v>
                </c:pt>
                <c:pt idx="189">
                  <c:v>0.80109805464209549</c:v>
                </c:pt>
                <c:pt idx="190">
                  <c:v>0.7969038239895192</c:v>
                </c:pt>
                <c:pt idx="191">
                  <c:v>0.79275328323957373</c:v>
                </c:pt>
                <c:pt idx="192">
                  <c:v>0.78864575327460196</c:v>
                </c:pt>
                <c:pt idx="193">
                  <c:v>0.7845805689793719</c:v>
                </c:pt>
                <c:pt idx="194">
                  <c:v>0.78055707888204184</c:v>
                </c:pt>
                <c:pt idx="195">
                  <c:v>0.77657464480611293</c:v>
                </c:pt>
                <c:pt idx="196">
                  <c:v>0.7726326415329855</c:v>
                </c:pt>
                <c:pt idx="197">
                  <c:v>0.76873045647473826</c:v>
                </c:pt>
                <c:pt idx="198">
                  <c:v>0.76486748935677462</c:v>
                </c:pt>
                <c:pt idx="199">
                  <c:v>0.76104315190999072</c:v>
                </c:pt>
                <c:pt idx="200">
                  <c:v>0.75725686757213007</c:v>
                </c:pt>
                <c:pt idx="201">
                  <c:v>0.75350807119801066</c:v>
                </c:pt>
                <c:pt idx="202">
                  <c:v>0.7497962087783161</c:v>
                </c:pt>
                <c:pt idx="203">
                  <c:v>0.74612073716665761</c:v>
                </c:pt>
                <c:pt idx="204">
                  <c:v>0.74248112381462517</c:v>
                </c:pt>
                <c:pt idx="205">
                  <c:v>0.7388768465145541</c:v>
                </c:pt>
                <c:pt idx="206">
                  <c:v>0.73530739314974947</c:v>
                </c:pt>
                <c:pt idx="207">
                  <c:v>0.73177226145191421</c:v>
                </c:pt>
                <c:pt idx="208">
                  <c:v>0.72827095876554138</c:v>
                </c:pt>
                <c:pt idx="209">
                  <c:v>0.72480300181903889</c:v>
                </c:pt>
                <c:pt idx="210">
                  <c:v>0.72136791650236098</c:v>
                </c:pt>
                <c:pt idx="211">
                  <c:v>0.71796523765093467</c:v>
                </c:pt>
                <c:pt idx="212">
                  <c:v>0.7145945088356721</c:v>
                </c:pt>
                <c:pt idx="213">
                  <c:v>0.71125528215886979</c:v>
                </c:pt>
                <c:pt idx="214">
                  <c:v>0.70794711805580535</c:v>
                </c:pt>
                <c:pt idx="215">
                  <c:v>0.7046695851018433</c:v>
                </c:pt>
                <c:pt idx="216">
                  <c:v>0.70142225982487627</c:v>
                </c:pt>
                <c:pt idx="217">
                  <c:v>0.69820472652292731</c:v>
                </c:pt>
                <c:pt idx="218">
                  <c:v>0.69501657708674947</c:v>
                </c:pt>
                <c:pt idx="219">
                  <c:v>0.69185741082726426</c:v>
                </c:pt>
                <c:pt idx="220">
                  <c:v>0.688726834307684</c:v>
                </c:pt>
                <c:pt idx="221">
                  <c:v>0.68562446118017184</c:v>
                </c:pt>
                <c:pt idx="222">
                  <c:v>0.68254991202689752</c:v>
                </c:pt>
                <c:pt idx="223">
                  <c:v>0.67950281420534886</c:v>
                </c:pt>
                <c:pt idx="224">
                  <c:v>0.67648280169776953</c:v>
                </c:pt>
                <c:pt idx="225">
                  <c:v>0.67348951496459364</c:v>
                </c:pt>
                <c:pt idx="226">
                  <c:v>0.67052260080175408</c:v>
                </c:pt>
                <c:pt idx="227">
                  <c:v>0.66758171220174622</c:v>
                </c:pt>
                <c:pt idx="228">
                  <c:v>0.66466650821833251</c:v>
                </c:pt>
                <c:pt idx="229">
                  <c:v>0.66177665383477458</c:v>
                </c:pt>
                <c:pt idx="230">
                  <c:v>0.65891181983548985</c:v>
                </c:pt>
                <c:pt idx="231">
                  <c:v>0.65607168268102656</c:v>
                </c:pt>
                <c:pt idx="232">
                  <c:v>0.65325592438625812</c:v>
                </c:pt>
                <c:pt idx="233">
                  <c:v>0.65046423240170159</c:v>
                </c:pt>
                <c:pt idx="234">
                  <c:v>0.64769629949786445</c:v>
                </c:pt>
                <c:pt idx="235">
                  <c:v>0.64495182365253456</c:v>
                </c:pt>
                <c:pt idx="236">
                  <c:v>0.6422305079409204</c:v>
                </c:pt>
                <c:pt idx="237">
                  <c:v>0.6395320604285637</c:v>
                </c:pt>
                <c:pt idx="238">
                  <c:v>0.63685619406693783</c:v>
                </c:pt>
                <c:pt idx="239">
                  <c:v>0.63420262659165894</c:v>
                </c:pt>
                <c:pt idx="240">
                  <c:v>0.63157108042322885</c:v>
                </c:pt>
                <c:pt idx="241">
                  <c:v>0.62896128257024031</c:v>
                </c:pt>
                <c:pt idx="242">
                  <c:v>0.62637296453497193</c:v>
                </c:pt>
                <c:pt idx="243">
                  <c:v>0.62380586222130396</c:v>
                </c:pt>
                <c:pt idx="244">
                  <c:v>0.62125971584489048</c:v>
                </c:pt>
                <c:pt idx="245">
                  <c:v>0.61873426984552105</c:v>
                </c:pt>
                <c:pt idx="246">
                  <c:v>0.61622927280161199</c:v>
                </c:pt>
                <c:pt idx="247">
                  <c:v>0.61374447734676674</c:v>
                </c:pt>
                <c:pt idx="248">
                  <c:v>0.61127964008834601</c:v>
                </c:pt>
                <c:pt idx="249">
                  <c:v>0.60883452152799256</c:v>
                </c:pt>
                <c:pt idx="250">
                  <c:v>0.6064088859840564</c:v>
                </c:pt>
                <c:pt idx="251">
                  <c:v>0.60400250151586565</c:v>
                </c:pt>
                <c:pt idx="252">
                  <c:v>0.60161513984979509</c:v>
                </c:pt>
                <c:pt idx="253">
                  <c:v>0.59924657630707934</c:v>
                </c:pt>
                <c:pt idx="254">
                  <c:v>0.59689658973332604</c:v>
                </c:pt>
                <c:pt idx="255">
                  <c:v>0.59456496242968038</c:v>
                </c:pt>
                <c:pt idx="256">
                  <c:v>0.59225148008559592</c:v>
                </c:pt>
                <c:pt idx="257">
                  <c:v>0.58995593171317107</c:v>
                </c:pt>
                <c:pt idx="258">
                  <c:v>0.58767810958300448</c:v>
                </c:pt>
                <c:pt idx="259">
                  <c:v>0.58541780916153141</c:v>
                </c:pt>
                <c:pt idx="260">
                  <c:v>0.58317482904980134</c:v>
                </c:pt>
                <c:pt idx="261">
                  <c:v>0.58094897092365705</c:v>
                </c:pt>
                <c:pt idx="262">
                  <c:v>0.57874003947527819</c:v>
                </c:pt>
                <c:pt idx="263">
                  <c:v>0.57654784235605372</c:v>
                </c:pt>
                <c:pt idx="264">
                  <c:v>0.57437219012074781</c:v>
                </c:pt>
                <c:pt idx="265">
                  <c:v>0.57221289617292537</c:v>
                </c:pt>
                <c:pt idx="266">
                  <c:v>0.57006977671160353</c:v>
                </c:pt>
                <c:pt idx="267">
                  <c:v>0.56794265067909766</c:v>
                </c:pt>
                <c:pt idx="268">
                  <c:v>0.5658313397100303</c:v>
                </c:pt>
                <c:pt idx="269">
                  <c:v>0.56373566808147468</c:v>
                </c:pt>
                <c:pt idx="270">
                  <c:v>0.56165546266419986</c:v>
                </c:pt>
                <c:pt idx="271">
                  <c:v>0.55959055287499315</c:v>
                </c:pt>
                <c:pt idx="272">
                  <c:v>0.55754077063002982</c:v>
                </c:pt>
                <c:pt idx="273">
                  <c:v>0.55550595029926331</c:v>
                </c:pt>
                <c:pt idx="274">
                  <c:v>0.55348592866181145</c:v>
                </c:pt>
                <c:pt idx="275">
                  <c:v>0.55148054486231224</c:v>
                </c:pt>
                <c:pt idx="276">
                  <c:v>0.54948964036822434</c:v>
                </c:pt>
                <c:pt idx="277">
                  <c:v>0.54751305892805091</c:v>
                </c:pt>
                <c:pt idx="278">
                  <c:v>0.54555064653045937</c:v>
                </c:pt>
                <c:pt idx="279">
                  <c:v>0.54360225136427909</c:v>
                </c:pt>
                <c:pt idx="280">
                  <c:v>0.54166772377935291</c:v>
                </c:pt>
                <c:pt idx="281">
                  <c:v>0.53974691624822047</c:v>
                </c:pt>
                <c:pt idx="282">
                  <c:v>0.53783968332861543</c:v>
                </c:pt>
                <c:pt idx="283">
                  <c:v>0.53594588162675405</c:v>
                </c:pt>
                <c:pt idx="284">
                  <c:v>0.53406536976139707</c:v>
                </c:pt>
                <c:pt idx="285">
                  <c:v>0.53219800832866493</c:v>
                </c:pt>
                <c:pt idx="286">
                  <c:v>0.53034365986758936</c:v>
                </c:pt>
                <c:pt idx="287">
                  <c:v>0.52850218882638245</c:v>
                </c:pt>
                <c:pt idx="288">
                  <c:v>0.52667346152940542</c:v>
                </c:pt>
                <c:pt idx="289">
                  <c:v>0.52485734614482127</c:v>
                </c:pt>
                <c:pt idx="290">
                  <c:v>0.52305371265291467</c:v>
                </c:pt>
                <c:pt idx="291">
                  <c:v>0.52126243281506213</c:v>
                </c:pt>
                <c:pt idx="292">
                  <c:v>0.51948338014333839</c:v>
                </c:pt>
                <c:pt idx="293">
                  <c:v>0.51771642987074196</c:v>
                </c:pt>
                <c:pt idx="294">
                  <c:v>0.5159614589220276</c:v>
                </c:pt>
                <c:pt idx="295">
                  <c:v>0.51421834588512894</c:v>
                </c:pt>
                <c:pt idx="296">
                  <c:v>0.51248697098315876</c:v>
                </c:pt>
                <c:pt idx="297">
                  <c:v>0.51076721604697373</c:v>
                </c:pt>
                <c:pt idx="298">
                  <c:v>0.50905896448828813</c:v>
                </c:pt>
                <c:pt idx="299">
                  <c:v>0.50736210127332726</c:v>
                </c:pt>
                <c:pt idx="300">
                  <c:v>0.50567651289700388</c:v>
                </c:pt>
                <c:pt idx="301">
                  <c:v>0.50400208735760976</c:v>
                </c:pt>
                <c:pt idx="302">
                  <c:v>0.50233871413200704</c:v>
                </c:pt>
                <c:pt idx="303">
                  <c:v>0.50068628415130967</c:v>
                </c:pt>
                <c:pt idx="304">
                  <c:v>0.49904468977704314</c:v>
                </c:pt>
                <c:pt idx="305">
                  <c:v>0.49741382477777174</c:v>
                </c:pt>
                <c:pt idx="306">
                  <c:v>0.49579358430618287</c:v>
                </c:pt>
                <c:pt idx="307">
                  <c:v>0.49418386487661742</c:v>
                </c:pt>
                <c:pt idx="308">
                  <c:v>0.49258456434303605</c:v>
                </c:pt>
                <c:pt idx="309">
                  <c:v>0.49099558187741338</c:v>
                </c:pt>
                <c:pt idx="310">
                  <c:v>0.48941681794854713</c:v>
                </c:pt>
                <c:pt idx="311">
                  <c:v>0.48784817430127614</c:v>
                </c:pt>
                <c:pt idx="312">
                  <c:v>0.4862895539360963</c:v>
                </c:pt>
                <c:pt idx="313">
                  <c:v>0.48474086108916614</c:v>
                </c:pt>
                <c:pt idx="314">
                  <c:v>0.48320200121269258</c:v>
                </c:pt>
                <c:pt idx="315">
                  <c:v>0.48167288095569033</c:v>
                </c:pt>
                <c:pt idx="316">
                  <c:v>0.48015340814510454</c:v>
                </c:pt>
                <c:pt idx="317">
                  <c:v>0.47864349176728982</c:v>
                </c:pt>
                <c:pt idx="318">
                  <c:v>0.47714304194983748</c:v>
                </c:pt>
                <c:pt idx="319">
                  <c:v>0.47565196994374426</c:v>
                </c:pt>
                <c:pt idx="320">
                  <c:v>0.47417018810591322</c:v>
                </c:pt>
                <c:pt idx="321">
                  <c:v>0.47269760988198184</c:v>
                </c:pt>
                <c:pt idx="322">
                  <c:v>0.47123414978946798</c:v>
                </c:pt>
                <c:pt idx="323">
                  <c:v>0.46977972340122887</c:v>
                </c:pt>
                <c:pt idx="324">
                  <c:v>0.46833424732922507</c:v>
                </c:pt>
                <c:pt idx="325">
                  <c:v>0.46689763920858329</c:v>
                </c:pt>
                <c:pt idx="326">
                  <c:v>0.46546981768195156</c:v>
                </c:pt>
                <c:pt idx="327">
                  <c:v>0.46405070238414076</c:v>
                </c:pt>
                <c:pt idx="328">
                  <c:v>0.46264021392704607</c:v>
                </c:pt>
                <c:pt idx="329">
                  <c:v>0.4612382738848429</c:v>
                </c:pt>
                <c:pt idx="330">
                  <c:v>0.45984480477945061</c:v>
                </c:pt>
                <c:pt idx="331">
                  <c:v>0.45845973006625956</c:v>
                </c:pt>
                <c:pt idx="332">
                  <c:v>0.45708297412011456</c:v>
                </c:pt>
                <c:pt idx="333">
                  <c:v>0.45571446222155138</c:v>
                </c:pt>
                <c:pt idx="334">
                  <c:v>0.45435412054327806</c:v>
                </c:pt>
                <c:pt idx="335">
                  <c:v>0.45300187613689924</c:v>
                </c:pt>
                <c:pt idx="336">
                  <c:v>0.45165765691987586</c:v>
                </c:pt>
                <c:pt idx="337">
                  <c:v>0.4503213916627164</c:v>
                </c:pt>
                <c:pt idx="338">
                  <c:v>0.44899300997639569</c:v>
                </c:pt>
                <c:pt idx="339">
                  <c:v>0.44767244229999459</c:v>
                </c:pt>
                <c:pt idx="340">
                  <c:v>0.44635961988855766</c:v>
                </c:pt>
                <c:pt idx="341">
                  <c:v>0.44505447480116417</c:v>
                </c:pt>
                <c:pt idx="342">
                  <c:v>0.44375693988920745</c:v>
                </c:pt>
                <c:pt idx="343">
                  <c:v>0.44246694878487836</c:v>
                </c:pt>
                <c:pt idx="344">
                  <c:v>0.44118443588984974</c:v>
                </c:pt>
                <c:pt idx="345">
                  <c:v>0.43990933636415652</c:v>
                </c:pt>
                <c:pt idx="346">
                  <c:v>0.43864158611526843</c:v>
                </c:pt>
                <c:pt idx="347">
                  <c:v>0.437381121787351</c:v>
                </c:pt>
                <c:pt idx="348">
                  <c:v>0.43612788075071107</c:v>
                </c:pt>
                <c:pt idx="349">
                  <c:v>0.43488180109142333</c:v>
                </c:pt>
                <c:pt idx="350">
                  <c:v>0.43364282160113438</c:v>
                </c:pt>
                <c:pt idx="351">
                  <c:v>0.43241088176704023</c:v>
                </c:pt>
                <c:pt idx="352">
                  <c:v>0.43118592176203441</c:v>
                </c:pt>
                <c:pt idx="353">
                  <c:v>0.42996788243502304</c:v>
                </c:pt>
                <c:pt idx="354">
                  <c:v>0.42875670530140331</c:v>
                </c:pt>
                <c:pt idx="355">
                  <c:v>0.42755233253370267</c:v>
                </c:pt>
                <c:pt idx="356">
                  <c:v>0.42635470695237582</c:v>
                </c:pt>
                <c:pt idx="357">
                  <c:v>0.42516377201675459</c:v>
                </c:pt>
                <c:pt idx="358">
                  <c:v>0.42397947181615081</c:v>
                </c:pt>
                <c:pt idx="359">
                  <c:v>0.42280175106110601</c:v>
                </c:pt>
                <c:pt idx="360">
                  <c:v>0.42163055507478714</c:v>
                </c:pt>
                <c:pt idx="361">
                  <c:v>0.42046582978452529</c:v>
                </c:pt>
                <c:pt idx="362">
                  <c:v>0.41930752171349356</c:v>
                </c:pt>
                <c:pt idx="363">
                  <c:v>0.41815557797252245</c:v>
                </c:pt>
                <c:pt idx="364">
                  <c:v>0.41700994625204973</c:v>
                </c:pt>
                <c:pt idx="365">
                  <c:v>0.41587057481420264</c:v>
                </c:pt>
                <c:pt idx="366">
                  <c:v>0.41473741248500862</c:v>
                </c:pt>
                <c:pt idx="367">
                  <c:v>0.4136104086467341</c:v>
                </c:pt>
                <c:pt idx="368">
                  <c:v>0.41248951323034733</c:v>
                </c:pt>
                <c:pt idx="369">
                  <c:v>0.41137467670810313</c:v>
                </c:pt>
                <c:pt idx="370">
                  <c:v>0.41026585008624838</c:v>
                </c:pt>
                <c:pt idx="371">
                  <c:v>0.40916298489784453</c:v>
                </c:pt>
                <c:pt idx="372">
                  <c:v>0.4080660331957055</c:v>
                </c:pt>
                <c:pt idx="373">
                  <c:v>0.40697494754544961</c:v>
                </c:pt>
                <c:pt idx="374">
                  <c:v>0.40588968101866174</c:v>
                </c:pt>
                <c:pt idx="375">
                  <c:v>0.40481018718616529</c:v>
                </c:pt>
                <c:pt idx="376">
                  <c:v>0.40373642011140093</c:v>
                </c:pt>
                <c:pt idx="377">
                  <c:v>0.40266833434391042</c:v>
                </c:pt>
                <c:pt idx="378">
                  <c:v>0.40160588491292387</c:v>
                </c:pt>
                <c:pt idx="379">
                  <c:v>0.40054902732104775</c:v>
                </c:pt>
                <c:pt idx="380">
                  <c:v>0.39949771753805291</c:v>
                </c:pt>
                <c:pt idx="381">
                  <c:v>0.3984519119947596</c:v>
                </c:pt>
                <c:pt idx="382">
                  <c:v>0.39741156757701868</c:v>
                </c:pt>
                <c:pt idx="383">
                  <c:v>0.39637664161978686</c:v>
                </c:pt>
                <c:pt idx="384">
                  <c:v>0.39534709190129391</c:v>
                </c:pt>
                <c:pt idx="385">
                  <c:v>0.39432287663730098</c:v>
                </c:pt>
                <c:pt idx="386">
                  <c:v>0.39330395447544741</c:v>
                </c:pt>
                <c:pt idx="387">
                  <c:v>0.39229028448968595</c:v>
                </c:pt>
                <c:pt idx="388">
                  <c:v>0.39128182617480245</c:v>
                </c:pt>
                <c:pt idx="389">
                  <c:v>0.39027853944102092</c:v>
                </c:pt>
                <c:pt idx="390">
                  <c:v>0.38928038460869097</c:v>
                </c:pt>
                <c:pt idx="391">
                  <c:v>0.38828732240305647</c:v>
                </c:pt>
                <c:pt idx="392">
                  <c:v>0.38729931394910472</c:v>
                </c:pt>
                <c:pt idx="393">
                  <c:v>0.38631632076649275</c:v>
                </c:pt>
                <c:pt idx="394">
                  <c:v>0.38533830476455228</c:v>
                </c:pt>
                <c:pt idx="395">
                  <c:v>0.38436522823736913</c:v>
                </c:pt>
                <c:pt idx="396">
                  <c:v>0.38339705385893741</c:v>
                </c:pt>
                <c:pt idx="397">
                  <c:v>0.38243374467838731</c:v>
                </c:pt>
                <c:pt idx="398">
                  <c:v>0.38147526411528354</c:v>
                </c:pt>
                <c:pt idx="399">
                  <c:v>0.38052157595499536</c:v>
                </c:pt>
              </c:numCache>
            </c:numRef>
          </c:val>
          <c:smooth val="0"/>
        </c:ser>
        <c:dLbls>
          <c:showLegendKey val="0"/>
          <c:showVal val="0"/>
          <c:showCatName val="0"/>
          <c:showSerName val="0"/>
          <c:showPercent val="0"/>
          <c:showBubbleSize val="0"/>
        </c:dLbls>
        <c:marker val="1"/>
        <c:smooth val="0"/>
        <c:axId val="116425856"/>
        <c:axId val="90911104"/>
      </c:lineChart>
      <c:catAx>
        <c:axId val="116425856"/>
        <c:scaling>
          <c:orientation val="minMax"/>
        </c:scaling>
        <c:delete val="0"/>
        <c:axPos val="b"/>
        <c:title>
          <c:tx>
            <c:rich>
              <a:bodyPr/>
              <a:lstStyle/>
              <a:p>
                <a:pPr>
                  <a:defRPr sz="2400"/>
                </a:pPr>
                <a:r>
                  <a:rPr lang="en-US" sz="2400"/>
                  <a:t>Rank Order</a:t>
                </a:r>
              </a:p>
            </c:rich>
          </c:tx>
          <c:layout/>
          <c:overlay val="0"/>
        </c:title>
        <c:numFmt formatCode="General" sourceLinked="1"/>
        <c:majorTickMark val="out"/>
        <c:minorTickMark val="none"/>
        <c:tickLblPos val="nextTo"/>
        <c:txPr>
          <a:bodyPr/>
          <a:lstStyle/>
          <a:p>
            <a:pPr>
              <a:defRPr sz="1800"/>
            </a:pPr>
            <a:endParaRPr lang="en-US"/>
          </a:p>
        </c:txPr>
        <c:crossAx val="90911104"/>
        <c:crosses val="autoZero"/>
        <c:auto val="1"/>
        <c:lblAlgn val="ctr"/>
        <c:lblOffset val="100"/>
        <c:tickLblSkip val="50"/>
        <c:noMultiLvlLbl val="0"/>
      </c:catAx>
      <c:valAx>
        <c:axId val="90911104"/>
        <c:scaling>
          <c:orientation val="minMax"/>
          <c:max val="150"/>
          <c:min val="0"/>
        </c:scaling>
        <c:delete val="0"/>
        <c:axPos val="l"/>
        <c:majorGridlines/>
        <c:title>
          <c:tx>
            <c:rich>
              <a:bodyPr rot="-5400000" vert="horz"/>
              <a:lstStyle/>
              <a:p>
                <a:pPr>
                  <a:defRPr sz="2400"/>
                </a:pPr>
                <a:r>
                  <a:rPr lang="en-US" sz="2400"/>
                  <a:t>Accesses Per Thousand</a:t>
                </a:r>
              </a:p>
            </c:rich>
          </c:tx>
          <c:layout/>
          <c:overlay val="0"/>
        </c:title>
        <c:numFmt formatCode="General" sourceLinked="1"/>
        <c:majorTickMark val="out"/>
        <c:minorTickMark val="none"/>
        <c:tickLblPos val="nextTo"/>
        <c:txPr>
          <a:bodyPr/>
          <a:lstStyle/>
          <a:p>
            <a:pPr>
              <a:defRPr sz="1800"/>
            </a:pPr>
            <a:endParaRPr lang="en-US"/>
          </a:p>
        </c:txPr>
        <c:crossAx val="116425856"/>
        <c:crosses val="autoZero"/>
        <c:crossBetween val="between"/>
        <c:majorUnit val="25"/>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876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258635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cap="flat"/>
        </p:spPr>
      </p:sp>
      <p:sp>
        <p:nvSpPr>
          <p:cNvPr id="80899"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28132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551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387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xfrm>
            <a:off x="3886200" y="8831263"/>
            <a:ext cx="2971800" cy="465137"/>
          </a:xfrm>
          <a:prstGeom prst="rect">
            <a:avLst/>
          </a:prstGeo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CAC073-7985-4810-93DD-B18DB91079EE}" type="slidenum">
              <a:rPr lang="en-US" sz="1200"/>
              <a:pPr/>
              <a:t>12</a:t>
            </a:fld>
            <a:endParaRPr lang="en-US" sz="1200"/>
          </a:p>
        </p:txBody>
      </p:sp>
      <p:sp>
        <p:nvSpPr>
          <p:cNvPr id="43011"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F7B6ED33-F5B2-4CE0-BDC5-B75C1F7E31E7}" type="slidenum">
              <a:rPr lang="en-US" sz="1200"/>
              <a:pPr algn="r" eaLnBrk="1" hangingPunct="1"/>
              <a:t>12</a:t>
            </a:fld>
            <a:endParaRPr lang="en-US" sz="1200"/>
          </a:p>
        </p:txBody>
      </p:sp>
      <p:sp>
        <p:nvSpPr>
          <p:cNvPr id="43012" name="Rectangle 1"/>
          <p:cNvSpPr>
            <a:spLocks noGrp="1" noRot="1" noChangeAspect="1" noChangeArrowheads="1" noTextEdit="1"/>
          </p:cNvSpPr>
          <p:nvPr>
            <p:ph type="sldImg"/>
          </p:nvPr>
        </p:nvSpPr>
        <p:spPr>
          <a:xfrm>
            <a:off x="1104900" y="304800"/>
            <a:ext cx="4648200" cy="3486150"/>
          </a:xfrm>
          <a:ln/>
        </p:spPr>
      </p:sp>
      <p:sp>
        <p:nvSpPr>
          <p:cNvPr id="43013" name="Rectangle 2"/>
          <p:cNvSpPr>
            <a:spLocks noGrp="1" noChangeArrowheads="1"/>
          </p:cNvSpPr>
          <p:nvPr>
            <p:ph type="body" idx="1"/>
          </p:nvPr>
        </p:nvSpPr>
        <p:spPr>
          <a:xfrm>
            <a:off x="298450" y="3886200"/>
            <a:ext cx="6335713" cy="4953000"/>
          </a:xfrm>
          <a:noFill/>
        </p:spPr>
        <p:txBody>
          <a:bodyPr lIns="93177" tIns="46589" rIns="93177" bIns="46589"/>
          <a:lstStyle/>
          <a:p>
            <a:pPr eaLnBrk="1" hangingPunct="1">
              <a:lnSpc>
                <a:spcPct val="90000"/>
              </a:lnSpc>
            </a:pPr>
            <a:r>
              <a:rPr lang="en-US" sz="1600" smtClean="0">
                <a:sym typeface="Arial" panose="020B0604020202020204" pitchFamily="34" charset="0"/>
              </a:rPr>
              <a:t>This picture shows a continuum of the relationships within a family of works as represented in manifestations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moving from left to right following this red arrow On the left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are those that are </a:t>
            </a:r>
            <a:r>
              <a:rPr lang="en-US" sz="1600" b="1" smtClean="0">
                <a:sym typeface="Arial" panose="020B0604020202020204" pitchFamily="34" charset="0"/>
              </a:rPr>
              <a:t>equivalent</a:t>
            </a:r>
            <a:r>
              <a:rPr lang="en-US" sz="1600" smtClean="0">
                <a:sym typeface="Arial" panose="020B0604020202020204" pitchFamily="34" charset="0"/>
              </a:rPr>
              <a:t> content, that are from the </a:t>
            </a:r>
            <a:r>
              <a:rPr lang="en-US" sz="1600" b="1" smtClean="0">
                <a:sym typeface="Arial" panose="020B0604020202020204" pitchFamily="34" charset="0"/>
              </a:rPr>
              <a:t>same</a:t>
            </a:r>
            <a:r>
              <a:rPr lang="en-US" sz="1600" smtClean="0">
                <a:sym typeface="Arial" panose="020B0604020202020204" pitchFamily="34" charset="0"/>
              </a:rPr>
              <a:t> expression of the </a:t>
            </a:r>
            <a:r>
              <a:rPr lang="en-US" sz="1600" b="1" smtClean="0">
                <a:sym typeface="Arial" panose="020B0604020202020204" pitchFamily="34" charset="0"/>
              </a:rPr>
              <a:t>same</a:t>
            </a:r>
            <a:r>
              <a:rPr lang="en-US" sz="1600" smtClean="0">
                <a:sym typeface="Arial" panose="020B0604020202020204" pitchFamily="34" charset="0"/>
              </a:rPr>
              <a:t> work.  Once we introduce a change to the content, like a translation,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we have a new expression of the same work - and as we make further changes to the content we move further to the right, farther away from the original work. These are </a:t>
            </a:r>
            <a:r>
              <a:rPr lang="en-US" sz="1600" b="1" smtClean="0">
                <a:sym typeface="Arial" panose="020B0604020202020204" pitchFamily="34" charset="0"/>
              </a:rPr>
              <a:t>derivative</a:t>
            </a:r>
            <a:r>
              <a:rPr lang="en-US" sz="1600" smtClean="0">
                <a:sym typeface="Arial" panose="020B0604020202020204" pitchFamily="34" charset="0"/>
              </a:rPr>
              <a:t> expressions of the </a:t>
            </a:r>
            <a:r>
              <a:rPr lang="en-US" sz="1600" b="1" smtClean="0">
                <a:sym typeface="Arial" panose="020B0604020202020204" pitchFamily="34" charset="0"/>
              </a:rPr>
              <a:t>same</a:t>
            </a:r>
            <a:r>
              <a:rPr lang="en-US" sz="1600" smtClean="0">
                <a:sym typeface="Arial" panose="020B0604020202020204" pitchFamily="34" charset="0"/>
              </a:rPr>
              <a:t> work. Once that </a:t>
            </a:r>
            <a:r>
              <a:rPr lang="en-US" sz="1600" b="1" smtClean="0">
                <a:sym typeface="Arial" panose="020B0604020202020204" pitchFamily="34" charset="0"/>
              </a:rPr>
              <a:t>derivation</a:t>
            </a:r>
            <a:r>
              <a:rPr lang="en-US" sz="1600" smtClean="0">
                <a:sym typeface="Arial" panose="020B0604020202020204" pitchFamily="34" charset="0"/>
              </a:rPr>
              <a:t> crosses the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“magic line” of becoming more of the work of another person or corporate body, we consider it a new work, but it is part of the family of related works,  even when the content moves on to be only </a:t>
            </a:r>
            <a:r>
              <a:rPr lang="en-US" sz="1600" u="sng" smtClean="0">
                <a:sym typeface="Arial" panose="020B0604020202020204" pitchFamily="34" charset="0"/>
              </a:rPr>
              <a:t>describing</a:t>
            </a:r>
            <a:r>
              <a:rPr lang="en-US" sz="1600" smtClean="0">
                <a:sym typeface="Arial" panose="020B0604020202020204" pitchFamily="34" charset="0"/>
              </a:rPr>
              <a:t>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a work in the family at the right end of this continuum. Works in a descriptive relationship can also be said to be in a subject relationships, because the subject of those works is another work – as with a commentary on a work.</a:t>
            </a:r>
          </a:p>
          <a:p>
            <a:pPr eaLnBrk="1" hangingPunct="1">
              <a:lnSpc>
                <a:spcPct val="90000"/>
              </a:lnSpc>
            </a:pPr>
            <a:r>
              <a:rPr lang="en-US" sz="1600" smtClean="0">
                <a:sym typeface="Arial" panose="020B0604020202020204" pitchFamily="34" charset="0"/>
              </a:rPr>
              <a:t>The ability to inform the user of these related works ties back to the </a:t>
            </a:r>
            <a:r>
              <a:rPr lang="en-US" sz="1600" smtClean="0">
                <a:solidFill>
                  <a:srgbClr val="FF0000"/>
                </a:solidFill>
                <a:sym typeface="Arial" panose="020B0604020202020204" pitchFamily="34" charset="0"/>
              </a:rPr>
              <a:t>** </a:t>
            </a:r>
            <a:r>
              <a:rPr lang="en-US" sz="1600" smtClean="0">
                <a:sym typeface="Arial" panose="020B0604020202020204" pitchFamily="34" charset="0"/>
              </a:rPr>
              <a:t>collocating and finding functions of a catalog.  We need to show users the pathways to related materials.  The FRBR model reminds us of these important relationships that we should reflect in our catalogs and resource discovery systems for our users.</a:t>
            </a:r>
          </a:p>
        </p:txBody>
      </p:sp>
    </p:spTree>
    <p:extLst>
      <p:ext uri="{BB962C8B-B14F-4D97-AF65-F5344CB8AC3E}">
        <p14:creationId xmlns:p14="http://schemas.microsoft.com/office/powerpoint/2010/main" val="56594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8597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014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886200" y="8831263"/>
            <a:ext cx="2971800" cy="465137"/>
          </a:xfrm>
          <a:prstGeom prst="rect">
            <a:avLst/>
          </a:prstGeo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8D2A47-620A-49DA-8189-9ABB4E63649E}" type="slidenum">
              <a:rPr lang="en-US" sz="1200"/>
              <a:pPr/>
              <a:t>16</a:t>
            </a:fld>
            <a:endParaRPr lang="en-US" sz="1200"/>
          </a:p>
        </p:txBody>
      </p:sp>
      <p:sp>
        <p:nvSpPr>
          <p:cNvPr id="4710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9E3A7B33-8C2D-41D7-8FD6-976CD8820EFD}" type="slidenum">
              <a:rPr lang="en-US" sz="1200"/>
              <a:pPr algn="r" eaLnBrk="1" hangingPunct="1"/>
              <a:t>16</a:t>
            </a:fld>
            <a:endParaRPr lang="en-US" sz="1200"/>
          </a:p>
        </p:txBody>
      </p:sp>
      <p:sp>
        <p:nvSpPr>
          <p:cNvPr id="47108" name="Rectangle 2"/>
          <p:cNvSpPr>
            <a:spLocks noGrp="1" noRot="1" noChangeAspect="1" noChangeArrowheads="1" noTextEdit="1"/>
          </p:cNvSpPr>
          <p:nvPr>
            <p:ph type="sldImg"/>
          </p:nvPr>
        </p:nvSpPr>
        <p:spPr>
          <a:xfrm>
            <a:off x="3265488" y="231775"/>
            <a:ext cx="2738437" cy="2054225"/>
          </a:xfrm>
          <a:ln/>
        </p:spPr>
      </p:sp>
      <p:sp>
        <p:nvSpPr>
          <p:cNvPr id="47109" name="Rectangle 3"/>
          <p:cNvSpPr>
            <a:spLocks noGrp="1" noChangeArrowheads="1"/>
          </p:cNvSpPr>
          <p:nvPr>
            <p:ph type="body" idx="1"/>
          </p:nvPr>
        </p:nvSpPr>
        <p:spPr>
          <a:xfrm>
            <a:off x="298450" y="2514600"/>
            <a:ext cx="6178550" cy="6524625"/>
          </a:xfrm>
          <a:noFill/>
        </p:spPr>
        <p:txBody>
          <a:bodyPr lIns="93177" tIns="46589" rIns="93177" bIns="46589"/>
          <a:lstStyle/>
          <a:p>
            <a:pPr eaLnBrk="1" hangingPunct="1"/>
            <a:r>
              <a:rPr lang="en-US" smtClean="0"/>
              <a:t>Remember this slide from the earlier presentation that lists the elements that identify each of the FRBR Group 1 entities.</a:t>
            </a:r>
          </a:p>
        </p:txBody>
      </p:sp>
    </p:spTree>
    <p:extLst>
      <p:ext uri="{BB962C8B-B14F-4D97-AF65-F5344CB8AC3E}">
        <p14:creationId xmlns:p14="http://schemas.microsoft.com/office/powerpoint/2010/main" val="352657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 charset="0"/>
          <a:cs typeface="Arial" charset="0"/>
        </a:defRPr>
      </a:lvl2pPr>
      <a:lvl3pPr algn="ctr" rtl="0" eaLnBrk="0" fontAlgn="base" hangingPunct="0">
        <a:spcBef>
          <a:spcPct val="0"/>
        </a:spcBef>
        <a:spcAft>
          <a:spcPct val="0"/>
        </a:spcAft>
        <a:defRPr sz="4400">
          <a:solidFill>
            <a:schemeClr val="tx2"/>
          </a:solidFill>
          <a:latin typeface="Times New Roman" pitchFamily="1" charset="0"/>
          <a:cs typeface="Arial" charset="0"/>
        </a:defRPr>
      </a:lvl3pPr>
      <a:lvl4pPr algn="ctr" rtl="0" eaLnBrk="0" fontAlgn="base" hangingPunct="0">
        <a:spcBef>
          <a:spcPct val="0"/>
        </a:spcBef>
        <a:spcAft>
          <a:spcPct val="0"/>
        </a:spcAft>
        <a:defRPr sz="4400">
          <a:solidFill>
            <a:schemeClr val="tx2"/>
          </a:solidFill>
          <a:latin typeface="Times New Roman" pitchFamily="1" charset="0"/>
          <a:cs typeface="Arial" charset="0"/>
        </a:defRPr>
      </a:lvl4pPr>
      <a:lvl5pPr algn="ctr" rtl="0" eaLnBrk="0" fontAlgn="base" hangingPunct="0">
        <a:spcBef>
          <a:spcPct val="0"/>
        </a:spcBef>
        <a:spcAft>
          <a:spcPct val="0"/>
        </a:spcAft>
        <a:defRPr sz="4400">
          <a:solidFill>
            <a:schemeClr val="tx2"/>
          </a:solidFill>
          <a:latin typeface="Times New Roman" pitchFamily="1" charset="0"/>
          <a:cs typeface="Arial" charset="0"/>
        </a:defRPr>
      </a:lvl5pPr>
      <a:lvl6pPr marL="457200" algn="ctr" rtl="0" eaLnBrk="0" fontAlgn="base" hangingPunct="0">
        <a:spcBef>
          <a:spcPct val="0"/>
        </a:spcBef>
        <a:spcAft>
          <a:spcPct val="0"/>
        </a:spcAft>
        <a:defRPr sz="4400">
          <a:solidFill>
            <a:schemeClr val="tx2"/>
          </a:solidFill>
          <a:latin typeface="Times New Roman" pitchFamily="1" charset="0"/>
          <a:cs typeface="Arial" charset="0"/>
        </a:defRPr>
      </a:lvl6pPr>
      <a:lvl7pPr marL="914400" algn="ctr" rtl="0" eaLnBrk="0" fontAlgn="base" hangingPunct="0">
        <a:spcBef>
          <a:spcPct val="0"/>
        </a:spcBef>
        <a:spcAft>
          <a:spcPct val="0"/>
        </a:spcAft>
        <a:defRPr sz="4400">
          <a:solidFill>
            <a:schemeClr val="tx2"/>
          </a:solidFill>
          <a:latin typeface="Times New Roman" pitchFamily="1"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a:noFill/>
        </p:spPr>
        <p:txBody>
          <a:bodyPr/>
          <a:lstStyle/>
          <a:p>
            <a:r>
              <a:rPr lang="en-US" dirty="0" smtClean="0"/>
              <a:t>Information </a:t>
            </a:r>
            <a:r>
              <a:rPr lang="en-US" dirty="0" smtClean="0"/>
              <a:t>Institutions</a:t>
            </a:r>
            <a:endParaRPr lang="en-US" dirty="0" smtClean="0"/>
          </a:p>
        </p:txBody>
      </p:sp>
      <p:sp>
        <p:nvSpPr>
          <p:cNvPr id="4099" name="Rectangle 3"/>
          <p:cNvSpPr>
            <a:spLocks noGrp="1" noChangeArrowheads="1"/>
          </p:cNvSpPr>
          <p:nvPr>
            <p:ph type="subTitle" idx="1"/>
          </p:nvPr>
        </p:nvSpPr>
        <p:spPr>
          <a:noFill/>
        </p:spPr>
        <p:txBody>
          <a:bodyPr/>
          <a:lstStyle/>
          <a:p>
            <a:pPr marL="342900" indent="-342900"/>
            <a:r>
              <a:rPr lang="en-US" dirty="0" smtClean="0"/>
              <a:t>Session 21</a:t>
            </a:r>
            <a:endParaRPr lang="en-US" dirty="0" smtClean="0"/>
          </a:p>
          <a:p>
            <a:pPr marL="342900" indent="-342900"/>
            <a:r>
              <a:rPr lang="en-US" dirty="0" smtClean="0"/>
              <a:t>INST 301</a:t>
            </a:r>
            <a:endParaRPr lang="en-US" dirty="0" smtClean="0"/>
          </a:p>
          <a:p>
            <a:pPr marL="342900" indent="-342900"/>
            <a:r>
              <a:rPr lang="en-US" dirty="0" smtClean="0"/>
              <a:t>Introduction to</a:t>
            </a:r>
            <a:r>
              <a:rPr lang="en-US" dirty="0" smtClean="0"/>
              <a:t> Information Science</a:t>
            </a:r>
            <a:endParaRPr lang="en-US" dirty="0" smtClean="0"/>
          </a:p>
        </p:txBody>
      </p:sp>
      <p:pic>
        <p:nvPicPr>
          <p:cNvPr id="4100" name="Picture 5"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lstStyle/>
          <a:p>
            <a:r>
              <a:rPr lang="en-US" dirty="0" smtClean="0"/>
              <a:t>Library of Congress Subject </a:t>
            </a:r>
            <a:r>
              <a:rPr lang="en-US" u="sng" dirty="0" smtClean="0"/>
              <a:t>Headings</a:t>
            </a:r>
            <a:endParaRPr lang="en-US" u="sng" dirty="0"/>
          </a:p>
        </p:txBody>
      </p:sp>
      <p:sp>
        <p:nvSpPr>
          <p:cNvPr id="3" name="Content Placeholder 2"/>
          <p:cNvSpPr>
            <a:spLocks noGrp="1"/>
          </p:cNvSpPr>
          <p:nvPr>
            <p:ph idx="1"/>
          </p:nvPr>
        </p:nvSpPr>
        <p:spPr>
          <a:xfrm>
            <a:off x="199768" y="1524000"/>
            <a:ext cx="8944232" cy="5151437"/>
          </a:xfrm>
        </p:spPr>
        <p:txBody>
          <a:bodyPr>
            <a:normAutofit/>
          </a:bodyPr>
          <a:lstStyle/>
          <a:p>
            <a:r>
              <a:rPr lang="en-US" dirty="0" smtClean="0"/>
              <a:t>Controlled vocabulary for subject access points</a:t>
            </a:r>
          </a:p>
          <a:p>
            <a:pPr lvl="1"/>
            <a:r>
              <a:rPr lang="en-US" dirty="0"/>
              <a:t>M</a:t>
            </a:r>
            <a:r>
              <a:rPr lang="en-US" dirty="0" smtClean="0"/>
              <a:t>ost commonly applied to books and serials</a:t>
            </a:r>
          </a:p>
          <a:p>
            <a:pPr lvl="4"/>
            <a:endParaRPr lang="en-US" dirty="0" smtClean="0"/>
          </a:p>
          <a:p>
            <a:r>
              <a:rPr lang="en-US" dirty="0" smtClean="0"/>
              <a:t>Used when a subject describes </a:t>
            </a:r>
            <a:r>
              <a:rPr lang="en-US" i="1" dirty="0" smtClean="0"/>
              <a:t>≥</a:t>
            </a:r>
            <a:r>
              <a:rPr lang="en-US" dirty="0" smtClean="0"/>
              <a:t>20</a:t>
            </a:r>
            <a:r>
              <a:rPr lang="en-US" dirty="0"/>
              <a:t>% of the </a:t>
            </a:r>
            <a:r>
              <a:rPr lang="en-US" dirty="0" smtClean="0"/>
              <a:t>work</a:t>
            </a:r>
            <a:endParaRPr lang="en-US" dirty="0"/>
          </a:p>
          <a:p>
            <a:pPr lvl="3"/>
            <a:endParaRPr lang="en-US" dirty="0" smtClean="0"/>
          </a:p>
          <a:p>
            <a:r>
              <a:rPr lang="en-US" dirty="0" smtClean="0"/>
              <a:t>Choose </a:t>
            </a:r>
            <a:r>
              <a:rPr lang="en-US" dirty="0"/>
              <a:t>the most specific </a:t>
            </a:r>
            <a:r>
              <a:rPr lang="en-US" dirty="0" smtClean="0"/>
              <a:t>appropriate headings </a:t>
            </a:r>
          </a:p>
          <a:p>
            <a:pPr lvl="1"/>
            <a:r>
              <a:rPr lang="en-US" dirty="0" smtClean="0"/>
              <a:t>But if more than 3 subtopics, choose </a:t>
            </a:r>
            <a:r>
              <a:rPr lang="en-US" dirty="0"/>
              <a:t>a</a:t>
            </a:r>
            <a:r>
              <a:rPr lang="en-US" dirty="0" smtClean="0"/>
              <a:t> broader heading</a:t>
            </a:r>
          </a:p>
        </p:txBody>
      </p:sp>
    </p:spTree>
    <p:extLst>
      <p:ext uri="{BB962C8B-B14F-4D97-AF65-F5344CB8AC3E}">
        <p14:creationId xmlns:p14="http://schemas.microsoft.com/office/powerpoint/2010/main" val="1185849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83" y="67308"/>
            <a:ext cx="7772400" cy="1143000"/>
          </a:xfrm>
        </p:spPr>
        <p:txBody>
          <a:bodyPr/>
          <a:lstStyle/>
          <a:p>
            <a:r>
              <a:rPr lang="en-US" dirty="0" smtClean="0"/>
              <a:t>A Framework: FRBR</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11111"/>
          <a:stretch/>
        </p:blipFill>
        <p:spPr>
          <a:xfrm>
            <a:off x="-147459" y="793158"/>
            <a:ext cx="6781800" cy="6028266"/>
          </a:xfrm>
        </p:spPr>
      </p:pic>
      <p:sp>
        <p:nvSpPr>
          <p:cNvPr id="5" name="TextBox 4"/>
          <p:cNvSpPr txBox="1"/>
          <p:nvPr/>
        </p:nvSpPr>
        <p:spPr>
          <a:xfrm>
            <a:off x="6425198" y="2029062"/>
            <a:ext cx="2338332" cy="830997"/>
          </a:xfrm>
          <a:prstGeom prst="rect">
            <a:avLst/>
          </a:prstGeom>
          <a:noFill/>
        </p:spPr>
        <p:txBody>
          <a:bodyPr wrap="none" rtlCol="0">
            <a:spAutoFit/>
          </a:bodyPr>
          <a:lstStyle/>
          <a:p>
            <a:r>
              <a:rPr lang="en-US" dirty="0" smtClean="0">
                <a:solidFill>
                  <a:srgbClr val="0070C0"/>
                </a:solidFill>
              </a:rPr>
              <a:t>The Organization</a:t>
            </a:r>
          </a:p>
          <a:p>
            <a:r>
              <a:rPr lang="en-US" dirty="0" smtClean="0">
                <a:solidFill>
                  <a:srgbClr val="0070C0"/>
                </a:solidFill>
              </a:rPr>
              <a:t>of Information</a:t>
            </a:r>
            <a:endParaRPr lang="en-US" dirty="0">
              <a:solidFill>
                <a:srgbClr val="0070C0"/>
              </a:solidFill>
            </a:endParaRPr>
          </a:p>
        </p:txBody>
      </p:sp>
      <p:sp>
        <p:nvSpPr>
          <p:cNvPr id="6" name="TextBox 5"/>
          <p:cNvSpPr txBox="1"/>
          <p:nvPr/>
        </p:nvSpPr>
        <p:spPr>
          <a:xfrm>
            <a:off x="6431375" y="4554244"/>
            <a:ext cx="2682145" cy="830997"/>
          </a:xfrm>
          <a:prstGeom prst="rect">
            <a:avLst/>
          </a:prstGeom>
          <a:noFill/>
        </p:spPr>
        <p:txBody>
          <a:bodyPr wrap="none" rtlCol="0">
            <a:spAutoFit/>
          </a:bodyPr>
          <a:lstStyle/>
          <a:p>
            <a:r>
              <a:rPr lang="en-US" dirty="0" smtClean="0">
                <a:solidFill>
                  <a:srgbClr val="0070C0"/>
                </a:solidFill>
              </a:rPr>
              <a:t>Paperback</a:t>
            </a:r>
          </a:p>
          <a:p>
            <a:r>
              <a:rPr lang="en-US" dirty="0" smtClean="0">
                <a:solidFill>
                  <a:srgbClr val="0070C0"/>
                </a:solidFill>
              </a:rPr>
              <a:t>(ISBN  978-1-59…)</a:t>
            </a:r>
            <a:endParaRPr lang="en-US" dirty="0">
              <a:solidFill>
                <a:srgbClr val="0070C0"/>
              </a:solidFill>
            </a:endParaRPr>
          </a:p>
        </p:txBody>
      </p:sp>
      <p:sp>
        <p:nvSpPr>
          <p:cNvPr id="7" name="TextBox 6"/>
          <p:cNvSpPr txBox="1"/>
          <p:nvPr/>
        </p:nvSpPr>
        <p:spPr>
          <a:xfrm>
            <a:off x="6425197" y="3345626"/>
            <a:ext cx="1848583" cy="461665"/>
          </a:xfrm>
          <a:prstGeom prst="rect">
            <a:avLst/>
          </a:prstGeom>
          <a:noFill/>
        </p:spPr>
        <p:txBody>
          <a:bodyPr wrap="none" rtlCol="0">
            <a:spAutoFit/>
          </a:bodyPr>
          <a:lstStyle/>
          <a:p>
            <a:r>
              <a:rPr lang="en-US" dirty="0" smtClean="0">
                <a:solidFill>
                  <a:srgbClr val="0070C0"/>
                </a:solidFill>
              </a:rPr>
              <a:t>Third Edition</a:t>
            </a:r>
            <a:endParaRPr lang="en-US" dirty="0">
              <a:solidFill>
                <a:srgbClr val="0070C0"/>
              </a:solidFill>
            </a:endParaRPr>
          </a:p>
        </p:txBody>
      </p:sp>
      <p:sp>
        <p:nvSpPr>
          <p:cNvPr id="8" name="TextBox 7"/>
          <p:cNvSpPr txBox="1"/>
          <p:nvPr/>
        </p:nvSpPr>
        <p:spPr>
          <a:xfrm>
            <a:off x="6425197" y="5762862"/>
            <a:ext cx="2670924" cy="830997"/>
          </a:xfrm>
          <a:prstGeom prst="rect">
            <a:avLst/>
          </a:prstGeom>
          <a:noFill/>
        </p:spPr>
        <p:txBody>
          <a:bodyPr wrap="none" rtlCol="0">
            <a:spAutoFit/>
          </a:bodyPr>
          <a:lstStyle/>
          <a:p>
            <a:r>
              <a:rPr lang="en-US" dirty="0" smtClean="0">
                <a:solidFill>
                  <a:srgbClr val="0070C0"/>
                </a:solidFill>
              </a:rPr>
              <a:t>Copy 2</a:t>
            </a:r>
          </a:p>
          <a:p>
            <a:r>
              <a:rPr lang="en-US" dirty="0" smtClean="0">
                <a:solidFill>
                  <a:srgbClr val="0070C0"/>
                </a:solidFill>
              </a:rPr>
              <a:t>(barcode 102343…)</a:t>
            </a:r>
            <a:endParaRPr lang="en-US" dirty="0">
              <a:solidFill>
                <a:srgbClr val="0070C0"/>
              </a:solidFill>
            </a:endParaRPr>
          </a:p>
        </p:txBody>
      </p:sp>
      <p:sp>
        <p:nvSpPr>
          <p:cNvPr id="9" name="Cloud Callout 8"/>
          <p:cNvSpPr/>
          <p:nvPr/>
        </p:nvSpPr>
        <p:spPr bwMode="auto">
          <a:xfrm>
            <a:off x="7729767" y="334877"/>
            <a:ext cx="609600" cy="307848"/>
          </a:xfrm>
          <a:prstGeom prst="cloudCallout">
            <a:avLst>
              <a:gd name="adj1" fmla="val -62725"/>
              <a:gd name="adj2" fmla="val 78556"/>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cs typeface="Arial" charset="0"/>
            </a:endParaRPr>
          </a:p>
        </p:txBody>
      </p:sp>
    </p:spTree>
    <p:extLst>
      <p:ext uri="{BB962C8B-B14F-4D97-AF65-F5344CB8AC3E}">
        <p14:creationId xmlns:p14="http://schemas.microsoft.com/office/powerpoint/2010/main" val="623833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
          <p:cNvGrpSpPr>
            <a:grpSpLocks/>
          </p:cNvGrpSpPr>
          <p:nvPr/>
        </p:nvGrpSpPr>
        <p:grpSpPr bwMode="auto">
          <a:xfrm>
            <a:off x="223838" y="919163"/>
            <a:ext cx="8715375" cy="4911725"/>
            <a:chOff x="0" y="0"/>
            <a:chExt cx="7808" cy="4400"/>
          </a:xfrm>
        </p:grpSpPr>
        <p:sp>
          <p:nvSpPr>
            <p:cNvPr id="42045" name="Rectangle 2"/>
            <p:cNvSpPr>
              <a:spLocks/>
            </p:cNvSpPr>
            <p:nvPr/>
          </p:nvSpPr>
          <p:spPr bwMode="auto">
            <a:xfrm>
              <a:off x="0" y="0"/>
              <a:ext cx="1072" cy="44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6" name="Rectangle 3"/>
            <p:cNvSpPr>
              <a:spLocks/>
            </p:cNvSpPr>
            <p:nvPr/>
          </p:nvSpPr>
          <p:spPr bwMode="auto">
            <a:xfrm>
              <a:off x="6296" y="0"/>
              <a:ext cx="1512" cy="44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7" name="Rectangle 4"/>
            <p:cNvSpPr>
              <a:spLocks/>
            </p:cNvSpPr>
            <p:nvPr/>
          </p:nvSpPr>
          <p:spPr bwMode="auto">
            <a:xfrm>
              <a:off x="1072" y="0"/>
              <a:ext cx="5232" cy="4400"/>
            </a:xfrm>
            <a:prstGeom prst="rect">
              <a:avLst/>
            </a:prstGeom>
            <a:solidFill>
              <a:srgbClr val="FBF9C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grpSp>
      <p:sp>
        <p:nvSpPr>
          <p:cNvPr id="147462" name="Rectangle 5"/>
          <p:cNvSpPr>
            <a:spLocks/>
          </p:cNvSpPr>
          <p:nvPr/>
        </p:nvSpPr>
        <p:spPr bwMode="auto">
          <a:xfrm>
            <a:off x="160338" y="5943600"/>
            <a:ext cx="15922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Original Work -</a:t>
            </a:r>
            <a:r>
              <a:rPr lang="en-US" sz="1700">
                <a:latin typeface="Times New Roman" panose="02020603050405020304" pitchFamily="18" charset="0"/>
                <a:ea typeface="ヒラギノ角ゴ ProN W3" pitchFamily="-109" charset="-128"/>
                <a:sym typeface="Times New Roman" panose="02020603050405020304" pitchFamily="18" charset="0"/>
              </a:rPr>
              <a:t> </a:t>
            </a:r>
            <a:r>
              <a:rPr lang="en-US" sz="2000">
                <a:latin typeface="Times New Roman" panose="02020603050405020304" pitchFamily="18" charset="0"/>
                <a:ea typeface="ヒラギノ角ゴ ProN W3" pitchFamily="-109" charset="-128"/>
                <a:sym typeface="Times New Roman" panose="02020603050405020304" pitchFamily="18" charset="0"/>
              </a:rPr>
              <a:t>Same Expression</a:t>
            </a:r>
          </a:p>
        </p:txBody>
      </p:sp>
      <p:sp>
        <p:nvSpPr>
          <p:cNvPr id="147463" name="Rectangle 6"/>
          <p:cNvSpPr>
            <a:spLocks/>
          </p:cNvSpPr>
          <p:nvPr/>
        </p:nvSpPr>
        <p:spPr bwMode="auto">
          <a:xfrm>
            <a:off x="1219200" y="6027738"/>
            <a:ext cx="3581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Same Work – </a:t>
            </a:r>
          </a:p>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New Expression</a:t>
            </a:r>
          </a:p>
        </p:txBody>
      </p:sp>
      <p:sp>
        <p:nvSpPr>
          <p:cNvPr id="147464" name="Rectangle 7"/>
          <p:cNvSpPr>
            <a:spLocks/>
          </p:cNvSpPr>
          <p:nvPr/>
        </p:nvSpPr>
        <p:spPr bwMode="auto">
          <a:xfrm>
            <a:off x="5089525" y="6027738"/>
            <a:ext cx="3830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New Work</a:t>
            </a:r>
          </a:p>
        </p:txBody>
      </p:sp>
      <p:sp>
        <p:nvSpPr>
          <p:cNvPr id="16392" name="Rectangle 8"/>
          <p:cNvSpPr>
            <a:spLocks/>
          </p:cNvSpPr>
          <p:nvPr/>
        </p:nvSpPr>
        <p:spPr bwMode="auto">
          <a:xfrm>
            <a:off x="4017963" y="6248400"/>
            <a:ext cx="22240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i="1">
                <a:latin typeface="Times New Roman" panose="02020603050405020304" pitchFamily="18" charset="0"/>
                <a:ea typeface="ヒラギノ角ゴ ProN W3" pitchFamily="-109" charset="-128"/>
                <a:sym typeface="Times New Roman" panose="02020603050405020304" pitchFamily="18" charset="0"/>
              </a:rPr>
              <a:t>Cataloging Rules Cut-Off Point</a:t>
            </a:r>
          </a:p>
        </p:txBody>
      </p:sp>
      <p:sp>
        <p:nvSpPr>
          <p:cNvPr id="147466" name="Rectangle 9"/>
          <p:cNvSpPr>
            <a:spLocks/>
          </p:cNvSpPr>
          <p:nvPr/>
        </p:nvSpPr>
        <p:spPr bwMode="auto">
          <a:xfrm>
            <a:off x="1455738" y="928688"/>
            <a:ext cx="57499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a:latin typeface="Times New Roman" panose="02020603050405020304" pitchFamily="18" charset="0"/>
                <a:ea typeface="ヒラギノ角ゴ ProN W3" pitchFamily="-109" charset="-128"/>
                <a:sym typeface="Times New Roman" panose="02020603050405020304" pitchFamily="18" charset="0"/>
              </a:rPr>
              <a:t>Derivative</a:t>
            </a:r>
          </a:p>
        </p:txBody>
      </p:sp>
      <p:sp>
        <p:nvSpPr>
          <p:cNvPr id="147467" name="Rectangle 10"/>
          <p:cNvSpPr>
            <a:spLocks/>
          </p:cNvSpPr>
          <p:nvPr/>
        </p:nvSpPr>
        <p:spPr bwMode="auto">
          <a:xfrm>
            <a:off x="0" y="923925"/>
            <a:ext cx="160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a:latin typeface="Times New Roman" panose="02020603050405020304" pitchFamily="18" charset="0"/>
                <a:ea typeface="ヒラギノ角ゴ ProN W3" pitchFamily="-109" charset="-128"/>
                <a:sym typeface="Times New Roman" panose="02020603050405020304" pitchFamily="18" charset="0"/>
              </a:rPr>
              <a:t>Equivalent</a:t>
            </a:r>
          </a:p>
        </p:txBody>
      </p:sp>
      <p:sp>
        <p:nvSpPr>
          <p:cNvPr id="147468" name="Rectangle 11"/>
          <p:cNvSpPr>
            <a:spLocks/>
          </p:cNvSpPr>
          <p:nvPr/>
        </p:nvSpPr>
        <p:spPr bwMode="auto">
          <a:xfrm>
            <a:off x="7286625" y="923925"/>
            <a:ext cx="15986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a:latin typeface="Times New Roman" panose="02020603050405020304" pitchFamily="18" charset="0"/>
                <a:ea typeface="ヒラギノ角ゴ ProN W3" pitchFamily="-109" charset="-128"/>
                <a:sym typeface="Times New Roman" panose="02020603050405020304" pitchFamily="18" charset="0"/>
              </a:rPr>
              <a:t>Descriptive</a:t>
            </a:r>
          </a:p>
        </p:txBody>
      </p:sp>
      <p:sp>
        <p:nvSpPr>
          <p:cNvPr id="41994" name="Rectangle 12"/>
          <p:cNvSpPr>
            <a:spLocks/>
          </p:cNvSpPr>
          <p:nvPr/>
        </p:nvSpPr>
        <p:spPr bwMode="auto">
          <a:xfrm>
            <a:off x="571500" y="4202113"/>
            <a:ext cx="8302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Facsimile</a:t>
            </a:r>
          </a:p>
        </p:txBody>
      </p:sp>
      <p:sp>
        <p:nvSpPr>
          <p:cNvPr id="41995" name="Rectangle 13"/>
          <p:cNvSpPr>
            <a:spLocks/>
          </p:cNvSpPr>
          <p:nvPr/>
        </p:nvSpPr>
        <p:spPr bwMode="auto">
          <a:xfrm>
            <a:off x="231775" y="4656138"/>
            <a:ext cx="83026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Reprint</a:t>
            </a:r>
          </a:p>
        </p:txBody>
      </p:sp>
      <p:sp>
        <p:nvSpPr>
          <p:cNvPr id="41996" name="Rectangle 14"/>
          <p:cNvSpPr>
            <a:spLocks/>
          </p:cNvSpPr>
          <p:nvPr/>
        </p:nvSpPr>
        <p:spPr bwMode="auto">
          <a:xfrm>
            <a:off x="268288" y="3295650"/>
            <a:ext cx="10890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Exact</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Reproduction</a:t>
            </a:r>
          </a:p>
        </p:txBody>
      </p:sp>
      <p:sp>
        <p:nvSpPr>
          <p:cNvPr id="41997" name="Rectangle 15"/>
          <p:cNvSpPr>
            <a:spLocks/>
          </p:cNvSpPr>
          <p:nvPr/>
        </p:nvSpPr>
        <p:spPr bwMode="auto">
          <a:xfrm>
            <a:off x="660400" y="2593975"/>
            <a:ext cx="8302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Copy</a:t>
            </a:r>
          </a:p>
        </p:txBody>
      </p:sp>
      <p:sp>
        <p:nvSpPr>
          <p:cNvPr id="41998" name="Rectangle 16"/>
          <p:cNvSpPr>
            <a:spLocks/>
          </p:cNvSpPr>
          <p:nvPr/>
        </p:nvSpPr>
        <p:spPr bwMode="auto">
          <a:xfrm>
            <a:off x="322263" y="1697038"/>
            <a:ext cx="10525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Microform</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Reproduction</a:t>
            </a:r>
          </a:p>
        </p:txBody>
      </p:sp>
      <p:sp>
        <p:nvSpPr>
          <p:cNvPr id="41999" name="Rectangle 17"/>
          <p:cNvSpPr>
            <a:spLocks/>
          </p:cNvSpPr>
          <p:nvPr/>
        </p:nvSpPr>
        <p:spPr bwMode="auto">
          <a:xfrm>
            <a:off x="2009775" y="4098925"/>
            <a:ext cx="884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Variations or Versions</a:t>
            </a:r>
          </a:p>
        </p:txBody>
      </p:sp>
      <p:grpSp>
        <p:nvGrpSpPr>
          <p:cNvPr id="3" name="Group 18"/>
          <p:cNvGrpSpPr>
            <a:grpSpLocks/>
          </p:cNvGrpSpPr>
          <p:nvPr/>
        </p:nvGrpSpPr>
        <p:grpSpPr bwMode="auto">
          <a:xfrm>
            <a:off x="482600" y="5313363"/>
            <a:ext cx="8188325" cy="419100"/>
            <a:chOff x="0" y="0"/>
            <a:chExt cx="7336" cy="376"/>
          </a:xfrm>
        </p:grpSpPr>
        <p:sp>
          <p:nvSpPr>
            <p:cNvPr id="42036" name="AutoShape 19"/>
            <p:cNvSpPr>
              <a:spLocks/>
            </p:cNvSpPr>
            <p:nvPr/>
          </p:nvSpPr>
          <p:spPr bwMode="auto">
            <a:xfrm>
              <a:off x="0" y="16"/>
              <a:ext cx="360" cy="360"/>
            </a:xfrm>
            <a:prstGeom prst="triangle">
              <a:avLst>
                <a:gd name="adj" fmla="val 50000"/>
              </a:avLst>
            </a:prstGeom>
            <a:solidFill>
              <a:srgbClr val="2B3D92"/>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37" name="AutoShape 20"/>
            <p:cNvSpPr>
              <a:spLocks/>
            </p:cNvSpPr>
            <p:nvPr/>
          </p:nvSpPr>
          <p:spPr bwMode="auto">
            <a:xfrm>
              <a:off x="872" y="16"/>
              <a:ext cx="360" cy="360"/>
            </a:xfrm>
            <a:prstGeom prst="triangle">
              <a:avLst>
                <a:gd name="adj" fmla="val 50000"/>
              </a:avLst>
            </a:prstGeom>
            <a:solidFill>
              <a:srgbClr val="3752A0"/>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38" name="AutoShape 21"/>
            <p:cNvSpPr>
              <a:spLocks/>
            </p:cNvSpPr>
            <p:nvPr/>
          </p:nvSpPr>
          <p:spPr bwMode="auto">
            <a:xfrm>
              <a:off x="1744" y="16"/>
              <a:ext cx="360" cy="360"/>
            </a:xfrm>
            <a:prstGeom prst="triangle">
              <a:avLst>
                <a:gd name="adj" fmla="val 50000"/>
              </a:avLst>
            </a:prstGeom>
            <a:solidFill>
              <a:srgbClr val="4EBAF1"/>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39" name="AutoShape 22"/>
            <p:cNvSpPr>
              <a:spLocks/>
            </p:cNvSpPr>
            <p:nvPr/>
          </p:nvSpPr>
          <p:spPr bwMode="auto">
            <a:xfrm>
              <a:off x="2616" y="16"/>
              <a:ext cx="360" cy="360"/>
            </a:xfrm>
            <a:prstGeom prst="triangle">
              <a:avLst>
                <a:gd name="adj" fmla="val 50000"/>
              </a:avLst>
            </a:prstGeom>
            <a:solidFill>
              <a:srgbClr val="4DB7BA"/>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0" name="AutoShape 23"/>
            <p:cNvSpPr>
              <a:spLocks/>
            </p:cNvSpPr>
            <p:nvPr/>
          </p:nvSpPr>
          <p:spPr bwMode="auto">
            <a:xfrm>
              <a:off x="3488" y="16"/>
              <a:ext cx="360" cy="360"/>
            </a:xfrm>
            <a:prstGeom prst="triangle">
              <a:avLst>
                <a:gd name="adj" fmla="val 50000"/>
              </a:avLst>
            </a:prstGeom>
            <a:solidFill>
              <a:srgbClr val="3A8C54"/>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1" name="AutoShape 24"/>
            <p:cNvSpPr>
              <a:spLocks/>
            </p:cNvSpPr>
            <p:nvPr/>
          </p:nvSpPr>
          <p:spPr bwMode="auto">
            <a:xfrm>
              <a:off x="4360" y="16"/>
              <a:ext cx="360" cy="360"/>
            </a:xfrm>
            <a:prstGeom prst="triangle">
              <a:avLst>
                <a:gd name="adj" fmla="val 50000"/>
              </a:avLst>
            </a:prstGeom>
            <a:solidFill>
              <a:srgbClr val="88C12E"/>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2" name="AutoShape 25"/>
            <p:cNvSpPr>
              <a:spLocks/>
            </p:cNvSpPr>
            <p:nvPr/>
          </p:nvSpPr>
          <p:spPr bwMode="auto">
            <a:xfrm>
              <a:off x="5232" y="16"/>
              <a:ext cx="360" cy="360"/>
            </a:xfrm>
            <a:prstGeom prst="triangle">
              <a:avLst>
                <a:gd name="adj" fmla="val 50000"/>
              </a:avLst>
            </a:prstGeom>
            <a:solidFill>
              <a:srgbClr val="EFEA28"/>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3" name="AutoShape 26"/>
            <p:cNvSpPr>
              <a:spLocks/>
            </p:cNvSpPr>
            <p:nvPr/>
          </p:nvSpPr>
          <p:spPr bwMode="auto">
            <a:xfrm>
              <a:off x="6104" y="16"/>
              <a:ext cx="360" cy="360"/>
            </a:xfrm>
            <a:prstGeom prst="triangle">
              <a:avLst>
                <a:gd name="adj" fmla="val 50000"/>
              </a:avLst>
            </a:prstGeom>
            <a:solidFill>
              <a:srgbClr val="E98520"/>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4" name="AutoShape 27"/>
            <p:cNvSpPr>
              <a:spLocks/>
            </p:cNvSpPr>
            <p:nvPr/>
          </p:nvSpPr>
          <p:spPr bwMode="auto">
            <a:xfrm>
              <a:off x="6976" y="0"/>
              <a:ext cx="360" cy="360"/>
            </a:xfrm>
            <a:prstGeom prst="triangle">
              <a:avLst>
                <a:gd name="adj" fmla="val 50000"/>
              </a:avLst>
            </a:prstGeom>
            <a:solidFill>
              <a:srgbClr val="E0211C"/>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grpSp>
      <p:sp>
        <p:nvSpPr>
          <p:cNvPr id="16412" name="Line 28"/>
          <p:cNvSpPr>
            <a:spLocks noChangeShapeType="1"/>
          </p:cNvSpPr>
          <p:nvPr/>
        </p:nvSpPr>
        <p:spPr bwMode="auto">
          <a:xfrm>
            <a:off x="5043488" y="1216025"/>
            <a:ext cx="4762" cy="521652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2002" name="Rectangle 29"/>
          <p:cNvSpPr>
            <a:spLocks/>
          </p:cNvSpPr>
          <p:nvPr/>
        </p:nvSpPr>
        <p:spPr bwMode="auto">
          <a:xfrm>
            <a:off x="1554163" y="3495675"/>
            <a:ext cx="91916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Translation</a:t>
            </a:r>
          </a:p>
        </p:txBody>
      </p:sp>
      <p:sp>
        <p:nvSpPr>
          <p:cNvPr id="42003" name="Rectangle 30"/>
          <p:cNvSpPr>
            <a:spLocks/>
          </p:cNvSpPr>
          <p:nvPr/>
        </p:nvSpPr>
        <p:spPr bwMode="auto">
          <a:xfrm>
            <a:off x="1536700" y="2081213"/>
            <a:ext cx="10620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Simultaneous</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“Publication”</a:t>
            </a:r>
          </a:p>
        </p:txBody>
      </p:sp>
      <p:sp>
        <p:nvSpPr>
          <p:cNvPr id="42004" name="Rectangle 31"/>
          <p:cNvSpPr>
            <a:spLocks/>
          </p:cNvSpPr>
          <p:nvPr/>
        </p:nvSpPr>
        <p:spPr bwMode="auto">
          <a:xfrm>
            <a:off x="2527300" y="1674813"/>
            <a:ext cx="10620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05" name="Rectangle 32"/>
          <p:cNvSpPr>
            <a:spLocks/>
          </p:cNvSpPr>
          <p:nvPr/>
        </p:nvSpPr>
        <p:spPr bwMode="auto">
          <a:xfrm>
            <a:off x="2251075" y="2906713"/>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Revision</a:t>
            </a:r>
          </a:p>
        </p:txBody>
      </p:sp>
      <p:sp>
        <p:nvSpPr>
          <p:cNvPr id="42006" name="Rectangle 33"/>
          <p:cNvSpPr>
            <a:spLocks/>
          </p:cNvSpPr>
          <p:nvPr/>
        </p:nvSpPr>
        <p:spPr bwMode="auto">
          <a:xfrm>
            <a:off x="3554413" y="4554538"/>
            <a:ext cx="1035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Slight</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Modification</a:t>
            </a:r>
          </a:p>
        </p:txBody>
      </p:sp>
      <p:sp>
        <p:nvSpPr>
          <p:cNvPr id="42007" name="Rectangle 34"/>
          <p:cNvSpPr>
            <a:spLocks/>
          </p:cNvSpPr>
          <p:nvPr/>
        </p:nvSpPr>
        <p:spPr bwMode="auto">
          <a:xfrm>
            <a:off x="3527425" y="3517900"/>
            <a:ext cx="1035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Expurgated</a:t>
            </a:r>
          </a:p>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08" name="Rectangle 35"/>
          <p:cNvSpPr>
            <a:spLocks/>
          </p:cNvSpPr>
          <p:nvPr/>
        </p:nvSpPr>
        <p:spPr bwMode="auto">
          <a:xfrm>
            <a:off x="3295650" y="2822575"/>
            <a:ext cx="1035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Illustrated</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09" name="Rectangle 36"/>
          <p:cNvSpPr>
            <a:spLocks/>
          </p:cNvSpPr>
          <p:nvPr/>
        </p:nvSpPr>
        <p:spPr bwMode="auto">
          <a:xfrm>
            <a:off x="3786188" y="2081213"/>
            <a:ext cx="10366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Abridged</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10" name="Rectangle 37"/>
          <p:cNvSpPr>
            <a:spLocks/>
          </p:cNvSpPr>
          <p:nvPr/>
        </p:nvSpPr>
        <p:spPr bwMode="auto">
          <a:xfrm>
            <a:off x="3652838" y="4202113"/>
            <a:ext cx="10350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Arrangement</a:t>
            </a:r>
          </a:p>
        </p:txBody>
      </p:sp>
      <p:sp>
        <p:nvSpPr>
          <p:cNvPr id="42011" name="Rectangle 38"/>
          <p:cNvSpPr>
            <a:spLocks/>
          </p:cNvSpPr>
          <p:nvPr/>
        </p:nvSpPr>
        <p:spPr bwMode="auto">
          <a:xfrm>
            <a:off x="5018088" y="1773238"/>
            <a:ext cx="10636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Summary</a:t>
            </a:r>
          </a:p>
        </p:txBody>
      </p:sp>
      <p:sp>
        <p:nvSpPr>
          <p:cNvPr id="42012" name="Rectangle 39"/>
          <p:cNvSpPr>
            <a:spLocks/>
          </p:cNvSpPr>
          <p:nvPr/>
        </p:nvSpPr>
        <p:spPr bwMode="auto">
          <a:xfrm>
            <a:off x="5045075" y="1960563"/>
            <a:ext cx="10636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Abstract</a:t>
            </a:r>
          </a:p>
        </p:txBody>
      </p:sp>
      <p:sp>
        <p:nvSpPr>
          <p:cNvPr id="42013" name="Rectangle 40"/>
          <p:cNvSpPr>
            <a:spLocks/>
          </p:cNvSpPr>
          <p:nvPr/>
        </p:nvSpPr>
        <p:spPr bwMode="auto">
          <a:xfrm>
            <a:off x="5010150" y="2155825"/>
            <a:ext cx="10620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Digest</a:t>
            </a:r>
          </a:p>
        </p:txBody>
      </p:sp>
      <p:sp>
        <p:nvSpPr>
          <p:cNvPr id="42014" name="Rectangle 41"/>
          <p:cNvSpPr>
            <a:spLocks/>
          </p:cNvSpPr>
          <p:nvPr/>
        </p:nvSpPr>
        <p:spPr bwMode="auto">
          <a:xfrm>
            <a:off x="5527675" y="3022600"/>
            <a:ext cx="13033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Change of Genre</a:t>
            </a:r>
          </a:p>
        </p:txBody>
      </p:sp>
      <p:sp>
        <p:nvSpPr>
          <p:cNvPr id="42015" name="Rectangle 42"/>
          <p:cNvSpPr>
            <a:spLocks/>
          </p:cNvSpPr>
          <p:nvPr/>
        </p:nvSpPr>
        <p:spPr bwMode="auto">
          <a:xfrm>
            <a:off x="5367338" y="4656138"/>
            <a:ext cx="106203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Adaptation</a:t>
            </a:r>
          </a:p>
        </p:txBody>
      </p:sp>
      <p:sp>
        <p:nvSpPr>
          <p:cNvPr id="42016" name="Rectangle 43"/>
          <p:cNvSpPr>
            <a:spLocks/>
          </p:cNvSpPr>
          <p:nvPr/>
        </p:nvSpPr>
        <p:spPr bwMode="auto">
          <a:xfrm>
            <a:off x="6027738" y="2012950"/>
            <a:ext cx="110648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Dramatization</a:t>
            </a:r>
          </a:p>
        </p:txBody>
      </p:sp>
      <p:sp>
        <p:nvSpPr>
          <p:cNvPr id="42017" name="Rectangle 44"/>
          <p:cNvSpPr>
            <a:spLocks/>
          </p:cNvSpPr>
          <p:nvPr/>
        </p:nvSpPr>
        <p:spPr bwMode="auto">
          <a:xfrm>
            <a:off x="6027738" y="2219325"/>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Novelization</a:t>
            </a:r>
          </a:p>
        </p:txBody>
      </p:sp>
      <p:sp>
        <p:nvSpPr>
          <p:cNvPr id="42018" name="Rectangle 45"/>
          <p:cNvSpPr>
            <a:spLocks/>
          </p:cNvSpPr>
          <p:nvPr/>
        </p:nvSpPr>
        <p:spPr bwMode="auto">
          <a:xfrm>
            <a:off x="6027738" y="2406650"/>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Screenplay</a:t>
            </a:r>
          </a:p>
        </p:txBody>
      </p:sp>
      <p:sp>
        <p:nvSpPr>
          <p:cNvPr id="42019" name="Rectangle 46"/>
          <p:cNvSpPr>
            <a:spLocks/>
          </p:cNvSpPr>
          <p:nvPr/>
        </p:nvSpPr>
        <p:spPr bwMode="auto">
          <a:xfrm>
            <a:off x="6027738" y="2674938"/>
            <a:ext cx="10620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Libretto</a:t>
            </a:r>
          </a:p>
        </p:txBody>
      </p:sp>
      <p:sp>
        <p:nvSpPr>
          <p:cNvPr id="42020" name="Rectangle 47"/>
          <p:cNvSpPr>
            <a:spLocks/>
          </p:cNvSpPr>
          <p:nvPr/>
        </p:nvSpPr>
        <p:spPr bwMode="auto">
          <a:xfrm>
            <a:off x="6027738" y="1231900"/>
            <a:ext cx="11064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Free</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Translation</a:t>
            </a:r>
          </a:p>
        </p:txBody>
      </p:sp>
      <p:sp>
        <p:nvSpPr>
          <p:cNvPr id="42021" name="Rectangle 48"/>
          <p:cNvSpPr>
            <a:spLocks/>
          </p:cNvSpPr>
          <p:nvPr/>
        </p:nvSpPr>
        <p:spPr bwMode="auto">
          <a:xfrm>
            <a:off x="5875338" y="4010025"/>
            <a:ext cx="14382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Same Style or</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Thematic Content</a:t>
            </a:r>
          </a:p>
        </p:txBody>
      </p:sp>
      <p:sp>
        <p:nvSpPr>
          <p:cNvPr id="42022" name="Rectangle 49"/>
          <p:cNvSpPr>
            <a:spLocks/>
          </p:cNvSpPr>
          <p:nvPr/>
        </p:nvSpPr>
        <p:spPr bwMode="auto">
          <a:xfrm>
            <a:off x="6769100" y="3236913"/>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         </a:t>
            </a:r>
          </a:p>
        </p:txBody>
      </p:sp>
      <p:sp>
        <p:nvSpPr>
          <p:cNvPr id="42023" name="Rectangle 50"/>
          <p:cNvSpPr>
            <a:spLocks/>
          </p:cNvSpPr>
          <p:nvPr/>
        </p:nvSpPr>
        <p:spPr bwMode="auto">
          <a:xfrm>
            <a:off x="6330950" y="3406775"/>
            <a:ext cx="10636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Parody</a:t>
            </a:r>
          </a:p>
        </p:txBody>
      </p:sp>
      <p:sp>
        <p:nvSpPr>
          <p:cNvPr id="42024" name="Rectangle 51"/>
          <p:cNvSpPr>
            <a:spLocks/>
          </p:cNvSpPr>
          <p:nvPr/>
        </p:nvSpPr>
        <p:spPr bwMode="auto">
          <a:xfrm>
            <a:off x="6323013" y="3621088"/>
            <a:ext cx="106203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Imitation</a:t>
            </a:r>
          </a:p>
        </p:txBody>
      </p:sp>
      <p:sp>
        <p:nvSpPr>
          <p:cNvPr id="42025" name="Rectangle 52"/>
          <p:cNvSpPr>
            <a:spLocks/>
          </p:cNvSpPr>
          <p:nvPr/>
        </p:nvSpPr>
        <p:spPr bwMode="auto">
          <a:xfrm>
            <a:off x="7242175" y="1335088"/>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Review</a:t>
            </a:r>
          </a:p>
        </p:txBody>
      </p:sp>
      <p:sp>
        <p:nvSpPr>
          <p:cNvPr id="42026" name="Rectangle 53"/>
          <p:cNvSpPr>
            <a:spLocks/>
          </p:cNvSpPr>
          <p:nvPr/>
        </p:nvSpPr>
        <p:spPr bwMode="auto">
          <a:xfrm>
            <a:off x="7170738" y="2120900"/>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Criticism</a:t>
            </a:r>
          </a:p>
        </p:txBody>
      </p:sp>
      <p:sp>
        <p:nvSpPr>
          <p:cNvPr id="42027" name="Rectangle 54"/>
          <p:cNvSpPr>
            <a:spLocks/>
          </p:cNvSpPr>
          <p:nvPr/>
        </p:nvSpPr>
        <p:spPr bwMode="auto">
          <a:xfrm>
            <a:off x="7358063" y="3438525"/>
            <a:ext cx="10620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Annotated</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28" name="Rectangle 55"/>
          <p:cNvSpPr>
            <a:spLocks/>
          </p:cNvSpPr>
          <p:nvPr/>
        </p:nvSpPr>
        <p:spPr bwMode="auto">
          <a:xfrm>
            <a:off x="7786688" y="1692275"/>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Casebook</a:t>
            </a:r>
          </a:p>
        </p:txBody>
      </p:sp>
      <p:sp>
        <p:nvSpPr>
          <p:cNvPr id="42029" name="Rectangle 56"/>
          <p:cNvSpPr>
            <a:spLocks/>
          </p:cNvSpPr>
          <p:nvPr/>
        </p:nvSpPr>
        <p:spPr bwMode="auto">
          <a:xfrm>
            <a:off x="7697788" y="2781300"/>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Evaluation</a:t>
            </a:r>
          </a:p>
        </p:txBody>
      </p:sp>
      <p:sp>
        <p:nvSpPr>
          <p:cNvPr id="42030" name="Rectangle 57"/>
          <p:cNvSpPr>
            <a:spLocks/>
          </p:cNvSpPr>
          <p:nvPr/>
        </p:nvSpPr>
        <p:spPr bwMode="auto">
          <a:xfrm>
            <a:off x="7697788" y="4389438"/>
            <a:ext cx="10620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Commentary</a:t>
            </a:r>
          </a:p>
        </p:txBody>
      </p:sp>
      <p:sp>
        <p:nvSpPr>
          <p:cNvPr id="147515" name="Line 58"/>
          <p:cNvSpPr>
            <a:spLocks noChangeShapeType="1"/>
          </p:cNvSpPr>
          <p:nvPr/>
        </p:nvSpPr>
        <p:spPr bwMode="auto">
          <a:xfrm rot="10800000">
            <a:off x="814388" y="5149850"/>
            <a:ext cx="7545387" cy="0"/>
          </a:xfrm>
          <a:prstGeom prst="line">
            <a:avLst/>
          </a:prstGeom>
          <a:noFill/>
          <a:ln w="50800">
            <a:solidFill>
              <a:srgbClr val="FF0000"/>
            </a:solidFill>
            <a:round/>
            <a:headEnd type="arrow" w="lg" len="med"/>
            <a:tailEnd/>
          </a:ln>
          <a:extLst>
            <a:ext uri="{909E8E84-426E-40DD-AFC4-6F175D3DCCD1}">
              <a14:hiddenFill xmlns:a14="http://schemas.microsoft.com/office/drawing/2010/main">
                <a:noFill/>
              </a14:hiddenFill>
            </a:ext>
          </a:extLst>
        </p:spPr>
        <p:txBody>
          <a:bodyPr/>
          <a:lstStyle/>
          <a:p>
            <a:endParaRPr lang="en-US"/>
          </a:p>
        </p:txBody>
      </p:sp>
      <p:sp>
        <p:nvSpPr>
          <p:cNvPr id="42032" name="Rectangle 59"/>
          <p:cNvSpPr>
            <a:spLocks/>
          </p:cNvSpPr>
          <p:nvPr/>
        </p:nvSpPr>
        <p:spPr bwMode="auto">
          <a:xfrm>
            <a:off x="36513" y="312738"/>
            <a:ext cx="90805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4400">
                <a:latin typeface="Verdana" panose="020B0604030504040204" pitchFamily="34" charset="0"/>
                <a:ea typeface="ヒラギノ角ゴ ProN W3" pitchFamily="-109" charset="-128"/>
                <a:sym typeface="Helvetica" panose="020B0604020202020204" pitchFamily="34" charset="0"/>
              </a:rPr>
              <a:t>Family of Works</a:t>
            </a:r>
          </a:p>
        </p:txBody>
      </p:sp>
      <p:sp>
        <p:nvSpPr>
          <p:cNvPr id="16444" name="Rectangle 60"/>
          <p:cNvSpPr>
            <a:spLocks/>
          </p:cNvSpPr>
          <p:nvPr/>
        </p:nvSpPr>
        <p:spPr bwMode="auto">
          <a:xfrm>
            <a:off x="241300" y="928688"/>
            <a:ext cx="1160463" cy="4884737"/>
          </a:xfrm>
          <a:prstGeom prst="rect">
            <a:avLst/>
          </a:prstGeom>
          <a:noFill/>
          <a:ln w="508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16445" name="Rectangle 61"/>
          <p:cNvSpPr>
            <a:spLocks/>
          </p:cNvSpPr>
          <p:nvPr/>
        </p:nvSpPr>
        <p:spPr bwMode="auto">
          <a:xfrm>
            <a:off x="1411288" y="928688"/>
            <a:ext cx="5840412" cy="4884737"/>
          </a:xfrm>
          <a:prstGeom prst="rect">
            <a:avLst/>
          </a:prstGeom>
          <a:noFill/>
          <a:ln w="508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16446" name="Rectangle 62"/>
          <p:cNvSpPr>
            <a:spLocks/>
          </p:cNvSpPr>
          <p:nvPr/>
        </p:nvSpPr>
        <p:spPr bwMode="auto">
          <a:xfrm>
            <a:off x="7242175" y="928688"/>
            <a:ext cx="1670050" cy="4884737"/>
          </a:xfrm>
          <a:prstGeom prst="rect">
            <a:avLst/>
          </a:prstGeom>
          <a:noFill/>
          <a:ln w="508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64" name="Date Placeholder 3"/>
          <p:cNvSpPr txBox="1">
            <a:spLocks/>
          </p:cNvSpPr>
          <p:nvPr/>
        </p:nvSpPr>
        <p:spPr>
          <a:xfrm>
            <a:off x="7553142" y="6580188"/>
            <a:ext cx="1733915" cy="286994"/>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200" dirty="0" smtClean="0"/>
              <a:t>RDA for Georgia, 2011</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515"/>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0-#ppt_w/2"/>
                                          </p:val>
                                        </p:tav>
                                        <p:tav tm="100000">
                                          <p:val>
                                            <p:strVal val="#ppt_x"/>
                                          </p:val>
                                        </p:tav>
                                      </p:tavLst>
                                    </p:anim>
                                    <p:anim calcmode="lin" valueType="num">
                                      <p:cBhvr additive="base">
                                        <p:cTn id="11"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6444"/>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47467"/>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grpId="0" nodeType="afterEffect">
                                  <p:stCondLst>
                                    <p:cond delay="0"/>
                                  </p:stCondLst>
                                  <p:childTnLst>
                                    <p:set>
                                      <p:cBhvr>
                                        <p:cTn id="21" dur="1" fill="hold">
                                          <p:stCondLst>
                                            <p:cond delay="499"/>
                                          </p:stCondLst>
                                        </p:cTn>
                                        <p:tgtEl>
                                          <p:spTgt spid="14746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6444"/>
                                        </p:tgtEl>
                                        <p:attrNameLst>
                                          <p:attrName>style.visibility</p:attrName>
                                        </p:attrNameLst>
                                      </p:cBhvr>
                                      <p:to>
                                        <p:strVal val="hidden"/>
                                      </p:to>
                                    </p:set>
                                  </p:childTnLst>
                                </p:cTn>
                              </p:par>
                              <p:par>
                                <p:cTn id="26" presetID="2" presetClass="entr" presetSubtype="4" fill="hold" grpId="0" nodeType="withEffect">
                                  <p:stCondLst>
                                    <p:cond delay="0"/>
                                  </p:stCondLst>
                                  <p:childTnLst>
                                    <p:set>
                                      <p:cBhvr>
                                        <p:cTn id="27" dur="1" fill="hold">
                                          <p:stCondLst>
                                            <p:cond delay="0"/>
                                          </p:stCondLst>
                                        </p:cTn>
                                        <p:tgtEl>
                                          <p:spTgt spid="147463"/>
                                        </p:tgtEl>
                                        <p:attrNameLst>
                                          <p:attrName>style.visibility</p:attrName>
                                        </p:attrNameLst>
                                      </p:cBhvr>
                                      <p:to>
                                        <p:strVal val="visible"/>
                                      </p:to>
                                    </p:set>
                                    <p:anim calcmode="lin" valueType="num">
                                      <p:cBhvr additive="base">
                                        <p:cTn id="28" dur="500" fill="hold"/>
                                        <p:tgtEl>
                                          <p:spTgt spid="147463"/>
                                        </p:tgtEl>
                                        <p:attrNameLst>
                                          <p:attrName>ppt_x</p:attrName>
                                        </p:attrNameLst>
                                      </p:cBhvr>
                                      <p:tavLst>
                                        <p:tav tm="0">
                                          <p:val>
                                            <p:strVal val="#ppt_x"/>
                                          </p:val>
                                        </p:tav>
                                        <p:tav tm="100000">
                                          <p:val>
                                            <p:strVal val="#ppt_x"/>
                                          </p:val>
                                        </p:tav>
                                      </p:tavLst>
                                    </p:anim>
                                    <p:anim calcmode="lin" valueType="num">
                                      <p:cBhvr additive="base">
                                        <p:cTn id="29" dur="500" fill="hold"/>
                                        <p:tgtEl>
                                          <p:spTgt spid="147463"/>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16445"/>
                                        </p:tgtEl>
                                        <p:attrNameLst>
                                          <p:attrName>style.visibility</p:attrName>
                                        </p:attrNameLst>
                                      </p:cBhvr>
                                      <p:to>
                                        <p:strVal val="visible"/>
                                      </p:to>
                                    </p:set>
                                  </p:childTnLst>
                                </p:cTn>
                              </p:par>
                            </p:childTnLst>
                          </p:cTn>
                        </p:par>
                        <p:par>
                          <p:cTn id="33" fill="hold" nodeType="afterGroup">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147466"/>
                                        </p:tgtEl>
                                        <p:attrNameLst>
                                          <p:attrName>style.visibility</p:attrName>
                                        </p:attrNameLst>
                                      </p:cBhvr>
                                      <p:to>
                                        <p:strVal val="visible"/>
                                      </p:to>
                                    </p:set>
                                    <p:animEffect transition="in" filter="dissolve">
                                      <p:cBhvr>
                                        <p:cTn id="36" dur="500"/>
                                        <p:tgtEl>
                                          <p:spTgt spid="1474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412"/>
                                        </p:tgtEl>
                                        <p:attrNameLst>
                                          <p:attrName>style.visibility</p:attrName>
                                        </p:attrNameLst>
                                      </p:cBhvr>
                                      <p:to>
                                        <p:strVal val="visible"/>
                                      </p:to>
                                    </p:set>
                                    <p:anim calcmode="lin" valueType="num">
                                      <p:cBhvr>
                                        <p:cTn id="41" dur="500" fill="hold"/>
                                        <p:tgtEl>
                                          <p:spTgt spid="16412"/>
                                        </p:tgtEl>
                                        <p:attrNameLst>
                                          <p:attrName>ppt_w</p:attrName>
                                        </p:attrNameLst>
                                      </p:cBhvr>
                                      <p:tavLst>
                                        <p:tav tm="0">
                                          <p:val>
                                            <p:fltVal val="0"/>
                                          </p:val>
                                        </p:tav>
                                        <p:tav tm="100000">
                                          <p:val>
                                            <p:strVal val="#ppt_w"/>
                                          </p:val>
                                        </p:tav>
                                      </p:tavLst>
                                    </p:anim>
                                    <p:anim calcmode="lin" valueType="num">
                                      <p:cBhvr>
                                        <p:cTn id="42" dur="500" fill="hold"/>
                                        <p:tgtEl>
                                          <p:spTgt spid="16412"/>
                                        </p:tgtEl>
                                        <p:attrNameLst>
                                          <p:attrName>ppt_h</p:attrName>
                                        </p:attrNameLst>
                                      </p:cBhvr>
                                      <p:tavLst>
                                        <p:tav tm="0">
                                          <p:val>
                                            <p:fltVal val="0"/>
                                          </p:val>
                                        </p:tav>
                                        <p:tav tm="100000">
                                          <p:val>
                                            <p:strVal val="#ppt_h"/>
                                          </p:val>
                                        </p:tav>
                                      </p:tavLst>
                                    </p:anim>
                                  </p:childTnLst>
                                </p:cTn>
                              </p:par>
                            </p:childTnLst>
                          </p:cTn>
                        </p:par>
                        <p:par>
                          <p:cTn id="43" fill="hold" nodeType="afterGroup">
                            <p:stCondLst>
                              <p:cond delay="500"/>
                            </p:stCondLst>
                            <p:childTnLst>
                              <p:par>
                                <p:cTn id="44" presetID="23" presetClass="entr" presetSubtype="16" fill="hold" grpId="0" nodeType="afterEffect">
                                  <p:stCondLst>
                                    <p:cond delay="0"/>
                                  </p:stCondLst>
                                  <p:childTnLst>
                                    <p:set>
                                      <p:cBhvr>
                                        <p:cTn id="45" dur="1" fill="hold">
                                          <p:stCondLst>
                                            <p:cond delay="0"/>
                                          </p:stCondLst>
                                        </p:cTn>
                                        <p:tgtEl>
                                          <p:spTgt spid="16392"/>
                                        </p:tgtEl>
                                        <p:attrNameLst>
                                          <p:attrName>style.visibility</p:attrName>
                                        </p:attrNameLst>
                                      </p:cBhvr>
                                      <p:to>
                                        <p:strVal val="visible"/>
                                      </p:to>
                                    </p:set>
                                    <p:anim calcmode="lin" valueType="num">
                                      <p:cBhvr>
                                        <p:cTn id="46" dur="500" fill="hold"/>
                                        <p:tgtEl>
                                          <p:spTgt spid="16392"/>
                                        </p:tgtEl>
                                        <p:attrNameLst>
                                          <p:attrName>ppt_w</p:attrName>
                                        </p:attrNameLst>
                                      </p:cBhvr>
                                      <p:tavLst>
                                        <p:tav tm="0">
                                          <p:val>
                                            <p:fltVal val="0"/>
                                          </p:val>
                                        </p:tav>
                                        <p:tav tm="100000">
                                          <p:val>
                                            <p:strVal val="#ppt_w"/>
                                          </p:val>
                                        </p:tav>
                                      </p:tavLst>
                                    </p:anim>
                                    <p:anim calcmode="lin" valueType="num">
                                      <p:cBhvr>
                                        <p:cTn id="47" dur="500" fill="hold"/>
                                        <p:tgtEl>
                                          <p:spTgt spid="16392"/>
                                        </p:tgtEl>
                                        <p:attrNameLst>
                                          <p:attrName>ppt_h</p:attrName>
                                        </p:attrNameLst>
                                      </p:cBhvr>
                                      <p:tavLst>
                                        <p:tav tm="0">
                                          <p:val>
                                            <p:fltVal val="0"/>
                                          </p:val>
                                        </p:tav>
                                        <p:tav tm="100000">
                                          <p:val>
                                            <p:strVal val="#ppt_h"/>
                                          </p:val>
                                        </p:tav>
                                      </p:tavLst>
                                    </p:anim>
                                  </p:childTnLst>
                                </p:cTn>
                              </p:par>
                            </p:childTnLst>
                          </p:cTn>
                        </p:par>
                        <p:par>
                          <p:cTn id="48" fill="hold" nodeType="afterGroup">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147464"/>
                                        </p:tgtEl>
                                        <p:attrNameLst>
                                          <p:attrName>style.visibility</p:attrName>
                                        </p:attrNameLst>
                                      </p:cBhvr>
                                      <p:to>
                                        <p:strVal val="visible"/>
                                      </p:to>
                                    </p:set>
                                    <p:anim calcmode="lin" valueType="num">
                                      <p:cBhvr additive="base">
                                        <p:cTn id="51" dur="500" fill="hold"/>
                                        <p:tgtEl>
                                          <p:spTgt spid="147464"/>
                                        </p:tgtEl>
                                        <p:attrNameLst>
                                          <p:attrName>ppt_x</p:attrName>
                                        </p:attrNameLst>
                                      </p:cBhvr>
                                      <p:tavLst>
                                        <p:tav tm="0">
                                          <p:val>
                                            <p:strVal val="#ppt_x"/>
                                          </p:val>
                                        </p:tav>
                                        <p:tav tm="100000">
                                          <p:val>
                                            <p:strVal val="#ppt_x"/>
                                          </p:val>
                                        </p:tav>
                                      </p:tavLst>
                                    </p:anim>
                                    <p:anim calcmode="lin" valueType="num">
                                      <p:cBhvr additive="base">
                                        <p:cTn id="52" dur="500" fill="hold"/>
                                        <p:tgtEl>
                                          <p:spTgt spid="147464"/>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6445"/>
                                        </p:tgtEl>
                                        <p:attrNameLst>
                                          <p:attrName>style.visibility</p:attrName>
                                        </p:attrNameLst>
                                      </p:cBhvr>
                                      <p:to>
                                        <p:strVal val="hidden"/>
                                      </p:to>
                                    </p:set>
                                  </p:childTnLst>
                                </p:cTn>
                              </p:par>
                              <p:par>
                                <p:cTn id="57" presetID="23" presetClass="entr" presetSubtype="16" fill="hold" grpId="0" nodeType="withEffect">
                                  <p:stCondLst>
                                    <p:cond delay="0"/>
                                  </p:stCondLst>
                                  <p:childTnLst>
                                    <p:set>
                                      <p:cBhvr>
                                        <p:cTn id="58" dur="1" fill="hold">
                                          <p:stCondLst>
                                            <p:cond delay="0"/>
                                          </p:stCondLst>
                                        </p:cTn>
                                        <p:tgtEl>
                                          <p:spTgt spid="16446"/>
                                        </p:tgtEl>
                                        <p:attrNameLst>
                                          <p:attrName>style.visibility</p:attrName>
                                        </p:attrNameLst>
                                      </p:cBhvr>
                                      <p:to>
                                        <p:strVal val="visible"/>
                                      </p:to>
                                    </p:set>
                                    <p:anim calcmode="lin" valueType="num">
                                      <p:cBhvr>
                                        <p:cTn id="59" dur="500" fill="hold"/>
                                        <p:tgtEl>
                                          <p:spTgt spid="16446"/>
                                        </p:tgtEl>
                                        <p:attrNameLst>
                                          <p:attrName>ppt_w</p:attrName>
                                        </p:attrNameLst>
                                      </p:cBhvr>
                                      <p:tavLst>
                                        <p:tav tm="0">
                                          <p:val>
                                            <p:fltVal val="0"/>
                                          </p:val>
                                        </p:tav>
                                        <p:tav tm="100000">
                                          <p:val>
                                            <p:strVal val="#ppt_w"/>
                                          </p:val>
                                        </p:tav>
                                      </p:tavLst>
                                    </p:anim>
                                    <p:anim calcmode="lin" valueType="num">
                                      <p:cBhvr>
                                        <p:cTn id="60" dur="500" fill="hold"/>
                                        <p:tgtEl>
                                          <p:spTgt spid="16446"/>
                                        </p:tgtEl>
                                        <p:attrNameLst>
                                          <p:attrName>ppt_h</p:attrName>
                                        </p:attrNameLst>
                                      </p:cBhvr>
                                      <p:tavLst>
                                        <p:tav tm="0">
                                          <p:val>
                                            <p:fltVal val="0"/>
                                          </p:val>
                                        </p:tav>
                                        <p:tav tm="100000">
                                          <p:val>
                                            <p:strVal val="#ppt_h"/>
                                          </p:val>
                                        </p:tav>
                                      </p:tavLst>
                                    </p:anim>
                                  </p:childTnLst>
                                </p:cTn>
                              </p:par>
                            </p:childTnLst>
                          </p:cTn>
                        </p:par>
                        <p:par>
                          <p:cTn id="61" fill="hold" nodeType="afterGroup">
                            <p:stCondLst>
                              <p:cond delay="500"/>
                            </p:stCondLst>
                            <p:childTnLst>
                              <p:par>
                                <p:cTn id="62" presetID="9" presetClass="entr" presetSubtype="0" fill="hold" grpId="0" nodeType="afterEffect">
                                  <p:stCondLst>
                                    <p:cond delay="0"/>
                                  </p:stCondLst>
                                  <p:childTnLst>
                                    <p:set>
                                      <p:cBhvr>
                                        <p:cTn id="63" dur="1" fill="hold">
                                          <p:stCondLst>
                                            <p:cond delay="0"/>
                                          </p:stCondLst>
                                        </p:cTn>
                                        <p:tgtEl>
                                          <p:spTgt spid="147468"/>
                                        </p:tgtEl>
                                        <p:attrNameLst>
                                          <p:attrName>style.visibility</p:attrName>
                                        </p:attrNameLst>
                                      </p:cBhvr>
                                      <p:to>
                                        <p:strVal val="visible"/>
                                      </p:to>
                                    </p:set>
                                    <p:animEffect transition="in" filter="dissolve">
                                      <p:cBhvr>
                                        <p:cTn id="64" dur="500"/>
                                        <p:tgtEl>
                                          <p:spTgt spid="14746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64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utoUpdateAnimBg="0"/>
      <p:bldP spid="147463" grpId="0" autoUpdateAnimBg="0"/>
      <p:bldP spid="147464" grpId="0" autoUpdateAnimBg="0"/>
      <p:bldP spid="16392" grpId="0" autoUpdateAnimBg="0"/>
      <p:bldP spid="147466" grpId="0" autoUpdateAnimBg="0"/>
      <p:bldP spid="147467" grpId="0" autoUpdateAnimBg="0"/>
      <p:bldP spid="147468" grpId="0" autoUpdateAnimBg="0"/>
      <p:bldP spid="16412" grpId="0" animBg="1"/>
      <p:bldP spid="147515" grpId="0" animBg="1"/>
      <p:bldP spid="16444" grpId="0" animBg="1" autoUpdateAnimBg="0"/>
      <p:bldP spid="16444" grpId="1" animBg="1"/>
      <p:bldP spid="16445" grpId="0" animBg="1" autoUpdateAnimBg="0"/>
      <p:bldP spid="16445" grpId="1" animBg="1"/>
      <p:bldP spid="16446" grpId="0" animBg="1" autoUpdateAnimBg="0"/>
      <p:bldP spid="1644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Metadata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725827"/>
            <a:ext cx="5715000" cy="4400550"/>
          </a:xfrm>
          <a:prstGeom prst="rect">
            <a:avLst/>
          </a:prstGeom>
        </p:spPr>
      </p:pic>
      <p:sp>
        <p:nvSpPr>
          <p:cNvPr id="4" name="TextBox 3"/>
          <p:cNvSpPr txBox="1"/>
          <p:nvPr/>
        </p:nvSpPr>
        <p:spPr>
          <a:xfrm>
            <a:off x="3329533" y="6503084"/>
            <a:ext cx="5823838" cy="369332"/>
          </a:xfrm>
          <a:prstGeom prst="rect">
            <a:avLst/>
          </a:prstGeom>
          <a:noFill/>
        </p:spPr>
        <p:txBody>
          <a:bodyPr wrap="none" rtlCol="0">
            <a:spAutoFit/>
          </a:bodyPr>
          <a:lstStyle/>
          <a:p>
            <a:r>
              <a:rPr lang="en-US" sz="1800" dirty="0" smtClean="0"/>
              <a:t>Adapted from </a:t>
            </a:r>
            <a:r>
              <a:rPr lang="en-US" sz="1800" dirty="0" err="1" smtClean="0"/>
              <a:t>Elings</a:t>
            </a:r>
            <a:r>
              <a:rPr lang="en-US" sz="1800" dirty="0" smtClean="0"/>
              <a:t> and </a:t>
            </a:r>
            <a:r>
              <a:rPr lang="en-US" sz="1800" dirty="0" err="1" smtClean="0"/>
              <a:t>Waibel</a:t>
            </a:r>
            <a:r>
              <a:rPr lang="en-US" sz="1800" i="1" dirty="0" smtClean="0"/>
              <a:t>, First Monday</a:t>
            </a:r>
            <a:r>
              <a:rPr lang="en-US" sz="1800" dirty="0" smtClean="0"/>
              <a:t>, (12)3, 2007</a:t>
            </a:r>
            <a:endParaRPr lang="en-US" sz="1800" dirty="0"/>
          </a:p>
        </p:txBody>
      </p:sp>
    </p:spTree>
    <p:extLst>
      <p:ext uri="{BB962C8B-B14F-4D97-AF65-F5344CB8AC3E}">
        <p14:creationId xmlns:p14="http://schemas.microsoft.com/office/powerpoint/2010/main" val="143917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7772400" cy="914400"/>
          </a:xfrm>
        </p:spPr>
        <p:txBody>
          <a:bodyPr/>
          <a:lstStyle/>
          <a:p>
            <a:r>
              <a:rPr lang="en-US" dirty="0" smtClean="0"/>
              <a:t>Some Types of “Metadata”</a:t>
            </a:r>
            <a:endParaRPr lang="en-US" dirty="0"/>
          </a:p>
        </p:txBody>
      </p:sp>
      <p:sp>
        <p:nvSpPr>
          <p:cNvPr id="4" name="Content Placeholder 3"/>
          <p:cNvSpPr>
            <a:spLocks noGrp="1"/>
          </p:cNvSpPr>
          <p:nvPr>
            <p:ph idx="1"/>
          </p:nvPr>
        </p:nvSpPr>
        <p:spPr>
          <a:xfrm>
            <a:off x="1066800" y="1066800"/>
            <a:ext cx="7772400" cy="4114800"/>
          </a:xfrm>
        </p:spPr>
        <p:txBody>
          <a:bodyPr/>
          <a:lstStyle/>
          <a:p>
            <a:r>
              <a:rPr lang="en-US" dirty="0" smtClean="0"/>
              <a:t>Descriptive</a:t>
            </a:r>
          </a:p>
          <a:p>
            <a:pPr lvl="1"/>
            <a:r>
              <a:rPr lang="en-US" dirty="0" smtClean="0"/>
              <a:t>Content, creation process, relationships</a:t>
            </a:r>
          </a:p>
          <a:p>
            <a:r>
              <a:rPr lang="en-US" dirty="0" smtClean="0"/>
              <a:t>Technical</a:t>
            </a:r>
          </a:p>
          <a:p>
            <a:pPr lvl="1"/>
            <a:r>
              <a:rPr lang="en-US" dirty="0" smtClean="0"/>
              <a:t>Format, system requirements</a:t>
            </a:r>
          </a:p>
          <a:p>
            <a:r>
              <a:rPr lang="en-US" dirty="0"/>
              <a:t>Administrative</a:t>
            </a:r>
          </a:p>
          <a:p>
            <a:pPr lvl="1"/>
            <a:r>
              <a:rPr lang="en-US" dirty="0"/>
              <a:t>Acquisition, authentication, access rights</a:t>
            </a:r>
          </a:p>
          <a:p>
            <a:r>
              <a:rPr lang="en-US" dirty="0"/>
              <a:t>Preservation</a:t>
            </a:r>
          </a:p>
          <a:p>
            <a:pPr lvl="1"/>
            <a:r>
              <a:rPr lang="en-US" dirty="0"/>
              <a:t>Media </a:t>
            </a:r>
            <a:r>
              <a:rPr lang="en-US" dirty="0" smtClean="0"/>
              <a:t>migration</a:t>
            </a:r>
          </a:p>
          <a:p>
            <a:r>
              <a:rPr lang="en-US" dirty="0"/>
              <a:t>Usage</a:t>
            </a:r>
          </a:p>
          <a:p>
            <a:pPr lvl="1"/>
            <a:r>
              <a:rPr lang="en-US" dirty="0"/>
              <a:t>Display, derivative works</a:t>
            </a:r>
          </a:p>
        </p:txBody>
      </p:sp>
      <p:sp>
        <p:nvSpPr>
          <p:cNvPr id="5" name="TextBox 4"/>
          <p:cNvSpPr txBox="1"/>
          <p:nvPr/>
        </p:nvSpPr>
        <p:spPr>
          <a:xfrm>
            <a:off x="5715000" y="5867400"/>
            <a:ext cx="3345788" cy="923330"/>
          </a:xfrm>
          <a:prstGeom prst="rect">
            <a:avLst/>
          </a:prstGeom>
          <a:noFill/>
          <a:ln>
            <a:solidFill>
              <a:schemeClr val="tx1"/>
            </a:solidFill>
          </a:ln>
        </p:spPr>
        <p:txBody>
          <a:bodyPr wrap="none" rtlCol="0">
            <a:spAutoFit/>
          </a:bodyPr>
          <a:lstStyle/>
          <a:p>
            <a:pPr algn="ctr"/>
            <a:r>
              <a:rPr lang="en-US" sz="1800" dirty="0" smtClean="0"/>
              <a:t>Adapted from </a:t>
            </a:r>
          </a:p>
          <a:p>
            <a:pPr algn="ctr"/>
            <a:r>
              <a:rPr lang="en-US" sz="1800" u="sng" dirty="0" smtClean="0"/>
              <a:t>Introduction to Metadata,</a:t>
            </a:r>
          </a:p>
          <a:p>
            <a:pPr algn="ctr"/>
            <a:r>
              <a:rPr lang="en-US" sz="1800" dirty="0" smtClean="0"/>
              <a:t>Getty Information Institute (2000)</a:t>
            </a:r>
            <a:endParaRPr lang="en-US" sz="1800" dirty="0"/>
          </a:p>
        </p:txBody>
      </p:sp>
      <p:grpSp>
        <p:nvGrpSpPr>
          <p:cNvPr id="7" name="Group 6"/>
          <p:cNvGrpSpPr/>
          <p:nvPr/>
        </p:nvGrpSpPr>
        <p:grpSpPr>
          <a:xfrm>
            <a:off x="22309" y="5562600"/>
            <a:ext cx="1158791" cy="914400"/>
            <a:chOff x="22309" y="5562600"/>
            <a:chExt cx="1158791" cy="914400"/>
          </a:xfrm>
        </p:grpSpPr>
        <p:sp>
          <p:nvSpPr>
            <p:cNvPr id="2" name="Left Brace 1"/>
            <p:cNvSpPr/>
            <p:nvPr/>
          </p:nvSpPr>
          <p:spPr bwMode="auto">
            <a:xfrm>
              <a:off x="952500" y="5562600"/>
              <a:ext cx="228600" cy="914400"/>
            </a:xfrm>
            <a:prstGeom prst="leftBrace">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cs typeface="Arial" charset="0"/>
              </a:endParaRPr>
            </a:p>
          </p:txBody>
        </p:sp>
        <p:sp>
          <p:nvSpPr>
            <p:cNvPr id="6" name="TextBox 5"/>
            <p:cNvSpPr txBox="1"/>
            <p:nvPr/>
          </p:nvSpPr>
          <p:spPr>
            <a:xfrm>
              <a:off x="22309" y="5604301"/>
              <a:ext cx="930191" cy="830997"/>
            </a:xfrm>
            <a:prstGeom prst="rect">
              <a:avLst/>
            </a:prstGeom>
            <a:noFill/>
          </p:spPr>
          <p:txBody>
            <a:bodyPr wrap="none" rtlCol="0">
              <a:spAutoFit/>
            </a:bodyPr>
            <a:lstStyle/>
            <a:p>
              <a:pPr algn="ctr"/>
              <a:r>
                <a:rPr lang="en-US" sz="1600" dirty="0" smtClean="0"/>
                <a:t>Not in</a:t>
              </a:r>
            </a:p>
            <a:p>
              <a:pPr algn="ctr"/>
              <a:r>
                <a:rPr lang="en-US" sz="1600" dirty="0" smtClean="0"/>
                <a:t>Taylor &amp;</a:t>
              </a:r>
            </a:p>
            <a:p>
              <a:pPr algn="ctr"/>
              <a:r>
                <a:rPr lang="en-US" sz="1600" dirty="0" err="1" smtClean="0"/>
                <a:t>Joudrey</a:t>
              </a:r>
              <a:endParaRPr lang="en-US" sz="1600" dirty="0"/>
            </a:p>
          </p:txBody>
        </p:sp>
      </p:grpSp>
    </p:spTree>
    <p:extLst>
      <p:ext uri="{BB962C8B-B14F-4D97-AF65-F5344CB8AC3E}">
        <p14:creationId xmlns:p14="http://schemas.microsoft.com/office/powerpoint/2010/main" val="302987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01000" cy="508560"/>
          </a:xfrm>
        </p:spPr>
        <p:txBody>
          <a:bodyPr/>
          <a:lstStyle/>
          <a:p>
            <a:r>
              <a:rPr lang="en-US" u="sng" dirty="0" smtClean="0"/>
              <a:t>Aspects of Metadata</a:t>
            </a:r>
            <a:endParaRPr lang="en-US" u="sng" dirty="0"/>
          </a:p>
        </p:txBody>
      </p:sp>
      <p:sp>
        <p:nvSpPr>
          <p:cNvPr id="3" name="Content Placeholder 2"/>
          <p:cNvSpPr>
            <a:spLocks noGrp="1"/>
          </p:cNvSpPr>
          <p:nvPr>
            <p:ph idx="1"/>
          </p:nvPr>
        </p:nvSpPr>
        <p:spPr>
          <a:xfrm>
            <a:off x="152400" y="662747"/>
            <a:ext cx="8991600" cy="4114800"/>
          </a:xfrm>
        </p:spPr>
        <p:txBody>
          <a:bodyPr/>
          <a:lstStyle/>
          <a:p>
            <a:r>
              <a:rPr lang="en-US" dirty="0" smtClean="0"/>
              <a:t>Framework</a:t>
            </a:r>
          </a:p>
          <a:p>
            <a:pPr lvl="1"/>
            <a:r>
              <a:rPr lang="en-US" sz="2600" dirty="0" smtClean="0"/>
              <a:t>Functional Requirements for Bibliographic Records (FRBR)</a:t>
            </a:r>
          </a:p>
          <a:p>
            <a:r>
              <a:rPr lang="en-US" dirty="0" smtClean="0"/>
              <a:t>Schema (“Data Fields and Structure”) </a:t>
            </a:r>
          </a:p>
          <a:p>
            <a:pPr lvl="1"/>
            <a:r>
              <a:rPr lang="en-US" sz="2600" dirty="0" smtClean="0"/>
              <a:t>Dublin Core</a:t>
            </a:r>
          </a:p>
          <a:p>
            <a:r>
              <a:rPr lang="en-US" dirty="0" smtClean="0"/>
              <a:t>Guidelines (“Data Content and Values”) </a:t>
            </a:r>
          </a:p>
          <a:p>
            <a:pPr lvl="1"/>
            <a:r>
              <a:rPr lang="en-US" sz="2600" dirty="0" smtClean="0"/>
              <a:t>Resource Description and Access (RDA)</a:t>
            </a:r>
          </a:p>
          <a:p>
            <a:pPr lvl="1"/>
            <a:r>
              <a:rPr lang="en-US" sz="2600" dirty="0" smtClean="0"/>
              <a:t>Library of Congress Subject Headings (LCSH)</a:t>
            </a:r>
          </a:p>
          <a:p>
            <a:r>
              <a:rPr lang="en-US" dirty="0" smtClean="0"/>
              <a:t>Representation (abstract “Data Format”) </a:t>
            </a:r>
          </a:p>
          <a:p>
            <a:pPr lvl="1"/>
            <a:r>
              <a:rPr lang="en-US" sz="2600" dirty="0" smtClean="0"/>
              <a:t>Resource Description Framework (RDF)</a:t>
            </a:r>
          </a:p>
          <a:p>
            <a:r>
              <a:rPr lang="en-US" dirty="0" smtClean="0"/>
              <a:t>Serialization (“Data Format”)</a:t>
            </a:r>
          </a:p>
          <a:p>
            <a:pPr lvl="1"/>
            <a:r>
              <a:rPr lang="en-US" sz="2600" dirty="0" smtClean="0"/>
              <a:t>RDF in </a:t>
            </a:r>
            <a:r>
              <a:rPr lang="en-US" sz="2600" dirty="0" err="1" smtClean="0"/>
              <a:t>eXtensible</a:t>
            </a:r>
            <a:r>
              <a:rPr lang="en-US" sz="2600" dirty="0" smtClean="0"/>
              <a:t> Markup Language (RDF/XML)</a:t>
            </a:r>
          </a:p>
        </p:txBody>
      </p:sp>
      <p:sp>
        <p:nvSpPr>
          <p:cNvPr id="4" name="TextBox 3"/>
          <p:cNvSpPr txBox="1"/>
          <p:nvPr/>
        </p:nvSpPr>
        <p:spPr>
          <a:xfrm>
            <a:off x="3329533" y="6503084"/>
            <a:ext cx="5823838" cy="369332"/>
          </a:xfrm>
          <a:prstGeom prst="rect">
            <a:avLst/>
          </a:prstGeom>
          <a:noFill/>
        </p:spPr>
        <p:txBody>
          <a:bodyPr wrap="none" rtlCol="0">
            <a:spAutoFit/>
          </a:bodyPr>
          <a:lstStyle/>
          <a:p>
            <a:r>
              <a:rPr lang="en-US" sz="1800" dirty="0" smtClean="0">
                <a:solidFill>
                  <a:srgbClr val="000000"/>
                </a:solidFill>
              </a:rPr>
              <a:t>Adapted from </a:t>
            </a:r>
            <a:r>
              <a:rPr lang="en-US" sz="1800" dirty="0" err="1" smtClean="0">
                <a:solidFill>
                  <a:srgbClr val="000000"/>
                </a:solidFill>
              </a:rPr>
              <a:t>Elings</a:t>
            </a:r>
            <a:r>
              <a:rPr lang="en-US" sz="1800" dirty="0" smtClean="0">
                <a:solidFill>
                  <a:srgbClr val="000000"/>
                </a:solidFill>
              </a:rPr>
              <a:t> and </a:t>
            </a:r>
            <a:r>
              <a:rPr lang="en-US" sz="1800" dirty="0" err="1" smtClean="0">
                <a:solidFill>
                  <a:srgbClr val="000000"/>
                </a:solidFill>
              </a:rPr>
              <a:t>Waibel</a:t>
            </a:r>
            <a:r>
              <a:rPr lang="en-US" sz="1800" i="1" dirty="0" smtClean="0">
                <a:solidFill>
                  <a:srgbClr val="000000"/>
                </a:solidFill>
              </a:rPr>
              <a:t>, First Monday</a:t>
            </a:r>
            <a:r>
              <a:rPr lang="en-US" sz="1800" dirty="0" smtClean="0">
                <a:solidFill>
                  <a:srgbClr val="000000"/>
                </a:solidFill>
              </a:rPr>
              <a:t>, (12)3, 2007</a:t>
            </a:r>
            <a:endParaRPr lang="en-US" sz="180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752600"/>
            <a:ext cx="343877" cy="609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2720147"/>
            <a:ext cx="279400" cy="7747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5399736"/>
            <a:ext cx="755052" cy="637889"/>
          </a:xfrm>
          <a:prstGeom prst="rect">
            <a:avLst/>
          </a:prstGeom>
        </p:spPr>
      </p:pic>
      <p:sp>
        <p:nvSpPr>
          <p:cNvPr id="8" name="Cloud Callout 7"/>
          <p:cNvSpPr/>
          <p:nvPr/>
        </p:nvSpPr>
        <p:spPr bwMode="auto">
          <a:xfrm>
            <a:off x="2895600" y="762000"/>
            <a:ext cx="609600" cy="307848"/>
          </a:xfrm>
          <a:prstGeom prst="cloudCallout">
            <a:avLst>
              <a:gd name="adj1" fmla="val -62725"/>
              <a:gd name="adj2" fmla="val 78556"/>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cs typeface="Arial"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4513" y="4337194"/>
            <a:ext cx="712573" cy="594540"/>
          </a:xfrm>
          <a:prstGeom prst="rect">
            <a:avLst/>
          </a:prstGeom>
        </p:spPr>
      </p:pic>
    </p:spTree>
    <p:extLst>
      <p:ext uri="{BB962C8B-B14F-4D97-AF65-F5344CB8AC3E}">
        <p14:creationId xmlns:p14="http://schemas.microsoft.com/office/powerpoint/2010/main" val="537449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28600"/>
            <a:ext cx="9144000" cy="685800"/>
          </a:xfrm>
        </p:spPr>
        <p:txBody>
          <a:bodyPr anchor="b"/>
          <a:lstStyle/>
          <a:p>
            <a:pPr eaLnBrk="1" hangingPunct="1"/>
            <a:r>
              <a:rPr lang="en-US" sz="4500" dirty="0" smtClean="0"/>
              <a:t>Some RDA Elements for Products</a:t>
            </a:r>
          </a:p>
        </p:txBody>
      </p:sp>
      <p:sp>
        <p:nvSpPr>
          <p:cNvPr id="46083" name="Rectangle 3"/>
          <p:cNvSpPr>
            <a:spLocks noGrp="1" noChangeArrowheads="1"/>
          </p:cNvSpPr>
          <p:nvPr>
            <p:ph type="body" sz="half" idx="4294967295"/>
          </p:nvPr>
        </p:nvSpPr>
        <p:spPr>
          <a:xfrm>
            <a:off x="685800" y="1143000"/>
            <a:ext cx="3810000" cy="5181600"/>
          </a:xfrm>
        </p:spPr>
        <p:txBody>
          <a:bodyPr/>
          <a:lstStyle/>
          <a:p>
            <a:pPr marL="469900" indent="-469900" eaLnBrk="1" hangingPunct="1"/>
            <a:r>
              <a:rPr lang="en-US" sz="3000" dirty="0" smtClean="0"/>
              <a:t>Work</a:t>
            </a:r>
          </a:p>
          <a:p>
            <a:pPr marL="908050" lvl="1" indent="-436563" eaLnBrk="1" hangingPunct="1">
              <a:lnSpc>
                <a:spcPct val="80000"/>
              </a:lnSpc>
              <a:spcBef>
                <a:spcPct val="10000"/>
              </a:spcBef>
            </a:pPr>
            <a:r>
              <a:rPr lang="en-US" dirty="0" smtClean="0"/>
              <a:t>ID</a:t>
            </a:r>
          </a:p>
          <a:p>
            <a:pPr marL="908050" lvl="1" indent="-436563" eaLnBrk="1" hangingPunct="1">
              <a:lnSpc>
                <a:spcPct val="80000"/>
              </a:lnSpc>
              <a:spcBef>
                <a:spcPct val="10000"/>
              </a:spcBef>
            </a:pPr>
            <a:r>
              <a:rPr lang="en-US" dirty="0" smtClean="0"/>
              <a:t>Title</a:t>
            </a:r>
          </a:p>
          <a:p>
            <a:pPr marL="908050" lvl="1" indent="-436563" eaLnBrk="1" hangingPunct="1">
              <a:lnSpc>
                <a:spcPct val="80000"/>
              </a:lnSpc>
              <a:spcBef>
                <a:spcPct val="10000"/>
              </a:spcBef>
            </a:pPr>
            <a:r>
              <a:rPr lang="en-US" dirty="0" smtClean="0"/>
              <a:t>Date</a:t>
            </a:r>
          </a:p>
          <a:p>
            <a:pPr marL="908050" lvl="1" indent="-436563" eaLnBrk="1" hangingPunct="1">
              <a:lnSpc>
                <a:spcPct val="80000"/>
              </a:lnSpc>
              <a:spcBef>
                <a:spcPct val="10000"/>
              </a:spcBef>
            </a:pPr>
            <a:r>
              <a:rPr lang="en-US" dirty="0" smtClean="0"/>
              <a:t>etc.</a:t>
            </a:r>
          </a:p>
          <a:p>
            <a:pPr marL="908050" lvl="1" indent="-436563" eaLnBrk="1" hangingPunct="1">
              <a:spcBef>
                <a:spcPct val="10000"/>
              </a:spcBef>
            </a:pPr>
            <a:endParaRPr lang="en-US" sz="2500" dirty="0" smtClean="0"/>
          </a:p>
          <a:p>
            <a:pPr marL="908050" lvl="1" indent="-436563" eaLnBrk="1" hangingPunct="1">
              <a:lnSpc>
                <a:spcPct val="0"/>
              </a:lnSpc>
              <a:spcBef>
                <a:spcPct val="0"/>
              </a:spcBef>
            </a:pPr>
            <a:endParaRPr lang="en-US" sz="2200" dirty="0" smtClean="0"/>
          </a:p>
          <a:p>
            <a:pPr marL="469900" indent="-469900" eaLnBrk="1" hangingPunct="1"/>
            <a:r>
              <a:rPr lang="en-US" sz="3000" dirty="0" smtClean="0"/>
              <a:t>Expression</a:t>
            </a:r>
          </a:p>
          <a:p>
            <a:pPr marL="908050" lvl="1" indent="-436563" eaLnBrk="1" hangingPunct="1">
              <a:lnSpc>
                <a:spcPct val="80000"/>
              </a:lnSpc>
              <a:spcBef>
                <a:spcPct val="10000"/>
              </a:spcBef>
            </a:pPr>
            <a:r>
              <a:rPr lang="en-US" dirty="0" smtClean="0"/>
              <a:t>ID</a:t>
            </a:r>
          </a:p>
          <a:p>
            <a:pPr marL="908050" lvl="1" indent="-436563" eaLnBrk="1" hangingPunct="1">
              <a:lnSpc>
                <a:spcPct val="80000"/>
              </a:lnSpc>
              <a:spcBef>
                <a:spcPct val="10000"/>
              </a:spcBef>
            </a:pPr>
            <a:r>
              <a:rPr lang="en-US" dirty="0" smtClean="0"/>
              <a:t>Form</a:t>
            </a:r>
          </a:p>
          <a:p>
            <a:pPr marL="908050" lvl="1" indent="-436563" eaLnBrk="1" hangingPunct="1">
              <a:lnSpc>
                <a:spcPct val="80000"/>
              </a:lnSpc>
              <a:spcBef>
                <a:spcPct val="10000"/>
              </a:spcBef>
            </a:pPr>
            <a:r>
              <a:rPr lang="en-US" dirty="0" smtClean="0"/>
              <a:t>Date</a:t>
            </a:r>
          </a:p>
          <a:p>
            <a:pPr marL="908050" lvl="1" indent="-436563" eaLnBrk="1" hangingPunct="1">
              <a:lnSpc>
                <a:spcPct val="80000"/>
              </a:lnSpc>
              <a:spcBef>
                <a:spcPct val="10000"/>
              </a:spcBef>
            </a:pPr>
            <a:r>
              <a:rPr lang="en-US" dirty="0" smtClean="0"/>
              <a:t>Language</a:t>
            </a:r>
          </a:p>
          <a:p>
            <a:pPr marL="908050" lvl="1" indent="-436563" eaLnBrk="1" hangingPunct="1">
              <a:lnSpc>
                <a:spcPct val="80000"/>
              </a:lnSpc>
              <a:spcBef>
                <a:spcPct val="10000"/>
              </a:spcBef>
            </a:pPr>
            <a:r>
              <a:rPr lang="en-US" dirty="0" smtClean="0"/>
              <a:t>etc.</a:t>
            </a:r>
            <a:endParaRPr lang="en-US" sz="2400" dirty="0" smtClean="0"/>
          </a:p>
        </p:txBody>
      </p:sp>
      <p:sp>
        <p:nvSpPr>
          <p:cNvPr id="46084" name="Rectangle 4"/>
          <p:cNvSpPr>
            <a:spLocks noGrp="1" noChangeArrowheads="1"/>
          </p:cNvSpPr>
          <p:nvPr>
            <p:ph type="body" sz="half" idx="4294967295"/>
          </p:nvPr>
        </p:nvSpPr>
        <p:spPr>
          <a:xfrm>
            <a:off x="3962400" y="1066800"/>
            <a:ext cx="5181600" cy="5638800"/>
          </a:xfrm>
        </p:spPr>
        <p:txBody>
          <a:bodyPr/>
          <a:lstStyle/>
          <a:p>
            <a:pPr marL="469900" indent="-469900" eaLnBrk="1" hangingPunct="1">
              <a:lnSpc>
                <a:spcPct val="60000"/>
              </a:lnSpc>
              <a:buFontTx/>
              <a:buNone/>
            </a:pPr>
            <a:endParaRPr lang="en-US" sz="1600" b="1" dirty="0" smtClean="0"/>
          </a:p>
          <a:p>
            <a:pPr marL="469900" indent="-469900" eaLnBrk="1" hangingPunct="1">
              <a:lnSpc>
                <a:spcPct val="70000"/>
              </a:lnSpc>
            </a:pPr>
            <a:r>
              <a:rPr lang="en-US" sz="3000" dirty="0" smtClean="0"/>
              <a:t>Manifestation</a:t>
            </a:r>
          </a:p>
          <a:p>
            <a:pPr marL="908050" lvl="1" indent="-436563" eaLnBrk="1" hangingPunct="1">
              <a:lnSpc>
                <a:spcPct val="70000"/>
              </a:lnSpc>
              <a:spcBef>
                <a:spcPct val="10000"/>
              </a:spcBef>
            </a:pPr>
            <a:r>
              <a:rPr lang="en-US" sz="2500" dirty="0" smtClean="0"/>
              <a:t>ID</a:t>
            </a:r>
          </a:p>
          <a:p>
            <a:pPr marL="908050" lvl="1" indent="-436563" eaLnBrk="1" hangingPunct="1">
              <a:lnSpc>
                <a:spcPct val="70000"/>
              </a:lnSpc>
              <a:spcBef>
                <a:spcPct val="10000"/>
              </a:spcBef>
            </a:pPr>
            <a:r>
              <a:rPr lang="en-US" sz="2500" dirty="0" smtClean="0"/>
              <a:t>Title</a:t>
            </a:r>
          </a:p>
          <a:p>
            <a:pPr marL="908050" lvl="1" indent="-436563" eaLnBrk="1" hangingPunct="1">
              <a:lnSpc>
                <a:spcPct val="70000"/>
              </a:lnSpc>
              <a:spcBef>
                <a:spcPct val="10000"/>
              </a:spcBef>
            </a:pPr>
            <a:r>
              <a:rPr lang="en-US" sz="2500" dirty="0" smtClean="0"/>
              <a:t>Statement of responsibility</a:t>
            </a:r>
          </a:p>
          <a:p>
            <a:pPr marL="908050" lvl="1" indent="-436563" eaLnBrk="1" hangingPunct="1">
              <a:lnSpc>
                <a:spcPct val="70000"/>
              </a:lnSpc>
              <a:spcBef>
                <a:spcPct val="10000"/>
              </a:spcBef>
            </a:pPr>
            <a:r>
              <a:rPr lang="en-US" sz="2500" dirty="0" smtClean="0"/>
              <a:t>Edition</a:t>
            </a:r>
          </a:p>
          <a:p>
            <a:pPr marL="908050" lvl="1" indent="-436563" eaLnBrk="1" hangingPunct="1">
              <a:lnSpc>
                <a:spcPct val="70000"/>
              </a:lnSpc>
              <a:spcBef>
                <a:spcPct val="10000"/>
              </a:spcBef>
            </a:pPr>
            <a:r>
              <a:rPr lang="en-US" sz="2500" dirty="0" smtClean="0"/>
              <a:t>Imprint (place, publisher, date)</a:t>
            </a:r>
          </a:p>
          <a:p>
            <a:pPr marL="908050" lvl="1" indent="-436563" eaLnBrk="1" hangingPunct="1">
              <a:lnSpc>
                <a:spcPct val="70000"/>
              </a:lnSpc>
              <a:spcBef>
                <a:spcPct val="10000"/>
              </a:spcBef>
            </a:pPr>
            <a:r>
              <a:rPr lang="en-US" sz="2500" dirty="0" smtClean="0"/>
              <a:t>Form/extent of carrier</a:t>
            </a:r>
          </a:p>
          <a:p>
            <a:pPr marL="908050" lvl="1" indent="-436563" eaLnBrk="1" hangingPunct="1">
              <a:lnSpc>
                <a:spcPct val="70000"/>
              </a:lnSpc>
              <a:spcBef>
                <a:spcPct val="10000"/>
              </a:spcBef>
            </a:pPr>
            <a:r>
              <a:rPr lang="en-US" sz="2500" dirty="0" smtClean="0"/>
              <a:t>Terms of availability</a:t>
            </a:r>
          </a:p>
          <a:p>
            <a:pPr marL="908050" lvl="1" indent="-436563" eaLnBrk="1" hangingPunct="1">
              <a:lnSpc>
                <a:spcPct val="70000"/>
              </a:lnSpc>
              <a:spcBef>
                <a:spcPct val="10000"/>
              </a:spcBef>
            </a:pPr>
            <a:r>
              <a:rPr lang="en-US" sz="2500" dirty="0" smtClean="0"/>
              <a:t>Mode of access</a:t>
            </a:r>
          </a:p>
          <a:p>
            <a:pPr marL="908050" lvl="1" indent="-436563" eaLnBrk="1" hangingPunct="1">
              <a:lnSpc>
                <a:spcPct val="70000"/>
              </a:lnSpc>
              <a:spcBef>
                <a:spcPct val="10000"/>
              </a:spcBef>
            </a:pPr>
            <a:r>
              <a:rPr lang="en-US" sz="2500" dirty="0" smtClean="0"/>
              <a:t>etc.</a:t>
            </a:r>
          </a:p>
          <a:p>
            <a:pPr marL="908050" lvl="1" indent="-436563" eaLnBrk="1" hangingPunct="1">
              <a:lnSpc>
                <a:spcPct val="70000"/>
              </a:lnSpc>
            </a:pPr>
            <a:endParaRPr lang="en-US" sz="2500" dirty="0" smtClean="0"/>
          </a:p>
          <a:p>
            <a:pPr marL="469900" indent="-469900" eaLnBrk="1" hangingPunct="1">
              <a:lnSpc>
                <a:spcPct val="70000"/>
              </a:lnSpc>
            </a:pPr>
            <a:r>
              <a:rPr lang="en-US" sz="3000" dirty="0" smtClean="0"/>
              <a:t>Item</a:t>
            </a:r>
          </a:p>
          <a:p>
            <a:pPr marL="908050" lvl="1" indent="-436563" eaLnBrk="1" hangingPunct="1">
              <a:lnSpc>
                <a:spcPct val="70000"/>
              </a:lnSpc>
              <a:spcBef>
                <a:spcPct val="10000"/>
              </a:spcBef>
            </a:pPr>
            <a:r>
              <a:rPr lang="en-US" sz="2500" dirty="0" smtClean="0"/>
              <a:t>ID</a:t>
            </a:r>
          </a:p>
          <a:p>
            <a:pPr marL="908050" lvl="1" indent="-436563" eaLnBrk="1" hangingPunct="1">
              <a:lnSpc>
                <a:spcPct val="70000"/>
              </a:lnSpc>
              <a:spcBef>
                <a:spcPct val="10000"/>
              </a:spcBef>
            </a:pPr>
            <a:r>
              <a:rPr lang="en-US" sz="2500" dirty="0" smtClean="0"/>
              <a:t>Provenance</a:t>
            </a:r>
          </a:p>
          <a:p>
            <a:pPr marL="908050" lvl="1" indent="-436563" eaLnBrk="1" hangingPunct="1">
              <a:lnSpc>
                <a:spcPct val="70000"/>
              </a:lnSpc>
              <a:spcBef>
                <a:spcPct val="10000"/>
              </a:spcBef>
            </a:pPr>
            <a:r>
              <a:rPr lang="en-US" sz="2500" dirty="0" smtClean="0"/>
              <a:t>Location</a:t>
            </a:r>
          </a:p>
          <a:p>
            <a:pPr marL="908050" lvl="1" indent="-436563" eaLnBrk="1" hangingPunct="1">
              <a:lnSpc>
                <a:spcPct val="70000"/>
              </a:lnSpc>
              <a:spcBef>
                <a:spcPct val="10000"/>
              </a:spcBef>
            </a:pPr>
            <a:r>
              <a:rPr lang="en-US" sz="2500" dirty="0" smtClean="0"/>
              <a:t>etc.</a:t>
            </a:r>
          </a:p>
        </p:txBody>
      </p:sp>
      <p:sp>
        <p:nvSpPr>
          <p:cNvPr id="5"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6629"/>
            <a:ext cx="8077200" cy="1143000"/>
          </a:xfrm>
        </p:spPr>
        <p:txBody>
          <a:bodyPr/>
          <a:lstStyle/>
          <a:p>
            <a:r>
              <a:rPr lang="en-US" dirty="0" smtClean="0"/>
              <a:t>Library of Congress Classification</a:t>
            </a:r>
            <a:endParaRPr lang="en-US" dirty="0"/>
          </a:p>
        </p:txBody>
      </p:sp>
      <p:sp>
        <p:nvSpPr>
          <p:cNvPr id="4" name="Rectangle 1"/>
          <p:cNvSpPr>
            <a:spLocks noChangeArrowheads="1"/>
          </p:cNvSpPr>
          <p:nvPr/>
        </p:nvSpPr>
        <p:spPr bwMode="auto">
          <a:xfrm>
            <a:off x="728151" y="1787611"/>
            <a:ext cx="5484578" cy="432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anose="020B0604020202020204" pitchFamily="34" charset="0"/>
              </a:rPr>
              <a:t>Book title:</a:t>
            </a:r>
            <a:r>
              <a:rPr kumimoji="0" lang="en-US" sz="1800" b="0" i="0" u="none" strike="noStrike" cap="none" normalizeH="0" baseline="0" dirty="0" smtClean="0">
                <a:ln>
                  <a:noFill/>
                </a:ln>
                <a:solidFill>
                  <a:schemeClr val="tx1"/>
                </a:solidFill>
                <a:effectLst/>
                <a:latin typeface="Arial" panose="020B0604020202020204" pitchFamily="34" charset="0"/>
              </a:rPr>
              <a:t> Uncensored War: The Media and Vietnam</a:t>
            </a:r>
            <a:br>
              <a:rPr kumimoji="0" lang="en-US" sz="1800" b="0" i="0" u="none" strike="noStrike" cap="none" normalizeH="0" baseline="0" dirty="0" smtClean="0">
                <a:ln>
                  <a:noFill/>
                </a:ln>
                <a:solidFill>
                  <a:schemeClr val="tx1"/>
                </a:solidFill>
                <a:effectLst/>
                <a:latin typeface="Arial" panose="020B0604020202020204" pitchFamily="34" charset="0"/>
              </a:rPr>
            </a:br>
            <a:r>
              <a:rPr kumimoji="0" lang="en-US" sz="1800" b="1" i="0" u="none" strike="noStrike" cap="none" normalizeH="0" baseline="0" dirty="0" smtClean="0">
                <a:ln>
                  <a:noFill/>
                </a:ln>
                <a:solidFill>
                  <a:schemeClr val="tx1"/>
                </a:solidFill>
                <a:effectLst/>
                <a:latin typeface="Arial" panose="020B0604020202020204" pitchFamily="34" charset="0"/>
              </a:rPr>
              <a:t>Author:</a:t>
            </a:r>
            <a:r>
              <a:rPr kumimoji="0" lang="en-US" sz="1800" b="0" i="0" u="none" strike="noStrike" cap="none" normalizeH="0" baseline="0" dirty="0" smtClean="0">
                <a:ln>
                  <a:noFill/>
                </a:ln>
                <a:solidFill>
                  <a:schemeClr val="tx1"/>
                </a:solidFill>
                <a:effectLst/>
                <a:latin typeface="Arial" panose="020B0604020202020204" pitchFamily="34" charset="0"/>
              </a:rPr>
              <a:t> Daniel C. </a:t>
            </a:r>
            <a:r>
              <a:rPr kumimoji="0" lang="en-US" sz="1800" b="0" i="0" u="none" strike="noStrike" cap="none" normalizeH="0" baseline="0" dirty="0" err="1" smtClean="0">
                <a:ln>
                  <a:noFill/>
                </a:ln>
                <a:solidFill>
                  <a:schemeClr val="tx1"/>
                </a:solidFill>
                <a:effectLst/>
                <a:latin typeface="Arial" panose="020B0604020202020204" pitchFamily="34" charset="0"/>
              </a:rPr>
              <a:t>Hallin</a:t>
            </a:r>
            <a:r>
              <a:rPr kumimoji="0" lang="en-US" sz="1800" b="0" i="0" u="none" strike="noStrike" cap="none" normalizeH="0" baseline="0" dirty="0" smtClean="0">
                <a:ln>
                  <a:noFill/>
                </a:ln>
                <a:solidFill>
                  <a:schemeClr val="tx1"/>
                </a:solidFill>
                <a:effectLst/>
                <a:latin typeface="Arial" panose="020B0604020202020204" pitchFamily="34" charset="0"/>
              </a:rPr>
              <a:t/>
            </a:r>
            <a:br>
              <a:rPr kumimoji="0" lang="en-US" sz="1800" b="0" i="0" u="none" strike="noStrike" cap="none" normalizeH="0" baseline="0" dirty="0" smtClean="0">
                <a:ln>
                  <a:noFill/>
                </a:ln>
                <a:solidFill>
                  <a:schemeClr val="tx1"/>
                </a:solidFill>
                <a:effectLst/>
                <a:latin typeface="Arial" panose="020B0604020202020204" pitchFamily="34" charset="0"/>
              </a:rPr>
            </a:br>
            <a:r>
              <a:rPr kumimoji="0" lang="en-US" sz="1800" b="1" i="0" u="none" strike="noStrike" cap="none" normalizeH="0" baseline="0" dirty="0" smtClean="0">
                <a:ln>
                  <a:noFill/>
                </a:ln>
                <a:solidFill>
                  <a:schemeClr val="tx1"/>
                </a:solidFill>
                <a:effectLst/>
                <a:latin typeface="Arial" panose="020B0604020202020204" pitchFamily="34" charset="0"/>
              </a:rPr>
              <a:t>Call Number:</a:t>
            </a:r>
            <a:r>
              <a:rPr kumimoji="0" lang="en-US" sz="1800" b="0" i="0" u="none" strike="noStrike" cap="none" normalizeH="0" baseline="0" dirty="0" smtClean="0">
                <a:ln>
                  <a:noFill/>
                </a:ln>
                <a:solidFill>
                  <a:schemeClr val="tx1"/>
                </a:solidFill>
                <a:effectLst/>
                <a:latin typeface="Arial" panose="020B0604020202020204" pitchFamily="34" charset="0"/>
              </a:rPr>
              <a:t> DS559.46 .H35 1986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The first two lines describe the subject of the book.</a:t>
            </a:r>
            <a:br>
              <a:rPr kumimoji="0" lang="en-US" sz="1800" b="0" i="0" u="none" strike="noStrike" cap="none" normalizeH="0" baseline="0" dirty="0" smtClean="0">
                <a:ln>
                  <a:noFill/>
                </a:ln>
                <a:solidFill>
                  <a:schemeClr val="tx1"/>
                </a:solidFill>
                <a:effectLst/>
                <a:latin typeface="Arial" panose="020B0604020202020204" pitchFamily="34" charset="0"/>
              </a:rPr>
            </a:br>
            <a:r>
              <a:rPr kumimoji="0" lang="en-US" sz="1800" b="0" i="0" u="none" strike="noStrike" cap="none" normalizeH="0" baseline="0" dirty="0" smtClean="0">
                <a:ln>
                  <a:noFill/>
                </a:ln>
                <a:solidFill>
                  <a:schemeClr val="tx1"/>
                </a:solidFill>
                <a:effectLst/>
                <a:latin typeface="Arial" panose="020B0604020202020204" pitchFamily="34" charset="0"/>
              </a:rPr>
              <a:t>DS559.45 = Vietnamese Conflict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The third line often represents the author's last name.</a:t>
            </a:r>
            <a:br>
              <a:rPr kumimoji="0" lang="en-US" sz="1800" b="0" i="0" u="none" strike="noStrike" cap="none" normalizeH="0" baseline="0" dirty="0" smtClean="0">
                <a:ln>
                  <a:noFill/>
                </a:ln>
                <a:solidFill>
                  <a:schemeClr val="tx1"/>
                </a:solidFill>
                <a:effectLst/>
                <a:latin typeface="Arial" panose="020B0604020202020204" pitchFamily="34" charset="0"/>
              </a:rPr>
            </a:br>
            <a:r>
              <a:rPr kumimoji="0" lang="en-US" sz="1800" b="0" i="0" u="none" strike="noStrike" cap="none" normalizeH="0" baseline="0" dirty="0" smtClean="0">
                <a:ln>
                  <a:noFill/>
                </a:ln>
                <a:solidFill>
                  <a:schemeClr val="tx1"/>
                </a:solidFill>
                <a:effectLst/>
                <a:latin typeface="Arial" panose="020B0604020202020204" pitchFamily="34" charset="0"/>
              </a:rPr>
              <a:t>H = </a:t>
            </a:r>
            <a:r>
              <a:rPr kumimoji="0" lang="en-US" sz="1800" b="0" i="0" u="none" strike="noStrike" cap="none" normalizeH="0" baseline="0" dirty="0" err="1" smtClean="0">
                <a:ln>
                  <a:noFill/>
                </a:ln>
                <a:solidFill>
                  <a:schemeClr val="tx1"/>
                </a:solidFill>
                <a:effectLst/>
                <a:latin typeface="Arial" panose="020B0604020202020204" pitchFamily="34" charset="0"/>
              </a:rPr>
              <a:t>Hallin</a:t>
            </a: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The last line represents the date of publication.</a:t>
            </a:r>
          </a:p>
        </p:txBody>
      </p:sp>
      <p:pic>
        <p:nvPicPr>
          <p:cNvPr id="1026" name="Picture 2" descr="Call number 'LB 2395 .C65 1991' on the spine of a book and in the online cata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250781"/>
            <a:ext cx="1657350" cy="1724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79029" y="6413415"/>
            <a:ext cx="5867400" cy="369332"/>
          </a:xfrm>
          <a:prstGeom prst="rect">
            <a:avLst/>
          </a:prstGeom>
        </p:spPr>
        <p:txBody>
          <a:bodyPr wrap="square">
            <a:spAutoFit/>
          </a:bodyPr>
          <a:lstStyle/>
          <a:p>
            <a:r>
              <a:rPr lang="en-US" sz="1800" dirty="0"/>
              <a:t>http://www.usg.edu/galileo/skills/unit03/libraries03_04.phtml</a:t>
            </a:r>
          </a:p>
        </p:txBody>
      </p:sp>
      <p:sp>
        <p:nvSpPr>
          <p:cNvPr id="6" name="Rectangle 5"/>
          <p:cNvSpPr/>
          <p:nvPr/>
        </p:nvSpPr>
        <p:spPr>
          <a:xfrm>
            <a:off x="4038600" y="3200400"/>
            <a:ext cx="2438400" cy="861774"/>
          </a:xfrm>
          <a:prstGeom prst="rect">
            <a:avLst/>
          </a:prstGeom>
        </p:spPr>
        <p:txBody>
          <a:bodyPr wrap="square">
            <a:spAutoFit/>
          </a:bodyPr>
          <a:lstStyle/>
          <a:p>
            <a:r>
              <a:rPr lang="en-US" sz="1000" dirty="0" smtClean="0">
                <a:solidFill>
                  <a:schemeClr val="accent1">
                    <a:lumMod val="75000"/>
                  </a:schemeClr>
                </a:solidFill>
                <a:latin typeface="Trebuchet MS" panose="020B0603020202020204" pitchFamily="34" charset="0"/>
              </a:rPr>
              <a:t>D	History</a:t>
            </a:r>
          </a:p>
          <a:p>
            <a:r>
              <a:rPr lang="en-US" sz="1000" dirty="0" smtClean="0">
                <a:solidFill>
                  <a:schemeClr val="accent1">
                    <a:lumMod val="75000"/>
                  </a:schemeClr>
                </a:solidFill>
                <a:latin typeface="Trebuchet MS" panose="020B0603020202020204" pitchFamily="34" charset="0"/>
              </a:rPr>
              <a:t>DS1-937 	History </a:t>
            </a:r>
            <a:r>
              <a:rPr lang="en-US" sz="1000" dirty="0">
                <a:solidFill>
                  <a:schemeClr val="accent1">
                    <a:lumMod val="75000"/>
                  </a:schemeClr>
                </a:solidFill>
                <a:latin typeface="Trebuchet MS" panose="020B0603020202020204" pitchFamily="34" charset="0"/>
              </a:rPr>
              <a:t>of </a:t>
            </a:r>
            <a:r>
              <a:rPr lang="en-US" sz="1000" dirty="0" smtClean="0">
                <a:solidFill>
                  <a:schemeClr val="accent1">
                    <a:lumMod val="75000"/>
                  </a:schemeClr>
                </a:solidFill>
                <a:latin typeface="Trebuchet MS" panose="020B0603020202020204" pitchFamily="34" charset="0"/>
              </a:rPr>
              <a:t>Asia</a:t>
            </a:r>
            <a:endParaRPr lang="en-US" sz="1000" dirty="0">
              <a:solidFill>
                <a:schemeClr val="accent1">
                  <a:lumMod val="75000"/>
                </a:schemeClr>
              </a:solidFill>
              <a:latin typeface="Trebuchet MS" panose="020B0603020202020204" pitchFamily="34" charset="0"/>
            </a:endParaRPr>
          </a:p>
          <a:p>
            <a:r>
              <a:rPr lang="en-US" sz="1000" dirty="0" smtClean="0">
                <a:solidFill>
                  <a:schemeClr val="accent1">
                    <a:lumMod val="75000"/>
                  </a:schemeClr>
                </a:solidFill>
                <a:latin typeface="Trebuchet MS" panose="020B0603020202020204" pitchFamily="34" charset="0"/>
              </a:rPr>
              <a:t> DS520-560.72 </a:t>
            </a:r>
            <a:r>
              <a:rPr lang="en-US" sz="1000" dirty="0">
                <a:solidFill>
                  <a:schemeClr val="accent1">
                    <a:lumMod val="75000"/>
                  </a:schemeClr>
                </a:solidFill>
                <a:latin typeface="Trebuchet MS" panose="020B0603020202020204" pitchFamily="34" charset="0"/>
              </a:rPr>
              <a:t>	Southeast Asia </a:t>
            </a:r>
          </a:p>
          <a:p>
            <a:r>
              <a:rPr lang="en-US" sz="1000" dirty="0" smtClean="0">
                <a:solidFill>
                  <a:schemeClr val="accent1">
                    <a:lumMod val="75000"/>
                  </a:schemeClr>
                </a:solidFill>
                <a:latin typeface="Trebuchet MS" panose="020B0603020202020204" pitchFamily="34" charset="0"/>
              </a:rPr>
              <a:t>  DS556-559.93 </a:t>
            </a:r>
            <a:r>
              <a:rPr lang="en-US" sz="1000" dirty="0">
                <a:solidFill>
                  <a:schemeClr val="accent1">
                    <a:lumMod val="75000"/>
                  </a:schemeClr>
                </a:solidFill>
                <a:latin typeface="Trebuchet MS" panose="020B0603020202020204" pitchFamily="34" charset="0"/>
              </a:rPr>
              <a:t>	Vietnam. </a:t>
            </a:r>
            <a:r>
              <a:rPr lang="en-US" sz="1000" dirty="0" smtClean="0">
                <a:solidFill>
                  <a:schemeClr val="accent1">
                    <a:lumMod val="75000"/>
                  </a:schemeClr>
                </a:solidFill>
                <a:latin typeface="Trebuchet MS" panose="020B0603020202020204" pitchFamily="34" charset="0"/>
              </a:rPr>
              <a:t>Annam</a:t>
            </a:r>
            <a:endParaRPr lang="en-US" sz="1000" dirty="0">
              <a:solidFill>
                <a:schemeClr val="accent1">
                  <a:lumMod val="75000"/>
                </a:schemeClr>
              </a:solidFill>
              <a:latin typeface="Trebuchet MS" panose="020B0603020202020204" pitchFamily="34" charset="0"/>
            </a:endParaRPr>
          </a:p>
          <a:p>
            <a:r>
              <a:rPr lang="en-US" sz="1000" dirty="0" smtClean="0">
                <a:solidFill>
                  <a:schemeClr val="accent1">
                    <a:lumMod val="75000"/>
                  </a:schemeClr>
                </a:solidFill>
                <a:latin typeface="Trebuchet MS" panose="020B0603020202020204" pitchFamily="34" charset="0"/>
              </a:rPr>
              <a:t>   DS557-559.9 </a:t>
            </a:r>
            <a:r>
              <a:rPr lang="en-US" sz="1000" dirty="0">
                <a:solidFill>
                  <a:schemeClr val="accent1">
                    <a:lumMod val="75000"/>
                  </a:schemeClr>
                </a:solidFill>
                <a:latin typeface="Trebuchet MS" panose="020B0603020202020204" pitchFamily="34" charset="0"/>
              </a:rPr>
              <a:t>	Vietnamese </a:t>
            </a:r>
            <a:r>
              <a:rPr lang="en-US" sz="1000" dirty="0" smtClean="0">
                <a:solidFill>
                  <a:schemeClr val="accent1">
                    <a:lumMod val="75000"/>
                  </a:schemeClr>
                </a:solidFill>
                <a:latin typeface="Trebuchet MS" panose="020B0603020202020204" pitchFamily="34" charset="0"/>
              </a:rPr>
              <a:t>Conflict</a:t>
            </a:r>
            <a:endParaRPr lang="en-US" sz="1000" dirty="0">
              <a:solidFill>
                <a:schemeClr val="accent1">
                  <a:lumMod val="75000"/>
                </a:schemeClr>
              </a:solidFill>
              <a:latin typeface="Trebuchet MS" panose="020B0603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3877791"/>
              </p:ext>
            </p:extLst>
          </p:nvPr>
        </p:nvGraphicFramePr>
        <p:xfrm>
          <a:off x="2019301" y="4267200"/>
          <a:ext cx="4038598" cy="1078096"/>
        </p:xfrm>
        <a:graphic>
          <a:graphicData uri="http://schemas.openxmlformats.org/drawingml/2006/table">
            <a:tbl>
              <a:tblPr/>
              <a:tblGrid>
                <a:gridCol w="1638299"/>
                <a:gridCol w="76200"/>
                <a:gridCol w="381000"/>
                <a:gridCol w="381000"/>
                <a:gridCol w="304800"/>
                <a:gridCol w="304800"/>
                <a:gridCol w="304800"/>
                <a:gridCol w="304800"/>
                <a:gridCol w="342899"/>
              </a:tblGrid>
              <a:tr h="609900">
                <a:tc>
                  <a:txBody>
                    <a:bodyPr/>
                    <a:lstStyle/>
                    <a:p>
                      <a:r>
                        <a:rPr lang="en-US" sz="1000" b="0" i="1" u="none" strike="noStrike" dirty="0">
                          <a:solidFill>
                            <a:schemeClr val="accent1">
                              <a:lumMod val="75000"/>
                            </a:schemeClr>
                          </a:solidFill>
                          <a:effectLst/>
                        </a:rPr>
                        <a:t>After other initial </a:t>
                      </a:r>
                      <a:r>
                        <a:rPr lang="en-US" sz="1000" b="1" i="1" u="none" strike="noStrike" dirty="0">
                          <a:solidFill>
                            <a:schemeClr val="accent1">
                              <a:lumMod val="75000"/>
                            </a:schemeClr>
                          </a:solidFill>
                          <a:effectLst/>
                        </a:rPr>
                        <a:t>consonants </a:t>
                      </a:r>
                      <a:br>
                        <a:rPr lang="en-US" sz="1000" b="1" i="1" u="none" strike="noStrike" dirty="0">
                          <a:solidFill>
                            <a:schemeClr val="accent1">
                              <a:lumMod val="75000"/>
                            </a:schemeClr>
                          </a:solidFill>
                          <a:effectLst/>
                        </a:rPr>
                      </a:br>
                      <a:r>
                        <a:rPr lang="en-US" sz="1000" b="0" i="1" u="none" strike="noStrike" dirty="0">
                          <a:solidFill>
                            <a:schemeClr val="accent1">
                              <a:lumMod val="75000"/>
                            </a:schemeClr>
                          </a:solidFill>
                          <a:effectLst/>
                        </a:rPr>
                        <a:t>for the second letter:</a:t>
                      </a:r>
                      <a:r>
                        <a:rPr lang="en-US" sz="1000" b="1" i="0" u="none" strike="noStrike" dirty="0">
                          <a:solidFill>
                            <a:schemeClr val="accent1">
                              <a:lumMod val="75000"/>
                            </a:schemeClr>
                          </a:solidFill>
                          <a:effectLst/>
                        </a:rPr>
                        <a:t> </a:t>
                      </a:r>
                      <a:br>
                        <a:rPr lang="en-US" sz="1000" b="1" i="0" u="none" strike="noStrike" dirty="0">
                          <a:solidFill>
                            <a:schemeClr val="accent1">
                              <a:lumMod val="75000"/>
                            </a:schemeClr>
                          </a:solidFill>
                          <a:effectLst/>
                        </a:rPr>
                      </a:br>
                      <a:r>
                        <a:rPr lang="en-US" sz="1000" b="0" i="1" u="none" strike="noStrike" dirty="0">
                          <a:solidFill>
                            <a:schemeClr val="accent1">
                              <a:lumMod val="75000"/>
                            </a:schemeClr>
                          </a:solidFill>
                          <a:effectLst/>
                        </a:rPr>
                        <a:t>use number:</a:t>
                      </a:r>
                      <a:r>
                        <a:rPr lang="en-US" sz="1000" b="1" i="0" u="none" strike="noStrike" dirty="0">
                          <a:solidFill>
                            <a:schemeClr val="accent1">
                              <a:lumMod val="75000"/>
                            </a:schemeClr>
                          </a:solidFill>
                          <a:effectLst/>
                        </a:rPr>
                        <a:t> </a:t>
                      </a:r>
                    </a:p>
                  </a:txBody>
                  <a:tcPr marL="18745" marR="18745" marT="5498" marB="5498">
                    <a:lnL>
                      <a:noFill/>
                    </a:lnL>
                    <a:lnR>
                      <a:noFill/>
                    </a:lnR>
                    <a:lnT>
                      <a:noFill/>
                    </a:lnT>
                    <a:lnB>
                      <a:noFill/>
                    </a:lnB>
                  </a:tcPr>
                </a:tc>
                <a:tc>
                  <a:txBody>
                    <a:bodyPr/>
                    <a:lstStyle/>
                    <a:p>
                      <a:endParaRPr lang="en-US" sz="1000" b="1" i="0" u="none" strike="noStrike" dirty="0">
                        <a:solidFill>
                          <a:schemeClr val="accent1">
                            <a:lumMod val="75000"/>
                          </a:schemeClr>
                        </a:solidFill>
                        <a:effectLst/>
                      </a:endParaRP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a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3</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e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4</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err="1">
                          <a:solidFill>
                            <a:schemeClr val="accent1">
                              <a:lumMod val="75000"/>
                            </a:schemeClr>
                          </a:solidFill>
                          <a:effectLst/>
                        </a:rPr>
                        <a:t>i</a:t>
                      </a:r>
                      <a:r>
                        <a:rPr lang="en-US" sz="1000" b="1" i="0" u="none" strike="noStrike" dirty="0">
                          <a:solidFill>
                            <a:schemeClr val="accent1">
                              <a:lumMod val="75000"/>
                            </a:schemeClr>
                          </a:solidFill>
                          <a:effectLst/>
                        </a:rPr>
                        <a:t>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5</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o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6</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7</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u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8</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a:solidFill>
                            <a:schemeClr val="accent1">
                              <a:lumMod val="75000"/>
                            </a:schemeClr>
                          </a:solidFill>
                          <a:effectLst/>
                        </a:rPr>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y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9</a:t>
                      </a:r>
                      <a:r>
                        <a:rPr lang="en-US" sz="1000">
                          <a:solidFill>
                            <a:schemeClr val="accent1">
                              <a:lumMod val="75000"/>
                            </a:schemeClr>
                          </a:solidFill>
                          <a:effectLst/>
                        </a:rPr>
                        <a:t> </a:t>
                      </a:r>
                    </a:p>
                  </a:txBody>
                  <a:tcPr marL="18745" marR="18745" marT="5498" marB="5498">
                    <a:lnL>
                      <a:noFill/>
                    </a:lnL>
                    <a:lnR>
                      <a:noFill/>
                    </a:lnR>
                    <a:lnT>
                      <a:noFill/>
                    </a:lnT>
                    <a:lnB>
                      <a:noFill/>
                    </a:lnB>
                  </a:tcPr>
                </a:tc>
              </a:tr>
              <a:tr h="437681">
                <a:tc>
                  <a:txBody>
                    <a:bodyPr/>
                    <a:lstStyle/>
                    <a:p>
                      <a:r>
                        <a:rPr lang="en-US" sz="1000" b="0" i="1" u="none" strike="noStrike" dirty="0">
                          <a:solidFill>
                            <a:schemeClr val="accent1">
                              <a:lumMod val="75000"/>
                            </a:schemeClr>
                          </a:solidFill>
                          <a:effectLst/>
                        </a:rPr>
                        <a:t>For </a:t>
                      </a:r>
                      <a:r>
                        <a:rPr lang="en-US" sz="1000" b="1" i="1" u="none" strike="noStrike" dirty="0">
                          <a:solidFill>
                            <a:schemeClr val="accent1">
                              <a:lumMod val="75000"/>
                            </a:schemeClr>
                          </a:solidFill>
                          <a:effectLst/>
                        </a:rPr>
                        <a:t>expansion </a:t>
                      </a:r>
                      <a:br>
                        <a:rPr lang="en-US" sz="1000" b="1" i="1" u="none" strike="noStrike" dirty="0">
                          <a:solidFill>
                            <a:schemeClr val="accent1">
                              <a:lumMod val="75000"/>
                            </a:schemeClr>
                          </a:solidFill>
                          <a:effectLst/>
                        </a:rPr>
                      </a:br>
                      <a:r>
                        <a:rPr lang="en-US" sz="1000" b="0" i="1" u="none" strike="noStrike" dirty="0">
                          <a:solidFill>
                            <a:schemeClr val="accent1">
                              <a:lumMod val="75000"/>
                            </a:schemeClr>
                          </a:solidFill>
                          <a:effectLst/>
                        </a:rPr>
                        <a:t>for the letter:</a:t>
                      </a:r>
                      <a:r>
                        <a:rPr lang="en-US" sz="1000" b="1" i="0" u="none" strike="noStrike" dirty="0">
                          <a:solidFill>
                            <a:schemeClr val="accent1">
                              <a:lumMod val="75000"/>
                            </a:schemeClr>
                          </a:solidFill>
                          <a:effectLst/>
                        </a:rPr>
                        <a:t> </a:t>
                      </a:r>
                      <a:br>
                        <a:rPr lang="en-US" sz="1000" b="1" i="0" u="none" strike="noStrike" dirty="0">
                          <a:solidFill>
                            <a:schemeClr val="accent1">
                              <a:lumMod val="75000"/>
                            </a:schemeClr>
                          </a:solidFill>
                          <a:effectLst/>
                        </a:rPr>
                      </a:br>
                      <a:r>
                        <a:rPr lang="en-US" sz="1000" b="0" i="1" u="none" strike="noStrike" dirty="0">
                          <a:solidFill>
                            <a:schemeClr val="accent1">
                              <a:lumMod val="75000"/>
                            </a:schemeClr>
                          </a:solidFill>
                          <a:effectLst/>
                        </a:rPr>
                        <a:t>use number:</a:t>
                      </a:r>
                      <a:r>
                        <a:rPr lang="en-US" sz="1000" b="1" i="0" u="none" strike="noStrike" dirty="0">
                          <a:solidFill>
                            <a:schemeClr val="accent1">
                              <a:lumMod val="75000"/>
                            </a:schemeClr>
                          </a:solidFill>
                          <a:effectLst/>
                        </a:rPr>
                        <a:t> </a:t>
                      </a:r>
                    </a:p>
                  </a:txBody>
                  <a:tcPr marL="18745" marR="18745" marT="5498" marB="5498">
                    <a:lnL>
                      <a:noFill/>
                    </a:lnL>
                    <a:lnR>
                      <a:noFill/>
                    </a:lnR>
                    <a:lnT>
                      <a:noFill/>
                    </a:lnT>
                    <a:lnB>
                      <a:noFill/>
                    </a:lnB>
                  </a:tcPr>
                </a:tc>
                <a:tc>
                  <a:txBody>
                    <a:bodyPr/>
                    <a:lstStyle/>
                    <a:p>
                      <a:endParaRPr lang="en-US" sz="1000" b="1" i="0" u="none" strike="noStrike">
                        <a:solidFill>
                          <a:schemeClr val="accent1">
                            <a:lumMod val="75000"/>
                          </a:schemeClr>
                        </a:solidFill>
                        <a:effectLst/>
                      </a:endParaRPr>
                    </a:p>
                  </a:txBody>
                  <a:tcPr marL="18745" marR="18745" marT="5498" marB="5498">
                    <a:lnL>
                      <a:noFill/>
                    </a:lnL>
                    <a:lnR>
                      <a:noFill/>
                    </a:lnR>
                    <a:lnT>
                      <a:noFill/>
                    </a:lnT>
                    <a:lnB>
                      <a:noFill/>
                    </a:lnB>
                  </a:tcPr>
                </a:tc>
                <a:tc>
                  <a:txBody>
                    <a:bodyPr/>
                    <a:lstStyle/>
                    <a:p>
                      <a:r>
                        <a:rPr lang="en-US" sz="1000" b="1" i="0" u="none" strike="noStrike">
                          <a:solidFill>
                            <a:schemeClr val="accent1">
                              <a:lumMod val="75000"/>
                            </a:schemeClr>
                          </a:solidFill>
                          <a:effectLst/>
                        </a:rPr>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a-d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3</a:t>
                      </a:r>
                      <a:r>
                        <a:rPr lang="en-US" sz="100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e-h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4</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a:solidFill>
                            <a:schemeClr val="accent1">
                              <a:lumMod val="75000"/>
                            </a:schemeClr>
                          </a:solidFill>
                          <a:effectLst/>
                        </a:rPr>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i-l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5</a:t>
                      </a:r>
                      <a:r>
                        <a:rPr lang="en-US" sz="100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m-o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6</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a:solidFill>
                            <a:schemeClr val="accent1">
                              <a:lumMod val="75000"/>
                            </a:schemeClr>
                          </a:solidFill>
                          <a:effectLst/>
                        </a:rPr>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p-s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7</a:t>
                      </a:r>
                      <a:r>
                        <a:rPr lang="en-US" sz="100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a:solidFill>
                            <a:schemeClr val="accent1">
                              <a:lumMod val="75000"/>
                            </a:schemeClr>
                          </a:solidFill>
                          <a:effectLst/>
                        </a:rPr>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t-v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8</a:t>
                      </a:r>
                      <a:r>
                        <a:rPr lang="en-US" sz="100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w-z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9</a:t>
                      </a:r>
                      <a:r>
                        <a:rPr lang="en-US" sz="1000" dirty="0">
                          <a:solidFill>
                            <a:schemeClr val="accent1">
                              <a:lumMod val="75000"/>
                            </a:schemeClr>
                          </a:solidFill>
                          <a:effectLst/>
                        </a:rPr>
                        <a:t> </a:t>
                      </a:r>
                    </a:p>
                  </a:txBody>
                  <a:tcPr marL="18745" marR="18745" marT="5498" marB="5498">
                    <a:lnL>
                      <a:noFill/>
                    </a:lnL>
                    <a:lnR>
                      <a:noFill/>
                    </a:lnR>
                    <a:lnT>
                      <a:noFill/>
                    </a:lnT>
                    <a:lnB>
                      <a:noFill/>
                    </a:lnB>
                  </a:tcPr>
                </a:tc>
              </a:tr>
            </a:tbl>
          </a:graphicData>
        </a:graphic>
      </p:graphicFrame>
    </p:spTree>
    <p:extLst>
      <p:ext uri="{BB962C8B-B14F-4D97-AF65-F5344CB8AC3E}">
        <p14:creationId xmlns:p14="http://schemas.microsoft.com/office/powerpoint/2010/main" val="713979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4666"/>
            <a:ext cx="7772400" cy="1143000"/>
          </a:xfrm>
        </p:spPr>
        <p:txBody>
          <a:bodyPr/>
          <a:lstStyle/>
          <a:p>
            <a:r>
              <a:rPr lang="en-US" dirty="0" smtClean="0"/>
              <a:t>The World Is Flat (in LCC)</a:t>
            </a:r>
            <a:endParaRPr lang="en-US" dirty="0"/>
          </a:p>
        </p:txBody>
      </p:sp>
      <p:sp>
        <p:nvSpPr>
          <p:cNvPr id="3" name="Content Placeholder 2"/>
          <p:cNvSpPr>
            <a:spLocks noGrp="1"/>
          </p:cNvSpPr>
          <p:nvPr>
            <p:ph idx="1"/>
          </p:nvPr>
        </p:nvSpPr>
        <p:spPr>
          <a:xfrm>
            <a:off x="304800" y="1477963"/>
            <a:ext cx="8686800" cy="5456237"/>
          </a:xfrm>
        </p:spPr>
        <p:txBody>
          <a:bodyPr>
            <a:normAutofit/>
          </a:bodyPr>
          <a:lstStyle/>
          <a:p>
            <a:pPr marL="0" lvl="2" indent="0">
              <a:buNone/>
            </a:pPr>
            <a:r>
              <a:rPr lang="en-US" sz="3200" dirty="0"/>
              <a:t>HM846 .</a:t>
            </a:r>
            <a:r>
              <a:rPr lang="en-US" sz="3200" dirty="0" smtClean="0"/>
              <a:t>F74 2005</a:t>
            </a:r>
            <a:endParaRPr lang="en-US" sz="3200" dirty="0"/>
          </a:p>
          <a:p>
            <a:pPr marL="0" indent="0">
              <a:buNone/>
            </a:pPr>
            <a:endParaRPr lang="en-US" sz="2800" dirty="0" smtClean="0"/>
          </a:p>
          <a:p>
            <a:pPr marL="0" indent="0">
              <a:buNone/>
            </a:pPr>
            <a:r>
              <a:rPr lang="en-US" sz="2800" dirty="0" smtClean="0"/>
              <a:t>H		Social sciences</a:t>
            </a:r>
          </a:p>
          <a:p>
            <a:pPr marL="0" indent="0">
              <a:buNone/>
            </a:pPr>
            <a:r>
              <a:rPr lang="en-US" sz="2800" dirty="0" smtClean="0"/>
              <a:t>HM		Sociology</a:t>
            </a:r>
          </a:p>
          <a:p>
            <a:pPr marL="0" indent="0">
              <a:buNone/>
            </a:pPr>
            <a:r>
              <a:rPr lang="en-US" sz="2800" dirty="0" smtClean="0"/>
              <a:t>HM831	Social change – Causes</a:t>
            </a:r>
          </a:p>
          <a:p>
            <a:pPr marL="0" indent="0">
              <a:buNone/>
            </a:pPr>
            <a:r>
              <a:rPr lang="en-US" sz="2800" dirty="0" smtClean="0"/>
              <a:t>HM846	Technological Innovations. Technology.</a:t>
            </a:r>
          </a:p>
          <a:p>
            <a:pPr marL="0" indent="0">
              <a:buNone/>
            </a:pPr>
            <a:endParaRPr lang="en-US" sz="2800" dirty="0"/>
          </a:p>
          <a:p>
            <a:pPr marL="0" indent="0">
              <a:buNone/>
            </a:pPr>
            <a:r>
              <a:rPr lang="en-US" sz="2800" dirty="0" smtClean="0"/>
              <a:t>.F74		Cutter number for Friedman, Thomas</a:t>
            </a:r>
          </a:p>
        </p:txBody>
      </p:sp>
    </p:spTree>
    <p:extLst>
      <p:ext uri="{BB962C8B-B14F-4D97-AF65-F5344CB8AC3E}">
        <p14:creationId xmlns:p14="http://schemas.microsoft.com/office/powerpoint/2010/main" val="150017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The World Is Flat (in Dewey)</a:t>
            </a:r>
            <a:endParaRPr lang="en-US" dirty="0"/>
          </a:p>
        </p:txBody>
      </p:sp>
      <p:sp>
        <p:nvSpPr>
          <p:cNvPr id="3" name="Content Placeholder 2"/>
          <p:cNvSpPr>
            <a:spLocks noGrp="1"/>
          </p:cNvSpPr>
          <p:nvPr>
            <p:ph idx="1"/>
          </p:nvPr>
        </p:nvSpPr>
        <p:spPr>
          <a:xfrm>
            <a:off x="152400" y="1600200"/>
            <a:ext cx="8839200" cy="4525963"/>
          </a:xfrm>
        </p:spPr>
        <p:txBody>
          <a:bodyPr/>
          <a:lstStyle/>
          <a:p>
            <a:pPr marL="114300" indent="0">
              <a:buNone/>
            </a:pPr>
            <a:r>
              <a:rPr lang="en-US" dirty="0" smtClean="0"/>
              <a:t>303.4833</a:t>
            </a:r>
          </a:p>
          <a:p>
            <a:pPr marL="114300" indent="0">
              <a:buNone/>
              <a:tabLst>
                <a:tab pos="568325" algn="l"/>
                <a:tab pos="1544638" algn="l"/>
              </a:tabLst>
            </a:pPr>
            <a:r>
              <a:rPr lang="en-US" dirty="0"/>
              <a:t>	</a:t>
            </a:r>
            <a:r>
              <a:rPr lang="en-US" sz="2800" b="1" u="sng" dirty="0" smtClean="0"/>
              <a:t>300</a:t>
            </a:r>
            <a:r>
              <a:rPr lang="en-US" sz="2800" dirty="0" smtClean="0"/>
              <a:t>		Social science</a:t>
            </a:r>
          </a:p>
          <a:p>
            <a:pPr marL="114300" indent="0">
              <a:buNone/>
              <a:tabLst>
                <a:tab pos="568325" algn="l"/>
                <a:tab pos="1544638" algn="l"/>
              </a:tabLst>
            </a:pPr>
            <a:r>
              <a:rPr lang="en-US" sz="2800" dirty="0"/>
              <a:t>	</a:t>
            </a:r>
            <a:r>
              <a:rPr lang="en-US" sz="2800" b="1" u="sng" dirty="0" smtClean="0"/>
              <a:t>30</a:t>
            </a:r>
            <a:r>
              <a:rPr lang="en-US" sz="2800" dirty="0" smtClean="0"/>
              <a:t>0		Social sciences, sociology, &amp; anthropology</a:t>
            </a:r>
          </a:p>
          <a:p>
            <a:pPr marL="114300" indent="0">
              <a:buNone/>
              <a:tabLst>
                <a:tab pos="568325" algn="l"/>
                <a:tab pos="1544638" algn="l"/>
              </a:tabLst>
            </a:pPr>
            <a:r>
              <a:rPr lang="en-US" sz="2800" b="1" dirty="0"/>
              <a:t>	</a:t>
            </a:r>
            <a:r>
              <a:rPr lang="en-US" sz="2800" dirty="0" smtClean="0"/>
              <a:t>30</a:t>
            </a:r>
            <a:r>
              <a:rPr lang="en-US" sz="2800" b="1" u="sng" dirty="0" smtClean="0"/>
              <a:t>3</a:t>
            </a:r>
            <a:r>
              <a:rPr lang="en-US" sz="2800" dirty="0" smtClean="0"/>
              <a:t>		Social processes</a:t>
            </a:r>
          </a:p>
          <a:p>
            <a:pPr marL="114300" indent="0">
              <a:buNone/>
              <a:tabLst>
                <a:tab pos="568325" algn="l"/>
                <a:tab pos="1544638" algn="l"/>
              </a:tabLst>
            </a:pPr>
            <a:r>
              <a:rPr lang="en-US" sz="2800" b="1" dirty="0"/>
              <a:t>	</a:t>
            </a:r>
            <a:r>
              <a:rPr lang="en-US" sz="2800" b="1" dirty="0" smtClean="0"/>
              <a:t>303.4		</a:t>
            </a:r>
            <a:r>
              <a:rPr lang="en-US" sz="2800" dirty="0" smtClean="0"/>
              <a:t>Social change</a:t>
            </a:r>
          </a:p>
          <a:p>
            <a:pPr marL="114300" indent="0">
              <a:buNone/>
              <a:tabLst>
                <a:tab pos="568325" algn="l"/>
                <a:tab pos="1544638" algn="l"/>
              </a:tabLst>
            </a:pPr>
            <a:r>
              <a:rPr lang="en-US" sz="2800" b="1" dirty="0"/>
              <a:t>	</a:t>
            </a:r>
            <a:r>
              <a:rPr lang="en-US" sz="2800" b="1" dirty="0" smtClean="0"/>
              <a:t>303.48	</a:t>
            </a:r>
            <a:r>
              <a:rPr lang="en-US" sz="2800" dirty="0" smtClean="0"/>
              <a:t>Causes of change</a:t>
            </a:r>
          </a:p>
          <a:p>
            <a:pPr marL="114300" indent="0">
              <a:buNone/>
              <a:tabLst>
                <a:tab pos="568325" algn="l"/>
                <a:tab pos="1544638" algn="l"/>
              </a:tabLst>
            </a:pPr>
            <a:r>
              <a:rPr lang="en-US" sz="2800" b="1" dirty="0"/>
              <a:t>	</a:t>
            </a:r>
            <a:r>
              <a:rPr lang="en-US" sz="2800" b="1" dirty="0" smtClean="0"/>
              <a:t>303.483	</a:t>
            </a:r>
            <a:r>
              <a:rPr lang="en-US" sz="2800" dirty="0" smtClean="0"/>
              <a:t>Development of science and technology</a:t>
            </a:r>
          </a:p>
          <a:p>
            <a:pPr marL="114300" indent="0">
              <a:buNone/>
              <a:tabLst>
                <a:tab pos="568325" algn="l"/>
                <a:tab pos="1544638" algn="l"/>
              </a:tabLst>
            </a:pPr>
            <a:r>
              <a:rPr lang="en-US" sz="2800" b="1" dirty="0"/>
              <a:t>	</a:t>
            </a:r>
            <a:r>
              <a:rPr lang="en-US" sz="2800" b="1" dirty="0" smtClean="0"/>
              <a:t>303.4833 </a:t>
            </a:r>
            <a:r>
              <a:rPr lang="en-US" sz="2800" dirty="0" smtClean="0"/>
              <a:t>Communication (Information technology)</a:t>
            </a:r>
            <a:endParaRPr lang="en-US" sz="2800" b="1" dirty="0"/>
          </a:p>
        </p:txBody>
      </p:sp>
    </p:spTree>
    <p:extLst>
      <p:ext uri="{BB962C8B-B14F-4D97-AF65-F5344CB8AC3E}">
        <p14:creationId xmlns:p14="http://schemas.microsoft.com/office/powerpoint/2010/main" val="355730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dirty="0" smtClean="0"/>
              <a:t>“Information Institutions”</a:t>
            </a:r>
            <a:endParaRPr lang="en-US" dirty="0"/>
          </a:p>
        </p:txBody>
      </p:sp>
      <p:sp>
        <p:nvSpPr>
          <p:cNvPr id="3" name="Content Placeholder 2"/>
          <p:cNvSpPr>
            <a:spLocks noGrp="1"/>
          </p:cNvSpPr>
          <p:nvPr>
            <p:ph idx="1"/>
          </p:nvPr>
        </p:nvSpPr>
        <p:spPr>
          <a:xfrm>
            <a:off x="1386048" y="685800"/>
            <a:ext cx="7239000" cy="5943600"/>
          </a:xfrm>
        </p:spPr>
        <p:txBody>
          <a:bodyPr/>
          <a:lstStyle/>
          <a:p>
            <a:pPr lvl="0"/>
            <a:r>
              <a:rPr lang="en-US" dirty="0">
                <a:solidFill>
                  <a:srgbClr val="000000"/>
                </a:solidFill>
              </a:rPr>
              <a:t>Schools</a:t>
            </a:r>
          </a:p>
          <a:p>
            <a:pPr lvl="1"/>
            <a:r>
              <a:rPr lang="en-US" dirty="0" smtClean="0">
                <a:solidFill>
                  <a:srgbClr val="000000"/>
                </a:solidFill>
              </a:rPr>
              <a:t>Primary, Secondary, Tertiary</a:t>
            </a:r>
          </a:p>
          <a:p>
            <a:r>
              <a:rPr lang="en-US" dirty="0" smtClean="0"/>
              <a:t>Libraries</a:t>
            </a:r>
          </a:p>
          <a:p>
            <a:pPr lvl="1"/>
            <a:r>
              <a:rPr lang="en-US" dirty="0" smtClean="0"/>
              <a:t>Public, Academic, School, Special </a:t>
            </a:r>
          </a:p>
          <a:p>
            <a:r>
              <a:rPr lang="en-US" dirty="0" smtClean="0"/>
              <a:t>Archives</a:t>
            </a:r>
          </a:p>
          <a:p>
            <a:pPr lvl="1"/>
            <a:r>
              <a:rPr lang="en-US" dirty="0" smtClean="0"/>
              <a:t>Government, Corporate, … </a:t>
            </a:r>
          </a:p>
          <a:p>
            <a:pPr lvl="1"/>
            <a:r>
              <a:rPr lang="en-US" dirty="0" smtClean="0"/>
              <a:t>Special collections, Historical societies</a:t>
            </a:r>
          </a:p>
          <a:p>
            <a:r>
              <a:rPr lang="en-US" dirty="0"/>
              <a:t>Museums</a:t>
            </a:r>
          </a:p>
          <a:p>
            <a:pPr lvl="1"/>
            <a:r>
              <a:rPr lang="en-US" dirty="0"/>
              <a:t>Art, Material culture, Natural history</a:t>
            </a:r>
          </a:p>
          <a:p>
            <a:r>
              <a:rPr lang="en-US" dirty="0" smtClean="0"/>
              <a:t>Search engines</a:t>
            </a:r>
          </a:p>
          <a:p>
            <a:pPr lvl="1"/>
            <a:r>
              <a:rPr lang="en-US" dirty="0" smtClean="0"/>
              <a:t>Google, Bing, </a:t>
            </a:r>
            <a:r>
              <a:rPr lang="en-US" dirty="0" err="1" smtClean="0"/>
              <a:t>Baidu</a:t>
            </a:r>
            <a:r>
              <a:rPr lang="en-US" dirty="0" smtClean="0"/>
              <a:t>, </a:t>
            </a:r>
            <a:r>
              <a:rPr lang="en-US" dirty="0" err="1" smtClean="0"/>
              <a:t>Yandex</a:t>
            </a:r>
            <a:endParaRPr lang="en-US" dirty="0" smtClean="0"/>
          </a:p>
        </p:txBody>
      </p:sp>
      <p:grpSp>
        <p:nvGrpSpPr>
          <p:cNvPr id="6" name="Group 5"/>
          <p:cNvGrpSpPr/>
          <p:nvPr/>
        </p:nvGrpSpPr>
        <p:grpSpPr>
          <a:xfrm>
            <a:off x="-35011" y="1905000"/>
            <a:ext cx="1413588" cy="3581400"/>
            <a:chOff x="483941" y="2133600"/>
            <a:chExt cx="1413588" cy="3581400"/>
          </a:xfrm>
        </p:grpSpPr>
        <p:sp>
          <p:nvSpPr>
            <p:cNvPr id="4" name="Left Brace 3"/>
            <p:cNvSpPr/>
            <p:nvPr/>
          </p:nvSpPr>
          <p:spPr bwMode="auto">
            <a:xfrm>
              <a:off x="1625600" y="2133600"/>
              <a:ext cx="271929" cy="3581400"/>
            </a:xfrm>
            <a:prstGeom prst="leftBrace">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cs typeface="Arial" charset="0"/>
              </a:endParaRPr>
            </a:p>
          </p:txBody>
        </p:sp>
        <p:sp>
          <p:nvSpPr>
            <p:cNvPr id="5" name="TextBox 4"/>
            <p:cNvSpPr txBox="1"/>
            <p:nvPr/>
          </p:nvSpPr>
          <p:spPr>
            <a:xfrm>
              <a:off x="483941" y="3693467"/>
              <a:ext cx="1141659" cy="461665"/>
            </a:xfrm>
            <a:prstGeom prst="rect">
              <a:avLst/>
            </a:prstGeom>
            <a:noFill/>
          </p:spPr>
          <p:txBody>
            <a:bodyPr wrap="none" rtlCol="0">
              <a:spAutoFit/>
            </a:bodyPr>
            <a:lstStyle/>
            <a:p>
              <a:r>
                <a:rPr lang="en-US" dirty="0" smtClean="0"/>
                <a:t>“LAM”</a:t>
              </a:r>
              <a:endParaRPr lang="en-US" dirty="0"/>
            </a:p>
          </p:txBody>
        </p:sp>
      </p:grpSp>
    </p:spTree>
    <p:extLst>
      <p:ext uri="{BB962C8B-B14F-4D97-AF65-F5344CB8AC3E}">
        <p14:creationId xmlns:p14="http://schemas.microsoft.com/office/powerpoint/2010/main" val="248910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52400"/>
            <a:ext cx="7772400" cy="1143000"/>
          </a:xfrm>
        </p:spPr>
        <p:txBody>
          <a:bodyPr/>
          <a:lstStyle/>
          <a:p>
            <a:r>
              <a:rPr lang="en-US" dirty="0" smtClean="0"/>
              <a:t>LCSH Subdivisions</a:t>
            </a:r>
            <a:endParaRPr lang="en-US" dirty="0"/>
          </a:p>
        </p:txBody>
      </p:sp>
      <p:sp>
        <p:nvSpPr>
          <p:cNvPr id="3" name="Content Placeholder 2"/>
          <p:cNvSpPr>
            <a:spLocks noGrp="1"/>
          </p:cNvSpPr>
          <p:nvPr>
            <p:ph idx="1"/>
          </p:nvPr>
        </p:nvSpPr>
        <p:spPr>
          <a:xfrm>
            <a:off x="304800" y="1600200"/>
            <a:ext cx="8458200" cy="5029200"/>
          </a:xfrm>
        </p:spPr>
        <p:txBody>
          <a:bodyPr>
            <a:normAutofit/>
          </a:bodyPr>
          <a:lstStyle/>
          <a:p>
            <a:r>
              <a:rPr lang="en-US" dirty="0" smtClean="0"/>
              <a:t>Topical</a:t>
            </a:r>
          </a:p>
          <a:p>
            <a:pPr marL="457200" lvl="1" indent="0">
              <a:buNone/>
            </a:pPr>
            <a:r>
              <a:rPr lang="en-US" dirty="0"/>
              <a:t>	</a:t>
            </a:r>
            <a:r>
              <a:rPr lang="en-US" sz="2400" dirty="0" smtClean="0"/>
              <a:t>Archaeology – Methodology</a:t>
            </a:r>
          </a:p>
          <a:p>
            <a:r>
              <a:rPr lang="en-US" dirty="0" smtClean="0"/>
              <a:t>Form</a:t>
            </a:r>
          </a:p>
          <a:p>
            <a:pPr marL="914400" lvl="2" indent="0">
              <a:buNone/>
            </a:pPr>
            <a:r>
              <a:rPr lang="en-US" dirty="0" smtClean="0"/>
              <a:t>Archaeology – Fiction</a:t>
            </a:r>
          </a:p>
          <a:p>
            <a:pPr marL="571500" indent="-457200"/>
            <a:r>
              <a:rPr lang="en-US" dirty="0" smtClean="0"/>
              <a:t>Chronological</a:t>
            </a:r>
          </a:p>
          <a:p>
            <a:pPr marL="914400" lvl="2" indent="0">
              <a:buNone/>
            </a:pPr>
            <a:r>
              <a:rPr lang="en-US" dirty="0" smtClean="0"/>
              <a:t>Archaeology – History – 18</a:t>
            </a:r>
            <a:r>
              <a:rPr lang="en-US" baseline="30000" dirty="0" smtClean="0"/>
              <a:t>th</a:t>
            </a:r>
            <a:r>
              <a:rPr lang="en-US" dirty="0" smtClean="0"/>
              <a:t> century</a:t>
            </a:r>
          </a:p>
          <a:p>
            <a:pPr marL="571500" indent="-457200"/>
            <a:r>
              <a:rPr lang="en-US" dirty="0" smtClean="0"/>
              <a:t>Geographic</a:t>
            </a:r>
          </a:p>
          <a:p>
            <a:pPr marL="914400" lvl="2" indent="0">
              <a:buNone/>
            </a:pPr>
            <a:r>
              <a:rPr lang="en-US" dirty="0" smtClean="0"/>
              <a:t>Archaeology – Egypt</a:t>
            </a:r>
          </a:p>
        </p:txBody>
      </p:sp>
    </p:spTree>
    <p:extLst>
      <p:ext uri="{BB962C8B-B14F-4D97-AF65-F5344CB8AC3E}">
        <p14:creationId xmlns:p14="http://schemas.microsoft.com/office/powerpoint/2010/main" val="2788377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968" y="304800"/>
            <a:ext cx="7772400" cy="762000"/>
          </a:xfrm>
        </p:spPr>
        <p:txBody>
          <a:bodyPr/>
          <a:lstStyle/>
          <a:p>
            <a:r>
              <a:rPr lang="en-US" dirty="0" smtClean="0"/>
              <a:t>Inter-Library Loan</a:t>
            </a:r>
            <a:endParaRPr lang="en-US" dirty="0"/>
          </a:p>
        </p:txBody>
      </p:sp>
      <p:sp>
        <p:nvSpPr>
          <p:cNvPr id="3" name="Content Placeholder 2"/>
          <p:cNvSpPr>
            <a:spLocks noGrp="1"/>
          </p:cNvSpPr>
          <p:nvPr>
            <p:ph idx="1"/>
          </p:nvPr>
        </p:nvSpPr>
        <p:spPr>
          <a:xfrm>
            <a:off x="656968" y="1524000"/>
            <a:ext cx="7772400" cy="4114800"/>
          </a:xfrm>
        </p:spPr>
        <p:txBody>
          <a:bodyPr/>
          <a:lstStyle/>
          <a:p>
            <a:r>
              <a:rPr lang="en-US" dirty="0" smtClean="0"/>
              <a:t>Users search “union catalog” to find books </a:t>
            </a:r>
          </a:p>
          <a:p>
            <a:pPr lvl="3"/>
            <a:endParaRPr lang="en-US" dirty="0" smtClean="0"/>
          </a:p>
          <a:p>
            <a:r>
              <a:rPr lang="en-US" dirty="0" smtClean="0"/>
              <a:t>Remote library “ships” it to local library</a:t>
            </a:r>
          </a:p>
          <a:p>
            <a:pPr lvl="1"/>
            <a:r>
              <a:rPr lang="en-US" dirty="0" smtClean="0"/>
              <a:t>Often by scanning it, where practical</a:t>
            </a:r>
          </a:p>
          <a:p>
            <a:pPr lvl="1"/>
            <a:r>
              <a:rPr lang="en-US" dirty="0" smtClean="0"/>
              <a:t>Someone pays for this (local library or user)</a:t>
            </a:r>
          </a:p>
          <a:p>
            <a:pPr lvl="3"/>
            <a:endParaRPr lang="en-US" dirty="0" smtClean="0"/>
          </a:p>
          <a:p>
            <a:r>
              <a:rPr lang="en-US" dirty="0" smtClean="0"/>
              <a:t>Local library manages circulation</a:t>
            </a:r>
          </a:p>
          <a:p>
            <a:pPr lvl="1"/>
            <a:r>
              <a:rPr lang="en-US" dirty="0" smtClean="0"/>
              <a:t>Limited access period</a:t>
            </a:r>
          </a:p>
          <a:p>
            <a:pPr lvl="1"/>
            <a:r>
              <a:rPr lang="en-US" dirty="0" smtClean="0"/>
              <a:t>Some “return” mechanism</a:t>
            </a:r>
          </a:p>
          <a:p>
            <a:endParaRPr lang="en-US" dirty="0" smtClean="0"/>
          </a:p>
          <a:p>
            <a:endParaRPr lang="en-US" dirty="0"/>
          </a:p>
        </p:txBody>
      </p:sp>
    </p:spTree>
    <p:extLst>
      <p:ext uri="{BB962C8B-B14F-4D97-AF65-F5344CB8AC3E}">
        <p14:creationId xmlns:p14="http://schemas.microsoft.com/office/powerpoint/2010/main" val="3559344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Weeding (“Library Hygiene</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a:xfrm>
            <a:off x="685800" y="1828800"/>
            <a:ext cx="7772400" cy="4114800"/>
          </a:xfrm>
        </p:spPr>
        <p:txBody>
          <a:bodyPr/>
          <a:lstStyle/>
          <a:p>
            <a:r>
              <a:rPr lang="en-US" dirty="0" smtClean="0"/>
              <a:t>Presumes some limited asset</a:t>
            </a:r>
          </a:p>
          <a:p>
            <a:pPr lvl="1"/>
            <a:r>
              <a:rPr lang="en-US" dirty="0"/>
              <a:t>e</a:t>
            </a:r>
            <a:r>
              <a:rPr lang="en-US" dirty="0" smtClean="0"/>
              <a:t>.g., shelf space, browsing time, …</a:t>
            </a:r>
          </a:p>
          <a:p>
            <a:r>
              <a:rPr lang="en-US" dirty="0" smtClean="0"/>
              <a:t>Anticipated future use</a:t>
            </a:r>
          </a:p>
          <a:p>
            <a:pPr lvl="1"/>
            <a:r>
              <a:rPr lang="en-US" dirty="0" err="1" smtClean="0"/>
              <a:t>Reshelving</a:t>
            </a:r>
            <a:r>
              <a:rPr lang="en-US" dirty="0" smtClean="0"/>
              <a:t> and circulation statistics</a:t>
            </a:r>
          </a:p>
          <a:p>
            <a:pPr lvl="1"/>
            <a:r>
              <a:rPr lang="en-US" dirty="0" smtClean="0"/>
              <a:t>Historical value</a:t>
            </a:r>
          </a:p>
          <a:p>
            <a:pPr lvl="1"/>
            <a:r>
              <a:rPr lang="en-US" dirty="0" smtClean="0"/>
              <a:t>Sufficiency of single copies</a:t>
            </a:r>
          </a:p>
          <a:p>
            <a:pPr lvl="1"/>
            <a:r>
              <a:rPr lang="en-US" dirty="0" smtClean="0"/>
              <a:t>Last copy doctrine</a:t>
            </a:r>
          </a:p>
          <a:p>
            <a:r>
              <a:rPr lang="en-US" dirty="0" smtClean="0"/>
              <a:t>Condition</a:t>
            </a:r>
          </a:p>
          <a:p>
            <a:pPr lvl="1"/>
            <a:r>
              <a:rPr lang="en-US" dirty="0" smtClean="0"/>
              <a:t>Preservation costs</a:t>
            </a:r>
            <a:endParaRPr lang="en-US" dirty="0"/>
          </a:p>
        </p:txBody>
      </p:sp>
    </p:spTree>
    <p:extLst>
      <p:ext uri="{BB962C8B-B14F-4D97-AF65-F5344CB8AC3E}">
        <p14:creationId xmlns:p14="http://schemas.microsoft.com/office/powerpoint/2010/main" val="275498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885390932"/>
              </p:ext>
            </p:extLst>
          </p:nvPr>
        </p:nvGraphicFramePr>
        <p:xfrm>
          <a:off x="-406400" y="3581400"/>
          <a:ext cx="6096000" cy="3606800"/>
        </p:xfrm>
        <a:graphic>
          <a:graphicData uri="http://schemas.openxmlformats.org/presentationml/2006/ole">
            <mc:AlternateContent xmlns:mc="http://schemas.openxmlformats.org/markup-compatibility/2006">
              <mc:Choice xmlns:v="urn:schemas-microsoft-com:vml" Requires="v">
                <p:oleObj spid="_x0000_s1034" r:id="rId3" imgW="7338977" imgH="4218083" progId="Excel.Chart.8">
                  <p:embed/>
                </p:oleObj>
              </mc:Choice>
              <mc:Fallback>
                <p:oleObj r:id="rId3" imgW="7338977" imgH="4218083"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3581400"/>
                        <a:ext cx="6096000" cy="3606800"/>
                      </a:xfrm>
                      <a:prstGeom prst="rect">
                        <a:avLst/>
                      </a:prstGeom>
                      <a:noFill/>
                      <a:ln>
                        <a:noFill/>
                      </a:ln>
                    </p:spPr>
                  </p:pic>
                </p:oleObj>
              </mc:Fallback>
            </mc:AlternateContent>
          </a:graphicData>
        </a:graphic>
      </p:graphicFrame>
      <p:sp>
        <p:nvSpPr>
          <p:cNvPr id="2" name="Title 1"/>
          <p:cNvSpPr>
            <a:spLocks noGrp="1"/>
          </p:cNvSpPr>
          <p:nvPr>
            <p:ph type="title"/>
          </p:nvPr>
        </p:nvSpPr>
        <p:spPr>
          <a:xfrm>
            <a:off x="685800" y="15081"/>
            <a:ext cx="7772400" cy="1143000"/>
          </a:xfrm>
        </p:spPr>
        <p:txBody>
          <a:bodyPr/>
          <a:lstStyle/>
          <a:p>
            <a:r>
              <a:rPr lang="en-US" dirty="0" err="1" smtClean="0"/>
              <a:t>HathiTrust</a:t>
            </a:r>
            <a:endParaRPr lang="en-US" dirty="0"/>
          </a:p>
        </p:txBody>
      </p:sp>
      <p:sp>
        <p:nvSpPr>
          <p:cNvPr id="3" name="Content Placeholder 2"/>
          <p:cNvSpPr>
            <a:spLocks noGrp="1"/>
          </p:cNvSpPr>
          <p:nvPr>
            <p:ph idx="1"/>
          </p:nvPr>
        </p:nvSpPr>
        <p:spPr>
          <a:xfrm>
            <a:off x="533400" y="970895"/>
            <a:ext cx="8458200" cy="4114800"/>
          </a:xfrm>
        </p:spPr>
        <p:txBody>
          <a:bodyPr/>
          <a:lstStyle/>
          <a:p>
            <a:r>
              <a:rPr lang="en-US" dirty="0" smtClean="0"/>
              <a:t>Centralized repository for digitized books</a:t>
            </a:r>
          </a:p>
          <a:p>
            <a:pPr lvl="1"/>
            <a:r>
              <a:rPr lang="en-US" dirty="0" smtClean="0"/>
              <a:t>Google Books digitization (via owning libraries)</a:t>
            </a:r>
          </a:p>
          <a:p>
            <a:pPr lvl="1"/>
            <a:r>
              <a:rPr lang="en-US" dirty="0" smtClean="0"/>
              <a:t>Microsoft book search (ran from 2006-2008)</a:t>
            </a:r>
          </a:p>
          <a:p>
            <a:pPr lvl="1"/>
            <a:r>
              <a:rPr lang="en-US" dirty="0" smtClean="0"/>
              <a:t>Internet Archive</a:t>
            </a:r>
          </a:p>
          <a:p>
            <a:pPr lvl="2"/>
            <a:r>
              <a:rPr lang="en-US" dirty="0"/>
              <a:t>M</a:t>
            </a:r>
            <a:r>
              <a:rPr lang="en-US" dirty="0" smtClean="0"/>
              <a:t>illion book project, project Gutenberg, contributions, …</a:t>
            </a:r>
          </a:p>
          <a:p>
            <a:pPr lvl="1"/>
            <a:r>
              <a:rPr lang="en-US" dirty="0" smtClean="0"/>
              <a:t>Cooperative digitization</a:t>
            </a:r>
            <a:endParaRPr lang="en-US" dirty="0"/>
          </a:p>
        </p:txBody>
      </p:sp>
      <p:sp>
        <p:nvSpPr>
          <p:cNvPr id="8" name="TextBox 4"/>
          <p:cNvSpPr txBox="1">
            <a:spLocks noChangeArrowheads="1"/>
          </p:cNvSpPr>
          <p:nvPr/>
        </p:nvSpPr>
        <p:spPr bwMode="auto">
          <a:xfrm>
            <a:off x="5689600" y="5287962"/>
            <a:ext cx="3810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sz="2400" dirty="0" smtClean="0"/>
              <a:t>6,549,680 Total </a:t>
            </a:r>
            <a:r>
              <a:rPr lang="en-US" sz="2400" dirty="0"/>
              <a:t>volumes</a:t>
            </a:r>
          </a:p>
          <a:p>
            <a:pPr eaLnBrk="1" hangingPunct="1">
              <a:spcBef>
                <a:spcPct val="0"/>
              </a:spcBef>
              <a:buNone/>
            </a:pPr>
            <a:r>
              <a:rPr lang="en-US" sz="2400" dirty="0"/>
              <a:t>3,798,116 Book titles</a:t>
            </a:r>
          </a:p>
          <a:p>
            <a:pPr eaLnBrk="1" hangingPunct="1">
              <a:spcBef>
                <a:spcPct val="0"/>
              </a:spcBef>
              <a:buFontTx/>
              <a:buNone/>
            </a:pPr>
            <a:r>
              <a:rPr lang="en-US" sz="2400" dirty="0"/>
              <a:t> </a:t>
            </a:r>
            <a:r>
              <a:rPr lang="en-US" sz="2400" dirty="0" smtClean="0"/>
              <a:t>  153,311 </a:t>
            </a:r>
            <a:r>
              <a:rPr lang="en-US" sz="2400" dirty="0"/>
              <a:t>Serial </a:t>
            </a:r>
            <a:r>
              <a:rPr lang="en-US" sz="2400" dirty="0" smtClean="0"/>
              <a:t>titles</a:t>
            </a:r>
          </a:p>
          <a:p>
            <a:pPr eaLnBrk="1" hangingPunct="1">
              <a:spcBef>
                <a:spcPct val="0"/>
              </a:spcBef>
              <a:buFontTx/>
              <a:buNone/>
            </a:pPr>
            <a:r>
              <a:rPr lang="en-US" sz="2400" dirty="0" smtClean="0"/>
              <a:t>1,300,896 </a:t>
            </a:r>
            <a:r>
              <a:rPr lang="en-US" sz="2400" dirty="0"/>
              <a:t>Public Domain</a:t>
            </a:r>
          </a:p>
        </p:txBody>
      </p:sp>
      <p:sp>
        <p:nvSpPr>
          <p:cNvPr id="9" name="TextBox 4"/>
          <p:cNvSpPr txBox="1">
            <a:spLocks noChangeArrowheads="1"/>
          </p:cNvSpPr>
          <p:nvPr/>
        </p:nvSpPr>
        <p:spPr bwMode="auto">
          <a:xfrm>
            <a:off x="5689600" y="4997535"/>
            <a:ext cx="255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sz="1800" b="1" u="sng" dirty="0" smtClean="0"/>
              <a:t>As </a:t>
            </a:r>
            <a:r>
              <a:rPr lang="en-US" sz="1800" b="1" u="sng" dirty="0"/>
              <a:t>of August 13, 2010</a:t>
            </a:r>
          </a:p>
        </p:txBody>
      </p:sp>
    </p:spTree>
    <p:extLst>
      <p:ext uri="{BB962C8B-B14F-4D97-AF65-F5344CB8AC3E}">
        <p14:creationId xmlns:p14="http://schemas.microsoft.com/office/powerpoint/2010/main" val="4202825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Archives</a:t>
            </a:r>
            <a:endParaRPr lang="en-US" dirty="0"/>
          </a:p>
        </p:txBody>
      </p:sp>
      <p:sp>
        <p:nvSpPr>
          <p:cNvPr id="3" name="Content Placeholder 2"/>
          <p:cNvSpPr>
            <a:spLocks noGrp="1"/>
          </p:cNvSpPr>
          <p:nvPr>
            <p:ph idx="1"/>
          </p:nvPr>
        </p:nvSpPr>
        <p:spPr/>
        <p:txBody>
          <a:bodyPr/>
          <a:lstStyle/>
          <a:p>
            <a:r>
              <a:rPr lang="en-US" dirty="0" smtClean="0"/>
              <a:t>Government</a:t>
            </a:r>
          </a:p>
          <a:p>
            <a:pPr lvl="1"/>
            <a:r>
              <a:rPr lang="en-US" dirty="0" smtClean="0"/>
              <a:t>Legal, cultural</a:t>
            </a:r>
          </a:p>
          <a:p>
            <a:pPr lvl="5"/>
            <a:endParaRPr lang="en-US" dirty="0" smtClean="0"/>
          </a:p>
          <a:p>
            <a:r>
              <a:rPr lang="en-US" dirty="0" smtClean="0"/>
              <a:t>Institutional</a:t>
            </a:r>
          </a:p>
          <a:p>
            <a:pPr lvl="1"/>
            <a:r>
              <a:rPr lang="en-US" dirty="0" smtClean="0"/>
              <a:t>Liability, institutional memory</a:t>
            </a:r>
          </a:p>
          <a:p>
            <a:pPr lvl="5"/>
            <a:endParaRPr lang="en-US" dirty="0" smtClean="0"/>
          </a:p>
          <a:p>
            <a:r>
              <a:rPr lang="en-US" dirty="0" smtClean="0"/>
              <a:t>Manuscript repositories</a:t>
            </a:r>
          </a:p>
          <a:p>
            <a:pPr lvl="1"/>
            <a:r>
              <a:rPr lang="en-US" dirty="0" smtClean="0"/>
              <a:t>Research, preservation</a:t>
            </a:r>
            <a:endParaRPr lang="en-US" dirty="0"/>
          </a:p>
        </p:txBody>
      </p:sp>
    </p:spTree>
    <p:extLst>
      <p:ext uri="{BB962C8B-B14F-4D97-AF65-F5344CB8AC3E}">
        <p14:creationId xmlns:p14="http://schemas.microsoft.com/office/powerpoint/2010/main" val="3473435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Sources for Collections</a:t>
            </a:r>
            <a:endParaRPr lang="en-US" dirty="0"/>
          </a:p>
        </p:txBody>
      </p:sp>
      <p:sp>
        <p:nvSpPr>
          <p:cNvPr id="3" name="Content Placeholder 2"/>
          <p:cNvSpPr>
            <a:spLocks noGrp="1"/>
          </p:cNvSpPr>
          <p:nvPr>
            <p:ph idx="1"/>
          </p:nvPr>
        </p:nvSpPr>
        <p:spPr/>
        <p:txBody>
          <a:bodyPr/>
          <a:lstStyle/>
          <a:p>
            <a:r>
              <a:rPr lang="en-US" dirty="0" smtClean="0"/>
              <a:t>Institutional components</a:t>
            </a:r>
          </a:p>
          <a:p>
            <a:pPr lvl="1"/>
            <a:r>
              <a:rPr lang="en-US" dirty="0" smtClean="0"/>
              <a:t>Transferred from records management</a:t>
            </a:r>
          </a:p>
          <a:p>
            <a:endParaRPr lang="en-US" dirty="0" smtClean="0"/>
          </a:p>
          <a:p>
            <a:r>
              <a:rPr lang="en-US" dirty="0" smtClean="0"/>
              <a:t>Donors</a:t>
            </a:r>
          </a:p>
          <a:p>
            <a:pPr lvl="1"/>
            <a:r>
              <a:rPr lang="en-US" dirty="0" smtClean="0"/>
              <a:t>Typically deed of gift specifies terms</a:t>
            </a:r>
          </a:p>
          <a:p>
            <a:endParaRPr lang="en-US" dirty="0" smtClean="0"/>
          </a:p>
          <a:p>
            <a:r>
              <a:rPr lang="en-US" dirty="0" smtClean="0"/>
              <a:t>Purchase</a:t>
            </a:r>
            <a:endParaRPr lang="en-US" dirty="0"/>
          </a:p>
        </p:txBody>
      </p:sp>
    </p:spTree>
    <p:extLst>
      <p:ext uri="{BB962C8B-B14F-4D97-AF65-F5344CB8AC3E}">
        <p14:creationId xmlns:p14="http://schemas.microsoft.com/office/powerpoint/2010/main" val="323823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u="sng" dirty="0" smtClean="0"/>
              <a:t>National Archives Records Schedules</a:t>
            </a:r>
            <a:endParaRPr lang="en-US" u="sng" dirty="0"/>
          </a:p>
        </p:txBody>
      </p:sp>
      <p:sp>
        <p:nvSpPr>
          <p:cNvPr id="4" name="Rectangle 3"/>
          <p:cNvSpPr/>
          <p:nvPr/>
        </p:nvSpPr>
        <p:spPr>
          <a:xfrm>
            <a:off x="609600" y="638569"/>
            <a:ext cx="8202304" cy="6247864"/>
          </a:xfrm>
          <a:prstGeom prst="rect">
            <a:avLst/>
          </a:prstGeom>
        </p:spPr>
        <p:txBody>
          <a:bodyPr wrap="square">
            <a:spAutoFit/>
          </a:bodyPr>
          <a:lstStyle/>
          <a:p>
            <a:pPr marL="0" marR="0"/>
            <a:r>
              <a:rPr lang="en-US" sz="1600" dirty="0">
                <a:latin typeface="Arial" panose="020B0604020202020204" pitchFamily="34" charset="0"/>
              </a:rPr>
              <a:t>Schedule 1. Civilian Personnel Records</a:t>
            </a:r>
          </a:p>
          <a:p>
            <a:pPr marL="0" marR="0"/>
            <a:r>
              <a:rPr lang="en-US" sz="1600" dirty="0">
                <a:latin typeface="Arial" panose="020B0604020202020204" pitchFamily="34" charset="0"/>
              </a:rPr>
              <a:t>Schedule 2. </a:t>
            </a:r>
            <a:r>
              <a:rPr lang="en-US" sz="1600" dirty="0" err="1">
                <a:latin typeface="Arial" panose="020B0604020202020204" pitchFamily="34" charset="0"/>
              </a:rPr>
              <a:t>Payrolling</a:t>
            </a:r>
            <a:r>
              <a:rPr lang="en-US" sz="1600" dirty="0">
                <a:latin typeface="Arial" panose="020B0604020202020204" pitchFamily="34" charset="0"/>
              </a:rPr>
              <a:t> and Pay Administration Records</a:t>
            </a:r>
          </a:p>
          <a:p>
            <a:pPr marL="0" marR="0"/>
            <a:r>
              <a:rPr lang="en-US" sz="1600" dirty="0">
                <a:latin typeface="Arial" panose="020B0604020202020204" pitchFamily="34" charset="0"/>
              </a:rPr>
              <a:t>Schedule 3. Procurement, Supply, and Grant Records</a:t>
            </a:r>
          </a:p>
          <a:p>
            <a:pPr marL="0" marR="0"/>
            <a:r>
              <a:rPr lang="en-US" sz="1600" dirty="0">
                <a:latin typeface="Arial" panose="020B0604020202020204" pitchFamily="34" charset="0"/>
              </a:rPr>
              <a:t>Schedule 4. Property Disposal Records</a:t>
            </a:r>
          </a:p>
          <a:p>
            <a:pPr marL="0" marR="0"/>
            <a:r>
              <a:rPr lang="en-US" sz="1600" dirty="0">
                <a:latin typeface="Arial" panose="020B0604020202020204" pitchFamily="34" charset="0"/>
              </a:rPr>
              <a:t>Schedule 5. Budget Preparation, Presentation, and Apportionment Records</a:t>
            </a:r>
          </a:p>
          <a:p>
            <a:pPr marL="0" marR="0"/>
            <a:r>
              <a:rPr lang="en-US" sz="1600" dirty="0">
                <a:latin typeface="Arial" panose="020B0604020202020204" pitchFamily="34" charset="0"/>
              </a:rPr>
              <a:t>Schedule 6. Accountable Officers' Accounts Records</a:t>
            </a:r>
          </a:p>
          <a:p>
            <a:pPr marL="0" marR="0"/>
            <a:r>
              <a:rPr lang="en-US" sz="1600" dirty="0">
                <a:latin typeface="Arial" panose="020B0604020202020204" pitchFamily="34" charset="0"/>
              </a:rPr>
              <a:t>Schedule 7. Expenditure Accounting Records</a:t>
            </a:r>
          </a:p>
          <a:p>
            <a:pPr marL="0" marR="0"/>
            <a:r>
              <a:rPr lang="en-US" sz="1600" dirty="0">
                <a:latin typeface="Arial" panose="020B0604020202020204" pitchFamily="34" charset="0"/>
              </a:rPr>
              <a:t>Schedule 8. Stores, Plant, and Cost Accounting Records</a:t>
            </a:r>
          </a:p>
          <a:p>
            <a:pPr marL="0" marR="0"/>
            <a:r>
              <a:rPr lang="en-US" sz="1600" dirty="0">
                <a:latin typeface="Arial" panose="020B0604020202020204" pitchFamily="34" charset="0"/>
              </a:rPr>
              <a:t>Schedule 9. Travel and Transportation Records</a:t>
            </a:r>
          </a:p>
          <a:p>
            <a:pPr marL="0" marR="0"/>
            <a:r>
              <a:rPr lang="en-US" sz="1600" dirty="0">
                <a:latin typeface="Arial" panose="020B0604020202020204" pitchFamily="34" charset="0"/>
              </a:rPr>
              <a:t>Schedule 10. Motor Vehicle Maintenance and Operations Records</a:t>
            </a:r>
          </a:p>
          <a:p>
            <a:pPr marL="0" marR="0"/>
            <a:r>
              <a:rPr lang="en-US" sz="1600" dirty="0">
                <a:latin typeface="Arial" panose="020B0604020202020204" pitchFamily="34" charset="0"/>
              </a:rPr>
              <a:t>Schedule 11. Space and Maintenance Records</a:t>
            </a:r>
          </a:p>
          <a:p>
            <a:pPr marL="0" marR="0"/>
            <a:r>
              <a:rPr lang="en-US" sz="1600" dirty="0">
                <a:latin typeface="Arial" panose="020B0604020202020204" pitchFamily="34" charset="0"/>
              </a:rPr>
              <a:t>Schedule 12. Communications Records</a:t>
            </a:r>
          </a:p>
          <a:p>
            <a:pPr marL="0" marR="0"/>
            <a:r>
              <a:rPr lang="en-US" sz="1600" dirty="0">
                <a:latin typeface="Arial" panose="020B0604020202020204" pitchFamily="34" charset="0"/>
              </a:rPr>
              <a:t>Schedule 13. Printing, Binding, Duplication, and Distribution Records</a:t>
            </a:r>
          </a:p>
          <a:p>
            <a:pPr marL="0" marR="0"/>
            <a:r>
              <a:rPr lang="en-US" sz="1600" dirty="0">
                <a:latin typeface="Arial" panose="020B0604020202020204" pitchFamily="34" charset="0"/>
              </a:rPr>
              <a:t>Schedule 14. Information Services Records</a:t>
            </a:r>
          </a:p>
          <a:p>
            <a:pPr marL="0" marR="0"/>
            <a:r>
              <a:rPr lang="en-US" sz="1600" dirty="0">
                <a:latin typeface="Arial" panose="020B0604020202020204" pitchFamily="34" charset="0"/>
              </a:rPr>
              <a:t>Schedule 15. Housing Records</a:t>
            </a:r>
          </a:p>
          <a:p>
            <a:pPr marL="0" marR="0"/>
            <a:r>
              <a:rPr lang="en-US" sz="1600" dirty="0">
                <a:latin typeface="Arial" panose="020B0604020202020204" pitchFamily="34" charset="0"/>
              </a:rPr>
              <a:t>Schedule 16. Administrative Management Records</a:t>
            </a:r>
          </a:p>
          <a:p>
            <a:pPr marL="0" marR="0"/>
            <a:r>
              <a:rPr lang="en-US" sz="1600" dirty="0">
                <a:latin typeface="Arial" panose="020B0604020202020204" pitchFamily="34" charset="0"/>
              </a:rPr>
              <a:t>Schedule 17. Cartographic, Aerial Photographic, Architectural, and Engineering Records</a:t>
            </a:r>
          </a:p>
          <a:p>
            <a:pPr marL="0" marR="0"/>
            <a:r>
              <a:rPr lang="en-US" sz="1600" dirty="0">
                <a:latin typeface="Arial" panose="020B0604020202020204" pitchFamily="34" charset="0"/>
              </a:rPr>
              <a:t>Schedule 18. Security and Protective Services Records</a:t>
            </a:r>
          </a:p>
          <a:p>
            <a:pPr marL="0" marR="0"/>
            <a:r>
              <a:rPr lang="en-US" sz="1600" dirty="0" smtClean="0">
                <a:latin typeface="Arial" panose="020B0604020202020204" pitchFamily="34" charset="0"/>
              </a:rPr>
              <a:t>Schedule </a:t>
            </a:r>
            <a:r>
              <a:rPr lang="en-US" sz="1600" dirty="0">
                <a:latin typeface="Arial" panose="020B0604020202020204" pitchFamily="34" charset="0"/>
              </a:rPr>
              <a:t>20. Electronic Records </a:t>
            </a:r>
          </a:p>
          <a:p>
            <a:pPr marL="0" marR="0"/>
            <a:r>
              <a:rPr lang="en-US" sz="1600" dirty="0" smtClean="0">
                <a:latin typeface="Arial" panose="020B0604020202020204" pitchFamily="34" charset="0"/>
              </a:rPr>
              <a:t>Schedule </a:t>
            </a:r>
            <a:r>
              <a:rPr lang="en-US" sz="1600" dirty="0">
                <a:latin typeface="Arial" panose="020B0604020202020204" pitchFamily="34" charset="0"/>
              </a:rPr>
              <a:t>21. Audiovisual Records </a:t>
            </a:r>
          </a:p>
          <a:p>
            <a:pPr marL="0" marR="0"/>
            <a:r>
              <a:rPr lang="en-US" sz="1600" dirty="0" smtClean="0">
                <a:latin typeface="Arial" panose="020B0604020202020204" pitchFamily="34" charset="0"/>
              </a:rPr>
              <a:t>Schedule </a:t>
            </a:r>
            <a:r>
              <a:rPr lang="en-US" sz="1600" dirty="0">
                <a:latin typeface="Arial" panose="020B0604020202020204" pitchFamily="34" charset="0"/>
              </a:rPr>
              <a:t>23. Records Common to Most Offices Within Agencies</a:t>
            </a:r>
          </a:p>
          <a:p>
            <a:pPr marL="0" marR="0"/>
            <a:r>
              <a:rPr lang="en-US" sz="1600" dirty="0">
                <a:latin typeface="Arial" panose="020B0604020202020204" pitchFamily="34" charset="0"/>
              </a:rPr>
              <a:t>Schedule 24. Information Technology Operations and Management Records</a:t>
            </a:r>
          </a:p>
          <a:p>
            <a:pPr marL="0" marR="0"/>
            <a:r>
              <a:rPr lang="en-US" sz="1600" dirty="0">
                <a:latin typeface="Arial" panose="020B0604020202020204" pitchFamily="34" charset="0"/>
              </a:rPr>
              <a:t>Schedule 25. Ethics Program Records</a:t>
            </a:r>
          </a:p>
          <a:p>
            <a:pPr marL="0" marR="0"/>
            <a:r>
              <a:rPr lang="en-US" sz="1600" dirty="0">
                <a:latin typeface="Arial" panose="020B0604020202020204" pitchFamily="34" charset="0"/>
              </a:rPr>
              <a:t>Schedule 26. Temporary Commissions, Boards, Councils and Committees</a:t>
            </a:r>
          </a:p>
          <a:p>
            <a:pPr marL="0" marR="0"/>
            <a:r>
              <a:rPr lang="en-US" sz="1600" dirty="0">
                <a:latin typeface="Arial" panose="020B0604020202020204" pitchFamily="34" charset="0"/>
              </a:rPr>
              <a:t>Schedule 27. Records of the Chief Information Officer</a:t>
            </a:r>
            <a:endParaRPr lang="en-US" sz="1600" dirty="0">
              <a:effectLst/>
              <a:latin typeface="Arial" panose="020B0604020202020204" pitchFamily="34" charset="0"/>
            </a:endParaRPr>
          </a:p>
        </p:txBody>
      </p:sp>
    </p:spTree>
    <p:extLst>
      <p:ext uri="{BB962C8B-B14F-4D97-AF65-F5344CB8AC3E}">
        <p14:creationId xmlns:p14="http://schemas.microsoft.com/office/powerpoint/2010/main" val="1903146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Appraisal</a:t>
            </a:r>
            <a:endParaRPr lang="en-US" dirty="0"/>
          </a:p>
        </p:txBody>
      </p:sp>
      <p:sp>
        <p:nvSpPr>
          <p:cNvPr id="3" name="Content Placeholder 2"/>
          <p:cNvSpPr>
            <a:spLocks noGrp="1"/>
          </p:cNvSpPr>
          <p:nvPr>
            <p:ph idx="1"/>
          </p:nvPr>
        </p:nvSpPr>
        <p:spPr>
          <a:xfrm>
            <a:off x="609600" y="1676400"/>
            <a:ext cx="8229600" cy="4114800"/>
          </a:xfrm>
        </p:spPr>
        <p:txBody>
          <a:bodyPr/>
          <a:lstStyle/>
          <a:p>
            <a:r>
              <a:rPr lang="en-US" dirty="0" smtClean="0"/>
              <a:t>Value</a:t>
            </a:r>
          </a:p>
          <a:p>
            <a:pPr lvl="1"/>
            <a:r>
              <a:rPr lang="en-US" dirty="0" smtClean="0"/>
              <a:t>Evidential</a:t>
            </a:r>
          </a:p>
          <a:p>
            <a:pPr lvl="1"/>
            <a:r>
              <a:rPr lang="en-US" dirty="0" smtClean="0"/>
              <a:t>Informational</a:t>
            </a:r>
          </a:p>
          <a:p>
            <a:r>
              <a:rPr lang="en-US" dirty="0" smtClean="0"/>
              <a:t>Costs</a:t>
            </a:r>
          </a:p>
          <a:p>
            <a:pPr lvl="1"/>
            <a:r>
              <a:rPr lang="en-US" dirty="0" smtClean="0"/>
              <a:t>Storage, arrangement, description, preservation, …</a:t>
            </a:r>
          </a:p>
          <a:p>
            <a:r>
              <a:rPr lang="en-US" dirty="0" smtClean="0"/>
              <a:t>Stakeholder interests</a:t>
            </a:r>
          </a:p>
          <a:p>
            <a:pPr lvl="1"/>
            <a:r>
              <a:rPr lang="en-US" dirty="0" smtClean="0"/>
              <a:t>Primary: Institutional needs</a:t>
            </a:r>
          </a:p>
          <a:p>
            <a:pPr lvl="1"/>
            <a:r>
              <a:rPr lang="en-US" dirty="0" smtClean="0"/>
              <a:t>Primary: Accountability</a:t>
            </a:r>
          </a:p>
          <a:p>
            <a:pPr lvl="1"/>
            <a:r>
              <a:rPr lang="en-US" dirty="0" smtClean="0"/>
              <a:t>Secondary: Other future record users</a:t>
            </a:r>
          </a:p>
        </p:txBody>
      </p:sp>
    </p:spTree>
    <p:extLst>
      <p:ext uri="{BB962C8B-B14F-4D97-AF65-F5344CB8AC3E}">
        <p14:creationId xmlns:p14="http://schemas.microsoft.com/office/powerpoint/2010/main" val="856693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DACS Principles</a:t>
            </a:r>
            <a:endParaRPr lang="en-US" dirty="0"/>
          </a:p>
        </p:txBody>
      </p:sp>
      <p:sp>
        <p:nvSpPr>
          <p:cNvPr id="3" name="Content Placeholder 2"/>
          <p:cNvSpPr>
            <a:spLocks noGrp="1"/>
          </p:cNvSpPr>
          <p:nvPr>
            <p:ph idx="1"/>
          </p:nvPr>
        </p:nvSpPr>
        <p:spPr>
          <a:xfrm>
            <a:off x="0" y="1295400"/>
            <a:ext cx="9144000" cy="4114800"/>
          </a:xfrm>
        </p:spPr>
        <p:txBody>
          <a:bodyPr/>
          <a:lstStyle/>
          <a:p>
            <a:pPr marL="457200" indent="-457200">
              <a:buFont typeface="+mj-lt"/>
              <a:buAutoNum type="arabicPeriod"/>
            </a:pPr>
            <a:r>
              <a:rPr lang="en-US" sz="2400" dirty="0" smtClean="0"/>
              <a:t>Records in archives possess unique characteristics.</a:t>
            </a:r>
          </a:p>
          <a:p>
            <a:pPr marL="457200" indent="-457200">
              <a:buFont typeface="+mj-lt"/>
              <a:buAutoNum type="arabicPeriod"/>
            </a:pPr>
            <a:r>
              <a:rPr lang="en-US" sz="2400" dirty="0" smtClean="0"/>
              <a:t>The principle of respect des finds is the basis of archival arrangement and description.</a:t>
            </a:r>
          </a:p>
          <a:p>
            <a:pPr marL="457200" indent="-457200">
              <a:buFont typeface="+mj-lt"/>
              <a:buAutoNum type="arabicPeriod"/>
            </a:pPr>
            <a:r>
              <a:rPr lang="en-US" sz="2400" dirty="0" smtClean="0"/>
              <a:t>Arrangement involves identification of groupings within material.</a:t>
            </a:r>
          </a:p>
          <a:p>
            <a:pPr marL="457200" indent="-457200">
              <a:buFont typeface="+mj-lt"/>
              <a:buAutoNum type="arabicPeriod"/>
            </a:pPr>
            <a:r>
              <a:rPr lang="en-US" sz="2400" dirty="0" smtClean="0"/>
              <a:t>Description reflects arrangement.</a:t>
            </a:r>
          </a:p>
          <a:p>
            <a:pPr marL="457200" indent="-457200">
              <a:buFont typeface="+mj-lt"/>
              <a:buAutoNum type="arabicPeriod"/>
            </a:pPr>
            <a:r>
              <a:rPr lang="en-US" sz="2400" dirty="0" smtClean="0"/>
              <a:t>The rules of description apply to all archival materials regardless of form or medium.</a:t>
            </a:r>
          </a:p>
          <a:p>
            <a:pPr marL="457200" indent="-457200">
              <a:buFont typeface="+mj-lt"/>
              <a:buAutoNum type="arabicPeriod"/>
            </a:pPr>
            <a:r>
              <a:rPr lang="en-US" sz="2400" dirty="0" smtClean="0"/>
              <a:t>The principles of archival description apply equally to records created by corporate bodies, individuals, or families.</a:t>
            </a:r>
          </a:p>
          <a:p>
            <a:pPr marL="457200" indent="-457200">
              <a:buFont typeface="+mj-lt"/>
              <a:buAutoNum type="arabicPeriod"/>
            </a:pPr>
            <a:r>
              <a:rPr lang="en-US" sz="2400" dirty="0" smtClean="0"/>
              <a:t>Archival descriptions may be presented at varying levels of detail to produce a variety of outputs.</a:t>
            </a:r>
          </a:p>
          <a:p>
            <a:pPr marL="457200" indent="-457200">
              <a:buFont typeface="+mj-lt"/>
              <a:buAutoNum type="arabicPeriod"/>
            </a:pPr>
            <a:r>
              <a:rPr lang="en-US" sz="2400" dirty="0" smtClean="0"/>
              <a:t>The creators of archival materials, as well as the materials themselves, must be described.</a:t>
            </a:r>
            <a:endParaRPr lang="en-US" sz="2400" dirty="0"/>
          </a:p>
        </p:txBody>
      </p:sp>
    </p:spTree>
    <p:extLst>
      <p:ext uri="{BB962C8B-B14F-4D97-AF65-F5344CB8AC3E}">
        <p14:creationId xmlns:p14="http://schemas.microsoft.com/office/powerpoint/2010/main" val="234450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(Single-Level) DACS Elements</a:t>
            </a:r>
            <a:endParaRPr lang="en-US" dirty="0"/>
          </a:p>
        </p:txBody>
      </p:sp>
      <p:sp>
        <p:nvSpPr>
          <p:cNvPr id="4" name="Text Placeholder 3"/>
          <p:cNvSpPr>
            <a:spLocks noGrp="1"/>
          </p:cNvSpPr>
          <p:nvPr>
            <p:ph type="body" idx="1"/>
          </p:nvPr>
        </p:nvSpPr>
        <p:spPr>
          <a:xfrm>
            <a:off x="99858" y="609600"/>
            <a:ext cx="4040188" cy="639762"/>
          </a:xfrm>
        </p:spPr>
        <p:txBody>
          <a:bodyPr/>
          <a:lstStyle/>
          <a:p>
            <a:r>
              <a:rPr lang="en-US" dirty="0" smtClean="0"/>
              <a:t>Required</a:t>
            </a:r>
            <a:endParaRPr lang="en-US" dirty="0"/>
          </a:p>
        </p:txBody>
      </p:sp>
      <p:sp>
        <p:nvSpPr>
          <p:cNvPr id="3" name="Content Placeholder 2"/>
          <p:cNvSpPr>
            <a:spLocks noGrp="1"/>
          </p:cNvSpPr>
          <p:nvPr>
            <p:ph sz="half" idx="2"/>
          </p:nvPr>
        </p:nvSpPr>
        <p:spPr>
          <a:xfrm>
            <a:off x="35256" y="1249362"/>
            <a:ext cx="4612944" cy="3951288"/>
          </a:xfrm>
        </p:spPr>
        <p:txBody>
          <a:bodyPr/>
          <a:lstStyle/>
          <a:p>
            <a:r>
              <a:rPr lang="en-US" dirty="0" smtClean="0"/>
              <a:t>Reference code</a:t>
            </a:r>
            <a:endParaRPr lang="en-US" dirty="0"/>
          </a:p>
          <a:p>
            <a:r>
              <a:rPr lang="en-US" dirty="0" err="1" smtClean="0"/>
              <a:t>Name+location</a:t>
            </a:r>
            <a:r>
              <a:rPr lang="en-US" dirty="0" smtClean="0"/>
              <a:t> </a:t>
            </a:r>
            <a:r>
              <a:rPr lang="en-US" dirty="0"/>
              <a:t>of r</a:t>
            </a:r>
            <a:r>
              <a:rPr lang="en-US" dirty="0" smtClean="0"/>
              <a:t>epository</a:t>
            </a:r>
            <a:endParaRPr lang="en-US" dirty="0"/>
          </a:p>
          <a:p>
            <a:r>
              <a:rPr lang="en-US" dirty="0" smtClean="0"/>
              <a:t>Title</a:t>
            </a:r>
            <a:endParaRPr lang="en-US" dirty="0"/>
          </a:p>
          <a:p>
            <a:r>
              <a:rPr lang="en-US" dirty="0" smtClean="0"/>
              <a:t>Date</a:t>
            </a:r>
            <a:endParaRPr lang="en-US" dirty="0"/>
          </a:p>
          <a:p>
            <a:r>
              <a:rPr lang="en-US" dirty="0" smtClean="0"/>
              <a:t>Extent</a:t>
            </a:r>
            <a:endParaRPr lang="en-US" dirty="0"/>
          </a:p>
          <a:p>
            <a:r>
              <a:rPr lang="en-US" dirty="0" smtClean="0"/>
              <a:t>Name </a:t>
            </a:r>
            <a:r>
              <a:rPr lang="en-US" dirty="0"/>
              <a:t>of </a:t>
            </a:r>
            <a:r>
              <a:rPr lang="en-US" dirty="0" smtClean="0"/>
              <a:t>creator(s)</a:t>
            </a:r>
            <a:endParaRPr lang="en-US" i="1" dirty="0"/>
          </a:p>
          <a:p>
            <a:r>
              <a:rPr lang="en-US" dirty="0" smtClean="0"/>
              <a:t>Scope </a:t>
            </a:r>
            <a:r>
              <a:rPr lang="en-US" dirty="0"/>
              <a:t>and c</a:t>
            </a:r>
            <a:r>
              <a:rPr lang="en-US" dirty="0" smtClean="0"/>
              <a:t>ontent</a:t>
            </a:r>
            <a:endParaRPr lang="en-US" dirty="0"/>
          </a:p>
          <a:p>
            <a:r>
              <a:rPr lang="en-US" dirty="0" smtClean="0"/>
              <a:t>Conditions governing </a:t>
            </a:r>
            <a:r>
              <a:rPr lang="en-US" dirty="0"/>
              <a:t>a</a:t>
            </a:r>
            <a:r>
              <a:rPr lang="en-US" dirty="0" smtClean="0"/>
              <a:t>ccess</a:t>
            </a:r>
            <a:endParaRPr lang="en-US" dirty="0"/>
          </a:p>
          <a:p>
            <a:r>
              <a:rPr lang="en-US" dirty="0" smtClean="0"/>
              <a:t>Languages </a:t>
            </a:r>
            <a:r>
              <a:rPr lang="en-US" dirty="0"/>
              <a:t>and s</a:t>
            </a:r>
            <a:r>
              <a:rPr lang="en-US" dirty="0" smtClean="0"/>
              <a:t>cripts</a:t>
            </a:r>
          </a:p>
          <a:p>
            <a:r>
              <a:rPr lang="en-US" dirty="0" smtClean="0"/>
              <a:t>Plus, for “Optimal”</a:t>
            </a:r>
          </a:p>
          <a:p>
            <a:pPr lvl="1"/>
            <a:r>
              <a:rPr lang="en-US" dirty="0" smtClean="0"/>
              <a:t>Administrative/biographical </a:t>
            </a:r>
            <a:r>
              <a:rPr lang="en-US" dirty="0"/>
              <a:t>history</a:t>
            </a:r>
          </a:p>
          <a:p>
            <a:pPr lvl="1"/>
            <a:r>
              <a:rPr lang="en-US" dirty="0"/>
              <a:t>Access </a:t>
            </a:r>
            <a:r>
              <a:rPr lang="en-US" dirty="0" smtClean="0"/>
              <a:t>points</a:t>
            </a:r>
            <a:endParaRPr lang="en-US" dirty="0"/>
          </a:p>
        </p:txBody>
      </p:sp>
      <p:sp>
        <p:nvSpPr>
          <p:cNvPr id="5" name="Text Placeholder 4"/>
          <p:cNvSpPr>
            <a:spLocks noGrp="1"/>
          </p:cNvSpPr>
          <p:nvPr>
            <p:ph type="body" sz="quarter" idx="3"/>
          </p:nvPr>
        </p:nvSpPr>
        <p:spPr>
          <a:xfrm>
            <a:off x="4712802" y="583038"/>
            <a:ext cx="4041775" cy="639762"/>
          </a:xfrm>
        </p:spPr>
        <p:txBody>
          <a:bodyPr/>
          <a:lstStyle/>
          <a:p>
            <a:r>
              <a:rPr lang="en-US" dirty="0" smtClean="0"/>
              <a:t>Optional</a:t>
            </a:r>
            <a:endParaRPr lang="en-US" dirty="0"/>
          </a:p>
        </p:txBody>
      </p:sp>
      <p:sp>
        <p:nvSpPr>
          <p:cNvPr id="6" name="Content Placeholder 5"/>
          <p:cNvSpPr>
            <a:spLocks noGrp="1"/>
          </p:cNvSpPr>
          <p:nvPr>
            <p:ph sz="quarter" idx="4"/>
          </p:nvPr>
        </p:nvSpPr>
        <p:spPr>
          <a:xfrm>
            <a:off x="4712802" y="1249362"/>
            <a:ext cx="4953000" cy="3951288"/>
          </a:xfrm>
        </p:spPr>
        <p:txBody>
          <a:bodyPr/>
          <a:lstStyle/>
          <a:p>
            <a:r>
              <a:rPr lang="en-US" sz="2000" dirty="0" smtClean="0"/>
              <a:t>System of arrangement</a:t>
            </a:r>
          </a:p>
          <a:p>
            <a:r>
              <a:rPr lang="en-US" sz="2000" dirty="0" smtClean="0"/>
              <a:t>Physical access</a:t>
            </a:r>
          </a:p>
          <a:p>
            <a:r>
              <a:rPr lang="en-US" sz="2000" dirty="0"/>
              <a:t>T</a:t>
            </a:r>
            <a:r>
              <a:rPr lang="en-US" sz="2000" dirty="0" smtClean="0"/>
              <a:t>echnical access</a:t>
            </a:r>
          </a:p>
          <a:p>
            <a:r>
              <a:rPr lang="en-US" sz="2000" dirty="0" smtClean="0"/>
              <a:t>Conditions for reproduction and use</a:t>
            </a:r>
          </a:p>
          <a:p>
            <a:r>
              <a:rPr lang="en-US" sz="2000" dirty="0" smtClean="0"/>
              <a:t>(other) Finding aids</a:t>
            </a:r>
          </a:p>
          <a:p>
            <a:r>
              <a:rPr lang="en-US" sz="2000" dirty="0" smtClean="0"/>
              <a:t>Custodial history</a:t>
            </a:r>
          </a:p>
          <a:p>
            <a:r>
              <a:rPr lang="en-US" sz="2000" dirty="0" smtClean="0"/>
              <a:t>Immediate source of acquisition</a:t>
            </a:r>
          </a:p>
          <a:p>
            <a:r>
              <a:rPr lang="en-US" sz="2000" dirty="0" smtClean="0"/>
              <a:t>Appraisal, destruction, scheduling</a:t>
            </a:r>
          </a:p>
          <a:p>
            <a:r>
              <a:rPr lang="en-US" sz="2000" dirty="0" smtClean="0"/>
              <a:t>Accruals (anticipated additions)</a:t>
            </a:r>
          </a:p>
          <a:p>
            <a:r>
              <a:rPr lang="en-US" sz="2000" dirty="0" err="1" smtClean="0"/>
              <a:t>Existence+location</a:t>
            </a:r>
            <a:r>
              <a:rPr lang="en-US" sz="2000" dirty="0" smtClean="0"/>
              <a:t> of originals</a:t>
            </a:r>
          </a:p>
          <a:p>
            <a:r>
              <a:rPr lang="en-US" sz="2000" dirty="0" err="1" smtClean="0"/>
              <a:t>Existence+location</a:t>
            </a:r>
            <a:r>
              <a:rPr lang="en-US" sz="2000" dirty="0" smtClean="0"/>
              <a:t> of copies</a:t>
            </a:r>
          </a:p>
          <a:p>
            <a:r>
              <a:rPr lang="en-US" sz="2000" dirty="0" smtClean="0"/>
              <a:t>Related archival materials</a:t>
            </a:r>
          </a:p>
          <a:p>
            <a:r>
              <a:rPr lang="en-US" sz="2000" dirty="0" smtClean="0"/>
              <a:t>Publication note</a:t>
            </a:r>
          </a:p>
          <a:p>
            <a:r>
              <a:rPr lang="en-US" sz="2000" dirty="0" smtClean="0"/>
              <a:t>Notes</a:t>
            </a:r>
          </a:p>
          <a:p>
            <a:r>
              <a:rPr lang="en-US" sz="2000" dirty="0" smtClean="0"/>
              <a:t>Description control</a:t>
            </a:r>
            <a:endParaRPr lang="en-US" sz="2000" dirty="0"/>
          </a:p>
        </p:txBody>
      </p:sp>
    </p:spTree>
    <p:extLst>
      <p:ext uri="{BB962C8B-B14F-4D97-AF65-F5344CB8AC3E}">
        <p14:creationId xmlns:p14="http://schemas.microsoft.com/office/powerpoint/2010/main" val="336504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665"/>
            <a:ext cx="7772400" cy="1143000"/>
          </a:xfrm>
        </p:spPr>
        <p:txBody>
          <a:bodyPr/>
          <a:lstStyle/>
          <a:p>
            <a:r>
              <a:rPr lang="en-US" dirty="0" smtClean="0"/>
              <a:t>A Collection Development Policy</a:t>
            </a:r>
            <a:endParaRPr lang="en-US" dirty="0"/>
          </a:p>
        </p:txBody>
      </p:sp>
      <p:sp>
        <p:nvSpPr>
          <p:cNvPr id="5" name="Rectangle 4"/>
          <p:cNvSpPr/>
          <p:nvPr/>
        </p:nvSpPr>
        <p:spPr>
          <a:xfrm>
            <a:off x="381000" y="1143000"/>
            <a:ext cx="8534400" cy="5262979"/>
          </a:xfrm>
          <a:prstGeom prst="rect">
            <a:avLst/>
          </a:prstGeom>
        </p:spPr>
        <p:txBody>
          <a:bodyPr wrap="square">
            <a:spAutoFit/>
          </a:bodyPr>
          <a:lstStyle/>
          <a:p>
            <a:r>
              <a:rPr lang="en-US" sz="2800" dirty="0" smtClean="0"/>
              <a:t>Customer </a:t>
            </a:r>
            <a:r>
              <a:rPr lang="en-US" sz="2800" dirty="0"/>
              <a:t>use is the most powerful influence on the Library’s collection. </a:t>
            </a:r>
            <a:r>
              <a:rPr lang="en-US" sz="2800" dirty="0" smtClean="0"/>
              <a:t>…The </a:t>
            </a:r>
            <a:r>
              <a:rPr lang="en-US" sz="2800" dirty="0"/>
              <a:t>other driving force is the Library’s strategic plan</a:t>
            </a:r>
            <a:r>
              <a:rPr lang="en-US" sz="2800" dirty="0" smtClean="0"/>
              <a:t>.</a:t>
            </a:r>
          </a:p>
          <a:p>
            <a:r>
              <a:rPr lang="en-US" sz="2800" dirty="0" smtClean="0"/>
              <a:t>… selections </a:t>
            </a:r>
            <a:r>
              <a:rPr lang="en-US" sz="2800" dirty="0"/>
              <a:t>are made to provide depth and diversity of viewpoints to the existing collection and to build the world-class Western History/Genealogy and African American Research Library collections. </a:t>
            </a:r>
            <a:r>
              <a:rPr lang="en-US" sz="2800" dirty="0" smtClean="0"/>
              <a:t>…</a:t>
            </a:r>
          </a:p>
          <a:p>
            <a:r>
              <a:rPr lang="en-US" sz="2800" dirty="0" smtClean="0"/>
              <a:t>… The </a:t>
            </a:r>
            <a:r>
              <a:rPr lang="en-US" sz="2800" dirty="0"/>
              <a:t>Library provides materials to support each individual’s journey, and does not place a value on one customer’s needs or preferences over another’s. </a:t>
            </a:r>
            <a:r>
              <a:rPr lang="en-US" sz="2800" dirty="0" smtClean="0"/>
              <a:t>…</a:t>
            </a:r>
          </a:p>
          <a:p>
            <a:r>
              <a:rPr lang="en-US" sz="2800" dirty="0" smtClean="0"/>
              <a:t>Materials </a:t>
            </a:r>
            <a:r>
              <a:rPr lang="en-US" sz="2800" dirty="0"/>
              <a:t>for children and teenagers are intended to broaden their vision, support recreational </a:t>
            </a:r>
            <a:r>
              <a:rPr lang="en-US" sz="2800" dirty="0" smtClean="0"/>
              <a:t>reading</a:t>
            </a:r>
            <a:r>
              <a:rPr lang="en-US" sz="2800" dirty="0"/>
              <a:t> </a:t>
            </a:r>
            <a:r>
              <a:rPr lang="en-US" sz="2800" dirty="0" smtClean="0"/>
              <a:t>…</a:t>
            </a:r>
            <a:endParaRPr lang="en-US" sz="2800" dirty="0"/>
          </a:p>
        </p:txBody>
      </p:sp>
      <p:sp>
        <p:nvSpPr>
          <p:cNvPr id="6" name="TextBox 5"/>
          <p:cNvSpPr txBox="1"/>
          <p:nvPr/>
        </p:nvSpPr>
        <p:spPr>
          <a:xfrm>
            <a:off x="6313545" y="6488668"/>
            <a:ext cx="2824235" cy="369332"/>
          </a:xfrm>
          <a:prstGeom prst="rect">
            <a:avLst/>
          </a:prstGeom>
          <a:noFill/>
        </p:spPr>
        <p:txBody>
          <a:bodyPr wrap="none" rtlCol="0">
            <a:spAutoFit/>
          </a:bodyPr>
          <a:lstStyle/>
          <a:p>
            <a:r>
              <a:rPr lang="en-US" sz="1800" dirty="0" smtClean="0"/>
              <a:t>Denver Public Library, 2012</a:t>
            </a:r>
            <a:endParaRPr lang="en-US" sz="1800" dirty="0"/>
          </a:p>
        </p:txBody>
      </p:sp>
      <p:cxnSp>
        <p:nvCxnSpPr>
          <p:cNvPr id="8" name="Straight Connector 7"/>
          <p:cNvCxnSpPr/>
          <p:nvPr/>
        </p:nvCxnSpPr>
        <p:spPr bwMode="auto">
          <a:xfrm>
            <a:off x="-17417" y="2498116"/>
            <a:ext cx="9144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0" y="5486400"/>
            <a:ext cx="9161106"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0" y="4191000"/>
            <a:ext cx="9161106"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670867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Deaccessioning</a:t>
            </a:r>
            <a:endParaRPr lang="en-US" dirty="0"/>
          </a:p>
        </p:txBody>
      </p:sp>
      <p:sp>
        <p:nvSpPr>
          <p:cNvPr id="3" name="Content Placeholder 2"/>
          <p:cNvSpPr>
            <a:spLocks noGrp="1"/>
          </p:cNvSpPr>
          <p:nvPr>
            <p:ph idx="1"/>
          </p:nvPr>
        </p:nvSpPr>
        <p:spPr/>
        <p:txBody>
          <a:bodyPr/>
          <a:lstStyle/>
          <a:p>
            <a:r>
              <a:rPr lang="en-US" dirty="0" smtClean="0"/>
              <a:t>Space limits</a:t>
            </a:r>
          </a:p>
          <a:p>
            <a:endParaRPr lang="en-US" dirty="0" smtClean="0"/>
          </a:p>
          <a:p>
            <a:r>
              <a:rPr lang="en-US" dirty="0" smtClean="0"/>
              <a:t>Policy changes</a:t>
            </a:r>
          </a:p>
          <a:p>
            <a:endParaRPr lang="en-US" dirty="0" smtClean="0"/>
          </a:p>
          <a:p>
            <a:r>
              <a:rPr lang="en-US" dirty="0" smtClean="0"/>
              <a:t>Technology changes</a:t>
            </a:r>
            <a:endParaRPr lang="en-US" dirty="0"/>
          </a:p>
        </p:txBody>
      </p:sp>
    </p:spTree>
    <p:extLst>
      <p:ext uri="{BB962C8B-B14F-4D97-AF65-F5344CB8AC3E}">
        <p14:creationId xmlns:p14="http://schemas.microsoft.com/office/powerpoint/2010/main" val="1072584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740" y="152400"/>
            <a:ext cx="7772400" cy="1143000"/>
          </a:xfrm>
        </p:spPr>
        <p:txBody>
          <a:bodyPr/>
          <a:lstStyle/>
          <a:p>
            <a:r>
              <a:rPr lang="en-US" dirty="0" smtClean="0"/>
              <a:t>Threats to Physical Collections</a:t>
            </a:r>
            <a:endParaRPr lang="en-US" dirty="0"/>
          </a:p>
        </p:txBody>
      </p:sp>
      <p:sp>
        <p:nvSpPr>
          <p:cNvPr id="3" name="Content Placeholder 2"/>
          <p:cNvSpPr>
            <a:spLocks noGrp="1"/>
          </p:cNvSpPr>
          <p:nvPr>
            <p:ph idx="1"/>
          </p:nvPr>
        </p:nvSpPr>
        <p:spPr>
          <a:xfrm>
            <a:off x="683740" y="1295400"/>
            <a:ext cx="7772400" cy="4114800"/>
          </a:xfrm>
        </p:spPr>
        <p:txBody>
          <a:bodyPr/>
          <a:lstStyle/>
          <a:p>
            <a:r>
              <a:rPr lang="en-US" dirty="0" smtClean="0"/>
              <a:t>Organic decay</a:t>
            </a:r>
          </a:p>
          <a:p>
            <a:r>
              <a:rPr lang="en-US" dirty="0" smtClean="0"/>
              <a:t>Intentional actions</a:t>
            </a:r>
          </a:p>
          <a:p>
            <a:pPr lvl="1"/>
            <a:r>
              <a:rPr lang="en-US" dirty="0" smtClean="0"/>
              <a:t>Pilferage and vandalism</a:t>
            </a:r>
          </a:p>
          <a:p>
            <a:pPr lvl="1"/>
            <a:r>
              <a:rPr lang="en-US" dirty="0" smtClean="0"/>
              <a:t>Official acts</a:t>
            </a:r>
          </a:p>
          <a:p>
            <a:r>
              <a:rPr lang="en-US" dirty="0" smtClean="0"/>
              <a:t>Disasters</a:t>
            </a:r>
          </a:p>
          <a:p>
            <a:pPr lvl="1"/>
            <a:r>
              <a:rPr lang="en-US" dirty="0" smtClean="0"/>
              <a:t>Natural disasters</a:t>
            </a:r>
          </a:p>
          <a:p>
            <a:pPr lvl="2"/>
            <a:r>
              <a:rPr lang="en-US" dirty="0"/>
              <a:t>F</a:t>
            </a:r>
            <a:r>
              <a:rPr lang="en-US" dirty="0" smtClean="0"/>
              <a:t>lood, tornado, earthquake, …</a:t>
            </a:r>
          </a:p>
          <a:p>
            <a:pPr lvl="1"/>
            <a:r>
              <a:rPr lang="en-US" dirty="0"/>
              <a:t>Accidents</a:t>
            </a:r>
          </a:p>
          <a:p>
            <a:pPr lvl="2"/>
            <a:r>
              <a:rPr lang="en-US" dirty="0"/>
              <a:t>Fire, sprinkler malfunction, … </a:t>
            </a:r>
            <a:endParaRPr lang="en-US" dirty="0" smtClean="0"/>
          </a:p>
          <a:p>
            <a:pPr lvl="1"/>
            <a:r>
              <a:rPr lang="en-US" dirty="0" smtClean="0"/>
              <a:t>Armed conflict</a:t>
            </a:r>
            <a:endParaRPr lang="en-US" dirty="0"/>
          </a:p>
        </p:txBody>
      </p:sp>
    </p:spTree>
    <p:extLst>
      <p:ext uri="{BB962C8B-B14F-4D97-AF65-F5344CB8AC3E}">
        <p14:creationId xmlns:p14="http://schemas.microsoft.com/office/powerpoint/2010/main" val="2529365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872"/>
            <a:ext cx="8305800" cy="1143000"/>
          </a:xfrm>
        </p:spPr>
        <p:txBody>
          <a:bodyPr/>
          <a:lstStyle/>
          <a:p>
            <a:r>
              <a:rPr lang="en-US" dirty="0" smtClean="0"/>
              <a:t>Organic Decay</a:t>
            </a:r>
            <a:endParaRPr lang="en-US" dirty="0"/>
          </a:p>
        </p:txBody>
      </p:sp>
      <p:sp>
        <p:nvSpPr>
          <p:cNvPr id="3" name="Content Placeholder 2"/>
          <p:cNvSpPr>
            <a:spLocks noGrp="1"/>
          </p:cNvSpPr>
          <p:nvPr>
            <p:ph idx="1"/>
          </p:nvPr>
        </p:nvSpPr>
        <p:spPr>
          <a:xfrm>
            <a:off x="228600" y="1143000"/>
            <a:ext cx="7772400" cy="4114800"/>
          </a:xfrm>
        </p:spPr>
        <p:txBody>
          <a:bodyPr/>
          <a:lstStyle/>
          <a:p>
            <a:r>
              <a:rPr lang="en-US" dirty="0" smtClean="0"/>
              <a:t>Rag paper: 300-2,000 years</a:t>
            </a:r>
          </a:p>
          <a:p>
            <a:r>
              <a:rPr lang="en-US" dirty="0" smtClean="0"/>
              <a:t>Acidic paper: 25-50 years</a:t>
            </a:r>
          </a:p>
          <a:p>
            <a:r>
              <a:rPr lang="en-US" dirty="0" smtClean="0"/>
              <a:t>Acetate film: 40 years</a:t>
            </a:r>
          </a:p>
          <a:p>
            <a:r>
              <a:rPr lang="en-US" dirty="0" smtClean="0"/>
              <a:t>Nitrate film: 40-1-00 years</a:t>
            </a:r>
          </a:p>
        </p:txBody>
      </p:sp>
      <p:pic>
        <p:nvPicPr>
          <p:cNvPr id="6" name="Picture 5"/>
          <p:cNvPicPr>
            <a:picLocks noChangeAspect="1"/>
          </p:cNvPicPr>
          <p:nvPr/>
        </p:nvPicPr>
        <p:blipFill rotWithShape="1">
          <a:blip r:embed="rId2"/>
          <a:srcRect l="29166" t="32963" r="30000" b="12222"/>
          <a:stretch/>
        </p:blipFill>
        <p:spPr>
          <a:xfrm>
            <a:off x="609600" y="3558231"/>
            <a:ext cx="4364509" cy="3295650"/>
          </a:xfrm>
          <a:prstGeom prst="rect">
            <a:avLst/>
          </a:prstGeom>
        </p:spPr>
      </p:pic>
      <p:sp>
        <p:nvSpPr>
          <p:cNvPr id="7" name="TextBox 6"/>
          <p:cNvSpPr txBox="1"/>
          <p:nvPr/>
        </p:nvSpPr>
        <p:spPr>
          <a:xfrm>
            <a:off x="5804624" y="6488668"/>
            <a:ext cx="3339376" cy="369332"/>
          </a:xfrm>
          <a:prstGeom prst="rect">
            <a:avLst/>
          </a:prstGeom>
          <a:noFill/>
        </p:spPr>
        <p:txBody>
          <a:bodyPr wrap="none" rtlCol="0">
            <a:spAutoFit/>
          </a:bodyPr>
          <a:lstStyle/>
          <a:p>
            <a:r>
              <a:rPr lang="en-US" sz="1800" dirty="0" smtClean="0"/>
              <a:t>Image </a:t>
            </a:r>
            <a:r>
              <a:rPr lang="en-US" sz="1800" dirty="0"/>
              <a:t>P</a:t>
            </a:r>
            <a:r>
              <a:rPr lang="en-US" sz="1800" dirty="0" smtClean="0"/>
              <a:t>ermanence Institute, 2012</a:t>
            </a:r>
            <a:endParaRPr lang="en-US" sz="1800" dirty="0"/>
          </a:p>
        </p:txBody>
      </p:sp>
      <p:sp>
        <p:nvSpPr>
          <p:cNvPr id="8" name="TextBox 7"/>
          <p:cNvSpPr txBox="1"/>
          <p:nvPr/>
        </p:nvSpPr>
        <p:spPr>
          <a:xfrm>
            <a:off x="4963812" y="4975223"/>
            <a:ext cx="2217082" cy="461665"/>
          </a:xfrm>
          <a:prstGeom prst="rect">
            <a:avLst/>
          </a:prstGeom>
          <a:noFill/>
        </p:spPr>
        <p:txBody>
          <a:bodyPr wrap="none" rtlCol="0">
            <a:spAutoFit/>
          </a:bodyPr>
          <a:lstStyle/>
          <a:p>
            <a:r>
              <a:rPr lang="en-US" dirty="0" smtClean="0"/>
              <a:t>ISO 11799:2003</a:t>
            </a:r>
            <a:endParaRPr lang="en-US" dirty="0"/>
          </a:p>
        </p:txBody>
      </p:sp>
    </p:spTree>
    <p:extLst>
      <p:ext uri="{BB962C8B-B14F-4D97-AF65-F5344CB8AC3E}">
        <p14:creationId xmlns:p14="http://schemas.microsoft.com/office/powerpoint/2010/main" val="2867983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7772400" cy="1143000"/>
          </a:xfrm>
        </p:spPr>
        <p:txBody>
          <a:bodyPr/>
          <a:lstStyle/>
          <a:p>
            <a:r>
              <a:rPr lang="en-US" dirty="0" smtClean="0"/>
              <a:t>Digital Preservation</a:t>
            </a:r>
            <a:endParaRPr lang="en-US" dirty="0"/>
          </a:p>
        </p:txBody>
      </p:sp>
      <p:sp>
        <p:nvSpPr>
          <p:cNvPr id="4" name="Content Placeholder 3"/>
          <p:cNvSpPr>
            <a:spLocks noGrp="1"/>
          </p:cNvSpPr>
          <p:nvPr>
            <p:ph idx="1"/>
          </p:nvPr>
        </p:nvSpPr>
        <p:spPr>
          <a:xfrm>
            <a:off x="723900" y="1466850"/>
            <a:ext cx="7772400" cy="4114800"/>
          </a:xfrm>
        </p:spPr>
        <p:txBody>
          <a:bodyPr/>
          <a:lstStyle/>
          <a:p>
            <a:r>
              <a:rPr lang="en-US" dirty="0" smtClean="0"/>
              <a:t>Preservation of born-digital materials</a:t>
            </a:r>
          </a:p>
          <a:p>
            <a:pPr lvl="1"/>
            <a:r>
              <a:rPr lang="en-US" dirty="0" smtClean="0"/>
              <a:t>Preserving appearance and interpretability</a:t>
            </a:r>
          </a:p>
          <a:p>
            <a:pPr lvl="1"/>
            <a:r>
              <a:rPr lang="en-US" dirty="0" smtClean="0"/>
              <a:t>Preserving behavior</a:t>
            </a:r>
          </a:p>
          <a:p>
            <a:pPr lvl="5"/>
            <a:endParaRPr lang="en-US" dirty="0"/>
          </a:p>
          <a:p>
            <a:r>
              <a:rPr lang="en-US" dirty="0" smtClean="0"/>
              <a:t>Digitization for preservation</a:t>
            </a:r>
          </a:p>
          <a:p>
            <a:pPr lvl="1"/>
            <a:r>
              <a:rPr lang="en-US" dirty="0" smtClean="0"/>
              <a:t>Scanning (of paper, of microfilm)</a:t>
            </a:r>
          </a:p>
          <a:p>
            <a:pPr lvl="1"/>
            <a:r>
              <a:rPr lang="en-US" dirty="0" smtClean="0"/>
              <a:t>Audio digitization</a:t>
            </a:r>
          </a:p>
          <a:p>
            <a:pPr lvl="1"/>
            <a:r>
              <a:rPr lang="en-US" dirty="0" smtClean="0"/>
              <a:t>Video digitization</a:t>
            </a:r>
          </a:p>
          <a:p>
            <a:pPr lvl="1"/>
            <a:r>
              <a:rPr lang="en-US" dirty="0" smtClean="0"/>
              <a:t>Volumetric imaging</a:t>
            </a:r>
          </a:p>
          <a:p>
            <a:pPr lvl="2"/>
            <a:r>
              <a:rPr lang="en-US" dirty="0" smtClean="0"/>
              <a:t>Digital holography, computational tomography</a:t>
            </a:r>
            <a:endParaRPr lang="en-US" dirty="0"/>
          </a:p>
        </p:txBody>
      </p:sp>
    </p:spTree>
    <p:extLst>
      <p:ext uri="{BB962C8B-B14F-4D97-AF65-F5344CB8AC3E}">
        <p14:creationId xmlns:p14="http://schemas.microsoft.com/office/powerpoint/2010/main" val="489348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083" t="27037" r="15834" b="7778"/>
          <a:stretch/>
        </p:blipFill>
        <p:spPr>
          <a:xfrm>
            <a:off x="4873336" y="4114800"/>
            <a:ext cx="4270664" cy="2743200"/>
          </a:xfrm>
          <a:prstGeom prst="rect">
            <a:avLst/>
          </a:prstGeom>
        </p:spPr>
      </p:pic>
      <p:pic>
        <p:nvPicPr>
          <p:cNvPr id="3" name="Picture 2"/>
          <p:cNvPicPr>
            <a:picLocks noChangeAspect="1"/>
          </p:cNvPicPr>
          <p:nvPr/>
        </p:nvPicPr>
        <p:blipFill rotWithShape="1">
          <a:blip r:embed="rId3"/>
          <a:srcRect l="24167" t="30000" r="11250" b="18148"/>
          <a:stretch/>
        </p:blipFill>
        <p:spPr>
          <a:xfrm>
            <a:off x="1295400" y="1066800"/>
            <a:ext cx="6324600" cy="2856271"/>
          </a:xfrm>
          <a:prstGeom prst="rect">
            <a:avLst/>
          </a:prstGeom>
        </p:spPr>
      </p:pic>
      <p:pic>
        <p:nvPicPr>
          <p:cNvPr id="4" name="Picture 3"/>
          <p:cNvPicPr>
            <a:picLocks noChangeAspect="1"/>
          </p:cNvPicPr>
          <p:nvPr/>
        </p:nvPicPr>
        <p:blipFill rotWithShape="1">
          <a:blip r:embed="rId4"/>
          <a:srcRect l="20000" t="11481" r="11250" b="5556"/>
          <a:stretch/>
        </p:blipFill>
        <p:spPr>
          <a:xfrm>
            <a:off x="0" y="3961476"/>
            <a:ext cx="4267200" cy="2896524"/>
          </a:xfrm>
          <a:prstGeom prst="rect">
            <a:avLst/>
          </a:prstGeom>
        </p:spPr>
      </p:pic>
      <p:sp>
        <p:nvSpPr>
          <p:cNvPr id="5" name="Title 4"/>
          <p:cNvSpPr>
            <a:spLocks noGrp="1"/>
          </p:cNvSpPr>
          <p:nvPr>
            <p:ph type="title"/>
          </p:nvPr>
        </p:nvSpPr>
        <p:spPr>
          <a:xfrm>
            <a:off x="685800" y="19050"/>
            <a:ext cx="7772400" cy="1143000"/>
          </a:xfrm>
        </p:spPr>
        <p:txBody>
          <a:bodyPr/>
          <a:lstStyle/>
          <a:p>
            <a:r>
              <a:rPr lang="en-US" dirty="0" smtClean="0"/>
              <a:t>Indiana University Digitization</a:t>
            </a:r>
            <a:endParaRPr lang="en-US" dirty="0"/>
          </a:p>
        </p:txBody>
      </p:sp>
    </p:spTree>
    <p:extLst>
      <p:ext uri="{BB962C8B-B14F-4D97-AF65-F5344CB8AC3E}">
        <p14:creationId xmlns:p14="http://schemas.microsoft.com/office/powerpoint/2010/main" val="2464214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157" y="0"/>
            <a:ext cx="7772400" cy="1143000"/>
          </a:xfrm>
        </p:spPr>
        <p:txBody>
          <a:bodyPr/>
          <a:lstStyle/>
          <a:p>
            <a:r>
              <a:rPr lang="en-US" dirty="0" smtClean="0"/>
              <a:t>Preserving Behavior</a:t>
            </a:r>
            <a:endParaRPr lang="en-US" dirty="0"/>
          </a:p>
        </p:txBody>
      </p:sp>
      <p:sp>
        <p:nvSpPr>
          <p:cNvPr id="3" name="Content Placeholder 2"/>
          <p:cNvSpPr>
            <a:spLocks noGrp="1"/>
          </p:cNvSpPr>
          <p:nvPr>
            <p:ph idx="1"/>
          </p:nvPr>
        </p:nvSpPr>
        <p:spPr>
          <a:xfrm>
            <a:off x="698157" y="1143000"/>
            <a:ext cx="8001000" cy="4114800"/>
          </a:xfrm>
        </p:spPr>
        <p:txBody>
          <a:bodyPr/>
          <a:lstStyle/>
          <a:p>
            <a:r>
              <a:rPr lang="en-US" dirty="0" smtClean="0"/>
              <a:t>Word processors</a:t>
            </a:r>
          </a:p>
          <a:p>
            <a:pPr lvl="1"/>
            <a:r>
              <a:rPr lang="en-US" dirty="0" smtClean="0"/>
              <a:t>Formatting, track changes, undo deleted text</a:t>
            </a:r>
          </a:p>
          <a:p>
            <a:r>
              <a:rPr lang="en-US" dirty="0" smtClean="0"/>
              <a:t>Spreadsheets</a:t>
            </a:r>
          </a:p>
          <a:p>
            <a:pPr lvl="1"/>
            <a:r>
              <a:rPr lang="en-US" dirty="0" smtClean="0"/>
              <a:t>Formulas, visualizations</a:t>
            </a:r>
          </a:p>
          <a:p>
            <a:r>
              <a:rPr lang="en-US" dirty="0" smtClean="0"/>
              <a:t>Databases</a:t>
            </a:r>
          </a:p>
          <a:p>
            <a:pPr lvl="1"/>
            <a:r>
              <a:rPr lang="en-US" dirty="0" smtClean="0"/>
              <a:t>Queries, forms, derived values</a:t>
            </a:r>
          </a:p>
          <a:p>
            <a:r>
              <a:rPr lang="en-US" dirty="0" smtClean="0"/>
              <a:t>Computer-Assisted Design (CAD)</a:t>
            </a:r>
          </a:p>
          <a:p>
            <a:pPr lvl="1"/>
            <a:r>
              <a:rPr lang="en-US" dirty="0" smtClean="0"/>
              <a:t>Display, modification, manufacturing</a:t>
            </a:r>
          </a:p>
          <a:p>
            <a:r>
              <a:rPr lang="en-US" dirty="0" smtClean="0"/>
              <a:t>Software</a:t>
            </a:r>
          </a:p>
          <a:p>
            <a:pPr lvl="1"/>
            <a:r>
              <a:rPr lang="en-US" dirty="0" smtClean="0"/>
              <a:t>Simulation, games, embedded systems, …</a:t>
            </a:r>
            <a:endParaRPr lang="en-US" dirty="0"/>
          </a:p>
        </p:txBody>
      </p:sp>
    </p:spTree>
    <p:extLst>
      <p:ext uri="{BB962C8B-B14F-4D97-AF65-F5344CB8AC3E}">
        <p14:creationId xmlns:p14="http://schemas.microsoft.com/office/powerpoint/2010/main" val="2193358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Preservation Strategies</a:t>
            </a:r>
            <a:endParaRPr lang="en-US" dirty="0"/>
          </a:p>
        </p:txBody>
      </p:sp>
      <p:sp>
        <p:nvSpPr>
          <p:cNvPr id="3" name="Content Placeholder 2"/>
          <p:cNvSpPr>
            <a:spLocks noGrp="1"/>
          </p:cNvSpPr>
          <p:nvPr>
            <p:ph idx="1"/>
          </p:nvPr>
        </p:nvSpPr>
        <p:spPr/>
        <p:txBody>
          <a:bodyPr/>
          <a:lstStyle/>
          <a:p>
            <a:r>
              <a:rPr lang="en-US" dirty="0" smtClean="0"/>
              <a:t>Format migration</a:t>
            </a:r>
          </a:p>
          <a:p>
            <a:pPr lvl="1"/>
            <a:r>
              <a:rPr lang="en-US" dirty="0" smtClean="0"/>
              <a:t>For example, convert Word Perfect to PDF</a:t>
            </a:r>
          </a:p>
          <a:p>
            <a:endParaRPr lang="en-US" dirty="0"/>
          </a:p>
          <a:p>
            <a:r>
              <a:rPr lang="en-US" dirty="0" smtClean="0"/>
              <a:t>Emulation</a:t>
            </a:r>
          </a:p>
          <a:p>
            <a:pPr lvl="1"/>
            <a:r>
              <a:rPr lang="en-US" dirty="0" smtClean="0"/>
              <a:t>Allows running old software on newer systems</a:t>
            </a:r>
            <a:endParaRPr lang="en-US" dirty="0"/>
          </a:p>
        </p:txBody>
      </p:sp>
    </p:spTree>
    <p:extLst>
      <p:ext uri="{BB962C8B-B14F-4D97-AF65-F5344CB8AC3E}">
        <p14:creationId xmlns:p14="http://schemas.microsoft.com/office/powerpoint/2010/main" val="2958843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ITHAKA</a:t>
            </a:r>
            <a:endParaRPr lang="en-US" dirty="0"/>
          </a:p>
        </p:txBody>
      </p:sp>
      <p:sp>
        <p:nvSpPr>
          <p:cNvPr id="4" name="Content Placeholder 3"/>
          <p:cNvSpPr>
            <a:spLocks noGrp="1"/>
          </p:cNvSpPr>
          <p:nvPr>
            <p:ph idx="1"/>
          </p:nvPr>
        </p:nvSpPr>
        <p:spPr/>
        <p:txBody>
          <a:bodyPr/>
          <a:lstStyle/>
          <a:p>
            <a:r>
              <a:rPr lang="en-US" dirty="0" smtClean="0"/>
              <a:t>JSTOR digitization</a:t>
            </a:r>
          </a:p>
          <a:p>
            <a:pPr lvl="1"/>
            <a:r>
              <a:rPr lang="en-US" dirty="0" smtClean="0"/>
              <a:t>Back runs of journals</a:t>
            </a:r>
          </a:p>
          <a:p>
            <a:pPr lvl="1"/>
            <a:r>
              <a:rPr lang="en-US" dirty="0" smtClean="0"/>
              <a:t>Recently expanded to books</a:t>
            </a:r>
          </a:p>
          <a:p>
            <a:endParaRPr lang="en-US" dirty="0" smtClean="0"/>
          </a:p>
          <a:p>
            <a:r>
              <a:rPr lang="en-US" dirty="0" smtClean="0"/>
              <a:t>Portico preservation</a:t>
            </a:r>
          </a:p>
          <a:p>
            <a:pPr lvl="1"/>
            <a:r>
              <a:rPr lang="en-US" dirty="0" smtClean="0"/>
              <a:t>Centralized management, originally for journals</a:t>
            </a:r>
          </a:p>
          <a:p>
            <a:pPr lvl="2"/>
            <a:r>
              <a:rPr lang="en-US" dirty="0" smtClean="0"/>
              <a:t>Release triggers: discontinuation, loss of access</a:t>
            </a:r>
          </a:p>
          <a:p>
            <a:pPr lvl="1"/>
            <a:r>
              <a:rPr lang="en-US" dirty="0" smtClean="0"/>
              <a:t>Also service for books and datasets</a:t>
            </a:r>
          </a:p>
          <a:p>
            <a:endParaRPr lang="en-US" dirty="0" smtClean="0"/>
          </a:p>
          <a:p>
            <a:endParaRPr lang="en-US" dirty="0"/>
          </a:p>
        </p:txBody>
      </p:sp>
    </p:spTree>
    <p:extLst>
      <p:ext uri="{BB962C8B-B14F-4D97-AF65-F5344CB8AC3E}">
        <p14:creationId xmlns:p14="http://schemas.microsoft.com/office/powerpoint/2010/main" val="1682315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Access models</a:t>
            </a:r>
            <a:endParaRPr lang="en-US" dirty="0"/>
          </a:p>
        </p:txBody>
      </p:sp>
      <p:sp>
        <p:nvSpPr>
          <p:cNvPr id="3" name="Content Placeholder 2"/>
          <p:cNvSpPr>
            <a:spLocks noGrp="1"/>
          </p:cNvSpPr>
          <p:nvPr>
            <p:ph idx="1"/>
          </p:nvPr>
        </p:nvSpPr>
        <p:spPr>
          <a:xfrm>
            <a:off x="685800" y="1676400"/>
            <a:ext cx="7772400" cy="4114800"/>
          </a:xfrm>
        </p:spPr>
        <p:txBody>
          <a:bodyPr/>
          <a:lstStyle/>
          <a:p>
            <a:r>
              <a:rPr lang="en-US" dirty="0" smtClean="0"/>
              <a:t>Ownership (“just in case”)</a:t>
            </a:r>
          </a:p>
          <a:p>
            <a:pPr lvl="1"/>
            <a:r>
              <a:rPr lang="en-US" dirty="0" smtClean="0"/>
              <a:t>Unlimited use for an unlimited period</a:t>
            </a:r>
          </a:p>
          <a:p>
            <a:pPr lvl="1"/>
            <a:r>
              <a:rPr lang="en-US" dirty="0" smtClean="0"/>
              <a:t>Right of first sale vs. </a:t>
            </a:r>
            <a:r>
              <a:rPr lang="en-US" dirty="0"/>
              <a:t>l</a:t>
            </a:r>
            <a:r>
              <a:rPr lang="en-US" dirty="0" smtClean="0"/>
              <a:t>icense restrictions</a:t>
            </a:r>
          </a:p>
          <a:p>
            <a:pPr lvl="4"/>
            <a:endParaRPr lang="en-US" dirty="0" smtClean="0"/>
          </a:p>
          <a:p>
            <a:r>
              <a:rPr lang="en-US" dirty="0" smtClean="0"/>
              <a:t>Subscription</a:t>
            </a:r>
          </a:p>
          <a:p>
            <a:pPr lvl="1"/>
            <a:r>
              <a:rPr lang="en-US" dirty="0" smtClean="0"/>
              <a:t>Unlimited (or limited) use for a defined period</a:t>
            </a:r>
          </a:p>
          <a:p>
            <a:pPr lvl="1"/>
            <a:r>
              <a:rPr lang="en-US" dirty="0" smtClean="0"/>
              <a:t>Single vs. multiple users</a:t>
            </a:r>
          </a:p>
          <a:p>
            <a:pPr lvl="4"/>
            <a:endParaRPr lang="en-US" dirty="0" smtClean="0"/>
          </a:p>
          <a:p>
            <a:r>
              <a:rPr lang="en-US" dirty="0" smtClean="0"/>
              <a:t>Pay-per-view (“just in time”)</a:t>
            </a:r>
            <a:endParaRPr lang="en-US" dirty="0"/>
          </a:p>
        </p:txBody>
      </p:sp>
    </p:spTree>
    <p:extLst>
      <p:ext uri="{BB962C8B-B14F-4D97-AF65-F5344CB8AC3E}">
        <p14:creationId xmlns:p14="http://schemas.microsoft.com/office/powerpoint/2010/main" val="316586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102"/>
            <a:ext cx="7772400" cy="1143000"/>
          </a:xfrm>
        </p:spPr>
        <p:txBody>
          <a:bodyPr/>
          <a:lstStyle/>
          <a:p>
            <a:r>
              <a:rPr lang="en-US" dirty="0" err="1" smtClean="0"/>
              <a:t>Zipf’s</a:t>
            </a:r>
            <a:r>
              <a:rPr lang="en-US" dirty="0" smtClean="0"/>
              <a:t> Law</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978288455"/>
              </p:ext>
            </p:extLst>
          </p:nvPr>
        </p:nvGraphicFramePr>
        <p:xfrm>
          <a:off x="0" y="1219200"/>
          <a:ext cx="89916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825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216" y="76200"/>
            <a:ext cx="7772400" cy="1143000"/>
          </a:xfrm>
        </p:spPr>
        <p:txBody>
          <a:bodyPr/>
          <a:lstStyle/>
          <a:p>
            <a:r>
              <a:rPr lang="en-US" dirty="0" smtClean="0"/>
              <a:t>Physical Storage</a:t>
            </a:r>
            <a:endParaRPr lang="en-US" dirty="0"/>
          </a:p>
        </p:txBody>
      </p:sp>
      <p:sp>
        <p:nvSpPr>
          <p:cNvPr id="3" name="Content Placeholder 2"/>
          <p:cNvSpPr>
            <a:spLocks noGrp="1"/>
          </p:cNvSpPr>
          <p:nvPr>
            <p:ph idx="1"/>
          </p:nvPr>
        </p:nvSpPr>
        <p:spPr>
          <a:xfrm>
            <a:off x="700216" y="1143000"/>
            <a:ext cx="8153400" cy="4114800"/>
          </a:xfrm>
        </p:spPr>
        <p:txBody>
          <a:bodyPr/>
          <a:lstStyle/>
          <a:p>
            <a:r>
              <a:rPr lang="en-US" dirty="0" smtClean="0"/>
              <a:t>Segregate by:</a:t>
            </a:r>
          </a:p>
          <a:p>
            <a:pPr lvl="1"/>
            <a:r>
              <a:rPr lang="en-US" dirty="0"/>
              <a:t>Users (e.g., Chemistry library)</a:t>
            </a:r>
          </a:p>
          <a:p>
            <a:pPr lvl="1"/>
            <a:r>
              <a:rPr lang="en-US" dirty="0"/>
              <a:t>Type (e.g., audiovisual materials)</a:t>
            </a:r>
          </a:p>
          <a:p>
            <a:pPr lvl="1"/>
            <a:r>
              <a:rPr lang="en-US" dirty="0"/>
              <a:t>Usage frequency (e.g., offsite storage)</a:t>
            </a:r>
          </a:p>
          <a:p>
            <a:pPr lvl="1"/>
            <a:r>
              <a:rPr lang="en-US" dirty="0" smtClean="0"/>
              <a:t>Size (e.g., folios)</a:t>
            </a:r>
          </a:p>
          <a:p>
            <a:r>
              <a:rPr lang="en-US" dirty="0" smtClean="0"/>
              <a:t>Arrange in a way that facilitates access</a:t>
            </a:r>
          </a:p>
          <a:p>
            <a:pPr lvl="1"/>
            <a:r>
              <a:rPr lang="en-US" dirty="0" smtClean="0"/>
              <a:t>Topical shelf order (e.g., Dewey Decimal System)</a:t>
            </a:r>
          </a:p>
          <a:p>
            <a:r>
              <a:rPr lang="en-US" dirty="0" smtClean="0"/>
              <a:t>Foster preservation</a:t>
            </a:r>
          </a:p>
          <a:p>
            <a:pPr lvl="1"/>
            <a:r>
              <a:rPr lang="en-US" dirty="0" smtClean="0"/>
              <a:t>Environment (temperature, humidity, light)</a:t>
            </a:r>
          </a:p>
          <a:p>
            <a:pPr lvl="1"/>
            <a:r>
              <a:rPr lang="en-US" dirty="0" smtClean="0"/>
              <a:t>Access controls (closed stacks, gloves, …)</a:t>
            </a:r>
          </a:p>
          <a:p>
            <a:pPr lvl="1"/>
            <a:endParaRPr lang="en-US" dirty="0"/>
          </a:p>
        </p:txBody>
      </p:sp>
    </p:spTree>
    <p:extLst>
      <p:ext uri="{BB962C8B-B14F-4D97-AF65-F5344CB8AC3E}">
        <p14:creationId xmlns:p14="http://schemas.microsoft.com/office/powerpoint/2010/main" val="3924138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
            <a:ext cx="7772400" cy="1143000"/>
          </a:xfrm>
        </p:spPr>
        <p:txBody>
          <a:bodyPr/>
          <a:lstStyle/>
          <a:p>
            <a:r>
              <a:rPr lang="en-US" dirty="0" smtClean="0"/>
              <a:t>High-Density Shelving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699" y="990600"/>
            <a:ext cx="7086601" cy="5373726"/>
          </a:xfrm>
          <a:prstGeom prst="rect">
            <a:avLst/>
          </a:prstGeom>
        </p:spPr>
      </p:pic>
      <p:sp>
        <p:nvSpPr>
          <p:cNvPr id="4" name="Rectangle 3"/>
          <p:cNvSpPr/>
          <p:nvPr/>
        </p:nvSpPr>
        <p:spPr>
          <a:xfrm>
            <a:off x="3824416" y="6453657"/>
            <a:ext cx="5334000" cy="369332"/>
          </a:xfrm>
          <a:prstGeom prst="rect">
            <a:avLst/>
          </a:prstGeom>
        </p:spPr>
        <p:txBody>
          <a:bodyPr wrap="square">
            <a:spAutoFit/>
          </a:bodyPr>
          <a:lstStyle/>
          <a:p>
            <a:r>
              <a:rPr lang="en-US" sz="1800" dirty="0"/>
              <a:t>http://www.kmhsystems.com/high-density-storage.html</a:t>
            </a:r>
          </a:p>
        </p:txBody>
      </p:sp>
    </p:spTree>
    <p:extLst>
      <p:ext uri="{BB962C8B-B14F-4D97-AF65-F5344CB8AC3E}">
        <p14:creationId xmlns:p14="http://schemas.microsoft.com/office/powerpoint/2010/main" val="207301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0"/>
            <a:ext cx="7772400" cy="838200"/>
          </a:xfrm>
        </p:spPr>
        <p:txBody>
          <a:bodyPr/>
          <a:lstStyle/>
          <a:p>
            <a:r>
              <a:rPr lang="en-US" dirty="0" smtClean="0"/>
              <a:t>Compact Storage Robot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699" y="876300"/>
            <a:ext cx="6324599" cy="5411299"/>
          </a:xfrm>
          <a:prstGeom prst="rect">
            <a:avLst/>
          </a:prstGeom>
        </p:spPr>
      </p:pic>
      <p:sp>
        <p:nvSpPr>
          <p:cNvPr id="4" name="TextBox 3"/>
          <p:cNvSpPr txBox="1"/>
          <p:nvPr/>
        </p:nvSpPr>
        <p:spPr>
          <a:xfrm>
            <a:off x="5797144" y="6408692"/>
            <a:ext cx="3353034" cy="461665"/>
          </a:xfrm>
          <a:prstGeom prst="rect">
            <a:avLst/>
          </a:prstGeom>
          <a:noFill/>
        </p:spPr>
        <p:txBody>
          <a:bodyPr wrap="none" rtlCol="0">
            <a:spAutoFit/>
          </a:bodyPr>
          <a:lstStyle/>
          <a:p>
            <a:r>
              <a:rPr lang="en-US" dirty="0"/>
              <a:t>K</a:t>
            </a:r>
            <a:r>
              <a:rPr lang="en-US" dirty="0" smtClean="0"/>
              <a:t>yushu University, Japan</a:t>
            </a:r>
            <a:endParaRPr lang="en-US" dirty="0"/>
          </a:p>
        </p:txBody>
      </p:sp>
    </p:spTree>
    <p:extLst>
      <p:ext uri="{BB962C8B-B14F-4D97-AF65-F5344CB8AC3E}">
        <p14:creationId xmlns:p14="http://schemas.microsoft.com/office/powerpoint/2010/main" val="2754716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dirty="0" smtClean="0"/>
              <a:t>Access Points</a:t>
            </a:r>
            <a:endParaRPr lang="en-US" dirty="0"/>
          </a:p>
        </p:txBody>
      </p:sp>
      <p:sp>
        <p:nvSpPr>
          <p:cNvPr id="3" name="Content Placeholder 2"/>
          <p:cNvSpPr>
            <a:spLocks noGrp="1"/>
          </p:cNvSpPr>
          <p:nvPr>
            <p:ph idx="1"/>
          </p:nvPr>
        </p:nvSpPr>
        <p:spPr>
          <a:xfrm>
            <a:off x="685800" y="1143000"/>
            <a:ext cx="8153400" cy="4114800"/>
          </a:xfrm>
        </p:spPr>
        <p:txBody>
          <a:bodyPr/>
          <a:lstStyle/>
          <a:p>
            <a:r>
              <a:rPr lang="en-US" dirty="0" smtClean="0"/>
              <a:t>Originally designed for card catalogs</a:t>
            </a:r>
          </a:p>
          <a:p>
            <a:pPr lvl="1"/>
            <a:r>
              <a:rPr lang="en-US" dirty="0" smtClean="0"/>
              <a:t>One card for every “</a:t>
            </a:r>
            <a:r>
              <a:rPr lang="en-US" dirty="0"/>
              <a:t>a</a:t>
            </a:r>
            <a:r>
              <a:rPr lang="en-US" dirty="0" smtClean="0"/>
              <a:t>uthorized” access point</a:t>
            </a:r>
          </a:p>
          <a:p>
            <a:r>
              <a:rPr lang="en-US" dirty="0" smtClean="0"/>
              <a:t>Fou</a:t>
            </a:r>
            <a:r>
              <a:rPr lang="en-US" dirty="0"/>
              <a:t>r</a:t>
            </a:r>
            <a:r>
              <a:rPr lang="en-US" dirty="0" smtClean="0"/>
              <a:t> types “dictionary” catalog access points</a:t>
            </a:r>
          </a:p>
          <a:p>
            <a:pPr lvl="1"/>
            <a:r>
              <a:rPr lang="en-US" dirty="0" smtClean="0"/>
              <a:t>Title (uniform titles)</a:t>
            </a:r>
          </a:p>
          <a:p>
            <a:pPr lvl="1"/>
            <a:r>
              <a:rPr lang="en-US" dirty="0" smtClean="0"/>
              <a:t>Author (name authority)</a:t>
            </a:r>
          </a:p>
          <a:p>
            <a:pPr lvl="1"/>
            <a:r>
              <a:rPr lang="en-US" dirty="0" smtClean="0"/>
              <a:t>Subject (controlled vocabulary)</a:t>
            </a:r>
          </a:p>
          <a:p>
            <a:pPr lvl="1"/>
            <a:r>
              <a:rPr lang="en-US" dirty="0" smtClean="0"/>
              <a:t>Series</a:t>
            </a:r>
          </a:p>
          <a:p>
            <a:r>
              <a:rPr lang="en-US" dirty="0"/>
              <a:t>O</a:t>
            </a:r>
            <a:r>
              <a:rPr lang="en-US" dirty="0" smtClean="0"/>
              <a:t>ther things can serve a similar purpose</a:t>
            </a:r>
          </a:p>
          <a:p>
            <a:pPr lvl="1"/>
            <a:r>
              <a:rPr lang="en-US" dirty="0"/>
              <a:t>C</a:t>
            </a:r>
            <a:r>
              <a:rPr lang="en-US" dirty="0" smtClean="0"/>
              <a:t>all number (shelf order)</a:t>
            </a:r>
          </a:p>
          <a:p>
            <a:pPr lvl="1"/>
            <a:r>
              <a:rPr lang="en-US" dirty="0" smtClean="0"/>
              <a:t>“Keywords” (full-text search)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895600"/>
            <a:ext cx="2667000" cy="2000250"/>
          </a:xfrm>
          <a:prstGeom prst="rect">
            <a:avLst/>
          </a:prstGeom>
        </p:spPr>
      </p:pic>
    </p:spTree>
    <p:extLst>
      <p:ext uri="{BB962C8B-B14F-4D97-AF65-F5344CB8AC3E}">
        <p14:creationId xmlns:p14="http://schemas.microsoft.com/office/powerpoint/2010/main" val="2584304764"/>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4416</TotalTime>
  <Pages>22</Pages>
  <Words>1843</Words>
  <Application>Microsoft Office PowerPoint</Application>
  <PresentationFormat>On-screen Show (4:3)</PresentationFormat>
  <Paragraphs>451</Paragraphs>
  <Slides>37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Default Design</vt:lpstr>
      <vt:lpstr>Microsoft Excel Chart</vt:lpstr>
      <vt:lpstr>Information Institutions</vt:lpstr>
      <vt:lpstr>“Information Institutions”</vt:lpstr>
      <vt:lpstr>A Collection Development Policy</vt:lpstr>
      <vt:lpstr>Access models</vt:lpstr>
      <vt:lpstr>Zipf’s Law</vt:lpstr>
      <vt:lpstr>Physical Storage</vt:lpstr>
      <vt:lpstr>High-Density Shelving</vt:lpstr>
      <vt:lpstr>Compact Storage Robot</vt:lpstr>
      <vt:lpstr>Access Points</vt:lpstr>
      <vt:lpstr>Library of Congress Subject Headings</vt:lpstr>
      <vt:lpstr>A Framework: FRBR</vt:lpstr>
      <vt:lpstr>PowerPoint Presentation</vt:lpstr>
      <vt:lpstr>Metadata</vt:lpstr>
      <vt:lpstr>Some Types of “Metadata”</vt:lpstr>
      <vt:lpstr>Aspects of Metadata</vt:lpstr>
      <vt:lpstr>Some RDA Elements for Products</vt:lpstr>
      <vt:lpstr>Library of Congress Classification</vt:lpstr>
      <vt:lpstr>The World Is Flat (in LCC)</vt:lpstr>
      <vt:lpstr>The World Is Flat (in Dewey)</vt:lpstr>
      <vt:lpstr>LCSH Subdivisions</vt:lpstr>
      <vt:lpstr>Inter-Library Loan</vt:lpstr>
      <vt:lpstr>Weeding (“Library Hygiene”)</vt:lpstr>
      <vt:lpstr>HathiTrust</vt:lpstr>
      <vt:lpstr>Archives</vt:lpstr>
      <vt:lpstr>Some Sources for Collections</vt:lpstr>
      <vt:lpstr>National Archives Records Schedules</vt:lpstr>
      <vt:lpstr>Appraisal</vt:lpstr>
      <vt:lpstr>DACS Principles</vt:lpstr>
      <vt:lpstr>(Single-Level) DACS Elements</vt:lpstr>
      <vt:lpstr>Deaccessioning</vt:lpstr>
      <vt:lpstr>Threats to Physical Collections</vt:lpstr>
      <vt:lpstr>Organic Decay</vt:lpstr>
      <vt:lpstr>Digital Preservation</vt:lpstr>
      <vt:lpstr>Indiana University Digitization</vt:lpstr>
      <vt:lpstr>Preserving Behavior</vt:lpstr>
      <vt:lpstr>Behavior Preservation Strategies</vt:lpstr>
      <vt:lpstr>ITHAKA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subject>Week 2 LBSC 690</dc:subject>
  <dc:creator>Doug Oard</dc:creator>
  <cp:lastModifiedBy>jj</cp:lastModifiedBy>
  <cp:revision>180</cp:revision>
  <cp:lastPrinted>1997-09-10T16:39:34Z</cp:lastPrinted>
  <dcterms:created xsi:type="dcterms:W3CDTF">1997-09-10T16:39:54Z</dcterms:created>
  <dcterms:modified xsi:type="dcterms:W3CDTF">2016-04-11T21:52:40Z</dcterms:modified>
</cp:coreProperties>
</file>