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7"/>
  </p:notesMasterIdLst>
  <p:handoutMasterIdLst>
    <p:handoutMasterId r:id="rId18"/>
  </p:handoutMasterIdLst>
  <p:sldIdLst>
    <p:sldId id="256" r:id="rId3"/>
    <p:sldId id="360" r:id="rId4"/>
    <p:sldId id="352" r:id="rId5"/>
    <p:sldId id="258" r:id="rId6"/>
    <p:sldId id="358" r:id="rId7"/>
    <p:sldId id="300" r:id="rId8"/>
    <p:sldId id="326" r:id="rId9"/>
    <p:sldId id="315" r:id="rId10"/>
    <p:sldId id="316" r:id="rId11"/>
    <p:sldId id="325" r:id="rId12"/>
    <p:sldId id="311" r:id="rId13"/>
    <p:sldId id="357" r:id="rId14"/>
    <p:sldId id="356" r:id="rId15"/>
    <p:sldId id="361" r:id="rId16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4391" autoAdjust="0"/>
  </p:normalViewPr>
  <p:slideViewPr>
    <p:cSldViewPr>
      <p:cViewPr varScale="1">
        <p:scale>
          <a:sx n="98" d="100"/>
          <a:sy n="98" d="100"/>
        </p:scale>
        <p:origin x="12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9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226561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04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340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88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93" tIns="43247" rIns="86493" bIns="43247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265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75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3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54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51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7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23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199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97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86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2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042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245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830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165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llcirc.com/community/memberroles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hyperlink" Target="http://redwing.hutman.net/~mreed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achpit.com/articles/printerfriendly.aspx?p=21189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s://answers.yahoo.com/question/index?qid=20150901082719AAkidK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llcirc.com/community/diffmodes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googl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noFill/>
          <a:ln/>
        </p:spPr>
        <p:txBody>
          <a:bodyPr/>
          <a:lstStyle/>
          <a:p>
            <a:pPr marL="342900" indent="-342900"/>
            <a:r>
              <a:rPr lang="en-US" altLang="en-US" sz="3200" dirty="0" smtClean="0"/>
              <a:t>Session 20</a:t>
            </a:r>
            <a:endParaRPr lang="en-US" altLang="en-US" sz="3200" dirty="0"/>
          </a:p>
          <a:p>
            <a:pPr marL="342900" indent="-342900"/>
            <a:r>
              <a:rPr lang="en-US" altLang="en-US" sz="3200" dirty="0" smtClean="0"/>
              <a:t>INST 301</a:t>
            </a:r>
            <a:endParaRPr lang="en-US" altLang="en-US" sz="3200" dirty="0"/>
          </a:p>
          <a:p>
            <a:pPr marL="342900" indent="-342900"/>
            <a:r>
              <a:rPr lang="en-US" altLang="en-US" sz="3200" dirty="0" smtClean="0"/>
              <a:t>Introduction to Information Science</a:t>
            </a:r>
            <a:endParaRPr lang="en-US" altLang="en-US" sz="3200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" y="2286000"/>
            <a:ext cx="8839200" cy="1143000"/>
          </a:xfrm>
          <a:noFill/>
          <a:ln/>
        </p:spPr>
        <p:txBody>
          <a:bodyPr anchor="ctr"/>
          <a:lstStyle/>
          <a:p>
            <a:r>
              <a:rPr lang="en-US" altLang="en-US" sz="4400" dirty="0" smtClean="0"/>
              <a:t>Collaboration Support</a:t>
            </a:r>
            <a:endParaRPr lang="en-US" altLang="en-US" sz="4400" dirty="0"/>
          </a:p>
        </p:txBody>
      </p:sp>
      <p:pic>
        <p:nvPicPr>
          <p:cNvPr id="4101" name="Picture 5" descr="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Roles</a:t>
            </a:r>
          </a:p>
        </p:txBody>
      </p:sp>
      <p:sp>
        <p:nvSpPr>
          <p:cNvPr id="130051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4763" cy="4114800"/>
          </a:xfrm>
        </p:spPr>
        <p:txBody>
          <a:bodyPr/>
          <a:lstStyle/>
          <a:p>
            <a:r>
              <a:rPr lang="en-US" altLang="en-US" sz="2800"/>
              <a:t>Lurkers</a:t>
            </a:r>
          </a:p>
          <a:p>
            <a:r>
              <a:rPr lang="en-US" altLang="en-US" sz="2800"/>
              <a:t>Dominators</a:t>
            </a:r>
          </a:p>
          <a:p>
            <a:r>
              <a:rPr lang="en-US" altLang="en-US" sz="2800"/>
              <a:t>Linkers, pollinators</a:t>
            </a:r>
          </a:p>
          <a:p>
            <a:r>
              <a:rPr lang="en-US" altLang="en-US" sz="2800"/>
              <a:t>Flamers</a:t>
            </a:r>
          </a:p>
          <a:p>
            <a:r>
              <a:rPr lang="en-US" altLang="en-US" sz="2800"/>
              <a:t>Newbies</a:t>
            </a:r>
          </a:p>
          <a:p>
            <a:r>
              <a:rPr lang="en-US" altLang="en-US" sz="2800"/>
              <a:t>Polly Annas</a:t>
            </a:r>
          </a:p>
        </p:txBody>
      </p:sp>
      <p:sp>
        <p:nvSpPr>
          <p:cNvPr id="130052" name="Text Box 1028"/>
          <p:cNvSpPr txBox="1">
            <a:spLocks noChangeArrowheads="1"/>
          </p:cNvSpPr>
          <p:nvPr/>
        </p:nvSpPr>
        <p:spPr bwMode="auto">
          <a:xfrm>
            <a:off x="685800" y="5410200"/>
            <a:ext cx="5532438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>
                <a:latin typeface="Arial" panose="020B0604020202020204" pitchFamily="34" charset="0"/>
                <a:ea typeface="MS PGothic" panose="020B0600070205080204" pitchFamily="34" charset="-128"/>
                <a:hlinkClick r:id="rId3"/>
              </a:rPr>
              <a:t>http://www.fullcirc.com/community/memberroles.htm</a:t>
            </a:r>
            <a:r>
              <a:rPr lang="en-US" altLang="en-US" sz="1800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</a:p>
          <a:p>
            <a:r>
              <a:rPr lang="en-US" altLang="en-US" sz="1800">
                <a:latin typeface="Arial" panose="020B0604020202020204" pitchFamily="34" charset="0"/>
                <a:ea typeface="MS PGothic" panose="020B0600070205080204" pitchFamily="34" charset="-128"/>
                <a:hlinkClick r:id="rId4"/>
              </a:rPr>
              <a:t>http://redwing.hutman.net/%7Emreed/</a:t>
            </a:r>
            <a:r>
              <a:rPr lang="en-US" altLang="en-US">
                <a:latin typeface="Arial" panose="020B0604020202020204" pitchFamily="34" charset="0"/>
                <a:ea typeface="MS PGothic" panose="020B0600070205080204" pitchFamily="34" charset="-128"/>
              </a:rPr>
              <a:t> </a:t>
            </a:r>
          </a:p>
        </p:txBody>
      </p:sp>
      <p:sp>
        <p:nvSpPr>
          <p:cNvPr id="130055" name="Text Box 1031"/>
          <p:cNvSpPr txBox="1">
            <a:spLocks noChangeArrowheads="1"/>
          </p:cNvSpPr>
          <p:nvPr/>
        </p:nvSpPr>
        <p:spPr bwMode="auto">
          <a:xfrm>
            <a:off x="685800" y="6324600"/>
            <a:ext cx="3881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800">
                <a:latin typeface="Arial" panose="020B0604020202020204" pitchFamily="34" charset="0"/>
              </a:rPr>
              <a:t>Slide borrowed from Nancy Atkinson</a:t>
            </a:r>
          </a:p>
        </p:txBody>
      </p:sp>
      <p:pic>
        <p:nvPicPr>
          <p:cNvPr id="130058" name="Picture 1034" descr="blowhar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828800"/>
            <a:ext cx="3886200" cy="297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altLang="en-US" sz="3200"/>
              <a:t>Design Strategies of Successful Communities</a:t>
            </a:r>
          </a:p>
        </p:txBody>
      </p:sp>
      <p:sp>
        <p:nvSpPr>
          <p:cNvPr id="112643" name="Text Box 1027"/>
          <p:cNvSpPr txBox="1">
            <a:spLocks noChangeArrowheads="1"/>
          </p:cNvSpPr>
          <p:nvPr/>
        </p:nvSpPr>
        <p:spPr bwMode="auto">
          <a:xfrm>
            <a:off x="457200" y="1066800"/>
            <a:ext cx="8382000" cy="5309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b="1" dirty="0">
                <a:latin typeface="Lucida Grande"/>
              </a:rPr>
              <a:t> </a:t>
            </a:r>
            <a:r>
              <a:rPr lang="en-US" altLang="en-US" dirty="0">
                <a:latin typeface="Lucida Grande"/>
              </a:rPr>
              <a:t>Define and articulate your PURPOSE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Lucida Grande"/>
              </a:rPr>
              <a:t> Build flexible, extensible gathering PLACES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Lucida Grande"/>
              </a:rPr>
              <a:t> Create meaningful and evolving member PROFILES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Lucida Grande"/>
              </a:rPr>
              <a:t> Design for a range of ROLES (newcomers, leaders …)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Lucida Grande"/>
              </a:rPr>
              <a:t> Develop a strong LEADERSHIP program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Lucida Grande"/>
              </a:rPr>
              <a:t> Encourage appropriate ETIQUETTE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Lucida Grande"/>
              </a:rPr>
              <a:t> Promote cyclic EVENTS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Lucida Grande"/>
              </a:rPr>
              <a:t> Integrate the RITUALS of community life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Lucida Grande"/>
              </a:rPr>
              <a:t> Facilitate member-run SUBGROUPS</a:t>
            </a:r>
          </a:p>
          <a:p>
            <a:pPr>
              <a:spcBef>
                <a:spcPct val="50000"/>
              </a:spcBef>
            </a:pPr>
            <a:r>
              <a:rPr lang="en-US" altLang="en-US" sz="1800" dirty="0" smtClean="0">
                <a:hlinkClick r:id="rId2"/>
              </a:rPr>
              <a:t>http</a:t>
            </a:r>
            <a:r>
              <a:rPr lang="en-US" altLang="en-US" sz="1800" dirty="0">
                <a:hlinkClick r:id="rId2"/>
              </a:rPr>
              <a:t>://www.peachpit.com/articles/printerfriendly.aspx?p=21189</a:t>
            </a:r>
            <a:r>
              <a:rPr lang="en-US" altLang="en-US" sz="1800" dirty="0"/>
              <a:t> (Kim 2001)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1481" r="49167" b="52963"/>
          <a:stretch/>
        </p:blipFill>
        <p:spPr>
          <a:xfrm>
            <a:off x="0" y="2057400"/>
            <a:ext cx="9144000" cy="359763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Question Answering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45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Rounded Rectangle 142"/>
          <p:cNvSpPr/>
          <p:nvPr/>
        </p:nvSpPr>
        <p:spPr>
          <a:xfrm>
            <a:off x="394015" y="203085"/>
            <a:ext cx="8408975" cy="56997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38100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72" b="1" dirty="0" smtClean="0"/>
              <a:t>Yahoo! Community Question Answering</a:t>
            </a:r>
            <a:endParaRPr lang="en-US" sz="2572" b="1" dirty="0"/>
          </a:p>
        </p:txBody>
      </p:sp>
      <p:sp>
        <p:nvSpPr>
          <p:cNvPr id="31" name="Flowchart: Magnetic Disk 30"/>
          <p:cNvSpPr/>
          <p:nvPr/>
        </p:nvSpPr>
        <p:spPr>
          <a:xfrm>
            <a:off x="3031004" y="2246944"/>
            <a:ext cx="1135612" cy="110278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24493" tIns="12246" rIns="24493" bIns="122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64"/>
          </a:p>
        </p:txBody>
      </p:sp>
      <p:sp>
        <p:nvSpPr>
          <p:cNvPr id="32" name="TextBox 31"/>
          <p:cNvSpPr txBox="1"/>
          <p:nvPr/>
        </p:nvSpPr>
        <p:spPr>
          <a:xfrm>
            <a:off x="3040495" y="2657714"/>
            <a:ext cx="1126122" cy="488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72" b="1" dirty="0">
                <a:solidFill>
                  <a:schemeClr val="accent1">
                    <a:lumMod val="50000"/>
                  </a:schemeClr>
                </a:solidFill>
              </a:rPr>
              <a:t>TW-A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5550580" y="2246944"/>
            <a:ext cx="1183917" cy="1102780"/>
            <a:chOff x="21779775" y="33028544"/>
            <a:chExt cx="2070824" cy="1928904"/>
          </a:xfrm>
        </p:grpSpPr>
        <p:sp>
          <p:nvSpPr>
            <p:cNvPr id="34" name="Flowchart: Magnetic Disk 33"/>
            <p:cNvSpPr/>
            <p:nvPr/>
          </p:nvSpPr>
          <p:spPr>
            <a:xfrm>
              <a:off x="21871888" y="33028544"/>
              <a:ext cx="1965416" cy="1928904"/>
            </a:xfrm>
            <a:prstGeom prst="flowChartMagneticDisk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24493" tIns="12246" rIns="24493" bIns="1224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1064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1779775" y="33747035"/>
              <a:ext cx="2070824" cy="853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572" b="1" dirty="0">
                  <a:solidFill>
                    <a:schemeClr val="accent1">
                      <a:lumMod val="50000"/>
                    </a:schemeClr>
                  </a:solidFill>
                </a:rPr>
                <a:t>TW-Q</a:t>
              </a:r>
            </a:p>
          </p:txBody>
        </p:sp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485" y="5368589"/>
            <a:ext cx="1195707" cy="1223424"/>
          </a:xfrm>
          <a:prstGeom prst="rect">
            <a:avLst/>
          </a:prstGeom>
        </p:spPr>
      </p:pic>
      <p:cxnSp>
        <p:nvCxnSpPr>
          <p:cNvPr id="40" name="Elbow Connector 39"/>
          <p:cNvCxnSpPr>
            <a:stCxn id="31" idx="3"/>
            <a:endCxn id="38" idx="0"/>
          </p:cNvCxnSpPr>
          <p:nvPr/>
        </p:nvCxnSpPr>
        <p:spPr>
          <a:xfrm rot="5400000">
            <a:off x="2588142" y="4357920"/>
            <a:ext cx="2018865" cy="2472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34" idx="3"/>
            <a:endCxn id="44" idx="0"/>
          </p:cNvCxnSpPr>
          <p:nvPr/>
        </p:nvCxnSpPr>
        <p:spPr>
          <a:xfrm rot="5400000">
            <a:off x="5808331" y="3706462"/>
            <a:ext cx="713477" cy="3402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733" y="5464836"/>
            <a:ext cx="1195707" cy="1223424"/>
          </a:xfrm>
          <a:prstGeom prst="rect">
            <a:avLst/>
          </a:prstGeom>
        </p:spPr>
      </p:pic>
      <p:cxnSp>
        <p:nvCxnSpPr>
          <p:cNvPr id="43" name="Elbow Connector 42"/>
          <p:cNvCxnSpPr>
            <a:stCxn id="45" idx="2"/>
            <a:endCxn id="42" idx="0"/>
          </p:cNvCxnSpPr>
          <p:nvPr/>
        </p:nvCxnSpPr>
        <p:spPr>
          <a:xfrm rot="16200000" flipH="1">
            <a:off x="6340661" y="5140911"/>
            <a:ext cx="646491" cy="135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ular Callout 43"/>
          <p:cNvSpPr/>
          <p:nvPr/>
        </p:nvSpPr>
        <p:spPr>
          <a:xfrm>
            <a:off x="5622891" y="4063200"/>
            <a:ext cx="1084356" cy="384772"/>
          </a:xfrm>
          <a:prstGeom prst="wedgeRoundRectCallout">
            <a:avLst>
              <a:gd name="adj1" fmla="val -86893"/>
              <a:gd name="adj2" fmla="val -456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68" dirty="0"/>
              <a:t>Question</a:t>
            </a:r>
          </a:p>
        </p:txBody>
      </p:sp>
      <p:sp>
        <p:nvSpPr>
          <p:cNvPr id="45" name="Rounded Rectangular Callout 44"/>
          <p:cNvSpPr/>
          <p:nvPr/>
        </p:nvSpPr>
        <p:spPr>
          <a:xfrm>
            <a:off x="6121049" y="4447972"/>
            <a:ext cx="1084356" cy="370373"/>
          </a:xfrm>
          <a:prstGeom prst="wedgeRoundRectCallout">
            <a:avLst>
              <a:gd name="adj1" fmla="val 95526"/>
              <a:gd name="adj2" fmla="val -760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68" dirty="0"/>
              <a:t>Reply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332069" y="5972680"/>
            <a:ext cx="910311" cy="315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47" dirty="0"/>
              <a:t>(Answer)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953639" y="5876432"/>
            <a:ext cx="910311" cy="315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47" dirty="0"/>
              <a:t>(Answer)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893" y="2354759"/>
            <a:ext cx="1033965" cy="840608"/>
          </a:xfrm>
          <a:prstGeom prst="rect">
            <a:avLst/>
          </a:prstGeom>
        </p:spPr>
      </p:pic>
      <p:cxnSp>
        <p:nvCxnSpPr>
          <p:cNvPr id="50" name="Elbow Connector 49"/>
          <p:cNvCxnSpPr>
            <a:stCxn id="49" idx="2"/>
            <a:endCxn id="45" idx="3"/>
          </p:cNvCxnSpPr>
          <p:nvPr/>
        </p:nvCxnSpPr>
        <p:spPr>
          <a:xfrm rot="5400000">
            <a:off x="6958245" y="3442527"/>
            <a:ext cx="1437792" cy="943471"/>
          </a:xfrm>
          <a:prstGeom prst="bentConnector2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520817" y="1940420"/>
            <a:ext cx="1256117" cy="315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47" dirty="0"/>
              <a:t>(twitter.com)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420022" y="4754264"/>
            <a:ext cx="1240946" cy="315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47" dirty="0"/>
              <a:t>(Indri BM25)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012888" y="3525044"/>
            <a:ext cx="1142880" cy="315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47" dirty="0"/>
              <a:t>(Indri BM25)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642536" y="5048449"/>
            <a:ext cx="2339053" cy="315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47" dirty="0"/>
              <a:t>(</a:t>
            </a:r>
            <a:r>
              <a:rPr lang="en-US" sz="1447" dirty="0" err="1"/>
              <a:t>Jaccard</a:t>
            </a:r>
            <a:r>
              <a:rPr lang="en-US" sz="1447" dirty="0"/>
              <a:t> similarity with Title)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107044" y="4754264"/>
            <a:ext cx="1498631" cy="315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47" dirty="0"/>
              <a:t>(Online retrieval)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62392" y="1345420"/>
            <a:ext cx="1210190" cy="8839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572" b="1" dirty="0"/>
              <a:t>TREC </a:t>
            </a:r>
            <a:r>
              <a:rPr lang="en-US" sz="2572" b="1" dirty="0" err="1"/>
              <a:t>LiveQA</a:t>
            </a:r>
            <a:endParaRPr lang="en-US" sz="2572" b="1" dirty="0"/>
          </a:p>
        </p:txBody>
      </p:sp>
      <p:cxnSp>
        <p:nvCxnSpPr>
          <p:cNvPr id="64" name="Elbow Connector 63"/>
          <p:cNvCxnSpPr>
            <a:stCxn id="63" idx="2"/>
            <a:endCxn id="66" idx="1"/>
          </p:cNvCxnSpPr>
          <p:nvPr/>
        </p:nvCxnSpPr>
        <p:spPr>
          <a:xfrm rot="16200000" flipH="1">
            <a:off x="836121" y="2460746"/>
            <a:ext cx="838027" cy="375294"/>
          </a:xfrm>
          <a:prstGeom prst="bentConnector2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442781" y="3628251"/>
            <a:ext cx="913046" cy="68608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929" dirty="0">
                <a:solidFill>
                  <a:schemeClr val="tx1"/>
                </a:solidFill>
              </a:rPr>
              <a:t>Title +</a:t>
            </a:r>
            <a:br>
              <a:rPr lang="en-US" sz="1929" dirty="0">
                <a:solidFill>
                  <a:schemeClr val="tx1"/>
                </a:solidFill>
              </a:rPr>
            </a:br>
            <a:r>
              <a:rPr lang="en-US" sz="1929" dirty="0">
                <a:solidFill>
                  <a:schemeClr val="tx1"/>
                </a:solidFill>
              </a:rPr>
              <a:t>Body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442781" y="2699646"/>
            <a:ext cx="913045" cy="73552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929" dirty="0">
                <a:solidFill>
                  <a:schemeClr val="tx1"/>
                </a:solidFill>
              </a:rPr>
              <a:t>Title</a:t>
            </a:r>
            <a:r>
              <a:rPr lang="ar-MA" sz="1929" dirty="0">
                <a:solidFill>
                  <a:schemeClr val="tx1"/>
                </a:solidFill>
              </a:rPr>
              <a:t/>
            </a:r>
            <a:br>
              <a:rPr lang="ar-MA" sz="1929" dirty="0">
                <a:solidFill>
                  <a:schemeClr val="tx1"/>
                </a:solidFill>
              </a:rPr>
            </a:br>
            <a:endParaRPr lang="en-US" sz="857" dirty="0">
              <a:solidFill>
                <a:schemeClr val="tx1"/>
              </a:solidFill>
            </a:endParaRPr>
          </a:p>
        </p:txBody>
      </p:sp>
      <p:cxnSp>
        <p:nvCxnSpPr>
          <p:cNvPr id="67" name="Elbow Connector 66"/>
          <p:cNvCxnSpPr>
            <a:stCxn id="63" idx="2"/>
            <a:endCxn id="65" idx="1"/>
          </p:cNvCxnSpPr>
          <p:nvPr/>
        </p:nvCxnSpPr>
        <p:spPr>
          <a:xfrm rot="16200000" flipH="1">
            <a:off x="384177" y="2912690"/>
            <a:ext cx="1741914" cy="375294"/>
          </a:xfrm>
          <a:prstGeom prst="bentConnector2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66" idx="3"/>
            <a:endCxn id="31" idx="2"/>
          </p:cNvCxnSpPr>
          <p:nvPr/>
        </p:nvCxnSpPr>
        <p:spPr>
          <a:xfrm flipV="1">
            <a:off x="2355826" y="2798334"/>
            <a:ext cx="675178" cy="269073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65" idx="3"/>
            <a:endCxn id="31" idx="2"/>
          </p:cNvCxnSpPr>
          <p:nvPr/>
        </p:nvCxnSpPr>
        <p:spPr>
          <a:xfrm flipV="1">
            <a:off x="2355827" y="2798334"/>
            <a:ext cx="675177" cy="117296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urved Connector 94"/>
          <p:cNvCxnSpPr>
            <a:stCxn id="65" idx="3"/>
          </p:cNvCxnSpPr>
          <p:nvPr/>
        </p:nvCxnSpPr>
        <p:spPr>
          <a:xfrm flipV="1">
            <a:off x="2355827" y="2842964"/>
            <a:ext cx="3239815" cy="1128330"/>
          </a:xfrm>
          <a:prstGeom prst="curvedConnector3">
            <a:avLst>
              <a:gd name="adj1" fmla="val 75284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4049572" y="1264101"/>
            <a:ext cx="1702423" cy="704016"/>
            <a:chOff x="16259119" y="27844249"/>
            <a:chExt cx="2033227" cy="840816"/>
          </a:xfrm>
        </p:grpSpPr>
        <p:sp>
          <p:nvSpPr>
            <p:cNvPr id="115" name="Diamond 114"/>
            <p:cNvSpPr/>
            <p:nvPr/>
          </p:nvSpPr>
          <p:spPr>
            <a:xfrm>
              <a:off x="16259119" y="27844249"/>
              <a:ext cx="2033227" cy="840816"/>
            </a:xfrm>
            <a:prstGeom prst="diamond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143" dirty="0">
                <a:solidFill>
                  <a:schemeClr val="tx1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6408136" y="27874644"/>
              <a:ext cx="1751552" cy="677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929" dirty="0">
                  <a:solidFill>
                    <a:schemeClr val="bg1"/>
                  </a:solidFill>
                </a:rPr>
                <a:t>Is</a:t>
              </a:r>
              <a:br>
                <a:rPr lang="en-US" sz="1929" dirty="0">
                  <a:solidFill>
                    <a:schemeClr val="bg1"/>
                  </a:solidFill>
                </a:rPr>
              </a:br>
              <a:r>
                <a:rPr lang="en-US" sz="1929" dirty="0">
                  <a:solidFill>
                    <a:schemeClr val="bg1"/>
                  </a:solidFill>
                </a:rPr>
                <a:t>Question?</a:t>
              </a:r>
            </a:p>
          </p:txBody>
        </p:sp>
      </p:grpSp>
      <p:cxnSp>
        <p:nvCxnSpPr>
          <p:cNvPr id="118" name="Elbow Connector 117"/>
          <p:cNvCxnSpPr>
            <a:stCxn id="115" idx="3"/>
            <a:endCxn id="34" idx="1"/>
          </p:cNvCxnSpPr>
          <p:nvPr/>
        </p:nvCxnSpPr>
        <p:spPr>
          <a:xfrm>
            <a:off x="5751995" y="1616109"/>
            <a:ext cx="413075" cy="630835"/>
          </a:xfrm>
          <a:prstGeom prst="bentConnector2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>
            <a:stCxn id="115" idx="1"/>
            <a:endCxn id="31" idx="1"/>
          </p:cNvCxnSpPr>
          <p:nvPr/>
        </p:nvCxnSpPr>
        <p:spPr>
          <a:xfrm rot="10800000" flipV="1">
            <a:off x="3598811" y="1616109"/>
            <a:ext cx="450761" cy="630835"/>
          </a:xfrm>
          <a:prstGeom prst="bentConnector2">
            <a:avLst/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3564318" y="1302785"/>
            <a:ext cx="702882" cy="389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29" dirty="0"/>
              <a:t>No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701422" y="1289551"/>
            <a:ext cx="721806" cy="389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29" dirty="0"/>
              <a:t>Yes</a:t>
            </a:r>
          </a:p>
        </p:txBody>
      </p:sp>
      <p:cxnSp>
        <p:nvCxnSpPr>
          <p:cNvPr id="89" name="Curved Connector 88"/>
          <p:cNvCxnSpPr>
            <a:stCxn id="66" idx="0"/>
            <a:endCxn id="34" idx="1"/>
          </p:cNvCxnSpPr>
          <p:nvPr/>
        </p:nvCxnSpPr>
        <p:spPr>
          <a:xfrm rot="5400000" flipH="1" flipV="1">
            <a:off x="3805835" y="340413"/>
            <a:ext cx="452702" cy="4265765"/>
          </a:xfrm>
          <a:prstGeom prst="curvedConnector3">
            <a:avLst>
              <a:gd name="adj1" fmla="val 386970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>
            <a:off x="315830" y="2916895"/>
            <a:ext cx="3624987" cy="824108"/>
            <a:chOff x="1922233" y="7249399"/>
            <a:chExt cx="13533286" cy="2828309"/>
          </a:xfrm>
        </p:grpSpPr>
        <p:sp>
          <p:nvSpPr>
            <p:cNvPr id="158" name="Rectangle 157"/>
            <p:cNvSpPr/>
            <p:nvPr/>
          </p:nvSpPr>
          <p:spPr>
            <a:xfrm>
              <a:off x="1922233" y="7249399"/>
              <a:ext cx="13533286" cy="282830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33"/>
            </a:p>
          </p:txBody>
        </p:sp>
        <p:pic>
          <p:nvPicPr>
            <p:cNvPr id="160" name="Picture 159"/>
            <p:cNvPicPr>
              <a:picLocks noChangeAspect="1"/>
            </p:cNvPicPr>
            <p:nvPr/>
          </p:nvPicPr>
          <p:blipFill rotWithShape="1">
            <a:blip r:embed="rId5"/>
            <a:srcRect l="2395" t="9443" r="27428" b="79296"/>
            <a:stretch/>
          </p:blipFill>
          <p:spPr>
            <a:xfrm>
              <a:off x="1922233" y="7322770"/>
              <a:ext cx="12324276" cy="1440178"/>
            </a:xfrm>
            <a:prstGeom prst="rect">
              <a:avLst/>
            </a:prstGeom>
          </p:spPr>
        </p:pic>
      </p:grpSp>
      <p:grpSp>
        <p:nvGrpSpPr>
          <p:cNvPr id="163" name="Group 162"/>
          <p:cNvGrpSpPr/>
          <p:nvPr/>
        </p:nvGrpSpPr>
        <p:grpSpPr>
          <a:xfrm>
            <a:off x="315830" y="3443191"/>
            <a:ext cx="3624988" cy="787551"/>
            <a:chOff x="16981714" y="3473900"/>
            <a:chExt cx="15414176" cy="3348825"/>
          </a:xfrm>
        </p:grpSpPr>
        <p:pic>
          <p:nvPicPr>
            <p:cNvPr id="165" name="Picture 164"/>
            <p:cNvPicPr>
              <a:picLocks noChangeAspect="1"/>
            </p:cNvPicPr>
            <p:nvPr/>
          </p:nvPicPr>
          <p:blipFill rotWithShape="1">
            <a:blip r:embed="rId5"/>
            <a:srcRect l="1278" t="34224" r="60191" b="42787"/>
            <a:stretch/>
          </p:blipFill>
          <p:spPr>
            <a:xfrm>
              <a:off x="16981714" y="3473900"/>
              <a:ext cx="7707088" cy="3348825"/>
            </a:xfrm>
            <a:prstGeom prst="rect">
              <a:avLst/>
            </a:prstGeom>
          </p:spPr>
        </p:pic>
        <p:pic>
          <p:nvPicPr>
            <p:cNvPr id="166" name="Picture 165"/>
            <p:cNvPicPr>
              <a:picLocks noChangeAspect="1"/>
            </p:cNvPicPr>
            <p:nvPr/>
          </p:nvPicPr>
          <p:blipFill rotWithShape="1">
            <a:blip r:embed="rId5"/>
            <a:srcRect l="1278" t="70992" r="60191" b="13076"/>
            <a:stretch/>
          </p:blipFill>
          <p:spPr>
            <a:xfrm>
              <a:off x="24688802" y="4501921"/>
              <a:ext cx="7707088" cy="2320804"/>
            </a:xfrm>
            <a:prstGeom prst="rect">
              <a:avLst/>
            </a:prstGeom>
          </p:spPr>
        </p:pic>
      </p:grpSp>
      <p:pic>
        <p:nvPicPr>
          <p:cNvPr id="161" name="Picture 160"/>
          <p:cNvPicPr>
            <a:picLocks noChangeAspect="1"/>
          </p:cNvPicPr>
          <p:nvPr/>
        </p:nvPicPr>
        <p:blipFill rotWithShape="1">
          <a:blip r:embed="rId6"/>
          <a:srcRect l="2687" r="3566" b="45530"/>
          <a:stretch/>
        </p:blipFill>
        <p:spPr>
          <a:xfrm>
            <a:off x="2423128" y="4490719"/>
            <a:ext cx="3624083" cy="1290496"/>
          </a:xfrm>
          <a:prstGeom prst="rect">
            <a:avLst/>
          </a:prstGeom>
        </p:spPr>
      </p:pic>
      <p:pic>
        <p:nvPicPr>
          <p:cNvPr id="164" name="Picture 163"/>
          <p:cNvPicPr>
            <a:picLocks noChangeAspect="1"/>
          </p:cNvPicPr>
          <p:nvPr/>
        </p:nvPicPr>
        <p:blipFill rotWithShape="1">
          <a:blip r:embed="rId6"/>
          <a:srcRect l="2687" t="53443" r="3566" b="4122"/>
          <a:stretch/>
        </p:blipFill>
        <p:spPr>
          <a:xfrm>
            <a:off x="2423128" y="5781216"/>
            <a:ext cx="3624083" cy="1005338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04523" y="668826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1155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https://answers.yahoo.com/question/index?qid=20150901082719AAkidKn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02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P1: Teams and topics announced tonight</a:t>
            </a:r>
          </a:p>
          <a:p>
            <a:r>
              <a:rPr lang="en-US" dirty="0" smtClean="0"/>
              <a:t>P2: Technology</a:t>
            </a:r>
          </a:p>
          <a:p>
            <a:r>
              <a:rPr lang="en-US" dirty="0" smtClean="0"/>
              <a:t>P3: Social Issues</a:t>
            </a:r>
          </a:p>
          <a:p>
            <a:r>
              <a:rPr lang="en-US" dirty="0" smtClean="0"/>
              <a:t>P4: Analysis</a:t>
            </a:r>
          </a:p>
          <a:p>
            <a:r>
              <a:rPr lang="en-US" dirty="0" smtClean="0"/>
              <a:t>P5: Presentation</a:t>
            </a:r>
          </a:p>
        </p:txBody>
      </p:sp>
    </p:spTree>
    <p:extLst>
      <p:ext uri="{BB962C8B-B14F-4D97-AF65-F5344CB8AC3E}">
        <p14:creationId xmlns:p14="http://schemas.microsoft.com/office/powerpoint/2010/main" val="77987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Software </a:t>
            </a:r>
            <a:r>
              <a:rPr lang="en-US" dirty="0" smtClean="0"/>
              <a:t>Teams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Barriers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199" y="2174875"/>
            <a:ext cx="4187825" cy="3951288"/>
          </a:xfrm>
        </p:spPr>
        <p:txBody>
          <a:bodyPr/>
          <a:lstStyle/>
          <a:p>
            <a:r>
              <a:rPr lang="en-US" dirty="0" smtClean="0"/>
              <a:t>Geographic distance</a:t>
            </a:r>
          </a:p>
          <a:p>
            <a:r>
              <a:rPr lang="en-US" dirty="0" smtClean="0"/>
              <a:t>Temporal distance</a:t>
            </a:r>
          </a:p>
          <a:p>
            <a:r>
              <a:rPr lang="en-US" dirty="0" smtClean="0"/>
              <a:t>Linguistic &amp; cultural distance</a:t>
            </a:r>
          </a:p>
          <a:p>
            <a:r>
              <a:rPr lang="en-US" dirty="0" smtClean="0"/>
              <a:t>Fear and trust</a:t>
            </a:r>
          </a:p>
          <a:p>
            <a:r>
              <a:rPr lang="en-US" dirty="0" smtClean="0"/>
              <a:t>Organizational structure</a:t>
            </a:r>
          </a:p>
          <a:p>
            <a:r>
              <a:rPr lang="en-US" dirty="0" smtClean="0"/>
              <a:t>Process</a:t>
            </a:r>
          </a:p>
          <a:p>
            <a:r>
              <a:rPr lang="en-US" dirty="0" smtClean="0"/>
              <a:t>Infrastructure</a:t>
            </a:r>
          </a:p>
          <a:p>
            <a:r>
              <a:rPr lang="en-US" dirty="0" smtClean="0"/>
              <a:t>Project Architecture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Cultural ambassadors</a:t>
            </a:r>
          </a:p>
          <a:p>
            <a:r>
              <a:rPr lang="en-US" dirty="0" smtClean="0"/>
              <a:t>Configuration management</a:t>
            </a:r>
          </a:p>
          <a:p>
            <a:r>
              <a:rPr lang="en-US" dirty="0" smtClean="0"/>
              <a:t>Face to face kickoffs</a:t>
            </a:r>
          </a:p>
          <a:p>
            <a:r>
              <a:rPr lang="en-US" dirty="0" smtClean="0"/>
              <a:t>Modularity</a:t>
            </a:r>
          </a:p>
          <a:p>
            <a:r>
              <a:rPr lang="en-US" dirty="0" smtClean="0"/>
              <a:t>Well defined interfaces</a:t>
            </a:r>
          </a:p>
          <a:p>
            <a:r>
              <a:rPr lang="en-US" dirty="0" smtClean="0"/>
              <a:t>Effective handoffs</a:t>
            </a:r>
          </a:p>
          <a:p>
            <a:r>
              <a:rPr lang="en-US" dirty="0" smtClean="0"/>
              <a:t>Win-win 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2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30" name="Picture 2" descr="diffmod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"/>
            <a:ext cx="62484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1" name="Text Box 3"/>
          <p:cNvSpPr txBox="1">
            <a:spLocks noChangeArrowheads="1"/>
          </p:cNvSpPr>
          <p:nvPr/>
        </p:nvSpPr>
        <p:spPr bwMode="auto">
          <a:xfrm>
            <a:off x="4724400" y="6521450"/>
            <a:ext cx="449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dirty="0">
                <a:hlinkClick r:id="rId3"/>
              </a:rPr>
              <a:t>http://www.fullcirc.com/community/diffmodes.htm</a:t>
            </a:r>
            <a:r>
              <a:rPr lang="en-US" altLang="en-US" sz="1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  <a:ln/>
        </p:spPr>
        <p:txBody>
          <a:bodyPr/>
          <a:lstStyle/>
          <a:p>
            <a:r>
              <a:rPr lang="en-US" altLang="en-US" sz="4000" dirty="0" smtClean="0"/>
              <a:t>CSCW</a:t>
            </a:r>
            <a:endParaRPr lang="en-US" altLang="en-US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2800" dirty="0"/>
              <a:t>Work</a:t>
            </a:r>
          </a:p>
          <a:p>
            <a:pPr lvl="1"/>
            <a:r>
              <a:rPr lang="en-US" altLang="en-US" sz="2400" dirty="0"/>
              <a:t>Grounded in the study of work processes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Cooperative</a:t>
            </a:r>
            <a:endParaRPr lang="en-US" altLang="en-US" sz="2800" dirty="0"/>
          </a:p>
          <a:p>
            <a:pPr lvl="1"/>
            <a:r>
              <a:rPr lang="en-US" altLang="en-US" sz="2400" dirty="0"/>
              <a:t>Assumes a shared objective, task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Computer-supported</a:t>
            </a:r>
            <a:endParaRPr lang="en-US" altLang="en-US" sz="2800" dirty="0"/>
          </a:p>
          <a:p>
            <a:pPr lvl="1"/>
            <a:endParaRPr lang="en-US" alt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Docs</a:t>
            </a:r>
          </a:p>
          <a:p>
            <a:pPr lvl="1"/>
            <a:r>
              <a:rPr lang="en-US" dirty="0" smtClean="0">
                <a:hlinkClick r:id="rId2"/>
              </a:rPr>
              <a:t>http://docs.google.com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4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Issues in CSCW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en-US"/>
              <a:t>Shared information space </a:t>
            </a:r>
          </a:p>
          <a:p>
            <a:r>
              <a:rPr lang="en-US" altLang="en-US"/>
              <a:t>Group awareness</a:t>
            </a:r>
          </a:p>
          <a:p>
            <a:r>
              <a:rPr lang="en-US" altLang="en-US"/>
              <a:t>Coordination</a:t>
            </a:r>
          </a:p>
          <a:p>
            <a:r>
              <a:rPr lang="en-US" altLang="en-US"/>
              <a:t>Concurrency control</a:t>
            </a:r>
          </a:p>
          <a:p>
            <a:r>
              <a:rPr lang="en-US" altLang="en-US"/>
              <a:t>Multi-user interfaces</a:t>
            </a:r>
          </a:p>
          <a:p>
            <a:r>
              <a:rPr lang="en-US" altLang="en-US"/>
              <a:t>Heterogeneous environments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Online Patient Support Groups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2600"/>
              <a:t>    Online support group participants include 28% of adult Internet users (34 million) in 2001</a:t>
            </a:r>
          </a:p>
          <a:p>
            <a:endParaRPr lang="en-US" altLang="en-US" sz="2600"/>
          </a:p>
        </p:txBody>
      </p:sp>
      <p:pic>
        <p:nvPicPr>
          <p:cNvPr id="132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895600"/>
            <a:ext cx="1371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71800"/>
            <a:ext cx="35814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800600"/>
            <a:ext cx="7924800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5638800" y="6521450"/>
            <a:ext cx="3352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Slide borrowed from Derek Hansen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r>
              <a:rPr lang="en-US" altLang="en-US"/>
              <a:t>Core Attributes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8763000" cy="4800600"/>
          </a:xfrm>
        </p:spPr>
        <p:txBody>
          <a:bodyPr/>
          <a:lstStyle/>
          <a:p>
            <a:pPr marL="609600" indent="-609600"/>
            <a:r>
              <a:rPr lang="en-US" altLang="en-US" sz="2800" dirty="0"/>
              <a:t>Shared goal, interest, need, or activity </a:t>
            </a:r>
          </a:p>
          <a:p>
            <a:pPr marL="2209800" lvl="4" indent="-381000"/>
            <a:endParaRPr lang="en-US" altLang="en-US" sz="1800" dirty="0"/>
          </a:p>
          <a:p>
            <a:pPr marL="609600" indent="-609600"/>
            <a:r>
              <a:rPr lang="en-US" altLang="en-US" sz="2800" dirty="0"/>
              <a:t>Some members engage in repeated, active participation</a:t>
            </a:r>
          </a:p>
          <a:p>
            <a:pPr marL="2209800" lvl="4" indent="-381000"/>
            <a:endParaRPr lang="en-US" altLang="en-US" sz="1800" dirty="0"/>
          </a:p>
          <a:p>
            <a:pPr marL="609600" indent="-609600"/>
            <a:r>
              <a:rPr lang="en-US" altLang="en-US" sz="2800" dirty="0"/>
              <a:t>Access to shared resources</a:t>
            </a:r>
          </a:p>
          <a:p>
            <a:pPr marL="990600" lvl="1" indent="-533400"/>
            <a:r>
              <a:rPr lang="en-US" altLang="en-US" sz="2400" dirty="0"/>
              <a:t>And policies manage the access to those resources.</a:t>
            </a:r>
          </a:p>
          <a:p>
            <a:pPr marL="2209800" lvl="4" indent="-381000"/>
            <a:endParaRPr lang="en-US" altLang="en-US" sz="1800" dirty="0"/>
          </a:p>
          <a:p>
            <a:pPr marL="609600" indent="-609600"/>
            <a:r>
              <a:rPr lang="en-US" altLang="en-US" sz="2800" dirty="0"/>
              <a:t>Reciprocity of information, support and services </a:t>
            </a:r>
          </a:p>
          <a:p>
            <a:pPr marL="2209800" lvl="4" indent="-381000"/>
            <a:endParaRPr lang="en-US" altLang="en-US" sz="1800" dirty="0"/>
          </a:p>
          <a:p>
            <a:pPr marL="609600" indent="-609600"/>
            <a:r>
              <a:rPr lang="en-US" altLang="en-US" sz="2800" dirty="0"/>
              <a:t>Shared context</a:t>
            </a:r>
          </a:p>
          <a:p>
            <a:pPr marL="990600" lvl="1" indent="-533400"/>
            <a:r>
              <a:rPr lang="en-US" altLang="en-US" sz="2400" dirty="0"/>
              <a:t>Social conventions, language, protocols, …</a:t>
            </a:r>
          </a:p>
          <a:p>
            <a:pPr marL="1752600" lvl="3" indent="-381000"/>
            <a:endParaRPr lang="en-US" altLang="en-US" sz="1800" dirty="0"/>
          </a:p>
          <a:p>
            <a:pPr marL="609600" indent="-609600">
              <a:buFontTx/>
              <a:buNone/>
            </a:pPr>
            <a:r>
              <a:rPr lang="en-US" altLang="en-US" sz="1400" dirty="0"/>
              <a:t>    </a:t>
            </a:r>
            <a:r>
              <a:rPr lang="en-US" altLang="en-US" sz="1400" dirty="0" smtClean="0"/>
              <a:t>									 </a:t>
            </a:r>
            <a:r>
              <a:rPr lang="en-US" altLang="en-US" sz="1400" dirty="0"/>
              <a:t>(Preece 2001)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2362200" y="22860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/>
              <a:t>Usability &amp; Sociability</a:t>
            </a:r>
          </a:p>
        </p:txBody>
      </p:sp>
      <p:sp>
        <p:nvSpPr>
          <p:cNvPr id="118787" name="Rectangle 3"/>
          <p:cNvSpPr>
            <a:spLocks noChangeArrowheads="1"/>
          </p:cNvSpPr>
          <p:nvPr/>
        </p:nvSpPr>
        <p:spPr bwMode="auto">
          <a:xfrm>
            <a:off x="457200" y="1066800"/>
            <a:ext cx="7543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457200" y="2133600"/>
            <a:ext cx="3429000" cy="3429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4648200" y="2133600"/>
            <a:ext cx="3352800" cy="3429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1143000" y="6096000"/>
            <a:ext cx="6096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1295400" y="1143000"/>
            <a:ext cx="594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                 </a:t>
            </a:r>
            <a:r>
              <a:rPr lang="en-US" altLang="en-US" b="1"/>
              <a:t>Support evolving community</a:t>
            </a: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533400" y="2209800"/>
            <a:ext cx="3581400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Design Usability</a:t>
            </a:r>
            <a:r>
              <a:rPr lang="en-US" altLang="en-US"/>
              <a:t>   </a:t>
            </a:r>
          </a:p>
          <a:p>
            <a:r>
              <a:rPr lang="en-US" altLang="en-US"/>
              <a:t>   Interaction dialog</a:t>
            </a:r>
          </a:p>
          <a:p>
            <a:r>
              <a:rPr lang="en-US" altLang="en-US"/>
              <a:t>   Navigation</a:t>
            </a:r>
          </a:p>
          <a:p>
            <a:r>
              <a:rPr lang="en-US" altLang="en-US"/>
              <a:t>   Registration forms</a:t>
            </a:r>
          </a:p>
          <a:p>
            <a:r>
              <a:rPr lang="en-US" altLang="en-US"/>
              <a:t>   Feedback</a:t>
            </a:r>
          </a:p>
          <a:p>
            <a:r>
              <a:rPr lang="en-US" altLang="en-US"/>
              <a:t>   Representations of users</a:t>
            </a:r>
          </a:p>
          <a:p>
            <a:r>
              <a:rPr lang="en-US" altLang="en-US"/>
              <a:t>   Message format</a:t>
            </a:r>
          </a:p>
          <a:p>
            <a:r>
              <a:rPr lang="en-US" altLang="en-US"/>
              <a:t>   Archives</a:t>
            </a:r>
          </a:p>
          <a:p>
            <a:r>
              <a:rPr lang="en-US" altLang="en-US"/>
              <a:t>   Support tools</a:t>
            </a:r>
          </a:p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18794" name="Text Box 10"/>
          <p:cNvSpPr txBox="1">
            <a:spLocks noChangeArrowheads="1"/>
          </p:cNvSpPr>
          <p:nvPr/>
        </p:nvSpPr>
        <p:spPr bwMode="auto">
          <a:xfrm>
            <a:off x="4648200" y="2133600"/>
            <a:ext cx="35814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chemeClr val="accent1"/>
                </a:solidFill>
              </a:rPr>
              <a:t>Design sociability</a:t>
            </a:r>
          </a:p>
          <a:p>
            <a:r>
              <a:rPr lang="en-US" altLang="en-US"/>
              <a:t>    Policies for:</a:t>
            </a:r>
          </a:p>
          <a:p>
            <a:r>
              <a:rPr lang="en-US" altLang="en-US"/>
              <a:t>        Membership</a:t>
            </a:r>
          </a:p>
          <a:p>
            <a:r>
              <a:rPr lang="en-US" altLang="en-US"/>
              <a:t>        Codes of conduct</a:t>
            </a:r>
          </a:p>
          <a:p>
            <a:r>
              <a:rPr lang="en-US" altLang="en-US"/>
              <a:t>        Security</a:t>
            </a:r>
          </a:p>
          <a:p>
            <a:r>
              <a:rPr lang="en-US" altLang="en-US"/>
              <a:t>        Privacy</a:t>
            </a:r>
          </a:p>
          <a:p>
            <a:r>
              <a:rPr lang="en-US" altLang="en-US"/>
              <a:t>        Copyright</a:t>
            </a:r>
          </a:p>
          <a:p>
            <a:r>
              <a:rPr lang="en-US" altLang="en-US"/>
              <a:t>        Free speech</a:t>
            </a:r>
          </a:p>
          <a:p>
            <a:r>
              <a:rPr lang="en-US" altLang="en-US"/>
              <a:t>        Moderators</a:t>
            </a:r>
          </a:p>
        </p:txBody>
      </p:sp>
      <p:sp>
        <p:nvSpPr>
          <p:cNvPr id="118795" name="Text Box 11"/>
          <p:cNvSpPr txBox="1">
            <a:spLocks noChangeArrowheads="1"/>
          </p:cNvSpPr>
          <p:nvPr/>
        </p:nvSpPr>
        <p:spPr bwMode="auto">
          <a:xfrm>
            <a:off x="685800" y="6172200"/>
            <a:ext cx="548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                       </a:t>
            </a:r>
            <a:r>
              <a:rPr lang="en-US" altLang="en-US" b="1"/>
              <a:t>Assess community needs</a:t>
            </a:r>
          </a:p>
        </p:txBody>
      </p:sp>
      <p:sp>
        <p:nvSpPr>
          <p:cNvPr id="118796" name="AutoShape 12"/>
          <p:cNvSpPr>
            <a:spLocks noChangeArrowheads="1"/>
          </p:cNvSpPr>
          <p:nvPr/>
        </p:nvSpPr>
        <p:spPr bwMode="auto">
          <a:xfrm>
            <a:off x="3962400" y="3276600"/>
            <a:ext cx="609600" cy="6096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7" name="AutoShape 13"/>
          <p:cNvSpPr>
            <a:spLocks noChangeArrowheads="1"/>
          </p:cNvSpPr>
          <p:nvPr/>
        </p:nvSpPr>
        <p:spPr bwMode="auto">
          <a:xfrm>
            <a:off x="1828800" y="1676400"/>
            <a:ext cx="5334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8" name="AutoShape 14"/>
          <p:cNvSpPr>
            <a:spLocks noChangeArrowheads="1"/>
          </p:cNvSpPr>
          <p:nvPr/>
        </p:nvSpPr>
        <p:spPr bwMode="auto">
          <a:xfrm>
            <a:off x="5638800" y="1676400"/>
            <a:ext cx="5334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799" name="AutoShape 15"/>
          <p:cNvSpPr>
            <a:spLocks noChangeArrowheads="1"/>
          </p:cNvSpPr>
          <p:nvPr/>
        </p:nvSpPr>
        <p:spPr bwMode="auto">
          <a:xfrm>
            <a:off x="5791200" y="5638800"/>
            <a:ext cx="5334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00" name="AutoShape 16"/>
          <p:cNvSpPr>
            <a:spLocks noChangeArrowheads="1"/>
          </p:cNvSpPr>
          <p:nvPr/>
        </p:nvSpPr>
        <p:spPr bwMode="auto">
          <a:xfrm>
            <a:off x="1905000" y="5638800"/>
            <a:ext cx="5334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8801" name="Text Box 17"/>
          <p:cNvSpPr txBox="1">
            <a:spLocks noChangeArrowheads="1"/>
          </p:cNvSpPr>
          <p:nvPr/>
        </p:nvSpPr>
        <p:spPr bwMode="auto">
          <a:xfrm>
            <a:off x="7315200" y="62484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Preece 2000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y Document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y Document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My Documen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 Document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y Document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 Document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 Document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 Document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y Document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90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690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9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9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9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1953</TotalTime>
  <Pages>11</Pages>
  <Words>392</Words>
  <Application>Microsoft Office PowerPoint</Application>
  <PresentationFormat>On-screen Show (4:3)</PresentationFormat>
  <Paragraphs>127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Times New Roman</vt:lpstr>
      <vt:lpstr>Wingdings</vt:lpstr>
      <vt:lpstr>Arial</vt:lpstr>
      <vt:lpstr>MS PGothic</vt:lpstr>
      <vt:lpstr>Lucida Grande</vt:lpstr>
      <vt:lpstr>Verdana</vt:lpstr>
      <vt:lpstr>Symbol</vt:lpstr>
      <vt:lpstr>My Documents</vt:lpstr>
      <vt:lpstr>690</vt:lpstr>
      <vt:lpstr>Collaboration Support</vt:lpstr>
      <vt:lpstr>Global Software Teams</vt:lpstr>
      <vt:lpstr>PowerPoint Presentation</vt:lpstr>
      <vt:lpstr>CSCW</vt:lpstr>
      <vt:lpstr>Example</vt:lpstr>
      <vt:lpstr>Key Issues in CSCW</vt:lpstr>
      <vt:lpstr>Online Patient Support Groups</vt:lpstr>
      <vt:lpstr>Core Attributes</vt:lpstr>
      <vt:lpstr>PowerPoint Presentation</vt:lpstr>
      <vt:lpstr>Roles</vt:lpstr>
      <vt:lpstr>Design Strategies of Successful Communities</vt:lpstr>
      <vt:lpstr>Community Question Answering</vt:lpstr>
      <vt:lpstr>PowerPoint Presentation</vt:lpstr>
      <vt:lpstr>The Project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Supported  Cooperative Work</dc:title>
  <dc:subject/>
  <dc:creator>Doug Oard, Daqing He</dc:creator>
  <cp:keywords/>
  <dc:description/>
  <cp:lastModifiedBy>gg</cp:lastModifiedBy>
  <cp:revision>113</cp:revision>
  <cp:lastPrinted>1601-01-01T00:00:00Z</cp:lastPrinted>
  <dcterms:created xsi:type="dcterms:W3CDTF">1997-11-05T16:41:32Z</dcterms:created>
  <dcterms:modified xsi:type="dcterms:W3CDTF">2016-04-07T01:58:43Z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http://www.clis.umd.edu/courses/690/fall98/0101/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