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2"/>
  </p:notesMasterIdLst>
  <p:handoutMasterIdLst>
    <p:handoutMasterId r:id="rId33"/>
  </p:handoutMasterIdLst>
  <p:sldIdLst>
    <p:sldId id="256" r:id="rId2"/>
    <p:sldId id="381" r:id="rId3"/>
    <p:sldId id="382" r:id="rId4"/>
    <p:sldId id="266" r:id="rId5"/>
    <p:sldId id="283" r:id="rId6"/>
    <p:sldId id="373" r:id="rId7"/>
    <p:sldId id="272" r:id="rId8"/>
    <p:sldId id="308" r:id="rId9"/>
    <p:sldId id="264" r:id="rId10"/>
    <p:sldId id="286" r:id="rId11"/>
    <p:sldId id="301" r:id="rId12"/>
    <p:sldId id="304" r:id="rId13"/>
    <p:sldId id="302" r:id="rId14"/>
    <p:sldId id="303" r:id="rId15"/>
    <p:sldId id="307" r:id="rId16"/>
    <p:sldId id="378" r:id="rId17"/>
    <p:sldId id="335" r:id="rId18"/>
    <p:sldId id="336" r:id="rId19"/>
    <p:sldId id="314" r:id="rId20"/>
    <p:sldId id="340" r:id="rId21"/>
    <p:sldId id="325" r:id="rId22"/>
    <p:sldId id="310" r:id="rId23"/>
    <p:sldId id="374" r:id="rId24"/>
    <p:sldId id="355" r:id="rId25"/>
    <p:sldId id="359" r:id="rId26"/>
    <p:sldId id="383" r:id="rId27"/>
    <p:sldId id="385" r:id="rId28"/>
    <p:sldId id="384" r:id="rId29"/>
    <p:sldId id="311" r:id="rId30"/>
    <p:sldId id="269" r:id="rId3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Arial" pitchFamily="34" charset="0"/>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Arial" pitchFamily="34" charset="0"/>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Arial" pitchFamily="34" charset="0"/>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Arial" pitchFamily="34" charset="0"/>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Arial" pitchFamily="34" charset="0"/>
      </a:defRPr>
    </a:lvl5pPr>
    <a:lvl6pPr marL="2286000" algn="l" defTabSz="914400" rtl="0" eaLnBrk="1" latinLnBrk="0" hangingPunct="1">
      <a:defRPr sz="2400" kern="1200">
        <a:solidFill>
          <a:schemeClr val="tx1"/>
        </a:solidFill>
        <a:latin typeface="Times New Roman" pitchFamily="18" charset="0"/>
        <a:ea typeface="+mn-ea"/>
        <a:cs typeface="Arial" pitchFamily="34" charset="0"/>
      </a:defRPr>
    </a:lvl6pPr>
    <a:lvl7pPr marL="2743200" algn="l" defTabSz="914400" rtl="0" eaLnBrk="1" latinLnBrk="0" hangingPunct="1">
      <a:defRPr sz="2400" kern="1200">
        <a:solidFill>
          <a:schemeClr val="tx1"/>
        </a:solidFill>
        <a:latin typeface="Times New Roman" pitchFamily="18" charset="0"/>
        <a:ea typeface="+mn-ea"/>
        <a:cs typeface="Arial" pitchFamily="34" charset="0"/>
      </a:defRPr>
    </a:lvl7pPr>
    <a:lvl8pPr marL="3200400" algn="l" defTabSz="914400" rtl="0" eaLnBrk="1" latinLnBrk="0" hangingPunct="1">
      <a:defRPr sz="2400" kern="1200">
        <a:solidFill>
          <a:schemeClr val="tx1"/>
        </a:solidFill>
        <a:latin typeface="Times New Roman" pitchFamily="18" charset="0"/>
        <a:ea typeface="+mn-ea"/>
        <a:cs typeface="Arial" pitchFamily="34" charset="0"/>
      </a:defRPr>
    </a:lvl8pPr>
    <a:lvl9pPr marL="3657600" algn="l" defTabSz="914400" rtl="0" eaLnBrk="1" latinLnBrk="0" hangingPunct="1">
      <a:defRPr sz="24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534" autoAdjust="0"/>
    <p:restoredTop sz="94683" autoAdjust="0"/>
  </p:normalViewPr>
  <p:slideViewPr>
    <p:cSldViewPr>
      <p:cViewPr varScale="1">
        <p:scale>
          <a:sx n="116" d="100"/>
          <a:sy n="116" d="100"/>
        </p:scale>
        <p:origin x="738" y="10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78724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9875"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24229029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xfrm>
            <a:off x="1150938" y="692150"/>
            <a:ext cx="4556125" cy="3416300"/>
          </a:xfrm>
          <a:ln cap="flat"/>
        </p:spPr>
      </p:sp>
      <p:sp>
        <p:nvSpPr>
          <p:cNvPr id="80899" name="Rectangle 3"/>
          <p:cNvSpPr>
            <a:spLocks noGrp="1" noChangeArrowheads="1"/>
          </p:cNvSpPr>
          <p:nvPr>
            <p:ph type="body" idx="1"/>
          </p:nvPr>
        </p:nvSpPr>
        <p:spPr>
          <a:noFill/>
          <a:ln w="9525"/>
        </p:spPr>
        <p:txBody>
          <a:bodyPr/>
          <a:lstStyle/>
          <a:p>
            <a:endParaRPr lang="en-US" smtClean="0">
              <a:latin typeface="Times New Roman" pitchFamily="18" charset="0"/>
              <a:cs typeface="Arial" pitchFamily="34" charset="0"/>
            </a:endParaRPr>
          </a:p>
        </p:txBody>
      </p:sp>
    </p:spTree>
    <p:extLst>
      <p:ext uri="{BB962C8B-B14F-4D97-AF65-F5344CB8AC3E}">
        <p14:creationId xmlns:p14="http://schemas.microsoft.com/office/powerpoint/2010/main" val="3120683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14988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69440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1646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26859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09600"/>
            <a:ext cx="7772400" cy="11430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 charset="0"/>
          <a:cs typeface="Arial" charset="0"/>
        </a:defRPr>
      </a:lvl2pPr>
      <a:lvl3pPr algn="ctr" rtl="0" eaLnBrk="0" fontAlgn="base" hangingPunct="0">
        <a:spcBef>
          <a:spcPct val="0"/>
        </a:spcBef>
        <a:spcAft>
          <a:spcPct val="0"/>
        </a:spcAft>
        <a:defRPr sz="4400">
          <a:solidFill>
            <a:schemeClr val="tx2"/>
          </a:solidFill>
          <a:latin typeface="Times New Roman" pitchFamily="1" charset="0"/>
          <a:cs typeface="Arial" charset="0"/>
        </a:defRPr>
      </a:lvl3pPr>
      <a:lvl4pPr algn="ctr" rtl="0" eaLnBrk="0" fontAlgn="base" hangingPunct="0">
        <a:spcBef>
          <a:spcPct val="0"/>
        </a:spcBef>
        <a:spcAft>
          <a:spcPct val="0"/>
        </a:spcAft>
        <a:defRPr sz="4400">
          <a:solidFill>
            <a:schemeClr val="tx2"/>
          </a:solidFill>
          <a:latin typeface="Times New Roman" pitchFamily="1" charset="0"/>
          <a:cs typeface="Arial" charset="0"/>
        </a:defRPr>
      </a:lvl4pPr>
      <a:lvl5pPr algn="ctr" rtl="0" eaLnBrk="0" fontAlgn="base" hangingPunct="0">
        <a:spcBef>
          <a:spcPct val="0"/>
        </a:spcBef>
        <a:spcAft>
          <a:spcPct val="0"/>
        </a:spcAft>
        <a:defRPr sz="4400">
          <a:solidFill>
            <a:schemeClr val="tx2"/>
          </a:solidFill>
          <a:latin typeface="Times New Roman" pitchFamily="1" charset="0"/>
          <a:cs typeface="Arial" charset="0"/>
        </a:defRPr>
      </a:lvl5pPr>
      <a:lvl6pPr marL="457200" algn="ctr" rtl="0" eaLnBrk="0" fontAlgn="base" hangingPunct="0">
        <a:spcBef>
          <a:spcPct val="0"/>
        </a:spcBef>
        <a:spcAft>
          <a:spcPct val="0"/>
        </a:spcAft>
        <a:defRPr sz="4400">
          <a:solidFill>
            <a:schemeClr val="tx2"/>
          </a:solidFill>
          <a:latin typeface="Times New Roman" pitchFamily="1" charset="0"/>
          <a:cs typeface="Arial" charset="0"/>
        </a:defRPr>
      </a:lvl6pPr>
      <a:lvl7pPr marL="914400" algn="ctr" rtl="0" eaLnBrk="0" fontAlgn="base" hangingPunct="0">
        <a:spcBef>
          <a:spcPct val="0"/>
        </a:spcBef>
        <a:spcAft>
          <a:spcPct val="0"/>
        </a:spcAft>
        <a:defRPr sz="4400">
          <a:solidFill>
            <a:schemeClr val="tx2"/>
          </a:solidFill>
          <a:latin typeface="Times New Roman" pitchFamily="1" charset="0"/>
          <a:cs typeface="Arial" charset="0"/>
        </a:defRPr>
      </a:lvl7pPr>
      <a:lvl8pPr marL="1371600" algn="ctr" rtl="0" eaLnBrk="0" fontAlgn="base" hangingPunct="0">
        <a:spcBef>
          <a:spcPct val="0"/>
        </a:spcBef>
        <a:spcAft>
          <a:spcPct val="0"/>
        </a:spcAft>
        <a:defRPr sz="4400">
          <a:solidFill>
            <a:schemeClr val="tx2"/>
          </a:solidFill>
          <a:latin typeface="Times New Roman" pitchFamily="1" charset="0"/>
          <a:cs typeface="Arial" charset="0"/>
        </a:defRPr>
      </a:lvl8pPr>
      <a:lvl9pPr marL="1828800" algn="ctr" rtl="0" eaLnBrk="0" fontAlgn="base" hangingPunct="0">
        <a:spcBef>
          <a:spcPct val="0"/>
        </a:spcBef>
        <a:spcAft>
          <a:spcPct val="0"/>
        </a:spcAft>
        <a:defRPr sz="4400">
          <a:solidFill>
            <a:schemeClr val="tx2"/>
          </a:solidFill>
          <a:latin typeface="Times New Roman" pitchFamily="1" charset="0"/>
          <a:cs typeface="Arial" charset="0"/>
        </a:defRPr>
      </a:lvl9pPr>
    </p:titleStyle>
    <p:bodyStyle>
      <a:lvl1pPr marL="342900" indent="-342900" algn="l" rtl="0" eaLnBrk="0" fontAlgn="base" hangingPunct="0">
        <a:spcBef>
          <a:spcPct val="20000"/>
        </a:spcBef>
        <a:spcAft>
          <a:spcPct val="0"/>
        </a:spcAft>
        <a:buSzPct val="10000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a:solidFill>
            <a:schemeClr val="tx1"/>
          </a:solidFill>
          <a:latin typeface="+mn-lt"/>
          <a:cs typeface="+mn-cs"/>
        </a:defRPr>
      </a:lvl2pPr>
      <a:lvl3pPr marL="1143000" indent="-228600" algn="l" rtl="0" eaLnBrk="0" fontAlgn="base" hangingPunct="0">
        <a:spcBef>
          <a:spcPct val="20000"/>
        </a:spcBef>
        <a:spcAft>
          <a:spcPct val="0"/>
        </a:spcAft>
        <a:buSzPct val="100000"/>
        <a:buChar char="•"/>
        <a:defRPr sz="2400">
          <a:solidFill>
            <a:schemeClr val="tx1"/>
          </a:solidFill>
          <a:latin typeface="+mn-lt"/>
          <a:cs typeface="+mn-cs"/>
        </a:defRPr>
      </a:lvl3pPr>
      <a:lvl4pPr marL="1600200" indent="-228600" algn="l" rtl="0" eaLnBrk="0" fontAlgn="base" hangingPunct="0">
        <a:spcBef>
          <a:spcPct val="20000"/>
        </a:spcBef>
        <a:spcAft>
          <a:spcPct val="0"/>
        </a:spcAft>
        <a:buSzPct val="100000"/>
        <a:buChar char="–"/>
        <a:defRPr sz="2000">
          <a:solidFill>
            <a:schemeClr val="tx1"/>
          </a:solidFill>
          <a:latin typeface="+mn-lt"/>
          <a:cs typeface="+mn-cs"/>
        </a:defRPr>
      </a:lvl4pPr>
      <a:lvl5pPr marL="2057400" indent="-228600" algn="l" rtl="0" eaLnBrk="0" fontAlgn="base" hangingPunct="0">
        <a:spcBef>
          <a:spcPct val="20000"/>
        </a:spcBef>
        <a:spcAft>
          <a:spcPct val="0"/>
        </a:spcAft>
        <a:buSzPct val="100000"/>
        <a:buChar char="•"/>
        <a:defRPr sz="2000">
          <a:solidFill>
            <a:schemeClr val="tx1"/>
          </a:solidFill>
          <a:latin typeface="+mn-lt"/>
          <a:cs typeface="+mn-cs"/>
        </a:defRPr>
      </a:lvl5pPr>
      <a:lvl6pPr marL="2514600" indent="-228600" algn="l" rtl="0" eaLnBrk="0" fontAlgn="base" hangingPunct="0">
        <a:spcBef>
          <a:spcPct val="20000"/>
        </a:spcBef>
        <a:spcAft>
          <a:spcPct val="0"/>
        </a:spcAft>
        <a:buSzPct val="100000"/>
        <a:buChar char="•"/>
        <a:defRPr sz="2000">
          <a:solidFill>
            <a:schemeClr val="tx1"/>
          </a:solidFill>
          <a:latin typeface="+mn-lt"/>
          <a:cs typeface="+mn-cs"/>
        </a:defRPr>
      </a:lvl6pPr>
      <a:lvl7pPr marL="2971800" indent="-228600" algn="l" rtl="0" eaLnBrk="0" fontAlgn="base" hangingPunct="0">
        <a:spcBef>
          <a:spcPct val="20000"/>
        </a:spcBef>
        <a:spcAft>
          <a:spcPct val="0"/>
        </a:spcAft>
        <a:buSzPct val="100000"/>
        <a:buChar char="•"/>
        <a:defRPr sz="2000">
          <a:solidFill>
            <a:schemeClr val="tx1"/>
          </a:solidFill>
          <a:latin typeface="+mn-lt"/>
          <a:cs typeface="+mn-cs"/>
        </a:defRPr>
      </a:lvl7pPr>
      <a:lvl8pPr marL="3429000" indent="-228600" algn="l" rtl="0" eaLnBrk="0" fontAlgn="base" hangingPunct="0">
        <a:spcBef>
          <a:spcPct val="20000"/>
        </a:spcBef>
        <a:spcAft>
          <a:spcPct val="0"/>
        </a:spcAft>
        <a:buSzPct val="100000"/>
        <a:buChar char="•"/>
        <a:defRPr sz="2000">
          <a:solidFill>
            <a:schemeClr val="tx1"/>
          </a:solidFill>
          <a:latin typeface="+mn-lt"/>
          <a:cs typeface="+mn-cs"/>
        </a:defRPr>
      </a:lvl8pPr>
      <a:lvl9pPr marL="3886200" indent="-228600" algn="l" rtl="0" eaLnBrk="0" fontAlgn="base" hangingPunct="0">
        <a:spcBef>
          <a:spcPct val="20000"/>
        </a:spcBef>
        <a:spcAft>
          <a:spcPct val="0"/>
        </a:spcAft>
        <a:buSzPct val="100000"/>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hyperlink" Target="http://www.scip.org/ci"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www.sveiby.com/" TargetMode="External"/><Relationship Id="rId13" Type="http://schemas.openxmlformats.org/officeDocument/2006/relationships/hyperlink" Target="http://www.uts.edu.au/" TargetMode="External"/><Relationship Id="rId18" Type="http://schemas.openxmlformats.org/officeDocument/2006/relationships/hyperlink" Target="http://www.brint.com/" TargetMode="External"/><Relationship Id="rId3" Type="http://schemas.openxmlformats.org/officeDocument/2006/relationships/hyperlink" Target="http://www.acm.org/" TargetMode="External"/><Relationship Id="rId21" Type="http://schemas.openxmlformats.org/officeDocument/2006/relationships/hyperlink" Target="http://www.orgnet.com/" TargetMode="External"/><Relationship Id="rId7" Type="http://schemas.openxmlformats.org/officeDocument/2006/relationships/hyperlink" Target="http://www.sla.org/" TargetMode="External"/><Relationship Id="rId12" Type="http://schemas.openxmlformats.org/officeDocument/2006/relationships/hyperlink" Target="http://www.knowledgeboard.com/" TargetMode="External"/><Relationship Id="rId17" Type="http://schemas.openxmlformats.org/officeDocument/2006/relationships/hyperlink" Target="http://www.kmresource.com/" TargetMode="External"/><Relationship Id="rId2" Type="http://schemas.openxmlformats.org/officeDocument/2006/relationships/hyperlink" Target="http://www.skyrme.com/" TargetMode="External"/><Relationship Id="rId16" Type="http://schemas.openxmlformats.org/officeDocument/2006/relationships/hyperlink" Target="http://www.worldbank.org/" TargetMode="External"/><Relationship Id="rId20" Type="http://schemas.openxmlformats.org/officeDocument/2006/relationships/hyperlink" Target="http://www.kmci.org/" TargetMode="External"/><Relationship Id="rId1" Type="http://schemas.openxmlformats.org/officeDocument/2006/relationships/slideLayout" Target="../slideLayouts/slideLayout4.xml"/><Relationship Id="rId6" Type="http://schemas.openxmlformats.org/officeDocument/2006/relationships/hyperlink" Target="http://www.scip.org/" TargetMode="External"/><Relationship Id="rId11" Type="http://schemas.openxmlformats.org/officeDocument/2006/relationships/hyperlink" Target="http://www.icasit.org/" TargetMode="External"/><Relationship Id="rId24" Type="http://schemas.openxmlformats.org/officeDocument/2006/relationships/hyperlink" Target="https://www.youtube.com/watch?v=6pIFUOav2xE" TargetMode="External"/><Relationship Id="rId5" Type="http://schemas.openxmlformats.org/officeDocument/2006/relationships/hyperlink" Target="http://www.kikm.org/" TargetMode="External"/><Relationship Id="rId15" Type="http://schemas.openxmlformats.org/officeDocument/2006/relationships/hyperlink" Target="http://www.apqc.org/" TargetMode="External"/><Relationship Id="rId23" Type="http://schemas.openxmlformats.org/officeDocument/2006/relationships/hyperlink" Target="http://www.kmnetwork.com/" TargetMode="External"/><Relationship Id="rId10" Type="http://schemas.openxmlformats.org/officeDocument/2006/relationships/hyperlink" Target="http://www.eknowledgecenter.com/" TargetMode="External"/><Relationship Id="rId19" Type="http://schemas.openxmlformats.org/officeDocument/2006/relationships/hyperlink" Target="http://www.cio.com/" TargetMode="External"/><Relationship Id="rId4" Type="http://schemas.openxmlformats.org/officeDocument/2006/relationships/hyperlink" Target="http://www.ibm.com/" TargetMode="External"/><Relationship Id="rId9" Type="http://schemas.openxmlformats.org/officeDocument/2006/relationships/hyperlink" Target="http://www.tfpl.com/" TargetMode="External"/><Relationship Id="rId14" Type="http://schemas.openxmlformats.org/officeDocument/2006/relationships/hyperlink" Target="http://www.kmpro.com/" TargetMode="External"/><Relationship Id="rId22" Type="http://schemas.openxmlformats.org/officeDocument/2006/relationships/hyperlink" Target="http://www.km4dev.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286000"/>
            <a:ext cx="7772400" cy="1143000"/>
          </a:xfrm>
          <a:noFill/>
        </p:spPr>
        <p:txBody>
          <a:bodyPr/>
          <a:lstStyle/>
          <a:p>
            <a:r>
              <a:rPr lang="en-US" dirty="0" smtClean="0"/>
              <a:t>Knowledge Lifecycle</a:t>
            </a:r>
            <a:endParaRPr lang="en-US" dirty="0" smtClean="0"/>
          </a:p>
        </p:txBody>
      </p:sp>
      <p:sp>
        <p:nvSpPr>
          <p:cNvPr id="4099" name="Rectangle 3"/>
          <p:cNvSpPr>
            <a:spLocks noGrp="1" noChangeArrowheads="1"/>
          </p:cNvSpPr>
          <p:nvPr>
            <p:ph type="subTitle" idx="1"/>
          </p:nvPr>
        </p:nvSpPr>
        <p:spPr>
          <a:noFill/>
        </p:spPr>
        <p:txBody>
          <a:bodyPr/>
          <a:lstStyle/>
          <a:p>
            <a:pPr marL="342900" indent="-342900"/>
            <a:r>
              <a:rPr lang="en-US" dirty="0" smtClean="0"/>
              <a:t>Session </a:t>
            </a:r>
            <a:r>
              <a:rPr lang="en-US" dirty="0" smtClean="0"/>
              <a:t>18</a:t>
            </a:r>
            <a:endParaRPr lang="en-US" dirty="0" smtClean="0"/>
          </a:p>
          <a:p>
            <a:pPr marL="342900" indent="-342900"/>
            <a:r>
              <a:rPr lang="en-US" dirty="0" smtClean="0"/>
              <a:t>INST 301</a:t>
            </a:r>
          </a:p>
          <a:p>
            <a:pPr marL="342900" indent="-342900"/>
            <a:r>
              <a:rPr lang="en-US" dirty="0" smtClean="0"/>
              <a:t>Introduction to Information Science</a:t>
            </a:r>
          </a:p>
        </p:txBody>
      </p:sp>
      <p:pic>
        <p:nvPicPr>
          <p:cNvPr id="4100" name="Picture 5" descr="head"/>
          <p:cNvPicPr>
            <a:picLocks noChangeAspect="1" noChangeArrowheads="1"/>
          </p:cNvPicPr>
          <p:nvPr/>
        </p:nvPicPr>
        <p:blipFill>
          <a:blip r:embed="rId3" cstate="print"/>
          <a:srcRect/>
          <a:stretch>
            <a:fillRect/>
          </a:stretch>
        </p:blipFill>
        <p:spPr bwMode="auto">
          <a:xfrm>
            <a:off x="1219200" y="304800"/>
            <a:ext cx="6985000" cy="15875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body" sz="half" idx="1"/>
          </p:nvPr>
        </p:nvSpPr>
        <p:spPr>
          <a:xfrm>
            <a:off x="762000" y="1295400"/>
            <a:ext cx="3808413" cy="4454525"/>
          </a:xfrm>
          <a:extLst>
            <a:ext uri="{AF507438-7753-43e0-B8FC-AC1667EBCBE1}"/>
          </a:extLst>
        </p:spPr>
        <p:txBody>
          <a:bodyPr/>
          <a:lstStyle/>
          <a:p>
            <a:pPr algn="ctr" eaLnBrk="1" hangingPunct="1">
              <a:buFont typeface="Wingdings" charset="0"/>
              <a:buNone/>
              <a:defRPr/>
            </a:pPr>
            <a:r>
              <a:rPr lang="en-US" sz="2400" b="1" u="sng" dirty="0" smtClean="0">
                <a:ea typeface="+mn-ea"/>
                <a:cs typeface="+mn-cs"/>
              </a:rPr>
              <a:t>Information  Management</a:t>
            </a:r>
          </a:p>
          <a:p>
            <a:pPr eaLnBrk="1" hangingPunct="1">
              <a:lnSpc>
                <a:spcPct val="110000"/>
              </a:lnSpc>
              <a:buFont typeface="Wingdings" charset="0"/>
              <a:buChar char="n"/>
              <a:defRPr/>
            </a:pPr>
            <a:endParaRPr lang="en-US" sz="1800" dirty="0" smtClean="0">
              <a:ea typeface="+mn-ea"/>
              <a:cs typeface="+mn-cs"/>
            </a:endParaRPr>
          </a:p>
          <a:p>
            <a:pPr eaLnBrk="1" hangingPunct="1">
              <a:lnSpc>
                <a:spcPct val="110000"/>
              </a:lnSpc>
              <a:buFont typeface="Wingdings" charset="0"/>
              <a:buChar char="n"/>
              <a:defRPr/>
            </a:pPr>
            <a:r>
              <a:rPr lang="en-US" sz="1800" dirty="0" smtClean="0">
                <a:ea typeface="+mn-ea"/>
                <a:cs typeface="+mn-cs"/>
              </a:rPr>
              <a:t>Data </a:t>
            </a:r>
            <a:r>
              <a:rPr lang="en-US" sz="1800" dirty="0" smtClean="0">
                <a:ea typeface="+mn-ea"/>
                <a:cs typeface="+mn-cs"/>
              </a:rPr>
              <a:t>becomes information when its creator adds meaning</a:t>
            </a:r>
          </a:p>
          <a:p>
            <a:pPr eaLnBrk="1" hangingPunct="1">
              <a:buFont typeface="Wingdings" charset="0"/>
              <a:buChar char="n"/>
              <a:defRPr/>
            </a:pPr>
            <a:r>
              <a:rPr lang="en-US" sz="1800" dirty="0" smtClean="0">
                <a:ea typeface="+mn-ea"/>
                <a:cs typeface="+mn-cs"/>
              </a:rPr>
              <a:t>Information is created when data is:</a:t>
            </a:r>
          </a:p>
          <a:p>
            <a:pPr lvl="1" eaLnBrk="1" hangingPunct="1">
              <a:defRPr/>
            </a:pPr>
            <a:r>
              <a:rPr lang="en-US" sz="1800" dirty="0" smtClean="0">
                <a:ea typeface="+mn-ea"/>
              </a:rPr>
              <a:t>Contextualized</a:t>
            </a:r>
          </a:p>
          <a:p>
            <a:pPr lvl="1" eaLnBrk="1" hangingPunct="1">
              <a:defRPr/>
            </a:pPr>
            <a:r>
              <a:rPr lang="en-US" sz="1800" dirty="0" smtClean="0">
                <a:ea typeface="+mn-ea"/>
              </a:rPr>
              <a:t>Categorized</a:t>
            </a:r>
          </a:p>
          <a:p>
            <a:pPr lvl="1" eaLnBrk="1" hangingPunct="1">
              <a:defRPr/>
            </a:pPr>
            <a:r>
              <a:rPr lang="en-US" sz="1800" dirty="0" smtClean="0">
                <a:ea typeface="+mn-ea"/>
              </a:rPr>
              <a:t>Calculated</a:t>
            </a:r>
          </a:p>
          <a:p>
            <a:pPr lvl="1" eaLnBrk="1" hangingPunct="1">
              <a:defRPr/>
            </a:pPr>
            <a:r>
              <a:rPr lang="en-US" sz="1800" dirty="0" smtClean="0">
                <a:ea typeface="+mn-ea"/>
              </a:rPr>
              <a:t>Corrected</a:t>
            </a:r>
          </a:p>
          <a:p>
            <a:pPr lvl="1" eaLnBrk="1" hangingPunct="1">
              <a:defRPr/>
            </a:pPr>
            <a:r>
              <a:rPr lang="en-US" sz="1800" dirty="0" smtClean="0">
                <a:ea typeface="+mn-ea"/>
              </a:rPr>
              <a:t>Condensed</a:t>
            </a:r>
          </a:p>
          <a:p>
            <a:pPr eaLnBrk="1" hangingPunct="1">
              <a:buFont typeface="Wingdings" charset="0"/>
              <a:buNone/>
              <a:defRPr/>
            </a:pPr>
            <a:endParaRPr lang="en-US" sz="1800" dirty="0" smtClean="0">
              <a:ea typeface="+mn-ea"/>
              <a:cs typeface="+mn-cs"/>
            </a:endParaRPr>
          </a:p>
        </p:txBody>
      </p:sp>
      <p:sp>
        <p:nvSpPr>
          <p:cNvPr id="32772" name="Rectangle 4"/>
          <p:cNvSpPr>
            <a:spLocks noGrp="1" noChangeArrowheads="1"/>
          </p:cNvSpPr>
          <p:nvPr>
            <p:ph type="body" sz="half" idx="2"/>
          </p:nvPr>
        </p:nvSpPr>
        <p:spPr>
          <a:xfrm>
            <a:off x="4725988" y="1295400"/>
            <a:ext cx="3808412" cy="4454525"/>
          </a:xfrm>
          <a:extLst>
            <a:ext uri="{AF507438-7753-43e0-B8FC-AC1667EBCBE1}"/>
          </a:extLst>
        </p:spPr>
        <p:txBody>
          <a:bodyPr/>
          <a:lstStyle/>
          <a:p>
            <a:pPr algn="ctr" eaLnBrk="1" hangingPunct="1">
              <a:buFont typeface="Wingdings" charset="0"/>
              <a:buNone/>
              <a:defRPr/>
            </a:pPr>
            <a:r>
              <a:rPr lang="en-US" sz="2400" b="1" u="sng" dirty="0" smtClean="0">
                <a:ea typeface="+mn-ea"/>
                <a:cs typeface="+mn-cs"/>
              </a:rPr>
              <a:t>Knowledge Management</a:t>
            </a:r>
          </a:p>
          <a:p>
            <a:pPr eaLnBrk="1" hangingPunct="1">
              <a:buFont typeface="Wingdings" charset="0"/>
              <a:buChar char="n"/>
              <a:defRPr/>
            </a:pPr>
            <a:endParaRPr lang="en-US" sz="1800" dirty="0" smtClean="0">
              <a:ea typeface="+mn-ea"/>
              <a:cs typeface="+mn-cs"/>
            </a:endParaRPr>
          </a:p>
          <a:p>
            <a:pPr eaLnBrk="1" hangingPunct="1">
              <a:buFont typeface="Wingdings" charset="0"/>
              <a:buChar char="n"/>
              <a:defRPr/>
            </a:pPr>
            <a:r>
              <a:rPr lang="en-US" sz="1800" dirty="0" smtClean="0">
                <a:ea typeface="+mn-ea"/>
                <a:cs typeface="+mn-cs"/>
              </a:rPr>
              <a:t>Information </a:t>
            </a:r>
            <a:r>
              <a:rPr lang="en-US" sz="1800" dirty="0" smtClean="0">
                <a:ea typeface="+mn-ea"/>
                <a:cs typeface="+mn-cs"/>
              </a:rPr>
              <a:t>becomes knowledge through human transformation</a:t>
            </a:r>
          </a:p>
          <a:p>
            <a:pPr eaLnBrk="1" hangingPunct="1">
              <a:buFont typeface="Wingdings" charset="0"/>
              <a:buChar char="n"/>
              <a:defRPr/>
            </a:pPr>
            <a:r>
              <a:rPr lang="en-US" sz="1800" dirty="0" smtClean="0">
                <a:ea typeface="+mn-ea"/>
                <a:cs typeface="+mn-cs"/>
              </a:rPr>
              <a:t>Transformation happens through:</a:t>
            </a:r>
          </a:p>
          <a:p>
            <a:pPr lvl="1" eaLnBrk="1" hangingPunct="1">
              <a:defRPr/>
            </a:pPr>
            <a:r>
              <a:rPr lang="en-US" sz="1800" dirty="0" smtClean="0">
                <a:ea typeface="+mn-ea"/>
              </a:rPr>
              <a:t>Comparison</a:t>
            </a:r>
          </a:p>
          <a:p>
            <a:pPr lvl="1" eaLnBrk="1" hangingPunct="1">
              <a:defRPr/>
            </a:pPr>
            <a:r>
              <a:rPr lang="en-US" sz="1800" dirty="0" smtClean="0">
                <a:ea typeface="+mn-ea"/>
              </a:rPr>
              <a:t>Consequences</a:t>
            </a:r>
          </a:p>
          <a:p>
            <a:pPr lvl="1" eaLnBrk="1" hangingPunct="1">
              <a:defRPr/>
            </a:pPr>
            <a:r>
              <a:rPr lang="en-US" sz="1800" dirty="0" smtClean="0">
                <a:ea typeface="+mn-ea"/>
              </a:rPr>
              <a:t>Connections</a:t>
            </a:r>
          </a:p>
          <a:p>
            <a:pPr lvl="1" eaLnBrk="1" hangingPunct="1">
              <a:defRPr/>
            </a:pPr>
            <a:r>
              <a:rPr lang="en-US" sz="1800" dirty="0" smtClean="0">
                <a:ea typeface="+mn-ea"/>
              </a:rPr>
              <a:t>Conversations</a:t>
            </a:r>
          </a:p>
          <a:p>
            <a:pPr eaLnBrk="1" hangingPunct="1">
              <a:buFont typeface="Wingdings" charset="0"/>
              <a:buNone/>
              <a:defRPr/>
            </a:pPr>
            <a:endParaRPr lang="en-US" sz="1600" dirty="0" smtClean="0">
              <a:ea typeface="+mn-ea"/>
              <a:cs typeface="+mn-cs"/>
            </a:endParaRPr>
          </a:p>
          <a:p>
            <a:pPr eaLnBrk="1" hangingPunct="1">
              <a:buFont typeface="Wingdings" charset="0"/>
              <a:buChar char="n"/>
              <a:defRPr/>
            </a:pPr>
            <a:endParaRPr lang="en-US" sz="1800" dirty="0" smtClean="0">
              <a:ea typeface="+mn-ea"/>
              <a:cs typeface="+mn-cs"/>
            </a:endParaRPr>
          </a:p>
        </p:txBody>
      </p:sp>
      <p:sp>
        <p:nvSpPr>
          <p:cNvPr id="33799" name="Text Box 5"/>
          <p:cNvSpPr txBox="1">
            <a:spLocks noChangeArrowheads="1"/>
          </p:cNvSpPr>
          <p:nvPr/>
        </p:nvSpPr>
        <p:spPr bwMode="auto">
          <a:xfrm>
            <a:off x="6833286" y="6172200"/>
            <a:ext cx="1600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000" i="1"/>
              <a:t>Working Knowledge, 1998</a:t>
            </a:r>
          </a:p>
          <a:p>
            <a:pPr eaLnBrk="1" hangingPunct="1"/>
            <a:r>
              <a:rPr lang="en-US" altLang="en-US" sz="1000"/>
              <a:t>T. Davenport &amp; L. Prusak</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defRPr/>
            </a:pPr>
            <a:r>
              <a:rPr lang="en-US" altLang="en-US" sz="3600" b="1" smtClean="0"/>
              <a:t>Why We Don</a:t>
            </a:r>
            <a:r>
              <a:rPr lang="ja-JP" altLang="en-US" sz="3600" b="1" smtClean="0">
                <a:latin typeface="Arial" panose="020B0604020202020204" pitchFamily="34" charset="0"/>
              </a:rPr>
              <a:t>’</a:t>
            </a:r>
            <a:r>
              <a:rPr lang="en-US" altLang="ja-JP" sz="3600" b="1" smtClean="0"/>
              <a:t>t Share:  People</a:t>
            </a:r>
            <a:endParaRPr lang="en-US" altLang="en-US" sz="3600" b="1" smtClean="0"/>
          </a:p>
        </p:txBody>
      </p:sp>
      <p:sp>
        <p:nvSpPr>
          <p:cNvPr id="50179" name="Rectangle 3"/>
          <p:cNvSpPr>
            <a:spLocks noGrp="1" noChangeArrowheads="1"/>
          </p:cNvSpPr>
          <p:nvPr>
            <p:ph type="body" idx="1"/>
          </p:nvPr>
        </p:nvSpPr>
        <p:spPr/>
        <p:txBody>
          <a:bodyPr/>
          <a:lstStyle/>
          <a:p>
            <a:pPr eaLnBrk="1" hangingPunct="1">
              <a:defRPr/>
            </a:pPr>
            <a:r>
              <a:rPr lang="en-US" altLang="en-US" sz="2400" dirty="0" smtClean="0"/>
              <a:t>People don</a:t>
            </a:r>
            <a:r>
              <a:rPr lang="ja-JP" altLang="en-US" sz="2400" dirty="0" smtClean="0">
                <a:latin typeface="Arial" panose="020B0604020202020204" pitchFamily="34" charset="0"/>
              </a:rPr>
              <a:t>’</a:t>
            </a:r>
            <a:r>
              <a:rPr lang="en-US" altLang="ja-JP" sz="2400" dirty="0" smtClean="0"/>
              <a:t>t know what they know; don</a:t>
            </a:r>
            <a:r>
              <a:rPr lang="ja-JP" altLang="en-US" sz="2400" dirty="0" smtClean="0">
                <a:latin typeface="Arial" panose="020B0604020202020204" pitchFamily="34" charset="0"/>
              </a:rPr>
              <a:t>’</a:t>
            </a:r>
            <a:r>
              <a:rPr lang="en-US" altLang="ja-JP" sz="2400" dirty="0" smtClean="0"/>
              <a:t>t know that what they know may be valuable to others; and don</a:t>
            </a:r>
            <a:r>
              <a:rPr lang="ja-JP" altLang="en-US" sz="2400" dirty="0" smtClean="0">
                <a:latin typeface="Arial" panose="020B0604020202020204" pitchFamily="34" charset="0"/>
              </a:rPr>
              <a:t>’</a:t>
            </a:r>
            <a:r>
              <a:rPr lang="en-US" altLang="ja-JP" sz="2400" dirty="0" smtClean="0"/>
              <a:t>t know who wants to know what they know</a:t>
            </a:r>
          </a:p>
          <a:p>
            <a:pPr eaLnBrk="1" hangingPunct="1">
              <a:defRPr/>
            </a:pPr>
            <a:r>
              <a:rPr lang="en-US" altLang="en-US" sz="2400" dirty="0" smtClean="0"/>
              <a:t>People don</a:t>
            </a:r>
            <a:r>
              <a:rPr lang="ja-JP" altLang="en-US" sz="2400" dirty="0" smtClean="0">
                <a:latin typeface="Arial" panose="020B0604020202020204" pitchFamily="34" charset="0"/>
              </a:rPr>
              <a:t>’</a:t>
            </a:r>
            <a:r>
              <a:rPr lang="en-US" altLang="ja-JP" sz="2400" dirty="0" smtClean="0"/>
              <a:t>t have trusting relationships with others</a:t>
            </a:r>
          </a:p>
          <a:p>
            <a:pPr eaLnBrk="1" hangingPunct="1">
              <a:defRPr/>
            </a:pPr>
            <a:r>
              <a:rPr lang="en-US" altLang="en-US" sz="2400" dirty="0" smtClean="0"/>
              <a:t>People don</a:t>
            </a:r>
            <a:r>
              <a:rPr lang="ja-JP" altLang="en-US" sz="2400" dirty="0" smtClean="0">
                <a:latin typeface="Arial" panose="020B0604020202020204" pitchFamily="34" charset="0"/>
              </a:rPr>
              <a:t>’</a:t>
            </a:r>
            <a:r>
              <a:rPr lang="en-US" altLang="ja-JP" sz="2400" dirty="0" smtClean="0"/>
              <a:t>t have time to share</a:t>
            </a:r>
          </a:p>
          <a:p>
            <a:pPr eaLnBrk="1" hangingPunct="1">
              <a:defRPr/>
            </a:pPr>
            <a:r>
              <a:rPr lang="en-US" altLang="en-US" sz="2400" dirty="0" smtClean="0"/>
              <a:t>People don</a:t>
            </a:r>
            <a:r>
              <a:rPr lang="ja-JP" altLang="en-US" sz="2400" dirty="0" smtClean="0">
                <a:latin typeface="Arial" panose="020B0604020202020204" pitchFamily="34" charset="0"/>
              </a:rPr>
              <a:t>’</a:t>
            </a:r>
            <a:r>
              <a:rPr lang="en-US" altLang="ja-JP" sz="2400" dirty="0" smtClean="0"/>
              <a:t>t care about sharing</a:t>
            </a:r>
          </a:p>
          <a:p>
            <a:pPr eaLnBrk="1" hangingPunct="1">
              <a:defRPr/>
            </a:pPr>
            <a:r>
              <a:rPr lang="en-US" altLang="en-US" sz="2400" dirty="0" smtClean="0"/>
              <a:t>People are afraid to share (knowledge is power; fear of negative consequences)</a:t>
            </a:r>
          </a:p>
          <a:p>
            <a:pPr eaLnBrk="1" hangingPunct="1">
              <a:defRPr/>
            </a:pPr>
            <a:r>
              <a:rPr lang="en-US" altLang="en-US" sz="2400" dirty="0" smtClean="0"/>
              <a:t>People don</a:t>
            </a:r>
            <a:r>
              <a:rPr lang="ja-JP" altLang="en-US" sz="2400" dirty="0" smtClean="0">
                <a:latin typeface="Arial" panose="020B0604020202020204" pitchFamily="34" charset="0"/>
              </a:rPr>
              <a:t>’</a:t>
            </a:r>
            <a:r>
              <a:rPr lang="en-US" altLang="ja-JP" sz="2400" dirty="0" smtClean="0"/>
              <a:t>t ask</a:t>
            </a:r>
          </a:p>
          <a:p>
            <a:pPr eaLnBrk="1" hangingPunct="1">
              <a:defRPr/>
            </a:pPr>
            <a:r>
              <a:rPr lang="en-US" altLang="en-US" sz="2400" dirty="0" smtClean="0"/>
              <a:t>People work for people who don</a:t>
            </a:r>
            <a:r>
              <a:rPr lang="ja-JP" altLang="en-US" sz="2400" dirty="0" smtClean="0">
                <a:latin typeface="Arial" panose="020B0604020202020204" pitchFamily="34" charset="0"/>
              </a:rPr>
              <a:t>’</a:t>
            </a:r>
            <a:r>
              <a:rPr lang="en-US" altLang="ja-JP" sz="2400" dirty="0" smtClean="0"/>
              <a:t>t share</a:t>
            </a:r>
          </a:p>
          <a:p>
            <a:pPr eaLnBrk="1" hangingPunct="1">
              <a:buFont typeface="Wingdings" panose="05000000000000000000" pitchFamily="2" charset="2"/>
              <a:buNone/>
              <a:defRPr/>
            </a:pPr>
            <a:endParaRPr lang="en-US" altLang="en-US" sz="2800" dirty="0" smtClean="0"/>
          </a:p>
          <a:p>
            <a:pPr eaLnBrk="1" hangingPunct="1">
              <a:defRPr/>
            </a:pPr>
            <a:endParaRPr lang="en-US" altLang="en-US" sz="2800" dirty="0" smtClean="0"/>
          </a:p>
        </p:txBody>
      </p:sp>
      <p:sp>
        <p:nvSpPr>
          <p:cNvPr id="49158" name="Text Box 4"/>
          <p:cNvSpPr txBox="1">
            <a:spLocks noChangeArrowheads="1"/>
          </p:cNvSpPr>
          <p:nvPr/>
        </p:nvSpPr>
        <p:spPr bwMode="auto">
          <a:xfrm>
            <a:off x="6096000" y="6299886"/>
            <a:ext cx="24463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600" dirty="0"/>
              <a:t>(</a:t>
            </a:r>
            <a:r>
              <a:rPr lang="en-US" altLang="en-US" sz="1600" i="1" dirty="0"/>
              <a:t>Source:</a:t>
            </a:r>
            <a:r>
              <a:rPr lang="en-US" altLang="en-US" sz="1600" dirty="0"/>
              <a:t>  Michael </a:t>
            </a:r>
            <a:r>
              <a:rPr lang="en-US" altLang="en-US" sz="1600" dirty="0" err="1"/>
              <a:t>J.Novak</a:t>
            </a:r>
            <a:r>
              <a:rPr lang="en-US" altLang="en-US" sz="1600" dirty="0"/>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defRPr/>
            </a:pPr>
            <a:r>
              <a:rPr lang="en-US" altLang="en-US" sz="3600" b="1" dirty="0" smtClean="0"/>
              <a:t>Why We Don</a:t>
            </a:r>
            <a:r>
              <a:rPr lang="ja-JP" altLang="en-US" sz="3600" b="1" dirty="0" smtClean="0">
                <a:latin typeface="Arial" panose="020B0604020202020204" pitchFamily="34" charset="0"/>
              </a:rPr>
              <a:t>’</a:t>
            </a:r>
            <a:r>
              <a:rPr lang="en-US" altLang="ja-JP" sz="3600" b="1" dirty="0" smtClean="0"/>
              <a:t>t </a:t>
            </a:r>
            <a:r>
              <a:rPr lang="en-US" altLang="ja-JP" sz="3600" b="1" dirty="0" smtClean="0"/>
              <a:t>Share: </a:t>
            </a:r>
            <a:r>
              <a:rPr lang="en-US" altLang="ja-JP" sz="3600" b="1" dirty="0" smtClean="0"/>
              <a:t>Organization</a:t>
            </a:r>
            <a:endParaRPr lang="en-US" altLang="en-US" sz="3600" b="1" dirty="0" smtClean="0"/>
          </a:p>
        </p:txBody>
      </p:sp>
      <p:sp>
        <p:nvSpPr>
          <p:cNvPr id="53251" name="Rectangle 3"/>
          <p:cNvSpPr>
            <a:spLocks noGrp="1" noChangeArrowheads="1"/>
          </p:cNvSpPr>
          <p:nvPr>
            <p:ph type="body" idx="1"/>
          </p:nvPr>
        </p:nvSpPr>
        <p:spPr/>
        <p:txBody>
          <a:bodyPr/>
          <a:lstStyle/>
          <a:p>
            <a:pPr eaLnBrk="1" hangingPunct="1">
              <a:defRPr/>
            </a:pPr>
            <a:r>
              <a:rPr lang="en-US" altLang="en-US" sz="2800" dirty="0" smtClean="0"/>
              <a:t>Stovepipes</a:t>
            </a:r>
          </a:p>
          <a:p>
            <a:pPr eaLnBrk="1" hangingPunct="1">
              <a:defRPr/>
            </a:pPr>
            <a:r>
              <a:rPr lang="en-US" altLang="en-US" sz="2800" dirty="0" smtClean="0"/>
              <a:t>Not invented </a:t>
            </a:r>
            <a:r>
              <a:rPr lang="en-US" altLang="en-US" sz="2800" dirty="0" smtClean="0"/>
              <a:t>here</a:t>
            </a:r>
            <a:endParaRPr lang="en-US" altLang="en-US" sz="2800" dirty="0" smtClean="0"/>
          </a:p>
          <a:p>
            <a:pPr eaLnBrk="1" hangingPunct="1">
              <a:defRPr/>
            </a:pPr>
            <a:r>
              <a:rPr lang="en-US" altLang="en-US" sz="2800" dirty="0" smtClean="0"/>
              <a:t>Focus on </a:t>
            </a:r>
            <a:r>
              <a:rPr lang="en-US" altLang="en-US" sz="2800" dirty="0" smtClean="0"/>
              <a:t>explicit rather than tacit knowledge</a:t>
            </a:r>
            <a:endParaRPr lang="en-US" altLang="en-US" sz="2800" dirty="0" smtClean="0"/>
          </a:p>
          <a:p>
            <a:pPr eaLnBrk="1" hangingPunct="1">
              <a:defRPr/>
            </a:pPr>
            <a:r>
              <a:rPr lang="en-US" altLang="en-US" sz="2800" dirty="0" smtClean="0"/>
              <a:t>Intra-organizational </a:t>
            </a:r>
            <a:r>
              <a:rPr lang="en-US" altLang="en-US" sz="2800" dirty="0" smtClean="0"/>
              <a:t>competition</a:t>
            </a:r>
          </a:p>
          <a:p>
            <a:pPr lvl="1" eaLnBrk="1" hangingPunct="1">
              <a:defRPr/>
            </a:pPr>
            <a:r>
              <a:rPr lang="en-US" altLang="en-US" sz="2400" dirty="0" smtClean="0"/>
              <a:t>“Knowledge </a:t>
            </a:r>
            <a:r>
              <a:rPr lang="en-US" altLang="en-US" sz="2400" dirty="0" smtClean="0"/>
              <a:t>is </a:t>
            </a:r>
            <a:r>
              <a:rPr lang="en-US" altLang="en-US" sz="2400" dirty="0" smtClean="0"/>
              <a:t>power”</a:t>
            </a:r>
            <a:endParaRPr lang="en-US" altLang="en-US" sz="2400" dirty="0" smtClean="0"/>
          </a:p>
          <a:p>
            <a:pPr eaLnBrk="1" hangingPunct="1">
              <a:defRPr/>
            </a:pPr>
            <a:r>
              <a:rPr lang="en-US" altLang="en-US" sz="2800" dirty="0" smtClean="0"/>
              <a:t>Lack of systematic, holistic approach to managing the </a:t>
            </a:r>
            <a:r>
              <a:rPr lang="en-US" altLang="en-US" sz="2800" dirty="0" smtClean="0"/>
              <a:t>organization</a:t>
            </a:r>
            <a:endParaRPr lang="en-US" altLang="en-US" sz="2800" dirty="0" smtClean="0"/>
          </a:p>
        </p:txBody>
      </p:sp>
      <p:sp>
        <p:nvSpPr>
          <p:cNvPr id="52230" name="Text Box 4"/>
          <p:cNvSpPr txBox="1">
            <a:spLocks noChangeArrowheads="1"/>
          </p:cNvSpPr>
          <p:nvPr/>
        </p:nvSpPr>
        <p:spPr bwMode="auto">
          <a:xfrm>
            <a:off x="6324600" y="6328719"/>
            <a:ext cx="24463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600" dirty="0"/>
              <a:t>(</a:t>
            </a:r>
            <a:r>
              <a:rPr lang="en-US" altLang="en-US" sz="1600" i="1" dirty="0"/>
              <a:t>Source:</a:t>
            </a:r>
            <a:r>
              <a:rPr lang="en-US" altLang="en-US" sz="1600" dirty="0"/>
              <a:t>  Michael </a:t>
            </a:r>
            <a:r>
              <a:rPr lang="en-US" altLang="en-US" sz="1600" dirty="0" err="1"/>
              <a:t>J.Novak</a:t>
            </a:r>
            <a:r>
              <a:rPr lang="en-US" altLang="en-US" sz="1600" dirty="0"/>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defRPr/>
            </a:pPr>
            <a:r>
              <a:rPr lang="en-US" altLang="en-US" sz="3600" b="1" dirty="0" smtClean="0"/>
              <a:t>Why We Don</a:t>
            </a:r>
            <a:r>
              <a:rPr lang="ja-JP" altLang="en-US" sz="3600" b="1" dirty="0" smtClean="0">
                <a:latin typeface="Arial" panose="020B0604020202020204" pitchFamily="34" charset="0"/>
              </a:rPr>
              <a:t>’</a:t>
            </a:r>
            <a:r>
              <a:rPr lang="en-US" altLang="ja-JP" sz="3600" b="1" dirty="0" smtClean="0"/>
              <a:t>t </a:t>
            </a:r>
            <a:r>
              <a:rPr lang="en-US" altLang="ja-JP" sz="3600" b="1" dirty="0" smtClean="0"/>
              <a:t>Share: Process</a:t>
            </a:r>
            <a:endParaRPr lang="en-US" altLang="en-US" sz="3600" b="1" dirty="0" smtClean="0"/>
          </a:p>
        </p:txBody>
      </p:sp>
      <p:sp>
        <p:nvSpPr>
          <p:cNvPr id="51203" name="Rectangle 3"/>
          <p:cNvSpPr>
            <a:spLocks noGrp="1" noChangeArrowheads="1"/>
          </p:cNvSpPr>
          <p:nvPr>
            <p:ph type="body" idx="1"/>
          </p:nvPr>
        </p:nvSpPr>
        <p:spPr/>
        <p:txBody>
          <a:bodyPr/>
          <a:lstStyle/>
          <a:p>
            <a:pPr eaLnBrk="1" hangingPunct="1">
              <a:defRPr/>
            </a:pPr>
            <a:r>
              <a:rPr lang="en-US" altLang="en-US" sz="2400" dirty="0" smtClean="0"/>
              <a:t>No </a:t>
            </a:r>
            <a:r>
              <a:rPr lang="en-US" altLang="en-US" sz="2400" dirty="0" smtClean="0"/>
              <a:t>formal </a:t>
            </a:r>
            <a:r>
              <a:rPr lang="en-US" altLang="en-US" sz="2400" dirty="0" smtClean="0"/>
              <a:t>process for sharing</a:t>
            </a:r>
          </a:p>
          <a:p>
            <a:pPr eaLnBrk="1" hangingPunct="1">
              <a:defRPr/>
            </a:pPr>
            <a:r>
              <a:rPr lang="en-US" altLang="en-US" sz="2400" dirty="0" smtClean="0"/>
              <a:t>Informal </a:t>
            </a:r>
            <a:r>
              <a:rPr lang="en-US" altLang="en-US" sz="2400" dirty="0" smtClean="0"/>
              <a:t>sharing </a:t>
            </a:r>
            <a:r>
              <a:rPr lang="en-US" altLang="en-US" sz="2400" dirty="0" smtClean="0"/>
              <a:t>processes not supported by management</a:t>
            </a:r>
          </a:p>
          <a:p>
            <a:pPr eaLnBrk="1" hangingPunct="1">
              <a:defRPr/>
            </a:pPr>
            <a:r>
              <a:rPr lang="en-US" altLang="en-US" sz="2400" dirty="0" smtClean="0"/>
              <a:t>Knowledge sharing </a:t>
            </a:r>
            <a:r>
              <a:rPr lang="en-US" altLang="en-US" sz="2400" dirty="0" smtClean="0"/>
              <a:t>viewed </a:t>
            </a:r>
            <a:r>
              <a:rPr lang="en-US" altLang="en-US" sz="2400" dirty="0" smtClean="0"/>
              <a:t>as </a:t>
            </a:r>
            <a:r>
              <a:rPr lang="ja-JP" altLang="en-US" sz="2400" dirty="0" smtClean="0">
                <a:latin typeface="Arial" panose="020B0604020202020204" pitchFamily="34" charset="0"/>
              </a:rPr>
              <a:t>“</a:t>
            </a:r>
            <a:r>
              <a:rPr lang="en-US" altLang="ja-JP" sz="2400" dirty="0" smtClean="0"/>
              <a:t>overhead</a:t>
            </a:r>
            <a:r>
              <a:rPr lang="ja-JP" altLang="en-US" sz="2400" dirty="0" smtClean="0">
                <a:latin typeface="Arial" panose="020B0604020202020204" pitchFamily="34" charset="0"/>
              </a:rPr>
              <a:t>”</a:t>
            </a:r>
            <a:r>
              <a:rPr lang="en-US" altLang="ja-JP" sz="2400" dirty="0" smtClean="0"/>
              <a:t> or </a:t>
            </a:r>
            <a:r>
              <a:rPr lang="ja-JP" altLang="en-US" sz="2400" dirty="0" smtClean="0">
                <a:latin typeface="Arial" panose="020B0604020202020204" pitchFamily="34" charset="0"/>
              </a:rPr>
              <a:t>“</a:t>
            </a:r>
            <a:r>
              <a:rPr lang="en-US" altLang="ja-JP" sz="2400" dirty="0" smtClean="0"/>
              <a:t>support;</a:t>
            </a:r>
            <a:r>
              <a:rPr lang="ja-JP" altLang="en-US" sz="2400" dirty="0" smtClean="0">
                <a:latin typeface="Arial" panose="020B0604020202020204" pitchFamily="34" charset="0"/>
              </a:rPr>
              <a:t>”</a:t>
            </a:r>
            <a:endParaRPr lang="en-US" altLang="ja-JP" sz="2400" dirty="0"/>
          </a:p>
          <a:p>
            <a:pPr lvl="1" eaLnBrk="1" hangingPunct="1">
              <a:defRPr/>
            </a:pPr>
            <a:r>
              <a:rPr lang="en-US" altLang="ja-JP" sz="2000" dirty="0" smtClean="0"/>
              <a:t>As opposed to “value adding” </a:t>
            </a:r>
            <a:r>
              <a:rPr lang="en-US" altLang="ja-JP" sz="2000" dirty="0" smtClean="0"/>
              <a:t>or </a:t>
            </a:r>
            <a:r>
              <a:rPr lang="en-US" altLang="ja-JP" sz="2000" dirty="0" smtClean="0"/>
              <a:t>“value creating”</a:t>
            </a:r>
            <a:endParaRPr lang="en-US" altLang="ja-JP" sz="2000" dirty="0" smtClean="0"/>
          </a:p>
          <a:p>
            <a:pPr eaLnBrk="1" hangingPunct="1">
              <a:defRPr/>
            </a:pPr>
            <a:r>
              <a:rPr lang="en-US" altLang="en-US" sz="2400" dirty="0" smtClean="0"/>
              <a:t>No coherent approach to process management</a:t>
            </a:r>
          </a:p>
          <a:p>
            <a:pPr eaLnBrk="1" hangingPunct="1">
              <a:defRPr/>
            </a:pPr>
            <a:r>
              <a:rPr lang="en-US" altLang="en-US" sz="2400" dirty="0" smtClean="0"/>
              <a:t>Process management focuses on individual </a:t>
            </a:r>
            <a:r>
              <a:rPr lang="en-US" altLang="en-US" sz="2400" dirty="0" smtClean="0"/>
              <a:t>processes</a:t>
            </a:r>
          </a:p>
          <a:p>
            <a:pPr lvl="1" eaLnBrk="1" hangingPunct="1">
              <a:defRPr/>
            </a:pPr>
            <a:r>
              <a:rPr lang="en-US" altLang="en-US" sz="2000" dirty="0" smtClean="0"/>
              <a:t>As opposed to the </a:t>
            </a:r>
            <a:r>
              <a:rPr lang="en-US" altLang="en-US" sz="2000" dirty="0" smtClean="0"/>
              <a:t>overall organization</a:t>
            </a:r>
          </a:p>
        </p:txBody>
      </p:sp>
      <p:sp>
        <p:nvSpPr>
          <p:cNvPr id="50182" name="Text Box 4"/>
          <p:cNvSpPr txBox="1">
            <a:spLocks noChangeArrowheads="1"/>
          </p:cNvSpPr>
          <p:nvPr/>
        </p:nvSpPr>
        <p:spPr bwMode="auto">
          <a:xfrm>
            <a:off x="7543800" y="6248400"/>
            <a:ext cx="244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endParaRPr lang="en-US" altLang="en-US"/>
          </a:p>
        </p:txBody>
      </p:sp>
      <p:sp>
        <p:nvSpPr>
          <p:cNvPr id="50183" name="Text Box 5"/>
          <p:cNvSpPr txBox="1">
            <a:spLocks noChangeArrowheads="1"/>
          </p:cNvSpPr>
          <p:nvPr/>
        </p:nvSpPr>
        <p:spPr bwMode="auto">
          <a:xfrm>
            <a:off x="6172200" y="5791200"/>
            <a:ext cx="2667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600"/>
              <a:t>(</a:t>
            </a:r>
            <a:r>
              <a:rPr lang="en-US" altLang="en-US" sz="1600" i="1"/>
              <a:t>Source:</a:t>
            </a:r>
            <a:r>
              <a:rPr lang="en-US" altLang="en-US" sz="1600"/>
              <a:t>  Michael J.Novak)</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defRPr/>
            </a:pPr>
            <a:r>
              <a:rPr lang="en-US" altLang="en-US" sz="3600" b="1" dirty="0" smtClean="0"/>
              <a:t>Why We Don</a:t>
            </a:r>
            <a:r>
              <a:rPr lang="ja-JP" altLang="en-US" sz="3600" b="1" dirty="0" smtClean="0">
                <a:latin typeface="Arial" panose="020B0604020202020204" pitchFamily="34" charset="0"/>
              </a:rPr>
              <a:t>’</a:t>
            </a:r>
            <a:r>
              <a:rPr lang="en-US" altLang="ja-JP" sz="3600" b="1" dirty="0" smtClean="0"/>
              <a:t>t </a:t>
            </a:r>
            <a:r>
              <a:rPr lang="en-US" altLang="ja-JP" sz="3600" b="1" dirty="0" smtClean="0"/>
              <a:t>Share: </a:t>
            </a:r>
            <a:r>
              <a:rPr lang="en-US" altLang="ja-JP" sz="3600" b="1" dirty="0" smtClean="0"/>
              <a:t>Technology</a:t>
            </a:r>
            <a:endParaRPr lang="en-US" altLang="en-US" sz="3600" b="1" dirty="0" smtClean="0"/>
          </a:p>
        </p:txBody>
      </p:sp>
      <p:sp>
        <p:nvSpPr>
          <p:cNvPr id="52227" name="Rectangle 3"/>
          <p:cNvSpPr>
            <a:spLocks noGrp="1" noChangeArrowheads="1"/>
          </p:cNvSpPr>
          <p:nvPr>
            <p:ph type="body" idx="1"/>
          </p:nvPr>
        </p:nvSpPr>
        <p:spPr/>
        <p:txBody>
          <a:bodyPr/>
          <a:lstStyle/>
          <a:p>
            <a:pPr eaLnBrk="1" hangingPunct="1">
              <a:defRPr/>
            </a:pPr>
            <a:r>
              <a:rPr lang="en-US" altLang="en-US" sz="2800" dirty="0" smtClean="0"/>
              <a:t>Obsolete </a:t>
            </a:r>
            <a:r>
              <a:rPr lang="en-US" altLang="en-US" sz="2800" dirty="0" smtClean="0"/>
              <a:t>systems</a:t>
            </a:r>
          </a:p>
          <a:p>
            <a:pPr eaLnBrk="1" hangingPunct="1">
              <a:defRPr/>
            </a:pPr>
            <a:r>
              <a:rPr lang="en-US" altLang="en-US" sz="2800" dirty="0" smtClean="0"/>
              <a:t>Multiple, incompatible systems</a:t>
            </a:r>
          </a:p>
          <a:p>
            <a:pPr eaLnBrk="1" hangingPunct="1">
              <a:defRPr/>
            </a:pPr>
            <a:r>
              <a:rPr lang="en-US" altLang="en-US" sz="2800" dirty="0" smtClean="0"/>
              <a:t>Systems not user-friendly</a:t>
            </a:r>
          </a:p>
          <a:p>
            <a:pPr eaLnBrk="1" hangingPunct="1">
              <a:defRPr/>
            </a:pPr>
            <a:r>
              <a:rPr lang="en-US" altLang="en-US" sz="2800" dirty="0" smtClean="0"/>
              <a:t>Systems not accessible</a:t>
            </a:r>
          </a:p>
          <a:p>
            <a:pPr eaLnBrk="1" hangingPunct="1">
              <a:defRPr/>
            </a:pPr>
            <a:r>
              <a:rPr lang="en-US" altLang="en-US" sz="2800" dirty="0" smtClean="0"/>
              <a:t>Systems not maintained, improved, updated</a:t>
            </a:r>
          </a:p>
          <a:p>
            <a:pPr eaLnBrk="1" hangingPunct="1">
              <a:defRPr/>
            </a:pPr>
            <a:r>
              <a:rPr lang="en-US" altLang="en-US" sz="2800" dirty="0" smtClean="0"/>
              <a:t>Lack of training on use of systems</a:t>
            </a:r>
          </a:p>
        </p:txBody>
      </p:sp>
      <p:sp>
        <p:nvSpPr>
          <p:cNvPr id="51206" name="Text Box 4"/>
          <p:cNvSpPr txBox="1">
            <a:spLocks noChangeArrowheads="1"/>
          </p:cNvSpPr>
          <p:nvPr/>
        </p:nvSpPr>
        <p:spPr bwMode="auto">
          <a:xfrm>
            <a:off x="6172200" y="5969515"/>
            <a:ext cx="24463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600" dirty="0"/>
              <a:t>(</a:t>
            </a:r>
            <a:r>
              <a:rPr lang="en-US" altLang="en-US" sz="1600" i="1" dirty="0"/>
              <a:t>Source:</a:t>
            </a:r>
            <a:r>
              <a:rPr lang="en-US" altLang="en-US" sz="1600" dirty="0"/>
              <a:t>  Michael </a:t>
            </a:r>
            <a:r>
              <a:rPr lang="en-US" altLang="en-US" sz="1600" dirty="0" err="1"/>
              <a:t>J.Novak</a:t>
            </a:r>
            <a:r>
              <a:rPr lang="en-US" altLang="en-US" sz="1600" dirty="0"/>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2" name="Rectangle 6"/>
          <p:cNvSpPr>
            <a:spLocks noChangeArrowheads="1"/>
          </p:cNvSpPr>
          <p:nvPr/>
        </p:nvSpPr>
        <p:spPr bwMode="auto">
          <a:xfrm>
            <a:off x="838200" y="2133600"/>
            <a:ext cx="2514600" cy="1295400"/>
          </a:xfrm>
          <a:prstGeom prst="rect">
            <a:avLst/>
          </a:prstGeom>
          <a:solidFill>
            <a:schemeClr val="accent6">
              <a:lumMod val="20000"/>
              <a:lumOff val="80000"/>
            </a:schemeClr>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tx2"/>
            </a:extrusionClr>
            <a:contourClr>
              <a:schemeClr val="accent1"/>
            </a:contourClr>
          </a:sp3d>
        </p:spPr>
        <p:txBody>
          <a:bodyPr wrap="none" anchor="ctr">
            <a:flatTx/>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400" b="1" dirty="0" smtClean="0">
                <a:solidFill>
                  <a:schemeClr val="tx2"/>
                </a:solidFill>
              </a:rPr>
              <a:t>Making Knowledge Visible</a:t>
            </a:r>
            <a:endParaRPr lang="en-US" altLang="en-US" sz="1400" b="1" dirty="0">
              <a:solidFill>
                <a:schemeClr val="tx2"/>
              </a:solidFill>
            </a:endParaRPr>
          </a:p>
          <a:p>
            <a:pPr eaLnBrk="1" hangingPunct="1">
              <a:buFontTx/>
              <a:buChar char="•"/>
            </a:pPr>
            <a:r>
              <a:rPr lang="en-US" altLang="en-US" sz="1400" dirty="0"/>
              <a:t>Who knows what</a:t>
            </a:r>
          </a:p>
          <a:p>
            <a:pPr eaLnBrk="1" hangingPunct="1">
              <a:buFontTx/>
              <a:buChar char="•"/>
            </a:pPr>
            <a:r>
              <a:rPr lang="en-US" altLang="en-US" sz="1400" dirty="0"/>
              <a:t>Taxonomy of expertise</a:t>
            </a:r>
          </a:p>
          <a:p>
            <a:pPr eaLnBrk="1" hangingPunct="1">
              <a:buFontTx/>
              <a:buChar char="•"/>
            </a:pPr>
            <a:r>
              <a:rPr lang="en-US" altLang="en-US" sz="1400" dirty="0"/>
              <a:t>Yellow Pages</a:t>
            </a:r>
          </a:p>
          <a:p>
            <a:pPr eaLnBrk="1" hangingPunct="1">
              <a:buFontTx/>
              <a:buChar char="•"/>
            </a:pPr>
            <a:r>
              <a:rPr lang="en-US" altLang="en-US" sz="1400" dirty="0"/>
              <a:t>Competence</a:t>
            </a:r>
          </a:p>
        </p:txBody>
      </p:sp>
      <p:sp>
        <p:nvSpPr>
          <p:cNvPr id="55303" name="Rectangle 7"/>
          <p:cNvSpPr>
            <a:spLocks noChangeArrowheads="1"/>
          </p:cNvSpPr>
          <p:nvPr/>
        </p:nvSpPr>
        <p:spPr bwMode="auto">
          <a:xfrm>
            <a:off x="4800600" y="2111375"/>
            <a:ext cx="3276600" cy="1295400"/>
          </a:xfrm>
          <a:prstGeom prst="rect">
            <a:avLst/>
          </a:prstGeom>
          <a:solidFill>
            <a:schemeClr val="accent3"/>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tx2"/>
            </a:extrusionClr>
            <a:contourClr>
              <a:schemeClr val="accent1"/>
            </a:contourClr>
          </a:sp3d>
        </p:spPr>
        <p:txBody>
          <a:bodyPr wrap="none" anchor="ctr">
            <a:flatTx/>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400" b="1" dirty="0" smtClean="0">
                <a:solidFill>
                  <a:schemeClr val="tx2"/>
                </a:solidFill>
              </a:rPr>
              <a:t>Building “Knowledge-Intensiveness”</a:t>
            </a:r>
            <a:endParaRPr lang="en-US" altLang="en-US" sz="1400" b="1" dirty="0">
              <a:solidFill>
                <a:schemeClr val="tx2"/>
              </a:solidFill>
            </a:endParaRPr>
          </a:p>
          <a:p>
            <a:pPr eaLnBrk="1" hangingPunct="1">
              <a:buFontTx/>
              <a:buChar char="•"/>
            </a:pPr>
            <a:r>
              <a:rPr lang="en-US" altLang="en-US" sz="1400" dirty="0"/>
              <a:t>Training, face to face contacts</a:t>
            </a:r>
          </a:p>
          <a:p>
            <a:pPr eaLnBrk="1" hangingPunct="1">
              <a:buFontTx/>
              <a:buChar char="•"/>
            </a:pPr>
            <a:r>
              <a:rPr lang="en-US" altLang="en-US" sz="1400" dirty="0"/>
              <a:t>Competence centers</a:t>
            </a:r>
          </a:p>
          <a:p>
            <a:pPr eaLnBrk="1" hangingPunct="1">
              <a:buFontTx/>
              <a:buChar char="•"/>
            </a:pPr>
            <a:r>
              <a:rPr lang="en-US" altLang="en-US" sz="1400" dirty="0"/>
              <a:t>Community of practices</a:t>
            </a:r>
          </a:p>
          <a:p>
            <a:pPr eaLnBrk="1" hangingPunct="1">
              <a:buFontTx/>
              <a:buChar char="•"/>
            </a:pPr>
            <a:r>
              <a:rPr lang="en-US" altLang="en-US" sz="1400" dirty="0"/>
              <a:t>Management of </a:t>
            </a:r>
            <a:r>
              <a:rPr lang="en-US" altLang="en-US" sz="1400" dirty="0" smtClean="0"/>
              <a:t>knowledge </a:t>
            </a:r>
            <a:r>
              <a:rPr lang="en-US" altLang="en-US" sz="1400" dirty="0"/>
              <a:t>process</a:t>
            </a:r>
          </a:p>
          <a:p>
            <a:pPr eaLnBrk="1" hangingPunct="1">
              <a:buFontTx/>
              <a:buChar char="•"/>
            </a:pPr>
            <a:r>
              <a:rPr lang="en-US" altLang="en-US" sz="1400" dirty="0"/>
              <a:t>Networking</a:t>
            </a:r>
          </a:p>
        </p:txBody>
      </p:sp>
      <p:sp>
        <p:nvSpPr>
          <p:cNvPr id="55306" name="Rectangle 10"/>
          <p:cNvSpPr>
            <a:spLocks noChangeArrowheads="1"/>
          </p:cNvSpPr>
          <p:nvPr/>
        </p:nvSpPr>
        <p:spPr bwMode="auto">
          <a:xfrm>
            <a:off x="685800" y="4800600"/>
            <a:ext cx="3505200" cy="1219200"/>
          </a:xfrm>
          <a:prstGeom prst="rect">
            <a:avLst/>
          </a:prstGeom>
          <a:solidFill>
            <a:schemeClr val="accent6">
              <a:lumMod val="20000"/>
              <a:lumOff val="80000"/>
            </a:schemeClr>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tx2"/>
            </a:extrusionClr>
            <a:contourClr>
              <a:schemeClr val="accent1"/>
            </a:contourClr>
          </a:sp3d>
        </p:spPr>
        <p:txBody>
          <a:bodyPr wrap="none" anchor="ctr">
            <a:flatTx/>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400" b="1" dirty="0" smtClean="0">
                <a:solidFill>
                  <a:schemeClr val="tx2"/>
                </a:solidFill>
              </a:rPr>
              <a:t>Building Knowledge Infrastructure</a:t>
            </a:r>
            <a:endParaRPr lang="en-US" altLang="en-US" sz="1400" b="1" dirty="0">
              <a:solidFill>
                <a:schemeClr val="tx2"/>
              </a:solidFill>
            </a:endParaRPr>
          </a:p>
          <a:p>
            <a:pPr eaLnBrk="1" hangingPunct="1">
              <a:buFontTx/>
              <a:buChar char="•"/>
            </a:pPr>
            <a:r>
              <a:rPr lang="en-US" altLang="en-US" sz="1400" dirty="0"/>
              <a:t>Common communication infrastructure</a:t>
            </a:r>
          </a:p>
          <a:p>
            <a:pPr eaLnBrk="1" hangingPunct="1">
              <a:buFontTx/>
              <a:buChar char="•"/>
            </a:pPr>
            <a:r>
              <a:rPr lang="en-US" altLang="en-US" sz="1400" dirty="0"/>
              <a:t>Access to external/internal</a:t>
            </a:r>
          </a:p>
          <a:p>
            <a:pPr eaLnBrk="1" hangingPunct="1"/>
            <a:r>
              <a:rPr lang="en-US" altLang="en-US" sz="1400" dirty="0"/>
              <a:t> information/knowledge sources</a:t>
            </a:r>
          </a:p>
          <a:p>
            <a:pPr eaLnBrk="1" hangingPunct="1">
              <a:buFontTx/>
              <a:buChar char="•"/>
            </a:pPr>
            <a:r>
              <a:rPr lang="en-US" altLang="en-US" sz="1400" dirty="0"/>
              <a:t>Use of Modern methods and tools</a:t>
            </a:r>
          </a:p>
        </p:txBody>
      </p:sp>
      <p:sp>
        <p:nvSpPr>
          <p:cNvPr id="55307" name="Rectangle 11"/>
          <p:cNvSpPr>
            <a:spLocks noChangeArrowheads="1"/>
          </p:cNvSpPr>
          <p:nvPr/>
        </p:nvSpPr>
        <p:spPr bwMode="auto">
          <a:xfrm>
            <a:off x="4800600" y="4724400"/>
            <a:ext cx="2819400" cy="1371600"/>
          </a:xfrm>
          <a:prstGeom prst="rect">
            <a:avLst/>
          </a:prstGeom>
          <a:solidFill>
            <a:schemeClr val="accent3"/>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tx2"/>
            </a:extrusionClr>
            <a:contourClr>
              <a:schemeClr val="accent1"/>
            </a:contourClr>
          </a:sp3d>
        </p:spPr>
        <p:txBody>
          <a:bodyPr wrap="none" anchor="ctr">
            <a:flatTx/>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400" b="1" dirty="0" smtClean="0">
                <a:solidFill>
                  <a:schemeClr val="tx2"/>
                </a:solidFill>
              </a:rPr>
              <a:t>Developing a Knowledge Culture</a:t>
            </a:r>
            <a:endParaRPr lang="en-US" altLang="en-US" sz="1400" b="1" dirty="0">
              <a:solidFill>
                <a:schemeClr val="tx2"/>
              </a:solidFill>
            </a:endParaRPr>
          </a:p>
          <a:p>
            <a:pPr eaLnBrk="1" hangingPunct="1">
              <a:buFontTx/>
              <a:buChar char="•"/>
            </a:pPr>
            <a:r>
              <a:rPr lang="en-US" altLang="en-US" sz="1400" dirty="0"/>
              <a:t>Values and culture</a:t>
            </a:r>
          </a:p>
          <a:p>
            <a:pPr eaLnBrk="1" hangingPunct="1">
              <a:buFontTx/>
              <a:buChar char="•"/>
            </a:pPr>
            <a:r>
              <a:rPr lang="en-US" altLang="en-US" sz="1400" dirty="0"/>
              <a:t>Rewarding</a:t>
            </a:r>
          </a:p>
          <a:p>
            <a:pPr eaLnBrk="1" hangingPunct="1">
              <a:buFontTx/>
              <a:buChar char="•"/>
            </a:pPr>
            <a:r>
              <a:rPr lang="en-US" altLang="en-US" sz="1400" dirty="0"/>
              <a:t>Sharing/exchange of knowledge</a:t>
            </a:r>
          </a:p>
          <a:p>
            <a:pPr eaLnBrk="1" hangingPunct="1">
              <a:buFontTx/>
              <a:buChar char="•"/>
            </a:pPr>
            <a:r>
              <a:rPr lang="en-US" altLang="en-US" sz="1400" dirty="0"/>
              <a:t>Shared mindsets and visions</a:t>
            </a:r>
          </a:p>
          <a:p>
            <a:pPr eaLnBrk="1" hangingPunct="1">
              <a:buFontTx/>
              <a:buChar char="•"/>
            </a:pPr>
            <a:r>
              <a:rPr lang="en-US" altLang="en-US" sz="1400" dirty="0"/>
              <a:t>Trust on each other</a:t>
            </a:r>
          </a:p>
        </p:txBody>
      </p:sp>
      <p:sp>
        <p:nvSpPr>
          <p:cNvPr id="55310" name="Text Box 14"/>
          <p:cNvSpPr txBox="1">
            <a:spLocks noChangeArrowheads="1"/>
          </p:cNvSpPr>
          <p:nvPr/>
        </p:nvSpPr>
        <p:spPr bwMode="auto">
          <a:xfrm>
            <a:off x="4953000" y="6400800"/>
            <a:ext cx="39433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algn="ctr" eaLnBrk="1" hangingPunct="1"/>
            <a:r>
              <a:rPr lang="en-US" altLang="en-US" sz="1600" dirty="0" smtClean="0">
                <a:solidFill>
                  <a:schemeClr val="tx2"/>
                </a:solidFill>
              </a:rPr>
              <a:t>From </a:t>
            </a:r>
            <a:r>
              <a:rPr lang="en-US" altLang="en-US" sz="1600" dirty="0">
                <a:solidFill>
                  <a:schemeClr val="tx2"/>
                </a:solidFill>
              </a:rPr>
              <a:t>an article by Marianne Broadbent</a:t>
            </a:r>
          </a:p>
        </p:txBody>
      </p:sp>
      <p:sp>
        <p:nvSpPr>
          <p:cNvPr id="2" name="Title 1"/>
          <p:cNvSpPr>
            <a:spLocks noGrp="1"/>
          </p:cNvSpPr>
          <p:nvPr>
            <p:ph type="title"/>
          </p:nvPr>
        </p:nvSpPr>
        <p:spPr/>
        <p:txBody>
          <a:bodyPr/>
          <a:lstStyle/>
          <a:p>
            <a:r>
              <a:rPr lang="en-US" dirty="0" smtClean="0"/>
              <a:t>Implementing KM</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685800" y="185351"/>
            <a:ext cx="7772400" cy="1143000"/>
          </a:xfrm>
        </p:spPr>
        <p:txBody>
          <a:bodyPr/>
          <a:lstStyle/>
          <a:p>
            <a:pPr eaLnBrk="1" hangingPunct="1">
              <a:defRPr/>
            </a:pPr>
            <a:r>
              <a:rPr lang="en-US" altLang="en-US" sz="4000" b="1" dirty="0" smtClean="0"/>
              <a:t>Physical Arrangement</a:t>
            </a:r>
          </a:p>
        </p:txBody>
      </p:sp>
      <p:sp>
        <p:nvSpPr>
          <p:cNvPr id="171011" name="Rectangle 3"/>
          <p:cNvSpPr>
            <a:spLocks noGrp="1" noChangeArrowheads="1"/>
          </p:cNvSpPr>
          <p:nvPr>
            <p:ph type="body" idx="1"/>
          </p:nvPr>
        </p:nvSpPr>
        <p:spPr>
          <a:xfrm>
            <a:off x="685800" y="1295400"/>
            <a:ext cx="7772400" cy="4800600"/>
          </a:xfrm>
          <a:extLst>
            <a:ext uri="{AF507438-7753-43e0-B8FC-AC1667EBCBE1}"/>
          </a:extLst>
        </p:spPr>
        <p:txBody>
          <a:bodyPr/>
          <a:lstStyle/>
          <a:p>
            <a:pPr eaLnBrk="1" hangingPunct="1">
              <a:buFont typeface="Wingdings" panose="05000000000000000000" pitchFamily="2" charset="2"/>
              <a:buChar char="§"/>
              <a:defRPr/>
            </a:pPr>
            <a:r>
              <a:rPr lang="en-US" altLang="en-US" sz="2000" smtClean="0"/>
              <a:t>My organization attempts to locate employees and groups who need to share information in the same physical space.</a:t>
            </a:r>
          </a:p>
          <a:p>
            <a:pPr eaLnBrk="1" hangingPunct="1">
              <a:buFont typeface="Wingdings" panose="05000000000000000000" pitchFamily="2" charset="2"/>
              <a:buChar char="§"/>
              <a:defRPr/>
            </a:pPr>
            <a:r>
              <a:rPr lang="en-US" altLang="en-US" sz="2000" smtClean="0"/>
              <a:t>When employees who need to share information are scattered in different locations, their ability to share is facilitated through frequent face-to-face meetings or other means.</a:t>
            </a:r>
          </a:p>
          <a:p>
            <a:pPr eaLnBrk="1" hangingPunct="1">
              <a:buFont typeface="Wingdings" panose="05000000000000000000" pitchFamily="2" charset="2"/>
              <a:buChar char="§"/>
              <a:defRPr/>
            </a:pPr>
            <a:r>
              <a:rPr lang="en-US" altLang="en-US" sz="2000" smtClean="0"/>
              <a:t>My organization</a:t>
            </a:r>
            <a:r>
              <a:rPr lang="ja-JP" altLang="en-US" sz="2000" smtClean="0">
                <a:latin typeface="Arial" panose="020B0604020202020204" pitchFamily="34" charset="0"/>
              </a:rPr>
              <a:t>’</a:t>
            </a:r>
            <a:r>
              <a:rPr lang="en-US" altLang="ja-JP" sz="2000" smtClean="0"/>
              <a:t>s office designs and layouts encourage information sharing.</a:t>
            </a:r>
          </a:p>
          <a:p>
            <a:pPr eaLnBrk="1" hangingPunct="1">
              <a:buFont typeface="Wingdings" panose="05000000000000000000" pitchFamily="2" charset="2"/>
              <a:buChar char="§"/>
              <a:defRPr/>
            </a:pPr>
            <a:r>
              <a:rPr lang="en-US" altLang="en-US" sz="2000" smtClean="0"/>
              <a:t>Documents, posters, videos and other physical dispersal mechanisms are used to facilitate information use and sharing.</a:t>
            </a:r>
          </a:p>
          <a:p>
            <a:pPr eaLnBrk="1" hangingPunct="1">
              <a:buFont typeface="Wingdings" panose="05000000000000000000" pitchFamily="2" charset="2"/>
              <a:buChar char="§"/>
              <a:defRPr/>
            </a:pPr>
            <a:r>
              <a:rPr lang="en-US" altLang="en-US" sz="2000" smtClean="0"/>
              <a:t>We attempt to distribute value-added information to dispersed workers rather than raw data.</a:t>
            </a:r>
          </a:p>
          <a:p>
            <a:pPr eaLnBrk="1" hangingPunct="1">
              <a:lnSpc>
                <a:spcPct val="40000"/>
              </a:lnSpc>
              <a:buFont typeface="Wingdings" panose="05000000000000000000" pitchFamily="2" charset="2"/>
              <a:buNone/>
              <a:defRPr/>
            </a:pPr>
            <a:endParaRPr lang="en-US" altLang="en-US" sz="2000" smtClean="0"/>
          </a:p>
          <a:p>
            <a:pPr eaLnBrk="1" hangingPunct="1">
              <a:lnSpc>
                <a:spcPct val="110000"/>
              </a:lnSpc>
              <a:buFont typeface="Wingdings" panose="05000000000000000000" pitchFamily="2" charset="2"/>
              <a:buNone/>
              <a:defRPr/>
            </a:pPr>
            <a:r>
              <a:rPr lang="en-US" altLang="en-US" sz="1400" smtClean="0"/>
              <a:t>Source:  Davenport, Thomas H. and Lawrence Prusak, </a:t>
            </a:r>
            <a:r>
              <a:rPr lang="en-US" altLang="en-US" sz="1400" i="1" smtClean="0"/>
              <a:t>Information Ecology:  Mastering the Information</a:t>
            </a:r>
            <a:r>
              <a:rPr lang="en-US" altLang="en-US" sz="1400" smtClean="0"/>
              <a:t> </a:t>
            </a:r>
          </a:p>
          <a:p>
            <a:pPr eaLnBrk="1" hangingPunct="1">
              <a:lnSpc>
                <a:spcPct val="70000"/>
              </a:lnSpc>
              <a:buFont typeface="Wingdings" panose="05000000000000000000" pitchFamily="2" charset="2"/>
              <a:buNone/>
              <a:defRPr/>
            </a:pPr>
            <a:r>
              <a:rPr lang="en-US" altLang="en-US" sz="1400" i="1" smtClean="0"/>
              <a:t>and Knowledge Environment,</a:t>
            </a:r>
            <a:r>
              <a:rPr lang="en-US" altLang="en-US" sz="1400" smtClean="0"/>
              <a:t> Harvard Business School Press, (1997) pp. 175-192.</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pPr eaLnBrk="1" hangingPunct="1">
              <a:defRPr/>
            </a:pPr>
            <a:r>
              <a:rPr lang="en-US" altLang="en-US" sz="4000" b="1" smtClean="0"/>
              <a:t>Communities of Practice</a:t>
            </a:r>
          </a:p>
        </p:txBody>
      </p:sp>
      <p:sp>
        <p:nvSpPr>
          <p:cNvPr id="90115" name="Rectangle 3"/>
          <p:cNvSpPr>
            <a:spLocks noGrp="1" noChangeArrowheads="1"/>
          </p:cNvSpPr>
          <p:nvPr>
            <p:ph type="body" idx="1"/>
          </p:nvPr>
        </p:nvSpPr>
        <p:spPr>
          <a:xfrm>
            <a:off x="685800" y="1524000"/>
            <a:ext cx="7772400" cy="4572000"/>
          </a:xfrm>
        </p:spPr>
        <p:txBody>
          <a:bodyPr/>
          <a:lstStyle/>
          <a:p>
            <a:pPr eaLnBrk="1" hangingPunct="1">
              <a:defRPr/>
            </a:pPr>
            <a:r>
              <a:rPr lang="en-US" altLang="en-US" sz="2400" dirty="0" smtClean="0"/>
              <a:t>Are made up of volunteers – no one forces them to </a:t>
            </a:r>
            <a:r>
              <a:rPr lang="en-US" altLang="en-US" sz="2400" dirty="0" smtClean="0"/>
              <a:t>join</a:t>
            </a:r>
            <a:endParaRPr lang="en-US" altLang="en-US" sz="2400" dirty="0" smtClean="0"/>
          </a:p>
          <a:p>
            <a:pPr eaLnBrk="1" hangingPunct="1">
              <a:defRPr/>
            </a:pPr>
            <a:r>
              <a:rPr lang="en-US" altLang="en-US" sz="2400" dirty="0" smtClean="0"/>
              <a:t>While they may learn and work together, they don</a:t>
            </a:r>
            <a:r>
              <a:rPr lang="ja-JP" altLang="en-US" sz="2400" dirty="0" smtClean="0">
                <a:latin typeface="Arial" panose="020B0604020202020204" pitchFamily="34" charset="0"/>
              </a:rPr>
              <a:t>’</a:t>
            </a:r>
            <a:r>
              <a:rPr lang="en-US" altLang="ja-JP" sz="2400" dirty="0" smtClean="0"/>
              <a:t>t produce community deliverables or meet </a:t>
            </a:r>
            <a:r>
              <a:rPr lang="en-US" altLang="ja-JP" sz="2400" dirty="0" smtClean="0"/>
              <a:t>deadlines</a:t>
            </a:r>
            <a:endParaRPr lang="en-US" altLang="ja-JP" sz="2400" dirty="0" smtClean="0"/>
          </a:p>
          <a:p>
            <a:pPr eaLnBrk="1" hangingPunct="1">
              <a:defRPr/>
            </a:pPr>
            <a:r>
              <a:rPr lang="en-US" altLang="en-US" sz="2400" dirty="0" smtClean="0"/>
              <a:t>They are distinguished by what brings them </a:t>
            </a:r>
            <a:r>
              <a:rPr lang="en-US" altLang="en-US" sz="2400" dirty="0" smtClean="0"/>
              <a:t>together</a:t>
            </a:r>
            <a:endParaRPr lang="en-US" altLang="en-US" sz="2400" dirty="0" smtClean="0"/>
          </a:p>
          <a:p>
            <a:pPr eaLnBrk="1" hangingPunct="1">
              <a:defRPr/>
            </a:pPr>
            <a:r>
              <a:rPr lang="en-US" altLang="en-US" sz="2400" dirty="0" smtClean="0"/>
              <a:t>May have stated goals but these may be very broad and </a:t>
            </a:r>
            <a:r>
              <a:rPr lang="en-US" altLang="en-US" sz="2400" dirty="0" smtClean="0"/>
              <a:t>general</a:t>
            </a:r>
            <a:endParaRPr lang="en-US" altLang="en-US" sz="2400" dirty="0" smtClean="0"/>
          </a:p>
          <a:p>
            <a:pPr eaLnBrk="1" hangingPunct="1">
              <a:defRPr/>
            </a:pPr>
            <a:r>
              <a:rPr lang="en-US" altLang="en-US" sz="2400" dirty="0" smtClean="0"/>
              <a:t>Members tend to be like each other with same types of jobs and/or </a:t>
            </a:r>
            <a:r>
              <a:rPr lang="en-US" altLang="en-US" sz="2400" dirty="0" smtClean="0"/>
              <a:t>skills</a:t>
            </a:r>
            <a:endParaRPr lang="en-US" altLang="en-US" sz="2400" dirty="0" smtClean="0"/>
          </a:p>
          <a:p>
            <a:pPr eaLnBrk="1" hangingPunct="1">
              <a:defRPr/>
            </a:pPr>
            <a:r>
              <a:rPr lang="en-US" altLang="en-US" sz="2400" dirty="0" smtClean="0"/>
              <a:t>These communities last as long as members want them to </a:t>
            </a:r>
            <a:r>
              <a:rPr lang="en-US" altLang="en-US" sz="2400" dirty="0" smtClean="0"/>
              <a:t>last</a:t>
            </a:r>
            <a:endParaRPr lang="en-US" altLang="en-US" sz="2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457200" y="762000"/>
            <a:ext cx="7772400" cy="1143000"/>
          </a:xfrm>
        </p:spPr>
        <p:txBody>
          <a:bodyPr/>
          <a:lstStyle/>
          <a:p>
            <a:pPr eaLnBrk="1" hangingPunct="1">
              <a:defRPr/>
            </a:pPr>
            <a:r>
              <a:rPr lang="en-US" altLang="en-US" sz="4000" b="1" dirty="0" smtClean="0"/>
              <a:t>Life Cycle of the Community (Wenger)</a:t>
            </a:r>
          </a:p>
        </p:txBody>
      </p:sp>
      <p:sp>
        <p:nvSpPr>
          <p:cNvPr id="92163" name="Rectangle 3"/>
          <p:cNvSpPr>
            <a:spLocks noGrp="1" noChangeArrowheads="1"/>
          </p:cNvSpPr>
          <p:nvPr>
            <p:ph type="body" idx="1"/>
          </p:nvPr>
        </p:nvSpPr>
        <p:spPr>
          <a:xfrm>
            <a:off x="609600" y="1981200"/>
            <a:ext cx="7772400" cy="4454525"/>
          </a:xfrm>
        </p:spPr>
        <p:txBody>
          <a:bodyPr/>
          <a:lstStyle/>
          <a:p>
            <a:pPr marL="609600" indent="-609600" eaLnBrk="1" hangingPunct="1">
              <a:lnSpc>
                <a:spcPct val="40000"/>
              </a:lnSpc>
              <a:buFont typeface="Wingdings" panose="05000000000000000000" pitchFamily="2" charset="2"/>
              <a:buNone/>
              <a:defRPr/>
            </a:pPr>
            <a:endParaRPr lang="en-US" altLang="en-US" smtClean="0"/>
          </a:p>
          <a:p>
            <a:pPr marL="609600" indent="-609600" eaLnBrk="1" hangingPunct="1">
              <a:lnSpc>
                <a:spcPct val="60000"/>
              </a:lnSpc>
              <a:buFont typeface="Wingdings" panose="05000000000000000000" pitchFamily="2" charset="2"/>
              <a:buChar char="§"/>
              <a:defRPr/>
            </a:pPr>
            <a:r>
              <a:rPr lang="en-US" altLang="en-US" smtClean="0"/>
              <a:t>Planning</a:t>
            </a:r>
          </a:p>
          <a:p>
            <a:pPr marL="609600" indent="-609600" eaLnBrk="1" hangingPunct="1">
              <a:buFont typeface="Wingdings" panose="05000000000000000000" pitchFamily="2" charset="2"/>
              <a:buChar char="§"/>
              <a:defRPr/>
            </a:pPr>
            <a:r>
              <a:rPr lang="en-US" altLang="en-US" smtClean="0"/>
              <a:t>Start-Up</a:t>
            </a:r>
          </a:p>
          <a:p>
            <a:pPr marL="609600" indent="-609600" eaLnBrk="1" hangingPunct="1">
              <a:buFont typeface="Wingdings" panose="05000000000000000000" pitchFamily="2" charset="2"/>
              <a:buChar char="§"/>
              <a:defRPr/>
            </a:pPr>
            <a:r>
              <a:rPr lang="en-US" altLang="en-US" smtClean="0"/>
              <a:t>Growth </a:t>
            </a:r>
          </a:p>
          <a:p>
            <a:pPr marL="609600" indent="-609600" eaLnBrk="1" hangingPunct="1">
              <a:buFont typeface="Wingdings" panose="05000000000000000000" pitchFamily="2" charset="2"/>
              <a:buChar char="§"/>
              <a:defRPr/>
            </a:pPr>
            <a:r>
              <a:rPr lang="en-US" altLang="en-US" smtClean="0"/>
              <a:t>Sustainment</a:t>
            </a:r>
          </a:p>
          <a:p>
            <a:pPr marL="609600" indent="-609600" eaLnBrk="1" hangingPunct="1">
              <a:buFont typeface="Wingdings" panose="05000000000000000000" pitchFamily="2" charset="2"/>
              <a:buChar char="§"/>
              <a:defRPr/>
            </a:pPr>
            <a:r>
              <a:rPr lang="en-US" altLang="en-US" smtClean="0"/>
              <a:t>Closure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Text Box 3"/>
          <p:cNvSpPr txBox="1">
            <a:spLocks noChangeArrowheads="1"/>
          </p:cNvSpPr>
          <p:nvPr/>
        </p:nvSpPr>
        <p:spPr bwMode="auto">
          <a:xfrm>
            <a:off x="776416" y="1917784"/>
            <a:ext cx="1270000" cy="707886"/>
          </a:xfrm>
          <a:prstGeom prst="rect">
            <a:avLst/>
          </a:prstGeom>
          <a:noFill/>
          <a:ln>
            <a:noFill/>
          </a:ln>
          <a:effectLst/>
          <a:extLst>
            <a:ext uri="{909E8E84-426E-40dd-AFC4-6F175D3DCCD1}"/>
            <a:ext uri="{91240B29-F687-4f45-9708-019B960494DF}"/>
            <a:ext uri="{AF507438-7753-43e0-B8FC-AC1667EBCBE1}"/>
          </a:extLst>
        </p:spPr>
        <p:txBody>
          <a:bodyPr>
            <a:spAutoFit/>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24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24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24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defRPr/>
            </a:pPr>
            <a:endParaRPr lang="en-US" altLang="en-US" sz="2000" b="1" dirty="0" smtClean="0">
              <a:effectLst>
                <a:outerShdw blurRad="38100" dist="38100" dir="2700000" algn="tl">
                  <a:srgbClr val="000000"/>
                </a:outerShdw>
              </a:effectLst>
            </a:endParaRPr>
          </a:p>
          <a:p>
            <a:pPr eaLnBrk="1" hangingPunct="1">
              <a:defRPr/>
            </a:pPr>
            <a:r>
              <a:rPr lang="en-US" altLang="en-US" sz="2000" b="1" dirty="0" smtClean="0">
                <a:effectLst>
                  <a:outerShdw blurRad="38100" dist="38100" dir="2700000" algn="tl">
                    <a:srgbClr val="000000"/>
                  </a:outerShdw>
                </a:effectLst>
              </a:rPr>
              <a:t>Exploit</a:t>
            </a:r>
          </a:p>
        </p:txBody>
      </p:sp>
      <p:sp>
        <p:nvSpPr>
          <p:cNvPr id="64516" name="Text Box 4"/>
          <p:cNvSpPr txBox="1">
            <a:spLocks noChangeArrowheads="1"/>
          </p:cNvSpPr>
          <p:nvPr/>
        </p:nvSpPr>
        <p:spPr bwMode="auto">
          <a:xfrm>
            <a:off x="735549" y="4714845"/>
            <a:ext cx="1062038" cy="400110"/>
          </a:xfrm>
          <a:prstGeom prst="rect">
            <a:avLst/>
          </a:prstGeom>
          <a:noFill/>
          <a:ln>
            <a:noFill/>
          </a:ln>
          <a:effectLst/>
          <a:extLst>
            <a:ext uri="{909E8E84-426E-40dd-AFC4-6F175D3DCCD1}"/>
            <a:ext uri="{91240B29-F687-4f45-9708-019B960494DF}"/>
            <a:ext uri="{AF507438-7753-43e0-B8FC-AC1667EBCBE1}"/>
          </a:extLst>
        </p:spPr>
        <p:txBody>
          <a:bodyPr>
            <a:spAutoFit/>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24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24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24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defRPr/>
            </a:pPr>
            <a:r>
              <a:rPr lang="en-US" altLang="en-US" sz="2000" b="1" dirty="0" smtClean="0">
                <a:effectLst>
                  <a:outerShdw blurRad="38100" dist="38100" dir="2700000" algn="tl">
                    <a:srgbClr val="000000"/>
                  </a:outerShdw>
                </a:effectLst>
              </a:rPr>
              <a:t>Explore</a:t>
            </a:r>
            <a:endParaRPr lang="en-US" altLang="en-US" sz="2000" b="1" dirty="0" smtClean="0">
              <a:effectLst>
                <a:outerShdw blurRad="38100" dist="38100" dir="2700000" algn="tl">
                  <a:srgbClr val="000000"/>
                </a:outerShdw>
              </a:effectLst>
            </a:endParaRPr>
          </a:p>
        </p:txBody>
      </p:sp>
      <p:sp>
        <p:nvSpPr>
          <p:cNvPr id="62469" name="Text Box 5"/>
          <p:cNvSpPr txBox="1">
            <a:spLocks noChangeArrowheads="1"/>
          </p:cNvSpPr>
          <p:nvPr/>
        </p:nvSpPr>
        <p:spPr bwMode="auto">
          <a:xfrm>
            <a:off x="2667000" y="1524000"/>
            <a:ext cx="2590800" cy="1348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endParaRPr lang="en-US" altLang="en-US" sz="1200" dirty="0"/>
          </a:p>
          <a:p>
            <a:pPr eaLnBrk="1" hangingPunct="1">
              <a:buFontTx/>
              <a:buChar char="•"/>
            </a:pPr>
            <a:r>
              <a:rPr lang="en-US" altLang="en-US" sz="1200" dirty="0" smtClean="0"/>
              <a:t> Databases (external </a:t>
            </a:r>
            <a:r>
              <a:rPr lang="en-US" altLang="en-US" sz="1200" dirty="0"/>
              <a:t>&amp; </a:t>
            </a:r>
            <a:r>
              <a:rPr lang="en-US" altLang="en-US" sz="1200" dirty="0" smtClean="0"/>
              <a:t>internal)</a:t>
            </a:r>
            <a:endParaRPr lang="en-US" altLang="en-US" sz="1200" dirty="0"/>
          </a:p>
          <a:p>
            <a:pPr eaLnBrk="1" hangingPunct="1">
              <a:buFontTx/>
              <a:buChar char="•"/>
            </a:pPr>
            <a:r>
              <a:rPr lang="en-US" altLang="en-US" sz="1200" dirty="0" smtClean="0"/>
              <a:t> Codify useful information</a:t>
            </a:r>
            <a:endParaRPr lang="en-US" altLang="en-US" sz="1200" dirty="0"/>
          </a:p>
          <a:p>
            <a:pPr eaLnBrk="1" hangingPunct="1">
              <a:lnSpc>
                <a:spcPct val="10000"/>
              </a:lnSpc>
              <a:buFontTx/>
              <a:buChar char="•"/>
            </a:pPr>
            <a:endParaRPr lang="en-US" altLang="en-US" sz="1200" dirty="0"/>
          </a:p>
          <a:p>
            <a:pPr eaLnBrk="1" hangingPunct="1">
              <a:buFontTx/>
              <a:buChar char="•"/>
            </a:pPr>
            <a:r>
              <a:rPr lang="en-US" altLang="en-US" sz="1200" dirty="0" smtClean="0"/>
              <a:t> Content architecture</a:t>
            </a:r>
            <a:endParaRPr lang="en-US" altLang="en-US" sz="1200" dirty="0"/>
          </a:p>
          <a:p>
            <a:pPr eaLnBrk="1" hangingPunct="1">
              <a:buFontTx/>
              <a:buChar char="•"/>
            </a:pPr>
            <a:r>
              <a:rPr lang="en-US" altLang="en-US" sz="1200" dirty="0" smtClean="0"/>
              <a:t> Information service support</a:t>
            </a:r>
            <a:endParaRPr lang="en-US" altLang="en-US" sz="1200" dirty="0"/>
          </a:p>
          <a:p>
            <a:pPr eaLnBrk="1" hangingPunct="1">
              <a:lnSpc>
                <a:spcPct val="70000"/>
              </a:lnSpc>
            </a:pPr>
            <a:endParaRPr lang="en-US" altLang="en-US" sz="1200" dirty="0"/>
          </a:p>
          <a:p>
            <a:pPr eaLnBrk="1" hangingPunct="1"/>
            <a:r>
              <a:rPr lang="en-US" altLang="en-US" sz="1200" dirty="0"/>
              <a:t>(HARVEST)</a:t>
            </a:r>
          </a:p>
        </p:txBody>
      </p:sp>
      <p:sp>
        <p:nvSpPr>
          <p:cNvPr id="62470" name="Text Box 6"/>
          <p:cNvSpPr txBox="1">
            <a:spLocks noChangeArrowheads="1"/>
          </p:cNvSpPr>
          <p:nvPr/>
        </p:nvSpPr>
        <p:spPr bwMode="auto">
          <a:xfrm>
            <a:off x="2650524" y="4275549"/>
            <a:ext cx="3290888" cy="886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lnSpc>
                <a:spcPct val="90000"/>
              </a:lnSpc>
              <a:buFontTx/>
              <a:buChar char="•"/>
            </a:pPr>
            <a:r>
              <a:rPr lang="en-US" altLang="en-US" sz="1200" dirty="0" smtClean="0"/>
              <a:t> Selection </a:t>
            </a:r>
            <a:r>
              <a:rPr lang="en-US" altLang="en-US" sz="1200" dirty="0"/>
              <a:t>of items for </a:t>
            </a:r>
            <a:r>
              <a:rPr lang="en-US" altLang="en-US" sz="1200" dirty="0" smtClean="0"/>
              <a:t>alerting (“push”)</a:t>
            </a:r>
            <a:endParaRPr lang="en-US" altLang="en-US" sz="1200" dirty="0"/>
          </a:p>
          <a:p>
            <a:pPr eaLnBrk="1" hangingPunct="1">
              <a:lnSpc>
                <a:spcPct val="90000"/>
              </a:lnSpc>
              <a:buFontTx/>
              <a:buChar char="•"/>
            </a:pPr>
            <a:r>
              <a:rPr lang="en-US" altLang="en-US" sz="1200" dirty="0" smtClean="0"/>
              <a:t> Data mining and text </a:t>
            </a:r>
            <a:r>
              <a:rPr lang="en-US" altLang="en-US" sz="1200" dirty="0"/>
              <a:t>mining</a:t>
            </a:r>
          </a:p>
          <a:p>
            <a:pPr eaLnBrk="1" hangingPunct="1"/>
            <a:endParaRPr lang="en-US" altLang="en-US" sz="1200" dirty="0"/>
          </a:p>
          <a:p>
            <a:pPr eaLnBrk="1" hangingPunct="1">
              <a:lnSpc>
                <a:spcPct val="150000"/>
              </a:lnSpc>
            </a:pPr>
            <a:r>
              <a:rPr lang="en-US" altLang="en-US" sz="1200" dirty="0"/>
              <a:t>(</a:t>
            </a:r>
            <a:r>
              <a:rPr lang="en-US" altLang="en-US" sz="1200" dirty="0" smtClean="0"/>
              <a:t>HUNT)</a:t>
            </a:r>
            <a:endParaRPr lang="en-US" altLang="en-US" sz="1200" dirty="0"/>
          </a:p>
        </p:txBody>
      </p:sp>
      <p:sp>
        <p:nvSpPr>
          <p:cNvPr id="64519" name="Text Box 7"/>
          <p:cNvSpPr txBox="1">
            <a:spLocks noChangeArrowheads="1"/>
          </p:cNvSpPr>
          <p:nvPr/>
        </p:nvSpPr>
        <p:spPr bwMode="auto">
          <a:xfrm>
            <a:off x="2209800" y="869693"/>
            <a:ext cx="3429000" cy="400110"/>
          </a:xfrm>
          <a:prstGeom prst="rect">
            <a:avLst/>
          </a:prstGeom>
          <a:noFill/>
          <a:ln>
            <a:noFill/>
          </a:ln>
          <a:effectLst/>
          <a:extLst>
            <a:ext uri="{909E8E84-426E-40dd-AFC4-6F175D3DCCD1}"/>
            <a:ext uri="{91240B29-F687-4f45-9708-019B960494DF}"/>
            <a:ext uri="{AF507438-7753-43e0-B8FC-AC1667EBCBE1}"/>
          </a:extLst>
        </p:spPr>
        <p:txBody>
          <a:bodyPr wrap="square">
            <a:spAutoFit/>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24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24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24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algn="ctr" eaLnBrk="1" hangingPunct="1">
              <a:defRPr/>
            </a:pPr>
            <a:r>
              <a:rPr lang="en-US" altLang="en-US" sz="2000" b="1" dirty="0" smtClean="0">
                <a:effectLst>
                  <a:outerShdw blurRad="38100" dist="38100" dir="2700000" algn="tl">
                    <a:srgbClr val="000000"/>
                  </a:outerShdw>
                </a:effectLst>
              </a:rPr>
              <a:t>COLLECTING</a:t>
            </a:r>
            <a:endParaRPr lang="en-US" altLang="en-US" sz="2000" b="1" dirty="0" smtClean="0">
              <a:effectLst>
                <a:outerShdw blurRad="38100" dist="38100" dir="2700000" algn="tl">
                  <a:srgbClr val="000000"/>
                </a:outerShdw>
              </a:effectLst>
            </a:endParaRPr>
          </a:p>
        </p:txBody>
      </p:sp>
      <p:sp>
        <p:nvSpPr>
          <p:cNvPr id="64520" name="Text Box 8"/>
          <p:cNvSpPr txBox="1">
            <a:spLocks noChangeArrowheads="1"/>
          </p:cNvSpPr>
          <p:nvPr/>
        </p:nvSpPr>
        <p:spPr bwMode="auto">
          <a:xfrm>
            <a:off x="5791200" y="914400"/>
            <a:ext cx="2743200" cy="400110"/>
          </a:xfrm>
          <a:prstGeom prst="rect">
            <a:avLst/>
          </a:prstGeom>
          <a:noFill/>
          <a:ln>
            <a:noFill/>
          </a:ln>
          <a:effectLst/>
          <a:extLst>
            <a:ext uri="{909E8E84-426E-40dd-AFC4-6F175D3DCCD1}"/>
            <a:ext uri="{91240B29-F687-4f45-9708-019B960494DF}"/>
            <a:ext uri="{AF507438-7753-43e0-B8FC-AC1667EBCBE1}"/>
          </a:extLst>
        </p:spPr>
        <p:txBody>
          <a:bodyPr wrap="square">
            <a:spAutoFit/>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24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24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24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algn="ctr" eaLnBrk="1" hangingPunct="1">
              <a:defRPr/>
            </a:pPr>
            <a:r>
              <a:rPr lang="en-US" altLang="en-US" sz="2000" b="1" dirty="0" smtClean="0">
                <a:effectLst>
                  <a:outerShdw blurRad="38100" dist="38100" dir="2700000" algn="tl">
                    <a:srgbClr val="000000"/>
                  </a:outerShdw>
                </a:effectLst>
              </a:rPr>
              <a:t>CONNECTING</a:t>
            </a:r>
            <a:endParaRPr lang="en-US" altLang="en-US" sz="2000" b="1" dirty="0" smtClean="0">
              <a:effectLst>
                <a:outerShdw blurRad="38100" dist="38100" dir="2700000" algn="tl">
                  <a:srgbClr val="000000"/>
                </a:outerShdw>
              </a:effectLst>
            </a:endParaRPr>
          </a:p>
        </p:txBody>
      </p:sp>
      <p:sp>
        <p:nvSpPr>
          <p:cNvPr id="62473" name="Text Box 9"/>
          <p:cNvSpPr txBox="1">
            <a:spLocks noChangeArrowheads="1"/>
          </p:cNvSpPr>
          <p:nvPr/>
        </p:nvSpPr>
        <p:spPr bwMode="auto">
          <a:xfrm>
            <a:off x="6096000" y="1600200"/>
            <a:ext cx="2293938" cy="1442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buFontTx/>
              <a:buChar char="•"/>
            </a:pPr>
            <a:r>
              <a:rPr lang="en-US" altLang="en-US" sz="1200" dirty="0" smtClean="0"/>
              <a:t> Learning communities</a:t>
            </a:r>
            <a:endParaRPr lang="en-US" altLang="en-US" sz="1200" dirty="0"/>
          </a:p>
          <a:p>
            <a:pPr eaLnBrk="1" hangingPunct="1">
              <a:buFontTx/>
              <a:buChar char="•"/>
            </a:pPr>
            <a:r>
              <a:rPr lang="en-US" altLang="en-US" sz="1200" dirty="0" smtClean="0"/>
              <a:t> Directories</a:t>
            </a:r>
          </a:p>
          <a:p>
            <a:pPr eaLnBrk="1" hangingPunct="1">
              <a:buFontTx/>
              <a:buChar char="•"/>
            </a:pPr>
            <a:r>
              <a:rPr lang="en-US" altLang="en-US" sz="1200" dirty="0"/>
              <a:t> </a:t>
            </a:r>
            <a:r>
              <a:rPr lang="en-US" altLang="en-US" sz="1200" dirty="0" smtClean="0"/>
              <a:t>Groupware</a:t>
            </a:r>
            <a:endParaRPr lang="en-US" altLang="en-US" sz="1200" dirty="0"/>
          </a:p>
          <a:p>
            <a:pPr eaLnBrk="1" hangingPunct="1">
              <a:buFontTx/>
              <a:buChar char="•"/>
            </a:pPr>
            <a:r>
              <a:rPr lang="en-US" altLang="en-US" sz="1200" dirty="0" smtClean="0"/>
              <a:t> Response </a:t>
            </a:r>
            <a:r>
              <a:rPr lang="en-US" altLang="en-US" sz="1200" dirty="0"/>
              <a:t>teams</a:t>
            </a:r>
          </a:p>
          <a:p>
            <a:pPr eaLnBrk="1" hangingPunct="1">
              <a:buFontTx/>
              <a:buChar char="•"/>
            </a:pPr>
            <a:r>
              <a:rPr lang="en-US" altLang="en-US" sz="1200" dirty="0" smtClean="0"/>
              <a:t> Culture of collaboration</a:t>
            </a:r>
            <a:endParaRPr lang="en-US" altLang="en-US" sz="1200" dirty="0"/>
          </a:p>
          <a:p>
            <a:pPr eaLnBrk="1" hangingPunct="1">
              <a:buFontTx/>
              <a:buChar char="•"/>
            </a:pPr>
            <a:r>
              <a:rPr lang="en-US" altLang="en-US" sz="1200" dirty="0" smtClean="0"/>
              <a:t> Knowledge </a:t>
            </a:r>
            <a:r>
              <a:rPr lang="en-US" altLang="en-US" sz="1200" dirty="0"/>
              <a:t>maps</a:t>
            </a:r>
          </a:p>
          <a:p>
            <a:pPr eaLnBrk="1" hangingPunct="1"/>
            <a:endParaRPr lang="en-US" altLang="en-US" sz="1200" dirty="0"/>
          </a:p>
          <a:p>
            <a:pPr eaLnBrk="1" hangingPunct="1">
              <a:lnSpc>
                <a:spcPct val="0"/>
              </a:lnSpc>
            </a:pPr>
            <a:endParaRPr lang="en-US" altLang="en-US" sz="1200" dirty="0"/>
          </a:p>
          <a:p>
            <a:pPr eaLnBrk="1" hangingPunct="1">
              <a:lnSpc>
                <a:spcPct val="30000"/>
              </a:lnSpc>
            </a:pPr>
            <a:r>
              <a:rPr lang="en-US" altLang="en-US" sz="1200" dirty="0"/>
              <a:t>(HARNESS)</a:t>
            </a:r>
          </a:p>
        </p:txBody>
      </p:sp>
      <p:sp>
        <p:nvSpPr>
          <p:cNvPr id="62474" name="Text Box 10"/>
          <p:cNvSpPr txBox="1">
            <a:spLocks noChangeArrowheads="1"/>
          </p:cNvSpPr>
          <p:nvPr/>
        </p:nvSpPr>
        <p:spPr bwMode="auto">
          <a:xfrm>
            <a:off x="6019801" y="4074384"/>
            <a:ext cx="2057400" cy="1532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1"/>
              </a:buClr>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1"/>
              </a:buClr>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SzPct val="75000"/>
              <a:buFont typeface="Wingdings" panose="05000000000000000000" pitchFamily="2" charset="2"/>
              <a:buChar char="n"/>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1"/>
              </a:buClr>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ClrTx/>
              <a:buSzTx/>
              <a:buFontTx/>
              <a:buChar char="•"/>
            </a:pPr>
            <a:r>
              <a:rPr lang="en-US" altLang="en-US" sz="1200" dirty="0"/>
              <a:t> </a:t>
            </a:r>
            <a:r>
              <a:rPr lang="en-US" altLang="en-US" sz="1200" dirty="0" smtClean="0"/>
              <a:t>Openness to new ideas</a:t>
            </a:r>
            <a:endParaRPr lang="en-US" altLang="en-US" sz="1200" dirty="0"/>
          </a:p>
          <a:p>
            <a:pPr eaLnBrk="1" hangingPunct="1">
              <a:lnSpc>
                <a:spcPct val="90000"/>
              </a:lnSpc>
              <a:spcBef>
                <a:spcPct val="0"/>
              </a:spcBef>
              <a:buClrTx/>
              <a:buSzTx/>
              <a:buFontTx/>
              <a:buChar char="•"/>
            </a:pPr>
            <a:r>
              <a:rPr lang="en-US" altLang="en-US" sz="1200" dirty="0" smtClean="0"/>
              <a:t> Spaces (physical </a:t>
            </a:r>
            <a:r>
              <a:rPr lang="en-US" altLang="en-US" sz="1200" dirty="0"/>
              <a:t>&amp; virtual</a:t>
            </a:r>
            <a:r>
              <a:rPr lang="en-US" altLang="en-US" sz="1200" dirty="0" smtClean="0"/>
              <a:t>)</a:t>
            </a:r>
            <a:endParaRPr lang="en-US" altLang="en-US" sz="1200" dirty="0"/>
          </a:p>
          <a:p>
            <a:pPr eaLnBrk="1" hangingPunct="1">
              <a:lnSpc>
                <a:spcPct val="90000"/>
              </a:lnSpc>
              <a:spcBef>
                <a:spcPct val="0"/>
              </a:spcBef>
              <a:buClrTx/>
              <a:buSzTx/>
              <a:buFontTx/>
              <a:buChar char="•"/>
            </a:pPr>
            <a:r>
              <a:rPr lang="en-US" altLang="en-US" sz="1200" dirty="0" smtClean="0"/>
              <a:t> Groupware</a:t>
            </a:r>
            <a:endParaRPr lang="en-US" altLang="en-US" sz="1200" dirty="0"/>
          </a:p>
          <a:p>
            <a:pPr eaLnBrk="1" hangingPunct="1">
              <a:lnSpc>
                <a:spcPct val="90000"/>
              </a:lnSpc>
              <a:spcBef>
                <a:spcPct val="0"/>
              </a:spcBef>
              <a:buClrTx/>
              <a:buSzTx/>
              <a:buFontTx/>
              <a:buChar char="•"/>
            </a:pPr>
            <a:r>
              <a:rPr lang="en-US" altLang="en-US" sz="1200" dirty="0" smtClean="0"/>
              <a:t> Meetings</a:t>
            </a:r>
            <a:endParaRPr lang="en-US" altLang="en-US" sz="1200" dirty="0"/>
          </a:p>
          <a:p>
            <a:pPr eaLnBrk="1" hangingPunct="1">
              <a:lnSpc>
                <a:spcPct val="90000"/>
              </a:lnSpc>
              <a:spcBef>
                <a:spcPct val="0"/>
              </a:spcBef>
              <a:buClrTx/>
              <a:buSzTx/>
              <a:buFontTx/>
              <a:buChar char="•"/>
            </a:pPr>
            <a:r>
              <a:rPr lang="en-US" altLang="en-US" sz="1200" dirty="0" smtClean="0"/>
              <a:t> Brainstorming</a:t>
            </a:r>
            <a:endParaRPr lang="en-US" altLang="en-US" sz="1200" dirty="0"/>
          </a:p>
          <a:p>
            <a:pPr eaLnBrk="1" hangingPunct="1">
              <a:lnSpc>
                <a:spcPct val="90000"/>
              </a:lnSpc>
              <a:spcBef>
                <a:spcPct val="0"/>
              </a:spcBef>
              <a:buClrTx/>
              <a:buSzTx/>
              <a:buFontTx/>
              <a:buChar char="•"/>
            </a:pPr>
            <a:r>
              <a:rPr lang="en-US" altLang="en-US" sz="1200" dirty="0" smtClean="0"/>
              <a:t> Scenario </a:t>
            </a:r>
            <a:r>
              <a:rPr lang="en-US" altLang="en-US" sz="1200" dirty="0"/>
              <a:t>analysis</a:t>
            </a:r>
          </a:p>
          <a:p>
            <a:pPr eaLnBrk="1" hangingPunct="1">
              <a:spcBef>
                <a:spcPct val="0"/>
              </a:spcBef>
              <a:buClrTx/>
              <a:buSzTx/>
              <a:buFontTx/>
              <a:buNone/>
            </a:pPr>
            <a:endParaRPr lang="en-US" altLang="en-US" sz="1200" dirty="0"/>
          </a:p>
          <a:p>
            <a:pPr eaLnBrk="1" hangingPunct="1">
              <a:spcBef>
                <a:spcPct val="0"/>
              </a:spcBef>
              <a:buClrTx/>
              <a:buSzTx/>
              <a:buFontTx/>
              <a:buNone/>
            </a:pPr>
            <a:endParaRPr lang="en-US" altLang="en-US" sz="1200" dirty="0"/>
          </a:p>
          <a:p>
            <a:pPr eaLnBrk="1" hangingPunct="1">
              <a:lnSpc>
                <a:spcPct val="30000"/>
              </a:lnSpc>
              <a:spcBef>
                <a:spcPct val="0"/>
              </a:spcBef>
              <a:buClrTx/>
              <a:buSzTx/>
              <a:buFontTx/>
              <a:buNone/>
            </a:pPr>
            <a:r>
              <a:rPr lang="en-US" altLang="en-US" sz="1200" dirty="0"/>
              <a:t>(HYPOTHESIZE)</a:t>
            </a:r>
          </a:p>
        </p:txBody>
      </p:sp>
      <p:sp>
        <p:nvSpPr>
          <p:cNvPr id="62475" name="Rectangle 11"/>
          <p:cNvSpPr>
            <a:spLocks noChangeArrowheads="1"/>
          </p:cNvSpPr>
          <p:nvPr/>
        </p:nvSpPr>
        <p:spPr bwMode="auto">
          <a:xfrm>
            <a:off x="533400" y="1371600"/>
            <a:ext cx="8001000" cy="48006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endParaRPr lang="en-US" altLang="en-US"/>
          </a:p>
        </p:txBody>
      </p:sp>
      <p:sp>
        <p:nvSpPr>
          <p:cNvPr id="62476" name="Line 12"/>
          <p:cNvSpPr>
            <a:spLocks noChangeShapeType="1"/>
          </p:cNvSpPr>
          <p:nvPr/>
        </p:nvSpPr>
        <p:spPr bwMode="auto">
          <a:xfrm flipH="1" flipV="1">
            <a:off x="2057400" y="1371600"/>
            <a:ext cx="0" cy="4800600"/>
          </a:xfrm>
          <a:prstGeom prst="line">
            <a:avLst/>
          </a:prstGeom>
          <a:noFill/>
          <a:ln w="38100">
            <a:solidFill>
              <a:schemeClr val="tx1"/>
            </a:solidFill>
            <a:prstDash val="sysDot"/>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62477" name="Line 13"/>
          <p:cNvSpPr>
            <a:spLocks noChangeShapeType="1"/>
          </p:cNvSpPr>
          <p:nvPr/>
        </p:nvSpPr>
        <p:spPr bwMode="auto">
          <a:xfrm flipH="1" flipV="1">
            <a:off x="5638800" y="1371600"/>
            <a:ext cx="0" cy="4800600"/>
          </a:xfrm>
          <a:prstGeom prst="line">
            <a:avLst/>
          </a:prstGeom>
          <a:noFill/>
          <a:ln w="38100">
            <a:solidFill>
              <a:schemeClr val="tx1"/>
            </a:solidFill>
            <a:prstDash val="sysDot"/>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62478" name="Line 14"/>
          <p:cNvSpPr>
            <a:spLocks noChangeShapeType="1"/>
          </p:cNvSpPr>
          <p:nvPr/>
        </p:nvSpPr>
        <p:spPr bwMode="auto">
          <a:xfrm>
            <a:off x="533400" y="3657600"/>
            <a:ext cx="8001000" cy="0"/>
          </a:xfrm>
          <a:prstGeom prst="line">
            <a:avLst/>
          </a:prstGeom>
          <a:noFill/>
          <a:ln w="38100">
            <a:solidFill>
              <a:schemeClr val="tx1"/>
            </a:solidFill>
            <a:prstDash val="sysDot"/>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62479" name="Text Box 15"/>
          <p:cNvSpPr txBox="1">
            <a:spLocks noChangeArrowheads="1"/>
          </p:cNvSpPr>
          <p:nvPr/>
        </p:nvSpPr>
        <p:spPr bwMode="auto">
          <a:xfrm>
            <a:off x="448962" y="6483461"/>
            <a:ext cx="86868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lnSpc>
                <a:spcPct val="110000"/>
              </a:lnSpc>
            </a:pPr>
            <a:r>
              <a:rPr lang="en-US" altLang="en-US" sz="1000" dirty="0"/>
              <a:t>From </a:t>
            </a:r>
            <a:r>
              <a:rPr lang="en-US" altLang="en-US" sz="1000" i="1" dirty="0"/>
              <a:t>Knowledge Management for the Information Professional</a:t>
            </a:r>
            <a:r>
              <a:rPr lang="en-US" altLang="en-US" sz="1000" dirty="0"/>
              <a:t>, Edited by T. Kanti </a:t>
            </a:r>
            <a:r>
              <a:rPr lang="en-US" altLang="en-US" sz="1000" dirty="0" err="1"/>
              <a:t>Srikantaiah</a:t>
            </a:r>
            <a:r>
              <a:rPr lang="en-US" altLang="en-US" sz="1000" dirty="0"/>
              <a:t> and Michael E.D. Koenig. Information Today, Medford, N.J.  (2000)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631950" y="4648200"/>
            <a:ext cx="5943600" cy="609600"/>
            <a:chOff x="1392" y="3216"/>
            <a:chExt cx="3744" cy="384"/>
          </a:xfrm>
        </p:grpSpPr>
        <p:sp>
          <p:nvSpPr>
            <p:cNvPr id="3" name="AutoShape 4"/>
            <p:cNvSpPr>
              <a:spLocks noChangeArrowheads="1"/>
            </p:cNvSpPr>
            <p:nvPr/>
          </p:nvSpPr>
          <p:spPr bwMode="auto">
            <a:xfrm flipV="1">
              <a:off x="1392" y="3216"/>
              <a:ext cx="3744" cy="384"/>
            </a:xfrm>
            <a:custGeom>
              <a:avLst/>
              <a:gdLst>
                <a:gd name="T0" fmla="*/ 3602 w 21600"/>
                <a:gd name="T1" fmla="*/ 192 h 21600"/>
                <a:gd name="T2" fmla="*/ 1872 w 21600"/>
                <a:gd name="T3" fmla="*/ 384 h 21600"/>
                <a:gd name="T4" fmla="*/ 142 w 21600"/>
                <a:gd name="T5" fmla="*/ 192 h 21600"/>
                <a:gd name="T6" fmla="*/ 1872 w 21600"/>
                <a:gd name="T7" fmla="*/ 0 h 21600"/>
                <a:gd name="T8" fmla="*/ 0 60000 65536"/>
                <a:gd name="T9" fmla="*/ 0 60000 65536"/>
                <a:gd name="T10" fmla="*/ 0 60000 65536"/>
                <a:gd name="T11" fmla="*/ 0 60000 65536"/>
                <a:gd name="T12" fmla="*/ 2619 w 21600"/>
                <a:gd name="T13" fmla="*/ 2644 h 21600"/>
                <a:gd name="T14" fmla="*/ 18981 w 21600"/>
                <a:gd name="T15" fmla="*/ 18956 h 21600"/>
              </a:gdLst>
              <a:ahLst/>
              <a:cxnLst>
                <a:cxn ang="T8">
                  <a:pos x="T0" y="T1"/>
                </a:cxn>
                <a:cxn ang="T9">
                  <a:pos x="T2" y="T3"/>
                </a:cxn>
                <a:cxn ang="T10">
                  <a:pos x="T4" y="T5"/>
                </a:cxn>
                <a:cxn ang="T11">
                  <a:pos x="T6" y="T7"/>
                </a:cxn>
              </a:cxnLst>
              <a:rect l="T12" t="T13" r="T14" b="T15"/>
              <a:pathLst>
                <a:path w="21600" h="21600">
                  <a:moveTo>
                    <a:pt x="0" y="0"/>
                  </a:moveTo>
                  <a:lnTo>
                    <a:pt x="1642" y="21600"/>
                  </a:lnTo>
                  <a:lnTo>
                    <a:pt x="19958" y="21600"/>
                  </a:lnTo>
                  <a:lnTo>
                    <a:pt x="21600" y="0"/>
                  </a:lnTo>
                  <a:close/>
                </a:path>
              </a:pathLst>
            </a:custGeom>
            <a:solidFill>
              <a:srgbClr val="FFFF99"/>
            </a:solidFill>
            <a:ln w="9525">
              <a:solidFill>
                <a:schemeClr val="tx1"/>
              </a:solidFill>
              <a:miter lim="800000"/>
              <a:headEnd/>
              <a:tailEnd/>
            </a:ln>
          </p:spPr>
          <p:txBody>
            <a:bodyPr wrap="none" anchor="ctr"/>
            <a:lstStyle/>
            <a:p>
              <a:endParaRPr lang="en-US"/>
            </a:p>
          </p:txBody>
        </p:sp>
        <p:sp>
          <p:nvSpPr>
            <p:cNvPr id="4" name="Text Box 5"/>
            <p:cNvSpPr txBox="1">
              <a:spLocks noChangeArrowheads="1"/>
            </p:cNvSpPr>
            <p:nvPr/>
          </p:nvSpPr>
          <p:spPr bwMode="auto">
            <a:xfrm>
              <a:off x="2976" y="3264"/>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sz="2000" b="1">
                  <a:latin typeface="Arial" panose="020B0604020202020204" pitchFamily="34" charset="0"/>
                </a:rPr>
                <a:t>Data</a:t>
              </a:r>
            </a:p>
          </p:txBody>
        </p:sp>
      </p:grpSp>
      <p:grpSp>
        <p:nvGrpSpPr>
          <p:cNvPr id="5" name="Group 6"/>
          <p:cNvGrpSpPr>
            <a:grpSpLocks/>
          </p:cNvGrpSpPr>
          <p:nvPr/>
        </p:nvGrpSpPr>
        <p:grpSpPr bwMode="auto">
          <a:xfrm>
            <a:off x="2165350" y="3886200"/>
            <a:ext cx="4876800" cy="609600"/>
            <a:chOff x="1728" y="2736"/>
            <a:chExt cx="3072" cy="384"/>
          </a:xfrm>
        </p:grpSpPr>
        <p:sp>
          <p:nvSpPr>
            <p:cNvPr id="6" name="AutoShape 7"/>
            <p:cNvSpPr>
              <a:spLocks noChangeArrowheads="1"/>
            </p:cNvSpPr>
            <p:nvPr/>
          </p:nvSpPr>
          <p:spPr bwMode="auto">
            <a:xfrm flipV="1">
              <a:off x="1728" y="2736"/>
              <a:ext cx="3072" cy="384"/>
            </a:xfrm>
            <a:custGeom>
              <a:avLst/>
              <a:gdLst>
                <a:gd name="T0" fmla="*/ 2930 w 21600"/>
                <a:gd name="T1" fmla="*/ 192 h 21600"/>
                <a:gd name="T2" fmla="*/ 1536 w 21600"/>
                <a:gd name="T3" fmla="*/ 384 h 21600"/>
                <a:gd name="T4" fmla="*/ 142 w 21600"/>
                <a:gd name="T5" fmla="*/ 192 h 21600"/>
                <a:gd name="T6" fmla="*/ 1536 w 21600"/>
                <a:gd name="T7" fmla="*/ 0 h 21600"/>
                <a:gd name="T8" fmla="*/ 0 60000 65536"/>
                <a:gd name="T9" fmla="*/ 0 60000 65536"/>
                <a:gd name="T10" fmla="*/ 0 60000 65536"/>
                <a:gd name="T11" fmla="*/ 0 60000 65536"/>
                <a:gd name="T12" fmla="*/ 2798 w 21600"/>
                <a:gd name="T13" fmla="*/ 2813 h 21600"/>
                <a:gd name="T14" fmla="*/ 18802 w 21600"/>
                <a:gd name="T15" fmla="*/ 18788 h 21600"/>
              </a:gdLst>
              <a:ahLst/>
              <a:cxnLst>
                <a:cxn ang="T8">
                  <a:pos x="T0" y="T1"/>
                </a:cxn>
                <a:cxn ang="T9">
                  <a:pos x="T2" y="T3"/>
                </a:cxn>
                <a:cxn ang="T10">
                  <a:pos x="T4" y="T5"/>
                </a:cxn>
                <a:cxn ang="T11">
                  <a:pos x="T6" y="T7"/>
                </a:cxn>
              </a:cxnLst>
              <a:rect l="T12" t="T13" r="T14" b="T15"/>
              <a:pathLst>
                <a:path w="21600" h="21600">
                  <a:moveTo>
                    <a:pt x="0" y="0"/>
                  </a:moveTo>
                  <a:lnTo>
                    <a:pt x="1996" y="21600"/>
                  </a:lnTo>
                  <a:lnTo>
                    <a:pt x="19604" y="21600"/>
                  </a:lnTo>
                  <a:lnTo>
                    <a:pt x="21600" y="0"/>
                  </a:lnTo>
                  <a:close/>
                </a:path>
              </a:pathLst>
            </a:custGeom>
            <a:solidFill>
              <a:srgbClr val="FFFF99"/>
            </a:solidFill>
            <a:ln w="9525">
              <a:solidFill>
                <a:schemeClr val="tx1"/>
              </a:solidFill>
              <a:miter lim="800000"/>
              <a:headEnd/>
              <a:tailEnd/>
            </a:ln>
          </p:spPr>
          <p:txBody>
            <a:bodyPr wrap="none" anchor="ctr"/>
            <a:lstStyle/>
            <a:p>
              <a:endParaRPr lang="en-US"/>
            </a:p>
          </p:txBody>
        </p:sp>
        <p:sp>
          <p:nvSpPr>
            <p:cNvPr id="7" name="Text Box 8"/>
            <p:cNvSpPr txBox="1">
              <a:spLocks noChangeArrowheads="1"/>
            </p:cNvSpPr>
            <p:nvPr/>
          </p:nvSpPr>
          <p:spPr bwMode="auto">
            <a:xfrm>
              <a:off x="2669" y="2814"/>
              <a:ext cx="117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sz="2000" b="1">
                  <a:latin typeface="Arial" panose="020B0604020202020204" pitchFamily="34" charset="0"/>
                </a:rPr>
                <a:t>Information</a:t>
              </a:r>
            </a:p>
          </p:txBody>
        </p:sp>
      </p:grpSp>
      <p:grpSp>
        <p:nvGrpSpPr>
          <p:cNvPr id="8" name="Group 9"/>
          <p:cNvGrpSpPr>
            <a:grpSpLocks/>
          </p:cNvGrpSpPr>
          <p:nvPr/>
        </p:nvGrpSpPr>
        <p:grpSpPr bwMode="auto">
          <a:xfrm>
            <a:off x="2727325" y="3124200"/>
            <a:ext cx="3733800" cy="609600"/>
            <a:chOff x="2082" y="2256"/>
            <a:chExt cx="2352" cy="384"/>
          </a:xfrm>
        </p:grpSpPr>
        <p:sp>
          <p:nvSpPr>
            <p:cNvPr id="9" name="AutoShape 10"/>
            <p:cNvSpPr>
              <a:spLocks noChangeArrowheads="1"/>
            </p:cNvSpPr>
            <p:nvPr/>
          </p:nvSpPr>
          <p:spPr bwMode="auto">
            <a:xfrm flipV="1">
              <a:off x="2082" y="2256"/>
              <a:ext cx="2352" cy="384"/>
            </a:xfrm>
            <a:custGeom>
              <a:avLst/>
              <a:gdLst>
                <a:gd name="T0" fmla="*/ 2215 w 21600"/>
                <a:gd name="T1" fmla="*/ 192 h 21600"/>
                <a:gd name="T2" fmla="*/ 1176 w 21600"/>
                <a:gd name="T3" fmla="*/ 384 h 21600"/>
                <a:gd name="T4" fmla="*/ 137 w 21600"/>
                <a:gd name="T5" fmla="*/ 192 h 21600"/>
                <a:gd name="T6" fmla="*/ 1176 w 21600"/>
                <a:gd name="T7" fmla="*/ 0 h 21600"/>
                <a:gd name="T8" fmla="*/ 0 60000 65536"/>
                <a:gd name="T9" fmla="*/ 0 60000 65536"/>
                <a:gd name="T10" fmla="*/ 0 60000 65536"/>
                <a:gd name="T11" fmla="*/ 0 60000 65536"/>
                <a:gd name="T12" fmla="*/ 3058 w 21600"/>
                <a:gd name="T13" fmla="*/ 3038 h 21600"/>
                <a:gd name="T14" fmla="*/ 18542 w 21600"/>
                <a:gd name="T15" fmla="*/ 18563 h 21600"/>
              </a:gdLst>
              <a:ahLst/>
              <a:cxnLst>
                <a:cxn ang="T8">
                  <a:pos x="T0" y="T1"/>
                </a:cxn>
                <a:cxn ang="T9">
                  <a:pos x="T2" y="T3"/>
                </a:cxn>
                <a:cxn ang="T10">
                  <a:pos x="T4" y="T5"/>
                </a:cxn>
                <a:cxn ang="T11">
                  <a:pos x="T6" y="T7"/>
                </a:cxn>
              </a:cxnLst>
              <a:rect l="T12" t="T13" r="T14" b="T15"/>
              <a:pathLst>
                <a:path w="21600" h="21600">
                  <a:moveTo>
                    <a:pt x="0" y="0"/>
                  </a:moveTo>
                  <a:lnTo>
                    <a:pt x="2516" y="21600"/>
                  </a:lnTo>
                  <a:lnTo>
                    <a:pt x="19084" y="21600"/>
                  </a:lnTo>
                  <a:lnTo>
                    <a:pt x="21600" y="0"/>
                  </a:lnTo>
                  <a:close/>
                </a:path>
              </a:pathLst>
            </a:custGeom>
            <a:solidFill>
              <a:srgbClr val="FFFF99"/>
            </a:solidFill>
            <a:ln w="9525">
              <a:solidFill>
                <a:schemeClr val="tx1"/>
              </a:solidFill>
              <a:miter lim="800000"/>
              <a:headEnd/>
              <a:tailEnd/>
            </a:ln>
          </p:spPr>
          <p:txBody>
            <a:bodyPr wrap="none" anchor="ctr"/>
            <a:lstStyle/>
            <a:p>
              <a:endParaRPr lang="en-US"/>
            </a:p>
          </p:txBody>
        </p:sp>
        <p:sp>
          <p:nvSpPr>
            <p:cNvPr id="10" name="Text Box 11"/>
            <p:cNvSpPr txBox="1">
              <a:spLocks noChangeArrowheads="1"/>
            </p:cNvSpPr>
            <p:nvPr/>
          </p:nvSpPr>
          <p:spPr bwMode="auto">
            <a:xfrm>
              <a:off x="2688" y="2334"/>
              <a:ext cx="115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sz="2000" b="1">
                  <a:latin typeface="Arial" panose="020B0604020202020204" pitchFamily="34" charset="0"/>
                </a:rPr>
                <a:t>Knowledge</a:t>
              </a:r>
            </a:p>
          </p:txBody>
        </p:sp>
      </p:grpSp>
      <p:grpSp>
        <p:nvGrpSpPr>
          <p:cNvPr id="11" name="Group 12"/>
          <p:cNvGrpSpPr>
            <a:grpSpLocks/>
          </p:cNvGrpSpPr>
          <p:nvPr/>
        </p:nvGrpSpPr>
        <p:grpSpPr bwMode="auto">
          <a:xfrm>
            <a:off x="3276600" y="1143000"/>
            <a:ext cx="2651125" cy="1828800"/>
            <a:chOff x="2428" y="1008"/>
            <a:chExt cx="1670" cy="1152"/>
          </a:xfrm>
        </p:grpSpPr>
        <p:sp>
          <p:nvSpPr>
            <p:cNvPr id="12" name="AutoShape 13"/>
            <p:cNvSpPr>
              <a:spLocks noChangeArrowheads="1"/>
            </p:cNvSpPr>
            <p:nvPr/>
          </p:nvSpPr>
          <p:spPr bwMode="auto">
            <a:xfrm>
              <a:off x="2428" y="1008"/>
              <a:ext cx="1670" cy="1152"/>
            </a:xfrm>
            <a:prstGeom prst="triangle">
              <a:avLst>
                <a:gd name="adj" fmla="val 50000"/>
              </a:avLst>
            </a:prstGeom>
            <a:solidFill>
              <a:srgbClr val="FFFF99"/>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p>
          </p:txBody>
        </p:sp>
        <p:sp>
          <p:nvSpPr>
            <p:cNvPr id="13" name="Text Box 14"/>
            <p:cNvSpPr txBox="1">
              <a:spLocks noChangeArrowheads="1"/>
            </p:cNvSpPr>
            <p:nvPr/>
          </p:nvSpPr>
          <p:spPr bwMode="auto">
            <a:xfrm>
              <a:off x="2834" y="1806"/>
              <a:ext cx="86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sz="2000" b="1" dirty="0">
                  <a:latin typeface="Arial" panose="020B0604020202020204" pitchFamily="34" charset="0"/>
                </a:rPr>
                <a:t>Wisdom</a:t>
              </a:r>
            </a:p>
          </p:txBody>
        </p:sp>
      </p:grpSp>
    </p:spTree>
    <p:extLst>
      <p:ext uri="{BB962C8B-B14F-4D97-AF65-F5344CB8AC3E}">
        <p14:creationId xmlns:p14="http://schemas.microsoft.com/office/powerpoint/2010/main" val="17538561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685800" y="228600"/>
            <a:ext cx="7772400" cy="1447800"/>
          </a:xfrm>
        </p:spPr>
        <p:txBody>
          <a:bodyPr/>
          <a:lstStyle/>
          <a:p>
            <a:pPr eaLnBrk="1" hangingPunct="1">
              <a:defRPr/>
            </a:pPr>
            <a:r>
              <a:rPr lang="en-US" altLang="en-US" sz="4000" b="1" smtClean="0"/>
              <a:t>Competitive Intelligence</a:t>
            </a:r>
          </a:p>
        </p:txBody>
      </p:sp>
      <p:sp>
        <p:nvSpPr>
          <p:cNvPr id="105475" name="Rectangle 3"/>
          <p:cNvSpPr>
            <a:spLocks noGrp="1" noChangeArrowheads="1"/>
          </p:cNvSpPr>
          <p:nvPr>
            <p:ph type="body" idx="1"/>
          </p:nvPr>
        </p:nvSpPr>
        <p:spPr>
          <a:xfrm>
            <a:off x="685800" y="1295400"/>
            <a:ext cx="8001000" cy="4495800"/>
          </a:xfrm>
        </p:spPr>
        <p:txBody>
          <a:bodyPr/>
          <a:lstStyle/>
          <a:p>
            <a:pPr eaLnBrk="1" hangingPunct="1">
              <a:buFont typeface="Wingdings" panose="05000000000000000000" pitchFamily="2" charset="2"/>
              <a:buNone/>
              <a:defRPr/>
            </a:pPr>
            <a:r>
              <a:rPr lang="en-US" altLang="en-US" sz="2800" u="sng" smtClean="0"/>
              <a:t>Definition</a:t>
            </a:r>
          </a:p>
          <a:p>
            <a:pPr eaLnBrk="1" hangingPunct="1">
              <a:buFont typeface="Wingdings" panose="05000000000000000000" pitchFamily="2" charset="2"/>
              <a:buNone/>
              <a:defRPr/>
            </a:pPr>
            <a:r>
              <a:rPr lang="en-US" altLang="en-US" sz="2800" smtClean="0"/>
              <a:t>    systematic and ethical program for gathering, analyzing, and managing external information that can affect your company's plans, decisions, and operations...Specifically, it is the legal collection and analysis of information regarding the capabilities, vulnerabilities, and intentions of business competitors, conducted buy using information databases and other </a:t>
            </a:r>
            <a:r>
              <a:rPr lang="ja-JP" altLang="en-US" sz="2800" smtClean="0">
                <a:latin typeface="Arial" panose="020B0604020202020204" pitchFamily="34" charset="0"/>
              </a:rPr>
              <a:t>“</a:t>
            </a:r>
            <a:r>
              <a:rPr lang="en-US" altLang="ja-JP" sz="2800" smtClean="0"/>
              <a:t>open sources</a:t>
            </a:r>
            <a:r>
              <a:rPr lang="ja-JP" altLang="en-US" sz="2800" smtClean="0">
                <a:latin typeface="Arial" panose="020B0604020202020204" pitchFamily="34" charset="0"/>
              </a:rPr>
              <a:t>”</a:t>
            </a:r>
            <a:r>
              <a:rPr lang="en-US" altLang="ja-JP" sz="2800" smtClean="0"/>
              <a:t> and through ethical inquiry (</a:t>
            </a:r>
            <a:r>
              <a:rPr lang="en-US" altLang="ja-JP" sz="2800" smtClean="0">
                <a:hlinkClick r:id="rId2"/>
              </a:rPr>
              <a:t>http://www.scip.org/ci</a:t>
            </a:r>
            <a:r>
              <a:rPr lang="en-US" altLang="ja-JP" sz="2800" smtClean="0"/>
              <a:t>).</a:t>
            </a:r>
            <a:endParaRPr lang="en-US" altLang="en-US" sz="28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685800" y="228600"/>
            <a:ext cx="7772400" cy="1600200"/>
          </a:xfrm>
        </p:spPr>
        <p:txBody>
          <a:bodyPr/>
          <a:lstStyle/>
          <a:p>
            <a:pPr eaLnBrk="1" hangingPunct="1">
              <a:defRPr/>
            </a:pPr>
            <a:r>
              <a:rPr lang="en-US" altLang="en-US" sz="4000" b="1" smtClean="0"/>
              <a:t>Knowledge Mapping</a:t>
            </a:r>
          </a:p>
        </p:txBody>
      </p:sp>
      <p:sp>
        <p:nvSpPr>
          <p:cNvPr id="75779" name="Rectangle 3"/>
          <p:cNvSpPr>
            <a:spLocks noGrp="1" noChangeArrowheads="1"/>
          </p:cNvSpPr>
          <p:nvPr>
            <p:ph type="body" idx="1"/>
          </p:nvPr>
        </p:nvSpPr>
        <p:spPr>
          <a:extLst>
            <a:ext uri="{AF507438-7753-43e0-B8FC-AC1667EBCBE1}"/>
          </a:extLst>
        </p:spPr>
        <p:txBody>
          <a:bodyPr/>
          <a:lstStyle/>
          <a:p>
            <a:pPr eaLnBrk="1" hangingPunct="1">
              <a:buSzPct val="150000"/>
              <a:buFont typeface="Wingdings" panose="05000000000000000000" pitchFamily="2" charset="2"/>
              <a:buChar char="§"/>
              <a:defRPr/>
            </a:pPr>
            <a:r>
              <a:rPr lang="en-US" altLang="en-US" sz="2400" smtClean="0"/>
              <a:t>A knowledge map graphically displays, among other things, staff skills and competencies, business processes, products, customers and information repositories in an organization emphasizing relationships.</a:t>
            </a:r>
          </a:p>
          <a:p>
            <a:pPr eaLnBrk="1" hangingPunct="1">
              <a:buSzPct val="150000"/>
              <a:buFont typeface="Wingdings" panose="05000000000000000000" pitchFamily="2" charset="2"/>
              <a:buChar char="§"/>
              <a:defRPr/>
            </a:pPr>
            <a:r>
              <a:rPr lang="en-US" altLang="en-US" sz="2400" smtClean="0"/>
              <a:t>A knowledge map provides an assessment of knowledge creation, knowledge capture, knowledge transfer and knowledge sharing in an organization identifying gaps and assisting in developing appropriate knowledge management policies and practices.</a:t>
            </a:r>
          </a:p>
          <a:p>
            <a:pPr eaLnBrk="1" hangingPunct="1">
              <a:buSzPct val="150000"/>
              <a:buFont typeface="Wingdings" panose="05000000000000000000" pitchFamily="2" charset="2"/>
              <a:buChar char="§"/>
              <a:defRPr/>
            </a:pPr>
            <a:r>
              <a:rPr lang="en-US" altLang="en-US" sz="2400" smtClean="0"/>
              <a:t>Knowledge maps point to people, documents, databases, and practices.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09600" y="0"/>
            <a:ext cx="7772400" cy="762000"/>
          </a:xfrm>
        </p:spPr>
        <p:txBody>
          <a:bodyPr/>
          <a:lstStyle/>
          <a:p>
            <a:pPr eaLnBrk="1" hangingPunct="1">
              <a:lnSpc>
                <a:spcPct val="40000"/>
              </a:lnSpc>
              <a:defRPr/>
            </a:pPr>
            <a:r>
              <a:rPr lang="en-US" altLang="en-US" sz="3200" smtClean="0"/>
              <a:t>Srikantaiah</a:t>
            </a:r>
            <a:r>
              <a:rPr lang="ja-JP" altLang="en-US" sz="3200" smtClean="0">
                <a:latin typeface="Arial" panose="020B0604020202020204" pitchFamily="34" charset="0"/>
              </a:rPr>
              <a:t>’</a:t>
            </a:r>
            <a:r>
              <a:rPr lang="en-US" altLang="ja-JP" sz="3200" smtClean="0"/>
              <a:t>s Knowledge Management Model</a:t>
            </a:r>
            <a:endParaRPr lang="en-US" altLang="en-US" sz="3200" smtClean="0"/>
          </a:p>
        </p:txBody>
      </p:sp>
      <p:sp>
        <p:nvSpPr>
          <p:cNvPr id="59395" name="Oval 3"/>
          <p:cNvSpPr>
            <a:spLocks noChangeArrowheads="1"/>
          </p:cNvSpPr>
          <p:nvPr/>
        </p:nvSpPr>
        <p:spPr bwMode="auto">
          <a:xfrm>
            <a:off x="4267200" y="1752600"/>
            <a:ext cx="2819400" cy="1143000"/>
          </a:xfrm>
          <a:prstGeom prst="ellipse">
            <a:avLst/>
          </a:prstGeom>
          <a:solidFill>
            <a:schemeClr val="accent1"/>
          </a:solidFill>
          <a:ln w="12700" cap="sq">
            <a:solidFill>
              <a:schemeClr val="bg2"/>
            </a:solidFill>
            <a:miter lim="800000"/>
            <a:headEnd type="none" w="sm" len="sm"/>
            <a:tailEnd type="none" w="sm" len="sm"/>
          </a:ln>
          <a:effectLst>
            <a:outerShdw blurRad="63500" dist="107763" dir="2700000" algn="ctr" rotWithShape="0">
              <a:schemeClr val="bg2">
                <a:alpha val="74998"/>
              </a:schemeClr>
            </a:outerShdw>
          </a:effectLst>
        </p:spPr>
        <p:txBody>
          <a:bodyPr wrap="none" anchor="ctr"/>
          <a:lstStyle/>
          <a:p>
            <a:pPr algn="ctr" eaLnBrk="1" hangingPunct="1">
              <a:defRPr/>
            </a:pPr>
            <a:r>
              <a:rPr lang="en-US" sz="1600" b="1">
                <a:solidFill>
                  <a:srgbClr val="080808"/>
                </a:solidFill>
                <a:latin typeface="Times New Roman" charset="0"/>
                <a:ea typeface="ＭＳ Ｐゴシック" charset="0"/>
              </a:rPr>
              <a:t>Tacit Knowledge</a:t>
            </a:r>
          </a:p>
          <a:p>
            <a:pPr algn="ctr" eaLnBrk="1" hangingPunct="1">
              <a:defRPr/>
            </a:pPr>
            <a:r>
              <a:rPr lang="en-US" sz="1600" b="1">
                <a:solidFill>
                  <a:srgbClr val="080808"/>
                </a:solidFill>
                <a:latin typeface="Times New Roman" charset="0"/>
                <a:ea typeface="ＭＳ Ｐゴシック" charset="0"/>
              </a:rPr>
              <a:t>Asset</a:t>
            </a:r>
          </a:p>
          <a:p>
            <a:pPr algn="ctr" eaLnBrk="1" hangingPunct="1">
              <a:lnSpc>
                <a:spcPct val="110000"/>
              </a:lnSpc>
              <a:defRPr/>
            </a:pPr>
            <a:r>
              <a:rPr lang="en-US" sz="1600" b="1">
                <a:solidFill>
                  <a:srgbClr val="080808"/>
                </a:solidFill>
                <a:latin typeface="Times New Roman" charset="0"/>
                <a:ea typeface="ＭＳ Ｐゴシック" charset="0"/>
              </a:rPr>
              <a:t>Tacit         Tacit</a:t>
            </a:r>
          </a:p>
        </p:txBody>
      </p:sp>
      <p:sp>
        <p:nvSpPr>
          <p:cNvPr id="59396" name="Oval 4"/>
          <p:cNvSpPr>
            <a:spLocks noChangeArrowheads="1"/>
          </p:cNvSpPr>
          <p:nvPr/>
        </p:nvSpPr>
        <p:spPr bwMode="auto">
          <a:xfrm>
            <a:off x="3048000" y="3657600"/>
            <a:ext cx="2667000" cy="1143000"/>
          </a:xfrm>
          <a:prstGeom prst="ellipse">
            <a:avLst/>
          </a:prstGeom>
          <a:solidFill>
            <a:schemeClr val="accent1"/>
          </a:solidFill>
          <a:ln w="12700" cap="sq">
            <a:solidFill>
              <a:schemeClr val="bg2"/>
            </a:solidFill>
            <a:miter lim="800000"/>
            <a:headEnd type="none" w="sm" len="sm"/>
            <a:tailEnd type="none" w="sm" len="sm"/>
          </a:ln>
          <a:effectLst>
            <a:outerShdw blurRad="63500" dist="107763" dir="2700000" algn="ctr" rotWithShape="0">
              <a:schemeClr val="bg2">
                <a:alpha val="74998"/>
              </a:schemeClr>
            </a:outerShdw>
          </a:effectLst>
        </p:spPr>
        <p:txBody>
          <a:bodyPr wrap="none" anchor="ctr"/>
          <a:lstStyle/>
          <a:p>
            <a:pPr algn="ctr" eaLnBrk="1" hangingPunct="1">
              <a:defRPr/>
            </a:pPr>
            <a:r>
              <a:rPr lang="en-US" sz="1600" b="1">
                <a:solidFill>
                  <a:srgbClr val="080808"/>
                </a:solidFill>
                <a:latin typeface="Times New Roman" charset="0"/>
                <a:ea typeface="ＭＳ Ｐゴシック" charset="0"/>
              </a:rPr>
              <a:t>Knowledge</a:t>
            </a:r>
          </a:p>
          <a:p>
            <a:pPr algn="ctr" eaLnBrk="1" hangingPunct="1">
              <a:defRPr/>
            </a:pPr>
            <a:r>
              <a:rPr lang="en-US" sz="1600" b="1">
                <a:solidFill>
                  <a:srgbClr val="080808"/>
                </a:solidFill>
                <a:latin typeface="Times New Roman" charset="0"/>
                <a:ea typeface="ＭＳ Ｐゴシック" charset="0"/>
              </a:rPr>
              <a:t>Infrastructure </a:t>
            </a:r>
          </a:p>
          <a:p>
            <a:pPr algn="ctr" eaLnBrk="1" hangingPunct="1">
              <a:defRPr/>
            </a:pPr>
            <a:r>
              <a:rPr lang="en-US" sz="1600" b="1">
                <a:solidFill>
                  <a:srgbClr val="080808"/>
                </a:solidFill>
                <a:latin typeface="Times New Roman" charset="0"/>
                <a:ea typeface="ＭＳ Ｐゴシック" charset="0"/>
              </a:rPr>
              <a:t>and Types</a:t>
            </a:r>
          </a:p>
        </p:txBody>
      </p:sp>
      <p:sp>
        <p:nvSpPr>
          <p:cNvPr id="59397" name="Oval 5"/>
          <p:cNvSpPr>
            <a:spLocks noChangeArrowheads="1"/>
          </p:cNvSpPr>
          <p:nvPr/>
        </p:nvSpPr>
        <p:spPr bwMode="auto">
          <a:xfrm>
            <a:off x="1295400" y="1752600"/>
            <a:ext cx="2819400" cy="1143000"/>
          </a:xfrm>
          <a:prstGeom prst="ellipse">
            <a:avLst/>
          </a:prstGeom>
          <a:solidFill>
            <a:schemeClr val="accent1"/>
          </a:solidFill>
          <a:ln w="12700" cap="sq">
            <a:solidFill>
              <a:schemeClr val="bg2"/>
            </a:solidFill>
            <a:miter lim="800000"/>
            <a:headEnd type="none" w="sm" len="sm"/>
            <a:tailEnd type="none" w="sm" len="sm"/>
          </a:ln>
          <a:effectLst>
            <a:outerShdw blurRad="63500" dist="107763" dir="2700000" algn="ctr" rotWithShape="0">
              <a:schemeClr val="bg2">
                <a:alpha val="74998"/>
              </a:schemeClr>
            </a:outerShdw>
          </a:effectLst>
        </p:spPr>
        <p:txBody>
          <a:bodyPr wrap="none" anchor="ctr"/>
          <a:lstStyle/>
          <a:p>
            <a:pPr algn="ctr" eaLnBrk="1" hangingPunct="1">
              <a:defRPr/>
            </a:pPr>
            <a:r>
              <a:rPr lang="en-US" sz="1600" b="1">
                <a:solidFill>
                  <a:srgbClr val="080808"/>
                </a:solidFill>
                <a:latin typeface="Times New Roman" charset="0"/>
                <a:ea typeface="ＭＳ Ｐゴシック" charset="0"/>
              </a:rPr>
              <a:t>Explicit Knowledge</a:t>
            </a:r>
          </a:p>
          <a:p>
            <a:pPr algn="ctr" eaLnBrk="1" hangingPunct="1">
              <a:defRPr/>
            </a:pPr>
            <a:r>
              <a:rPr lang="en-US" sz="1600" b="1">
                <a:solidFill>
                  <a:srgbClr val="080808"/>
                </a:solidFill>
                <a:latin typeface="Times New Roman" charset="0"/>
                <a:ea typeface="ＭＳ Ｐゴシック" charset="0"/>
              </a:rPr>
              <a:t>Asset</a:t>
            </a:r>
          </a:p>
          <a:p>
            <a:pPr algn="ctr" eaLnBrk="1" hangingPunct="1">
              <a:defRPr/>
            </a:pPr>
            <a:r>
              <a:rPr lang="en-US" sz="1600" b="1">
                <a:solidFill>
                  <a:srgbClr val="080808"/>
                </a:solidFill>
                <a:latin typeface="Times New Roman" charset="0"/>
                <a:ea typeface="ＭＳ Ｐゴシック" charset="0"/>
              </a:rPr>
              <a:t>(Explicit          Tacit</a:t>
            </a:r>
          </a:p>
        </p:txBody>
      </p:sp>
      <p:sp>
        <p:nvSpPr>
          <p:cNvPr id="58374" name="Line 6"/>
          <p:cNvSpPr>
            <a:spLocks noChangeShapeType="1"/>
          </p:cNvSpPr>
          <p:nvPr/>
        </p:nvSpPr>
        <p:spPr bwMode="auto">
          <a:xfrm>
            <a:off x="2667000" y="2590800"/>
            <a:ext cx="381000" cy="0"/>
          </a:xfrm>
          <a:prstGeom prst="line">
            <a:avLst/>
          </a:prstGeom>
          <a:noFill/>
          <a:ln w="19050" cap="sq">
            <a:solidFill>
              <a:schemeClr val="bg2"/>
            </a:solidFill>
            <a:miter lim="800000"/>
            <a:headEnd type="none"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58375" name="Line 7"/>
          <p:cNvSpPr>
            <a:spLocks noChangeShapeType="1"/>
          </p:cNvSpPr>
          <p:nvPr/>
        </p:nvSpPr>
        <p:spPr bwMode="auto">
          <a:xfrm>
            <a:off x="5486400" y="2590800"/>
            <a:ext cx="304800" cy="0"/>
          </a:xfrm>
          <a:prstGeom prst="line">
            <a:avLst/>
          </a:prstGeom>
          <a:noFill/>
          <a:ln w="19050" cap="sq">
            <a:solidFill>
              <a:schemeClr val="bg2"/>
            </a:solidFill>
            <a:miter lim="800000"/>
            <a:headEnd type="none"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59400" name="AutoShape 8"/>
          <p:cNvSpPr>
            <a:spLocks noChangeArrowheads="1"/>
          </p:cNvSpPr>
          <p:nvPr/>
        </p:nvSpPr>
        <p:spPr bwMode="auto">
          <a:xfrm flipH="1">
            <a:off x="3124200" y="2895600"/>
            <a:ext cx="1752600" cy="685800"/>
          </a:xfrm>
          <a:prstGeom prst="curvedUpArrow">
            <a:avLst>
              <a:gd name="adj1" fmla="val 51111"/>
              <a:gd name="adj2" fmla="val 102222"/>
              <a:gd name="adj3" fmla="val 56769"/>
            </a:avLst>
          </a:prstGeom>
          <a:solidFill>
            <a:srgbClr val="FF0000"/>
          </a:solidFill>
          <a:ln w="12700" cap="sq">
            <a:solidFill>
              <a:schemeClr val="tx1"/>
            </a:solidFill>
            <a:miter lim="800000"/>
            <a:headEnd type="none" w="sm" len="sm"/>
            <a:tailEnd type="none" w="sm" len="sm"/>
          </a:ln>
          <a:effectLst>
            <a:prstShdw prst="shdw17" dist="17961" dir="2700000">
              <a:schemeClr val="tx1">
                <a:gamma/>
                <a:shade val="60000"/>
                <a:invGamma/>
                <a:alpha val="74998"/>
              </a:schemeClr>
            </a:prstShdw>
          </a:effectLst>
        </p:spPr>
        <p:txBody>
          <a:bodyPr wrap="none" anchor="ctr"/>
          <a:lstStyle/>
          <a:p>
            <a:pPr eaLnBrk="1" hangingPunct="1">
              <a:defRPr/>
            </a:pPr>
            <a:endParaRPr lang="en-US">
              <a:latin typeface="Times New Roman" charset="0"/>
              <a:ea typeface="ＭＳ Ｐゴシック" charset="0"/>
            </a:endParaRPr>
          </a:p>
        </p:txBody>
      </p:sp>
      <p:sp>
        <p:nvSpPr>
          <p:cNvPr id="59401" name="AutoShape 9"/>
          <p:cNvSpPr>
            <a:spLocks noChangeArrowheads="1"/>
          </p:cNvSpPr>
          <p:nvPr/>
        </p:nvSpPr>
        <p:spPr bwMode="auto">
          <a:xfrm>
            <a:off x="3200400" y="1219200"/>
            <a:ext cx="2133600" cy="457200"/>
          </a:xfrm>
          <a:prstGeom prst="curvedDownArrow">
            <a:avLst>
              <a:gd name="adj1" fmla="val 100549"/>
              <a:gd name="adj2" fmla="val 186667"/>
              <a:gd name="adj3" fmla="val 33333"/>
            </a:avLst>
          </a:prstGeom>
          <a:solidFill>
            <a:srgbClr val="FF0000"/>
          </a:solidFill>
          <a:ln w="12700" cap="sq">
            <a:solidFill>
              <a:schemeClr val="tx1"/>
            </a:solidFill>
            <a:miter lim="800000"/>
            <a:headEnd type="none" w="sm" len="sm"/>
            <a:tailEnd type="none" w="sm" len="sm"/>
          </a:ln>
          <a:effectLst>
            <a:prstShdw prst="shdw17" dist="17961" dir="2700000">
              <a:schemeClr val="tx1">
                <a:gamma/>
                <a:shade val="60000"/>
                <a:invGamma/>
                <a:alpha val="74998"/>
              </a:schemeClr>
            </a:prstShdw>
          </a:effectLst>
        </p:spPr>
        <p:txBody>
          <a:bodyPr wrap="none" anchor="ctr"/>
          <a:lstStyle/>
          <a:p>
            <a:pPr eaLnBrk="1" hangingPunct="1">
              <a:defRPr/>
            </a:pPr>
            <a:endParaRPr lang="en-US">
              <a:latin typeface="Times New Roman" charset="0"/>
              <a:ea typeface="ＭＳ Ｐゴシック" charset="0"/>
            </a:endParaRPr>
          </a:p>
        </p:txBody>
      </p:sp>
      <p:sp>
        <p:nvSpPr>
          <p:cNvPr id="58378" name="Line 10"/>
          <p:cNvSpPr>
            <a:spLocks noChangeShapeType="1"/>
          </p:cNvSpPr>
          <p:nvPr/>
        </p:nvSpPr>
        <p:spPr bwMode="auto">
          <a:xfrm flipH="1" flipV="1">
            <a:off x="1828800" y="2895600"/>
            <a:ext cx="838200" cy="838200"/>
          </a:xfrm>
          <a:prstGeom prst="line">
            <a:avLst/>
          </a:prstGeom>
          <a:noFill/>
          <a:ln w="38100" cap="sq">
            <a:solidFill>
              <a:srgbClr val="000000"/>
            </a:solidFill>
            <a:miter lim="800000"/>
            <a:headEnd type="triangle" w="med" len="med"/>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58379" name="Line 11"/>
          <p:cNvSpPr>
            <a:spLocks noChangeShapeType="1"/>
          </p:cNvSpPr>
          <p:nvPr/>
        </p:nvSpPr>
        <p:spPr bwMode="auto">
          <a:xfrm>
            <a:off x="2362200" y="3048000"/>
            <a:ext cx="838200" cy="838200"/>
          </a:xfrm>
          <a:prstGeom prst="line">
            <a:avLst/>
          </a:prstGeom>
          <a:noFill/>
          <a:ln w="38100" cap="sq">
            <a:solidFill>
              <a:schemeClr val="bg2"/>
            </a:solidFill>
            <a:miter lim="800000"/>
            <a:headEnd type="triangle" w="med" len="med"/>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58380" name="Line 12"/>
          <p:cNvSpPr>
            <a:spLocks noChangeShapeType="1"/>
          </p:cNvSpPr>
          <p:nvPr/>
        </p:nvSpPr>
        <p:spPr bwMode="auto">
          <a:xfrm flipV="1">
            <a:off x="5638800" y="2971800"/>
            <a:ext cx="914400" cy="914400"/>
          </a:xfrm>
          <a:prstGeom prst="line">
            <a:avLst/>
          </a:prstGeom>
          <a:noFill/>
          <a:ln w="38100" cap="sq">
            <a:solidFill>
              <a:srgbClr val="000000"/>
            </a:solidFill>
            <a:miter lim="800000"/>
            <a:headEnd type="triangle" w="med" len="med"/>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58381" name="Line 13"/>
          <p:cNvSpPr>
            <a:spLocks noChangeShapeType="1"/>
          </p:cNvSpPr>
          <p:nvPr/>
        </p:nvSpPr>
        <p:spPr bwMode="auto">
          <a:xfrm flipH="1">
            <a:off x="5334000" y="3048000"/>
            <a:ext cx="609600" cy="609600"/>
          </a:xfrm>
          <a:prstGeom prst="line">
            <a:avLst/>
          </a:prstGeom>
          <a:noFill/>
          <a:ln w="38100" cap="sq">
            <a:solidFill>
              <a:srgbClr val="000000"/>
            </a:solidFill>
            <a:miter lim="800000"/>
            <a:headEnd type="triangle" w="med" len="med"/>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58382" name="Text Box 14"/>
          <p:cNvSpPr txBox="1">
            <a:spLocks noChangeArrowheads="1"/>
          </p:cNvSpPr>
          <p:nvPr/>
        </p:nvSpPr>
        <p:spPr bwMode="auto">
          <a:xfrm>
            <a:off x="6477000" y="990600"/>
            <a:ext cx="2501900" cy="784225"/>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lnSpc>
                <a:spcPct val="80000"/>
              </a:lnSpc>
            </a:pPr>
            <a:r>
              <a:rPr lang="en-US" altLang="en-US" sz="1400" b="1">
                <a:solidFill>
                  <a:schemeClr val="bg2"/>
                </a:solidFill>
              </a:rPr>
              <a:t>People (internal staff &amp; outside experts)</a:t>
            </a:r>
          </a:p>
          <a:p>
            <a:pPr eaLnBrk="1" hangingPunct="1">
              <a:lnSpc>
                <a:spcPct val="80000"/>
              </a:lnSpc>
            </a:pPr>
            <a:r>
              <a:rPr lang="en-US" altLang="en-US" sz="1400" b="1">
                <a:solidFill>
                  <a:schemeClr val="bg2"/>
                </a:solidFill>
              </a:rPr>
              <a:t>Knowledge (richness in content)</a:t>
            </a:r>
          </a:p>
        </p:txBody>
      </p:sp>
      <p:sp>
        <p:nvSpPr>
          <p:cNvPr id="58383" name="Text Box 15"/>
          <p:cNvSpPr txBox="1">
            <a:spLocks noChangeArrowheads="1"/>
          </p:cNvSpPr>
          <p:nvPr/>
        </p:nvSpPr>
        <p:spPr bwMode="auto">
          <a:xfrm>
            <a:off x="228600" y="990600"/>
            <a:ext cx="3368675"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lnSpc>
                <a:spcPct val="90000"/>
              </a:lnSpc>
            </a:pPr>
            <a:r>
              <a:rPr lang="en-US" altLang="en-US" sz="1400" b="1">
                <a:solidFill>
                  <a:srgbClr val="080808"/>
                </a:solidFill>
              </a:rPr>
              <a:t>External and internally available </a:t>
            </a:r>
          </a:p>
          <a:p>
            <a:pPr eaLnBrk="1" hangingPunct="1">
              <a:lnSpc>
                <a:spcPct val="90000"/>
              </a:lnSpc>
            </a:pPr>
            <a:r>
              <a:rPr lang="en-US" altLang="en-US" sz="1400" b="1">
                <a:solidFill>
                  <a:srgbClr val="080808"/>
                </a:solidFill>
              </a:rPr>
              <a:t>knowledge</a:t>
            </a:r>
          </a:p>
          <a:p>
            <a:pPr eaLnBrk="1" hangingPunct="1">
              <a:lnSpc>
                <a:spcPct val="90000"/>
              </a:lnSpc>
            </a:pPr>
            <a:r>
              <a:rPr lang="en-US" altLang="en-US" sz="1400" b="1">
                <a:solidFill>
                  <a:srgbClr val="080808"/>
                </a:solidFill>
              </a:rPr>
              <a:t>(reach is vast)</a:t>
            </a:r>
          </a:p>
        </p:txBody>
      </p:sp>
      <p:sp>
        <p:nvSpPr>
          <p:cNvPr id="58384" name="Text Box 16"/>
          <p:cNvSpPr txBox="1">
            <a:spLocks noChangeArrowheads="1"/>
          </p:cNvSpPr>
          <p:nvPr/>
        </p:nvSpPr>
        <p:spPr bwMode="auto">
          <a:xfrm>
            <a:off x="6934200" y="3200400"/>
            <a:ext cx="1841500"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MS PGothic" panose="020B0600070205080204" pitchFamily="34" charset="-128"/>
              </a:defRPr>
            </a:lvl1pPr>
            <a:lvl2pPr>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buFontTx/>
              <a:buChar char="•"/>
            </a:pPr>
            <a:r>
              <a:rPr lang="en-US" altLang="en-US" sz="1200"/>
              <a:t>Face to face conversation</a:t>
            </a:r>
          </a:p>
          <a:p>
            <a:pPr lvl="1" eaLnBrk="1" hangingPunct="1">
              <a:buFontTx/>
              <a:buChar char="•"/>
            </a:pPr>
            <a:r>
              <a:rPr lang="en-US" altLang="en-US" sz="1200"/>
              <a:t>Formal</a:t>
            </a:r>
          </a:p>
          <a:p>
            <a:pPr lvl="1" eaLnBrk="1" hangingPunct="1">
              <a:buFontTx/>
              <a:buChar char="•"/>
            </a:pPr>
            <a:r>
              <a:rPr lang="en-US" altLang="en-US" sz="1200"/>
              <a:t>Informal</a:t>
            </a:r>
          </a:p>
          <a:p>
            <a:pPr eaLnBrk="1" hangingPunct="1">
              <a:buFontTx/>
              <a:buChar char="•"/>
            </a:pPr>
            <a:r>
              <a:rPr lang="en-US" altLang="en-US" sz="1200"/>
              <a:t>Telephone Conversations</a:t>
            </a:r>
          </a:p>
          <a:p>
            <a:pPr lvl="1" eaLnBrk="1" hangingPunct="1">
              <a:buFontTx/>
              <a:buChar char="•"/>
            </a:pPr>
            <a:r>
              <a:rPr lang="en-US" altLang="en-US" sz="1200"/>
              <a:t>Formal </a:t>
            </a:r>
          </a:p>
          <a:p>
            <a:pPr lvl="1" eaLnBrk="1" hangingPunct="1">
              <a:buFontTx/>
              <a:buChar char="•"/>
            </a:pPr>
            <a:r>
              <a:rPr lang="en-US" altLang="en-US" sz="1200"/>
              <a:t>Informal</a:t>
            </a:r>
          </a:p>
          <a:p>
            <a:pPr eaLnBrk="1" hangingPunct="1">
              <a:buFontTx/>
              <a:buChar char="•"/>
            </a:pPr>
            <a:r>
              <a:rPr lang="en-US" altLang="en-US" sz="1200"/>
              <a:t>Video Conferences</a:t>
            </a:r>
          </a:p>
          <a:p>
            <a:pPr eaLnBrk="1" hangingPunct="1">
              <a:buFontTx/>
              <a:buChar char="•"/>
            </a:pPr>
            <a:r>
              <a:rPr lang="en-US" altLang="en-US" sz="1200"/>
              <a:t>Individual Knowledge</a:t>
            </a:r>
          </a:p>
          <a:p>
            <a:pPr eaLnBrk="1" hangingPunct="1">
              <a:buFontTx/>
              <a:buChar char="•"/>
            </a:pPr>
            <a:r>
              <a:rPr lang="en-US" altLang="en-US" sz="1200"/>
              <a:t>Top Management Support</a:t>
            </a:r>
          </a:p>
          <a:p>
            <a:pPr eaLnBrk="1" hangingPunct="1">
              <a:buFontTx/>
              <a:buChar char="•"/>
            </a:pPr>
            <a:r>
              <a:rPr lang="en-US" altLang="en-US" sz="1200"/>
              <a:t>Outside experts</a:t>
            </a:r>
          </a:p>
          <a:p>
            <a:pPr eaLnBrk="1" hangingPunct="1">
              <a:buFontTx/>
              <a:buChar char="•"/>
            </a:pPr>
            <a:r>
              <a:rPr lang="en-US" altLang="en-US" sz="1200"/>
              <a:t>Mentoring</a:t>
            </a:r>
          </a:p>
          <a:p>
            <a:pPr eaLnBrk="1" hangingPunct="1">
              <a:buFontTx/>
              <a:buChar char="•"/>
            </a:pPr>
            <a:r>
              <a:rPr lang="en-US" altLang="en-US" sz="1200"/>
              <a:t>Coaching </a:t>
            </a:r>
          </a:p>
          <a:p>
            <a:pPr eaLnBrk="1" hangingPunct="1">
              <a:buFontTx/>
              <a:buChar char="•"/>
            </a:pPr>
            <a:r>
              <a:rPr lang="en-US" altLang="en-US" sz="1200"/>
              <a:t>Study Tours</a:t>
            </a:r>
          </a:p>
          <a:p>
            <a:pPr eaLnBrk="1" hangingPunct="1">
              <a:buFontTx/>
              <a:buChar char="•"/>
            </a:pPr>
            <a:r>
              <a:rPr lang="en-US" altLang="en-US" sz="1200"/>
              <a:t>Client Knowledge</a:t>
            </a:r>
          </a:p>
          <a:p>
            <a:pPr eaLnBrk="1" hangingPunct="1">
              <a:buFontTx/>
              <a:buChar char="•"/>
            </a:pPr>
            <a:r>
              <a:rPr lang="en-US" altLang="en-US" sz="1200"/>
              <a:t>Email</a:t>
            </a:r>
          </a:p>
          <a:p>
            <a:pPr eaLnBrk="1" hangingPunct="1">
              <a:buFontTx/>
              <a:buChar char="•"/>
            </a:pPr>
            <a:r>
              <a:rPr lang="en-US" altLang="en-US" sz="1200"/>
              <a:t>Other</a:t>
            </a:r>
          </a:p>
        </p:txBody>
      </p:sp>
      <p:sp>
        <p:nvSpPr>
          <p:cNvPr id="58385" name="Text Box 17"/>
          <p:cNvSpPr txBox="1">
            <a:spLocks noChangeArrowheads="1"/>
          </p:cNvSpPr>
          <p:nvPr/>
        </p:nvSpPr>
        <p:spPr bwMode="auto">
          <a:xfrm>
            <a:off x="5257800" y="4648200"/>
            <a:ext cx="1617663"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buFontTx/>
              <a:buChar char="•"/>
            </a:pPr>
            <a:r>
              <a:rPr lang="en-US" altLang="en-US" sz="1200"/>
              <a:t>Knowledge</a:t>
            </a:r>
          </a:p>
          <a:p>
            <a:pPr eaLnBrk="1" hangingPunct="1">
              <a:buFontTx/>
              <a:buChar char="•"/>
            </a:pPr>
            <a:r>
              <a:rPr lang="en-US" altLang="en-US" sz="1200"/>
              <a:t>Mentoring</a:t>
            </a:r>
          </a:p>
          <a:p>
            <a:pPr eaLnBrk="1" hangingPunct="1">
              <a:buFontTx/>
              <a:buChar char="•"/>
            </a:pPr>
            <a:r>
              <a:rPr lang="en-US" altLang="en-US" sz="1200"/>
              <a:t>Twining arrangements</a:t>
            </a:r>
          </a:p>
          <a:p>
            <a:pPr eaLnBrk="1" hangingPunct="1">
              <a:buFontTx/>
              <a:buChar char="•"/>
            </a:pPr>
            <a:r>
              <a:rPr lang="en-US" altLang="en-US" sz="1200"/>
              <a:t>Benchmarking</a:t>
            </a:r>
          </a:p>
          <a:p>
            <a:pPr eaLnBrk="1" hangingPunct="1">
              <a:buFontTx/>
              <a:buChar char="•"/>
            </a:pPr>
            <a:r>
              <a:rPr lang="en-US" altLang="en-US" sz="1200"/>
              <a:t>Study tours</a:t>
            </a:r>
          </a:p>
          <a:p>
            <a:pPr eaLnBrk="1" hangingPunct="1">
              <a:buFontTx/>
              <a:buChar char="•"/>
            </a:pPr>
            <a:r>
              <a:rPr lang="en-US" altLang="en-US" sz="1200"/>
              <a:t>Training and personal</a:t>
            </a:r>
          </a:p>
          <a:p>
            <a:pPr eaLnBrk="1" hangingPunct="1">
              <a:buFontTx/>
              <a:buChar char="•"/>
            </a:pPr>
            <a:r>
              <a:rPr lang="en-US" altLang="en-US" sz="1200"/>
              <a:t>Development</a:t>
            </a:r>
          </a:p>
          <a:p>
            <a:pPr eaLnBrk="1" hangingPunct="1">
              <a:buFontTx/>
              <a:buChar char="•"/>
            </a:pPr>
            <a:r>
              <a:rPr lang="en-US" altLang="en-US" sz="1200"/>
              <a:t>Budget allocation</a:t>
            </a:r>
          </a:p>
        </p:txBody>
      </p:sp>
      <p:sp>
        <p:nvSpPr>
          <p:cNvPr id="58386" name="Text Box 18"/>
          <p:cNvSpPr txBox="1">
            <a:spLocks noChangeArrowheads="1"/>
          </p:cNvSpPr>
          <p:nvPr/>
        </p:nvSpPr>
        <p:spPr bwMode="auto">
          <a:xfrm>
            <a:off x="304800" y="3581400"/>
            <a:ext cx="2930525" cy="283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buFontTx/>
              <a:buChar char="•"/>
            </a:pPr>
            <a:r>
              <a:rPr lang="en-US" altLang="en-US" sz="1200"/>
              <a:t>Commercial print publications</a:t>
            </a:r>
          </a:p>
          <a:p>
            <a:pPr eaLnBrk="1" hangingPunct="1">
              <a:buFontTx/>
              <a:buChar char="•"/>
            </a:pPr>
            <a:r>
              <a:rPr lang="en-US" altLang="en-US" sz="1200"/>
              <a:t>Internal records (business records, archives)</a:t>
            </a:r>
          </a:p>
          <a:p>
            <a:pPr eaLnBrk="1" hangingPunct="1">
              <a:buFontTx/>
              <a:buChar char="•"/>
            </a:pPr>
            <a:r>
              <a:rPr lang="en-US" altLang="en-US" sz="1200"/>
              <a:t>Sound recordings, video recordings,</a:t>
            </a:r>
          </a:p>
          <a:p>
            <a:pPr eaLnBrk="1" hangingPunct="1">
              <a:buFontTx/>
              <a:buChar char="•"/>
            </a:pPr>
            <a:r>
              <a:rPr lang="en-US" altLang="en-US" sz="1200"/>
              <a:t>graphic material, etc.</a:t>
            </a:r>
          </a:p>
          <a:p>
            <a:pPr eaLnBrk="1" hangingPunct="1">
              <a:buFontTx/>
              <a:buChar char="•"/>
            </a:pPr>
            <a:r>
              <a:rPr lang="en-US" altLang="en-US" sz="1200"/>
              <a:t>Data Warehouse</a:t>
            </a:r>
          </a:p>
          <a:p>
            <a:pPr eaLnBrk="1" hangingPunct="1">
              <a:buFontTx/>
              <a:buChar char="•"/>
            </a:pPr>
            <a:r>
              <a:rPr lang="en-US" altLang="en-US" sz="1200"/>
              <a:t>Internal databases (text, numerical)</a:t>
            </a:r>
          </a:p>
          <a:p>
            <a:pPr eaLnBrk="1" hangingPunct="1">
              <a:buFontTx/>
              <a:buChar char="•"/>
            </a:pPr>
            <a:r>
              <a:rPr lang="en-US" altLang="en-US" sz="1200"/>
              <a:t>External databases (text, numerical)</a:t>
            </a:r>
          </a:p>
          <a:p>
            <a:pPr eaLnBrk="1" hangingPunct="1">
              <a:buFontTx/>
              <a:buChar char="•"/>
            </a:pPr>
            <a:r>
              <a:rPr lang="en-US" altLang="en-US" sz="1200"/>
              <a:t>Email</a:t>
            </a:r>
          </a:p>
          <a:p>
            <a:pPr eaLnBrk="1" hangingPunct="1">
              <a:buFontTx/>
              <a:buChar char="•"/>
            </a:pPr>
            <a:r>
              <a:rPr lang="en-US" altLang="en-US" sz="1200"/>
              <a:t>Intranet</a:t>
            </a:r>
          </a:p>
          <a:p>
            <a:pPr eaLnBrk="1" hangingPunct="1">
              <a:buFontTx/>
              <a:buChar char="•"/>
            </a:pPr>
            <a:r>
              <a:rPr lang="en-US" altLang="en-US" sz="1200"/>
              <a:t>Internet</a:t>
            </a:r>
          </a:p>
          <a:p>
            <a:pPr eaLnBrk="1" hangingPunct="1">
              <a:buFontTx/>
              <a:buChar char="•"/>
            </a:pPr>
            <a:r>
              <a:rPr lang="en-US" altLang="en-US" sz="1200"/>
              <a:t>Best practices</a:t>
            </a:r>
          </a:p>
          <a:p>
            <a:pPr eaLnBrk="1" hangingPunct="1">
              <a:buFontTx/>
              <a:buChar char="•"/>
            </a:pPr>
            <a:r>
              <a:rPr lang="en-US" altLang="en-US" sz="1200"/>
              <a:t>Self study material</a:t>
            </a:r>
          </a:p>
          <a:p>
            <a:pPr eaLnBrk="1" hangingPunct="1">
              <a:buFontTx/>
              <a:buChar char="•"/>
            </a:pPr>
            <a:r>
              <a:rPr lang="en-US" altLang="en-US" sz="1200"/>
              <a:t>Newsletters</a:t>
            </a:r>
          </a:p>
          <a:p>
            <a:pPr eaLnBrk="1" hangingPunct="1">
              <a:buFontTx/>
              <a:buChar char="•"/>
            </a:pPr>
            <a:r>
              <a:rPr lang="en-US" altLang="en-US" sz="1200"/>
              <a:t>Groupware</a:t>
            </a:r>
          </a:p>
          <a:p>
            <a:pPr eaLnBrk="1" hangingPunct="1">
              <a:buFontTx/>
              <a:buChar char="•"/>
            </a:pPr>
            <a:r>
              <a:rPr lang="en-US" altLang="en-US" sz="1200"/>
              <a:t>Other</a:t>
            </a:r>
          </a:p>
        </p:txBody>
      </p:sp>
      <p:sp>
        <p:nvSpPr>
          <p:cNvPr id="58387" name="Text Box 19"/>
          <p:cNvSpPr txBox="1">
            <a:spLocks noChangeArrowheads="1"/>
          </p:cNvSpPr>
          <p:nvPr/>
        </p:nvSpPr>
        <p:spPr bwMode="auto">
          <a:xfrm>
            <a:off x="2667000" y="4800600"/>
            <a:ext cx="2103438"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buFontTx/>
              <a:buChar char="•"/>
            </a:pPr>
            <a:r>
              <a:rPr lang="en-US" altLang="en-US" sz="1200"/>
              <a:t>Information technology</a:t>
            </a:r>
          </a:p>
          <a:p>
            <a:pPr eaLnBrk="1" hangingPunct="1">
              <a:buFontTx/>
              <a:buChar char="•"/>
            </a:pPr>
            <a:r>
              <a:rPr lang="en-US" altLang="en-US" sz="1200"/>
              <a:t>Customer knowledge</a:t>
            </a:r>
          </a:p>
          <a:p>
            <a:pPr eaLnBrk="1" hangingPunct="1">
              <a:buFontTx/>
              <a:buChar char="•"/>
            </a:pPr>
            <a:r>
              <a:rPr lang="en-US" altLang="en-US" sz="1200"/>
              <a:t>Top management support</a:t>
            </a:r>
          </a:p>
          <a:p>
            <a:pPr eaLnBrk="1" hangingPunct="1">
              <a:buFontTx/>
              <a:buChar char="•"/>
            </a:pPr>
            <a:r>
              <a:rPr lang="en-US" altLang="en-US" sz="1200"/>
              <a:t>People as assets (social   capital:  culture, trust, knowledge behavior &amp; human capital issues)</a:t>
            </a:r>
          </a:p>
        </p:txBody>
      </p:sp>
      <p:sp>
        <p:nvSpPr>
          <p:cNvPr id="59412" name="AutoShape 20"/>
          <p:cNvSpPr>
            <a:spLocks noChangeArrowheads="1"/>
          </p:cNvSpPr>
          <p:nvPr/>
        </p:nvSpPr>
        <p:spPr bwMode="auto">
          <a:xfrm flipV="1">
            <a:off x="304800" y="1752600"/>
            <a:ext cx="914400" cy="8382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0000"/>
          </a:solidFill>
          <a:ln w="12700" cap="sq">
            <a:solidFill>
              <a:schemeClr val="tx1"/>
            </a:solidFill>
            <a:miter lim="800000"/>
            <a:headEnd type="none" w="sm" len="sm"/>
            <a:tailEnd type="none" w="sm" len="sm"/>
          </a:ln>
          <a:effectLst>
            <a:prstShdw prst="shdw17" dist="17961" dir="2700000">
              <a:schemeClr val="tx1">
                <a:gamma/>
                <a:shade val="60000"/>
                <a:invGamma/>
                <a:alpha val="74998"/>
              </a:schemeClr>
            </a:prstShdw>
          </a:effectLst>
        </p:spPr>
        <p:txBody>
          <a:bodyPr wrap="none" anchor="ctr"/>
          <a:lstStyle/>
          <a:p>
            <a:pPr eaLnBrk="1" hangingPunct="1">
              <a:defRPr/>
            </a:pPr>
            <a:endParaRPr lang="en-US">
              <a:latin typeface="Times New Roman" charset="0"/>
              <a:ea typeface="ＭＳ Ｐゴシック" charset="0"/>
            </a:endParaRPr>
          </a:p>
        </p:txBody>
      </p:sp>
      <p:sp>
        <p:nvSpPr>
          <p:cNvPr id="59413" name="AutoShape 21"/>
          <p:cNvSpPr>
            <a:spLocks noChangeArrowheads="1"/>
          </p:cNvSpPr>
          <p:nvPr/>
        </p:nvSpPr>
        <p:spPr bwMode="auto">
          <a:xfrm flipH="1" flipV="1">
            <a:off x="7239000" y="1905000"/>
            <a:ext cx="785813" cy="6858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0000"/>
          </a:solidFill>
          <a:ln w="12700" cap="sq">
            <a:solidFill>
              <a:schemeClr val="tx1"/>
            </a:solidFill>
            <a:miter lim="800000"/>
            <a:headEnd type="none" w="sm" len="sm"/>
            <a:tailEnd type="none" w="sm" len="sm"/>
          </a:ln>
          <a:effectLst>
            <a:prstShdw prst="shdw17" dist="17961" dir="2700000">
              <a:schemeClr val="tx1">
                <a:gamma/>
                <a:shade val="60000"/>
                <a:invGamma/>
                <a:alpha val="74998"/>
              </a:schemeClr>
            </a:prstShdw>
          </a:effectLst>
        </p:spPr>
        <p:txBody>
          <a:bodyPr wrap="none" anchor="ctr"/>
          <a:lstStyle/>
          <a:p>
            <a:pPr eaLnBrk="1" hangingPunct="1">
              <a:defRPr/>
            </a:pPr>
            <a:endParaRPr lang="en-US">
              <a:latin typeface="Times New Roman" charset="0"/>
              <a:ea typeface="ＭＳ Ｐゴシック" charset="0"/>
            </a:endParaRPr>
          </a:p>
        </p:txBody>
      </p:sp>
      <p:sp>
        <p:nvSpPr>
          <p:cNvPr id="58390" name="Rectangle 22"/>
          <p:cNvSpPr>
            <a:spLocks noChangeArrowheads="1"/>
          </p:cNvSpPr>
          <p:nvPr/>
        </p:nvSpPr>
        <p:spPr bwMode="auto">
          <a:xfrm>
            <a:off x="228600" y="990600"/>
            <a:ext cx="2667000" cy="6858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endParaRPr lang="en-US"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a:xfrm>
            <a:off x="685800" y="228600"/>
            <a:ext cx="7772400" cy="1295400"/>
          </a:xfrm>
        </p:spPr>
        <p:txBody>
          <a:bodyPr/>
          <a:lstStyle/>
          <a:p>
            <a:pPr eaLnBrk="1" hangingPunct="1">
              <a:defRPr/>
            </a:pPr>
            <a:r>
              <a:rPr lang="en-US" altLang="en-US" sz="4000" b="1" dirty="0" smtClean="0"/>
              <a:t>Knowledge Audits</a:t>
            </a:r>
            <a:endParaRPr lang="en-US" altLang="en-US" sz="4000" b="1" dirty="0" smtClean="0"/>
          </a:p>
        </p:txBody>
      </p:sp>
      <p:sp>
        <p:nvSpPr>
          <p:cNvPr id="163843" name="Rectangle 3"/>
          <p:cNvSpPr>
            <a:spLocks noGrp="1" noChangeArrowheads="1"/>
          </p:cNvSpPr>
          <p:nvPr>
            <p:ph type="body" idx="1"/>
          </p:nvPr>
        </p:nvSpPr>
        <p:spPr>
          <a:xfrm>
            <a:off x="0" y="1524000"/>
            <a:ext cx="9220200" cy="4454525"/>
          </a:xfrm>
        </p:spPr>
        <p:txBody>
          <a:bodyPr/>
          <a:lstStyle/>
          <a:p>
            <a:pPr eaLnBrk="1" hangingPunct="1">
              <a:lnSpc>
                <a:spcPct val="90000"/>
              </a:lnSpc>
              <a:defRPr/>
            </a:pPr>
            <a:r>
              <a:rPr lang="en-US" altLang="en-US" dirty="0" smtClean="0"/>
              <a:t>What knowledge to people have access to? </a:t>
            </a:r>
          </a:p>
          <a:p>
            <a:pPr lvl="3" eaLnBrk="1" hangingPunct="1">
              <a:lnSpc>
                <a:spcPct val="90000"/>
              </a:lnSpc>
              <a:defRPr/>
            </a:pPr>
            <a:endParaRPr lang="en-US" altLang="en-US" dirty="0" smtClean="0"/>
          </a:p>
          <a:p>
            <a:pPr eaLnBrk="1" hangingPunct="1">
              <a:lnSpc>
                <a:spcPct val="90000"/>
              </a:lnSpc>
              <a:defRPr/>
            </a:pPr>
            <a:r>
              <a:rPr lang="en-US" altLang="en-US" dirty="0" smtClean="0"/>
              <a:t>How </a:t>
            </a:r>
            <a:r>
              <a:rPr lang="en-US" altLang="en-US" dirty="0"/>
              <a:t>is knowledge acquired in the organization?</a:t>
            </a:r>
          </a:p>
          <a:p>
            <a:pPr lvl="3" eaLnBrk="1" hangingPunct="1">
              <a:lnSpc>
                <a:spcPct val="90000"/>
              </a:lnSpc>
              <a:defRPr/>
            </a:pPr>
            <a:endParaRPr lang="en-US" altLang="en-US" dirty="0" smtClean="0"/>
          </a:p>
          <a:p>
            <a:pPr eaLnBrk="1" hangingPunct="1">
              <a:lnSpc>
                <a:spcPct val="90000"/>
              </a:lnSpc>
              <a:defRPr/>
            </a:pPr>
            <a:r>
              <a:rPr lang="en-US" altLang="en-US" dirty="0" smtClean="0"/>
              <a:t>How </a:t>
            </a:r>
            <a:r>
              <a:rPr lang="en-US" altLang="en-US" dirty="0"/>
              <a:t>is knowledge acquired from outside sources? </a:t>
            </a:r>
            <a:endParaRPr lang="en-US" altLang="en-US" dirty="0" smtClean="0"/>
          </a:p>
          <a:p>
            <a:pPr lvl="3" eaLnBrk="1" hangingPunct="1">
              <a:lnSpc>
                <a:spcPct val="90000"/>
              </a:lnSpc>
              <a:defRPr/>
            </a:pPr>
            <a:endParaRPr lang="en-US" altLang="en-US" dirty="0"/>
          </a:p>
          <a:p>
            <a:pPr eaLnBrk="1" hangingPunct="1">
              <a:lnSpc>
                <a:spcPct val="90000"/>
              </a:lnSpc>
              <a:defRPr/>
            </a:pPr>
            <a:r>
              <a:rPr lang="en-US" altLang="en-US" dirty="0" smtClean="0"/>
              <a:t>How </a:t>
            </a:r>
            <a:r>
              <a:rPr lang="en-US" altLang="en-US" dirty="0" smtClean="0"/>
              <a:t>is </a:t>
            </a:r>
            <a:r>
              <a:rPr lang="en-US" altLang="en-US" dirty="0" smtClean="0"/>
              <a:t>knowledge </a:t>
            </a:r>
            <a:r>
              <a:rPr lang="en-US" altLang="en-US" dirty="0" smtClean="0"/>
              <a:t>transferred </a:t>
            </a:r>
            <a:r>
              <a:rPr lang="en-US" altLang="en-US" dirty="0" smtClean="0"/>
              <a:t>in </a:t>
            </a:r>
            <a:r>
              <a:rPr lang="en-US" altLang="en-US" dirty="0" smtClean="0"/>
              <a:t>the organization?</a:t>
            </a:r>
          </a:p>
          <a:p>
            <a:pPr lvl="3" eaLnBrk="1" hangingPunct="1">
              <a:lnSpc>
                <a:spcPct val="90000"/>
              </a:lnSpc>
              <a:defRPr/>
            </a:pPr>
            <a:endParaRPr lang="en-US" altLang="en-US" dirty="0" smtClean="0"/>
          </a:p>
          <a:p>
            <a:pPr eaLnBrk="1" hangingPunct="1">
              <a:lnSpc>
                <a:spcPct val="90000"/>
              </a:lnSpc>
              <a:defRPr/>
            </a:pPr>
            <a:r>
              <a:rPr lang="en-US" altLang="en-US" dirty="0" smtClean="0"/>
              <a:t>Is </a:t>
            </a:r>
            <a:r>
              <a:rPr lang="en-US" altLang="en-US" dirty="0"/>
              <a:t>knowledge power, or is </a:t>
            </a:r>
            <a:r>
              <a:rPr lang="en-US" altLang="en-US" dirty="0" smtClean="0"/>
              <a:t>sharing knowledge </a:t>
            </a:r>
            <a:r>
              <a:rPr lang="en-US" altLang="en-US" dirty="0"/>
              <a:t>power?</a:t>
            </a:r>
          </a:p>
          <a:p>
            <a:pPr lvl="3" eaLnBrk="1" hangingPunct="1">
              <a:lnSpc>
                <a:spcPct val="90000"/>
              </a:lnSpc>
              <a:defRPr/>
            </a:pPr>
            <a:endParaRPr lang="en-US" altLang="en-US" dirty="0" smtClean="0"/>
          </a:p>
          <a:p>
            <a:pPr eaLnBrk="1" hangingPunct="1">
              <a:lnSpc>
                <a:spcPct val="90000"/>
              </a:lnSpc>
              <a:defRPr/>
            </a:pPr>
            <a:r>
              <a:rPr lang="en-US" altLang="en-US" dirty="0" smtClean="0"/>
              <a:t>What </a:t>
            </a:r>
            <a:r>
              <a:rPr lang="en-US" altLang="en-US" dirty="0" smtClean="0"/>
              <a:t>technology is used </a:t>
            </a:r>
            <a:r>
              <a:rPr lang="en-US" altLang="en-US" dirty="0" smtClean="0"/>
              <a:t>to manage </a:t>
            </a:r>
            <a:r>
              <a:rPr lang="en-US" altLang="en-US" dirty="0" smtClean="0"/>
              <a:t>knowledge</a:t>
            </a:r>
            <a:r>
              <a:rPr lang="en-US" altLang="en-US" dirty="0" smtClean="0"/>
              <a:t>?</a:t>
            </a:r>
            <a:endParaRPr lang="en-US" alt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685800" y="609600"/>
            <a:ext cx="7772400" cy="838200"/>
          </a:xfrm>
        </p:spPr>
        <p:txBody>
          <a:bodyPr/>
          <a:lstStyle/>
          <a:p>
            <a:pPr eaLnBrk="1" hangingPunct="1">
              <a:lnSpc>
                <a:spcPct val="120000"/>
              </a:lnSpc>
              <a:defRPr/>
            </a:pPr>
            <a:r>
              <a:rPr lang="en-US" altLang="en-US" sz="4000" b="1" dirty="0" smtClean="0"/>
              <a:t>Data Collection and </a:t>
            </a:r>
            <a:r>
              <a:rPr lang="en-US" altLang="en-US" sz="4000" b="1" dirty="0" err="1" smtClean="0"/>
              <a:t>Analysius</a:t>
            </a:r>
            <a:endParaRPr lang="en-US" altLang="en-US" sz="4000" b="1" dirty="0" smtClean="0"/>
          </a:p>
        </p:txBody>
      </p:sp>
      <p:sp>
        <p:nvSpPr>
          <p:cNvPr id="120835" name="Rectangle 3"/>
          <p:cNvSpPr>
            <a:spLocks noGrp="1" noChangeArrowheads="1"/>
          </p:cNvSpPr>
          <p:nvPr>
            <p:ph type="body" idx="1"/>
          </p:nvPr>
        </p:nvSpPr>
        <p:spPr/>
        <p:txBody>
          <a:bodyPr/>
          <a:lstStyle/>
          <a:p>
            <a:pPr eaLnBrk="1" hangingPunct="1">
              <a:defRPr/>
            </a:pPr>
            <a:r>
              <a:rPr lang="en-US" altLang="en-US" smtClean="0"/>
              <a:t>How will the data be collected?</a:t>
            </a:r>
          </a:p>
          <a:p>
            <a:pPr lvl="1" eaLnBrk="1" hangingPunct="1">
              <a:defRPr/>
            </a:pPr>
            <a:r>
              <a:rPr lang="en-US" altLang="en-US" sz="2400" smtClean="0"/>
              <a:t>Questionnaire</a:t>
            </a:r>
          </a:p>
          <a:p>
            <a:pPr lvl="1" eaLnBrk="1" hangingPunct="1">
              <a:defRPr/>
            </a:pPr>
            <a:r>
              <a:rPr lang="en-US" altLang="en-US" sz="2400" smtClean="0"/>
              <a:t>Focus group interviews</a:t>
            </a:r>
          </a:p>
          <a:p>
            <a:pPr lvl="1" eaLnBrk="1" hangingPunct="1">
              <a:defRPr/>
            </a:pPr>
            <a:r>
              <a:rPr lang="en-US" altLang="en-US" sz="2400" smtClean="0"/>
              <a:t>Personal interviews</a:t>
            </a:r>
          </a:p>
          <a:p>
            <a:pPr eaLnBrk="1" hangingPunct="1">
              <a:defRPr/>
            </a:pPr>
            <a:r>
              <a:rPr lang="en-US" altLang="en-US" sz="2800" smtClean="0"/>
              <a:t>How will the data be analyzed?</a:t>
            </a:r>
          </a:p>
          <a:p>
            <a:pPr lvl="1" eaLnBrk="1" hangingPunct="1">
              <a:defRPr/>
            </a:pPr>
            <a:r>
              <a:rPr lang="en-US" altLang="en-US" sz="2400" smtClean="0"/>
              <a:t>Manually</a:t>
            </a:r>
          </a:p>
          <a:p>
            <a:pPr lvl="1" eaLnBrk="1" hangingPunct="1">
              <a:defRPr/>
            </a:pPr>
            <a:r>
              <a:rPr lang="en-US" altLang="en-US" sz="2400" smtClean="0"/>
              <a:t>Using databases and spread sheets</a:t>
            </a:r>
          </a:p>
          <a:p>
            <a:pPr lvl="1" eaLnBrk="1" hangingPunct="1">
              <a:defRPr/>
            </a:pPr>
            <a:r>
              <a:rPr lang="en-US" altLang="en-US" sz="2400" smtClean="0"/>
              <a:t>Using specialist data analysis tools</a:t>
            </a:r>
          </a:p>
        </p:txBody>
      </p:sp>
      <p:sp>
        <p:nvSpPr>
          <p:cNvPr id="104454" name="Text Box 4"/>
          <p:cNvSpPr txBox="1">
            <a:spLocks noChangeArrowheads="1"/>
          </p:cNvSpPr>
          <p:nvPr/>
        </p:nvSpPr>
        <p:spPr bwMode="auto">
          <a:xfrm>
            <a:off x="5029200" y="5943600"/>
            <a:ext cx="3914775"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200"/>
              <a:t>Source:  Henczel; </a:t>
            </a:r>
            <a:r>
              <a:rPr lang="en-US" altLang="en-US" sz="1200" i="1"/>
              <a:t>The Information Audit:  A Practical Guide</a:t>
            </a:r>
          </a:p>
          <a:p>
            <a:pPr eaLnBrk="1" hangingPunct="1"/>
            <a:endParaRPr lang="en-US" altLang="en-US" sz="1200"/>
          </a:p>
          <a:p>
            <a:pPr eaLnBrk="1" hangingPunct="1"/>
            <a:endParaRPr lang="en-US" altLang="en-US" sz="120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762000" y="507228"/>
            <a:ext cx="7508875" cy="1038225"/>
          </a:xfrm>
        </p:spPr>
        <p:txBody>
          <a:bodyPr/>
          <a:lstStyle/>
          <a:p>
            <a:pPr eaLnBrk="1" hangingPunct="1">
              <a:defRPr/>
            </a:pPr>
            <a:r>
              <a:rPr lang="en-US" altLang="en-US" sz="3600" b="1" dirty="0" smtClean="0"/>
              <a:t>Typical Knowledge Audit Questions</a:t>
            </a:r>
          </a:p>
        </p:txBody>
      </p:sp>
      <p:sp>
        <p:nvSpPr>
          <p:cNvPr id="124931" name="Rectangle 3"/>
          <p:cNvSpPr>
            <a:spLocks noGrp="1" noChangeArrowheads="1"/>
          </p:cNvSpPr>
          <p:nvPr>
            <p:ph type="body" idx="1"/>
          </p:nvPr>
        </p:nvSpPr>
        <p:spPr>
          <a:xfrm>
            <a:off x="533400" y="1828800"/>
            <a:ext cx="8458200" cy="4495800"/>
          </a:xfrm>
        </p:spPr>
        <p:txBody>
          <a:bodyPr/>
          <a:lstStyle/>
          <a:p>
            <a:pPr eaLnBrk="1" hangingPunct="1">
              <a:lnSpc>
                <a:spcPct val="90000"/>
              </a:lnSpc>
              <a:defRPr/>
            </a:pPr>
            <a:r>
              <a:rPr lang="en-US" altLang="en-US" sz="2800" dirty="0" smtClean="0"/>
              <a:t>What </a:t>
            </a:r>
            <a:r>
              <a:rPr lang="en-US" altLang="en-US" sz="2800" dirty="0" smtClean="0"/>
              <a:t>precisely, is the nature of the knowledge resources to be dealt with in the project?</a:t>
            </a:r>
          </a:p>
          <a:p>
            <a:pPr eaLnBrk="1" hangingPunct="1">
              <a:defRPr/>
            </a:pPr>
            <a:r>
              <a:rPr lang="en-US" altLang="en-US" sz="2800" dirty="0" smtClean="0"/>
              <a:t>What information do people need to do their jobs?</a:t>
            </a:r>
          </a:p>
          <a:p>
            <a:pPr eaLnBrk="1" hangingPunct="1">
              <a:defRPr/>
            </a:pPr>
            <a:r>
              <a:rPr lang="en-US" altLang="en-US" sz="2800" dirty="0" smtClean="0"/>
              <a:t>What is the function of the information?</a:t>
            </a:r>
          </a:p>
          <a:p>
            <a:pPr eaLnBrk="1" hangingPunct="1">
              <a:defRPr/>
            </a:pPr>
            <a:r>
              <a:rPr lang="en-US" altLang="en-US" sz="2800" dirty="0" smtClean="0"/>
              <a:t>Who holds that knowledge now? Who needs it? When?</a:t>
            </a:r>
          </a:p>
          <a:p>
            <a:pPr eaLnBrk="1" hangingPunct="1">
              <a:defRPr/>
            </a:pPr>
            <a:r>
              <a:rPr lang="en-US" altLang="en-US" sz="2800" dirty="0" smtClean="0"/>
              <a:t>How can that </a:t>
            </a:r>
            <a:r>
              <a:rPr lang="en-US" altLang="en-US" sz="2800" dirty="0" err="1" smtClean="0"/>
              <a:t>peocess</a:t>
            </a:r>
            <a:r>
              <a:rPr lang="en-US" altLang="en-US" sz="2800" dirty="0" smtClean="0"/>
              <a:t> </a:t>
            </a:r>
            <a:r>
              <a:rPr lang="en-US" altLang="en-US" sz="2800" dirty="0" smtClean="0"/>
              <a:t>be made substantially more effective?</a:t>
            </a:r>
          </a:p>
        </p:txBody>
      </p:sp>
      <p:sp>
        <p:nvSpPr>
          <p:cNvPr id="108550" name="Text Box 4"/>
          <p:cNvSpPr txBox="1">
            <a:spLocks noChangeArrowheads="1"/>
          </p:cNvSpPr>
          <p:nvPr/>
        </p:nvSpPr>
        <p:spPr bwMode="auto">
          <a:xfrm>
            <a:off x="6324600" y="5715000"/>
            <a:ext cx="2182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600" i="1"/>
              <a:t>(Source:  </a:t>
            </a:r>
            <a:r>
              <a:rPr lang="en-US" altLang="en-US" sz="1600"/>
              <a:t>Martin Dillon)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52400"/>
            <a:ext cx="9144000" cy="1143000"/>
          </a:xfrm>
        </p:spPr>
        <p:txBody>
          <a:bodyPr/>
          <a:lstStyle/>
          <a:p>
            <a:r>
              <a:rPr lang="en-US" dirty="0" smtClean="0"/>
              <a:t>National Archives </a:t>
            </a:r>
            <a:r>
              <a:rPr lang="en-US" dirty="0" smtClean="0"/>
              <a:t>Records Life Cycle</a:t>
            </a:r>
            <a:endParaRPr lang="en-US" dirty="0"/>
          </a:p>
        </p:txBody>
      </p:sp>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b="11882"/>
          <a:stretch/>
        </p:blipFill>
        <p:spPr>
          <a:xfrm>
            <a:off x="1004887" y="1447800"/>
            <a:ext cx="7134225" cy="4572001"/>
          </a:xfrm>
          <a:prstGeom prst="rect">
            <a:avLst/>
          </a:prstGeom>
        </p:spPr>
      </p:pic>
      <p:sp>
        <p:nvSpPr>
          <p:cNvPr id="6" name="TextBox 5"/>
          <p:cNvSpPr txBox="1"/>
          <p:nvPr/>
        </p:nvSpPr>
        <p:spPr>
          <a:xfrm>
            <a:off x="3964249" y="6400800"/>
            <a:ext cx="5179751" cy="369332"/>
          </a:xfrm>
          <a:prstGeom prst="rect">
            <a:avLst/>
          </a:prstGeom>
          <a:noFill/>
        </p:spPr>
        <p:txBody>
          <a:bodyPr wrap="none" rtlCol="0">
            <a:spAutoFit/>
          </a:bodyPr>
          <a:lstStyle/>
          <a:p>
            <a:r>
              <a:rPr lang="en-US" sz="1800" dirty="0" smtClean="0"/>
              <a:t>National Archives and Records Administration (2000)</a:t>
            </a:r>
            <a:endParaRPr lang="en-US" sz="1800" dirty="0"/>
          </a:p>
        </p:txBody>
      </p:sp>
    </p:spTree>
    <p:extLst>
      <p:ext uri="{BB962C8B-B14F-4D97-AF65-F5344CB8AC3E}">
        <p14:creationId xmlns:p14="http://schemas.microsoft.com/office/powerpoint/2010/main" val="18731226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297"/>
            <a:ext cx="7772400" cy="1143000"/>
          </a:xfrm>
        </p:spPr>
        <p:txBody>
          <a:bodyPr/>
          <a:lstStyle/>
          <a:p>
            <a:r>
              <a:rPr lang="en-US" dirty="0" smtClean="0"/>
              <a:t>DCC Digital </a:t>
            </a:r>
            <a:r>
              <a:rPr lang="en-US" dirty="0" err="1" smtClean="0"/>
              <a:t>Curation</a:t>
            </a:r>
            <a:r>
              <a:rPr lang="en-US" dirty="0" smtClean="0"/>
              <a:t> Life Cycle</a:t>
            </a:r>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914400"/>
            <a:ext cx="6096000" cy="5461002"/>
          </a:xfrm>
          <a:prstGeom prst="rect">
            <a:avLst/>
          </a:prstGeom>
        </p:spPr>
      </p:pic>
    </p:spTree>
    <p:extLst>
      <p:ext uri="{BB962C8B-B14F-4D97-AF65-F5344CB8AC3E}">
        <p14:creationId xmlns:p14="http://schemas.microsoft.com/office/powerpoint/2010/main" val="40791631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570" y="0"/>
            <a:ext cx="8229600" cy="685800"/>
          </a:xfrm>
        </p:spPr>
        <p:txBody>
          <a:bodyPr/>
          <a:lstStyle/>
          <a:p>
            <a:r>
              <a:rPr lang="en-US" dirty="0" smtClean="0"/>
              <a:t>A Scientific Information Lifecycle</a:t>
            </a:r>
            <a:endParaRPr lang="en-US" dirty="0"/>
          </a:p>
        </p:txBody>
      </p:sp>
      <p:pic>
        <p:nvPicPr>
          <p:cNvPr id="3" name="Picture 2"/>
          <p:cNvPicPr>
            <a:picLocks noChangeAspect="1"/>
          </p:cNvPicPr>
          <p:nvPr/>
        </p:nvPicPr>
        <p:blipFill rotWithShape="1">
          <a:blip r:embed="rId3"/>
          <a:srcRect l="29166" t="12963" r="30417" b="18889"/>
          <a:stretch/>
        </p:blipFill>
        <p:spPr>
          <a:xfrm>
            <a:off x="2209800" y="1600200"/>
            <a:ext cx="4724400" cy="4480874"/>
          </a:xfrm>
          <a:prstGeom prst="rect">
            <a:avLst/>
          </a:prstGeom>
        </p:spPr>
      </p:pic>
      <p:sp>
        <p:nvSpPr>
          <p:cNvPr id="4" name="TextBox 3"/>
          <p:cNvSpPr txBox="1"/>
          <p:nvPr/>
        </p:nvSpPr>
        <p:spPr>
          <a:xfrm>
            <a:off x="4079152" y="6309674"/>
            <a:ext cx="5064848" cy="461665"/>
          </a:xfrm>
          <a:prstGeom prst="rect">
            <a:avLst/>
          </a:prstGeom>
          <a:noFill/>
        </p:spPr>
        <p:txBody>
          <a:bodyPr wrap="none" rtlCol="0">
            <a:spAutoFit/>
          </a:bodyPr>
          <a:lstStyle/>
          <a:p>
            <a:r>
              <a:rPr lang="en-US" dirty="0" smtClean="0"/>
              <a:t>Alberto </a:t>
            </a:r>
            <a:r>
              <a:rPr lang="en-US" dirty="0" err="1" smtClean="0"/>
              <a:t>Pepe</a:t>
            </a:r>
            <a:r>
              <a:rPr lang="en-US" dirty="0" smtClean="0"/>
              <a:t>, AAHEP4 Summit (2010)</a:t>
            </a:r>
            <a:endParaRPr lang="en-US" dirty="0"/>
          </a:p>
        </p:txBody>
      </p:sp>
      <p:grpSp>
        <p:nvGrpSpPr>
          <p:cNvPr id="8" name="Group 7"/>
          <p:cNvGrpSpPr/>
          <p:nvPr/>
        </p:nvGrpSpPr>
        <p:grpSpPr>
          <a:xfrm>
            <a:off x="4986750" y="411529"/>
            <a:ext cx="2085978" cy="4512311"/>
            <a:chOff x="4986750" y="411529"/>
            <a:chExt cx="2085978" cy="4512311"/>
          </a:xfrm>
        </p:grpSpPr>
        <p:pic>
          <p:nvPicPr>
            <p:cNvPr id="5" name="Picture 4"/>
            <p:cNvPicPr>
              <a:picLocks noChangeAspect="1"/>
            </p:cNvPicPr>
            <p:nvPr/>
          </p:nvPicPr>
          <p:blipFill rotWithShape="1">
            <a:blip r:embed="rId4" cstate="print">
              <a:extLst>
                <a:ext uri="{28A0092B-C50C-407E-A947-70E740481C1C}">
                  <a14:useLocalDpi xmlns:a14="http://schemas.microsoft.com/office/drawing/2010/main" val="0"/>
                </a:ext>
              </a:extLst>
            </a:blip>
            <a:srcRect l="3804" t="40991" r="7400" b="23142"/>
            <a:stretch/>
          </p:blipFill>
          <p:spPr>
            <a:xfrm>
              <a:off x="5943600" y="4343400"/>
              <a:ext cx="914400" cy="533400"/>
            </a:xfrm>
            <a:prstGeom prst="rect">
              <a:avLst/>
            </a:prstGeom>
          </p:spPr>
        </p:pic>
        <p:sp>
          <p:nvSpPr>
            <p:cNvPr id="7" name="U-Turn Arrow 6"/>
            <p:cNvSpPr/>
            <p:nvPr/>
          </p:nvSpPr>
          <p:spPr bwMode="auto">
            <a:xfrm rot="2720577">
              <a:off x="3773583" y="1624696"/>
              <a:ext cx="4512311" cy="2085978"/>
            </a:xfrm>
            <a:prstGeom prst="uturnArrow">
              <a:avLst>
                <a:gd name="adj1" fmla="val 25000"/>
                <a:gd name="adj2" fmla="val 25000"/>
                <a:gd name="adj3" fmla="val 25000"/>
                <a:gd name="adj4" fmla="val 43510"/>
                <a:gd name="adj5" fmla="val 75000"/>
              </a:avLst>
            </a:prstGeom>
            <a:solidFill>
              <a:schemeClr val="accent5">
                <a:lumMod val="25000"/>
              </a:schemeClr>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 charset="0"/>
                <a:cs typeface="Arial" charset="0"/>
              </a:endParaRPr>
            </a:p>
          </p:txBody>
        </p:sp>
      </p:grpSp>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60973" y="3838578"/>
            <a:ext cx="1792823" cy="2426287"/>
          </a:xfrm>
          <a:prstGeom prst="rect">
            <a:avLst/>
          </a:prstGeom>
        </p:spPr>
      </p:pic>
    </p:spTree>
    <p:extLst>
      <p:ext uri="{BB962C8B-B14F-4D97-AF65-F5344CB8AC3E}">
        <p14:creationId xmlns:p14="http://schemas.microsoft.com/office/powerpoint/2010/main" val="3928046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685800" y="533400"/>
            <a:ext cx="7772400" cy="914400"/>
          </a:xfrm>
        </p:spPr>
        <p:txBody>
          <a:bodyPr/>
          <a:lstStyle/>
          <a:p>
            <a:pPr eaLnBrk="1" hangingPunct="1">
              <a:lnSpc>
                <a:spcPct val="80000"/>
              </a:lnSpc>
              <a:defRPr/>
            </a:pPr>
            <a:r>
              <a:rPr lang="en-US" altLang="en-US" sz="4000" b="1" dirty="0" smtClean="0"/>
              <a:t>Some Good Advice</a:t>
            </a:r>
            <a:endParaRPr lang="en-US" altLang="en-US" sz="4000" b="1" dirty="0" smtClean="0"/>
          </a:p>
        </p:txBody>
      </p:sp>
      <p:sp>
        <p:nvSpPr>
          <p:cNvPr id="60419" name="Rectangle 3"/>
          <p:cNvSpPr>
            <a:spLocks noGrp="1" noChangeArrowheads="1"/>
          </p:cNvSpPr>
          <p:nvPr>
            <p:ph type="body" sz="half" idx="1"/>
          </p:nvPr>
        </p:nvSpPr>
        <p:spPr>
          <a:xfrm>
            <a:off x="685800" y="1641475"/>
            <a:ext cx="7772400" cy="4454525"/>
          </a:xfrm>
        </p:spPr>
        <p:txBody>
          <a:bodyPr/>
          <a:lstStyle/>
          <a:p>
            <a:pPr eaLnBrk="1" hangingPunct="1">
              <a:defRPr/>
            </a:pPr>
            <a:r>
              <a:rPr lang="en-US" altLang="en-US" sz="2000" dirty="0" smtClean="0"/>
              <a:t>Capture tacit knowledge and make it explicit</a:t>
            </a:r>
          </a:p>
          <a:p>
            <a:pPr eaLnBrk="1" hangingPunct="1">
              <a:defRPr/>
            </a:pPr>
            <a:r>
              <a:rPr lang="en-US" altLang="en-US" sz="2000" dirty="0" smtClean="0"/>
              <a:t>Identify and nurture communities of practice</a:t>
            </a:r>
          </a:p>
          <a:p>
            <a:pPr eaLnBrk="1" hangingPunct="1">
              <a:defRPr/>
            </a:pPr>
            <a:r>
              <a:rPr lang="en-US" altLang="en-US" sz="2000" dirty="0" smtClean="0"/>
              <a:t>Find and disseminate best practices</a:t>
            </a:r>
          </a:p>
          <a:p>
            <a:pPr eaLnBrk="1" hangingPunct="1">
              <a:defRPr/>
            </a:pPr>
            <a:r>
              <a:rPr lang="en-US" altLang="en-US" sz="2000" dirty="0" smtClean="0"/>
              <a:t>Develop locators of both experts and expertise</a:t>
            </a:r>
          </a:p>
          <a:p>
            <a:pPr eaLnBrk="1" hangingPunct="1">
              <a:defRPr/>
            </a:pPr>
            <a:r>
              <a:rPr lang="en-US" altLang="en-US" sz="2000" dirty="0" smtClean="0"/>
              <a:t>Implement enterprise portals as gateways to corporate knowledge</a:t>
            </a:r>
          </a:p>
          <a:p>
            <a:pPr eaLnBrk="1" hangingPunct="1">
              <a:defRPr/>
            </a:pPr>
            <a:r>
              <a:rPr lang="en-US" altLang="en-US" sz="2000" dirty="0" smtClean="0"/>
              <a:t>Have clear taxonomies for major knowledge </a:t>
            </a:r>
            <a:r>
              <a:rPr lang="en-US" altLang="en-US" sz="2000" dirty="0" smtClean="0"/>
              <a:t>domains</a:t>
            </a:r>
          </a:p>
          <a:p>
            <a:pPr eaLnBrk="1" hangingPunct="1">
              <a:defRPr/>
            </a:pPr>
            <a:r>
              <a:rPr lang="en-US" altLang="en-US" sz="2000" dirty="0"/>
              <a:t>Build robust data warehousing and business intelligence architectures</a:t>
            </a:r>
          </a:p>
          <a:p>
            <a:pPr eaLnBrk="1" hangingPunct="1">
              <a:defRPr/>
            </a:pPr>
            <a:r>
              <a:rPr lang="en-US" altLang="en-US" sz="2000" dirty="0"/>
              <a:t>Focus on knowledge about the customer </a:t>
            </a:r>
          </a:p>
          <a:p>
            <a:pPr eaLnBrk="1" hangingPunct="1">
              <a:defRPr/>
            </a:pPr>
            <a:r>
              <a:rPr lang="en-US" altLang="en-US" sz="2000" dirty="0"/>
              <a:t>Assure that corporate culture rewards knowledge sharing</a:t>
            </a:r>
          </a:p>
          <a:p>
            <a:pPr eaLnBrk="1" hangingPunct="1">
              <a:defRPr/>
            </a:pPr>
            <a:r>
              <a:rPr lang="en-US" altLang="en-US" sz="2000" dirty="0"/>
              <a:t>Focus the enterprise on learning</a:t>
            </a:r>
          </a:p>
          <a:p>
            <a:pPr eaLnBrk="1" hangingPunct="1">
              <a:defRPr/>
            </a:pPr>
            <a:endParaRPr lang="en-US" altLang="en-US" sz="2000" dirty="0" smtClean="0"/>
          </a:p>
        </p:txBody>
      </p:sp>
      <p:sp>
        <p:nvSpPr>
          <p:cNvPr id="59399" name="Text Box 5"/>
          <p:cNvSpPr txBox="1">
            <a:spLocks noChangeArrowheads="1"/>
          </p:cNvSpPr>
          <p:nvPr/>
        </p:nvSpPr>
        <p:spPr bwMode="auto">
          <a:xfrm>
            <a:off x="6400800" y="6121400"/>
            <a:ext cx="2514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600" i="1" dirty="0"/>
              <a:t>Source:</a:t>
            </a:r>
            <a:r>
              <a:rPr lang="en-US" altLang="en-US" sz="1600" dirty="0"/>
              <a:t>  Ramon </a:t>
            </a:r>
            <a:r>
              <a:rPr lang="en-US" altLang="en-US" sz="1600" dirty="0" err="1"/>
              <a:t>Barquin</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76200"/>
            <a:ext cx="7772400" cy="1143000"/>
          </a:xfrm>
        </p:spPr>
        <p:txBody>
          <a:bodyPr/>
          <a:lstStyle/>
          <a:p>
            <a:r>
              <a:rPr lang="en-US" altLang="en-US" dirty="0" smtClean="0"/>
              <a:t>Information Hierarchy</a:t>
            </a:r>
          </a:p>
        </p:txBody>
      </p:sp>
      <p:sp>
        <p:nvSpPr>
          <p:cNvPr id="162819" name="Rectangle 3"/>
          <p:cNvSpPr>
            <a:spLocks noGrp="1" noChangeArrowheads="1"/>
          </p:cNvSpPr>
          <p:nvPr>
            <p:ph type="body" idx="1"/>
          </p:nvPr>
        </p:nvSpPr>
        <p:spPr>
          <a:xfrm>
            <a:off x="304800" y="1219200"/>
            <a:ext cx="8534400" cy="4114800"/>
          </a:xfrm>
        </p:spPr>
        <p:txBody>
          <a:bodyPr/>
          <a:lstStyle/>
          <a:p>
            <a:r>
              <a:rPr lang="en-US" altLang="en-US" dirty="0" smtClean="0"/>
              <a:t>Data</a:t>
            </a:r>
          </a:p>
          <a:p>
            <a:pPr lvl="1"/>
            <a:r>
              <a:rPr lang="en-US" altLang="en-US" dirty="0"/>
              <a:t>R</a:t>
            </a:r>
            <a:r>
              <a:rPr lang="en-US" altLang="en-US" dirty="0" smtClean="0"/>
              <a:t>aw “facts”</a:t>
            </a:r>
          </a:p>
          <a:p>
            <a:pPr lvl="3"/>
            <a:endParaRPr lang="en-US" altLang="en-US" dirty="0" smtClean="0"/>
          </a:p>
          <a:p>
            <a:r>
              <a:rPr lang="en-US" altLang="en-US" dirty="0" smtClean="0"/>
              <a:t>Information</a:t>
            </a:r>
          </a:p>
          <a:p>
            <a:pPr lvl="1"/>
            <a:r>
              <a:rPr lang="en-US" altLang="en-US" dirty="0" smtClean="0"/>
              <a:t>Contextualized facts</a:t>
            </a:r>
          </a:p>
          <a:p>
            <a:pPr lvl="4"/>
            <a:endParaRPr lang="en-US" altLang="en-US" dirty="0" smtClean="0"/>
          </a:p>
          <a:p>
            <a:r>
              <a:rPr lang="en-US" altLang="en-US" dirty="0" smtClean="0"/>
              <a:t>Knowledge</a:t>
            </a:r>
          </a:p>
          <a:p>
            <a:pPr lvl="1"/>
            <a:r>
              <a:rPr lang="en-US" altLang="en-US" dirty="0" smtClean="0"/>
              <a:t>Actionable contextualized facts</a:t>
            </a:r>
          </a:p>
          <a:p>
            <a:pPr lvl="4"/>
            <a:endParaRPr lang="en-US" altLang="en-US" dirty="0" smtClean="0"/>
          </a:p>
          <a:p>
            <a:r>
              <a:rPr lang="en-US" altLang="en-US" dirty="0" smtClean="0"/>
              <a:t>Wisdom</a:t>
            </a:r>
          </a:p>
          <a:p>
            <a:pPr lvl="1"/>
            <a:r>
              <a:rPr lang="en-US" altLang="en-US" dirty="0" smtClean="0"/>
              <a:t>Judgmental choices among possible actions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281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281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281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281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2819">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2819">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2819">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281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96938" y="344488"/>
            <a:ext cx="7205662" cy="1103312"/>
          </a:xfrm>
        </p:spPr>
        <p:txBody>
          <a:bodyPr/>
          <a:lstStyle/>
          <a:p>
            <a:pPr eaLnBrk="1" hangingPunct="1">
              <a:defRPr/>
            </a:pPr>
            <a:r>
              <a:rPr lang="en-US" altLang="en-US" sz="4000" b="1" dirty="0" smtClean="0"/>
              <a:t>Some </a:t>
            </a:r>
            <a:r>
              <a:rPr lang="en-US" altLang="en-US" sz="4000" b="1" dirty="0" smtClean="0"/>
              <a:t>Websites</a:t>
            </a:r>
            <a:endParaRPr lang="en-US" altLang="en-US" sz="4000" b="1" dirty="0" smtClean="0"/>
          </a:p>
        </p:txBody>
      </p:sp>
      <p:sp>
        <p:nvSpPr>
          <p:cNvPr id="15363" name="Rectangle 3"/>
          <p:cNvSpPr>
            <a:spLocks noGrp="1" noChangeArrowheads="1"/>
          </p:cNvSpPr>
          <p:nvPr>
            <p:ph type="body" sz="half" idx="1"/>
          </p:nvPr>
        </p:nvSpPr>
        <p:spPr>
          <a:xfrm>
            <a:off x="8238" y="1524000"/>
            <a:ext cx="4868562" cy="4495800"/>
          </a:xfrm>
          <a:effectLst>
            <a:prstShdw prst="shdw18" dist="17961" dir="13500000">
              <a:schemeClr val="bg1">
                <a:gamma/>
                <a:shade val="60000"/>
                <a:invGamma/>
                <a:alpha val="74998"/>
              </a:schemeClr>
            </a:prstShdw>
          </a:effectLst>
          <a:extLst>
            <a:ext uri="{909E8E84-426E-40dd-AFC4-6F175D3DCCD1}"/>
            <a:ext uri="{91240B29-F687-4f45-9708-019B960494DF}"/>
          </a:extLst>
        </p:spPr>
        <p:txBody>
          <a:bodyPr/>
          <a:lstStyle/>
          <a:p>
            <a:pPr eaLnBrk="1" hangingPunct="1">
              <a:lnSpc>
                <a:spcPct val="80000"/>
              </a:lnSpc>
              <a:buFont typeface="Wingdings" charset="0"/>
              <a:buChar char="n"/>
              <a:defRPr/>
            </a:pPr>
            <a:r>
              <a:rPr lang="en-US" sz="2400" dirty="0" smtClean="0">
                <a:ea typeface="+mn-ea"/>
                <a:cs typeface="+mn-cs"/>
                <a:hlinkClick r:id="rId2"/>
              </a:rPr>
              <a:t>http://www.skyrme.com</a:t>
            </a:r>
            <a:endParaRPr lang="en-US" sz="2400" dirty="0" smtClean="0">
              <a:ea typeface="+mn-ea"/>
              <a:cs typeface="+mn-cs"/>
            </a:endParaRPr>
          </a:p>
          <a:p>
            <a:pPr eaLnBrk="1" hangingPunct="1">
              <a:lnSpc>
                <a:spcPct val="80000"/>
              </a:lnSpc>
              <a:buFont typeface="Wingdings" charset="0"/>
              <a:buChar char="n"/>
              <a:defRPr/>
            </a:pPr>
            <a:r>
              <a:rPr lang="en-US" sz="2400" dirty="0" smtClean="0">
                <a:ea typeface="+mn-ea"/>
                <a:cs typeface="+mn-cs"/>
                <a:hlinkClick r:id="rId3"/>
              </a:rPr>
              <a:t>http://www.acm.org</a:t>
            </a:r>
            <a:endParaRPr lang="en-US" sz="2400" dirty="0" smtClean="0">
              <a:ea typeface="+mn-ea"/>
              <a:cs typeface="+mn-cs"/>
            </a:endParaRPr>
          </a:p>
          <a:p>
            <a:pPr eaLnBrk="1" hangingPunct="1">
              <a:lnSpc>
                <a:spcPct val="80000"/>
              </a:lnSpc>
              <a:buFont typeface="Wingdings" charset="0"/>
              <a:buChar char="n"/>
              <a:defRPr/>
            </a:pPr>
            <a:r>
              <a:rPr lang="en-US" sz="2400" dirty="0" smtClean="0">
                <a:ea typeface="+mn-ea"/>
                <a:cs typeface="+mn-cs"/>
                <a:hlinkClick r:id="rId4"/>
              </a:rPr>
              <a:t>http://www.ibm.com</a:t>
            </a:r>
            <a:endParaRPr lang="en-US" sz="2400" dirty="0" smtClean="0">
              <a:ea typeface="+mn-ea"/>
              <a:cs typeface="+mn-cs"/>
            </a:endParaRPr>
          </a:p>
          <a:p>
            <a:pPr eaLnBrk="1" hangingPunct="1">
              <a:lnSpc>
                <a:spcPct val="80000"/>
              </a:lnSpc>
              <a:buFont typeface="Wingdings" charset="0"/>
              <a:buChar char="n"/>
              <a:defRPr/>
            </a:pPr>
            <a:r>
              <a:rPr lang="en-US" sz="2400" dirty="0" smtClean="0">
                <a:ea typeface="+mn-ea"/>
                <a:cs typeface="+mn-cs"/>
                <a:hlinkClick r:id="rId5"/>
              </a:rPr>
              <a:t>http://www.kikm.org</a:t>
            </a:r>
            <a:endParaRPr lang="en-US" sz="2400" dirty="0" smtClean="0">
              <a:ea typeface="+mn-ea"/>
              <a:cs typeface="+mn-cs"/>
            </a:endParaRPr>
          </a:p>
          <a:p>
            <a:pPr eaLnBrk="1" hangingPunct="1">
              <a:lnSpc>
                <a:spcPct val="80000"/>
              </a:lnSpc>
              <a:buFont typeface="Wingdings" charset="0"/>
              <a:buChar char="n"/>
              <a:defRPr/>
            </a:pPr>
            <a:r>
              <a:rPr lang="en-US" sz="2400" dirty="0" smtClean="0">
                <a:ea typeface="+mn-ea"/>
                <a:cs typeface="+mn-cs"/>
                <a:hlinkClick r:id="rId6"/>
              </a:rPr>
              <a:t>http://www.scip.org</a:t>
            </a:r>
            <a:endParaRPr lang="en-US" sz="2400" dirty="0" smtClean="0">
              <a:ea typeface="+mn-ea"/>
              <a:cs typeface="+mn-cs"/>
            </a:endParaRPr>
          </a:p>
          <a:p>
            <a:pPr eaLnBrk="1" hangingPunct="1">
              <a:lnSpc>
                <a:spcPct val="80000"/>
              </a:lnSpc>
              <a:buFont typeface="Wingdings" charset="0"/>
              <a:buChar char="n"/>
              <a:defRPr/>
            </a:pPr>
            <a:r>
              <a:rPr lang="en-US" sz="2400" dirty="0" smtClean="0">
                <a:ea typeface="+mn-ea"/>
                <a:cs typeface="+mn-cs"/>
                <a:hlinkClick r:id="rId7"/>
              </a:rPr>
              <a:t>http://www.sla.org</a:t>
            </a:r>
            <a:endParaRPr lang="en-US" sz="2400" dirty="0" smtClean="0">
              <a:ea typeface="+mn-ea"/>
              <a:cs typeface="+mn-cs"/>
            </a:endParaRPr>
          </a:p>
          <a:p>
            <a:pPr eaLnBrk="1" hangingPunct="1">
              <a:lnSpc>
                <a:spcPct val="80000"/>
              </a:lnSpc>
              <a:buFont typeface="Wingdings" charset="0"/>
              <a:buChar char="n"/>
              <a:defRPr/>
            </a:pPr>
            <a:r>
              <a:rPr lang="en-US" sz="2400" dirty="0" smtClean="0">
                <a:ea typeface="+mn-ea"/>
                <a:cs typeface="+mn-cs"/>
                <a:hlinkClick r:id="rId8"/>
              </a:rPr>
              <a:t>http://www.sveiby.com</a:t>
            </a:r>
            <a:endParaRPr lang="en-US" sz="2400" dirty="0" smtClean="0">
              <a:ea typeface="+mn-ea"/>
              <a:cs typeface="+mn-cs"/>
            </a:endParaRPr>
          </a:p>
          <a:p>
            <a:pPr eaLnBrk="1" hangingPunct="1">
              <a:lnSpc>
                <a:spcPct val="80000"/>
              </a:lnSpc>
              <a:buFont typeface="Wingdings" charset="0"/>
              <a:buChar char="n"/>
              <a:defRPr/>
            </a:pPr>
            <a:r>
              <a:rPr lang="en-US" sz="2400" dirty="0" smtClean="0">
                <a:ea typeface="+mn-ea"/>
                <a:cs typeface="+mn-cs"/>
                <a:hlinkClick r:id="rId9"/>
              </a:rPr>
              <a:t>http://www.tfpl.com</a:t>
            </a:r>
            <a:endParaRPr lang="en-US" sz="2400" dirty="0" smtClean="0">
              <a:ea typeface="+mn-ea"/>
              <a:cs typeface="+mn-cs"/>
            </a:endParaRPr>
          </a:p>
          <a:p>
            <a:pPr eaLnBrk="1" hangingPunct="1">
              <a:lnSpc>
                <a:spcPct val="80000"/>
              </a:lnSpc>
              <a:buFont typeface="Wingdings" charset="0"/>
              <a:buChar char="n"/>
              <a:defRPr/>
            </a:pPr>
            <a:r>
              <a:rPr lang="en-US" sz="2400" dirty="0" smtClean="0">
                <a:ea typeface="+mn-ea"/>
                <a:cs typeface="+mn-cs"/>
                <a:hlinkClick r:id="rId10"/>
              </a:rPr>
              <a:t>http:/ </a:t>
            </a:r>
            <a:r>
              <a:rPr lang="en-US" sz="2400" dirty="0" smtClean="0">
                <a:ea typeface="+mn-ea"/>
                <a:cs typeface="+mn-cs"/>
                <a:hlinkClick r:id="rId10"/>
              </a:rPr>
              <a:t>/cpsquare.org</a:t>
            </a:r>
          </a:p>
          <a:p>
            <a:pPr eaLnBrk="1" hangingPunct="1">
              <a:lnSpc>
                <a:spcPct val="80000"/>
              </a:lnSpc>
              <a:buFont typeface="Wingdings" charset="0"/>
              <a:buChar char="n"/>
              <a:defRPr/>
            </a:pPr>
            <a:r>
              <a:rPr lang="en-US" sz="2400" dirty="0" smtClean="0">
                <a:hlinkClick r:id="rId10"/>
              </a:rPr>
              <a:t>http:</a:t>
            </a:r>
            <a:r>
              <a:rPr lang="en-US" sz="2400" dirty="0" smtClean="0">
                <a:ea typeface="+mn-ea"/>
                <a:cs typeface="+mn-cs"/>
                <a:hlinkClick r:id="rId10"/>
              </a:rPr>
              <a:t>//</a:t>
            </a:r>
            <a:r>
              <a:rPr lang="en-US" sz="2400" dirty="0" smtClean="0">
                <a:ea typeface="+mn-ea"/>
                <a:cs typeface="+mn-cs"/>
                <a:hlinkClick r:id="rId10"/>
              </a:rPr>
              <a:t>www.eknowledgecenter.com</a:t>
            </a:r>
            <a:endParaRPr lang="en-US" sz="2400" dirty="0" smtClean="0">
              <a:ea typeface="+mn-ea"/>
              <a:cs typeface="+mn-cs"/>
            </a:endParaRPr>
          </a:p>
          <a:p>
            <a:pPr eaLnBrk="1" hangingPunct="1">
              <a:lnSpc>
                <a:spcPct val="80000"/>
              </a:lnSpc>
              <a:buFont typeface="Wingdings" charset="0"/>
              <a:buChar char="n"/>
              <a:defRPr/>
            </a:pPr>
            <a:r>
              <a:rPr lang="en-US" sz="2400" dirty="0" smtClean="0">
                <a:ea typeface="+mn-ea"/>
                <a:cs typeface="+mn-cs"/>
                <a:hlinkClick r:id="rId11"/>
              </a:rPr>
              <a:t>http://</a:t>
            </a:r>
            <a:r>
              <a:rPr lang="en-US" sz="2400" dirty="0" smtClean="0">
                <a:ea typeface="+mn-ea"/>
                <a:cs typeface="+mn-cs"/>
                <a:hlinkClick r:id="rId11"/>
              </a:rPr>
              <a:t>www.icasit.org</a:t>
            </a:r>
            <a:endParaRPr lang="en-US" sz="2400" dirty="0" smtClean="0">
              <a:ea typeface="+mn-ea"/>
              <a:cs typeface="+mn-cs"/>
            </a:endParaRPr>
          </a:p>
          <a:p>
            <a:pPr eaLnBrk="1" hangingPunct="1">
              <a:lnSpc>
                <a:spcPct val="80000"/>
              </a:lnSpc>
              <a:buFont typeface="Wingdings" charset="0"/>
              <a:buChar char="n"/>
              <a:defRPr/>
            </a:pPr>
            <a:r>
              <a:rPr lang="en-US" sz="2400" dirty="0">
                <a:hlinkClick r:id="rId12"/>
              </a:rPr>
              <a:t>http://</a:t>
            </a:r>
            <a:r>
              <a:rPr lang="en-US" sz="2400" dirty="0" smtClean="0">
                <a:hlinkClick r:id="rId12"/>
              </a:rPr>
              <a:t>www.knowledgeboard.com</a:t>
            </a:r>
            <a:endParaRPr lang="en-US" sz="2400" dirty="0" smtClean="0">
              <a:ea typeface="+mn-ea"/>
              <a:cs typeface="+mn-cs"/>
            </a:endParaRPr>
          </a:p>
          <a:p>
            <a:pPr eaLnBrk="1" hangingPunct="1">
              <a:lnSpc>
                <a:spcPct val="80000"/>
              </a:lnSpc>
              <a:buFont typeface="Wingdings" charset="0"/>
              <a:buChar char="n"/>
              <a:defRPr/>
            </a:pPr>
            <a:endParaRPr lang="en-US" sz="2400" dirty="0" smtClean="0">
              <a:ea typeface="+mn-ea"/>
              <a:cs typeface="+mn-cs"/>
            </a:endParaRPr>
          </a:p>
        </p:txBody>
      </p:sp>
      <p:sp>
        <p:nvSpPr>
          <p:cNvPr id="15364" name="Rectangle 4"/>
          <p:cNvSpPr>
            <a:spLocks noGrp="1" noChangeArrowheads="1"/>
          </p:cNvSpPr>
          <p:nvPr>
            <p:ph type="body" sz="half" idx="2"/>
          </p:nvPr>
        </p:nvSpPr>
        <p:spPr>
          <a:xfrm>
            <a:off x="4808838" y="1562100"/>
            <a:ext cx="4343400" cy="4419600"/>
          </a:xfrm>
          <a:effectLst>
            <a:prstShdw prst="shdw18" dist="17961" dir="13500000">
              <a:schemeClr val="bg1">
                <a:gamma/>
                <a:shade val="60000"/>
                <a:invGamma/>
                <a:alpha val="74998"/>
              </a:schemeClr>
            </a:prstShdw>
          </a:effectLst>
          <a:extLst>
            <a:ext uri="{909E8E84-426E-40dd-AFC4-6F175D3DCCD1}"/>
            <a:ext uri="{91240B29-F687-4f45-9708-019B960494DF}"/>
          </a:extLst>
        </p:spPr>
        <p:txBody>
          <a:bodyPr/>
          <a:lstStyle/>
          <a:p>
            <a:pPr eaLnBrk="1" hangingPunct="1">
              <a:lnSpc>
                <a:spcPct val="80000"/>
              </a:lnSpc>
              <a:buFont typeface="Wingdings" charset="0"/>
              <a:buChar char="n"/>
              <a:defRPr/>
            </a:pPr>
            <a:r>
              <a:rPr lang="en-US" sz="2400" dirty="0" smtClean="0">
                <a:ea typeface="+mn-ea"/>
                <a:cs typeface="+mn-cs"/>
                <a:hlinkClick r:id="rId13"/>
              </a:rPr>
              <a:t>http://www.uts.edu.au</a:t>
            </a:r>
            <a:endParaRPr lang="en-US" sz="2400" dirty="0" smtClean="0">
              <a:ea typeface="+mn-ea"/>
              <a:cs typeface="+mn-cs"/>
            </a:endParaRPr>
          </a:p>
          <a:p>
            <a:pPr eaLnBrk="1" hangingPunct="1">
              <a:lnSpc>
                <a:spcPct val="80000"/>
              </a:lnSpc>
              <a:buFont typeface="Wingdings" charset="0"/>
              <a:buChar char="n"/>
              <a:defRPr/>
            </a:pPr>
            <a:r>
              <a:rPr lang="en-US" sz="2400" dirty="0" smtClean="0">
                <a:ea typeface="+mn-ea"/>
                <a:cs typeface="+mn-cs"/>
                <a:hlinkClick r:id="rId14"/>
              </a:rPr>
              <a:t>http://www.KMPro.com</a:t>
            </a:r>
            <a:endParaRPr lang="en-US" sz="2400" dirty="0" smtClean="0">
              <a:ea typeface="+mn-ea"/>
              <a:cs typeface="+mn-cs"/>
            </a:endParaRPr>
          </a:p>
          <a:p>
            <a:pPr eaLnBrk="1" hangingPunct="1">
              <a:lnSpc>
                <a:spcPct val="80000"/>
              </a:lnSpc>
              <a:buFont typeface="Wingdings" charset="0"/>
              <a:buChar char="n"/>
              <a:defRPr/>
            </a:pPr>
            <a:r>
              <a:rPr lang="en-US" sz="2400" dirty="0" smtClean="0">
                <a:ea typeface="+mn-ea"/>
                <a:cs typeface="+mn-cs"/>
                <a:hlinkClick r:id="rId15"/>
              </a:rPr>
              <a:t>http://www.apqc.org</a:t>
            </a:r>
            <a:endParaRPr lang="en-US" sz="2400" dirty="0" smtClean="0">
              <a:ea typeface="+mn-ea"/>
              <a:cs typeface="+mn-cs"/>
            </a:endParaRPr>
          </a:p>
          <a:p>
            <a:pPr eaLnBrk="1" hangingPunct="1">
              <a:lnSpc>
                <a:spcPct val="80000"/>
              </a:lnSpc>
              <a:buFont typeface="Wingdings" charset="0"/>
              <a:buChar char="n"/>
              <a:defRPr/>
            </a:pPr>
            <a:r>
              <a:rPr lang="en-US" sz="2400" dirty="0" smtClean="0">
                <a:ea typeface="+mn-ea"/>
                <a:cs typeface="+mn-cs"/>
                <a:hlinkClick r:id="rId16"/>
              </a:rPr>
              <a:t>http://www.worldbank.org</a:t>
            </a:r>
            <a:endParaRPr lang="en-US" sz="2400" dirty="0" smtClean="0">
              <a:ea typeface="+mn-ea"/>
              <a:cs typeface="+mn-cs"/>
            </a:endParaRPr>
          </a:p>
          <a:p>
            <a:pPr eaLnBrk="1" hangingPunct="1">
              <a:lnSpc>
                <a:spcPct val="80000"/>
              </a:lnSpc>
              <a:buFont typeface="Wingdings" charset="0"/>
              <a:buChar char="n"/>
              <a:defRPr/>
            </a:pPr>
            <a:r>
              <a:rPr lang="en-US" sz="2400" dirty="0" smtClean="0">
                <a:ea typeface="+mn-ea"/>
                <a:cs typeface="+mn-cs"/>
                <a:hlinkClick r:id="rId17"/>
              </a:rPr>
              <a:t>http://www.kmresource.com</a:t>
            </a:r>
            <a:endParaRPr lang="en-US" sz="2400" dirty="0" smtClean="0">
              <a:ea typeface="+mn-ea"/>
              <a:cs typeface="+mn-cs"/>
            </a:endParaRPr>
          </a:p>
          <a:p>
            <a:pPr eaLnBrk="1" hangingPunct="1">
              <a:lnSpc>
                <a:spcPct val="80000"/>
              </a:lnSpc>
              <a:buFont typeface="Wingdings" charset="0"/>
              <a:buChar char="n"/>
              <a:defRPr/>
            </a:pPr>
            <a:r>
              <a:rPr lang="en-US" sz="2400" dirty="0" smtClean="0">
                <a:ea typeface="+mn-ea"/>
                <a:cs typeface="+mn-cs"/>
                <a:hlinkClick r:id="rId18"/>
              </a:rPr>
              <a:t>http://www.brint.com</a:t>
            </a:r>
            <a:endParaRPr lang="en-US" sz="2400" dirty="0" smtClean="0">
              <a:ea typeface="+mn-ea"/>
              <a:cs typeface="+mn-cs"/>
            </a:endParaRPr>
          </a:p>
          <a:p>
            <a:pPr eaLnBrk="1" hangingPunct="1">
              <a:lnSpc>
                <a:spcPct val="80000"/>
              </a:lnSpc>
              <a:buFont typeface="Wingdings" charset="0"/>
              <a:buChar char="n"/>
              <a:defRPr/>
            </a:pPr>
            <a:r>
              <a:rPr lang="en-US" sz="2400" dirty="0" smtClean="0">
                <a:ea typeface="+mn-ea"/>
                <a:cs typeface="+mn-cs"/>
                <a:hlinkClick r:id="rId19"/>
              </a:rPr>
              <a:t>http://www.cio.com</a:t>
            </a:r>
            <a:endParaRPr lang="en-US" sz="2400" dirty="0" smtClean="0">
              <a:ea typeface="+mn-ea"/>
              <a:cs typeface="+mn-cs"/>
            </a:endParaRPr>
          </a:p>
          <a:p>
            <a:pPr eaLnBrk="1" hangingPunct="1">
              <a:lnSpc>
                <a:spcPct val="80000"/>
              </a:lnSpc>
              <a:buFont typeface="Wingdings" charset="0"/>
              <a:buChar char="n"/>
              <a:defRPr/>
            </a:pPr>
            <a:r>
              <a:rPr lang="en-US" sz="2400" dirty="0" smtClean="0">
                <a:ea typeface="+mn-ea"/>
                <a:cs typeface="+mn-cs"/>
                <a:hlinkClick r:id="rId20"/>
              </a:rPr>
              <a:t>http://www.kmci.org</a:t>
            </a:r>
            <a:endParaRPr lang="en-US" sz="2400" dirty="0" smtClean="0">
              <a:ea typeface="+mn-ea"/>
              <a:cs typeface="+mn-cs"/>
            </a:endParaRPr>
          </a:p>
          <a:p>
            <a:pPr eaLnBrk="1" hangingPunct="1">
              <a:lnSpc>
                <a:spcPct val="80000"/>
              </a:lnSpc>
              <a:buFont typeface="Wingdings" charset="0"/>
              <a:buChar char="n"/>
              <a:defRPr/>
            </a:pPr>
            <a:r>
              <a:rPr lang="en-US" sz="2400" dirty="0" smtClean="0">
                <a:ea typeface="+mn-ea"/>
                <a:cs typeface="+mn-cs"/>
                <a:hlinkClick r:id="rId21"/>
              </a:rPr>
              <a:t>http://www.orgnet.com</a:t>
            </a:r>
            <a:endParaRPr lang="en-US" sz="2400" dirty="0" smtClean="0">
              <a:ea typeface="+mn-ea"/>
              <a:cs typeface="+mn-cs"/>
            </a:endParaRPr>
          </a:p>
          <a:p>
            <a:pPr eaLnBrk="1" hangingPunct="1">
              <a:lnSpc>
                <a:spcPct val="80000"/>
              </a:lnSpc>
              <a:buFont typeface="Wingdings" charset="0"/>
              <a:buChar char="n"/>
              <a:defRPr/>
            </a:pPr>
            <a:r>
              <a:rPr lang="en-US" sz="2400" dirty="0" smtClean="0">
                <a:ea typeface="+mn-ea"/>
                <a:cs typeface="+mn-cs"/>
                <a:hlinkClick r:id="rId22"/>
              </a:rPr>
              <a:t>http://www.km4dev.org</a:t>
            </a:r>
            <a:endParaRPr lang="en-US" sz="2400" dirty="0" smtClean="0">
              <a:ea typeface="+mn-ea"/>
              <a:cs typeface="+mn-cs"/>
            </a:endParaRPr>
          </a:p>
          <a:p>
            <a:pPr eaLnBrk="1" hangingPunct="1">
              <a:lnSpc>
                <a:spcPct val="80000"/>
              </a:lnSpc>
              <a:buFont typeface="Wingdings" charset="0"/>
              <a:buChar char="n"/>
              <a:defRPr/>
            </a:pPr>
            <a:r>
              <a:rPr lang="en-US" sz="2400" dirty="0" smtClean="0">
                <a:ea typeface="+mn-ea"/>
                <a:cs typeface="+mn-cs"/>
                <a:hlinkClick r:id="rId23"/>
              </a:rPr>
              <a:t>http://www.kmnetwork.com</a:t>
            </a:r>
            <a:endParaRPr lang="en-US" sz="2400" dirty="0" smtClean="0">
              <a:ea typeface="+mn-ea"/>
              <a:cs typeface="+mn-cs"/>
            </a:endParaRPr>
          </a:p>
          <a:p>
            <a:pPr eaLnBrk="1" hangingPunct="1">
              <a:lnSpc>
                <a:spcPct val="80000"/>
              </a:lnSpc>
              <a:buFont typeface="Wingdings" charset="0"/>
              <a:buChar char="n"/>
              <a:defRPr/>
            </a:pPr>
            <a:r>
              <a:rPr lang="en-US" sz="1400" dirty="0">
                <a:hlinkClick r:id="rId24"/>
              </a:rPr>
              <a:t>https://</a:t>
            </a:r>
            <a:r>
              <a:rPr lang="en-US" sz="1400" dirty="0" smtClean="0">
                <a:hlinkClick r:id="rId24"/>
              </a:rPr>
              <a:t>www.youtube.com/watch?v=6pIFUOav2xE</a:t>
            </a:r>
            <a:r>
              <a:rPr lang="en-US" sz="2400" dirty="0" smtClean="0"/>
              <a:t> </a:t>
            </a:r>
            <a:endParaRPr 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Knowledge</a:t>
            </a:r>
            <a:endParaRPr lang="en-US" dirty="0"/>
          </a:p>
        </p:txBody>
      </p:sp>
      <p:sp>
        <p:nvSpPr>
          <p:cNvPr id="12291" name="Rectangle 3"/>
          <p:cNvSpPr>
            <a:spLocks noGrp="1" noChangeArrowheads="1"/>
          </p:cNvSpPr>
          <p:nvPr>
            <p:ph idx="1"/>
          </p:nvPr>
        </p:nvSpPr>
        <p:spPr>
          <a:extLst>
            <a:ext uri="{AF507438-7753-43e0-B8FC-AC1667EBCBE1}"/>
          </a:extLst>
        </p:spPr>
        <p:txBody>
          <a:bodyPr/>
          <a:lstStyle/>
          <a:p>
            <a:pPr eaLnBrk="1" hangingPunct="1">
              <a:lnSpc>
                <a:spcPct val="90000"/>
              </a:lnSpc>
              <a:buFont typeface="Wingdings" panose="05000000000000000000" pitchFamily="2" charset="2"/>
              <a:buNone/>
              <a:defRPr/>
            </a:pPr>
            <a:r>
              <a:rPr lang="en-US" altLang="en-US" sz="2400" dirty="0" smtClean="0"/>
              <a:t>    </a:t>
            </a:r>
            <a:r>
              <a:rPr lang="ja-JP" altLang="en-US" sz="2400" dirty="0" smtClean="0">
                <a:latin typeface="Arial" panose="020B0604020202020204" pitchFamily="34" charset="0"/>
              </a:rPr>
              <a:t>“</a:t>
            </a:r>
            <a:r>
              <a:rPr lang="en-US" altLang="ja-JP" sz="2400" dirty="0" smtClean="0"/>
              <a:t>Knowledge is a fluid mix of framed experience, values, contextual information, and expert insight that provides a framework for evaluating and incorporating new experiences and information. It originates and is applied in the minds of knowers. In organizations, it often becomes embedded not only in documents or repositories but also in organizational routines, processes, practices, and norms</a:t>
            </a:r>
            <a:r>
              <a:rPr lang="en-US" altLang="ja-JP" sz="1800" dirty="0" smtClean="0"/>
              <a:t>.</a:t>
            </a:r>
            <a:r>
              <a:rPr lang="ja-JP" altLang="en-US" sz="1800" dirty="0" smtClean="0">
                <a:latin typeface="Arial" panose="020B0604020202020204" pitchFamily="34" charset="0"/>
              </a:rPr>
              <a:t>”</a:t>
            </a:r>
            <a:endParaRPr lang="en-US" altLang="ja-JP" sz="1800" dirty="0" smtClean="0"/>
          </a:p>
          <a:p>
            <a:pPr eaLnBrk="1" hangingPunct="1">
              <a:lnSpc>
                <a:spcPct val="50000"/>
              </a:lnSpc>
              <a:buFont typeface="Wingdings" panose="05000000000000000000" pitchFamily="2" charset="2"/>
              <a:buNone/>
              <a:defRPr/>
            </a:pPr>
            <a:endParaRPr lang="en-US" altLang="en-US" sz="1400" dirty="0" smtClean="0"/>
          </a:p>
          <a:p>
            <a:pPr lvl="1" eaLnBrk="1" hangingPunct="1">
              <a:lnSpc>
                <a:spcPct val="130000"/>
              </a:lnSpc>
              <a:buFontTx/>
              <a:buNone/>
              <a:defRPr/>
            </a:pPr>
            <a:r>
              <a:rPr lang="en-US" altLang="en-US" sz="1800" dirty="0" smtClean="0"/>
              <a:t>     </a:t>
            </a:r>
          </a:p>
          <a:p>
            <a:pPr lvl="1" eaLnBrk="1" hangingPunct="1">
              <a:lnSpc>
                <a:spcPct val="0"/>
              </a:lnSpc>
              <a:buFontTx/>
              <a:buNone/>
              <a:defRPr/>
            </a:pPr>
            <a:r>
              <a:rPr lang="en-US" altLang="en-US" sz="1800" dirty="0" smtClean="0"/>
              <a:t>     Davenport, Thomas A. and Lawrence </a:t>
            </a:r>
            <a:r>
              <a:rPr lang="en-US" altLang="en-US" sz="1800" dirty="0" err="1" smtClean="0"/>
              <a:t>Prusak</a:t>
            </a:r>
            <a:endParaRPr lang="en-US" altLang="en-US" sz="1800" dirty="0" smtClean="0"/>
          </a:p>
          <a:p>
            <a:pPr lvl="1" eaLnBrk="1" hangingPunct="1">
              <a:lnSpc>
                <a:spcPct val="70000"/>
              </a:lnSpc>
              <a:buFontTx/>
              <a:buNone/>
              <a:defRPr/>
            </a:pPr>
            <a:r>
              <a:rPr lang="en-US" altLang="en-US" sz="1800" dirty="0" smtClean="0"/>
              <a:t>     </a:t>
            </a:r>
            <a:r>
              <a:rPr lang="en-US" altLang="en-US" sz="1800" u="sng" dirty="0" smtClean="0"/>
              <a:t>Working Knowledge:  How Organizations Manage What</a:t>
            </a:r>
            <a:r>
              <a:rPr lang="en-US" altLang="en-US" sz="1800" dirty="0" smtClean="0"/>
              <a:t>  </a:t>
            </a:r>
          </a:p>
          <a:p>
            <a:pPr lvl="1" eaLnBrk="1" hangingPunct="1">
              <a:lnSpc>
                <a:spcPct val="70000"/>
              </a:lnSpc>
              <a:buFontTx/>
              <a:buNone/>
              <a:defRPr/>
            </a:pPr>
            <a:r>
              <a:rPr lang="en-US" altLang="en-US" sz="1800" dirty="0" smtClean="0"/>
              <a:t>     </a:t>
            </a:r>
            <a:r>
              <a:rPr lang="en-US" altLang="en-US" sz="1800" u="sng" dirty="0" smtClean="0"/>
              <a:t>They Know</a:t>
            </a:r>
            <a:r>
              <a:rPr lang="en-US" altLang="en-US" sz="1800" dirty="0" smtClean="0"/>
              <a:t>, Boston, Mass., Harvard Business School </a:t>
            </a:r>
          </a:p>
          <a:p>
            <a:pPr lvl="1" eaLnBrk="1" hangingPunct="1">
              <a:lnSpc>
                <a:spcPct val="70000"/>
              </a:lnSpc>
              <a:buFontTx/>
              <a:buNone/>
              <a:defRPr/>
            </a:pPr>
            <a:r>
              <a:rPr lang="en-US" altLang="en-US" sz="1800" dirty="0" smtClean="0"/>
              <a:t>     Press, 1998.</a:t>
            </a:r>
          </a:p>
          <a:p>
            <a:pPr eaLnBrk="1" hangingPunct="1">
              <a:lnSpc>
                <a:spcPct val="90000"/>
              </a:lnSpc>
              <a:defRPr/>
            </a:pPr>
            <a:endParaRPr lang="en-US" altLang="en-US" sz="2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228600"/>
            <a:ext cx="7772400" cy="1447800"/>
          </a:xfrm>
        </p:spPr>
        <p:txBody>
          <a:bodyPr/>
          <a:lstStyle/>
          <a:p>
            <a:pPr eaLnBrk="1" hangingPunct="1">
              <a:defRPr/>
            </a:pPr>
            <a:r>
              <a:rPr lang="en-US" altLang="en-US" sz="2000" smtClean="0"/>
              <a:t/>
            </a:r>
            <a:br>
              <a:rPr lang="en-US" altLang="en-US" sz="2000" smtClean="0"/>
            </a:br>
            <a:r>
              <a:rPr lang="en-US" altLang="en-US" sz="2000" smtClean="0"/>
              <a:t> </a:t>
            </a:r>
            <a:r>
              <a:rPr lang="en-US" altLang="en-US" sz="4000" b="1" smtClean="0"/>
              <a:t>Two Types of Knowledge</a:t>
            </a:r>
          </a:p>
        </p:txBody>
      </p:sp>
      <p:sp>
        <p:nvSpPr>
          <p:cNvPr id="29699" name="Rectangle 3"/>
          <p:cNvSpPr>
            <a:spLocks noGrp="1" noChangeArrowheads="1"/>
          </p:cNvSpPr>
          <p:nvPr>
            <p:ph type="body" idx="1"/>
          </p:nvPr>
        </p:nvSpPr>
        <p:spPr>
          <a:extLst>
            <a:ext uri="{AF507438-7753-43e0-B8FC-AC1667EBCBE1}"/>
          </a:extLst>
        </p:spPr>
        <p:txBody>
          <a:bodyPr/>
          <a:lstStyle/>
          <a:p>
            <a:pPr marL="609600" indent="-609600" eaLnBrk="1" hangingPunct="1">
              <a:lnSpc>
                <a:spcPct val="0"/>
              </a:lnSpc>
              <a:buClr>
                <a:schemeClr val="tx1"/>
              </a:buClr>
              <a:buFont typeface="Wingdings" panose="05000000000000000000" pitchFamily="2" charset="2"/>
              <a:buNone/>
              <a:defRPr/>
            </a:pPr>
            <a:endParaRPr lang="en-US" altLang="en-US" sz="2800" dirty="0" smtClean="0"/>
          </a:p>
          <a:p>
            <a:pPr marL="609600" indent="-609600" eaLnBrk="1" hangingPunct="1">
              <a:lnSpc>
                <a:spcPct val="80000"/>
              </a:lnSpc>
              <a:buClr>
                <a:schemeClr val="tx1"/>
              </a:buClr>
              <a:buFont typeface="Wingdings" panose="05000000000000000000" pitchFamily="2" charset="2"/>
              <a:buAutoNum type="arabicPeriod"/>
              <a:defRPr/>
            </a:pPr>
            <a:r>
              <a:rPr lang="en-US" altLang="en-US" sz="2800" u="sng" dirty="0" smtClean="0"/>
              <a:t>Explicit </a:t>
            </a:r>
            <a:r>
              <a:rPr lang="en-US" altLang="en-US" sz="2800" u="sng" dirty="0" smtClean="0"/>
              <a:t>knowledge</a:t>
            </a:r>
            <a:r>
              <a:rPr lang="en-US" altLang="en-US" sz="2800" dirty="0" smtClean="0"/>
              <a:t> refers to what has been codified, structured or semi-structured, recorded and is accessible</a:t>
            </a:r>
            <a:r>
              <a:rPr lang="en-US" altLang="en-US" sz="2800" dirty="0" smtClean="0"/>
              <a:t>.</a:t>
            </a:r>
          </a:p>
          <a:p>
            <a:pPr marL="609600" indent="-609600" eaLnBrk="1" hangingPunct="1">
              <a:lnSpc>
                <a:spcPct val="80000"/>
              </a:lnSpc>
              <a:buClr>
                <a:schemeClr val="tx1"/>
              </a:buClr>
              <a:buFont typeface="Wingdings" panose="05000000000000000000" pitchFamily="2" charset="2"/>
              <a:buAutoNum type="arabicPeriod"/>
              <a:defRPr/>
            </a:pPr>
            <a:endParaRPr lang="en-US" altLang="en-US" sz="2800" dirty="0" smtClean="0"/>
          </a:p>
          <a:p>
            <a:pPr marL="609600" indent="-609600" eaLnBrk="1" hangingPunct="1">
              <a:lnSpc>
                <a:spcPct val="80000"/>
              </a:lnSpc>
              <a:buClr>
                <a:schemeClr val="tx1"/>
              </a:buClr>
              <a:buFont typeface="Wingdings" panose="05000000000000000000" pitchFamily="2" charset="2"/>
              <a:buNone/>
              <a:defRPr/>
            </a:pPr>
            <a:r>
              <a:rPr lang="en-US" altLang="en-US" sz="2800" dirty="0" smtClean="0"/>
              <a:t>2.   </a:t>
            </a:r>
            <a:r>
              <a:rPr lang="en-US" altLang="en-US" sz="2800" u="sng" dirty="0" smtClean="0"/>
              <a:t>Tacit </a:t>
            </a:r>
            <a:r>
              <a:rPr lang="en-US" altLang="en-US" sz="2800" u="sng" dirty="0" smtClean="0"/>
              <a:t>knowledge</a:t>
            </a:r>
            <a:r>
              <a:rPr lang="en-US" altLang="en-US" sz="2800" dirty="0" smtClean="0"/>
              <a:t> refers to the knowledge that resides in an individual</a:t>
            </a:r>
            <a:r>
              <a:rPr lang="ja-JP" altLang="en-US" sz="2800" dirty="0" smtClean="0">
                <a:latin typeface="Arial" panose="020B0604020202020204" pitchFamily="34" charset="0"/>
              </a:rPr>
              <a:t>’</a:t>
            </a:r>
            <a:r>
              <a:rPr lang="en-US" altLang="ja-JP" sz="2800" dirty="0" smtClean="0"/>
              <a:t>s mind. It is the </a:t>
            </a:r>
            <a:r>
              <a:rPr lang="ja-JP" altLang="en-US" sz="2800" dirty="0" smtClean="0">
                <a:latin typeface="Arial" panose="020B0604020202020204" pitchFamily="34" charset="0"/>
              </a:rPr>
              <a:t>“</a:t>
            </a:r>
            <a:r>
              <a:rPr lang="en-US" altLang="ja-JP" sz="2800" dirty="0" smtClean="0"/>
              <a:t>know-how</a:t>
            </a:r>
            <a:r>
              <a:rPr lang="ja-JP" altLang="en-US" sz="2800" dirty="0" smtClean="0">
                <a:latin typeface="Arial" panose="020B0604020202020204" pitchFamily="34" charset="0"/>
              </a:rPr>
              <a:t>”</a:t>
            </a:r>
            <a:r>
              <a:rPr lang="en-US" altLang="ja-JP" sz="2800" dirty="0" smtClean="0"/>
              <a:t> and experience of the staff member that is vital to the organization.</a:t>
            </a:r>
          </a:p>
          <a:p>
            <a:pPr marL="609600" indent="-609600" eaLnBrk="1" hangingPunct="1">
              <a:buClr>
                <a:schemeClr val="tx1"/>
              </a:buClr>
              <a:buFont typeface="Wingdings" panose="05000000000000000000" pitchFamily="2" charset="2"/>
              <a:buNone/>
              <a:defRPr/>
            </a:pPr>
            <a:endParaRPr lang="en-US" altLang="en-US" sz="2800" dirty="0" smtClean="0"/>
          </a:p>
          <a:p>
            <a:pPr marL="609600" indent="-609600" eaLnBrk="1" hangingPunct="1">
              <a:buClr>
                <a:schemeClr val="tx1"/>
              </a:buClr>
              <a:defRPr/>
            </a:pPr>
            <a:endParaRPr lang="en-US" altLang="en-US" dirty="0" smtClean="0"/>
          </a:p>
          <a:p>
            <a:pPr marL="609600" indent="-609600" eaLnBrk="1" hangingPunct="1">
              <a:buClr>
                <a:schemeClr val="tx1"/>
              </a:buClr>
              <a:buFont typeface="Wingdings" panose="05000000000000000000" pitchFamily="2" charset="2"/>
              <a:buNone/>
              <a:defRPr/>
            </a:pPr>
            <a:endParaRPr lang="en-US" alt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76200" y="228600"/>
            <a:ext cx="9067800" cy="1143000"/>
          </a:xfrm>
        </p:spPr>
        <p:txBody>
          <a:bodyPr/>
          <a:lstStyle/>
          <a:p>
            <a:r>
              <a:rPr lang="en-US" altLang="en-US" dirty="0" smtClean="0"/>
              <a:t>Internal Sources of Tacit Knowledge</a:t>
            </a:r>
            <a:endParaRPr lang="en-US" altLang="en-US" dirty="0" smtClean="0"/>
          </a:p>
        </p:txBody>
      </p:sp>
      <p:sp>
        <p:nvSpPr>
          <p:cNvPr id="161795" name="Rectangle 3"/>
          <p:cNvSpPr>
            <a:spLocks noGrp="1" noChangeArrowheads="1"/>
          </p:cNvSpPr>
          <p:nvPr>
            <p:ph type="body" idx="1"/>
          </p:nvPr>
        </p:nvSpPr>
        <p:spPr>
          <a:xfrm>
            <a:off x="702276" y="1371600"/>
            <a:ext cx="8305800" cy="4114800"/>
          </a:xfrm>
        </p:spPr>
        <p:txBody>
          <a:bodyPr/>
          <a:lstStyle/>
          <a:p>
            <a:r>
              <a:rPr lang="en-US" altLang="en-US" dirty="0" smtClean="0"/>
              <a:t>Information repositories</a:t>
            </a:r>
          </a:p>
          <a:p>
            <a:r>
              <a:rPr lang="en-US" altLang="en-US" dirty="0" smtClean="0"/>
              <a:t>Subject Matter Expert (SME) directories</a:t>
            </a:r>
          </a:p>
          <a:p>
            <a:r>
              <a:rPr lang="en-US" altLang="en-US" dirty="0" smtClean="0"/>
              <a:t>Apprenticeships</a:t>
            </a:r>
          </a:p>
          <a:p>
            <a:r>
              <a:rPr lang="en-US" altLang="en-US" dirty="0" smtClean="0"/>
              <a:t>Mentoring</a:t>
            </a:r>
          </a:p>
          <a:p>
            <a:r>
              <a:rPr lang="en-US" altLang="en-US" dirty="0" smtClean="0"/>
              <a:t>Communities of practice</a:t>
            </a:r>
          </a:p>
          <a:p>
            <a:r>
              <a:rPr lang="en-US" altLang="en-US" dirty="0" smtClean="0"/>
              <a:t>“After action” and project milestone reviews</a:t>
            </a:r>
          </a:p>
          <a:p>
            <a:r>
              <a:rPr lang="en-US" altLang="en-US" dirty="0" smtClean="0"/>
              <a:t>Strategic staffing</a:t>
            </a:r>
          </a:p>
          <a:p>
            <a:pPr lvl="1"/>
            <a:r>
              <a:rPr lang="en-US" altLang="en-US" dirty="0" smtClean="0"/>
              <a:t>Recruiting, retention, developmental assignments</a:t>
            </a:r>
          </a:p>
          <a:p>
            <a:r>
              <a:rPr lang="en-US" altLang="en-US" dirty="0"/>
              <a:t>Oral history </a:t>
            </a:r>
            <a:r>
              <a:rPr lang="en-US" altLang="en-US" dirty="0" smtClean="0"/>
              <a:t>program</a:t>
            </a:r>
            <a:endParaRPr lang="en-US"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66800" y="280988"/>
            <a:ext cx="7772400" cy="1143000"/>
          </a:xfrm>
        </p:spPr>
        <p:txBody>
          <a:bodyPr/>
          <a:lstStyle/>
          <a:p>
            <a:r>
              <a:rPr lang="en-US" dirty="0" smtClean="0"/>
              <a:t>A Broader View</a:t>
            </a:r>
            <a:endParaRPr lang="en-US" dirty="0"/>
          </a:p>
        </p:txBody>
      </p:sp>
      <p:graphicFrame>
        <p:nvGraphicFramePr>
          <p:cNvPr id="18462" name="Group 30"/>
          <p:cNvGraphicFramePr>
            <a:graphicFrameLocks noGrp="1"/>
          </p:cNvGraphicFramePr>
          <p:nvPr>
            <p:ph type="tbl" idx="4294967295"/>
            <p:extLst>
              <p:ext uri="{D42A27DB-BD31-4B8C-83A1-F6EECF244321}">
                <p14:modId xmlns:p14="http://schemas.microsoft.com/office/powerpoint/2010/main" val="1935730429"/>
              </p:ext>
            </p:extLst>
          </p:nvPr>
        </p:nvGraphicFramePr>
        <p:xfrm>
          <a:off x="914400" y="2209800"/>
          <a:ext cx="7562850" cy="4132264"/>
        </p:xfrm>
        <a:graphic>
          <a:graphicData uri="http://schemas.openxmlformats.org/drawingml/2006/table">
            <a:tbl>
              <a:tblPr/>
              <a:tblGrid>
                <a:gridCol w="2076450"/>
                <a:gridCol w="2817813"/>
                <a:gridCol w="2668587"/>
              </a:tblGrid>
              <a:tr h="1481138">
                <a:tc>
                  <a:txBody>
                    <a:bodyPr/>
                    <a:lstStyle/>
                    <a:p>
                      <a:pPr marL="0" marR="0" lvl="0" indent="0" algn="l" defTabSz="914400" rtl="0" eaLnBrk="1" fontAlgn="base" latinLnBrk="0" hangingPunct="1">
                        <a:lnSpc>
                          <a:spcPct val="160000"/>
                        </a:lnSpc>
                        <a:spcBef>
                          <a:spcPct val="0"/>
                        </a:spcBef>
                        <a:spcAft>
                          <a:spcPct val="0"/>
                        </a:spcAft>
                        <a:buClrTx/>
                        <a:buSzPct val="75000"/>
                        <a:buFontTx/>
                        <a:buNone/>
                        <a:tabLst/>
                      </a:pPr>
                      <a:r>
                        <a:rPr kumimoji="0" lang="en-US" sz="2400" b="1" i="0" u="none" strike="noStrike" cap="none" normalizeH="0" baseline="0" dirty="0">
                          <a:ln>
                            <a:noFill/>
                          </a:ln>
                          <a:solidFill>
                            <a:schemeClr val="tx2"/>
                          </a:solidFill>
                          <a:effectLst/>
                          <a:latin typeface="Times New Roman" charset="0"/>
                          <a:ea typeface="ＭＳ Ｐゴシック" charset="0"/>
                        </a:rPr>
                        <a:t>Knowledge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210000"/>
                        </a:lnSpc>
                        <a:spcBef>
                          <a:spcPct val="0"/>
                        </a:spcBef>
                        <a:spcAft>
                          <a:spcPct val="0"/>
                        </a:spcAft>
                        <a:buClrTx/>
                        <a:buSzPct val="75000"/>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rPr>
                        <a:t>            </a:t>
                      </a:r>
                      <a:r>
                        <a:rPr kumimoji="0" lang="en-US" sz="2000" b="0" i="0" u="none" strike="noStrike" cap="none" normalizeH="0" baseline="0" dirty="0" smtClean="0">
                          <a:ln>
                            <a:noFill/>
                          </a:ln>
                          <a:solidFill>
                            <a:schemeClr val="tx1"/>
                          </a:solidFill>
                          <a:effectLst/>
                          <a:latin typeface="Times New Roman" charset="0"/>
                          <a:ea typeface="ＭＳ Ｐゴシック" charset="0"/>
                        </a:rPr>
                        <a:t>- Colleagues</a:t>
                      </a:r>
                      <a:endParaRPr kumimoji="0" lang="en-US" sz="2000" b="0" i="0" u="none" strike="noStrike" cap="none" normalizeH="0" baseline="0" dirty="0">
                        <a:ln>
                          <a:noFill/>
                        </a:ln>
                        <a:solidFill>
                          <a:schemeClr val="tx1"/>
                        </a:solidFill>
                        <a:effectLst/>
                        <a:latin typeface="Times New Roman" charset="0"/>
                        <a:ea typeface="ＭＳ Ｐゴシック" charset="0"/>
                      </a:endParaRPr>
                    </a:p>
                    <a:p>
                      <a:pPr marL="0" marR="0" lvl="0" indent="0" algn="l" defTabSz="914400" rtl="0" eaLnBrk="1" fontAlgn="base" latinLnBrk="0" hangingPunct="1">
                        <a:lnSpc>
                          <a:spcPct val="50000"/>
                        </a:lnSpc>
                        <a:spcBef>
                          <a:spcPct val="0"/>
                        </a:spcBef>
                        <a:spcAft>
                          <a:spcPct val="0"/>
                        </a:spcAft>
                        <a:buClrTx/>
                        <a:buSzPct val="75000"/>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rPr>
                        <a:t>            </a:t>
                      </a:r>
                      <a:r>
                        <a:rPr kumimoji="0" lang="en-US" sz="2000" b="0" i="0" u="none" strike="noStrike" cap="none" normalizeH="0" baseline="0" dirty="0" smtClean="0">
                          <a:ln>
                            <a:noFill/>
                          </a:ln>
                          <a:solidFill>
                            <a:schemeClr val="tx1"/>
                          </a:solidFill>
                          <a:effectLst/>
                          <a:latin typeface="Times New Roman" charset="0"/>
                          <a:ea typeface="ＭＳ Ｐゴシック" charset="0"/>
                        </a:rPr>
                        <a:t>- Meetings</a:t>
                      </a:r>
                      <a:endParaRPr kumimoji="0" lang="en-US" sz="2000" b="0"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75000"/>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rPr>
                        <a:t> </a:t>
                      </a:r>
                      <a:r>
                        <a:rPr kumimoji="0" lang="en-US" sz="2000" b="0" i="0" u="none" strike="noStrike" cap="none" normalizeH="0" baseline="0" dirty="0" smtClean="0">
                          <a:ln>
                            <a:noFill/>
                          </a:ln>
                          <a:solidFill>
                            <a:schemeClr val="tx1"/>
                          </a:solidFill>
                          <a:effectLst/>
                          <a:latin typeface="Times New Roman" charset="0"/>
                          <a:ea typeface="ＭＳ Ｐゴシック" charset="0"/>
                        </a:rPr>
                        <a:t> - Contacts</a:t>
                      </a:r>
                    </a:p>
                    <a:p>
                      <a:pPr marL="0" marR="0" lvl="0" indent="0" algn="l" defTabSz="914400" rtl="0" eaLnBrk="1" fontAlgn="base" latinLnBrk="0" hangingPunct="1">
                        <a:lnSpc>
                          <a:spcPct val="100000"/>
                        </a:lnSpc>
                        <a:spcBef>
                          <a:spcPct val="0"/>
                        </a:spcBef>
                        <a:spcAft>
                          <a:spcPct val="0"/>
                        </a:spcAft>
                        <a:buClrTx/>
                        <a:buSzPct val="75000"/>
                        <a:buFontTx/>
                        <a:buNone/>
                        <a:tabLst/>
                      </a:pPr>
                      <a:r>
                        <a:rPr kumimoji="0" lang="en-US" sz="2000" b="0" i="0" u="none" strike="noStrike" cap="none" normalizeH="0" baseline="0" dirty="0" smtClean="0">
                          <a:ln>
                            <a:noFill/>
                          </a:ln>
                          <a:solidFill>
                            <a:schemeClr val="tx1"/>
                          </a:solidFill>
                          <a:effectLst/>
                          <a:latin typeface="Times New Roman" charset="0"/>
                          <a:ea typeface="ＭＳ Ｐゴシック" charset="0"/>
                        </a:rPr>
                        <a:t>  - Networking</a:t>
                      </a:r>
                      <a:endParaRPr kumimoji="0" lang="en-US" sz="2000" b="0" i="0" u="none" strike="noStrike" cap="none" normalizeH="0" baseline="0" dirty="0">
                        <a:ln>
                          <a:noFill/>
                        </a:ln>
                        <a:solidFill>
                          <a:schemeClr val="tx1"/>
                        </a:solidFill>
                        <a:effectLst/>
                        <a:latin typeface="Times New Roman" charset="0"/>
                        <a:ea typeface="ＭＳ Ｐゴシック" charset="0"/>
                      </a:endParaRPr>
                    </a:p>
                    <a:p>
                      <a:pPr marL="0" marR="0" lvl="0" indent="0" algn="l" defTabSz="914400" rtl="0" eaLnBrk="1" fontAlgn="base" latinLnBrk="0" hangingPunct="1">
                        <a:lnSpc>
                          <a:spcPct val="100000"/>
                        </a:lnSpc>
                        <a:spcBef>
                          <a:spcPct val="0"/>
                        </a:spcBef>
                        <a:spcAft>
                          <a:spcPct val="0"/>
                        </a:spcAft>
                        <a:buClrTx/>
                        <a:buSzPct val="75000"/>
                        <a:buFontTx/>
                        <a:buNone/>
                        <a:tabLst/>
                      </a:pPr>
                      <a:endParaRPr kumimoji="0" lang="en-US" sz="2000" b="0"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4463">
                <a:tc>
                  <a:txBody>
                    <a:bodyPr/>
                    <a:lstStyle/>
                    <a:p>
                      <a:pPr marL="0" marR="0" lvl="0" indent="0" algn="l" defTabSz="914400" rtl="0" eaLnBrk="1" fontAlgn="base" latinLnBrk="0" hangingPunct="1">
                        <a:lnSpc>
                          <a:spcPct val="150000"/>
                        </a:lnSpc>
                        <a:spcBef>
                          <a:spcPct val="0"/>
                        </a:spcBef>
                        <a:spcAft>
                          <a:spcPct val="0"/>
                        </a:spcAft>
                        <a:buClrTx/>
                        <a:buSzPct val="75000"/>
                        <a:buFontTx/>
                        <a:buNone/>
                        <a:tabLst/>
                      </a:pPr>
                      <a:r>
                        <a:rPr kumimoji="0" lang="en-US" sz="2400" b="1" i="0" u="none" strike="noStrike" cap="none" normalizeH="0" baseline="0" dirty="0" smtClean="0">
                          <a:ln>
                            <a:noFill/>
                          </a:ln>
                          <a:solidFill>
                            <a:schemeClr val="tx2"/>
                          </a:solidFill>
                          <a:effectLst/>
                          <a:latin typeface="Times New Roman" charset="0"/>
                          <a:ea typeface="ＭＳ Ｐゴシック" charset="0"/>
                        </a:rPr>
                        <a:t>Information</a:t>
                      </a:r>
                      <a:endParaRPr kumimoji="0" lang="en-US" sz="2400" b="1" i="0" u="none" strike="noStrike" cap="none" normalizeH="0" baseline="0" dirty="0">
                        <a:ln>
                          <a:noFill/>
                        </a:ln>
                        <a:solidFill>
                          <a:schemeClr val="tx2"/>
                        </a:solidFill>
                        <a:effectLst/>
                        <a:latin typeface="Times New Roman" charset="0"/>
                        <a:ea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rPr>
                        <a:t>  </a:t>
                      </a:r>
                      <a:r>
                        <a:rPr kumimoji="0" lang="en-US" sz="2000" b="0" i="0" u="none" strike="noStrike" cap="none" normalizeH="0" baseline="0" dirty="0" smtClean="0">
                          <a:ln>
                            <a:noFill/>
                          </a:ln>
                          <a:solidFill>
                            <a:schemeClr val="tx1"/>
                          </a:solidFill>
                          <a:effectLst/>
                          <a:latin typeface="Times New Roman" charset="0"/>
                          <a:ea typeface="ＭＳ Ｐゴシック" charset="0"/>
                        </a:rPr>
                        <a:t>  - Intranet</a:t>
                      </a:r>
                      <a:endParaRPr kumimoji="0" lang="en-US" sz="2000" b="0" i="0" u="none" strike="noStrike" cap="none" normalizeH="0" baseline="0" dirty="0">
                        <a:ln>
                          <a:noFill/>
                        </a:ln>
                        <a:solidFill>
                          <a:schemeClr val="tx1"/>
                        </a:solidFill>
                        <a:effectLst/>
                        <a:latin typeface="Times New Roman" charset="0"/>
                        <a:ea typeface="ＭＳ Ｐゴシック" charset="0"/>
                      </a:endParaRPr>
                    </a:p>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en-US" sz="2000" b="0" i="0" u="none" strike="noStrike" cap="none" normalizeH="0" baseline="0" dirty="0" smtClean="0">
                          <a:ln>
                            <a:noFill/>
                          </a:ln>
                          <a:solidFill>
                            <a:schemeClr val="tx1"/>
                          </a:solidFill>
                          <a:effectLst/>
                          <a:latin typeface="Times New Roman" charset="0"/>
                          <a:ea typeface="ＭＳ Ｐゴシック" charset="0"/>
                        </a:rPr>
                        <a:t>- CMS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75000"/>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rPr>
                        <a:t>  </a:t>
                      </a:r>
                      <a:r>
                        <a:rPr kumimoji="0" lang="en-US" sz="2000" b="0" i="0" u="none" strike="noStrike" cap="none" normalizeH="0" baseline="0" dirty="0" smtClean="0">
                          <a:ln>
                            <a:noFill/>
                          </a:ln>
                          <a:solidFill>
                            <a:schemeClr val="tx1"/>
                          </a:solidFill>
                          <a:effectLst/>
                          <a:latin typeface="Times New Roman" charset="0"/>
                          <a:ea typeface="ＭＳ Ｐゴシック" charset="0"/>
                        </a:rPr>
                        <a:t>- Libraries</a:t>
                      </a:r>
                      <a:endParaRPr kumimoji="0" lang="en-US" sz="2000" b="0" i="0" u="none" strike="noStrike" cap="none" normalizeH="0" baseline="0" dirty="0">
                        <a:ln>
                          <a:noFill/>
                        </a:ln>
                        <a:solidFill>
                          <a:schemeClr val="tx1"/>
                        </a:solidFill>
                        <a:effectLst/>
                        <a:latin typeface="Times New Roman" charset="0"/>
                        <a:ea typeface="ＭＳ Ｐゴシック" charset="0"/>
                      </a:endParaRPr>
                    </a:p>
                    <a:p>
                      <a:pPr marL="0" marR="0" lvl="0" indent="0" algn="l" defTabSz="914400" rtl="0" eaLnBrk="1" fontAlgn="base" latinLnBrk="0" hangingPunct="1">
                        <a:lnSpc>
                          <a:spcPct val="90000"/>
                        </a:lnSpc>
                        <a:spcBef>
                          <a:spcPct val="0"/>
                        </a:spcBef>
                        <a:spcAft>
                          <a:spcPct val="0"/>
                        </a:spcAft>
                        <a:buClrTx/>
                        <a:buSzPct val="75000"/>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rPr>
                        <a:t>  </a:t>
                      </a:r>
                      <a:r>
                        <a:rPr kumimoji="0" lang="en-US" sz="2000" b="0" i="0" u="none" strike="noStrike" cap="none" normalizeH="0" baseline="0" dirty="0" smtClean="0">
                          <a:ln>
                            <a:noFill/>
                          </a:ln>
                          <a:solidFill>
                            <a:schemeClr val="tx1"/>
                          </a:solidFill>
                          <a:effectLst/>
                          <a:latin typeface="Times New Roman" charset="0"/>
                          <a:ea typeface="ＭＳ Ｐゴシック" charset="0"/>
                        </a:rPr>
                        <a:t>- Search engines</a:t>
                      </a:r>
                      <a:endParaRPr kumimoji="0" lang="en-US" sz="2000" b="0"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36663">
                <a:tc>
                  <a:txBody>
                    <a:bodyPr/>
                    <a:lstStyle/>
                    <a:p>
                      <a:pPr marL="0" marR="0" lvl="0" indent="0" algn="l" defTabSz="914400" rtl="0" eaLnBrk="1" fontAlgn="base" latinLnBrk="0" hangingPunct="1">
                        <a:lnSpc>
                          <a:spcPct val="150000"/>
                        </a:lnSpc>
                        <a:spcBef>
                          <a:spcPct val="0"/>
                        </a:spcBef>
                        <a:spcAft>
                          <a:spcPct val="0"/>
                        </a:spcAft>
                        <a:buClrTx/>
                        <a:buSzPct val="75000"/>
                        <a:buFontTx/>
                        <a:buNone/>
                        <a:tabLst/>
                      </a:pPr>
                      <a:r>
                        <a:rPr kumimoji="0" lang="en-US" sz="2400" b="1" i="0" u="none" strike="noStrike" cap="none" normalizeH="0" baseline="0">
                          <a:ln>
                            <a:noFill/>
                          </a:ln>
                          <a:solidFill>
                            <a:schemeClr val="tx2"/>
                          </a:solidFill>
                          <a:effectLst/>
                          <a:latin typeface="Times New Roman" charset="0"/>
                          <a:ea typeface="ＭＳ Ｐゴシック" charset="0"/>
                        </a:rPr>
                        <a:t>Data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0"/>
                        </a:spcBef>
                        <a:spcAft>
                          <a:spcPct val="0"/>
                        </a:spcAft>
                        <a:buClrTx/>
                        <a:buSzPct val="75000"/>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rPr>
                        <a:t>             </a:t>
                      </a:r>
                      <a:r>
                        <a:rPr kumimoji="0" lang="en-US" sz="2000" b="0" i="0" u="none" strike="noStrike" cap="none" normalizeH="0" baseline="0" dirty="0" smtClean="0">
                          <a:ln>
                            <a:noFill/>
                          </a:ln>
                          <a:solidFill>
                            <a:schemeClr val="tx1"/>
                          </a:solidFill>
                          <a:effectLst/>
                          <a:latin typeface="Times New Roman" charset="0"/>
                          <a:ea typeface="ＭＳ Ｐゴシック" charset="0"/>
                        </a:rPr>
                        <a:t>-Databases</a:t>
                      </a:r>
                      <a:endParaRPr kumimoji="0" lang="en-US" sz="2000" b="0" i="0" u="none" strike="noStrike" cap="none" normalizeH="0" baseline="0" dirty="0">
                        <a:ln>
                          <a:noFill/>
                        </a:ln>
                        <a:solidFill>
                          <a:schemeClr val="tx1"/>
                        </a:solidFill>
                        <a:effectLst/>
                        <a:latin typeface="Times New Roman" charset="0"/>
                        <a:ea typeface="ＭＳ Ｐゴシック" charset="0"/>
                      </a:endParaRPr>
                    </a:p>
                    <a:p>
                      <a:pPr marL="0" marR="0" lvl="0" indent="0" algn="l" defTabSz="914400" rtl="0" eaLnBrk="1" fontAlgn="base" latinLnBrk="0" hangingPunct="1">
                        <a:lnSpc>
                          <a:spcPct val="80000"/>
                        </a:lnSpc>
                        <a:spcBef>
                          <a:spcPct val="0"/>
                        </a:spcBef>
                        <a:spcAft>
                          <a:spcPct val="0"/>
                        </a:spcAft>
                        <a:buClrTx/>
                        <a:buSzPct val="75000"/>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rPr>
                        <a:t>             </a:t>
                      </a:r>
                      <a:r>
                        <a:rPr kumimoji="0" lang="en-US" sz="2000" b="0" i="0" u="none" strike="noStrike" cap="none" normalizeH="0" baseline="0" dirty="0" smtClean="0">
                          <a:ln>
                            <a:noFill/>
                          </a:ln>
                          <a:solidFill>
                            <a:schemeClr val="tx1"/>
                          </a:solidFill>
                          <a:effectLst/>
                          <a:latin typeface="Times New Roman" charset="0"/>
                          <a:ea typeface="ＭＳ Ｐゴシック" charset="0"/>
                        </a:rPr>
                        <a:t>-Data mining</a:t>
                      </a:r>
                      <a:endParaRPr kumimoji="0" lang="en-US" sz="2000" b="0"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75000"/>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rPr>
                        <a:t>  </a:t>
                      </a:r>
                      <a:r>
                        <a:rPr kumimoji="0" lang="en-US" sz="2000" b="0" i="0" u="none" strike="noStrike" cap="none" normalizeH="0" baseline="0" dirty="0" smtClean="0">
                          <a:ln>
                            <a:noFill/>
                          </a:ln>
                          <a:solidFill>
                            <a:schemeClr val="tx1"/>
                          </a:solidFill>
                          <a:effectLst/>
                          <a:latin typeface="Times New Roman" charset="0"/>
                          <a:ea typeface="ＭＳ Ｐゴシック" charset="0"/>
                        </a:rPr>
                        <a:t>- Market research</a:t>
                      </a:r>
                      <a:endParaRPr kumimoji="0" lang="en-US" sz="2000" b="0"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9" name="Text Box 21"/>
          <p:cNvSpPr txBox="1">
            <a:spLocks noChangeArrowheads="1"/>
          </p:cNvSpPr>
          <p:nvPr/>
        </p:nvSpPr>
        <p:spPr bwMode="auto">
          <a:xfrm>
            <a:off x="2990850" y="1752600"/>
            <a:ext cx="1752600"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lnSpc>
                <a:spcPct val="80000"/>
              </a:lnSpc>
            </a:pPr>
            <a:r>
              <a:rPr lang="en-US" altLang="en-US" sz="2800" b="1"/>
              <a:t>Internal</a:t>
            </a:r>
          </a:p>
        </p:txBody>
      </p:sp>
      <p:sp>
        <p:nvSpPr>
          <p:cNvPr id="19480" name="Text Box 22"/>
          <p:cNvSpPr txBox="1">
            <a:spLocks noChangeArrowheads="1"/>
          </p:cNvSpPr>
          <p:nvPr/>
        </p:nvSpPr>
        <p:spPr bwMode="auto">
          <a:xfrm>
            <a:off x="5657850" y="1752600"/>
            <a:ext cx="1676400"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lnSpc>
                <a:spcPct val="80000"/>
              </a:lnSpc>
            </a:pPr>
            <a:r>
              <a:rPr lang="en-US" altLang="en-US" sz="2800" b="1"/>
              <a:t>External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728620" y="215817"/>
            <a:ext cx="7772400" cy="1143000"/>
          </a:xfrm>
        </p:spPr>
        <p:txBody>
          <a:bodyPr/>
          <a:lstStyle/>
          <a:p>
            <a:r>
              <a:rPr lang="en-US" altLang="ja-JP" dirty="0" smtClean="0"/>
              <a:t>Knowledge Conversion</a:t>
            </a:r>
            <a:endParaRPr lang="en-US" altLang="en-US" dirty="0" smtClean="0"/>
          </a:p>
        </p:txBody>
      </p:sp>
      <p:graphicFrame>
        <p:nvGraphicFramePr>
          <p:cNvPr id="57347" name="Group 3"/>
          <p:cNvGraphicFramePr>
            <a:graphicFrameLocks noGrp="1"/>
          </p:cNvGraphicFramePr>
          <p:nvPr>
            <p:extLst>
              <p:ext uri="{D42A27DB-BD31-4B8C-83A1-F6EECF244321}">
                <p14:modId xmlns:p14="http://schemas.microsoft.com/office/powerpoint/2010/main" val="2421421949"/>
              </p:ext>
            </p:extLst>
          </p:nvPr>
        </p:nvGraphicFramePr>
        <p:xfrm>
          <a:off x="2217056" y="2209800"/>
          <a:ext cx="5867400" cy="3695700"/>
        </p:xfrm>
        <a:graphic>
          <a:graphicData uri="http://schemas.openxmlformats.org/drawingml/2006/table">
            <a:tbl>
              <a:tblPr/>
              <a:tblGrid>
                <a:gridCol w="2933700"/>
                <a:gridCol w="2933700"/>
              </a:tblGrid>
              <a:tr h="1905000">
                <a:tc>
                  <a:txBody>
                    <a:bodyPr/>
                    <a:lstStyle/>
                    <a:p>
                      <a:pPr marL="0" marR="0" lvl="0" indent="0" algn="l" defTabSz="914400" rtl="0" eaLnBrk="1" fontAlgn="base" latinLnBrk="0" hangingPunct="1">
                        <a:lnSpc>
                          <a:spcPct val="100000"/>
                        </a:lnSpc>
                        <a:spcBef>
                          <a:spcPct val="0"/>
                        </a:spcBef>
                        <a:spcAft>
                          <a:spcPct val="0"/>
                        </a:spcAft>
                        <a:buClrTx/>
                        <a:buSzPct val="75000"/>
                        <a:buFontTx/>
                        <a:buNone/>
                        <a:tabLst/>
                      </a:pPr>
                      <a:endParaRPr kumimoji="0" lang="en-US" sz="1800" b="0" i="0" u="none" strike="noStrike" cap="none" normalizeH="0" baseline="0">
                        <a:ln>
                          <a:noFill/>
                        </a:ln>
                        <a:solidFill>
                          <a:schemeClr val="tx1"/>
                        </a:solidFill>
                        <a:effectLst/>
                        <a:latin typeface="Times New Roman" charset="0"/>
                        <a:ea typeface="ＭＳ Ｐゴシック" charset="0"/>
                      </a:endParaRP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28575"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75000"/>
                        <a:buFontTx/>
                        <a:buNone/>
                        <a:tabLst/>
                      </a:pPr>
                      <a:endParaRPr kumimoji="0" lang="en-US" sz="18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28575"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r>
              <a:tr h="1790700">
                <a:tc>
                  <a:txBody>
                    <a:bodyPr/>
                    <a:lstStyle/>
                    <a:p>
                      <a:pPr marL="0" marR="0" lvl="0" indent="0" algn="l" defTabSz="914400" rtl="0" eaLnBrk="1" fontAlgn="base" latinLnBrk="0" hangingPunct="1">
                        <a:lnSpc>
                          <a:spcPct val="100000"/>
                        </a:lnSpc>
                        <a:spcBef>
                          <a:spcPct val="0"/>
                        </a:spcBef>
                        <a:spcAft>
                          <a:spcPct val="0"/>
                        </a:spcAft>
                        <a:buClrTx/>
                        <a:buSzPct val="75000"/>
                        <a:buFontTx/>
                        <a:buNone/>
                        <a:tabLst/>
                      </a:pPr>
                      <a:endParaRPr kumimoji="0" lang="en-US" sz="1800" b="0" i="0" u="none" strike="noStrike" cap="none" normalizeH="0" baseline="0">
                        <a:ln>
                          <a:noFill/>
                        </a:ln>
                        <a:solidFill>
                          <a:schemeClr val="tx1"/>
                        </a:solidFill>
                        <a:effectLst/>
                        <a:latin typeface="Times New Roman" charset="0"/>
                        <a:ea typeface="ＭＳ Ｐゴシック" charset="0"/>
                      </a:endParaRP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28575"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75000"/>
                        <a:buFontTx/>
                        <a:buNone/>
                        <a:tabLst/>
                      </a:pPr>
                      <a:endParaRPr kumimoji="0" lang="en-US" sz="18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28575" cap="flat" cmpd="sng" algn="ctr">
                      <a:solidFill>
                        <a:schemeClr val="tx1"/>
                      </a:solidFill>
                      <a:prstDash val="solid"/>
                      <a:miter lim="800000"/>
                      <a:headEnd type="none" w="sm" len="sm"/>
                      <a:tailEnd type="none" w="sm" len="sm"/>
                    </a:lnB>
                    <a:lnTlToBr>
                      <a:noFill/>
                    </a:lnTlToBr>
                    <a:lnBlToTr>
                      <a:noFill/>
                    </a:lnBlToTr>
                    <a:noFill/>
                  </a:tcPr>
                </a:tc>
              </a:tr>
            </a:tbl>
          </a:graphicData>
        </a:graphic>
      </p:graphicFrame>
      <p:sp>
        <p:nvSpPr>
          <p:cNvPr id="56334" name="Text Box 16"/>
          <p:cNvSpPr txBox="1">
            <a:spLocks noChangeArrowheads="1"/>
          </p:cNvSpPr>
          <p:nvPr/>
        </p:nvSpPr>
        <p:spPr bwMode="auto">
          <a:xfrm>
            <a:off x="3436256" y="1822479"/>
            <a:ext cx="1714500" cy="29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lnSpc>
                <a:spcPct val="70000"/>
              </a:lnSpc>
            </a:pPr>
            <a:r>
              <a:rPr lang="en-US" altLang="en-US" sz="1800" dirty="0" smtClean="0"/>
              <a:t>Tacit</a:t>
            </a:r>
            <a:endParaRPr lang="en-US" altLang="en-US" sz="1800" dirty="0"/>
          </a:p>
        </p:txBody>
      </p:sp>
      <p:sp>
        <p:nvSpPr>
          <p:cNvPr id="56335" name="Text Box 17"/>
          <p:cNvSpPr txBox="1">
            <a:spLocks noChangeArrowheads="1"/>
          </p:cNvSpPr>
          <p:nvPr/>
        </p:nvSpPr>
        <p:spPr bwMode="auto">
          <a:xfrm>
            <a:off x="6032977" y="1715446"/>
            <a:ext cx="1968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800" dirty="0" smtClean="0"/>
              <a:t>Explicit</a:t>
            </a:r>
            <a:endParaRPr lang="en-US" altLang="en-US" sz="1800" dirty="0"/>
          </a:p>
        </p:txBody>
      </p:sp>
      <p:sp>
        <p:nvSpPr>
          <p:cNvPr id="56336" name="Text Box 18"/>
          <p:cNvSpPr txBox="1">
            <a:spLocks noChangeArrowheads="1"/>
          </p:cNvSpPr>
          <p:nvPr/>
        </p:nvSpPr>
        <p:spPr bwMode="auto">
          <a:xfrm>
            <a:off x="2902856" y="2971800"/>
            <a:ext cx="1841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b="1">
                <a:solidFill>
                  <a:schemeClr val="tx2"/>
                </a:solidFill>
              </a:rPr>
              <a:t>Socialization</a:t>
            </a:r>
          </a:p>
        </p:txBody>
      </p:sp>
      <p:sp>
        <p:nvSpPr>
          <p:cNvPr id="56337" name="Text Box 19"/>
          <p:cNvSpPr txBox="1">
            <a:spLocks noChangeArrowheads="1"/>
          </p:cNvSpPr>
          <p:nvPr/>
        </p:nvSpPr>
        <p:spPr bwMode="auto">
          <a:xfrm>
            <a:off x="5493656" y="2971800"/>
            <a:ext cx="2197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b="1">
                <a:solidFill>
                  <a:schemeClr val="tx2"/>
                </a:solidFill>
              </a:rPr>
              <a:t>Externalization</a:t>
            </a:r>
          </a:p>
        </p:txBody>
      </p:sp>
      <p:sp>
        <p:nvSpPr>
          <p:cNvPr id="56338" name="Text Box 20"/>
          <p:cNvSpPr txBox="1">
            <a:spLocks noChangeArrowheads="1"/>
          </p:cNvSpPr>
          <p:nvPr/>
        </p:nvSpPr>
        <p:spPr bwMode="auto">
          <a:xfrm>
            <a:off x="2582181" y="4648200"/>
            <a:ext cx="2130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b="1">
                <a:solidFill>
                  <a:schemeClr val="tx2"/>
                </a:solidFill>
              </a:rPr>
              <a:t>Internalization</a:t>
            </a:r>
          </a:p>
        </p:txBody>
      </p:sp>
      <p:sp>
        <p:nvSpPr>
          <p:cNvPr id="56339" name="Text Box 21"/>
          <p:cNvSpPr txBox="1">
            <a:spLocks noChangeArrowheads="1"/>
          </p:cNvSpPr>
          <p:nvPr/>
        </p:nvSpPr>
        <p:spPr bwMode="auto">
          <a:xfrm>
            <a:off x="5493656" y="4648200"/>
            <a:ext cx="198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b="1">
                <a:solidFill>
                  <a:schemeClr val="tx2"/>
                </a:solidFill>
              </a:rPr>
              <a:t>Combination</a:t>
            </a:r>
          </a:p>
        </p:txBody>
      </p:sp>
      <p:sp>
        <p:nvSpPr>
          <p:cNvPr id="56340" name="Text Box 22"/>
          <p:cNvSpPr txBox="1">
            <a:spLocks noChangeArrowheads="1"/>
          </p:cNvSpPr>
          <p:nvPr/>
        </p:nvSpPr>
        <p:spPr bwMode="auto">
          <a:xfrm>
            <a:off x="4779860" y="1134755"/>
            <a:ext cx="89376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4800" i="1" dirty="0"/>
              <a:t>To</a:t>
            </a:r>
          </a:p>
        </p:txBody>
      </p:sp>
      <p:sp>
        <p:nvSpPr>
          <p:cNvPr id="56341" name="Text Box 23"/>
          <p:cNvSpPr txBox="1">
            <a:spLocks noChangeArrowheads="1"/>
          </p:cNvSpPr>
          <p:nvPr/>
        </p:nvSpPr>
        <p:spPr bwMode="auto">
          <a:xfrm>
            <a:off x="1334901" y="3051430"/>
            <a:ext cx="70076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800" dirty="0"/>
              <a:t>Tacit </a:t>
            </a:r>
          </a:p>
        </p:txBody>
      </p:sp>
      <p:sp>
        <p:nvSpPr>
          <p:cNvPr id="56342" name="Text Box 24"/>
          <p:cNvSpPr txBox="1">
            <a:spLocks noChangeArrowheads="1"/>
          </p:cNvSpPr>
          <p:nvPr/>
        </p:nvSpPr>
        <p:spPr bwMode="auto">
          <a:xfrm>
            <a:off x="1091560" y="4631123"/>
            <a:ext cx="11874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800" dirty="0" smtClean="0"/>
              <a:t>Explicit</a:t>
            </a:r>
            <a:endParaRPr lang="en-US" altLang="en-US" sz="1800" dirty="0"/>
          </a:p>
        </p:txBody>
      </p:sp>
      <p:sp>
        <p:nvSpPr>
          <p:cNvPr id="56343" name="Text Box 25"/>
          <p:cNvSpPr txBox="1">
            <a:spLocks noChangeArrowheads="1"/>
          </p:cNvSpPr>
          <p:nvPr/>
        </p:nvSpPr>
        <p:spPr bwMode="auto">
          <a:xfrm>
            <a:off x="78736" y="3642151"/>
            <a:ext cx="16065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4800" i="1" dirty="0"/>
              <a:t>From</a:t>
            </a:r>
          </a:p>
        </p:txBody>
      </p:sp>
      <p:sp>
        <p:nvSpPr>
          <p:cNvPr id="56344" name="Text Box 26"/>
          <p:cNvSpPr txBox="1">
            <a:spLocks noChangeArrowheads="1"/>
          </p:cNvSpPr>
          <p:nvPr/>
        </p:nvSpPr>
        <p:spPr bwMode="auto">
          <a:xfrm>
            <a:off x="1622425" y="6490899"/>
            <a:ext cx="74627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200" dirty="0" err="1"/>
              <a:t>Ikujiro</a:t>
            </a:r>
            <a:r>
              <a:rPr lang="en-US" altLang="en-US" sz="1200" dirty="0"/>
              <a:t> Nonaka and </a:t>
            </a:r>
            <a:r>
              <a:rPr lang="en-US" altLang="en-US" sz="1200" dirty="0" err="1"/>
              <a:t>Hirotaka</a:t>
            </a:r>
            <a:r>
              <a:rPr lang="en-US" altLang="en-US" sz="1200" dirty="0"/>
              <a:t> Takeuchi,</a:t>
            </a:r>
            <a:r>
              <a:rPr lang="en-US" altLang="en-US" sz="1200" i="1" dirty="0"/>
              <a:t> The Knowledge Creating Company</a:t>
            </a:r>
            <a:r>
              <a:rPr lang="en-US" altLang="en-US" sz="1200" i="1" dirty="0" smtClean="0"/>
              <a:t>, </a:t>
            </a:r>
            <a:r>
              <a:rPr lang="en-US" altLang="en-US" sz="1200" dirty="0" smtClean="0"/>
              <a:t>New </a:t>
            </a:r>
            <a:r>
              <a:rPr lang="en-US" altLang="en-US" sz="1200" dirty="0"/>
              <a:t>York, Oxford University Press, 1995.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62000" y="152400"/>
            <a:ext cx="7772400" cy="1143000"/>
          </a:xfrm>
        </p:spPr>
        <p:txBody>
          <a:bodyPr/>
          <a:lstStyle/>
          <a:p>
            <a:pPr eaLnBrk="1" hangingPunct="1">
              <a:defRPr/>
            </a:pPr>
            <a:r>
              <a:rPr lang="en-US" altLang="en-US" sz="4000" b="1" dirty="0" smtClean="0"/>
              <a:t>Knowledge Management</a:t>
            </a:r>
            <a:endParaRPr lang="en-US" altLang="en-US" sz="4000" b="1" dirty="0" smtClean="0"/>
          </a:p>
        </p:txBody>
      </p:sp>
      <p:sp>
        <p:nvSpPr>
          <p:cNvPr id="10243" name="Rectangle 3"/>
          <p:cNvSpPr>
            <a:spLocks noGrp="1" noChangeArrowheads="1"/>
          </p:cNvSpPr>
          <p:nvPr>
            <p:ph idx="1"/>
          </p:nvPr>
        </p:nvSpPr>
        <p:spPr>
          <a:xfrm>
            <a:off x="228600" y="1600200"/>
            <a:ext cx="8458200" cy="4114800"/>
          </a:xfrm>
          <a:extLst>
            <a:ext uri="{AF507438-7753-43e0-B8FC-AC1667EBCBE1}"/>
          </a:extLst>
        </p:spPr>
        <p:txBody>
          <a:bodyPr/>
          <a:lstStyle/>
          <a:p>
            <a:pPr algn="ctr" eaLnBrk="1" hangingPunct="1">
              <a:lnSpc>
                <a:spcPct val="0"/>
              </a:lnSpc>
              <a:buFont typeface="Wingdings" panose="05000000000000000000" pitchFamily="2" charset="2"/>
              <a:buNone/>
              <a:defRPr/>
            </a:pPr>
            <a:endParaRPr lang="en-US" altLang="en-US" sz="4400" b="1" dirty="0" smtClean="0"/>
          </a:p>
          <a:p>
            <a:pPr eaLnBrk="1" hangingPunct="1">
              <a:buFont typeface="Wingdings" panose="05000000000000000000" pitchFamily="2" charset="2"/>
              <a:buNone/>
              <a:defRPr/>
            </a:pPr>
            <a:r>
              <a:rPr lang="en-US" altLang="en-US" dirty="0" smtClean="0"/>
              <a:t>   </a:t>
            </a:r>
            <a:r>
              <a:rPr lang="ja-JP" altLang="en-US" dirty="0" smtClean="0">
                <a:latin typeface="Arial" panose="020B0604020202020204" pitchFamily="34" charset="0"/>
              </a:rPr>
              <a:t>“</a:t>
            </a:r>
            <a:r>
              <a:rPr lang="en-US" altLang="ja-JP" dirty="0" smtClean="0"/>
              <a:t>Knowledge Management deals with the systematic process of identifying, capturing, organizing and disseminating/sharing explicit and tacit knowledge that add value within an organization</a:t>
            </a:r>
            <a:r>
              <a:rPr lang="ja-JP" altLang="en-US" dirty="0" smtClean="0">
                <a:latin typeface="Arial" panose="020B0604020202020204" pitchFamily="34" charset="0"/>
              </a:rPr>
              <a:t>”</a:t>
            </a:r>
            <a:endParaRPr lang="en-US" altLang="ja-JP" dirty="0" smtClean="0">
              <a:latin typeface="Arial" panose="020B0604020202020204" pitchFamily="34" charset="0"/>
            </a:endParaRPr>
          </a:p>
          <a:p>
            <a:pPr eaLnBrk="1" hangingPunct="1">
              <a:buFont typeface="Wingdings" panose="05000000000000000000" pitchFamily="2" charset="2"/>
              <a:buNone/>
              <a:defRPr/>
            </a:pPr>
            <a:endParaRPr lang="en-US" altLang="ja-JP" dirty="0" smtClean="0">
              <a:latin typeface="Arial" panose="020B0604020202020204" pitchFamily="34" charset="0"/>
            </a:endParaRPr>
          </a:p>
          <a:p>
            <a:pPr eaLnBrk="1" hangingPunct="1">
              <a:lnSpc>
                <a:spcPct val="20000"/>
              </a:lnSpc>
              <a:buFont typeface="Wingdings" panose="05000000000000000000" pitchFamily="2" charset="2"/>
              <a:buNone/>
              <a:defRPr/>
            </a:pPr>
            <a:endParaRPr lang="en-US" altLang="en-US" sz="2800" dirty="0"/>
          </a:p>
          <a:p>
            <a:pPr eaLnBrk="1" hangingPunct="1">
              <a:lnSpc>
                <a:spcPct val="90000"/>
              </a:lnSpc>
              <a:buFont typeface="Wingdings" panose="05000000000000000000" pitchFamily="2" charset="2"/>
              <a:buNone/>
              <a:defRPr/>
            </a:pPr>
            <a:r>
              <a:rPr lang="en-US" altLang="en-US" dirty="0"/>
              <a:t>   </a:t>
            </a:r>
            <a:r>
              <a:rPr lang="ja-JP" altLang="en-US" dirty="0" smtClean="0">
                <a:latin typeface="Arial" panose="020B0604020202020204" pitchFamily="34" charset="0"/>
              </a:rPr>
              <a:t>“</a:t>
            </a:r>
            <a:r>
              <a:rPr lang="en-US" altLang="ja-JP" dirty="0"/>
              <a:t>A broad process of locating, organizing, </a:t>
            </a:r>
            <a:r>
              <a:rPr lang="en-US" altLang="ja-JP" dirty="0" smtClean="0"/>
              <a:t>t</a:t>
            </a:r>
            <a:r>
              <a:rPr lang="en-US" altLang="en-US" dirty="0" smtClean="0"/>
              <a:t>ransferring </a:t>
            </a:r>
            <a:r>
              <a:rPr lang="en-US" altLang="en-US" dirty="0"/>
              <a:t>and using information and expertise </a:t>
            </a:r>
            <a:r>
              <a:rPr lang="en-US" altLang="en-US" dirty="0" smtClean="0"/>
              <a:t>within </a:t>
            </a:r>
            <a:r>
              <a:rPr lang="en-US" altLang="en-US" dirty="0"/>
              <a:t>an organization.</a:t>
            </a:r>
            <a:r>
              <a:rPr lang="ja-JP" altLang="en-US" dirty="0" smtClean="0">
                <a:latin typeface="Arial" panose="020B0604020202020204" pitchFamily="34" charset="0"/>
              </a:rPr>
              <a:t>”</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Default Design">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12700"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 charset="0"/>
            <a:cs typeface="Arial" charset="0"/>
          </a:defRPr>
        </a:defPPr>
      </a:lstStyle>
    </a:spDef>
    <a:lnDef>
      <a:spPr bwMode="auto">
        <a:xfrm>
          <a:off x="0" y="0"/>
          <a:ext cx="1" cy="1"/>
        </a:xfrm>
        <a:custGeom>
          <a:avLst/>
          <a:gdLst/>
          <a:ahLst/>
          <a:cxnLst/>
          <a:rect l="0" t="0" r="0" b="0"/>
          <a:pathLst/>
        </a:custGeom>
        <a:solidFill>
          <a:srgbClr val="FFFFFF"/>
        </a:solidFill>
        <a:ln w="12700"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5210</TotalTime>
  <Pages>22</Pages>
  <Words>1723</Words>
  <Application>Microsoft Office PowerPoint</Application>
  <PresentationFormat>On-screen Show (4:3)</PresentationFormat>
  <Paragraphs>351</Paragraphs>
  <Slides>30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MS PGothic</vt:lpstr>
      <vt:lpstr>MS PGothic</vt:lpstr>
      <vt:lpstr>Arial</vt:lpstr>
      <vt:lpstr>Times New Roman</vt:lpstr>
      <vt:lpstr>Wingdings</vt:lpstr>
      <vt:lpstr>Default Design</vt:lpstr>
      <vt:lpstr>Knowledge Lifecycle</vt:lpstr>
      <vt:lpstr>PowerPoint Presentation</vt:lpstr>
      <vt:lpstr>Information Hierarchy</vt:lpstr>
      <vt:lpstr>Knowledge</vt:lpstr>
      <vt:lpstr>  Two Types of Knowledge</vt:lpstr>
      <vt:lpstr>Internal Sources of Tacit Knowledge</vt:lpstr>
      <vt:lpstr>A Broader View</vt:lpstr>
      <vt:lpstr>Knowledge Conversion</vt:lpstr>
      <vt:lpstr>Knowledge Management</vt:lpstr>
      <vt:lpstr>PowerPoint Presentation</vt:lpstr>
      <vt:lpstr>Why We Don’t Share:  People</vt:lpstr>
      <vt:lpstr>Why We Don’t Share: Organization</vt:lpstr>
      <vt:lpstr>Why We Don’t Share: Process</vt:lpstr>
      <vt:lpstr>Why We Don’t Share: Technology</vt:lpstr>
      <vt:lpstr>Implementing KM</vt:lpstr>
      <vt:lpstr>Physical Arrangement</vt:lpstr>
      <vt:lpstr>Communities of Practice</vt:lpstr>
      <vt:lpstr>Life Cycle of the Community (Wenger)</vt:lpstr>
      <vt:lpstr>PowerPoint Presentation</vt:lpstr>
      <vt:lpstr>Competitive Intelligence</vt:lpstr>
      <vt:lpstr>Knowledge Mapping</vt:lpstr>
      <vt:lpstr>Srikantaiah’s Knowledge Management Model</vt:lpstr>
      <vt:lpstr>Knowledge Audits</vt:lpstr>
      <vt:lpstr>Data Collection and Analysius</vt:lpstr>
      <vt:lpstr>Typical Knowledge Audit Questions</vt:lpstr>
      <vt:lpstr>National Archives Records Life Cycle</vt:lpstr>
      <vt:lpstr>DCC Digital Curation Life Cycle</vt:lpstr>
      <vt:lpstr>A Scientific Information Lifecycle</vt:lpstr>
      <vt:lpstr>Some Good Advice</vt:lpstr>
      <vt:lpstr>Some Websites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Systems</dc:title>
  <dc:subject>Week 2 LBSC 690</dc:subject>
  <dc:creator>Doug Oard</dc:creator>
  <cp:lastModifiedBy>gg</cp:lastModifiedBy>
  <cp:revision>263</cp:revision>
  <cp:lastPrinted>1997-09-10T16:39:34Z</cp:lastPrinted>
  <dcterms:created xsi:type="dcterms:W3CDTF">1997-09-10T16:39:54Z</dcterms:created>
  <dcterms:modified xsi:type="dcterms:W3CDTF">2016-03-31T00:29:27Z</dcterms:modified>
</cp:coreProperties>
</file>