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56" r:id="rId3"/>
    <p:sldId id="562" r:id="rId4"/>
    <p:sldId id="565" r:id="rId5"/>
    <p:sldId id="575" r:id="rId6"/>
    <p:sldId id="566" r:id="rId7"/>
    <p:sldId id="567" r:id="rId8"/>
    <p:sldId id="569" r:id="rId9"/>
    <p:sldId id="568" r:id="rId10"/>
    <p:sldId id="564" r:id="rId11"/>
    <p:sldId id="572" r:id="rId12"/>
    <p:sldId id="574" r:id="rId13"/>
    <p:sldId id="563" r:id="rId14"/>
    <p:sldId id="571" r:id="rId15"/>
    <p:sldId id="573" r:id="rId16"/>
    <p:sldId id="550" r:id="rId17"/>
    <p:sldId id="551" r:id="rId18"/>
    <p:sldId id="552" r:id="rId19"/>
    <p:sldId id="553" r:id="rId20"/>
    <p:sldId id="554" r:id="rId21"/>
    <p:sldId id="555" r:id="rId22"/>
    <p:sldId id="556" r:id="rId23"/>
    <p:sldId id="520" r:id="rId24"/>
    <p:sldId id="522" r:id="rId25"/>
    <p:sldId id="525" r:id="rId26"/>
    <p:sldId id="543" r:id="rId27"/>
    <p:sldId id="544" r:id="rId28"/>
    <p:sldId id="498" r:id="rId29"/>
    <p:sldId id="545" r:id="rId30"/>
    <p:sldId id="546" r:id="rId31"/>
    <p:sldId id="52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0534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9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78F544-1CE6-4E1B-B48F-D45D8F10660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21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348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2" tIns="46038" rIns="93662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400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0B7ACB-2963-425F-81A8-5B392739F54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22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368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2" tIns="46038" rIns="93662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148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4BD474-FFD1-4976-821F-3E257DC5BDD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23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389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2" tIns="46038" rIns="93662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414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06F7A9-D0A0-49F5-87C5-8E283BAC6CC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24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409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2" tIns="46038" rIns="93662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719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1CE98B-B50C-4DAD-A174-9F3993FDD6D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20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w="12700" cap="flat"/>
        </p:spPr>
      </p:sp>
      <p:sp>
        <p:nvSpPr>
          <p:cNvPr id="327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2" tIns="46038" rIns="93662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317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cs typeface="+mn-cs"/>
              </a:rPr>
              <a:t>21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314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cs typeface="+mn-cs"/>
              </a:rPr>
              <a:t>25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462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BF0324-32E1-4FD0-8762-2A78E638D7BE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28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684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8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source=images&amp;cd=&amp;cad=rja&amp;docid=N1FTleLVS5PMgM&amp;tbnid=PHVwSe_UeaLbSM:&amp;ved=0CAUQjRw&amp;url=http://pictures-bird.blogspot.com/2012/12/mynah-bird-pictures.html&amp;ei=v3W4UayKEJHltQbHgoGwDw&amp;bvm=bv.47810305,d.Yms&amp;psig=AFQjCNEtbtKMn3Tt7_-EmR6gOGdRUaE_kA&amp;ust=137112961175620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gcomp.cs.illinois.edu/demo/wikify/?id=2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ewellery" TargetMode="External"/><Relationship Id="rId13" Type="http://schemas.openxmlformats.org/officeDocument/2006/relationships/hyperlink" Target="http://en.wikipedia.org/wiki/Liverpool" TargetMode="External"/><Relationship Id="rId18" Type="http://schemas.openxmlformats.org/officeDocument/2006/relationships/hyperlink" Target="http://en.wikipedia.org/wiki/Confederate_States_of_America" TargetMode="External"/><Relationship Id="rId3" Type="http://schemas.openxmlformats.org/officeDocument/2006/relationships/hyperlink" Target="http://en.wikipedia.org/wiki/Gold" TargetMode="External"/><Relationship Id="rId21" Type="http://schemas.openxmlformats.org/officeDocument/2006/relationships/hyperlink" Target="http://en.wikipedia.org/wiki/1861" TargetMode="External"/><Relationship Id="rId7" Type="http://schemas.openxmlformats.org/officeDocument/2006/relationships/hyperlink" Target="http://en.wikipedia.org/wiki/Illinois" TargetMode="External"/><Relationship Id="rId12" Type="http://schemas.openxmlformats.org/officeDocument/2006/relationships/hyperlink" Target="http://en.wikipedia.org/wiki/Movement_(clockwork)" TargetMode="External"/><Relationship Id="rId17" Type="http://schemas.openxmlformats.org/officeDocument/2006/relationships/hyperlink" Target="http://en.wikipedia.org/wiki/Washington,_D.C." TargetMode="External"/><Relationship Id="rId2" Type="http://schemas.openxmlformats.org/officeDocument/2006/relationships/hyperlink" Target="http://en.wikipedia.org/wiki/England" TargetMode="External"/><Relationship Id="rId16" Type="http://schemas.openxmlformats.org/officeDocument/2006/relationships/hyperlink" Target="http://en.wikipedia.org/wiki/Carat_(purity)" TargetMode="External"/><Relationship Id="rId20" Type="http://schemas.openxmlformats.org/officeDocument/2006/relationships/hyperlink" Target="http://en.wikipedia.org/wiki/April_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pringfield,_Illinois" TargetMode="External"/><Relationship Id="rId11" Type="http://schemas.openxmlformats.org/officeDocument/2006/relationships/hyperlink" Target="http://en.wikipedia.org/wiki/Lawyer" TargetMode="External"/><Relationship Id="rId5" Type="http://schemas.openxmlformats.org/officeDocument/2006/relationships/hyperlink" Target="http://en.wikipedia.org/wiki/Thomas_Chatterton" TargetMode="External"/><Relationship Id="rId15" Type="http://schemas.openxmlformats.org/officeDocument/2006/relationships/hyperlink" Target="http://en.wikipedia.org/wiki/United_States" TargetMode="External"/><Relationship Id="rId10" Type="http://schemas.openxmlformats.org/officeDocument/2006/relationships/hyperlink" Target="http://en.wikipedia.org/wiki/Millesimal_fineness" TargetMode="External"/><Relationship Id="rId19" Type="http://schemas.openxmlformats.org/officeDocument/2006/relationships/hyperlink" Target="http://en.wikipedia.org/wiki/Fort_Sumter" TargetMode="External"/><Relationship Id="rId4" Type="http://schemas.openxmlformats.org/officeDocument/2006/relationships/hyperlink" Target="http://en.wikipedia.org/wiki/1850s" TargetMode="External"/><Relationship Id="rId9" Type="http://schemas.openxmlformats.org/officeDocument/2006/relationships/hyperlink" Target="http://en.wikipedia.org/wiki/Abraham_Lincoln" TargetMode="External"/><Relationship Id="rId14" Type="http://schemas.openxmlformats.org/officeDocument/2006/relationships/hyperlink" Target="http://en.wikipedia.org/wiki/Watchmaker" TargetMode="External"/><Relationship Id="rId22" Type="http://schemas.openxmlformats.org/officeDocument/2006/relationships/hyperlink" Target="http://en.wikipedia.org/wiki/Cloc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talks\armstrong-universities.mp3" TargetMode="External"/><Relationship Id="rId4" Type="http://schemas.openxmlformats.org/officeDocument/2006/relationships/hyperlink" Target="http://wikipedia-miner.cms.waikato.ac.nz/demos/annotat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Data Mining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Session 17</a:t>
            </a:r>
          </a:p>
          <a:p>
            <a:pPr marL="342900" indent="-342900"/>
            <a:r>
              <a:rPr lang="en-US" dirty="0" smtClean="0"/>
              <a:t>INST 301</a:t>
            </a:r>
          </a:p>
          <a:p>
            <a:pPr marL="342900" indent="-342900"/>
            <a:r>
              <a:rPr lang="en-US" dirty="0" smtClean="0"/>
              <a:t>Introduction to Information Science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Data mining</a:t>
            </a:r>
          </a:p>
          <a:p>
            <a:endParaRPr lang="en-US" dirty="0"/>
          </a:p>
          <a:p>
            <a:r>
              <a:rPr lang="en-US" dirty="0" smtClean="0"/>
              <a:t>Supervised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5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644"/>
            <a:ext cx="9144000" cy="58841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6476"/>
            <a:ext cx="7772400" cy="1143000"/>
          </a:xfrm>
        </p:spPr>
        <p:txBody>
          <a:bodyPr/>
          <a:lstStyle/>
          <a:p>
            <a:r>
              <a:rPr lang="en-US" dirty="0" smtClean="0"/>
              <a:t>Curve 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917" t="12963" r="28750" b="10000"/>
          <a:stretch/>
        </p:blipFill>
        <p:spPr>
          <a:xfrm>
            <a:off x="1219200" y="15240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4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Text Data Mining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190625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0" y="2514600"/>
          <a:ext cx="9144000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6764020" imgH="1828800" progId="Word.Picture.8">
                  <p:embed/>
                </p:oleObj>
              </mc:Choice>
              <mc:Fallback>
                <p:oleObj r:id="rId3" imgW="676402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9144000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</a:p>
          <a:p>
            <a:endParaRPr lang="en-US" dirty="0"/>
          </a:p>
          <a:p>
            <a:r>
              <a:rPr lang="en-US" dirty="0" smtClean="0"/>
              <a:t>Data mining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Supervised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d0SGYZDROqk/ULsFUiWap3I/AAAAAAAAAQc/NGPAREvW8dw/s1600/Mynah_Bird_Pictur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/>
          <a:stretch/>
        </p:blipFill>
        <p:spPr bwMode="auto">
          <a:xfrm>
            <a:off x="2519265" y="0"/>
            <a:ext cx="662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worksheetfactory.net/my-files/small/free-printable-flash-cards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71" y="94699"/>
            <a:ext cx="2319337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worksheetfactory.net/my-files/small/free-printable-flash-cards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43943" y="3067083"/>
            <a:ext cx="2319338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Cute Mynah Bird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Make scanned documents into e-text</a:t>
            </a:r>
          </a:p>
          <a:p>
            <a:r>
              <a:rPr lang="en-US" dirty="0" smtClean="0"/>
              <a:t>Make speech into e-text</a:t>
            </a:r>
          </a:p>
          <a:p>
            <a:r>
              <a:rPr lang="en-US" dirty="0" smtClean="0"/>
              <a:t>Make English e-text into Hindi e-text</a:t>
            </a:r>
          </a:p>
          <a:p>
            <a:r>
              <a:rPr lang="en-US" dirty="0" smtClean="0"/>
              <a:t>Make long e-text into short e-text</a:t>
            </a:r>
          </a:p>
          <a:p>
            <a:r>
              <a:rPr lang="en-US" dirty="0" smtClean="0"/>
              <a:t>Make e-text into hypertext</a:t>
            </a:r>
          </a:p>
          <a:p>
            <a:r>
              <a:rPr lang="en-US" dirty="0" smtClean="0"/>
              <a:t>Make e-text into metadata</a:t>
            </a:r>
          </a:p>
          <a:p>
            <a:r>
              <a:rPr lang="en-US" dirty="0" smtClean="0"/>
              <a:t>Make email into org charts</a:t>
            </a:r>
          </a:p>
          <a:p>
            <a:r>
              <a:rPr lang="en-US" dirty="0" smtClean="0"/>
              <a:t>Make pictures into captions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54864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r="42899" b="3471"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257800"/>
            <a:ext cx="8839200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9"/>
          <a:stretch>
            <a:fillRect/>
          </a:stretch>
        </p:blipFill>
        <p:spPr bwMode="auto">
          <a:xfrm>
            <a:off x="0" y="0"/>
            <a:ext cx="9144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236788" y="6350000"/>
            <a:ext cx="4670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hlinkClick r:id="rId3"/>
              </a:rPr>
              <a:t>http://cogcomp.cs.illinois.edu/demo/wikify/?id=25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53625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6576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0184" y="6444734"/>
            <a:ext cx="653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http://americanhistory.si.edu/collections/search/object/nmah_516567</a:t>
            </a:r>
          </a:p>
        </p:txBody>
      </p:sp>
    </p:spTree>
    <p:extLst>
      <p:ext uri="{BB962C8B-B14F-4D97-AF65-F5344CB8AC3E}">
        <p14:creationId xmlns:p14="http://schemas.microsoft.com/office/powerpoint/2010/main" val="2648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</a:p>
          <a:p>
            <a:endParaRPr lang="en-US" dirty="0"/>
          </a:p>
          <a:p>
            <a:r>
              <a:rPr lang="en-US" dirty="0" smtClean="0"/>
              <a:t>Data mining</a:t>
            </a:r>
          </a:p>
          <a:p>
            <a:endParaRPr lang="en-US" dirty="0"/>
          </a:p>
          <a:p>
            <a:r>
              <a:rPr lang="en-US" dirty="0" smtClean="0"/>
              <a:t>Supervised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4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33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Lincoln’s </a:t>
            </a:r>
            <a:r>
              <a:rPr lang="en-US" sz="2400" dirty="0">
                <a:hlinkClick r:id="rId2"/>
              </a:rPr>
              <a:t>English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gold</a:t>
            </a:r>
            <a:r>
              <a:rPr lang="en-US" sz="2400" dirty="0"/>
              <a:t> watch was purchased in the </a:t>
            </a:r>
            <a:r>
              <a:rPr lang="en-US" sz="2400" dirty="0">
                <a:hlinkClick r:id="rId4"/>
              </a:rPr>
              <a:t>1850s</a:t>
            </a:r>
            <a:r>
              <a:rPr lang="en-US" sz="2400" dirty="0"/>
              <a:t> from George </a:t>
            </a:r>
            <a:r>
              <a:rPr lang="en-US" sz="2400" dirty="0">
                <a:hlinkClick r:id="rId5"/>
              </a:rPr>
              <a:t>Chatterton</a:t>
            </a:r>
            <a:r>
              <a:rPr lang="en-US" sz="2400" dirty="0"/>
              <a:t>, a </a:t>
            </a:r>
            <a:r>
              <a:rPr lang="en-US" sz="2400" dirty="0">
                <a:hlinkClick r:id="rId6"/>
              </a:rPr>
              <a:t>Springfield</a:t>
            </a:r>
            <a:r>
              <a:rPr lang="en-US" sz="2400" dirty="0"/>
              <a:t>, </a:t>
            </a:r>
            <a:r>
              <a:rPr lang="en-US" sz="2400" dirty="0">
                <a:hlinkClick r:id="rId7"/>
              </a:rPr>
              <a:t>Illinois</a:t>
            </a:r>
            <a:r>
              <a:rPr lang="en-US" sz="2400" dirty="0"/>
              <a:t>, </a:t>
            </a:r>
            <a:r>
              <a:rPr lang="en-US" sz="2400" dirty="0">
                <a:hlinkClick r:id="rId8"/>
              </a:rPr>
              <a:t>jeweler</a:t>
            </a:r>
            <a:r>
              <a:rPr lang="en-US" sz="2400" dirty="0"/>
              <a:t>. </a:t>
            </a:r>
            <a:r>
              <a:rPr lang="en-US" sz="2400" dirty="0">
                <a:hlinkClick r:id="rId9"/>
              </a:rPr>
              <a:t>Lincoln</a:t>
            </a:r>
            <a:r>
              <a:rPr lang="en-US" sz="2400" dirty="0"/>
              <a:t> was not considered to be outwardly vain, but the </a:t>
            </a:r>
            <a:r>
              <a:rPr lang="en-US" sz="2400" dirty="0">
                <a:hlinkClick r:id="rId10"/>
              </a:rPr>
              <a:t>fine gold</a:t>
            </a:r>
            <a:r>
              <a:rPr lang="en-US" sz="2400" dirty="0"/>
              <a:t> watch was a conspicuous </a:t>
            </a:r>
            <a:r>
              <a:rPr lang="en-US" sz="2400" b="1" dirty="0"/>
              <a:t>symbol</a:t>
            </a:r>
            <a:r>
              <a:rPr lang="en-US" sz="2400" dirty="0"/>
              <a:t> of his success as a </a:t>
            </a:r>
            <a:r>
              <a:rPr lang="en-US" sz="2400" dirty="0">
                <a:hlinkClick r:id="rId11"/>
              </a:rPr>
              <a:t>lawyer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>
                <a:hlinkClick r:id="rId12"/>
              </a:rPr>
              <a:t>watch movement</a:t>
            </a:r>
            <a:r>
              <a:rPr lang="en-US" sz="2400" dirty="0"/>
              <a:t> and </a:t>
            </a:r>
            <a:r>
              <a:rPr lang="en-US" sz="2400" b="1" dirty="0"/>
              <a:t>case</a:t>
            </a:r>
            <a:r>
              <a:rPr lang="en-US" sz="2400" dirty="0"/>
              <a:t>, as was often typical of the time, were produced separately. The </a:t>
            </a:r>
            <a:r>
              <a:rPr lang="en-US" sz="2400" b="1" dirty="0"/>
              <a:t>movement</a:t>
            </a:r>
            <a:r>
              <a:rPr lang="en-US" sz="2400" dirty="0"/>
              <a:t> was made in </a:t>
            </a:r>
            <a:r>
              <a:rPr lang="en-US" sz="2400" dirty="0">
                <a:hlinkClick r:id="rId13"/>
              </a:rPr>
              <a:t>Liverpool</a:t>
            </a:r>
            <a:r>
              <a:rPr lang="en-US" sz="2400" dirty="0"/>
              <a:t>, where a large </a:t>
            </a:r>
            <a:r>
              <a:rPr lang="en-US" sz="2400" dirty="0">
                <a:hlinkClick r:id="rId14"/>
              </a:rPr>
              <a:t>watch industry</a:t>
            </a:r>
            <a:r>
              <a:rPr lang="en-US" sz="2400" dirty="0"/>
              <a:t> manufactured watches of all grades. An unidentified </a:t>
            </a:r>
            <a:r>
              <a:rPr lang="en-US" sz="2400" dirty="0">
                <a:hlinkClick r:id="rId15"/>
              </a:rPr>
              <a:t>American</a:t>
            </a:r>
            <a:r>
              <a:rPr lang="en-US" sz="2400" dirty="0"/>
              <a:t> </a:t>
            </a:r>
            <a:r>
              <a:rPr lang="en-US" sz="2400" b="1" dirty="0"/>
              <a:t>shop</a:t>
            </a:r>
            <a:r>
              <a:rPr lang="en-US" sz="2400" dirty="0"/>
              <a:t> made the </a:t>
            </a:r>
            <a:r>
              <a:rPr lang="en-US" sz="2400" b="1" dirty="0"/>
              <a:t>case</a:t>
            </a:r>
            <a:r>
              <a:rPr lang="en-US" sz="2400" dirty="0"/>
              <a:t>. The </a:t>
            </a:r>
            <a:r>
              <a:rPr lang="en-US" sz="2400" dirty="0">
                <a:hlinkClick r:id="rId9"/>
              </a:rPr>
              <a:t>Lincoln</a:t>
            </a:r>
            <a:r>
              <a:rPr lang="en-US" sz="2400" dirty="0"/>
              <a:t> watch has one of the best grade </a:t>
            </a:r>
            <a:r>
              <a:rPr lang="en-US" sz="2400" b="1" dirty="0"/>
              <a:t>movements</a:t>
            </a:r>
            <a:r>
              <a:rPr lang="en-US" sz="2400" dirty="0"/>
              <a:t> made in </a:t>
            </a:r>
            <a:r>
              <a:rPr lang="en-US" sz="2400" dirty="0">
                <a:hlinkClick r:id="rId2"/>
              </a:rPr>
              <a:t>England</a:t>
            </a:r>
            <a:r>
              <a:rPr lang="en-US" sz="2400" dirty="0"/>
              <a:t> and can, if in </a:t>
            </a:r>
            <a:r>
              <a:rPr lang="en-US" sz="2400" b="1" dirty="0"/>
              <a:t>good</a:t>
            </a:r>
            <a:r>
              <a:rPr lang="en-US" sz="2400" dirty="0"/>
              <a:t> </a:t>
            </a:r>
            <a:r>
              <a:rPr lang="en-US" sz="2400" b="1" dirty="0"/>
              <a:t>order</a:t>
            </a:r>
            <a:r>
              <a:rPr lang="en-US" sz="2400" dirty="0"/>
              <a:t>, keep time to within a few </a:t>
            </a:r>
            <a:r>
              <a:rPr lang="en-US" sz="2400" b="1" dirty="0"/>
              <a:t>seconds</a:t>
            </a:r>
            <a:r>
              <a:rPr lang="en-US" sz="2400" dirty="0"/>
              <a:t> a day. The </a:t>
            </a:r>
            <a:r>
              <a:rPr lang="en-US" sz="2400" dirty="0">
                <a:hlinkClick r:id="rId16"/>
              </a:rPr>
              <a:t>18K</a:t>
            </a:r>
            <a:r>
              <a:rPr lang="en-US" sz="2400" dirty="0"/>
              <a:t> </a:t>
            </a:r>
            <a:r>
              <a:rPr lang="en-US" sz="2400" b="1" dirty="0"/>
              <a:t>case</a:t>
            </a:r>
            <a:r>
              <a:rPr lang="en-US" sz="2400" dirty="0"/>
              <a:t> is of the best </a:t>
            </a:r>
            <a:r>
              <a:rPr lang="en-US" sz="2400" b="1" dirty="0"/>
              <a:t>quality</a:t>
            </a:r>
            <a:r>
              <a:rPr lang="en-US" sz="2400" dirty="0"/>
              <a:t> made in the US.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Hidden </a:t>
            </a:r>
            <a:r>
              <a:rPr lang="en-US" sz="2400" b="1" dirty="0" smtClean="0"/>
              <a:t>Message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Just as news reached </a:t>
            </a:r>
            <a:r>
              <a:rPr lang="en-US" sz="2400" dirty="0">
                <a:hlinkClick r:id="rId17"/>
              </a:rPr>
              <a:t>Washington</a:t>
            </a:r>
            <a:r>
              <a:rPr lang="en-US" sz="2400" dirty="0"/>
              <a:t> that </a:t>
            </a:r>
            <a:r>
              <a:rPr lang="en-US" sz="2400" dirty="0">
                <a:hlinkClick r:id="rId18"/>
              </a:rPr>
              <a:t>Confederate</a:t>
            </a:r>
            <a:r>
              <a:rPr lang="en-US" sz="2400" dirty="0"/>
              <a:t> </a:t>
            </a:r>
            <a:r>
              <a:rPr lang="en-US" sz="2400" b="1" dirty="0"/>
              <a:t>forces</a:t>
            </a:r>
            <a:r>
              <a:rPr lang="en-US" sz="2400" dirty="0"/>
              <a:t> had fired on </a:t>
            </a:r>
            <a:r>
              <a:rPr lang="en-US" sz="2400" dirty="0">
                <a:hlinkClick r:id="rId19"/>
              </a:rPr>
              <a:t>Fort Sumter</a:t>
            </a:r>
            <a:r>
              <a:rPr lang="en-US" sz="2400" dirty="0"/>
              <a:t> on </a:t>
            </a:r>
            <a:r>
              <a:rPr lang="en-US" sz="2400" dirty="0">
                <a:hlinkClick r:id="rId20"/>
              </a:rPr>
              <a:t>April 12</a:t>
            </a:r>
            <a:r>
              <a:rPr lang="en-US" sz="2400" dirty="0"/>
              <a:t>, </a:t>
            </a:r>
            <a:r>
              <a:rPr lang="en-US" sz="2400" dirty="0">
                <a:hlinkClick r:id="rId21"/>
              </a:rPr>
              <a:t>1861</a:t>
            </a:r>
            <a:r>
              <a:rPr lang="en-US" sz="2400" dirty="0"/>
              <a:t>, </a:t>
            </a:r>
            <a:r>
              <a:rPr lang="en-US" sz="2400" dirty="0">
                <a:hlinkClick r:id="rId14"/>
              </a:rPr>
              <a:t>watchmaker</a:t>
            </a:r>
            <a:r>
              <a:rPr lang="en-US" sz="2400" dirty="0"/>
              <a:t> Jonathan Dillon was repairing </a:t>
            </a:r>
            <a:r>
              <a:rPr lang="en-US" sz="2400" dirty="0">
                <a:hlinkClick r:id="rId9"/>
              </a:rPr>
              <a:t>Abraham Lincoln</a:t>
            </a:r>
            <a:r>
              <a:rPr lang="en-US" sz="2400" dirty="0"/>
              <a:t>'s </a:t>
            </a:r>
            <a:r>
              <a:rPr lang="en-US" sz="2400" dirty="0">
                <a:hlinkClick r:id="rId22"/>
              </a:rPr>
              <a:t>timepiece</a:t>
            </a:r>
            <a:r>
              <a:rPr lang="en-US" sz="2400" dirty="0"/>
              <a:t>. Caught up </a:t>
            </a:r>
            <a:r>
              <a:rPr lang="en-US" sz="2400" dirty="0" smtClean="0"/>
              <a:t>in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4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917575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ARMSTRONG: 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I'd always said to colleagues and friends that one day I'd go back to the university. I've done a little teaching before. There were a lot of opportunities, but the </a:t>
            </a:r>
            <a:r>
              <a:rPr lang="en-US" altLang="en-US" sz="20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University of Cincinnati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invited me to go there as a faculty member and pretty much gave me carte blanche to do what I wanted to do. I spent nearly a decade there teaching engineering. I really enjoyed it. I love to teach. I love the kids, only they were smarter than I was, which made it a challenge. But I found the </a:t>
            </a:r>
            <a:r>
              <a:rPr lang="en-US" altLang="en-US" sz="20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governance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unexpectedly difficult, and I was poorly prepared and trained to handle some of the aspects, not the teaching, but just the—universities operate differently than the world I came from, and after doing it—and actually, I stayed in that job longer than any job I'd ever had up to that point, but I decided it was time for me to go on and try some other things.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AMBROSE: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Well, dealing with administrators and then dealing with your colleagues, I know—but Dwight Eisenhower was convinced to take the presidency of Columbia [University, New York, New York] by Tom Watson when he retired as chief of staff in 1948, and he once told me, he said, "You know, I thought there was a lot of </a:t>
            </a:r>
            <a:r>
              <a:rPr lang="en-US" altLang="en-US" sz="20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 tape</a:t>
            </a:r>
            <a:r>
              <a:rPr lang="en-US" alt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army, then I became a college president." He said, "I thought we used to have awful arguments in there about who to put into what position." Have you ever been with a bunch of deans when they're talking about—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ARMSTRONG: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Yes. And, you know, there's a lot of constituencies, all with different perspectives, and it's quite a challenge. 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NEIL A. ARMSTRONG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INTERVIEWED BY DR. STEPHEN E. AMBROSE AND DR. DOUGLAS BRINKLEY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HOUSTON, TEXAS – 19 SEPTEMBER 2001 </a:t>
            </a:r>
          </a:p>
        </p:txBody>
      </p:sp>
      <p:pic>
        <p:nvPicPr>
          <p:cNvPr id="4" name="armstrong-universiti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6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4086225" y="6496050"/>
            <a:ext cx="4800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hlinkClick r:id="rId4"/>
              </a:rPr>
              <a:t>http://wikipedia-miner.cms.waikato.ac.nz/demos/annotate/</a:t>
            </a:r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</a:t>
            </a:r>
            <a:endParaRPr lang="en-US" dirty="0"/>
          </a:p>
        </p:txBody>
      </p:sp>
      <p:pic>
        <p:nvPicPr>
          <p:cNvPr id="1026" name="Picture 2" descr="../images/supervised-classif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9632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6498965"/>
            <a:ext cx="525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Steven Bird et al., </a:t>
            </a:r>
            <a:r>
              <a:rPr lang="en-US" sz="1800" i="1" dirty="0" smtClean="0"/>
              <a:t>Natural Language Processing</a:t>
            </a:r>
            <a:r>
              <a:rPr lang="en-US" sz="1800" dirty="0" smtClean="0"/>
              <a:t>, 2006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3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/>
              <a:t>Gender Classification 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03" y="634314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B0000"/>
                </a:solidFill>
                <a:latin typeface="Courier New" panose="02070309020205020404" pitchFamily="49" charset="0"/>
              </a:rPr>
              <a:t>&gt;&gt;&gt; </a:t>
            </a:r>
            <a:r>
              <a:rPr lang="en-US" dirty="0" err="1">
                <a:latin typeface="Courier New" panose="02070309020205020404" pitchFamily="49" charset="0"/>
              </a:rPr>
              <a:t>classifier.show_most_informative_features</a:t>
            </a:r>
            <a:r>
              <a:rPr lang="en-US" dirty="0">
                <a:latin typeface="Courier New" panose="02070309020205020404" pitchFamily="49" charset="0"/>
              </a:rPr>
              <a:t>(5)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Most Informative Features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last_letter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= 'a' female : male = 38.3 : 1.0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last_letter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= 'k' male : female = 31.4 : 1.0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last_letter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= 'f' male : female = 15.3 : 1.0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last_letter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= 'p' male : female = 10.6 : 1.0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last_letter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= 'w' male : female = 10.6 : 1.0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3537" y="6470133"/>
            <a:ext cx="201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NLTK Naïve Bayes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71052" y="3404610"/>
            <a:ext cx="9133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B0000"/>
                </a:solidFill>
                <a:latin typeface="Courier New" panose="02070309020205020404" pitchFamily="49" charset="0"/>
              </a:rPr>
              <a:t>&gt;&gt;&gt; </a:t>
            </a:r>
            <a:r>
              <a:rPr lang="en-US" dirty="0">
                <a:solidFill>
                  <a:srgbClr val="E06000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</a:rPr>
              <a:t> (tag, guess, name) </a:t>
            </a:r>
            <a:r>
              <a:rPr lang="en-US" dirty="0">
                <a:solidFill>
                  <a:srgbClr val="E06000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</a:rPr>
              <a:t> sorted(errors): </a:t>
            </a:r>
            <a:r>
              <a:rPr lang="en-US" dirty="0" smtClean="0">
                <a:solidFill>
                  <a:srgbClr val="E06000"/>
                </a:solidFill>
                <a:latin typeface="Courier New" panose="02070309020205020404" pitchFamily="49" charset="0"/>
              </a:rPr>
              <a:t>print</a:t>
            </a:r>
            <a:r>
              <a:rPr lang="en-US" dirty="0" smtClean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AA00"/>
                </a:solidFill>
                <a:latin typeface="Courier New" panose="02070309020205020404" pitchFamily="49" charset="0"/>
              </a:rPr>
              <a:t>'correct=%-8s guess=%-8s name=%-30s'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correct=female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guess=male name=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Cindelyn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correct=female guess=male name=Katheryn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correct=female guess=male name=Kathryn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correct=male guess=female name=Aldrich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correct=male guess=female name=Mitch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correct=male guess=female name=Rich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3312329"/>
            <a:ext cx="9144000" cy="0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-10297" y="685800"/>
            <a:ext cx="9144000" cy="0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6107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Some Supervised Learning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Support Vector Machine</a:t>
            </a:r>
          </a:p>
          <a:p>
            <a:pPr lvl="1"/>
            <a:r>
              <a:rPr lang="en-US" dirty="0"/>
              <a:t>High accuracy</a:t>
            </a:r>
          </a:p>
          <a:p>
            <a:r>
              <a:rPr lang="en-US" dirty="0"/>
              <a:t>k-Nearest-Neighbor</a:t>
            </a:r>
          </a:p>
          <a:p>
            <a:pPr lvl="1"/>
            <a:r>
              <a:rPr lang="en-US" dirty="0"/>
              <a:t>Naturally accommodates multi-class problems</a:t>
            </a:r>
          </a:p>
          <a:p>
            <a:r>
              <a:rPr lang="en-US" dirty="0" smtClean="0"/>
              <a:t>Decision Tree (a form of Rule Induction)</a:t>
            </a:r>
          </a:p>
          <a:p>
            <a:pPr lvl="1"/>
            <a:r>
              <a:rPr lang="en-US" dirty="0" smtClean="0"/>
              <a:t>Explainable (at least near the top of the tree)</a:t>
            </a:r>
          </a:p>
          <a:p>
            <a:r>
              <a:rPr lang="en-US" dirty="0" smtClean="0"/>
              <a:t>Maximum Entropy</a:t>
            </a:r>
          </a:p>
          <a:p>
            <a:pPr lvl="1"/>
            <a:r>
              <a:rPr lang="en-US" dirty="0" smtClean="0"/>
              <a:t>Accommodates correlated features</a:t>
            </a:r>
          </a:p>
        </p:txBody>
      </p:sp>
    </p:spTree>
    <p:extLst>
      <p:ext uri="{BB962C8B-B14F-4D97-AF65-F5344CB8AC3E}">
        <p14:creationId xmlns:p14="http://schemas.microsoft.com/office/powerpoint/2010/main" val="2481829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Rule Induction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noFill/>
        </p:spPr>
        <p:txBody>
          <a:bodyPr/>
          <a:lstStyle/>
          <a:p>
            <a:r>
              <a:rPr lang="en-US" altLang="en-US" dirty="0" smtClean="0"/>
              <a:t>Automatically derived Boolean profiles</a:t>
            </a:r>
          </a:p>
          <a:p>
            <a:pPr lvl="1"/>
            <a:r>
              <a:rPr lang="en-US" altLang="en-US" dirty="0" smtClean="0"/>
              <a:t>(Hopefully) effective </a:t>
            </a:r>
            <a:r>
              <a:rPr lang="en-US" altLang="en-US" u="sng" dirty="0" smtClean="0"/>
              <a:t>and</a:t>
            </a:r>
            <a:r>
              <a:rPr lang="en-US" altLang="en-US" dirty="0" smtClean="0"/>
              <a:t> easily explained</a:t>
            </a:r>
          </a:p>
          <a:p>
            <a:pPr lvl="4"/>
            <a:endParaRPr lang="en-US" altLang="en-US" u="sng" dirty="0" smtClean="0"/>
          </a:p>
          <a:p>
            <a:r>
              <a:rPr lang="en-US" altLang="en-US" u="sng" dirty="0" smtClean="0"/>
              <a:t>Specificity</a:t>
            </a:r>
            <a:r>
              <a:rPr lang="en-US" altLang="en-US" dirty="0" smtClean="0"/>
              <a:t> from the “perfect query”</a:t>
            </a:r>
          </a:p>
          <a:p>
            <a:pPr lvl="1"/>
            <a:r>
              <a:rPr lang="en-US" altLang="en-US" dirty="0" smtClean="0"/>
              <a:t>AND terms in a document, OR the documents</a:t>
            </a:r>
          </a:p>
          <a:p>
            <a:pPr lvl="4"/>
            <a:endParaRPr lang="en-US" altLang="en-US" u="sng" dirty="0" smtClean="0"/>
          </a:p>
          <a:p>
            <a:r>
              <a:rPr lang="en-US" altLang="en-US" u="sng" dirty="0" smtClean="0"/>
              <a:t>Generality</a:t>
            </a:r>
            <a:r>
              <a:rPr lang="en-US" altLang="en-US" dirty="0" smtClean="0"/>
              <a:t> from a bias favoring short profiles</a:t>
            </a:r>
          </a:p>
          <a:p>
            <a:pPr lvl="1"/>
            <a:r>
              <a:rPr lang="en-US" altLang="en-US" dirty="0" smtClean="0"/>
              <a:t>e.g., penalize rules with more Boolean operators</a:t>
            </a:r>
          </a:p>
          <a:p>
            <a:pPr lvl="1"/>
            <a:r>
              <a:rPr lang="en-US" altLang="en-US" dirty="0" smtClean="0"/>
              <a:t>Balanced by rewards for precision, recall, …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86800" cy="1143000"/>
          </a:xfrm>
          <a:noFill/>
        </p:spPr>
        <p:txBody>
          <a:bodyPr/>
          <a:lstStyle/>
          <a:p>
            <a:r>
              <a:rPr lang="en-US" altLang="en-US" smtClean="0"/>
              <a:t>Statistical Classification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  <a:noFill/>
        </p:spPr>
        <p:txBody>
          <a:bodyPr/>
          <a:lstStyle/>
          <a:p>
            <a:r>
              <a:rPr lang="en-US" altLang="en-US" dirty="0" smtClean="0"/>
              <a:t>Represent documents as vectors</a:t>
            </a:r>
          </a:p>
          <a:p>
            <a:pPr lvl="1"/>
            <a:r>
              <a:rPr lang="en-US" altLang="en-US" dirty="0" smtClean="0"/>
              <a:t>e.g., based on TF, IDF, Length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Build a statistical model for each label</a:t>
            </a:r>
          </a:p>
          <a:p>
            <a:pPr lvl="1"/>
            <a:r>
              <a:rPr lang="en-US" altLang="en-US" dirty="0" smtClean="0"/>
              <a:t>e.g., a “vector space”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Use that model to label new instances</a:t>
            </a:r>
          </a:p>
          <a:p>
            <a:pPr lvl="1"/>
            <a:r>
              <a:rPr lang="en-US" altLang="en-US" dirty="0" smtClean="0"/>
              <a:t>e.g., by largest inner product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665"/>
            <a:ext cx="9067800" cy="1143000"/>
          </a:xfrm>
        </p:spPr>
        <p:txBody>
          <a:bodyPr/>
          <a:lstStyle/>
          <a:p>
            <a:r>
              <a:rPr lang="en-US" dirty="0" smtClean="0"/>
              <a:t>The k-Nearest-Neighbor Classifier</a:t>
            </a: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4572000" y="3352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86400" y="4038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34000" y="3581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5867400" y="4191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1" name="Oval 10"/>
          <p:cNvSpPr>
            <a:spLocks noChangeArrowheads="1"/>
          </p:cNvSpPr>
          <p:nvPr/>
        </p:nvSpPr>
        <p:spPr bwMode="auto">
          <a:xfrm>
            <a:off x="6172200" y="3810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2" name="Oval 11"/>
          <p:cNvSpPr>
            <a:spLocks noChangeArrowheads="1"/>
          </p:cNvSpPr>
          <p:nvPr/>
        </p:nvSpPr>
        <p:spPr bwMode="auto">
          <a:xfrm>
            <a:off x="6096000" y="4648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3" name="Oval 12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4" name="Oval 13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5" name="Oval 14"/>
          <p:cNvSpPr>
            <a:spLocks noChangeArrowheads="1"/>
          </p:cNvSpPr>
          <p:nvPr/>
        </p:nvSpPr>
        <p:spPr bwMode="auto">
          <a:xfrm>
            <a:off x="3810000" y="3505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6" name="Oval 15"/>
          <p:cNvSpPr>
            <a:spLocks noChangeArrowheads="1"/>
          </p:cNvSpPr>
          <p:nvPr/>
        </p:nvSpPr>
        <p:spPr bwMode="auto">
          <a:xfrm>
            <a:off x="4191000" y="3657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7" name="Oval 16"/>
          <p:cNvSpPr>
            <a:spLocks noChangeArrowheads="1"/>
          </p:cNvSpPr>
          <p:nvPr/>
        </p:nvSpPr>
        <p:spPr bwMode="auto">
          <a:xfrm>
            <a:off x="4800600" y="3200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8" name="Oval 17"/>
          <p:cNvSpPr>
            <a:spLocks noChangeArrowheads="1"/>
          </p:cNvSpPr>
          <p:nvPr/>
        </p:nvSpPr>
        <p:spPr bwMode="auto">
          <a:xfrm>
            <a:off x="5791200" y="32766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29" name="Oval 18"/>
          <p:cNvSpPr>
            <a:spLocks noChangeArrowheads="1"/>
          </p:cNvSpPr>
          <p:nvPr/>
        </p:nvSpPr>
        <p:spPr bwMode="auto">
          <a:xfrm>
            <a:off x="6477000" y="34290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0" name="Oval 19"/>
          <p:cNvSpPr>
            <a:spLocks noChangeArrowheads="1"/>
          </p:cNvSpPr>
          <p:nvPr/>
        </p:nvSpPr>
        <p:spPr bwMode="auto">
          <a:xfrm>
            <a:off x="2286000" y="25908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1" name="Oval 20"/>
          <p:cNvSpPr>
            <a:spLocks noChangeArrowheads="1"/>
          </p:cNvSpPr>
          <p:nvPr/>
        </p:nvSpPr>
        <p:spPr bwMode="auto">
          <a:xfrm>
            <a:off x="2667000" y="32766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2" name="Oval 21"/>
          <p:cNvSpPr>
            <a:spLocks noChangeArrowheads="1"/>
          </p:cNvSpPr>
          <p:nvPr/>
        </p:nvSpPr>
        <p:spPr bwMode="auto">
          <a:xfrm>
            <a:off x="2743200" y="28956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3" name="Oval 22"/>
          <p:cNvSpPr>
            <a:spLocks noChangeArrowheads="1"/>
          </p:cNvSpPr>
          <p:nvPr/>
        </p:nvSpPr>
        <p:spPr bwMode="auto">
          <a:xfrm>
            <a:off x="2286000" y="29718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4" name="Oval 23"/>
          <p:cNvSpPr>
            <a:spLocks noChangeArrowheads="1"/>
          </p:cNvSpPr>
          <p:nvPr/>
        </p:nvSpPr>
        <p:spPr bwMode="auto">
          <a:xfrm>
            <a:off x="2057400" y="28194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5" name="Oval 24"/>
          <p:cNvSpPr>
            <a:spLocks noChangeArrowheads="1"/>
          </p:cNvSpPr>
          <p:nvPr/>
        </p:nvSpPr>
        <p:spPr bwMode="auto">
          <a:xfrm>
            <a:off x="2209800" y="33528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6" name="Oval 25"/>
          <p:cNvSpPr>
            <a:spLocks noChangeArrowheads="1"/>
          </p:cNvSpPr>
          <p:nvPr/>
        </p:nvSpPr>
        <p:spPr bwMode="auto">
          <a:xfrm>
            <a:off x="5943600" y="27432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7" name="Oval 26"/>
          <p:cNvSpPr>
            <a:spLocks noChangeArrowheads="1"/>
          </p:cNvSpPr>
          <p:nvPr/>
        </p:nvSpPr>
        <p:spPr bwMode="auto">
          <a:xfrm>
            <a:off x="6477000" y="31242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8" name="Oval 27"/>
          <p:cNvSpPr>
            <a:spLocks noChangeArrowheads="1"/>
          </p:cNvSpPr>
          <p:nvPr/>
        </p:nvSpPr>
        <p:spPr bwMode="auto">
          <a:xfrm>
            <a:off x="6934200" y="26670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39" name="Oval 28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8940" name="Oval 29"/>
          <p:cNvSpPr>
            <a:spLocks noChangeArrowheads="1"/>
          </p:cNvSpPr>
          <p:nvPr/>
        </p:nvSpPr>
        <p:spPr bwMode="auto">
          <a:xfrm>
            <a:off x="4495800" y="3962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1" name="Oval 3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2" name="Oval 31"/>
          <p:cNvSpPr>
            <a:spLocks noChangeArrowheads="1"/>
          </p:cNvSpPr>
          <p:nvPr/>
        </p:nvSpPr>
        <p:spPr bwMode="auto">
          <a:xfrm>
            <a:off x="5029200" y="2286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3" name="Oval 32"/>
          <p:cNvSpPr>
            <a:spLocks noChangeArrowheads="1"/>
          </p:cNvSpPr>
          <p:nvPr/>
        </p:nvSpPr>
        <p:spPr bwMode="auto">
          <a:xfrm>
            <a:off x="3733800" y="3886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4" name="Oval 33"/>
          <p:cNvSpPr>
            <a:spLocks noChangeArrowheads="1"/>
          </p:cNvSpPr>
          <p:nvPr/>
        </p:nvSpPr>
        <p:spPr bwMode="auto">
          <a:xfrm>
            <a:off x="3733800" y="44196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5" name="Oval 34"/>
          <p:cNvSpPr>
            <a:spLocks noChangeArrowheads="1"/>
          </p:cNvSpPr>
          <p:nvPr/>
        </p:nvSpPr>
        <p:spPr bwMode="auto">
          <a:xfrm>
            <a:off x="4191000" y="45720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6" name="Oval 35"/>
          <p:cNvSpPr>
            <a:spLocks noChangeArrowheads="1"/>
          </p:cNvSpPr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7" name="Oval 36"/>
          <p:cNvSpPr>
            <a:spLocks noChangeArrowheads="1"/>
          </p:cNvSpPr>
          <p:nvPr/>
        </p:nvSpPr>
        <p:spPr bwMode="auto">
          <a:xfrm>
            <a:off x="3505200" y="48768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8" name="Oval 37"/>
          <p:cNvSpPr>
            <a:spLocks noChangeArrowheads="1"/>
          </p:cNvSpPr>
          <p:nvPr/>
        </p:nvSpPr>
        <p:spPr bwMode="auto">
          <a:xfrm>
            <a:off x="4114800" y="41148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49" name="Oval 38"/>
          <p:cNvSpPr>
            <a:spLocks noChangeArrowheads="1"/>
          </p:cNvSpPr>
          <p:nvPr/>
        </p:nvSpPr>
        <p:spPr bwMode="auto">
          <a:xfrm>
            <a:off x="3429000" y="42672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8950" name="Oval 39"/>
          <p:cNvSpPr>
            <a:spLocks noChangeArrowheads="1"/>
          </p:cNvSpPr>
          <p:nvPr/>
        </p:nvSpPr>
        <p:spPr bwMode="auto">
          <a:xfrm>
            <a:off x="3962400" y="37338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grpSp>
        <p:nvGrpSpPr>
          <p:cNvPr id="38951" name="Group 44"/>
          <p:cNvGrpSpPr>
            <a:grpSpLocks/>
          </p:cNvGrpSpPr>
          <p:nvPr/>
        </p:nvGrpSpPr>
        <p:grpSpPr bwMode="auto">
          <a:xfrm>
            <a:off x="5867400" y="3352800"/>
            <a:ext cx="1295400" cy="1295400"/>
            <a:chOff x="1200" y="1728"/>
            <a:chExt cx="816" cy="816"/>
          </a:xfrm>
        </p:grpSpPr>
        <p:sp>
          <p:nvSpPr>
            <p:cNvPr id="38952" name="Oval 40"/>
            <p:cNvSpPr>
              <a:spLocks noChangeArrowheads="1"/>
            </p:cNvSpPr>
            <p:nvPr/>
          </p:nvSpPr>
          <p:spPr bwMode="auto">
            <a:xfrm>
              <a:off x="1536" y="2064"/>
              <a:ext cx="144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2400"/>
            </a:p>
          </p:txBody>
        </p:sp>
        <p:sp>
          <p:nvSpPr>
            <p:cNvPr id="38953" name="Oval 41"/>
            <p:cNvSpPr>
              <a:spLocks noChangeArrowheads="1"/>
            </p:cNvSpPr>
            <p:nvPr/>
          </p:nvSpPr>
          <p:spPr bwMode="auto">
            <a:xfrm>
              <a:off x="1392" y="1920"/>
              <a:ext cx="432" cy="4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2400"/>
            </a:p>
          </p:txBody>
        </p:sp>
        <p:sp>
          <p:nvSpPr>
            <p:cNvPr id="38954" name="Oval 42"/>
            <p:cNvSpPr>
              <a:spLocks noChangeArrowheads="1"/>
            </p:cNvSpPr>
            <p:nvPr/>
          </p:nvSpPr>
          <p:spPr bwMode="auto">
            <a:xfrm>
              <a:off x="1200" y="1728"/>
              <a:ext cx="816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Separators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0495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Which of the linear separators is optimal? 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2606675" y="28257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2471738" y="57515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646488" y="35814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3071813" y="3938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3224213" y="4484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2843213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3376613" y="3341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2843213" y="4256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2995613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3757613" y="402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4659313" y="4014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4291013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5281613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397351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4595813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397351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4672013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89" name="AutoShape 21"/>
          <p:cNvSpPr>
            <a:spLocks noChangeArrowheads="1"/>
          </p:cNvSpPr>
          <p:nvPr/>
        </p:nvSpPr>
        <p:spPr bwMode="auto">
          <a:xfrm>
            <a:off x="5357813" y="4256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46" name="Line 22"/>
          <p:cNvSpPr>
            <a:spLocks noChangeShapeType="1"/>
          </p:cNvSpPr>
          <p:nvPr/>
        </p:nvSpPr>
        <p:spPr bwMode="auto">
          <a:xfrm flipV="1">
            <a:off x="2919413" y="3048000"/>
            <a:ext cx="2676525" cy="24272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>
            <a:off x="3843338" y="27432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92" name="AutoShape 24"/>
          <p:cNvSpPr>
            <a:spLocks noChangeArrowheads="1"/>
          </p:cNvSpPr>
          <p:nvPr/>
        </p:nvSpPr>
        <p:spPr bwMode="auto">
          <a:xfrm>
            <a:off x="4452938" y="28194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93" name="AutoShape 25"/>
          <p:cNvSpPr>
            <a:spLocks noChangeArrowheads="1"/>
          </p:cNvSpPr>
          <p:nvPr/>
        </p:nvSpPr>
        <p:spPr bwMode="auto">
          <a:xfrm>
            <a:off x="5519738" y="3581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51" name="Line 27"/>
          <p:cNvSpPr>
            <a:spLocks noChangeShapeType="1"/>
          </p:cNvSpPr>
          <p:nvPr/>
        </p:nvSpPr>
        <p:spPr bwMode="auto">
          <a:xfrm flipV="1">
            <a:off x="3071813" y="274320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 flipV="1">
            <a:off x="2700338" y="3048000"/>
            <a:ext cx="2971800" cy="2286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53" name="Line 29"/>
          <p:cNvSpPr>
            <a:spLocks noChangeShapeType="1"/>
          </p:cNvSpPr>
          <p:nvPr/>
        </p:nvSpPr>
        <p:spPr bwMode="auto">
          <a:xfrm flipV="1">
            <a:off x="3233738" y="2819400"/>
            <a:ext cx="1828800" cy="289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 flipV="1">
            <a:off x="3005138" y="2743200"/>
            <a:ext cx="1828800" cy="289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55" name="Line 31"/>
          <p:cNvSpPr>
            <a:spLocks noChangeShapeType="1"/>
          </p:cNvSpPr>
          <p:nvPr/>
        </p:nvSpPr>
        <p:spPr bwMode="auto">
          <a:xfrm flipV="1">
            <a:off x="2852738" y="2895600"/>
            <a:ext cx="2667000" cy="2590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399" name="TextBox 30"/>
          <p:cNvSpPr txBox="1">
            <a:spLocks noChangeArrowheads="1"/>
          </p:cNvSpPr>
          <p:nvPr/>
        </p:nvSpPr>
        <p:spPr bwMode="auto">
          <a:xfrm>
            <a:off x="6781800" y="6324600"/>
            <a:ext cx="2154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Original from Ray Mooney</a:t>
            </a:r>
          </a:p>
        </p:txBody>
      </p:sp>
    </p:spTree>
  </p:cSld>
  <p:clrMapOvr>
    <a:masterClrMapping/>
  </p:clrMapOvr>
  <p:transition advTm="3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6" grpId="0" animBg="1"/>
      <p:bldP spid="205851" grpId="0" animBg="1"/>
      <p:bldP spid="205852" grpId="0" animBg="1"/>
      <p:bldP spid="205853" grpId="0" animBg="1"/>
      <p:bldP spid="205854" grpId="0" animBg="1"/>
      <p:bldP spid="2058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Maximum Margin Classification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225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Implies that only “support vectors” matter; other training examples are ignorable. </a:t>
            </a:r>
          </a:p>
        </p:txBody>
      </p:sp>
      <p:sp>
        <p:nvSpPr>
          <p:cNvPr id="60420" name="Line 30"/>
          <p:cNvSpPr>
            <a:spLocks noChangeShapeType="1"/>
          </p:cNvSpPr>
          <p:nvPr/>
        </p:nvSpPr>
        <p:spPr bwMode="auto">
          <a:xfrm flipV="1">
            <a:off x="2663825" y="334010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1" name="Line 31"/>
          <p:cNvSpPr>
            <a:spLocks noChangeShapeType="1"/>
          </p:cNvSpPr>
          <p:nvPr/>
        </p:nvSpPr>
        <p:spPr bwMode="auto">
          <a:xfrm flipV="1">
            <a:off x="2528888" y="626586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2" name="AutoShape 32"/>
          <p:cNvSpPr>
            <a:spLocks noChangeArrowheads="1"/>
          </p:cNvSpPr>
          <p:nvPr/>
        </p:nvSpPr>
        <p:spPr bwMode="auto">
          <a:xfrm>
            <a:off x="3703638" y="40957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3" name="AutoShape 33"/>
          <p:cNvSpPr>
            <a:spLocks noChangeArrowheads="1"/>
          </p:cNvSpPr>
          <p:nvPr/>
        </p:nvSpPr>
        <p:spPr bwMode="auto">
          <a:xfrm>
            <a:off x="3128963" y="4452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4" name="AutoShape 34"/>
          <p:cNvSpPr>
            <a:spLocks noChangeArrowheads="1"/>
          </p:cNvSpPr>
          <p:nvPr/>
        </p:nvSpPr>
        <p:spPr bwMode="auto">
          <a:xfrm>
            <a:off x="3281363" y="49990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5" name="AutoShape 35"/>
          <p:cNvSpPr>
            <a:spLocks noChangeArrowheads="1"/>
          </p:cNvSpPr>
          <p:nvPr/>
        </p:nvSpPr>
        <p:spPr bwMode="auto">
          <a:xfrm>
            <a:off x="2900363" y="54562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6" name="AutoShape 36"/>
          <p:cNvSpPr>
            <a:spLocks noChangeArrowheads="1"/>
          </p:cNvSpPr>
          <p:nvPr/>
        </p:nvSpPr>
        <p:spPr bwMode="auto">
          <a:xfrm>
            <a:off x="3433763" y="38560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7" name="AutoShape 37"/>
          <p:cNvSpPr>
            <a:spLocks noChangeArrowheads="1"/>
          </p:cNvSpPr>
          <p:nvPr/>
        </p:nvSpPr>
        <p:spPr bwMode="auto">
          <a:xfrm>
            <a:off x="2900363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8" name="AutoShape 38"/>
          <p:cNvSpPr>
            <a:spLocks noChangeArrowheads="1"/>
          </p:cNvSpPr>
          <p:nvPr/>
        </p:nvSpPr>
        <p:spPr bwMode="auto">
          <a:xfrm>
            <a:off x="3052763" y="4922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9" name="AutoShape 39"/>
          <p:cNvSpPr>
            <a:spLocks noChangeArrowheads="1"/>
          </p:cNvSpPr>
          <p:nvPr/>
        </p:nvSpPr>
        <p:spPr bwMode="auto">
          <a:xfrm>
            <a:off x="3814763" y="4541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0" name="AutoShape 40"/>
          <p:cNvSpPr>
            <a:spLocks noChangeArrowheads="1"/>
          </p:cNvSpPr>
          <p:nvPr/>
        </p:nvSpPr>
        <p:spPr bwMode="auto">
          <a:xfrm>
            <a:off x="4716463" y="452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1" name="AutoShape 41"/>
          <p:cNvSpPr>
            <a:spLocks noChangeArrowheads="1"/>
          </p:cNvSpPr>
          <p:nvPr/>
        </p:nvSpPr>
        <p:spPr bwMode="auto">
          <a:xfrm>
            <a:off x="4348163" y="5456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2" name="AutoShape 42"/>
          <p:cNvSpPr>
            <a:spLocks noChangeArrowheads="1"/>
          </p:cNvSpPr>
          <p:nvPr/>
        </p:nvSpPr>
        <p:spPr bwMode="auto">
          <a:xfrm>
            <a:off x="5338763" y="5456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3" name="AutoShape 43"/>
          <p:cNvSpPr>
            <a:spLocks noChangeArrowheads="1"/>
          </p:cNvSpPr>
          <p:nvPr/>
        </p:nvSpPr>
        <p:spPr bwMode="auto">
          <a:xfrm>
            <a:off x="4030663" y="597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4" name="AutoShape 44"/>
          <p:cNvSpPr>
            <a:spLocks noChangeArrowheads="1"/>
          </p:cNvSpPr>
          <p:nvPr/>
        </p:nvSpPr>
        <p:spPr bwMode="auto">
          <a:xfrm>
            <a:off x="4652963" y="4846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5" name="AutoShape 45"/>
          <p:cNvSpPr>
            <a:spLocks noChangeArrowheads="1"/>
          </p:cNvSpPr>
          <p:nvPr/>
        </p:nvSpPr>
        <p:spPr bwMode="auto">
          <a:xfrm>
            <a:off x="4084638" y="53403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6" name="AutoShape 46"/>
          <p:cNvSpPr>
            <a:spLocks noChangeArrowheads="1"/>
          </p:cNvSpPr>
          <p:nvPr/>
        </p:nvSpPr>
        <p:spPr bwMode="auto">
          <a:xfrm>
            <a:off x="4729163" y="568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7" name="AutoShape 47"/>
          <p:cNvSpPr>
            <a:spLocks noChangeArrowheads="1"/>
          </p:cNvSpPr>
          <p:nvPr/>
        </p:nvSpPr>
        <p:spPr bwMode="auto">
          <a:xfrm>
            <a:off x="5414963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8" name="AutoShape 48"/>
          <p:cNvSpPr>
            <a:spLocks noChangeArrowheads="1"/>
          </p:cNvSpPr>
          <p:nvPr/>
        </p:nvSpPr>
        <p:spPr bwMode="auto">
          <a:xfrm>
            <a:off x="3900488" y="32575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39" name="AutoShape 49"/>
          <p:cNvSpPr>
            <a:spLocks noChangeArrowheads="1"/>
          </p:cNvSpPr>
          <p:nvPr/>
        </p:nvSpPr>
        <p:spPr bwMode="auto">
          <a:xfrm>
            <a:off x="4510088" y="33337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40" name="AutoShape 50"/>
          <p:cNvSpPr>
            <a:spLocks noChangeArrowheads="1"/>
          </p:cNvSpPr>
          <p:nvPr/>
        </p:nvSpPr>
        <p:spPr bwMode="auto">
          <a:xfrm>
            <a:off x="5576888" y="40957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41" name="Line 51"/>
          <p:cNvSpPr>
            <a:spLocks noChangeShapeType="1"/>
          </p:cNvSpPr>
          <p:nvPr/>
        </p:nvSpPr>
        <p:spPr bwMode="auto">
          <a:xfrm flipV="1">
            <a:off x="3128963" y="325755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42" name="Line 53"/>
          <p:cNvSpPr>
            <a:spLocks noChangeShapeType="1"/>
          </p:cNvSpPr>
          <p:nvPr/>
        </p:nvSpPr>
        <p:spPr bwMode="auto">
          <a:xfrm flipH="1" flipV="1">
            <a:off x="4464050" y="4362450"/>
            <a:ext cx="254000" cy="184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975" name="Oval 55"/>
          <p:cNvSpPr>
            <a:spLocks noChangeArrowheads="1"/>
          </p:cNvSpPr>
          <p:nvPr/>
        </p:nvSpPr>
        <p:spPr bwMode="auto">
          <a:xfrm>
            <a:off x="3740150" y="4476750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976" name="Oval 56"/>
          <p:cNvSpPr>
            <a:spLocks noChangeArrowheads="1"/>
          </p:cNvSpPr>
          <p:nvPr/>
        </p:nvSpPr>
        <p:spPr bwMode="auto">
          <a:xfrm>
            <a:off x="4013200" y="5272088"/>
            <a:ext cx="228600" cy="219075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977" name="Oval 57"/>
          <p:cNvSpPr>
            <a:spLocks noChangeArrowheads="1"/>
          </p:cNvSpPr>
          <p:nvPr/>
        </p:nvSpPr>
        <p:spPr bwMode="auto">
          <a:xfrm>
            <a:off x="4646613" y="445928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46" name="Line 58"/>
          <p:cNvSpPr>
            <a:spLocks noChangeShapeType="1"/>
          </p:cNvSpPr>
          <p:nvPr/>
        </p:nvSpPr>
        <p:spPr bwMode="auto">
          <a:xfrm flipH="1" flipV="1">
            <a:off x="3840163" y="5176838"/>
            <a:ext cx="244475" cy="174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47" name="Line 59"/>
          <p:cNvSpPr>
            <a:spLocks noChangeShapeType="1"/>
          </p:cNvSpPr>
          <p:nvPr/>
        </p:nvSpPr>
        <p:spPr bwMode="auto">
          <a:xfrm flipH="1" flipV="1">
            <a:off x="3892550" y="4614863"/>
            <a:ext cx="234950" cy="179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980" name="Line 60"/>
          <p:cNvSpPr>
            <a:spLocks noChangeShapeType="1"/>
          </p:cNvSpPr>
          <p:nvPr/>
        </p:nvSpPr>
        <p:spPr bwMode="auto">
          <a:xfrm flipV="1">
            <a:off x="3567113" y="3438525"/>
            <a:ext cx="2009775" cy="26939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981" name="Line 61"/>
          <p:cNvSpPr>
            <a:spLocks noChangeShapeType="1"/>
          </p:cNvSpPr>
          <p:nvPr/>
        </p:nvSpPr>
        <p:spPr bwMode="auto">
          <a:xfrm flipV="1">
            <a:off x="2919413" y="3076575"/>
            <a:ext cx="2066925" cy="2770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50" name="TextBox 33"/>
          <p:cNvSpPr txBox="1">
            <a:spLocks noChangeArrowheads="1"/>
          </p:cNvSpPr>
          <p:nvPr/>
        </p:nvSpPr>
        <p:spPr bwMode="auto">
          <a:xfrm>
            <a:off x="6781800" y="6324600"/>
            <a:ext cx="2154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Original from Ray Mooney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75" grpId="0" animBg="1"/>
      <p:bldP spid="209976" grpId="0" animBg="1"/>
      <p:bldP spid="209977" grpId="0" animBg="1"/>
      <p:bldP spid="209980" grpId="0" animBg="1"/>
      <p:bldP spid="2099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 smtClean="0"/>
              <a:t>Starfield</a:t>
            </a:r>
            <a:r>
              <a:rPr lang="en-US" altLang="en-US" dirty="0" smtClean="0"/>
              <a:t> Visualization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9" y="609600"/>
            <a:ext cx="7586061" cy="6248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Supervised Learning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83043"/>
            <a:ext cx="8305800" cy="4114800"/>
          </a:xfrm>
        </p:spPr>
        <p:txBody>
          <a:bodyPr/>
          <a:lstStyle/>
          <a:p>
            <a:r>
              <a:rPr lang="en-US" dirty="0" smtClean="0"/>
              <a:t>Rare events</a:t>
            </a:r>
          </a:p>
          <a:p>
            <a:pPr lvl="1"/>
            <a:r>
              <a:rPr lang="en-US" dirty="0" smtClean="0"/>
              <a:t>It can’t learn what it has never seen!</a:t>
            </a:r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Too much memorization, not enough generalization</a:t>
            </a:r>
          </a:p>
          <a:p>
            <a:r>
              <a:rPr lang="en-US" dirty="0" smtClean="0"/>
              <a:t>Unrepresentative training data</a:t>
            </a:r>
          </a:p>
          <a:p>
            <a:pPr lvl="1"/>
            <a:r>
              <a:rPr lang="en-US" dirty="0" smtClean="0"/>
              <a:t>Reported evaluations are often very optimistic</a:t>
            </a:r>
          </a:p>
          <a:p>
            <a:r>
              <a:rPr lang="en-US" dirty="0" smtClean="0"/>
              <a:t>It doesn’t know what it doesn’t know</a:t>
            </a:r>
          </a:p>
          <a:p>
            <a:pPr lvl="1"/>
            <a:r>
              <a:rPr lang="en-US" dirty="0" smtClean="0"/>
              <a:t>So it always guesses some answer</a:t>
            </a:r>
          </a:p>
          <a:p>
            <a:r>
              <a:rPr lang="en-US" dirty="0" smtClean="0"/>
              <a:t>Unbalanced “class frequency”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onsider this when deciding what’s good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1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"/>
            <a:ext cx="9144000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Constructing Starfield Displays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Two attributes determine the position</a:t>
            </a:r>
          </a:p>
          <a:p>
            <a:pPr lvl="1" eaLnBrk="1" hangingPunct="1"/>
            <a:r>
              <a:rPr lang="en-US" altLang="en-US" smtClean="0"/>
              <a:t>Can be dynamically selected from a list</a:t>
            </a:r>
          </a:p>
          <a:p>
            <a:pPr eaLnBrk="1" hangingPunct="1"/>
            <a:r>
              <a:rPr lang="en-US" altLang="en-US" smtClean="0"/>
              <a:t>Numeric position attributes work best</a:t>
            </a:r>
          </a:p>
          <a:p>
            <a:pPr lvl="1" eaLnBrk="1" hangingPunct="1"/>
            <a:r>
              <a:rPr lang="en-US" altLang="en-US" smtClean="0"/>
              <a:t>Date, length, rating, …</a:t>
            </a:r>
          </a:p>
          <a:p>
            <a:pPr eaLnBrk="1" hangingPunct="1"/>
            <a:r>
              <a:rPr lang="en-US" altLang="en-US" smtClean="0"/>
              <a:t>Other attributes can affect the display</a:t>
            </a:r>
          </a:p>
          <a:p>
            <a:pPr lvl="1" eaLnBrk="1" hangingPunct="1"/>
            <a:r>
              <a:rPr lang="en-US" altLang="en-US" smtClean="0"/>
              <a:t>Displayed as color, size, shape, orientation, …</a:t>
            </a:r>
          </a:p>
          <a:p>
            <a:pPr lvl="2" eaLnBrk="1" hangingPunct="1"/>
            <a:r>
              <a:rPr lang="en-US" altLang="en-US" smtClean="0"/>
              <a:t>Each point can represent a cluster</a:t>
            </a:r>
          </a:p>
          <a:p>
            <a:pPr lvl="1" eaLnBrk="1" hangingPunct="1"/>
            <a:r>
              <a:rPr lang="en-US" altLang="en-US" smtClean="0"/>
              <a:t>Interactively specified using “dynamic queries”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Projection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Depict many numeric attributes in 2 dimensions</a:t>
            </a:r>
          </a:p>
          <a:p>
            <a:pPr lvl="1" eaLnBrk="1" hangingPunct="1"/>
            <a:r>
              <a:rPr lang="en-US" altLang="en-US" smtClean="0"/>
              <a:t>While preserving important spatial relationships</a:t>
            </a:r>
          </a:p>
          <a:p>
            <a:pPr eaLnBrk="1" hangingPunct="1"/>
            <a:r>
              <a:rPr lang="en-US" altLang="en-US" smtClean="0"/>
              <a:t>Typically based on the vector space model</a:t>
            </a:r>
          </a:p>
          <a:p>
            <a:pPr lvl="1" eaLnBrk="1" hangingPunct="1"/>
            <a:r>
              <a:rPr lang="en-US" altLang="en-US" smtClean="0"/>
              <a:t>Which has about 100,000 numeric attributes! </a:t>
            </a:r>
          </a:p>
          <a:p>
            <a:pPr eaLnBrk="1" hangingPunct="1"/>
            <a:r>
              <a:rPr lang="en-US" altLang="en-US" smtClean="0"/>
              <a:t>Approximates multidimensional scaling</a:t>
            </a:r>
          </a:p>
          <a:p>
            <a:pPr lvl="1" eaLnBrk="1" hangingPunct="1"/>
            <a:r>
              <a:rPr lang="en-US" altLang="en-US" smtClean="0"/>
              <a:t>Heuristics approaches are reasonably fast</a:t>
            </a:r>
          </a:p>
          <a:p>
            <a:pPr eaLnBrk="1" hangingPunct="1"/>
            <a:r>
              <a:rPr lang="en-US" altLang="en-US" smtClean="0"/>
              <a:t>Often visualized as a starfield</a:t>
            </a:r>
          </a:p>
          <a:p>
            <a:pPr lvl="1" eaLnBrk="1" hangingPunct="1"/>
            <a:r>
              <a:rPr lang="en-US" altLang="en-US" smtClean="0"/>
              <a:t>But the dimensions lack any particular meaning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temp\theme_cnn8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Contour Map Display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Display a cluster density as terrain elevation</a:t>
            </a:r>
          </a:p>
          <a:p>
            <a:pPr lvl="1" eaLnBrk="1" hangingPunct="1"/>
            <a:r>
              <a:rPr lang="en-US" altLang="en-US" dirty="0" smtClean="0"/>
              <a:t>Fit a smooth opaque surface to the data</a:t>
            </a:r>
          </a:p>
          <a:p>
            <a:pPr eaLnBrk="1" hangingPunct="1"/>
            <a:r>
              <a:rPr lang="en-US" altLang="en-US" dirty="0" smtClean="0"/>
              <a:t>Visualize in three dimensions</a:t>
            </a:r>
          </a:p>
          <a:p>
            <a:pPr lvl="1" eaLnBrk="1" hangingPunct="1"/>
            <a:r>
              <a:rPr lang="en-US" altLang="en-US" dirty="0" smtClean="0"/>
              <a:t>Project two 2-D and allow manipulation</a:t>
            </a:r>
          </a:p>
          <a:p>
            <a:pPr lvl="1" eaLnBrk="1" hangingPunct="1"/>
            <a:r>
              <a:rPr lang="en-US" altLang="en-US" dirty="0" smtClean="0"/>
              <a:t>Use stereo glasses to create a virtual “</a:t>
            </a:r>
            <a:r>
              <a:rPr lang="en-US" altLang="en-US" dirty="0" err="1" smtClean="0"/>
              <a:t>fishtank</a:t>
            </a:r>
            <a:r>
              <a:rPr lang="en-US" altLang="en-US" dirty="0" smtClean="0"/>
              <a:t>”</a:t>
            </a:r>
          </a:p>
          <a:p>
            <a:pPr lvl="1" eaLnBrk="1" hangingPunct="1"/>
            <a:r>
              <a:rPr lang="en-US" altLang="en-US" dirty="0" smtClean="0"/>
              <a:t>Create an immersive virtual reality experience</a:t>
            </a:r>
          </a:p>
          <a:p>
            <a:pPr lvl="2" eaLnBrk="1" hangingPunct="1"/>
            <a:r>
              <a:rPr lang="en-US" altLang="en-US" dirty="0" smtClean="0"/>
              <a:t>Mead mounted stereo monitors and head tracking</a:t>
            </a:r>
          </a:p>
          <a:p>
            <a:pPr lvl="2" eaLnBrk="1" hangingPunct="1"/>
            <a:r>
              <a:rPr lang="en-US" altLang="en-US" dirty="0" smtClean="0"/>
              <a:t>“Cave” with wall projection and body tracking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Cluster Formation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Based on inter-document similarity</a:t>
            </a:r>
          </a:p>
          <a:p>
            <a:pPr lvl="1" eaLnBrk="1" hangingPunct="1"/>
            <a:r>
              <a:rPr lang="en-US" altLang="en-US" smtClean="0"/>
              <a:t>Computed using the cosine measure, for example</a:t>
            </a:r>
          </a:p>
          <a:p>
            <a:pPr eaLnBrk="1" hangingPunct="1"/>
            <a:r>
              <a:rPr lang="en-US" altLang="en-US" smtClean="0"/>
              <a:t>Heuristic methods can be fairly efficient</a:t>
            </a:r>
          </a:p>
          <a:p>
            <a:pPr lvl="1" eaLnBrk="1" hangingPunct="1"/>
            <a:r>
              <a:rPr lang="en-US" altLang="en-US" smtClean="0"/>
              <a:t>Pick any document as the first cluster “seed”</a:t>
            </a:r>
          </a:p>
          <a:p>
            <a:pPr lvl="1" eaLnBrk="1" hangingPunct="1"/>
            <a:r>
              <a:rPr lang="en-US" altLang="en-US" smtClean="0"/>
              <a:t>Add the most similar document to each cluster</a:t>
            </a:r>
          </a:p>
          <a:p>
            <a:pPr lvl="2" eaLnBrk="1" hangingPunct="1"/>
            <a:r>
              <a:rPr lang="en-US" altLang="en-US" smtClean="0"/>
              <a:t>Adding the same document will join two clusters</a:t>
            </a:r>
          </a:p>
          <a:p>
            <a:pPr lvl="1" eaLnBrk="1" hangingPunct="1"/>
            <a:r>
              <a:rPr lang="en-US" altLang="en-US" smtClean="0"/>
              <a:t>Check to see if each cluster should be split</a:t>
            </a:r>
          </a:p>
          <a:p>
            <a:pPr lvl="2" eaLnBrk="1" hangingPunct="1"/>
            <a:r>
              <a:rPr lang="en-US" altLang="en-US" smtClean="0"/>
              <a:t>Does it contain two or more fairly coherent groups?</a:t>
            </a:r>
          </a:p>
          <a:p>
            <a:pPr eaLnBrk="1" hangingPunct="1"/>
            <a:r>
              <a:rPr lang="en-US" altLang="en-US" smtClean="0"/>
              <a:t>Lots of variations on this have been tried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5077</TotalTime>
  <Pages>22</Pages>
  <Words>1088</Words>
  <Application>Microsoft Office PowerPoint</Application>
  <PresentationFormat>On-screen Show (4:3)</PresentationFormat>
  <Paragraphs>149</Paragraphs>
  <Slides>30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Courier New</vt:lpstr>
      <vt:lpstr>Times New Roman</vt:lpstr>
      <vt:lpstr>Wingdings</vt:lpstr>
      <vt:lpstr>Default Design</vt:lpstr>
      <vt:lpstr>Blank Presentation</vt:lpstr>
      <vt:lpstr>Microsoft Word Picture</vt:lpstr>
      <vt:lpstr>Data Mining</vt:lpstr>
      <vt:lpstr>Agenda</vt:lpstr>
      <vt:lpstr>Starfield Visualization</vt:lpstr>
      <vt:lpstr>PowerPoint Presentation</vt:lpstr>
      <vt:lpstr>Constructing Starfield Displays</vt:lpstr>
      <vt:lpstr>Projection</vt:lpstr>
      <vt:lpstr>PowerPoint Presentation</vt:lpstr>
      <vt:lpstr>Contour Map Display</vt:lpstr>
      <vt:lpstr>Cluster Formation</vt:lpstr>
      <vt:lpstr>Agenda</vt:lpstr>
      <vt:lpstr>Curve Fitting</vt:lpstr>
      <vt:lpstr>PowerPoint Presentation</vt:lpstr>
      <vt:lpstr>Text Data Mining</vt:lpstr>
      <vt:lpstr>Agenda</vt:lpstr>
      <vt:lpstr>PowerPoint Presentation</vt:lpstr>
      <vt:lpstr>Cute Mynah Bird Tricks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Supervised Machine Learning</vt:lpstr>
      <vt:lpstr>Gender Classification Example</vt:lpstr>
      <vt:lpstr>Some Supervised Learning Methods</vt:lpstr>
      <vt:lpstr>Rule Induction</vt:lpstr>
      <vt:lpstr>Statistical Classification</vt:lpstr>
      <vt:lpstr>The k-Nearest-Neighbor Classifier</vt:lpstr>
      <vt:lpstr>Linear Separators</vt:lpstr>
      <vt:lpstr>Maximum Margin Classification</vt:lpstr>
      <vt:lpstr>Supervised Learning Limitations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240</cp:revision>
  <cp:lastPrinted>1997-09-10T16:39:34Z</cp:lastPrinted>
  <dcterms:created xsi:type="dcterms:W3CDTF">1997-09-10T16:39:54Z</dcterms:created>
  <dcterms:modified xsi:type="dcterms:W3CDTF">2016-03-29T00:17:48Z</dcterms:modified>
</cp:coreProperties>
</file>