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505" r:id="rId3"/>
    <p:sldId id="506" r:id="rId4"/>
    <p:sldId id="463" r:id="rId5"/>
    <p:sldId id="504" r:id="rId6"/>
    <p:sldId id="464" r:id="rId7"/>
    <p:sldId id="445" r:id="rId8"/>
    <p:sldId id="473" r:id="rId9"/>
    <p:sldId id="483" r:id="rId10"/>
    <p:sldId id="484" r:id="rId11"/>
    <p:sldId id="485" r:id="rId12"/>
    <p:sldId id="486" r:id="rId13"/>
    <p:sldId id="487" r:id="rId14"/>
    <p:sldId id="488" r:id="rId15"/>
    <p:sldId id="489" r:id="rId16"/>
    <p:sldId id="490" r:id="rId17"/>
    <p:sldId id="503" r:id="rId18"/>
    <p:sldId id="510" r:id="rId19"/>
    <p:sldId id="511" r:id="rId20"/>
    <p:sldId id="512" r:id="rId21"/>
    <p:sldId id="513" r:id="rId22"/>
    <p:sldId id="514" r:id="rId23"/>
    <p:sldId id="515" r:id="rId24"/>
    <p:sldId id="355" r:id="rId25"/>
    <p:sldId id="353" r:id="rId26"/>
    <p:sldId id="354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15620"/>
    <p:restoredTop sz="99881" autoAdjust="0"/>
  </p:normalViewPr>
  <p:slideViewPr>
    <p:cSldViewPr>
      <p:cViewPr varScale="1">
        <p:scale>
          <a:sx n="116" d="100"/>
          <a:sy n="116" d="100"/>
        </p:scale>
        <p:origin x="22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2"/>
        <a:sy n="1" d="2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1917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7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374802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98473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2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04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479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128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530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0247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193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350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809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17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7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73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83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70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59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31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72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871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3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05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2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6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02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7733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5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67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1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430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3059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466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mtClean="0"/>
              <a:t>Content Management Systems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/>
            <a:r>
              <a:rPr lang="en-US" altLang="en-US" dirty="0" smtClean="0"/>
              <a:t>Session</a:t>
            </a:r>
            <a:r>
              <a:rPr lang="en-US" altLang="en-US" dirty="0" smtClean="0"/>
              <a:t> 15</a:t>
            </a:r>
            <a:endParaRPr lang="en-US" altLang="en-US" dirty="0" smtClean="0"/>
          </a:p>
          <a:p>
            <a:pPr marL="342900" indent="-342900"/>
            <a:r>
              <a:rPr lang="en-US" altLang="en-US" dirty="0" smtClean="0"/>
              <a:t>INST 301</a:t>
            </a:r>
            <a:endParaRPr lang="en-US" altLang="en-US" dirty="0" smtClean="0"/>
          </a:p>
          <a:p>
            <a:pPr marL="342900" indent="-342900"/>
            <a:r>
              <a:rPr lang="en-US" altLang="en-US" dirty="0" smtClean="0"/>
              <a:t>Introduction to Information Science</a:t>
            </a:r>
            <a:endParaRPr lang="en-US" altLang="en-US" dirty="0" smtClean="0"/>
          </a:p>
        </p:txBody>
      </p:sp>
      <p:pic>
        <p:nvPicPr>
          <p:cNvPr id="2052" name="Picture 5" descr="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Grid Layouts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295400" y="1600200"/>
            <a:ext cx="3200400" cy="2057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800600" y="1600200"/>
            <a:ext cx="3200400" cy="2057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295400" y="3962400"/>
            <a:ext cx="3200400" cy="2057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800600" y="3962400"/>
            <a:ext cx="3200400" cy="2057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1295400" y="1600200"/>
            <a:ext cx="6858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447800" y="1828800"/>
            <a:ext cx="4286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latin typeface="Arial" charset="0"/>
                <a:cs typeface="Arial" charset="0"/>
              </a:rPr>
              <a:t>Navigation Bar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2743200" y="2514600"/>
            <a:ext cx="950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>
                <a:latin typeface="Arial" charset="0"/>
                <a:cs typeface="Arial" charset="0"/>
              </a:rPr>
              <a:t>Content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5972175" y="2667000"/>
            <a:ext cx="950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>
                <a:latin typeface="Arial" charset="0"/>
                <a:cs typeface="Arial" charset="0"/>
              </a:rPr>
              <a:t>Content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1295400" y="3962400"/>
            <a:ext cx="6858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1295400" y="3962400"/>
            <a:ext cx="3200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1295400" y="3962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4800600" y="1600200"/>
            <a:ext cx="3200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1447800" y="4419600"/>
            <a:ext cx="4286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latin typeface="Arial" charset="0"/>
                <a:cs typeface="Arial" charset="0"/>
              </a:rPr>
              <a:t>Navigation Bar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2420938" y="3962400"/>
            <a:ext cx="1617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>
                <a:latin typeface="Arial" charset="0"/>
                <a:cs typeface="Arial" charset="0"/>
              </a:rPr>
              <a:t>Navigation Bar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5638800" y="1644650"/>
            <a:ext cx="1617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>
                <a:latin typeface="Arial" charset="0"/>
                <a:cs typeface="Arial" charset="0"/>
              </a:rPr>
              <a:t>Navigation Bar</a:t>
            </a: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743200" y="5029200"/>
            <a:ext cx="950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>
                <a:latin typeface="Arial" charset="0"/>
                <a:cs typeface="Arial" charset="0"/>
              </a:rPr>
              <a:t>Content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5715000" y="4876800"/>
            <a:ext cx="950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>
                <a:latin typeface="Arial" charset="0"/>
                <a:cs typeface="Arial" charset="0"/>
              </a:rPr>
              <a:t>Content</a:t>
            </a: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7315200" y="3962400"/>
            <a:ext cx="6858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7467600" y="4267200"/>
            <a:ext cx="4286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>
                <a:latin typeface="Arial" charset="0"/>
                <a:cs typeface="Arial" charset="0"/>
              </a:rPr>
              <a:t>Related Links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Grid Layout: NY Times</a:t>
            </a:r>
          </a:p>
        </p:txBody>
      </p:sp>
      <p:pic>
        <p:nvPicPr>
          <p:cNvPr id="17411" name="Picture 3" descr="nytimes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371600"/>
            <a:ext cx="51371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Grid Layout: NY Times</a:t>
            </a:r>
          </a:p>
        </p:txBody>
      </p:sp>
      <p:pic>
        <p:nvPicPr>
          <p:cNvPr id="18435" name="Picture 3" descr="nytimes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95400"/>
            <a:ext cx="5137150" cy="5181600"/>
          </a:xfrm>
          <a:prstGeom prst="rect">
            <a:avLst/>
          </a:prstGeom>
          <a:noFill/>
          <a:ln w="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09800" y="1295400"/>
            <a:ext cx="5105400" cy="5181600"/>
          </a:xfrm>
          <a:prstGeom prst="rect">
            <a:avLst/>
          </a:prstGeom>
          <a:solidFill>
            <a:schemeClr val="bg1">
              <a:alpha val="89803"/>
            </a:schemeClr>
          </a:solidFill>
          <a:ln w="25400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sz="1600" b="1">
              <a:latin typeface="Arial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362200" y="1676400"/>
            <a:ext cx="4724400" cy="46482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2362200" y="1676400"/>
            <a:ext cx="4724400" cy="6096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362200" y="2286000"/>
            <a:ext cx="4724400" cy="4572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362200" y="2743200"/>
            <a:ext cx="3048000" cy="35814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5410200" y="4953000"/>
            <a:ext cx="1676400" cy="13716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4038600" y="1804988"/>
            <a:ext cx="1352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Arial" charset="0"/>
                <a:cs typeface="Arial" charset="0"/>
              </a:rPr>
              <a:t>Navigation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4038600" y="2362200"/>
            <a:ext cx="1339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Arial" charset="0"/>
                <a:cs typeface="Arial" charset="0"/>
              </a:rPr>
              <a:t>Banner Ad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505450" y="3886200"/>
            <a:ext cx="1428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Arial" charset="0"/>
                <a:cs typeface="Arial" charset="0"/>
              </a:rPr>
              <a:t>Another Ad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3295650" y="4267200"/>
            <a:ext cx="1047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Arial" charset="0"/>
                <a:cs typeface="Arial" charset="0"/>
              </a:rPr>
              <a:t>Content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5715000" y="5424488"/>
            <a:ext cx="1035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Arial" charset="0"/>
                <a:cs typeface="Arial" charset="0"/>
              </a:rPr>
              <a:t>Popular</a:t>
            </a:r>
          </a:p>
          <a:p>
            <a:r>
              <a:rPr lang="en-US" altLang="en-US" sz="1800" b="1">
                <a:solidFill>
                  <a:srgbClr val="FF3300"/>
                </a:solidFill>
                <a:latin typeface="Arial" charset="0"/>
                <a:cs typeface="Arial" charset="0"/>
              </a:rPr>
              <a:t>Articles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</p:spPr>
        <p:txBody>
          <a:bodyPr lIns="91440" tIns="45720" rIns="91440" bIns="45720"/>
          <a:lstStyle/>
          <a:p>
            <a:r>
              <a:rPr lang="en-US" altLang="en-US" smtClean="0"/>
              <a:t>Grid Layout: ebay</a:t>
            </a:r>
          </a:p>
        </p:txBody>
      </p:sp>
      <p:pic>
        <p:nvPicPr>
          <p:cNvPr id="19459" name="Picture 3" descr="eb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66800"/>
            <a:ext cx="70104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</p:spPr>
        <p:txBody>
          <a:bodyPr lIns="91440" tIns="45720" rIns="91440" bIns="45720"/>
          <a:lstStyle/>
          <a:p>
            <a:r>
              <a:rPr lang="en-US" altLang="en-US" smtClean="0"/>
              <a:t>Grid Layout: ebay</a:t>
            </a:r>
          </a:p>
        </p:txBody>
      </p:sp>
      <p:pic>
        <p:nvPicPr>
          <p:cNvPr id="20483" name="Picture 4" descr="eb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66800"/>
            <a:ext cx="70104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1143000" y="1066800"/>
            <a:ext cx="7010400" cy="5105400"/>
          </a:xfrm>
          <a:prstGeom prst="rect">
            <a:avLst/>
          </a:prstGeom>
          <a:solidFill>
            <a:schemeClr val="bg1">
              <a:alpha val="89803"/>
            </a:schemeClr>
          </a:solidFill>
          <a:ln w="25400">
            <a:solidFill>
              <a:srgbClr val="3333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sz="1600" b="1">
              <a:latin typeface="Arial" charset="0"/>
            </a:endParaRPr>
          </a:p>
        </p:txBody>
      </p:sp>
      <p:sp>
        <p:nvSpPr>
          <p:cNvPr id="20485" name="Rectangle 8"/>
          <p:cNvSpPr>
            <a:spLocks noChangeArrowheads="1"/>
          </p:cNvSpPr>
          <p:nvPr/>
        </p:nvSpPr>
        <p:spPr bwMode="auto">
          <a:xfrm>
            <a:off x="1295400" y="1371600"/>
            <a:ext cx="6705600" cy="6096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sz="1600" b="1">
              <a:latin typeface="Arial" charset="0"/>
            </a:endParaRPr>
          </a:p>
        </p:txBody>
      </p:sp>
      <p:sp>
        <p:nvSpPr>
          <p:cNvPr id="20486" name="Rectangle 9"/>
          <p:cNvSpPr>
            <a:spLocks noChangeArrowheads="1"/>
          </p:cNvSpPr>
          <p:nvPr/>
        </p:nvSpPr>
        <p:spPr bwMode="auto">
          <a:xfrm>
            <a:off x="1295400" y="2057400"/>
            <a:ext cx="6705600" cy="6096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sz="1600" b="1">
              <a:latin typeface="Arial" charset="0"/>
            </a:endParaRPr>
          </a:p>
        </p:txBody>
      </p:sp>
      <p:sp>
        <p:nvSpPr>
          <p:cNvPr id="20487" name="Rectangle 10"/>
          <p:cNvSpPr>
            <a:spLocks noChangeArrowheads="1"/>
          </p:cNvSpPr>
          <p:nvPr/>
        </p:nvSpPr>
        <p:spPr bwMode="auto">
          <a:xfrm>
            <a:off x="2590800" y="3657600"/>
            <a:ext cx="5410200" cy="23622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sz="1600" b="1">
              <a:latin typeface="Arial" charset="0"/>
            </a:endParaRPr>
          </a:p>
        </p:txBody>
      </p:sp>
      <p:sp>
        <p:nvSpPr>
          <p:cNvPr id="20488" name="Rectangle 11"/>
          <p:cNvSpPr>
            <a:spLocks noChangeArrowheads="1"/>
          </p:cNvSpPr>
          <p:nvPr/>
        </p:nvSpPr>
        <p:spPr bwMode="auto">
          <a:xfrm>
            <a:off x="1295400" y="3657600"/>
            <a:ext cx="1219200" cy="23622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sz="1600" b="1">
              <a:latin typeface="Arial" charset="0"/>
            </a:endParaRPr>
          </a:p>
        </p:txBody>
      </p:sp>
      <p:sp>
        <p:nvSpPr>
          <p:cNvPr id="20489" name="Text Box 12"/>
          <p:cNvSpPr txBox="1">
            <a:spLocks noChangeArrowheads="1"/>
          </p:cNvSpPr>
          <p:nvPr/>
        </p:nvSpPr>
        <p:spPr bwMode="auto">
          <a:xfrm>
            <a:off x="3905250" y="1500188"/>
            <a:ext cx="1352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Arial" charset="0"/>
                <a:cs typeface="Arial" charset="0"/>
              </a:rPr>
              <a:t>Navigation</a:t>
            </a:r>
          </a:p>
        </p:txBody>
      </p:sp>
      <p:sp>
        <p:nvSpPr>
          <p:cNvPr id="20490" name="Text Box 13"/>
          <p:cNvSpPr txBox="1">
            <a:spLocks noChangeArrowheads="1"/>
          </p:cNvSpPr>
          <p:nvPr/>
        </p:nvSpPr>
        <p:spPr bwMode="auto">
          <a:xfrm>
            <a:off x="3905250" y="2209800"/>
            <a:ext cx="133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Arial" charset="0"/>
                <a:cs typeface="Arial" charset="0"/>
              </a:rPr>
              <a:t>Banner Ad</a:t>
            </a:r>
          </a:p>
        </p:txBody>
      </p:sp>
      <p:sp>
        <p:nvSpPr>
          <p:cNvPr id="20491" name="Text Box 15"/>
          <p:cNvSpPr txBox="1">
            <a:spLocks noChangeArrowheads="1"/>
          </p:cNvSpPr>
          <p:nvPr/>
        </p:nvSpPr>
        <p:spPr bwMode="auto">
          <a:xfrm>
            <a:off x="4343400" y="4572000"/>
            <a:ext cx="183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Arial" charset="0"/>
                <a:cs typeface="Arial" charset="0"/>
              </a:rPr>
              <a:t>Search Results</a:t>
            </a:r>
          </a:p>
        </p:txBody>
      </p:sp>
      <p:sp>
        <p:nvSpPr>
          <p:cNvPr id="20492" name="Text Box 16"/>
          <p:cNvSpPr txBox="1">
            <a:spLocks noChangeArrowheads="1"/>
          </p:cNvSpPr>
          <p:nvPr/>
        </p:nvSpPr>
        <p:spPr bwMode="auto">
          <a:xfrm>
            <a:off x="1371600" y="4572000"/>
            <a:ext cx="1009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Arial" charset="0"/>
                <a:cs typeface="Arial" charset="0"/>
              </a:rPr>
              <a:t>Related</a:t>
            </a:r>
          </a:p>
        </p:txBody>
      </p:sp>
      <p:sp>
        <p:nvSpPr>
          <p:cNvPr id="20493" name="Rectangle 17"/>
          <p:cNvSpPr>
            <a:spLocks noChangeArrowheads="1"/>
          </p:cNvSpPr>
          <p:nvPr/>
        </p:nvSpPr>
        <p:spPr bwMode="auto">
          <a:xfrm>
            <a:off x="1295400" y="2743200"/>
            <a:ext cx="6705600" cy="8382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sz="1600" b="1">
              <a:latin typeface="Arial" charset="0"/>
            </a:endParaRPr>
          </a:p>
        </p:txBody>
      </p:sp>
      <p:sp>
        <p:nvSpPr>
          <p:cNvPr id="20494" name="Text Box 18"/>
          <p:cNvSpPr txBox="1">
            <a:spLocks noChangeArrowheads="1"/>
          </p:cNvSpPr>
          <p:nvPr/>
        </p:nvSpPr>
        <p:spPr bwMode="auto">
          <a:xfrm>
            <a:off x="3905250" y="2971800"/>
            <a:ext cx="1352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Arial" charset="0"/>
                <a:cs typeface="Arial" charset="0"/>
              </a:rPr>
              <a:t>Navigation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</p:spPr>
        <p:txBody>
          <a:bodyPr lIns="91440" tIns="45720" rIns="91440" bIns="45720"/>
          <a:lstStyle/>
          <a:p>
            <a:r>
              <a:rPr lang="en-US" altLang="en-US" smtClean="0"/>
              <a:t>Grid Layout: Amazon</a:t>
            </a:r>
          </a:p>
        </p:txBody>
      </p:sp>
      <p:pic>
        <p:nvPicPr>
          <p:cNvPr id="21507" name="Picture 4" descr="amaz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066800"/>
            <a:ext cx="7011988" cy="511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</p:spPr>
        <p:txBody>
          <a:bodyPr lIns="91440" tIns="45720" rIns="91440" bIns="45720"/>
          <a:lstStyle/>
          <a:p>
            <a:r>
              <a:rPr lang="en-US" altLang="en-US" smtClean="0"/>
              <a:t>Grid Layout: Amazon</a:t>
            </a:r>
          </a:p>
        </p:txBody>
      </p:sp>
      <p:pic>
        <p:nvPicPr>
          <p:cNvPr id="22531" name="Picture 3" descr="amaz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88" y="1066800"/>
            <a:ext cx="7011987" cy="511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1219200" y="1071563"/>
            <a:ext cx="7010400" cy="5105400"/>
          </a:xfrm>
          <a:prstGeom prst="rect">
            <a:avLst/>
          </a:prstGeom>
          <a:solidFill>
            <a:schemeClr val="bg1">
              <a:alpha val="89803"/>
            </a:schemeClr>
          </a:solidFill>
          <a:ln w="25400">
            <a:solidFill>
              <a:srgbClr val="3333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sz="1600" b="1">
              <a:latin typeface="Arial" charset="0"/>
            </a:endParaRP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1295400" y="1376363"/>
            <a:ext cx="6781800" cy="6096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sz="1600" b="1">
              <a:latin typeface="Arial" charset="0"/>
            </a:endParaRPr>
          </a:p>
        </p:txBody>
      </p:sp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2514600" y="2595563"/>
            <a:ext cx="5562600" cy="34290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sz="1600" b="1">
              <a:latin typeface="Arial" charset="0"/>
            </a:endParaRPr>
          </a:p>
        </p:txBody>
      </p:sp>
      <p:sp>
        <p:nvSpPr>
          <p:cNvPr id="22535" name="Rectangle 9"/>
          <p:cNvSpPr>
            <a:spLocks noChangeArrowheads="1"/>
          </p:cNvSpPr>
          <p:nvPr/>
        </p:nvSpPr>
        <p:spPr bwMode="auto">
          <a:xfrm>
            <a:off x="1295400" y="2062163"/>
            <a:ext cx="1143000" cy="39624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sz="1600" b="1">
              <a:latin typeface="Arial" charset="0"/>
            </a:endParaRPr>
          </a:p>
        </p:txBody>
      </p:sp>
      <p:sp>
        <p:nvSpPr>
          <p:cNvPr id="22536" name="Text Box 10"/>
          <p:cNvSpPr txBox="1">
            <a:spLocks noChangeArrowheads="1"/>
          </p:cNvSpPr>
          <p:nvPr/>
        </p:nvSpPr>
        <p:spPr bwMode="auto">
          <a:xfrm>
            <a:off x="3981450" y="1504950"/>
            <a:ext cx="1352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Arial" charset="0"/>
                <a:cs typeface="Arial" charset="0"/>
              </a:rPr>
              <a:t>Navigation</a:t>
            </a:r>
          </a:p>
        </p:txBody>
      </p:sp>
      <p:sp>
        <p:nvSpPr>
          <p:cNvPr id="22537" name="Text Box 12"/>
          <p:cNvSpPr txBox="1">
            <a:spLocks noChangeArrowheads="1"/>
          </p:cNvSpPr>
          <p:nvPr/>
        </p:nvSpPr>
        <p:spPr bwMode="auto">
          <a:xfrm>
            <a:off x="4419600" y="4576763"/>
            <a:ext cx="183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Arial" charset="0"/>
                <a:cs typeface="Arial" charset="0"/>
              </a:rPr>
              <a:t>Search Results</a:t>
            </a:r>
          </a:p>
        </p:txBody>
      </p:sp>
      <p:sp>
        <p:nvSpPr>
          <p:cNvPr id="22538" name="Text Box 13"/>
          <p:cNvSpPr txBox="1">
            <a:spLocks noChangeArrowheads="1"/>
          </p:cNvSpPr>
          <p:nvPr/>
        </p:nvSpPr>
        <p:spPr bwMode="auto">
          <a:xfrm>
            <a:off x="1371600" y="3433763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Arial" charset="0"/>
                <a:cs typeface="Arial" charset="0"/>
              </a:rPr>
              <a:t>Related</a:t>
            </a:r>
          </a:p>
        </p:txBody>
      </p:sp>
      <p:sp>
        <p:nvSpPr>
          <p:cNvPr id="22539" name="Rectangle 14"/>
          <p:cNvSpPr>
            <a:spLocks noChangeArrowheads="1"/>
          </p:cNvSpPr>
          <p:nvPr/>
        </p:nvSpPr>
        <p:spPr bwMode="auto">
          <a:xfrm>
            <a:off x="2514600" y="2062163"/>
            <a:ext cx="5562600" cy="4572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sz="1600" b="1">
              <a:latin typeface="Arial" charset="0"/>
            </a:endParaRPr>
          </a:p>
        </p:txBody>
      </p:sp>
      <p:sp>
        <p:nvSpPr>
          <p:cNvPr id="22540" name="Text Box 15"/>
          <p:cNvSpPr txBox="1">
            <a:spLocks noChangeArrowheads="1"/>
          </p:cNvSpPr>
          <p:nvPr/>
        </p:nvSpPr>
        <p:spPr bwMode="auto">
          <a:xfrm>
            <a:off x="4648200" y="2062163"/>
            <a:ext cx="1352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Arial" charset="0"/>
                <a:cs typeface="Arial" charset="0"/>
              </a:rPr>
              <a:t>Navigation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Drupal </a:t>
            </a: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Front end </a:t>
            </a:r>
          </a:p>
          <a:p>
            <a:pPr lvl="1"/>
            <a:r>
              <a:rPr lang="en-US" altLang="en-US" dirty="0"/>
              <a:t>The Web site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Back end</a:t>
            </a:r>
          </a:p>
          <a:p>
            <a:pPr lvl="1"/>
            <a:r>
              <a:rPr lang="en-US" altLang="en-US" dirty="0"/>
              <a:t>W</a:t>
            </a:r>
            <a:r>
              <a:rPr lang="en-US" altLang="en-US" dirty="0" smtClean="0"/>
              <a:t>here </a:t>
            </a:r>
            <a:r>
              <a:rPr lang="en-US" altLang="en-US" dirty="0"/>
              <a:t>the Web site is </a:t>
            </a:r>
            <a:r>
              <a:rPr lang="en-US" altLang="en-US" dirty="0" smtClean="0"/>
              <a:t>defined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848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Drupal Structure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en-US" smtClean="0"/>
              <a:t>Regions</a:t>
            </a:r>
          </a:p>
          <a:p>
            <a:pPr lvl="1"/>
            <a:r>
              <a:rPr lang="en-US" altLang="en-US" smtClean="0"/>
              <a:t>Header, left sidebar, content, right sidebar, footer</a:t>
            </a:r>
          </a:p>
          <a:p>
            <a:pPr lvl="1"/>
            <a:r>
              <a:rPr lang="en-US" altLang="en-US" smtClean="0"/>
              <a:t>Structure-&gt;Blocks-&gt;Demonstrate Blocks Region</a:t>
            </a:r>
          </a:p>
          <a:p>
            <a:r>
              <a:rPr lang="en-US" altLang="en-US" smtClean="0"/>
              <a:t>Blocks</a:t>
            </a:r>
          </a:p>
          <a:p>
            <a:pPr lvl="1"/>
            <a:r>
              <a:rPr lang="en-US" altLang="en-US" smtClean="0"/>
              <a:t>Navigation, login, Drupal, help, content, search</a:t>
            </a:r>
          </a:p>
          <a:p>
            <a:pPr lvl="1"/>
            <a:r>
              <a:rPr lang="en-US" altLang="en-US" smtClean="0"/>
              <a:t>Optional: who’s online, recent comments, …</a:t>
            </a:r>
          </a:p>
          <a:p>
            <a:r>
              <a:rPr lang="en-US" altLang="en-US" smtClean="0"/>
              <a:t>Menus</a:t>
            </a:r>
          </a:p>
          <a:p>
            <a:pPr lvl="1"/>
            <a:r>
              <a:rPr lang="en-US" altLang="en-US" smtClean="0"/>
              <a:t>Main, navigation, user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Drupal Content (“Nodes”)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Basic Page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Article</a:t>
            </a:r>
          </a:p>
          <a:p>
            <a:pPr lvl="1"/>
            <a:r>
              <a:rPr lang="en-US" altLang="en-US" dirty="0" smtClean="0"/>
              <a:t>By default allows comments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Blog entry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Forum topic</a:t>
            </a:r>
          </a:p>
          <a:p>
            <a:endParaRPr lang="en-US" alt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Putting the Pieces Together</a:t>
            </a:r>
          </a:p>
        </p:txBody>
      </p:sp>
      <p:sp>
        <p:nvSpPr>
          <p:cNvPr id="32771" name="AutoShape 4"/>
          <p:cNvSpPr>
            <a:spLocks noChangeArrowheads="1"/>
          </p:cNvSpPr>
          <p:nvPr/>
        </p:nvSpPr>
        <p:spPr bwMode="auto">
          <a:xfrm>
            <a:off x="6629400" y="3048000"/>
            <a:ext cx="1828800" cy="13716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US" sz="1600" b="1">
              <a:latin typeface="Arial" panose="020B0604020202020204" pitchFamily="34" charset="0"/>
            </a:endParaRPr>
          </a:p>
        </p:txBody>
      </p:sp>
      <p:sp>
        <p:nvSpPr>
          <p:cNvPr id="32772" name="AutoShape 5"/>
          <p:cNvSpPr>
            <a:spLocks noChangeArrowheads="1"/>
          </p:cNvSpPr>
          <p:nvPr/>
        </p:nvSpPr>
        <p:spPr bwMode="auto">
          <a:xfrm>
            <a:off x="1371600" y="2971800"/>
            <a:ext cx="1143000" cy="14478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US" sz="1600" b="1">
              <a:latin typeface="Arial" panose="020B0604020202020204" pitchFamily="34" charset="0"/>
            </a:endParaRPr>
          </a:p>
        </p:txBody>
      </p:sp>
      <p:sp>
        <p:nvSpPr>
          <p:cNvPr id="32773" name="Rectangle 6"/>
          <p:cNvSpPr>
            <a:spLocks noChangeArrowheads="1"/>
          </p:cNvSpPr>
          <p:nvPr/>
        </p:nvSpPr>
        <p:spPr bwMode="auto">
          <a:xfrm>
            <a:off x="3886200" y="2895600"/>
            <a:ext cx="1295400" cy="1600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US" sz="1600" b="1">
              <a:latin typeface="Arial" panose="020B0604020202020204" pitchFamily="34" charset="0"/>
            </a:endParaRPr>
          </a:p>
        </p:txBody>
      </p:sp>
      <p:sp>
        <p:nvSpPr>
          <p:cNvPr id="32774" name="Text Box 7"/>
          <p:cNvSpPr txBox="1">
            <a:spLocks noChangeArrowheads="1"/>
          </p:cNvSpPr>
          <p:nvPr/>
        </p:nvSpPr>
        <p:spPr bwMode="auto">
          <a:xfrm>
            <a:off x="3886200" y="2514600"/>
            <a:ext cx="1301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latin typeface="Arial" panose="020B0604020202020204" pitchFamily="34" charset="0"/>
              </a:rPr>
              <a:t>Web Server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514600" y="2895600"/>
            <a:ext cx="1371600" cy="304800"/>
            <a:chOff x="1776" y="1488"/>
            <a:chExt cx="864" cy="192"/>
          </a:xfrm>
        </p:grpSpPr>
        <p:sp>
          <p:nvSpPr>
            <p:cNvPr id="32790" name="Line 8"/>
            <p:cNvSpPr>
              <a:spLocks noChangeShapeType="1"/>
            </p:cNvSpPr>
            <p:nvPr/>
          </p:nvSpPr>
          <p:spPr bwMode="auto">
            <a:xfrm flipH="1">
              <a:off x="1776" y="168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1" name="Text Box 9"/>
            <p:cNvSpPr txBox="1">
              <a:spLocks noChangeArrowheads="1"/>
            </p:cNvSpPr>
            <p:nvPr/>
          </p:nvSpPr>
          <p:spPr bwMode="auto">
            <a:xfrm>
              <a:off x="1968" y="1488"/>
              <a:ext cx="42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400" b="1">
                  <a:latin typeface="Arial" panose="020B0604020202020204" pitchFamily="34" charset="0"/>
                </a:rPr>
                <a:t>HTML</a:t>
              </a: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2514600" y="3810000"/>
            <a:ext cx="1371600" cy="304800"/>
            <a:chOff x="1776" y="2064"/>
            <a:chExt cx="864" cy="192"/>
          </a:xfrm>
        </p:grpSpPr>
        <p:sp>
          <p:nvSpPr>
            <p:cNvPr id="32788" name="Line 11"/>
            <p:cNvSpPr>
              <a:spLocks noChangeShapeType="1"/>
            </p:cNvSpPr>
            <p:nvPr/>
          </p:nvSpPr>
          <p:spPr bwMode="auto">
            <a:xfrm flipH="1">
              <a:off x="1776" y="225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9" name="Text Box 12"/>
            <p:cNvSpPr txBox="1">
              <a:spLocks noChangeArrowheads="1"/>
            </p:cNvSpPr>
            <p:nvPr/>
          </p:nvSpPr>
          <p:spPr bwMode="auto">
            <a:xfrm>
              <a:off x="1974" y="2064"/>
              <a:ext cx="42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400" b="1">
                  <a:latin typeface="Arial" panose="020B0604020202020204" pitchFamily="34" charset="0"/>
                </a:rPr>
                <a:t>HTML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514600" y="3352800"/>
            <a:ext cx="1371600" cy="336550"/>
            <a:chOff x="1776" y="1776"/>
            <a:chExt cx="864" cy="212"/>
          </a:xfrm>
        </p:grpSpPr>
        <p:sp>
          <p:nvSpPr>
            <p:cNvPr id="32786" name="Text Box 10"/>
            <p:cNvSpPr txBox="1">
              <a:spLocks noChangeArrowheads="1"/>
            </p:cNvSpPr>
            <p:nvPr/>
          </p:nvSpPr>
          <p:spPr bwMode="auto">
            <a:xfrm>
              <a:off x="2016" y="1776"/>
              <a:ext cx="34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600" b="1">
                  <a:latin typeface="Arial" panose="020B0604020202020204" pitchFamily="34" charset="0"/>
                </a:rPr>
                <a:t>CGI</a:t>
              </a:r>
            </a:p>
          </p:txBody>
        </p:sp>
        <p:sp>
          <p:nvSpPr>
            <p:cNvPr id="32787" name="Line 13"/>
            <p:cNvSpPr>
              <a:spLocks noChangeShapeType="1"/>
            </p:cNvSpPr>
            <p:nvPr/>
          </p:nvSpPr>
          <p:spPr bwMode="auto">
            <a:xfrm flipV="1">
              <a:off x="1776" y="196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78" name="Text Box 14"/>
          <p:cNvSpPr txBox="1">
            <a:spLocks noChangeArrowheads="1"/>
          </p:cNvSpPr>
          <p:nvPr/>
        </p:nvSpPr>
        <p:spPr bwMode="auto">
          <a:xfrm>
            <a:off x="1441450" y="2590800"/>
            <a:ext cx="996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latin typeface="Arial" panose="020B0604020202020204" pitchFamily="34" charset="0"/>
              </a:rPr>
              <a:t>Browser</a:t>
            </a:r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5181600" y="3168650"/>
            <a:ext cx="1447800" cy="336550"/>
            <a:chOff x="3456" y="1660"/>
            <a:chExt cx="912" cy="212"/>
          </a:xfrm>
        </p:grpSpPr>
        <p:sp>
          <p:nvSpPr>
            <p:cNvPr id="32784" name="Text Box 15"/>
            <p:cNvSpPr txBox="1">
              <a:spLocks noChangeArrowheads="1"/>
            </p:cNvSpPr>
            <p:nvPr/>
          </p:nvSpPr>
          <p:spPr bwMode="auto">
            <a:xfrm>
              <a:off x="3504" y="1660"/>
              <a:ext cx="7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600" b="1">
                  <a:latin typeface="Arial" panose="020B0604020202020204" pitchFamily="34" charset="0"/>
                </a:rPr>
                <a:t>SQL Query</a:t>
              </a:r>
            </a:p>
          </p:txBody>
        </p:sp>
        <p:sp>
          <p:nvSpPr>
            <p:cNvPr id="32785" name="Line 16"/>
            <p:cNvSpPr>
              <a:spLocks noChangeShapeType="1"/>
            </p:cNvSpPr>
            <p:nvPr/>
          </p:nvSpPr>
          <p:spPr bwMode="auto">
            <a:xfrm flipV="1">
              <a:off x="3456" y="187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5181600" y="3733800"/>
            <a:ext cx="1447800" cy="336550"/>
            <a:chOff x="3456" y="2016"/>
            <a:chExt cx="912" cy="212"/>
          </a:xfrm>
        </p:grpSpPr>
        <p:sp>
          <p:nvSpPr>
            <p:cNvPr id="32782" name="Line 17"/>
            <p:cNvSpPr>
              <a:spLocks noChangeShapeType="1"/>
            </p:cNvSpPr>
            <p:nvPr/>
          </p:nvSpPr>
          <p:spPr bwMode="auto">
            <a:xfrm flipH="1" flipV="1">
              <a:off x="3456" y="220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3" name="Text Box 18"/>
            <p:cNvSpPr txBox="1">
              <a:spLocks noChangeArrowheads="1"/>
            </p:cNvSpPr>
            <p:nvPr/>
          </p:nvSpPr>
          <p:spPr bwMode="auto">
            <a:xfrm>
              <a:off x="3598" y="2016"/>
              <a:ext cx="5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600" b="1">
                  <a:latin typeface="Arial" panose="020B0604020202020204" pitchFamily="34" charset="0"/>
                </a:rPr>
                <a:t>Results</a:t>
              </a:r>
            </a:p>
          </p:txBody>
        </p:sp>
      </p:grpSp>
      <p:sp>
        <p:nvSpPr>
          <p:cNvPr id="32781" name="Text Box 19"/>
          <p:cNvSpPr txBox="1">
            <a:spLocks noChangeArrowheads="1"/>
          </p:cNvSpPr>
          <p:nvPr/>
        </p:nvSpPr>
        <p:spPr bwMode="auto">
          <a:xfrm>
            <a:off x="6991350" y="2635250"/>
            <a:ext cx="1087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latin typeface="Arial" panose="020B0604020202020204" pitchFamily="34" charset="0"/>
              </a:rPr>
              <a:t>Database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altLang="en-US" dirty="0" smtClean="0"/>
              <a:t>Optional Drupal Modules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92209" y="914400"/>
            <a:ext cx="7772400" cy="4114800"/>
          </a:xfrm>
        </p:spPr>
        <p:txBody>
          <a:bodyPr/>
          <a:lstStyle/>
          <a:p>
            <a:r>
              <a:rPr lang="en-US" altLang="en-US" dirty="0" smtClean="0"/>
              <a:t>Aggregator</a:t>
            </a:r>
          </a:p>
          <a:p>
            <a:r>
              <a:rPr lang="en-US" altLang="en-US" dirty="0" smtClean="0"/>
              <a:t>Blog</a:t>
            </a:r>
          </a:p>
          <a:p>
            <a:r>
              <a:rPr lang="en-US" altLang="en-US" dirty="0" smtClean="0"/>
              <a:t>Forum</a:t>
            </a:r>
          </a:p>
          <a:p>
            <a:r>
              <a:rPr lang="en-US" altLang="en-US" dirty="0" smtClean="0"/>
              <a:t>Book</a:t>
            </a:r>
          </a:p>
          <a:p>
            <a:r>
              <a:rPr lang="en-US" altLang="en-US" dirty="0" smtClean="0"/>
              <a:t>Contact form</a:t>
            </a:r>
          </a:p>
          <a:p>
            <a:r>
              <a:rPr lang="en-US" altLang="en-US" dirty="0" smtClean="0"/>
              <a:t>Poll</a:t>
            </a:r>
          </a:p>
          <a:p>
            <a:r>
              <a:rPr lang="en-US" altLang="en-US" dirty="0" smtClean="0"/>
              <a:t>Search</a:t>
            </a:r>
          </a:p>
          <a:p>
            <a:r>
              <a:rPr lang="en-US" altLang="en-US" dirty="0" smtClean="0"/>
              <a:t>Statistics</a:t>
            </a:r>
          </a:p>
          <a:p>
            <a:r>
              <a:rPr lang="en-US" altLang="en-US" dirty="0" smtClean="0"/>
              <a:t>Trigger</a:t>
            </a:r>
          </a:p>
          <a:p>
            <a:r>
              <a:rPr lang="en-US" altLang="en-US" dirty="0" smtClean="0"/>
              <a:t>Translation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72269" y="3810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Some Downloadable Modules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672269" y="1676400"/>
            <a:ext cx="7772400" cy="4114800"/>
          </a:xfrm>
        </p:spPr>
        <p:txBody>
          <a:bodyPr/>
          <a:lstStyle/>
          <a:p>
            <a:r>
              <a:rPr lang="en-US" altLang="en-US" dirty="0" smtClean="0"/>
              <a:t>Content Construction Kit</a:t>
            </a:r>
          </a:p>
          <a:p>
            <a:r>
              <a:rPr lang="en-US" altLang="en-US" dirty="0" smtClean="0"/>
              <a:t>Views</a:t>
            </a:r>
          </a:p>
          <a:p>
            <a:r>
              <a:rPr lang="en-US" altLang="en-US" dirty="0" err="1" smtClean="0"/>
              <a:t>OpenLayer</a:t>
            </a:r>
            <a:endParaRPr lang="en-US" altLang="en-US" dirty="0" smtClean="0"/>
          </a:p>
          <a:p>
            <a:r>
              <a:rPr lang="en-US" altLang="en-US" dirty="0" smtClean="0"/>
              <a:t>Dynamic Display Block</a:t>
            </a:r>
          </a:p>
          <a:p>
            <a:r>
              <a:rPr lang="en-US" altLang="en-US" dirty="0" smtClean="0"/>
              <a:t>Embedded Media</a:t>
            </a:r>
          </a:p>
          <a:p>
            <a:r>
              <a:rPr lang="en-US" altLang="en-US" dirty="0" smtClean="0"/>
              <a:t>Image Cache</a:t>
            </a:r>
          </a:p>
          <a:p>
            <a:r>
              <a:rPr lang="en-US" altLang="en-US" dirty="0" smtClean="0"/>
              <a:t>Calendar</a:t>
            </a:r>
          </a:p>
          <a:p>
            <a:r>
              <a:rPr lang="en-US" altLang="en-US" dirty="0" smtClean="0"/>
              <a:t>Share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Installing Drupal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en-US" dirty="0" smtClean="0"/>
              <a:t>Download and install XAMPP</a:t>
            </a:r>
          </a:p>
          <a:p>
            <a:pPr lvl="1"/>
            <a:r>
              <a:rPr lang="en-US" altLang="en-US" dirty="0" smtClean="0"/>
              <a:t>Add c:\xampp\mysql\bin to your path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Download and install Drupal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Configure </a:t>
            </a:r>
            <a:r>
              <a:rPr lang="en-US" altLang="en-US" dirty="0" smtClean="0"/>
              <a:t>for local use (“first time user guide”)</a:t>
            </a:r>
          </a:p>
          <a:p>
            <a:pPr lvl="1"/>
            <a:r>
              <a:rPr lang="en-US" altLang="en-US" dirty="0" smtClean="0"/>
              <a:t>Ignore SMTP error messages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Configure your site</a:t>
            </a:r>
          </a:p>
          <a:p>
            <a:pPr lvl="1"/>
            <a:r>
              <a:rPr lang="en-US" altLang="en-US" dirty="0" smtClean="0"/>
              <a:t>Add some “splash page” content</a:t>
            </a:r>
          </a:p>
          <a:p>
            <a:pPr lvl="1"/>
            <a:r>
              <a:rPr lang="en-US" altLang="en-US" dirty="0" smtClean="0"/>
              <a:t>Set user permissions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Drupal’s Use of MySQL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mtClean="0"/>
              <a:t>USE drupal;</a:t>
            </a:r>
          </a:p>
          <a:p>
            <a:pPr marL="0" indent="0">
              <a:buFontTx/>
              <a:buNone/>
            </a:pPr>
            <a:r>
              <a:rPr lang="en-US" altLang="en-US" smtClean="0"/>
              <a:t>SHOW TABLES;</a:t>
            </a:r>
          </a:p>
          <a:p>
            <a:pPr marL="0" indent="0">
              <a:buFontTx/>
              <a:buNone/>
            </a:pPr>
            <a:r>
              <a:rPr lang="en-US" altLang="en-US" smtClean="0"/>
              <a:t>SELECT * FROM users;</a:t>
            </a:r>
          </a:p>
          <a:p>
            <a:pPr marL="0" indent="0">
              <a:buFontTx/>
              <a:buNone/>
            </a:pPr>
            <a:r>
              <a:rPr lang="en-US" altLang="en-US" smtClean="0"/>
              <a:t>SELECT * FROM nodes;</a:t>
            </a:r>
          </a:p>
          <a:p>
            <a:pPr marL="0" indent="0">
              <a:buFontTx/>
              <a:buNone/>
            </a:pPr>
            <a:r>
              <a:rPr lang="en-US" altLang="en-US" smtClean="0"/>
              <a:t>SELECT * FROM node_revisions;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Ajax Applications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82000" cy="4114800"/>
          </a:xfrm>
        </p:spPr>
        <p:txBody>
          <a:bodyPr/>
          <a:lstStyle/>
          <a:p>
            <a:r>
              <a:rPr lang="en-US" altLang="en-US" smtClean="0"/>
              <a:t>Google Maps</a:t>
            </a:r>
          </a:p>
          <a:p>
            <a:pPr lvl="1"/>
            <a:r>
              <a:rPr lang="en-US" altLang="en-US" smtClean="0"/>
              <a:t>http://maps.google.com</a:t>
            </a:r>
          </a:p>
          <a:p>
            <a:r>
              <a:rPr lang="en-US" altLang="en-US" smtClean="0"/>
              <a:t>Google Suggest</a:t>
            </a:r>
          </a:p>
          <a:p>
            <a:pPr lvl="1"/>
            <a:r>
              <a:rPr lang="en-US" altLang="en-US" smtClean="0"/>
              <a:t>http://www.google.com/webhp?complete=1&amp;hl=en</a:t>
            </a:r>
          </a:p>
          <a:p>
            <a:r>
              <a:rPr lang="en-US" altLang="en-US" smtClean="0"/>
              <a:t>Sajax Tables</a:t>
            </a:r>
          </a:p>
          <a:p>
            <a:pPr lvl="1"/>
            <a:r>
              <a:rPr lang="en-US" altLang="en-US" smtClean="0"/>
              <a:t>http://labs.revision10.com/?p=5</a:t>
            </a:r>
            <a:endParaRPr lang="en-US" altLang="en-US" sz="2000" smtClean="0"/>
          </a:p>
          <a:p>
            <a:r>
              <a:rPr lang="en-US" altLang="en-US" smtClean="0"/>
              <a:t>Sajax</a:t>
            </a:r>
          </a:p>
          <a:p>
            <a:pPr lvl="1"/>
            <a:r>
              <a:rPr lang="en-US" altLang="en-US" smtClean="0"/>
              <a:t>http://www.modernmethod.com/sajax/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ajax-fi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301"/>
          <a:stretch>
            <a:fillRect/>
          </a:stretch>
        </p:blipFill>
        <p:spPr bwMode="auto">
          <a:xfrm>
            <a:off x="533400" y="1219200"/>
            <a:ext cx="7978775" cy="449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ajax-fi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021"/>
          <a:stretch>
            <a:fillRect/>
          </a:stretch>
        </p:blipFill>
        <p:spPr bwMode="auto">
          <a:xfrm>
            <a:off x="685800" y="838200"/>
            <a:ext cx="7978775" cy="532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Why Database-Generated Pages?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Remote access to a database</a:t>
            </a:r>
            <a:r>
              <a:rPr lang="en-US" smtClean="0">
                <a:latin typeface="Verdana" panose="020B0604030504040204" pitchFamily="34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Client does not need the database software</a:t>
            </a:r>
          </a:p>
          <a:p>
            <a:pPr lvl="4"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Serve rapidly changing information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e.g., Airline reservation systems</a:t>
            </a:r>
          </a:p>
          <a:p>
            <a:pPr lvl="4"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Provide multiple “access points”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By subject, by date, by author, …</a:t>
            </a:r>
          </a:p>
          <a:p>
            <a:pPr lvl="4"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Record user responses in the database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9067800" cy="1143000"/>
          </a:xfrm>
        </p:spPr>
        <p:txBody>
          <a:bodyPr/>
          <a:lstStyle/>
          <a:p>
            <a:r>
              <a:rPr lang="en-US" altLang="en-US" dirty="0" smtClean="0"/>
              <a:t>Why Content Management Systems?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09600" y="1383957"/>
            <a:ext cx="8077200" cy="4114800"/>
          </a:xfrm>
        </p:spPr>
        <p:txBody>
          <a:bodyPr/>
          <a:lstStyle/>
          <a:p>
            <a:r>
              <a:rPr lang="en-US" altLang="en-US" dirty="0" smtClean="0"/>
              <a:t>Separation of content and appearance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Separation of roles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Standardization of common “design patterns”</a:t>
            </a:r>
          </a:p>
          <a:p>
            <a:pPr lvl="1"/>
            <a:r>
              <a:rPr lang="en-US" altLang="en-US" dirty="0" smtClean="0"/>
              <a:t>Login and password recovery</a:t>
            </a:r>
          </a:p>
          <a:p>
            <a:pPr lvl="1"/>
            <a:r>
              <a:rPr lang="en-US" altLang="en-US" dirty="0" smtClean="0"/>
              <a:t>Headlines and drill-down</a:t>
            </a:r>
          </a:p>
          <a:p>
            <a:pPr lvl="1"/>
            <a:r>
              <a:rPr lang="en-US" altLang="en-US" dirty="0" smtClean="0"/>
              <a:t>Site map</a:t>
            </a:r>
          </a:p>
          <a:p>
            <a:pPr lvl="1"/>
            <a:r>
              <a:rPr lang="en-US" altLang="en-US" dirty="0" smtClean="0"/>
              <a:t>Search</a:t>
            </a:r>
          </a:p>
          <a:p>
            <a:pPr lvl="1"/>
            <a:r>
              <a:rPr lang="en-US" altLang="en-US" dirty="0" smtClean="0"/>
              <a:t>Shopping cart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Management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WordPress</a:t>
            </a:r>
          </a:p>
          <a:p>
            <a:pPr lvl="1"/>
            <a:r>
              <a:rPr lang="en-US" dirty="0" smtClean="0"/>
              <a:t>http://wordpress.org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Joomla</a:t>
            </a:r>
          </a:p>
          <a:p>
            <a:pPr lvl="1"/>
            <a:r>
              <a:rPr lang="en-US" dirty="0" smtClean="0"/>
              <a:t>http://www.joomla.org</a:t>
            </a:r>
            <a:endParaRPr lang="en-US" dirty="0"/>
          </a:p>
          <a:p>
            <a:pPr lvl="4"/>
            <a:endParaRPr lang="en-US" dirty="0" smtClean="0"/>
          </a:p>
          <a:p>
            <a:r>
              <a:rPr lang="en-US" dirty="0" smtClean="0"/>
              <a:t>Drupal</a:t>
            </a:r>
          </a:p>
          <a:p>
            <a:pPr lvl="1"/>
            <a:r>
              <a:rPr lang="en-US" dirty="0" smtClean="0"/>
              <a:t>https://drupal.org</a:t>
            </a:r>
          </a:p>
        </p:txBody>
      </p:sp>
    </p:spTree>
    <p:extLst>
      <p:ext uri="{BB962C8B-B14F-4D97-AF65-F5344CB8AC3E}">
        <p14:creationId xmlns:p14="http://schemas.microsoft.com/office/powerpoint/2010/main" val="390847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Roles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Information architecture design</a:t>
            </a:r>
          </a:p>
          <a:p>
            <a:r>
              <a:rPr lang="en-US" altLang="en-US" smtClean="0"/>
              <a:t>Task assignment</a:t>
            </a:r>
          </a:p>
          <a:p>
            <a:r>
              <a:rPr lang="en-US" altLang="en-US" smtClean="0"/>
              <a:t>Content generation and modification</a:t>
            </a:r>
          </a:p>
          <a:p>
            <a:r>
              <a:rPr lang="en-US" altLang="en-US" smtClean="0"/>
              <a:t>Approval for “publication”</a:t>
            </a:r>
          </a:p>
          <a:p>
            <a:r>
              <a:rPr lang="en-US" altLang="en-US" smtClean="0"/>
              <a:t>Publication</a:t>
            </a:r>
          </a:p>
          <a:p>
            <a:r>
              <a:rPr lang="en-US" altLang="en-US" smtClean="0"/>
              <a:t>Error correction</a:t>
            </a:r>
          </a:p>
          <a:p>
            <a:r>
              <a:rPr lang="en-US" altLang="en-US" smtClean="0"/>
              <a:t>Tracking task progress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MCj041147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914400"/>
            <a:ext cx="11430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3" descr="MCj0215549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724400"/>
            <a:ext cx="29051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505200" y="4724400"/>
            <a:ext cx="2743200" cy="3810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en-US"/>
              <a:t>Database</a:t>
            </a:r>
          </a:p>
        </p:txBody>
      </p:sp>
      <p:grpSp>
        <p:nvGrpSpPr>
          <p:cNvPr id="19461" name="Group 5"/>
          <p:cNvGrpSpPr>
            <a:grpSpLocks/>
          </p:cNvGrpSpPr>
          <p:nvPr/>
        </p:nvGrpSpPr>
        <p:grpSpPr bwMode="auto">
          <a:xfrm>
            <a:off x="2057400" y="3124200"/>
            <a:ext cx="5562600" cy="1447800"/>
            <a:chOff x="1296" y="1968"/>
            <a:chExt cx="3504" cy="912"/>
          </a:xfrm>
        </p:grpSpPr>
        <p:sp>
          <p:nvSpPr>
            <p:cNvPr id="19482" name="Rectangle 6"/>
            <p:cNvSpPr>
              <a:spLocks noChangeArrowheads="1"/>
            </p:cNvSpPr>
            <p:nvPr/>
          </p:nvSpPr>
          <p:spPr bwMode="auto">
            <a:xfrm>
              <a:off x="1728" y="2640"/>
              <a:ext cx="2496" cy="24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/>
              <a:r>
                <a:rPr lang="en-US" altLang="en-US"/>
                <a:t>Server-side Programming</a:t>
              </a:r>
            </a:p>
          </p:txBody>
        </p:sp>
        <p:sp>
          <p:nvSpPr>
            <p:cNvPr id="19483" name="Rectangle 7"/>
            <p:cNvSpPr>
              <a:spLocks noChangeArrowheads="1"/>
            </p:cNvSpPr>
            <p:nvPr/>
          </p:nvSpPr>
          <p:spPr bwMode="auto">
            <a:xfrm>
              <a:off x="2592" y="2304"/>
              <a:ext cx="2208" cy="24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/>
              <a:r>
                <a:rPr lang="en-US" altLang="en-US"/>
                <a:t>Interchange Language</a:t>
              </a:r>
            </a:p>
          </p:txBody>
        </p:sp>
        <p:sp>
          <p:nvSpPr>
            <p:cNvPr id="19484" name="Rectangle 8"/>
            <p:cNvSpPr>
              <a:spLocks noChangeArrowheads="1"/>
            </p:cNvSpPr>
            <p:nvPr/>
          </p:nvSpPr>
          <p:spPr bwMode="auto">
            <a:xfrm>
              <a:off x="1296" y="1968"/>
              <a:ext cx="2352" cy="24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/>
              <a:r>
                <a:rPr lang="en-US" altLang="en-US"/>
                <a:t>Client-side Programming</a:t>
              </a:r>
            </a:p>
          </p:txBody>
        </p:sp>
      </p:grpSp>
      <p:sp>
        <p:nvSpPr>
          <p:cNvPr id="19462" name="Rectangle 9"/>
          <p:cNvSpPr>
            <a:spLocks noChangeArrowheads="1"/>
          </p:cNvSpPr>
          <p:nvPr/>
        </p:nvSpPr>
        <p:spPr bwMode="auto">
          <a:xfrm>
            <a:off x="2057400" y="2514600"/>
            <a:ext cx="5638800" cy="3810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en-US"/>
              <a:t> Web Browser</a:t>
            </a:r>
          </a:p>
        </p:txBody>
      </p:sp>
      <p:sp>
        <p:nvSpPr>
          <p:cNvPr id="19463" name="Rectangle 10"/>
          <p:cNvSpPr>
            <a:spLocks noChangeArrowheads="1"/>
          </p:cNvSpPr>
          <p:nvPr/>
        </p:nvSpPr>
        <p:spPr bwMode="auto">
          <a:xfrm>
            <a:off x="2057400" y="1905000"/>
            <a:ext cx="5638800" cy="3810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en-US"/>
              <a:t>Client Hardware</a:t>
            </a:r>
          </a:p>
        </p:txBody>
      </p:sp>
      <p:sp>
        <p:nvSpPr>
          <p:cNvPr id="19464" name="Rectangle 11"/>
          <p:cNvSpPr>
            <a:spLocks noChangeArrowheads="1"/>
          </p:cNvSpPr>
          <p:nvPr/>
        </p:nvSpPr>
        <p:spPr bwMode="auto">
          <a:xfrm>
            <a:off x="2057400" y="5257800"/>
            <a:ext cx="5638800" cy="3810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en-US"/>
              <a:t>Server Hardware</a:t>
            </a:r>
          </a:p>
        </p:txBody>
      </p:sp>
      <p:grpSp>
        <p:nvGrpSpPr>
          <p:cNvPr id="19465" name="Group 12"/>
          <p:cNvGrpSpPr>
            <a:grpSpLocks/>
          </p:cNvGrpSpPr>
          <p:nvPr/>
        </p:nvGrpSpPr>
        <p:grpSpPr bwMode="auto">
          <a:xfrm>
            <a:off x="7696200" y="1905000"/>
            <a:ext cx="1447800" cy="3689350"/>
            <a:chOff x="4848" y="1200"/>
            <a:chExt cx="912" cy="2324"/>
          </a:xfrm>
        </p:grpSpPr>
        <p:sp>
          <p:nvSpPr>
            <p:cNvPr id="19475" name="Text Box 13"/>
            <p:cNvSpPr txBox="1">
              <a:spLocks noChangeArrowheads="1"/>
            </p:cNvSpPr>
            <p:nvPr/>
          </p:nvSpPr>
          <p:spPr bwMode="auto">
            <a:xfrm>
              <a:off x="4848" y="3312"/>
              <a:ext cx="6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0000FF"/>
                  </a:solidFill>
                </a:rPr>
                <a:t>(PC, Unix)</a:t>
              </a:r>
            </a:p>
          </p:txBody>
        </p:sp>
        <p:sp>
          <p:nvSpPr>
            <p:cNvPr id="19476" name="Text Box 14"/>
            <p:cNvSpPr txBox="1">
              <a:spLocks noChangeArrowheads="1"/>
            </p:cNvSpPr>
            <p:nvPr/>
          </p:nvSpPr>
          <p:spPr bwMode="auto">
            <a:xfrm>
              <a:off x="4848" y="2976"/>
              <a:ext cx="62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0000FF"/>
                  </a:solidFill>
                </a:rPr>
                <a:t>(MySQL)</a:t>
              </a:r>
            </a:p>
          </p:txBody>
        </p:sp>
        <p:sp>
          <p:nvSpPr>
            <p:cNvPr id="19477" name="Text Box 15"/>
            <p:cNvSpPr txBox="1">
              <a:spLocks noChangeArrowheads="1"/>
            </p:cNvSpPr>
            <p:nvPr/>
          </p:nvSpPr>
          <p:spPr bwMode="auto">
            <a:xfrm>
              <a:off x="4848" y="2640"/>
              <a:ext cx="4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0000FF"/>
                  </a:solidFill>
                </a:rPr>
                <a:t>(PHP)</a:t>
              </a:r>
            </a:p>
          </p:txBody>
        </p:sp>
        <p:sp>
          <p:nvSpPr>
            <p:cNvPr id="19478" name="Text Box 16"/>
            <p:cNvSpPr txBox="1">
              <a:spLocks noChangeArrowheads="1"/>
            </p:cNvSpPr>
            <p:nvPr/>
          </p:nvSpPr>
          <p:spPr bwMode="auto">
            <a:xfrm>
              <a:off x="4848" y="2304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0000FF"/>
                  </a:solidFill>
                </a:rPr>
                <a:t>(HTML, XML)</a:t>
              </a:r>
            </a:p>
          </p:txBody>
        </p:sp>
        <p:sp>
          <p:nvSpPr>
            <p:cNvPr id="19479" name="Text Box 17"/>
            <p:cNvSpPr txBox="1">
              <a:spLocks noChangeArrowheads="1"/>
            </p:cNvSpPr>
            <p:nvPr/>
          </p:nvSpPr>
          <p:spPr bwMode="auto">
            <a:xfrm>
              <a:off x="4848" y="1968"/>
              <a:ext cx="73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0000FF"/>
                  </a:solidFill>
                </a:rPr>
                <a:t>(JavaScript)</a:t>
              </a:r>
            </a:p>
          </p:txBody>
        </p:sp>
        <p:sp>
          <p:nvSpPr>
            <p:cNvPr id="19480" name="Text Box 18"/>
            <p:cNvSpPr txBox="1">
              <a:spLocks noChangeArrowheads="1"/>
            </p:cNvSpPr>
            <p:nvPr/>
          </p:nvSpPr>
          <p:spPr bwMode="auto">
            <a:xfrm>
              <a:off x="4848" y="1584"/>
              <a:ext cx="7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0000FF"/>
                  </a:solidFill>
                </a:rPr>
                <a:t>(IE, Firefox)</a:t>
              </a:r>
            </a:p>
          </p:txBody>
        </p:sp>
        <p:sp>
          <p:nvSpPr>
            <p:cNvPr id="19481" name="Text Box 19"/>
            <p:cNvSpPr txBox="1">
              <a:spLocks noChangeArrowheads="1"/>
            </p:cNvSpPr>
            <p:nvPr/>
          </p:nvSpPr>
          <p:spPr bwMode="auto">
            <a:xfrm>
              <a:off x="4896" y="1200"/>
              <a:ext cx="35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0000FF"/>
                  </a:solidFill>
                </a:rPr>
                <a:t>(PC)</a:t>
              </a:r>
            </a:p>
          </p:txBody>
        </p:sp>
      </p:grpSp>
      <p:grpSp>
        <p:nvGrpSpPr>
          <p:cNvPr id="19466" name="Group 20"/>
          <p:cNvGrpSpPr>
            <a:grpSpLocks/>
          </p:cNvGrpSpPr>
          <p:nvPr/>
        </p:nvGrpSpPr>
        <p:grpSpPr bwMode="auto">
          <a:xfrm>
            <a:off x="1295400" y="2209800"/>
            <a:ext cx="611188" cy="3041650"/>
            <a:chOff x="191" y="1392"/>
            <a:chExt cx="385" cy="1916"/>
          </a:xfrm>
        </p:grpSpPr>
        <p:sp>
          <p:nvSpPr>
            <p:cNvPr id="19469" name="Line 21"/>
            <p:cNvSpPr>
              <a:spLocks noChangeShapeType="1"/>
            </p:cNvSpPr>
            <p:nvPr/>
          </p:nvSpPr>
          <p:spPr bwMode="auto">
            <a:xfrm>
              <a:off x="576" y="2784"/>
              <a:ext cx="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Line 22"/>
            <p:cNvSpPr>
              <a:spLocks noChangeShapeType="1"/>
            </p:cNvSpPr>
            <p:nvPr/>
          </p:nvSpPr>
          <p:spPr bwMode="auto">
            <a:xfrm>
              <a:off x="576" y="2112"/>
              <a:ext cx="0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Line 23"/>
            <p:cNvSpPr>
              <a:spLocks noChangeShapeType="1"/>
            </p:cNvSpPr>
            <p:nvPr/>
          </p:nvSpPr>
          <p:spPr bwMode="auto">
            <a:xfrm>
              <a:off x="576" y="1392"/>
              <a:ext cx="0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Text Box 24"/>
            <p:cNvSpPr txBox="1">
              <a:spLocks noChangeArrowheads="1"/>
            </p:cNvSpPr>
            <p:nvPr/>
          </p:nvSpPr>
          <p:spPr bwMode="auto">
            <a:xfrm rot="-5400000">
              <a:off x="89" y="2839"/>
              <a:ext cx="5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Business</a:t>
              </a:r>
            </a:p>
            <a:p>
              <a:pPr algn="ctr"/>
              <a:r>
                <a:rPr lang="en-US" altLang="en-US" sz="1600"/>
                <a:t>rules</a:t>
              </a:r>
            </a:p>
          </p:txBody>
        </p:sp>
        <p:sp>
          <p:nvSpPr>
            <p:cNvPr id="19473" name="Text Box 25"/>
            <p:cNvSpPr txBox="1">
              <a:spLocks noChangeArrowheads="1"/>
            </p:cNvSpPr>
            <p:nvPr/>
          </p:nvSpPr>
          <p:spPr bwMode="auto">
            <a:xfrm rot="-5400000">
              <a:off x="37" y="2214"/>
              <a:ext cx="673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Interaction</a:t>
              </a:r>
            </a:p>
            <a:p>
              <a:pPr algn="ctr"/>
              <a:r>
                <a:rPr lang="en-US" altLang="en-US" sz="1600"/>
                <a:t>Design</a:t>
              </a:r>
            </a:p>
          </p:txBody>
        </p:sp>
        <p:sp>
          <p:nvSpPr>
            <p:cNvPr id="19474" name="Text Box 26"/>
            <p:cNvSpPr txBox="1">
              <a:spLocks noChangeArrowheads="1"/>
            </p:cNvSpPr>
            <p:nvPr/>
          </p:nvSpPr>
          <p:spPr bwMode="auto">
            <a:xfrm rot="-5400000">
              <a:off x="87" y="1541"/>
              <a:ext cx="573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Interface</a:t>
              </a:r>
            </a:p>
            <a:p>
              <a:pPr algn="ctr"/>
              <a:r>
                <a:rPr lang="en-US" altLang="en-US" sz="1600"/>
                <a:t>Design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-76200" y="0"/>
            <a:ext cx="9296400" cy="838200"/>
          </a:xfrm>
        </p:spPr>
        <p:txBody>
          <a:bodyPr/>
          <a:lstStyle/>
          <a:p>
            <a:r>
              <a:rPr lang="en-US" altLang="en-US" dirty="0" smtClean="0"/>
              <a:t>Content Management System Structure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altLang="en-US" dirty="0" smtClean="0"/>
              <a:t>Database stores the content</a:t>
            </a:r>
          </a:p>
          <a:p>
            <a:pPr lvl="1"/>
            <a:r>
              <a:rPr lang="en-US" altLang="en-US" dirty="0" smtClean="0"/>
              <a:t>And access control data and parameters</a:t>
            </a:r>
          </a:p>
          <a:p>
            <a:pPr lvl="7"/>
            <a:endParaRPr lang="en-US" altLang="en-US" dirty="0" smtClean="0"/>
          </a:p>
          <a:p>
            <a:r>
              <a:rPr lang="en-US" altLang="en-US" dirty="0" smtClean="0"/>
              <a:t>Server scripting controls the user experience</a:t>
            </a:r>
          </a:p>
          <a:p>
            <a:pPr lvl="1"/>
            <a:r>
              <a:rPr lang="en-US" altLang="en-US" dirty="0" smtClean="0"/>
              <a:t>PHP </a:t>
            </a:r>
            <a:r>
              <a:rPr lang="en-US" altLang="en-US" dirty="0" smtClean="0"/>
              <a:t>reads </a:t>
            </a:r>
            <a:r>
              <a:rPr lang="en-US" altLang="en-US" dirty="0" smtClean="0"/>
              <a:t>database, generates HTML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HTML </a:t>
            </a:r>
            <a:r>
              <a:rPr lang="en-US" altLang="en-US" dirty="0" smtClean="0"/>
              <a:t>conveys the user experience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User-side scripting enhances interactivity</a:t>
            </a:r>
          </a:p>
          <a:p>
            <a:pPr lvl="1"/>
            <a:r>
              <a:rPr lang="en-US" altLang="en-US" dirty="0" smtClean="0"/>
              <a:t>JavaScript may be used for form validation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“Site Blueprint”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038600" y="1524000"/>
            <a:ext cx="13716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>
                <a:latin typeface="Arial" charset="0"/>
              </a:rPr>
              <a:t>Main</a:t>
            </a:r>
          </a:p>
          <a:p>
            <a:r>
              <a:rPr lang="en-US" altLang="en-US" sz="1600" b="1">
                <a:latin typeface="Arial" charset="0"/>
              </a:rPr>
              <a:t>Homepage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905000" y="2895600"/>
            <a:ext cx="13716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>
                <a:latin typeface="Arial" charset="0"/>
              </a:rPr>
              <a:t>Teaching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038600" y="2895600"/>
            <a:ext cx="13716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>
                <a:latin typeface="Arial" charset="0"/>
              </a:rPr>
              <a:t>Research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172200" y="2895600"/>
            <a:ext cx="13716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>
                <a:latin typeface="Arial" charset="0"/>
              </a:rPr>
              <a:t>Other</a:t>
            </a:r>
            <a:br>
              <a:rPr lang="en-US" altLang="en-US" sz="1600" b="1">
                <a:latin typeface="Arial" charset="0"/>
              </a:rPr>
            </a:br>
            <a:r>
              <a:rPr lang="en-US" altLang="en-US" sz="1600" b="1">
                <a:latin typeface="Arial" charset="0"/>
              </a:rPr>
              <a:t>Activities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286000" y="40386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b="1">
                <a:latin typeface="Arial" charset="0"/>
              </a:rPr>
              <a:t>LBSC 690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286000" y="48006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b="1">
                <a:latin typeface="Arial" charset="0"/>
              </a:rPr>
              <a:t>INFM 718R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286000" y="55626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b="1">
                <a:latin typeface="Arial" charset="0"/>
              </a:rPr>
              <a:t>Doctoral</a:t>
            </a:r>
            <a:br>
              <a:rPr lang="en-US" altLang="en-US" sz="1400" b="1">
                <a:latin typeface="Arial" charset="0"/>
              </a:rPr>
            </a:br>
            <a:r>
              <a:rPr lang="en-US" altLang="en-US" sz="1400" b="1">
                <a:latin typeface="Arial" charset="0"/>
              </a:rPr>
              <a:t>Seminar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419600" y="40386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b="1">
                <a:latin typeface="Arial" charset="0"/>
              </a:rPr>
              <a:t>Ph.D. </a:t>
            </a:r>
          </a:p>
          <a:p>
            <a:r>
              <a:rPr lang="en-US" altLang="en-US" sz="1400" b="1">
                <a:latin typeface="Arial" charset="0"/>
              </a:rPr>
              <a:t>Students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4419600" y="48006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b="1">
                <a:latin typeface="Arial" charset="0"/>
              </a:rPr>
              <a:t>Publications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4419600" y="55626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b="1">
                <a:latin typeface="Arial" charset="0"/>
              </a:rPr>
              <a:t>Projects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6553200" y="40386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b="1">
                <a:latin typeface="Arial" charset="0"/>
              </a:rPr>
              <a:t>IR</a:t>
            </a:r>
          </a:p>
          <a:p>
            <a:r>
              <a:rPr lang="en-US" altLang="en-US" sz="1400" b="1">
                <a:latin typeface="Arial" charset="0"/>
              </a:rPr>
              <a:t>Colloquium</a:t>
            </a: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6553200" y="48006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b="1">
                <a:latin typeface="Arial" charset="0"/>
              </a:rPr>
              <a:t>TREC</a:t>
            </a:r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2590800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4724400" y="2362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6781800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2590800" y="25908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4191000" y="4343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4191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4191000" y="5867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V="1">
            <a:off x="4191000" y="3733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6324600" y="4343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63246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 flipV="1">
            <a:off x="6324600" y="3733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2057400" y="4343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20574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2057400" y="5867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 flipV="1">
            <a:off x="2057400" y="3733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3215</TotalTime>
  <Pages>35</Pages>
  <Words>516</Words>
  <Application>Microsoft Office PowerPoint</Application>
  <PresentationFormat>On-screen Show (4:3)</PresentationFormat>
  <Paragraphs>200</Paragraphs>
  <Slides>26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Verdana</vt:lpstr>
      <vt:lpstr>Default Design</vt:lpstr>
      <vt:lpstr>Content Management Systems</vt:lpstr>
      <vt:lpstr>Putting the Pieces Together</vt:lpstr>
      <vt:lpstr>Why Database-Generated Pages?</vt:lpstr>
      <vt:lpstr>Why Content Management Systems?</vt:lpstr>
      <vt:lpstr>Content Management Systems</vt:lpstr>
      <vt:lpstr>Roles</vt:lpstr>
      <vt:lpstr>PowerPoint Presentation</vt:lpstr>
      <vt:lpstr>Content Management System Structure</vt:lpstr>
      <vt:lpstr>“Site Blueprint”</vt:lpstr>
      <vt:lpstr>Grid Layouts</vt:lpstr>
      <vt:lpstr>Grid Layout: NY Times</vt:lpstr>
      <vt:lpstr>Grid Layout: NY Times</vt:lpstr>
      <vt:lpstr>Grid Layout: ebay</vt:lpstr>
      <vt:lpstr>Grid Layout: ebay</vt:lpstr>
      <vt:lpstr>Grid Layout: Amazon</vt:lpstr>
      <vt:lpstr>Grid Layout: Amazon</vt:lpstr>
      <vt:lpstr>Drupal Structure</vt:lpstr>
      <vt:lpstr>Drupal Structure</vt:lpstr>
      <vt:lpstr>Drupal Content (“Nodes”)</vt:lpstr>
      <vt:lpstr>Optional Drupal Modules</vt:lpstr>
      <vt:lpstr>Some Downloadable Modules</vt:lpstr>
      <vt:lpstr>Installing Drupal</vt:lpstr>
      <vt:lpstr>Drupal’s Use of MySQL</vt:lpstr>
      <vt:lpstr>Ajax Applications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Integration</dc:title>
  <dc:creator>Daqing He</dc:creator>
  <cp:lastModifiedBy>gg</cp:lastModifiedBy>
  <cp:revision>94</cp:revision>
  <cp:lastPrinted>1601-01-01T00:00:00Z</cp:lastPrinted>
  <dcterms:created xsi:type="dcterms:W3CDTF">1997-09-24T15:18:00Z</dcterms:created>
  <dcterms:modified xsi:type="dcterms:W3CDTF">2016-03-21T22:36:50Z</dcterms:modified>
</cp:coreProperties>
</file>