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56" r:id="rId2"/>
    <p:sldId id="381" r:id="rId3"/>
    <p:sldId id="377" r:id="rId4"/>
    <p:sldId id="374" r:id="rId5"/>
    <p:sldId id="376" r:id="rId6"/>
    <p:sldId id="382" r:id="rId7"/>
    <p:sldId id="383" r:id="rId8"/>
    <p:sldId id="384" r:id="rId9"/>
    <p:sldId id="386" r:id="rId10"/>
    <p:sldId id="388" r:id="rId11"/>
    <p:sldId id="350" r:id="rId12"/>
    <p:sldId id="329" r:id="rId13"/>
    <p:sldId id="355" r:id="rId14"/>
    <p:sldId id="356" r:id="rId15"/>
    <p:sldId id="357" r:id="rId16"/>
    <p:sldId id="380" r:id="rId17"/>
  </p:sldIdLst>
  <p:sldSz cx="9144000" cy="6858000" type="screen4x3"/>
  <p:notesSz cx="6858000" cy="91440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32787"/>
    <p:restoredTop sz="90929"/>
  </p:normalViewPr>
  <p:slideViewPr>
    <p:cSldViewPr>
      <p:cViewPr varScale="1">
        <p:scale>
          <a:sx n="116" d="100"/>
          <a:sy n="116" d="100"/>
        </p:scale>
        <p:origin x="1422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7490923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57347" name="Rectangle 3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9350" y="692150"/>
            <a:ext cx="4559300" cy="34163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</p:spTree>
    <p:extLst>
      <p:ext uri="{BB962C8B-B14F-4D97-AF65-F5344CB8AC3E}">
        <p14:creationId xmlns:p14="http://schemas.microsoft.com/office/powerpoint/2010/main" val="94295225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25999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  <p:sp>
        <p:nvSpPr>
          <p:cNvPr id="55299" name="Rectangle 3"/>
          <p:cNvSpPr>
            <a:spLocks noRo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</p:spTree>
    <p:extLst>
      <p:ext uri="{BB962C8B-B14F-4D97-AF65-F5344CB8AC3E}">
        <p14:creationId xmlns:p14="http://schemas.microsoft.com/office/powerpoint/2010/main" val="349853832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  <p:sp>
        <p:nvSpPr>
          <p:cNvPr id="57347" name="Rectangle 3"/>
          <p:cNvSpPr>
            <a:spLocks noRo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</p:spTree>
    <p:extLst>
      <p:ext uri="{BB962C8B-B14F-4D97-AF65-F5344CB8AC3E}">
        <p14:creationId xmlns:p14="http://schemas.microsoft.com/office/powerpoint/2010/main" val="411535425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  <p:sp>
        <p:nvSpPr>
          <p:cNvPr id="60419" name="Rectangle 3"/>
          <p:cNvSpPr>
            <a:spLocks noRo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</p:spTree>
    <p:extLst>
      <p:ext uri="{BB962C8B-B14F-4D97-AF65-F5344CB8AC3E}">
        <p14:creationId xmlns:p14="http://schemas.microsoft.com/office/powerpoint/2010/main" val="411282887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436685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>
              <a:cs typeface="Arial" panose="020B0604020202020204" pitchFamily="34" charset="0"/>
            </a:endParaRPr>
          </a:p>
        </p:txBody>
      </p:sp>
      <p:sp>
        <p:nvSpPr>
          <p:cNvPr id="73731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</p:spTree>
    <p:extLst>
      <p:ext uri="{BB962C8B-B14F-4D97-AF65-F5344CB8AC3E}">
        <p14:creationId xmlns:p14="http://schemas.microsoft.com/office/powerpoint/2010/main" val="16506760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70677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68454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382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44222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536204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70769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44945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88228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221946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559644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381279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SzPct val="100000"/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wmf"/><Relationship Id="rId4" Type="http://schemas.openxmlformats.org/officeDocument/2006/relationships/oleObject" Target="../embeddings/oleObject1.bin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  <a:noFill/>
        </p:spPr>
        <p:txBody>
          <a:bodyPr/>
          <a:lstStyle/>
          <a:p>
            <a:r>
              <a:rPr lang="en-US" altLang="en-US" dirty="0" smtClean="0"/>
              <a:t>Relational Databases (Part 2)</a:t>
            </a:r>
            <a:endParaRPr lang="en-US" altLang="en-US" dirty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noFill/>
        </p:spPr>
        <p:txBody>
          <a:bodyPr/>
          <a:lstStyle/>
          <a:p>
            <a:pPr marL="342900" indent="-342900"/>
            <a:r>
              <a:rPr lang="en-US" altLang="en-US" smtClean="0"/>
              <a:t>Session </a:t>
            </a:r>
            <a:r>
              <a:rPr lang="en-US" altLang="en-US" smtClean="0"/>
              <a:t>14</a:t>
            </a:r>
            <a:endParaRPr lang="en-US" altLang="en-US" dirty="0" smtClean="0"/>
          </a:p>
          <a:p>
            <a:pPr marL="342900" indent="-342900"/>
            <a:r>
              <a:rPr lang="en-US" altLang="en-US" dirty="0" smtClean="0"/>
              <a:t>INST 301</a:t>
            </a:r>
          </a:p>
          <a:p>
            <a:pPr marL="342900" indent="-342900"/>
            <a:r>
              <a:rPr lang="en-US" altLang="en-US" dirty="0" smtClean="0"/>
              <a:t>Introduction to Information Science</a:t>
            </a:r>
          </a:p>
        </p:txBody>
      </p:sp>
      <p:pic>
        <p:nvPicPr>
          <p:cNvPr id="2052" name="Picture 5" descr="head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304800"/>
            <a:ext cx="6985000" cy="158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0" y="0"/>
            <a:ext cx="9144000" cy="4114800"/>
          </a:xfrm>
        </p:spPr>
        <p:txBody>
          <a:bodyPr/>
          <a:lstStyle/>
          <a:p>
            <a:r>
              <a:rPr lang="en-US" altLang="en-US" smtClean="0"/>
              <a:t>1NF: </a:t>
            </a:r>
            <a:r>
              <a:rPr lang="en-US" altLang="en-US" u="sng" smtClean="0"/>
              <a:t>Single-valued</a:t>
            </a:r>
            <a:r>
              <a:rPr lang="en-US" altLang="en-US" smtClean="0"/>
              <a:t> </a:t>
            </a:r>
            <a:r>
              <a:rPr lang="en-US" altLang="en-US" u="sng" smtClean="0"/>
              <a:t>indivisible</a:t>
            </a:r>
            <a:r>
              <a:rPr lang="en-US" altLang="en-US" smtClean="0"/>
              <a:t> (atomic) attributes</a:t>
            </a:r>
          </a:p>
          <a:p>
            <a:pPr lvl="1"/>
            <a:r>
              <a:rPr lang="en-US" altLang="en-US" smtClean="0"/>
              <a:t>Split “Doug Oard” to two attributes as (“Doug”, “Oard”)</a:t>
            </a:r>
          </a:p>
          <a:p>
            <a:pPr lvl="1"/>
            <a:r>
              <a:rPr lang="en-US" altLang="en-US" smtClean="0"/>
              <a:t>Model M:M implement-role relationship with a table</a:t>
            </a:r>
          </a:p>
          <a:p>
            <a:pPr lvl="3"/>
            <a:endParaRPr lang="en-US" altLang="en-US" smtClean="0"/>
          </a:p>
          <a:p>
            <a:r>
              <a:rPr lang="en-US" altLang="en-US" smtClean="0"/>
              <a:t>2NF: Attributes depend on </a:t>
            </a:r>
            <a:r>
              <a:rPr lang="en-US" altLang="en-US" u="sng" smtClean="0"/>
              <a:t>complete</a:t>
            </a:r>
            <a:r>
              <a:rPr lang="en-US" altLang="en-US" smtClean="0"/>
              <a:t> primary key</a:t>
            </a:r>
          </a:p>
          <a:p>
            <a:pPr lvl="1"/>
            <a:r>
              <a:rPr lang="en-US" altLang="en-US" smtClean="0"/>
              <a:t>(</a:t>
            </a:r>
            <a:r>
              <a:rPr lang="en-US" altLang="en-US" u="sng" smtClean="0"/>
              <a:t>id, impl-role</a:t>
            </a:r>
            <a:r>
              <a:rPr lang="en-US" altLang="en-US" smtClean="0"/>
              <a:t>, name)-&gt;(</a:t>
            </a:r>
            <a:r>
              <a:rPr lang="en-US" altLang="en-US" u="sng" smtClean="0"/>
              <a:t>id</a:t>
            </a:r>
            <a:r>
              <a:rPr lang="en-US" altLang="en-US" smtClean="0"/>
              <a:t>, name)+(</a:t>
            </a:r>
            <a:r>
              <a:rPr lang="en-US" altLang="en-US" u="sng" smtClean="0"/>
              <a:t>id, impl-role</a:t>
            </a:r>
            <a:r>
              <a:rPr lang="en-US" altLang="en-US" smtClean="0"/>
              <a:t>)</a:t>
            </a:r>
          </a:p>
          <a:p>
            <a:pPr lvl="4"/>
            <a:endParaRPr lang="en-US" altLang="en-US" smtClean="0"/>
          </a:p>
          <a:p>
            <a:r>
              <a:rPr lang="en-US" altLang="en-US" smtClean="0"/>
              <a:t>3NF: Attributes depend </a:t>
            </a:r>
            <a:r>
              <a:rPr lang="en-US" altLang="en-US" u="sng" smtClean="0"/>
              <a:t>directly</a:t>
            </a:r>
            <a:r>
              <a:rPr lang="en-US" altLang="en-US" smtClean="0"/>
              <a:t> on primary key</a:t>
            </a:r>
          </a:p>
          <a:p>
            <a:pPr lvl="1"/>
            <a:r>
              <a:rPr lang="en-US" altLang="en-US" smtClean="0"/>
              <a:t>(</a:t>
            </a:r>
            <a:r>
              <a:rPr lang="en-US" altLang="en-US" u="sng" smtClean="0"/>
              <a:t>id</a:t>
            </a:r>
            <a:r>
              <a:rPr lang="en-US" altLang="en-US" smtClean="0"/>
              <a:t>, addr, city, state, zip)-&gt;(</a:t>
            </a:r>
            <a:r>
              <a:rPr lang="en-US" altLang="en-US" u="sng" smtClean="0"/>
              <a:t>id</a:t>
            </a:r>
            <a:r>
              <a:rPr lang="en-US" altLang="en-US" smtClean="0"/>
              <a:t>, addr, zip)+(</a:t>
            </a:r>
            <a:r>
              <a:rPr lang="en-US" altLang="en-US" u="sng" smtClean="0"/>
              <a:t>zip</a:t>
            </a:r>
            <a:r>
              <a:rPr lang="en-US" altLang="en-US" smtClean="0"/>
              <a:t>, city, state)</a:t>
            </a:r>
          </a:p>
          <a:p>
            <a:pPr lvl="4"/>
            <a:endParaRPr lang="en-US" altLang="en-US" smtClean="0"/>
          </a:p>
          <a:p>
            <a:r>
              <a:rPr lang="en-US" altLang="en-US" smtClean="0"/>
              <a:t>4NF: Divide independent M:M tables</a:t>
            </a:r>
          </a:p>
          <a:p>
            <a:pPr lvl="1"/>
            <a:r>
              <a:rPr lang="en-US" altLang="en-US" smtClean="0"/>
              <a:t>(</a:t>
            </a:r>
            <a:r>
              <a:rPr lang="en-US" altLang="en-US" u="sng" smtClean="0"/>
              <a:t>id</a:t>
            </a:r>
            <a:r>
              <a:rPr lang="en-US" altLang="en-US" smtClean="0"/>
              <a:t>, role, courses) -&gt; (</a:t>
            </a:r>
            <a:r>
              <a:rPr lang="en-US" altLang="en-US" u="sng" smtClean="0"/>
              <a:t>id</a:t>
            </a:r>
            <a:r>
              <a:rPr lang="en-US" altLang="en-US" smtClean="0"/>
              <a:t>, role) + (</a:t>
            </a:r>
            <a:r>
              <a:rPr lang="en-US" altLang="en-US" u="sng" smtClean="0"/>
              <a:t>id</a:t>
            </a:r>
            <a:r>
              <a:rPr lang="en-US" altLang="en-US" smtClean="0"/>
              <a:t>, courses)</a:t>
            </a:r>
          </a:p>
          <a:p>
            <a:pPr lvl="4"/>
            <a:endParaRPr lang="en-US" altLang="en-US" smtClean="0"/>
          </a:p>
          <a:p>
            <a:r>
              <a:rPr lang="en-US" altLang="en-US" smtClean="0"/>
              <a:t>5NF: Don’t enumerate derivable combinations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 altLang="en-US" smtClean="0"/>
              <a:t>Database Integrity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905000"/>
            <a:ext cx="8686800" cy="4114800"/>
          </a:xfrm>
        </p:spPr>
        <p:txBody>
          <a:bodyPr/>
          <a:lstStyle/>
          <a:p>
            <a:r>
              <a:rPr lang="en-US" altLang="en-US" dirty="0" smtClean="0"/>
              <a:t>Registrar database must be internally consistent</a:t>
            </a:r>
          </a:p>
          <a:p>
            <a:pPr lvl="1"/>
            <a:r>
              <a:rPr lang="en-US" altLang="en-US" dirty="0" smtClean="0"/>
              <a:t>Enrolled students must have an entry in student table</a:t>
            </a:r>
          </a:p>
          <a:p>
            <a:pPr lvl="1"/>
            <a:r>
              <a:rPr lang="en-US" altLang="en-US" dirty="0" smtClean="0"/>
              <a:t>Courses must have a name</a:t>
            </a:r>
          </a:p>
          <a:p>
            <a:endParaRPr lang="en-US" altLang="en-US" dirty="0" smtClean="0"/>
          </a:p>
          <a:p>
            <a:r>
              <a:rPr lang="en-US" altLang="en-US" dirty="0" smtClean="0"/>
              <a:t>What happens:</a:t>
            </a:r>
          </a:p>
          <a:p>
            <a:pPr lvl="1"/>
            <a:r>
              <a:rPr lang="en-US" altLang="en-US" dirty="0" smtClean="0"/>
              <a:t>When a student withdraws from the university?</a:t>
            </a:r>
          </a:p>
          <a:p>
            <a:pPr lvl="1"/>
            <a:r>
              <a:rPr lang="en-US" altLang="en-US" dirty="0" smtClean="0"/>
              <a:t>When a course is taken off the books?</a:t>
            </a:r>
          </a:p>
          <a:p>
            <a:pPr lvl="1"/>
            <a:endParaRPr lang="en-US" altLang="en-US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Referential Integrity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001000" cy="4114800"/>
          </a:xfrm>
        </p:spPr>
        <p:txBody>
          <a:bodyPr/>
          <a:lstStyle/>
          <a:p>
            <a:r>
              <a:rPr lang="en-US" altLang="en-US" smtClean="0"/>
              <a:t>Foreign key values must exist in other table</a:t>
            </a:r>
          </a:p>
          <a:p>
            <a:pPr lvl="1"/>
            <a:r>
              <a:rPr lang="en-US" altLang="en-US" smtClean="0"/>
              <a:t>If not, those records cannot be joined</a:t>
            </a:r>
          </a:p>
          <a:p>
            <a:endParaRPr lang="en-US" altLang="en-US" smtClean="0"/>
          </a:p>
          <a:p>
            <a:r>
              <a:rPr lang="en-US" altLang="en-US" smtClean="0"/>
              <a:t>Can be enforced when data is added</a:t>
            </a:r>
          </a:p>
          <a:p>
            <a:pPr lvl="1"/>
            <a:r>
              <a:rPr lang="en-US" altLang="en-US" smtClean="0"/>
              <a:t>Associate a primary key with each foreign key</a:t>
            </a:r>
          </a:p>
          <a:p>
            <a:pPr lvl="1"/>
            <a:endParaRPr lang="en-US" altLang="en-US" smtClean="0"/>
          </a:p>
          <a:p>
            <a:r>
              <a:rPr lang="en-US" altLang="en-US" smtClean="0"/>
              <a:t>Helps avoid erroneous data</a:t>
            </a:r>
          </a:p>
          <a:p>
            <a:pPr lvl="1"/>
            <a:r>
              <a:rPr lang="en-US" altLang="en-US" smtClean="0"/>
              <a:t>Only need to ensure data quality for primary keys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6200"/>
            <a:ext cx="7772400" cy="1143000"/>
          </a:xfrm>
        </p:spPr>
        <p:txBody>
          <a:bodyPr/>
          <a:lstStyle/>
          <a:p>
            <a:r>
              <a:rPr lang="en-US" altLang="en-US" dirty="0" smtClean="0"/>
              <a:t>Concurrency</a:t>
            </a:r>
            <a:endParaRPr lang="en-US" altLang="en-US" dirty="0" smtClean="0"/>
          </a:p>
        </p:txBody>
      </p:sp>
      <p:sp>
        <p:nvSpPr>
          <p:cNvPr id="260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43000"/>
            <a:ext cx="8305800" cy="4114800"/>
          </a:xfrm>
        </p:spPr>
        <p:txBody>
          <a:bodyPr/>
          <a:lstStyle/>
          <a:p>
            <a:r>
              <a:rPr lang="en-US" altLang="en-US" smtClean="0"/>
              <a:t>Possible actions on a checking account</a:t>
            </a:r>
          </a:p>
          <a:p>
            <a:pPr lvl="1"/>
            <a:r>
              <a:rPr lang="en-US" altLang="en-US" smtClean="0"/>
              <a:t>Deposit check (read balance, write new balance)</a:t>
            </a:r>
          </a:p>
          <a:p>
            <a:pPr lvl="1"/>
            <a:r>
              <a:rPr lang="en-US" altLang="en-US" smtClean="0"/>
              <a:t>Cash check (read balance, write new balance)</a:t>
            </a:r>
          </a:p>
          <a:p>
            <a:r>
              <a:rPr lang="en-US" altLang="en-US" smtClean="0"/>
              <a:t>Scenario:</a:t>
            </a:r>
          </a:p>
          <a:p>
            <a:pPr lvl="1"/>
            <a:r>
              <a:rPr lang="en-US" altLang="en-US" smtClean="0"/>
              <a:t>Current balance: $500</a:t>
            </a:r>
          </a:p>
          <a:p>
            <a:pPr lvl="1"/>
            <a:r>
              <a:rPr lang="en-US" altLang="en-US" smtClean="0"/>
              <a:t>You try to deposit a $50 check and someone tries to cash a $100 check at the same time</a:t>
            </a:r>
          </a:p>
          <a:p>
            <a:pPr lvl="1"/>
            <a:r>
              <a:rPr lang="en-US" altLang="en-US" smtClean="0"/>
              <a:t>Possible sequences: (what happens in each case?)</a:t>
            </a:r>
          </a:p>
          <a:p>
            <a:endParaRPr lang="en-US" altLang="en-US" smtClean="0"/>
          </a:p>
        </p:txBody>
      </p:sp>
      <p:sp>
        <p:nvSpPr>
          <p:cNvPr id="260100" name="Text Box 4"/>
          <p:cNvSpPr txBox="1">
            <a:spLocks noChangeArrowheads="1"/>
          </p:cNvSpPr>
          <p:nvPr/>
        </p:nvSpPr>
        <p:spPr bwMode="auto">
          <a:xfrm>
            <a:off x="704850" y="5638800"/>
            <a:ext cx="2343150" cy="1069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/>
            <a:r>
              <a:rPr lang="en-US" altLang="en-US" sz="1600" b="1">
                <a:solidFill>
                  <a:srgbClr val="FF0000"/>
                </a:solidFill>
              </a:rPr>
              <a:t>Deposit: read balance</a:t>
            </a:r>
          </a:p>
          <a:p>
            <a:pPr algn="l"/>
            <a:r>
              <a:rPr lang="en-US" altLang="en-US" sz="1600" b="1">
                <a:solidFill>
                  <a:srgbClr val="FF0000"/>
                </a:solidFill>
              </a:rPr>
              <a:t>Deposit: write balance</a:t>
            </a:r>
          </a:p>
          <a:p>
            <a:pPr algn="l"/>
            <a:r>
              <a:rPr lang="en-US" altLang="en-US" sz="1600" b="1"/>
              <a:t>Cash: read balance</a:t>
            </a:r>
          </a:p>
          <a:p>
            <a:pPr algn="l"/>
            <a:r>
              <a:rPr lang="en-US" altLang="en-US" sz="1600" b="1"/>
              <a:t>Cash: write balance</a:t>
            </a:r>
          </a:p>
        </p:txBody>
      </p:sp>
      <p:sp>
        <p:nvSpPr>
          <p:cNvPr id="260101" name="Text Box 5"/>
          <p:cNvSpPr txBox="1">
            <a:spLocks noChangeArrowheads="1"/>
          </p:cNvSpPr>
          <p:nvPr/>
        </p:nvSpPr>
        <p:spPr bwMode="auto">
          <a:xfrm>
            <a:off x="3143250" y="5638800"/>
            <a:ext cx="2343150" cy="1069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/>
            <a:r>
              <a:rPr lang="en-US" altLang="en-US" sz="1600" b="1">
                <a:solidFill>
                  <a:srgbClr val="FF0000"/>
                </a:solidFill>
              </a:rPr>
              <a:t>Deposit: read balance</a:t>
            </a:r>
          </a:p>
          <a:p>
            <a:pPr algn="l"/>
            <a:r>
              <a:rPr lang="en-US" altLang="en-US" sz="1600" b="1"/>
              <a:t>Cash: read balance</a:t>
            </a:r>
          </a:p>
          <a:p>
            <a:pPr algn="l"/>
            <a:r>
              <a:rPr lang="en-US" altLang="en-US" sz="1600" b="1"/>
              <a:t>Cash: write balance</a:t>
            </a:r>
          </a:p>
          <a:p>
            <a:pPr algn="l"/>
            <a:r>
              <a:rPr lang="en-US" altLang="en-US" sz="1600" b="1">
                <a:solidFill>
                  <a:srgbClr val="FF0000"/>
                </a:solidFill>
              </a:rPr>
              <a:t>Deposit: write balance</a:t>
            </a:r>
          </a:p>
        </p:txBody>
      </p:sp>
      <p:sp>
        <p:nvSpPr>
          <p:cNvPr id="260102" name="Text Box 6"/>
          <p:cNvSpPr txBox="1">
            <a:spLocks noChangeArrowheads="1"/>
          </p:cNvSpPr>
          <p:nvPr/>
        </p:nvSpPr>
        <p:spPr bwMode="auto">
          <a:xfrm>
            <a:off x="5562600" y="5638800"/>
            <a:ext cx="2343150" cy="1069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/>
            <a:r>
              <a:rPr lang="en-US" altLang="en-US" sz="1600" b="1">
                <a:solidFill>
                  <a:srgbClr val="FF0000"/>
                </a:solidFill>
              </a:rPr>
              <a:t>Deposit: read balance</a:t>
            </a:r>
            <a:endParaRPr lang="en-US" altLang="en-US" sz="1600" b="1"/>
          </a:p>
          <a:p>
            <a:pPr algn="l"/>
            <a:r>
              <a:rPr lang="en-US" altLang="en-US" sz="1600" b="1"/>
              <a:t>Cash: read balance</a:t>
            </a:r>
          </a:p>
          <a:p>
            <a:pPr algn="l"/>
            <a:r>
              <a:rPr lang="en-US" altLang="en-US" sz="1600" b="1">
                <a:solidFill>
                  <a:srgbClr val="FF0000"/>
                </a:solidFill>
              </a:rPr>
              <a:t>Deposit: write balance</a:t>
            </a:r>
          </a:p>
          <a:p>
            <a:pPr algn="l"/>
            <a:r>
              <a:rPr lang="en-US" altLang="en-US" sz="1600" b="1"/>
              <a:t>Cash: write balance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0099" grpId="0" build="p"/>
      <p:bldP spid="260100" grpId="0"/>
      <p:bldP spid="260101" grpId="0"/>
      <p:bldP spid="26010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 altLang="en-US" smtClean="0"/>
              <a:t>Database Transactions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295400"/>
            <a:ext cx="8839200" cy="4114800"/>
          </a:xfrm>
        </p:spPr>
        <p:txBody>
          <a:bodyPr/>
          <a:lstStyle/>
          <a:p>
            <a:r>
              <a:rPr lang="en-US" altLang="en-US" smtClean="0"/>
              <a:t>Transaction: sequence of grouped database actions</a:t>
            </a:r>
          </a:p>
          <a:p>
            <a:pPr lvl="1"/>
            <a:r>
              <a:rPr lang="en-US" altLang="en-US" smtClean="0"/>
              <a:t>e.g., transfer $500 from checking to savings</a:t>
            </a:r>
          </a:p>
          <a:p>
            <a:r>
              <a:rPr lang="en-US" altLang="en-US" smtClean="0"/>
              <a:t>“ACID” properties</a:t>
            </a:r>
          </a:p>
          <a:p>
            <a:pPr lvl="1"/>
            <a:r>
              <a:rPr lang="en-US" altLang="en-US" b="1" smtClean="0"/>
              <a:t>Atomicity</a:t>
            </a:r>
          </a:p>
          <a:p>
            <a:pPr lvl="2"/>
            <a:r>
              <a:rPr lang="en-US" altLang="en-US" smtClean="0"/>
              <a:t>All-or-nothing</a:t>
            </a:r>
          </a:p>
          <a:p>
            <a:pPr lvl="1"/>
            <a:r>
              <a:rPr lang="en-US" altLang="en-US" b="1" smtClean="0"/>
              <a:t>Consistency</a:t>
            </a:r>
            <a:endParaRPr lang="en-US" altLang="en-US" smtClean="0"/>
          </a:p>
          <a:p>
            <a:pPr lvl="2"/>
            <a:r>
              <a:rPr lang="en-US" altLang="en-US" smtClean="0"/>
              <a:t>Each transaction must take the DB between consistent states.</a:t>
            </a:r>
          </a:p>
          <a:p>
            <a:pPr lvl="1"/>
            <a:r>
              <a:rPr lang="en-US" altLang="en-US" b="1" smtClean="0"/>
              <a:t>Isolation:</a:t>
            </a:r>
            <a:endParaRPr lang="en-US" altLang="en-US" smtClean="0"/>
          </a:p>
          <a:p>
            <a:pPr lvl="2"/>
            <a:r>
              <a:rPr lang="en-US" altLang="en-US" smtClean="0"/>
              <a:t>Concurrent transactions must appear to run in isolation</a:t>
            </a:r>
          </a:p>
          <a:p>
            <a:pPr lvl="1"/>
            <a:r>
              <a:rPr lang="en-US" altLang="en-US" b="1" smtClean="0"/>
              <a:t>Durability</a:t>
            </a:r>
          </a:p>
          <a:p>
            <a:pPr lvl="2"/>
            <a:r>
              <a:rPr lang="en-US" altLang="en-US" smtClean="0"/>
              <a:t>Results of transactions must survive even if systems crash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76238"/>
            <a:ext cx="7772400" cy="1143000"/>
          </a:xfrm>
        </p:spPr>
        <p:txBody>
          <a:bodyPr/>
          <a:lstStyle/>
          <a:p>
            <a:r>
              <a:rPr lang="en-US" altLang="en-US" smtClean="0"/>
              <a:t>Making Transactions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752600"/>
            <a:ext cx="8534400" cy="4114800"/>
          </a:xfrm>
        </p:spPr>
        <p:txBody>
          <a:bodyPr/>
          <a:lstStyle/>
          <a:p>
            <a:r>
              <a:rPr lang="en-US" altLang="en-US" smtClean="0"/>
              <a:t>Idea: keep a log (history) of all actions carried out while executing transactions</a:t>
            </a:r>
          </a:p>
          <a:p>
            <a:pPr lvl="1"/>
            <a:r>
              <a:rPr lang="en-US" altLang="en-US" smtClean="0"/>
              <a:t>Before a change is made to the database, the corresponding log entry is forced to a safe location</a:t>
            </a:r>
          </a:p>
          <a:p>
            <a:pPr lvl="1"/>
            <a:endParaRPr lang="en-US" altLang="en-US" smtClean="0"/>
          </a:p>
          <a:p>
            <a:endParaRPr lang="en-US" altLang="en-US" smtClean="0"/>
          </a:p>
          <a:p>
            <a:r>
              <a:rPr lang="en-US" altLang="en-US" smtClean="0"/>
              <a:t>Recovering from a crash:</a:t>
            </a:r>
          </a:p>
          <a:p>
            <a:pPr lvl="1"/>
            <a:r>
              <a:rPr lang="en-US" altLang="en-US" smtClean="0"/>
              <a:t>Effects of partially executed transactions are undone</a:t>
            </a:r>
          </a:p>
          <a:p>
            <a:pPr lvl="1"/>
            <a:r>
              <a:rPr lang="en-US" altLang="en-US" smtClean="0"/>
              <a:t>Effects of committed transactions are redone</a:t>
            </a:r>
          </a:p>
        </p:txBody>
      </p:sp>
      <p:graphicFrame>
        <p:nvGraphicFramePr>
          <p:cNvPr id="54276" name="Object 4"/>
          <p:cNvGraphicFramePr>
            <a:graphicFrameLocks/>
          </p:cNvGraphicFramePr>
          <p:nvPr/>
        </p:nvGraphicFramePr>
        <p:xfrm>
          <a:off x="1295400" y="3805238"/>
          <a:ext cx="3236913" cy="1071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294" name="Clip" r:id="rId4" imgW="5227246" imgH="1741925" progId="MS_ClipArt_Gallery.2">
                  <p:embed/>
                </p:oleObj>
              </mc:Choice>
              <mc:Fallback>
                <p:oleObj name="Clip" r:id="rId4" imgW="5227246" imgH="1741925" progId="MS_ClipArt_Gallery.2">
                  <p:embed/>
                  <p:pic>
                    <p:nvPicPr>
                      <p:cNvPr id="0" name="Object 4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5400" y="3805238"/>
                        <a:ext cx="3236913" cy="10715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4277" name="Text Box 5"/>
          <p:cNvSpPr txBox="1">
            <a:spLocks noChangeArrowheads="1"/>
          </p:cNvSpPr>
          <p:nvPr/>
        </p:nvSpPr>
        <p:spPr bwMode="auto">
          <a:xfrm>
            <a:off x="2266950" y="4038600"/>
            <a:ext cx="1350963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/>
            <a:r>
              <a:rPr lang="en-US" altLang="en-US" sz="2800" b="1">
                <a:solidFill>
                  <a:schemeClr val="tx2"/>
                </a:solidFill>
              </a:rPr>
              <a:t>the log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6323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6324" name="Rectangle 4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609600"/>
          </a:xfrm>
          <a:noFill/>
        </p:spPr>
        <p:txBody>
          <a:bodyPr/>
          <a:lstStyle/>
          <a:p>
            <a:r>
              <a:rPr lang="en-US" altLang="en-US" smtClean="0"/>
              <a:t>Key Ideas</a:t>
            </a:r>
          </a:p>
        </p:txBody>
      </p:sp>
      <p:sp>
        <p:nvSpPr>
          <p:cNvPr id="56325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609600" y="1295400"/>
            <a:ext cx="7772400" cy="4114800"/>
          </a:xfrm>
          <a:noFill/>
        </p:spPr>
        <p:txBody>
          <a:bodyPr/>
          <a:lstStyle/>
          <a:p>
            <a:r>
              <a:rPr lang="en-US" altLang="en-US" smtClean="0"/>
              <a:t>Databases are a good choice when you have</a:t>
            </a:r>
          </a:p>
          <a:p>
            <a:pPr lvl="1"/>
            <a:r>
              <a:rPr lang="en-US" altLang="en-US" smtClean="0"/>
              <a:t>Lots of data</a:t>
            </a:r>
          </a:p>
          <a:p>
            <a:pPr lvl="1"/>
            <a:r>
              <a:rPr lang="en-US" altLang="en-US" smtClean="0"/>
              <a:t>A problem that contains inherent </a:t>
            </a:r>
            <a:r>
              <a:rPr lang="en-US" altLang="en-US" u="sng" smtClean="0"/>
              <a:t>relationships</a:t>
            </a:r>
          </a:p>
          <a:p>
            <a:pPr lvl="3"/>
            <a:endParaRPr lang="en-US" altLang="en-US" smtClean="0"/>
          </a:p>
          <a:p>
            <a:r>
              <a:rPr lang="en-US" altLang="en-US" smtClean="0"/>
              <a:t>Join is the most important concept</a:t>
            </a:r>
          </a:p>
          <a:p>
            <a:pPr lvl="1"/>
            <a:r>
              <a:rPr lang="en-US" altLang="en-US" smtClean="0"/>
              <a:t>Project and restrict just remove undesired stuff</a:t>
            </a:r>
          </a:p>
          <a:p>
            <a:pPr lvl="4"/>
            <a:endParaRPr lang="en-US" altLang="en-US" smtClean="0"/>
          </a:p>
          <a:p>
            <a:r>
              <a:rPr lang="en-US" altLang="en-US" smtClean="0"/>
              <a:t>Design before you implement</a:t>
            </a:r>
          </a:p>
          <a:p>
            <a:pPr lvl="1"/>
            <a:r>
              <a:rPr lang="en-US" altLang="en-US" smtClean="0"/>
              <a:t>Managing complexity is important</a:t>
            </a:r>
          </a:p>
        </p:txBody>
      </p:sp>
    </p:spTree>
  </p:cSld>
  <p:clrMapOvr>
    <a:masterClrMapping/>
  </p:clrMapOvr>
  <p:transition spd="slow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89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99" y="0"/>
            <a:ext cx="9011618" cy="6858000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609600"/>
          </a:xfrm>
        </p:spPr>
        <p:txBody>
          <a:bodyPr/>
          <a:lstStyle/>
          <a:p>
            <a:r>
              <a:rPr lang="en-US" altLang="en-US" smtClean="0"/>
              <a:t>“Project Team” E-R Example</a:t>
            </a:r>
          </a:p>
        </p:txBody>
      </p:sp>
      <p:sp>
        <p:nvSpPr>
          <p:cNvPr id="21507" name="Rectangle 3"/>
          <p:cNvSpPr>
            <a:spLocks noChangeArrowheads="1"/>
          </p:cNvSpPr>
          <p:nvPr/>
        </p:nvSpPr>
        <p:spPr bwMode="auto">
          <a:xfrm>
            <a:off x="2209800" y="2438400"/>
            <a:ext cx="10668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2400">
                <a:latin typeface="Times New Roman" panose="02020603050405020304" pitchFamily="18" charset="0"/>
              </a:rPr>
              <a:t>student</a:t>
            </a:r>
          </a:p>
        </p:txBody>
      </p:sp>
      <p:sp>
        <p:nvSpPr>
          <p:cNvPr id="21508" name="Rectangle 4"/>
          <p:cNvSpPr>
            <a:spLocks noChangeArrowheads="1"/>
          </p:cNvSpPr>
          <p:nvPr/>
        </p:nvSpPr>
        <p:spPr bwMode="auto">
          <a:xfrm>
            <a:off x="6096000" y="2438400"/>
            <a:ext cx="10668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2400">
                <a:latin typeface="Times New Roman" panose="02020603050405020304" pitchFamily="18" charset="0"/>
              </a:rPr>
              <a:t>team</a:t>
            </a:r>
          </a:p>
        </p:txBody>
      </p:sp>
      <p:sp>
        <p:nvSpPr>
          <p:cNvPr id="21509" name="Rectangle 5"/>
          <p:cNvSpPr>
            <a:spLocks noChangeArrowheads="1"/>
          </p:cNvSpPr>
          <p:nvPr/>
        </p:nvSpPr>
        <p:spPr bwMode="auto">
          <a:xfrm>
            <a:off x="3692525" y="3649663"/>
            <a:ext cx="19812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2400">
                <a:latin typeface="Times New Roman" panose="02020603050405020304" pitchFamily="18" charset="0"/>
              </a:rPr>
              <a:t>implement-role</a:t>
            </a:r>
          </a:p>
        </p:txBody>
      </p:sp>
      <p:sp>
        <p:nvSpPr>
          <p:cNvPr id="21510" name="AutoShape 6"/>
          <p:cNvSpPr>
            <a:spLocks noChangeArrowheads="1"/>
          </p:cNvSpPr>
          <p:nvPr/>
        </p:nvSpPr>
        <p:spPr bwMode="auto">
          <a:xfrm>
            <a:off x="3962400" y="2286000"/>
            <a:ext cx="1447800" cy="685800"/>
          </a:xfrm>
          <a:prstGeom prst="diamond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>
                <a:latin typeface="Times New Roman" panose="02020603050405020304" pitchFamily="18" charset="0"/>
              </a:rPr>
              <a:t>member-of</a:t>
            </a:r>
          </a:p>
        </p:txBody>
      </p:sp>
      <p:sp>
        <p:nvSpPr>
          <p:cNvPr id="21511" name="Rectangle 7"/>
          <p:cNvSpPr>
            <a:spLocks noChangeArrowheads="1"/>
          </p:cNvSpPr>
          <p:nvPr/>
        </p:nvSpPr>
        <p:spPr bwMode="auto">
          <a:xfrm>
            <a:off x="6096000" y="4648200"/>
            <a:ext cx="10668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2400">
                <a:latin typeface="Times New Roman" panose="02020603050405020304" pitchFamily="18" charset="0"/>
              </a:rPr>
              <a:t>project</a:t>
            </a:r>
          </a:p>
        </p:txBody>
      </p:sp>
      <p:sp>
        <p:nvSpPr>
          <p:cNvPr id="21512" name="AutoShape 8"/>
          <p:cNvSpPr>
            <a:spLocks noChangeArrowheads="1"/>
          </p:cNvSpPr>
          <p:nvPr/>
        </p:nvSpPr>
        <p:spPr bwMode="auto">
          <a:xfrm>
            <a:off x="5902325" y="3435350"/>
            <a:ext cx="1447800" cy="685800"/>
          </a:xfrm>
          <a:prstGeom prst="diamond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>
                <a:latin typeface="Times New Roman" panose="02020603050405020304" pitchFamily="18" charset="0"/>
              </a:rPr>
              <a:t>creates</a:t>
            </a:r>
          </a:p>
        </p:txBody>
      </p:sp>
      <p:cxnSp>
        <p:nvCxnSpPr>
          <p:cNvPr id="21513" name="AutoShape 9"/>
          <p:cNvCxnSpPr>
            <a:cxnSpLocks noChangeShapeType="1"/>
            <a:stCxn id="21510" idx="1"/>
            <a:endCxn id="21507" idx="3"/>
          </p:cNvCxnSpPr>
          <p:nvPr/>
        </p:nvCxnSpPr>
        <p:spPr bwMode="auto">
          <a:xfrm flipH="1">
            <a:off x="3276600" y="2628900"/>
            <a:ext cx="685800" cy="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514" name="AutoShape 10"/>
          <p:cNvCxnSpPr>
            <a:cxnSpLocks noChangeShapeType="1"/>
            <a:stCxn id="21510" idx="3"/>
            <a:endCxn id="21508" idx="1"/>
          </p:cNvCxnSpPr>
          <p:nvPr/>
        </p:nvCxnSpPr>
        <p:spPr bwMode="auto">
          <a:xfrm>
            <a:off x="5410200" y="2628900"/>
            <a:ext cx="685800" cy="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515" name="AutoShape 11"/>
          <p:cNvCxnSpPr>
            <a:cxnSpLocks noChangeShapeType="1"/>
            <a:stCxn id="21510" idx="2"/>
            <a:endCxn id="21509" idx="0"/>
          </p:cNvCxnSpPr>
          <p:nvPr/>
        </p:nvCxnSpPr>
        <p:spPr bwMode="auto">
          <a:xfrm flipH="1">
            <a:off x="4683125" y="2971800"/>
            <a:ext cx="3175" cy="677863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516" name="AutoShape 12"/>
          <p:cNvCxnSpPr>
            <a:cxnSpLocks noChangeShapeType="1"/>
            <a:stCxn id="21508" idx="2"/>
            <a:endCxn id="21512" idx="0"/>
          </p:cNvCxnSpPr>
          <p:nvPr/>
        </p:nvCxnSpPr>
        <p:spPr bwMode="auto">
          <a:xfrm flipH="1">
            <a:off x="6626225" y="2819400"/>
            <a:ext cx="3175" cy="61595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517" name="AutoShape 13"/>
          <p:cNvCxnSpPr>
            <a:cxnSpLocks noChangeShapeType="1"/>
            <a:stCxn id="21512" idx="2"/>
            <a:endCxn id="21511" idx="0"/>
          </p:cNvCxnSpPr>
          <p:nvPr/>
        </p:nvCxnSpPr>
        <p:spPr bwMode="auto">
          <a:xfrm>
            <a:off x="6626225" y="4121150"/>
            <a:ext cx="3175" cy="52705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1518" name="Rectangle 14"/>
          <p:cNvSpPr>
            <a:spLocks noChangeArrowheads="1"/>
          </p:cNvSpPr>
          <p:nvPr/>
        </p:nvSpPr>
        <p:spPr bwMode="auto">
          <a:xfrm>
            <a:off x="3787775" y="1322388"/>
            <a:ext cx="1779588" cy="3746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2400">
                <a:latin typeface="Times New Roman" panose="02020603050405020304" pitchFamily="18" charset="0"/>
              </a:rPr>
              <a:t>manage-role</a:t>
            </a:r>
          </a:p>
        </p:txBody>
      </p:sp>
      <p:cxnSp>
        <p:nvCxnSpPr>
          <p:cNvPr id="21519" name="AutoShape 15"/>
          <p:cNvCxnSpPr>
            <a:cxnSpLocks noChangeShapeType="1"/>
            <a:stCxn id="21510" idx="0"/>
            <a:endCxn id="21518" idx="2"/>
          </p:cNvCxnSpPr>
          <p:nvPr/>
        </p:nvCxnSpPr>
        <p:spPr bwMode="auto">
          <a:xfrm flipH="1" flipV="1">
            <a:off x="4678363" y="1697038"/>
            <a:ext cx="7937" cy="588962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1520" name="Rectangle 16"/>
          <p:cNvSpPr>
            <a:spLocks noChangeArrowheads="1"/>
          </p:cNvSpPr>
          <p:nvPr/>
        </p:nvSpPr>
        <p:spPr bwMode="auto">
          <a:xfrm>
            <a:off x="4724400" y="6096000"/>
            <a:ext cx="16002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2400">
                <a:latin typeface="Times New Roman" panose="02020603050405020304" pitchFamily="18" charset="0"/>
              </a:rPr>
              <a:t>php-project</a:t>
            </a:r>
          </a:p>
        </p:txBody>
      </p:sp>
      <p:sp>
        <p:nvSpPr>
          <p:cNvPr id="21521" name="Rectangle 17"/>
          <p:cNvSpPr>
            <a:spLocks noChangeArrowheads="1"/>
          </p:cNvSpPr>
          <p:nvPr/>
        </p:nvSpPr>
        <p:spPr bwMode="auto">
          <a:xfrm>
            <a:off x="7162800" y="6096000"/>
            <a:ext cx="16002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2400">
                <a:latin typeface="Times New Roman" panose="02020603050405020304" pitchFamily="18" charset="0"/>
              </a:rPr>
              <a:t>ajax-project</a:t>
            </a:r>
          </a:p>
        </p:txBody>
      </p:sp>
      <p:sp>
        <p:nvSpPr>
          <p:cNvPr id="21522" name="Oval 18"/>
          <p:cNvSpPr>
            <a:spLocks noChangeArrowheads="1"/>
          </p:cNvSpPr>
          <p:nvPr/>
        </p:nvSpPr>
        <p:spPr bwMode="auto">
          <a:xfrm>
            <a:off x="6477000" y="54102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2400">
                <a:latin typeface="Times New Roman" panose="02020603050405020304" pitchFamily="18" charset="0"/>
              </a:rPr>
              <a:t>d</a:t>
            </a:r>
          </a:p>
        </p:txBody>
      </p:sp>
      <p:cxnSp>
        <p:nvCxnSpPr>
          <p:cNvPr id="21523" name="AutoShape 19"/>
          <p:cNvCxnSpPr>
            <a:cxnSpLocks noChangeShapeType="1"/>
            <a:stCxn id="21511" idx="2"/>
            <a:endCxn id="21522" idx="0"/>
          </p:cNvCxnSpPr>
          <p:nvPr/>
        </p:nvCxnSpPr>
        <p:spPr bwMode="auto">
          <a:xfrm>
            <a:off x="6629400" y="5029200"/>
            <a:ext cx="0" cy="38100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524" name="AutoShape 20"/>
          <p:cNvCxnSpPr>
            <a:cxnSpLocks noChangeShapeType="1"/>
            <a:stCxn id="21522" idx="3"/>
            <a:endCxn id="21520" idx="0"/>
          </p:cNvCxnSpPr>
          <p:nvPr/>
        </p:nvCxnSpPr>
        <p:spPr bwMode="auto">
          <a:xfrm flipH="1">
            <a:off x="5524500" y="5670550"/>
            <a:ext cx="996950" cy="42545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525" name="AutoShape 21"/>
          <p:cNvCxnSpPr>
            <a:cxnSpLocks noChangeShapeType="1"/>
            <a:stCxn id="21522" idx="5"/>
            <a:endCxn id="21521" idx="0"/>
          </p:cNvCxnSpPr>
          <p:nvPr/>
        </p:nvCxnSpPr>
        <p:spPr bwMode="auto">
          <a:xfrm>
            <a:off x="6737350" y="5670550"/>
            <a:ext cx="1225550" cy="42545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1526" name="Text Box 22"/>
          <p:cNvSpPr txBox="1">
            <a:spLocks noChangeArrowheads="1"/>
          </p:cNvSpPr>
          <p:nvPr/>
        </p:nvSpPr>
        <p:spPr bwMode="auto">
          <a:xfrm>
            <a:off x="4411663" y="1654175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>
                <a:latin typeface="Times New Roman" panose="02020603050405020304" pitchFamily="18" charset="0"/>
              </a:rPr>
              <a:t>1</a:t>
            </a:r>
          </a:p>
        </p:txBody>
      </p:sp>
      <p:sp>
        <p:nvSpPr>
          <p:cNvPr id="21527" name="Text Box 23"/>
          <p:cNvSpPr txBox="1">
            <a:spLocks noChangeArrowheads="1"/>
          </p:cNvSpPr>
          <p:nvPr/>
        </p:nvSpPr>
        <p:spPr bwMode="auto">
          <a:xfrm>
            <a:off x="5749925" y="2247900"/>
            <a:ext cx="387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>
                <a:latin typeface="Times New Roman" panose="02020603050405020304" pitchFamily="18" charset="0"/>
              </a:rPr>
              <a:t>M</a:t>
            </a:r>
          </a:p>
        </p:txBody>
      </p:sp>
      <p:sp>
        <p:nvSpPr>
          <p:cNvPr id="21528" name="Text Box 24"/>
          <p:cNvSpPr txBox="1">
            <a:spLocks noChangeArrowheads="1"/>
          </p:cNvSpPr>
          <p:nvPr/>
        </p:nvSpPr>
        <p:spPr bwMode="auto">
          <a:xfrm>
            <a:off x="4300538" y="3300413"/>
            <a:ext cx="3873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>
                <a:latin typeface="Times New Roman" panose="02020603050405020304" pitchFamily="18" charset="0"/>
              </a:rPr>
              <a:t>M</a:t>
            </a:r>
          </a:p>
        </p:txBody>
      </p:sp>
      <p:sp>
        <p:nvSpPr>
          <p:cNvPr id="21529" name="Text Box 25"/>
          <p:cNvSpPr txBox="1">
            <a:spLocks noChangeArrowheads="1"/>
          </p:cNvSpPr>
          <p:nvPr/>
        </p:nvSpPr>
        <p:spPr bwMode="auto">
          <a:xfrm>
            <a:off x="3321050" y="22860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>
                <a:latin typeface="Times New Roman" panose="02020603050405020304" pitchFamily="18" charset="0"/>
              </a:rPr>
              <a:t>1</a:t>
            </a:r>
          </a:p>
        </p:txBody>
      </p:sp>
      <p:sp>
        <p:nvSpPr>
          <p:cNvPr id="21530" name="Text Box 26"/>
          <p:cNvSpPr txBox="1">
            <a:spLocks noChangeArrowheads="1"/>
          </p:cNvSpPr>
          <p:nvPr/>
        </p:nvSpPr>
        <p:spPr bwMode="auto">
          <a:xfrm>
            <a:off x="6324600" y="28194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>
                <a:latin typeface="Times New Roman" panose="02020603050405020304" pitchFamily="18" charset="0"/>
              </a:rPr>
              <a:t>1</a:t>
            </a:r>
          </a:p>
        </p:txBody>
      </p:sp>
      <p:sp>
        <p:nvSpPr>
          <p:cNvPr id="21531" name="Text Box 27"/>
          <p:cNvSpPr txBox="1">
            <a:spLocks noChangeArrowheads="1"/>
          </p:cNvSpPr>
          <p:nvPr/>
        </p:nvSpPr>
        <p:spPr bwMode="auto">
          <a:xfrm>
            <a:off x="6324600" y="42672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>
                <a:latin typeface="Times New Roman" panose="02020603050405020304" pitchFamily="18" charset="0"/>
              </a:rPr>
              <a:t>1</a:t>
            </a:r>
          </a:p>
        </p:txBody>
      </p:sp>
      <p:sp>
        <p:nvSpPr>
          <p:cNvPr id="21532" name="Oval 28"/>
          <p:cNvSpPr>
            <a:spLocks noChangeArrowheads="1"/>
          </p:cNvSpPr>
          <p:nvPr/>
        </p:nvSpPr>
        <p:spPr bwMode="auto">
          <a:xfrm>
            <a:off x="2057400" y="35814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en-US" altLang="en-US" sz="2400">
              <a:latin typeface="Times New Roman" panose="02020603050405020304" pitchFamily="18" charset="0"/>
            </a:endParaRPr>
          </a:p>
        </p:txBody>
      </p:sp>
      <p:cxnSp>
        <p:nvCxnSpPr>
          <p:cNvPr id="21533" name="AutoShape 29"/>
          <p:cNvCxnSpPr>
            <a:cxnSpLocks noChangeShapeType="1"/>
            <a:stCxn id="21532" idx="7"/>
            <a:endCxn id="21507" idx="2"/>
          </p:cNvCxnSpPr>
          <p:nvPr/>
        </p:nvCxnSpPr>
        <p:spPr bwMode="auto">
          <a:xfrm flipV="1">
            <a:off x="2317750" y="2819400"/>
            <a:ext cx="425450" cy="80645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1534" name="Rectangle 30"/>
          <p:cNvSpPr>
            <a:spLocks noChangeArrowheads="1"/>
          </p:cNvSpPr>
          <p:nvPr/>
        </p:nvSpPr>
        <p:spPr bwMode="auto">
          <a:xfrm>
            <a:off x="527050" y="3541713"/>
            <a:ext cx="10668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2400">
                <a:latin typeface="Times New Roman" panose="02020603050405020304" pitchFamily="18" charset="0"/>
              </a:rPr>
              <a:t>human</a:t>
            </a:r>
          </a:p>
        </p:txBody>
      </p:sp>
      <p:sp>
        <p:nvSpPr>
          <p:cNvPr id="21535" name="Rectangle 31"/>
          <p:cNvSpPr>
            <a:spLocks noChangeArrowheads="1"/>
          </p:cNvSpPr>
          <p:nvPr/>
        </p:nvSpPr>
        <p:spPr bwMode="auto">
          <a:xfrm>
            <a:off x="2286000" y="4648200"/>
            <a:ext cx="10668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2400">
                <a:latin typeface="Times New Roman" panose="02020603050405020304" pitchFamily="18" charset="0"/>
              </a:rPr>
              <a:t>client</a:t>
            </a:r>
          </a:p>
        </p:txBody>
      </p:sp>
      <p:cxnSp>
        <p:nvCxnSpPr>
          <p:cNvPr id="21536" name="AutoShape 32"/>
          <p:cNvCxnSpPr>
            <a:cxnSpLocks noChangeShapeType="1"/>
            <a:stCxn id="21532" idx="5"/>
            <a:endCxn id="21535" idx="0"/>
          </p:cNvCxnSpPr>
          <p:nvPr/>
        </p:nvCxnSpPr>
        <p:spPr bwMode="auto">
          <a:xfrm>
            <a:off x="2317750" y="3841750"/>
            <a:ext cx="501650" cy="80645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1537" name="AutoShape 33"/>
          <p:cNvSpPr>
            <a:spLocks noChangeArrowheads="1"/>
          </p:cNvSpPr>
          <p:nvPr/>
        </p:nvSpPr>
        <p:spPr bwMode="auto">
          <a:xfrm>
            <a:off x="3962400" y="4495800"/>
            <a:ext cx="1447800" cy="685800"/>
          </a:xfrm>
          <a:prstGeom prst="diamond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>
                <a:latin typeface="Times New Roman" panose="02020603050405020304" pitchFamily="18" charset="0"/>
              </a:rPr>
              <a:t>needs</a:t>
            </a:r>
          </a:p>
        </p:txBody>
      </p:sp>
      <p:cxnSp>
        <p:nvCxnSpPr>
          <p:cNvPr id="21538" name="AutoShape 34"/>
          <p:cNvCxnSpPr>
            <a:cxnSpLocks noChangeShapeType="1"/>
            <a:stCxn id="21537" idx="3"/>
            <a:endCxn id="21511" idx="1"/>
          </p:cNvCxnSpPr>
          <p:nvPr/>
        </p:nvCxnSpPr>
        <p:spPr bwMode="auto">
          <a:xfrm>
            <a:off x="5410200" y="4838700"/>
            <a:ext cx="685800" cy="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539" name="AutoShape 35"/>
          <p:cNvCxnSpPr>
            <a:cxnSpLocks noChangeShapeType="1"/>
            <a:stCxn id="21535" idx="3"/>
            <a:endCxn id="21537" idx="1"/>
          </p:cNvCxnSpPr>
          <p:nvPr/>
        </p:nvCxnSpPr>
        <p:spPr bwMode="auto">
          <a:xfrm>
            <a:off x="3352800" y="4838700"/>
            <a:ext cx="609600" cy="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540" name="AutoShape 36"/>
          <p:cNvCxnSpPr>
            <a:cxnSpLocks noChangeShapeType="1"/>
            <a:stCxn id="21534" idx="3"/>
            <a:endCxn id="21532" idx="2"/>
          </p:cNvCxnSpPr>
          <p:nvPr/>
        </p:nvCxnSpPr>
        <p:spPr bwMode="auto">
          <a:xfrm>
            <a:off x="1593850" y="3732213"/>
            <a:ext cx="463550" cy="1587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1541" name="Text Box 37"/>
          <p:cNvSpPr txBox="1">
            <a:spLocks noChangeArrowheads="1"/>
          </p:cNvSpPr>
          <p:nvPr/>
        </p:nvSpPr>
        <p:spPr bwMode="auto">
          <a:xfrm>
            <a:off x="3308350" y="4495800"/>
            <a:ext cx="387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>
                <a:latin typeface="Times New Roman" panose="02020603050405020304" pitchFamily="18" charset="0"/>
              </a:rPr>
              <a:t>M</a:t>
            </a:r>
          </a:p>
        </p:txBody>
      </p:sp>
      <p:sp>
        <p:nvSpPr>
          <p:cNvPr id="21542" name="Text Box 38"/>
          <p:cNvSpPr txBox="1">
            <a:spLocks noChangeArrowheads="1"/>
          </p:cNvSpPr>
          <p:nvPr/>
        </p:nvSpPr>
        <p:spPr bwMode="auto">
          <a:xfrm>
            <a:off x="5759450" y="44958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>
                <a:latin typeface="Times New Roman" panose="02020603050405020304" pitchFamily="18" charset="0"/>
              </a:rPr>
              <a:t>1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228600"/>
            <a:ext cx="8458200" cy="1143000"/>
          </a:xfrm>
        </p:spPr>
        <p:txBody>
          <a:bodyPr/>
          <a:lstStyle/>
          <a:p>
            <a:r>
              <a:rPr lang="en-US" altLang="en-US" smtClean="0"/>
              <a:t>Making Tables from E-R Diagrams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153400" cy="4114800"/>
          </a:xfrm>
        </p:spPr>
        <p:txBody>
          <a:bodyPr/>
          <a:lstStyle/>
          <a:p>
            <a:r>
              <a:rPr lang="en-US" altLang="en-US" smtClean="0"/>
              <a:t>Pick a primary key for each entity</a:t>
            </a:r>
          </a:p>
          <a:p>
            <a:r>
              <a:rPr lang="en-US" altLang="en-US" smtClean="0"/>
              <a:t>Build the tables</a:t>
            </a:r>
          </a:p>
          <a:p>
            <a:pPr lvl="1"/>
            <a:r>
              <a:rPr lang="en-US" altLang="en-US" smtClean="0"/>
              <a:t>One per entity</a:t>
            </a:r>
          </a:p>
          <a:p>
            <a:pPr lvl="1"/>
            <a:r>
              <a:rPr lang="en-US" altLang="en-US" smtClean="0"/>
              <a:t>Plus one per M:M relationship</a:t>
            </a:r>
          </a:p>
          <a:p>
            <a:pPr lvl="1"/>
            <a:r>
              <a:rPr lang="en-US" altLang="en-US" smtClean="0"/>
              <a:t>Choose terse but memorable table and field names</a:t>
            </a:r>
          </a:p>
          <a:p>
            <a:r>
              <a:rPr lang="en-US" altLang="en-US" smtClean="0"/>
              <a:t>Check for parsimonious representation</a:t>
            </a:r>
          </a:p>
          <a:p>
            <a:pPr lvl="1"/>
            <a:r>
              <a:rPr lang="en-US" altLang="en-US" smtClean="0"/>
              <a:t>Relational “normalization”</a:t>
            </a:r>
          </a:p>
          <a:p>
            <a:pPr lvl="1"/>
            <a:r>
              <a:rPr lang="en-US" altLang="en-US" smtClean="0"/>
              <a:t>Redundant storage of computable values</a:t>
            </a:r>
          </a:p>
          <a:p>
            <a:r>
              <a:rPr lang="en-US" altLang="en-US" smtClean="0"/>
              <a:t>Implement using a DBMS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One Possible </a:t>
            </a:r>
            <a:r>
              <a:rPr lang="en-US" altLang="en-US" dirty="0" smtClean="0"/>
              <a:t>Table </a:t>
            </a:r>
            <a:r>
              <a:rPr lang="en-US" altLang="en-US" dirty="0" smtClean="0"/>
              <a:t>Structure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/>
              <a:t>Persons: </a:t>
            </a:r>
            <a:r>
              <a:rPr lang="en-US" altLang="en-US" u="sng" dirty="0" smtClean="0"/>
              <a:t>id</a:t>
            </a:r>
            <a:r>
              <a:rPr lang="en-US" altLang="en-US" dirty="0" smtClean="0"/>
              <a:t>, </a:t>
            </a:r>
            <a:r>
              <a:rPr lang="en-US" altLang="en-US" dirty="0" err="1" smtClean="0"/>
              <a:t>fname</a:t>
            </a:r>
            <a:r>
              <a:rPr lang="en-US" altLang="en-US" dirty="0" smtClean="0"/>
              <a:t>, </a:t>
            </a:r>
            <a:r>
              <a:rPr lang="en-US" altLang="en-US" dirty="0" err="1" smtClean="0"/>
              <a:t>lname</a:t>
            </a:r>
            <a:r>
              <a:rPr lang="en-US" altLang="en-US" dirty="0" smtClean="0"/>
              <a:t>, </a:t>
            </a:r>
            <a:r>
              <a:rPr lang="en-US" altLang="en-US" dirty="0" err="1" smtClean="0"/>
              <a:t>userid</a:t>
            </a:r>
            <a:r>
              <a:rPr lang="en-US" altLang="en-US" dirty="0" smtClean="0"/>
              <a:t>, password</a:t>
            </a:r>
          </a:p>
          <a:p>
            <a:r>
              <a:rPr lang="en-US" altLang="en-US" dirty="0" smtClean="0"/>
              <a:t>Contacts: id, </a:t>
            </a:r>
            <a:r>
              <a:rPr lang="en-US" altLang="en-US" dirty="0" err="1" smtClean="0"/>
              <a:t>ctype</a:t>
            </a:r>
            <a:r>
              <a:rPr lang="en-US" altLang="en-US" dirty="0" smtClean="0"/>
              <a:t>, </a:t>
            </a:r>
            <a:r>
              <a:rPr lang="en-US" altLang="en-US" dirty="0" err="1" smtClean="0"/>
              <a:t>cstring</a:t>
            </a:r>
            <a:endParaRPr lang="en-US" altLang="en-US" dirty="0" smtClean="0"/>
          </a:p>
          <a:p>
            <a:r>
              <a:rPr lang="en-US" altLang="en-US" dirty="0" err="1" smtClean="0"/>
              <a:t>Ctlabels</a:t>
            </a:r>
            <a:r>
              <a:rPr lang="en-US" altLang="en-US" dirty="0" smtClean="0"/>
              <a:t>: </a:t>
            </a:r>
            <a:r>
              <a:rPr lang="en-US" altLang="en-US" dirty="0" err="1" smtClean="0"/>
              <a:t>c</a:t>
            </a:r>
            <a:r>
              <a:rPr lang="en-US" altLang="en-US" u="sng" dirty="0" err="1" smtClean="0"/>
              <a:t>type</a:t>
            </a:r>
            <a:r>
              <a:rPr lang="en-US" altLang="en-US" dirty="0" smtClean="0"/>
              <a:t>, string</a:t>
            </a:r>
          </a:p>
          <a:p>
            <a:r>
              <a:rPr lang="en-US" altLang="en-US" dirty="0" smtClean="0"/>
              <a:t>Students: </a:t>
            </a:r>
            <a:r>
              <a:rPr lang="en-US" altLang="en-US" u="sng" dirty="0" smtClean="0"/>
              <a:t>id</a:t>
            </a:r>
            <a:r>
              <a:rPr lang="en-US" altLang="en-US" dirty="0" smtClean="0"/>
              <a:t>, team, </a:t>
            </a:r>
            <a:r>
              <a:rPr lang="en-US" altLang="en-US" dirty="0" err="1" smtClean="0"/>
              <a:t>mrole</a:t>
            </a:r>
            <a:endParaRPr lang="en-US" altLang="en-US" dirty="0" smtClean="0"/>
          </a:p>
          <a:p>
            <a:r>
              <a:rPr lang="en-US" altLang="en-US" dirty="0" err="1" smtClean="0"/>
              <a:t>Iroles</a:t>
            </a:r>
            <a:r>
              <a:rPr lang="en-US" altLang="en-US" dirty="0" smtClean="0"/>
              <a:t>: </a:t>
            </a:r>
            <a:r>
              <a:rPr lang="en-US" altLang="en-US" u="sng" dirty="0" smtClean="0"/>
              <a:t>id, </a:t>
            </a:r>
            <a:r>
              <a:rPr lang="en-US" altLang="en-US" u="sng" dirty="0" err="1" smtClean="0"/>
              <a:t>irole</a:t>
            </a:r>
            <a:endParaRPr lang="en-US" altLang="en-US" u="sng" dirty="0" smtClean="0"/>
          </a:p>
          <a:p>
            <a:r>
              <a:rPr lang="en-US" altLang="en-US" dirty="0" err="1" smtClean="0"/>
              <a:t>Rlabels</a:t>
            </a:r>
            <a:r>
              <a:rPr lang="en-US" altLang="en-US" dirty="0" smtClean="0"/>
              <a:t>: </a:t>
            </a:r>
            <a:r>
              <a:rPr lang="en-US" altLang="en-US" u="sng" dirty="0" smtClean="0"/>
              <a:t>role</a:t>
            </a:r>
            <a:r>
              <a:rPr lang="en-US" altLang="en-US" dirty="0" smtClean="0"/>
              <a:t>, string</a:t>
            </a:r>
          </a:p>
          <a:p>
            <a:r>
              <a:rPr lang="en-US" altLang="en-US" dirty="0" smtClean="0"/>
              <a:t>Projects: </a:t>
            </a:r>
            <a:r>
              <a:rPr lang="en-US" altLang="en-US" u="sng" dirty="0" smtClean="0"/>
              <a:t>team</a:t>
            </a:r>
            <a:r>
              <a:rPr lang="en-US" altLang="en-US" dirty="0" smtClean="0"/>
              <a:t>, client, </a:t>
            </a:r>
            <a:r>
              <a:rPr lang="en-US" altLang="en-US" dirty="0" err="1" smtClean="0"/>
              <a:t>pstring</a:t>
            </a:r>
            <a:endParaRPr lang="en-US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28600" y="76200"/>
            <a:ext cx="4351638" cy="68788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900" dirty="0" smtClean="0"/>
              <a:t>CREATE </a:t>
            </a:r>
            <a:r>
              <a:rPr lang="en-US" sz="900" dirty="0"/>
              <a:t>TABLE persons (</a:t>
            </a:r>
          </a:p>
          <a:p>
            <a:pPr algn="l"/>
            <a:r>
              <a:rPr lang="en-US" sz="900" dirty="0"/>
              <a:t>  id      MEDIUMINT UNSIGNED NOT NULL AUTO_INCREMENT,</a:t>
            </a:r>
          </a:p>
          <a:p>
            <a:pPr algn="l"/>
            <a:r>
              <a:rPr lang="en-US" sz="900" dirty="0"/>
              <a:t>  </a:t>
            </a:r>
            <a:r>
              <a:rPr lang="en-US" sz="900" dirty="0" err="1"/>
              <a:t>fname</a:t>
            </a:r>
            <a:r>
              <a:rPr lang="en-US" sz="900" dirty="0"/>
              <a:t>   VARCHAR(15) NOT NULL,</a:t>
            </a:r>
          </a:p>
          <a:p>
            <a:pPr algn="l"/>
            <a:r>
              <a:rPr lang="en-US" sz="900" dirty="0"/>
              <a:t>  </a:t>
            </a:r>
            <a:r>
              <a:rPr lang="en-US" sz="900" dirty="0" err="1"/>
              <a:t>lname</a:t>
            </a:r>
            <a:r>
              <a:rPr lang="en-US" sz="900" dirty="0"/>
              <a:t>   VARCHAR(30) NOT NULL,</a:t>
            </a:r>
          </a:p>
          <a:p>
            <a:pPr algn="l"/>
            <a:r>
              <a:rPr lang="en-US" sz="900" dirty="0"/>
              <a:t>  </a:t>
            </a:r>
            <a:r>
              <a:rPr lang="en-US" sz="900" dirty="0" err="1"/>
              <a:t>userid</a:t>
            </a:r>
            <a:r>
              <a:rPr lang="en-US" sz="900" dirty="0"/>
              <a:t>  VARCHAR(40) NOT NULL,</a:t>
            </a:r>
          </a:p>
          <a:p>
            <a:pPr algn="l"/>
            <a:r>
              <a:rPr lang="en-US" sz="900" dirty="0"/>
              <a:t>  password VARCHAR(40) NOT NULL,</a:t>
            </a:r>
          </a:p>
          <a:p>
            <a:pPr algn="l"/>
            <a:r>
              <a:rPr lang="en-US" sz="900" dirty="0"/>
              <a:t>  PRIMARY KEY (id)</a:t>
            </a:r>
          </a:p>
          <a:p>
            <a:pPr algn="l"/>
            <a:r>
              <a:rPr lang="en-US" sz="900" dirty="0"/>
              <a:t>) ENGINE=INNODB;</a:t>
            </a:r>
          </a:p>
          <a:p>
            <a:pPr algn="l"/>
            <a:endParaRPr lang="en-US" sz="900" dirty="0"/>
          </a:p>
          <a:p>
            <a:pPr algn="l"/>
            <a:r>
              <a:rPr lang="en-US" sz="900" dirty="0"/>
              <a:t>CREATE TABLE </a:t>
            </a:r>
            <a:r>
              <a:rPr lang="en-US" sz="900" dirty="0" err="1"/>
              <a:t>ctlabels</a:t>
            </a:r>
            <a:r>
              <a:rPr lang="en-US" sz="900" dirty="0"/>
              <a:t> (</a:t>
            </a:r>
          </a:p>
          <a:p>
            <a:pPr algn="l"/>
            <a:r>
              <a:rPr lang="en-US" sz="900" dirty="0"/>
              <a:t>  </a:t>
            </a:r>
            <a:r>
              <a:rPr lang="en-US" sz="900" dirty="0" err="1"/>
              <a:t>ctype</a:t>
            </a:r>
            <a:r>
              <a:rPr lang="en-US" sz="900" dirty="0"/>
              <a:t>   SMALLINT UNSIGNED NOT NULL AUTO_INCREMENT,</a:t>
            </a:r>
          </a:p>
          <a:p>
            <a:pPr algn="l"/>
            <a:r>
              <a:rPr lang="en-US" sz="900" dirty="0"/>
              <a:t>  string  VARCHAR(40) NOT NULL,</a:t>
            </a:r>
          </a:p>
          <a:p>
            <a:pPr algn="l"/>
            <a:r>
              <a:rPr lang="en-US" sz="900" dirty="0"/>
              <a:t>  PRIMARY KEY (</a:t>
            </a:r>
            <a:r>
              <a:rPr lang="en-US" sz="900" dirty="0" err="1"/>
              <a:t>ctype</a:t>
            </a:r>
            <a:r>
              <a:rPr lang="en-US" sz="900" dirty="0"/>
              <a:t>)</a:t>
            </a:r>
          </a:p>
          <a:p>
            <a:pPr algn="l"/>
            <a:r>
              <a:rPr lang="en-US" sz="900" dirty="0"/>
              <a:t>) ENGINE=INNODB;</a:t>
            </a:r>
          </a:p>
          <a:p>
            <a:pPr algn="l"/>
            <a:endParaRPr lang="en-US" sz="900" dirty="0"/>
          </a:p>
          <a:p>
            <a:pPr algn="l"/>
            <a:r>
              <a:rPr lang="en-US" sz="900" dirty="0"/>
              <a:t>CREATE TABLE contacts (</a:t>
            </a:r>
          </a:p>
          <a:p>
            <a:pPr algn="l"/>
            <a:r>
              <a:rPr lang="en-US" sz="900" dirty="0"/>
              <a:t>  </a:t>
            </a:r>
            <a:r>
              <a:rPr lang="en-US" sz="900" dirty="0" err="1"/>
              <a:t>ckey</a:t>
            </a:r>
            <a:r>
              <a:rPr lang="en-US" sz="900" dirty="0"/>
              <a:t>    MEDIUMINT UNSIGNED NOT NULL AUTO_INCREMENT,</a:t>
            </a:r>
          </a:p>
          <a:p>
            <a:pPr algn="l"/>
            <a:r>
              <a:rPr lang="en-US" sz="900" dirty="0"/>
              <a:t>  id      MEDIUMINT UNSIGNED NOT NULL,</a:t>
            </a:r>
          </a:p>
          <a:p>
            <a:pPr algn="l"/>
            <a:r>
              <a:rPr lang="en-US" sz="900" dirty="0"/>
              <a:t>  </a:t>
            </a:r>
            <a:r>
              <a:rPr lang="en-US" sz="900" dirty="0" err="1"/>
              <a:t>ctype</a:t>
            </a:r>
            <a:r>
              <a:rPr lang="en-US" sz="900" dirty="0"/>
              <a:t>   SMALLINT UNSIGNED NOT NULL,</a:t>
            </a:r>
          </a:p>
          <a:p>
            <a:pPr algn="l"/>
            <a:r>
              <a:rPr lang="en-US" sz="900" dirty="0"/>
              <a:t>  </a:t>
            </a:r>
            <a:r>
              <a:rPr lang="en-US" sz="900" dirty="0" err="1"/>
              <a:t>cstring</a:t>
            </a:r>
            <a:r>
              <a:rPr lang="en-US" sz="900" dirty="0"/>
              <a:t> VARCHAR(40) NOT NULL,</a:t>
            </a:r>
          </a:p>
          <a:p>
            <a:pPr algn="l"/>
            <a:r>
              <a:rPr lang="en-US" sz="900" dirty="0"/>
              <a:t>  FOREIGN KEY (id) REFERENCES persons(id) ON DELETE CASCADE,</a:t>
            </a:r>
          </a:p>
          <a:p>
            <a:pPr algn="l"/>
            <a:r>
              <a:rPr lang="en-US" sz="900" dirty="0"/>
              <a:t>  FOREIGN KEY (</a:t>
            </a:r>
            <a:r>
              <a:rPr lang="en-US" sz="900" dirty="0" err="1"/>
              <a:t>ctype</a:t>
            </a:r>
            <a:r>
              <a:rPr lang="en-US" sz="900" dirty="0"/>
              <a:t>) REFERENCES </a:t>
            </a:r>
            <a:r>
              <a:rPr lang="en-US" sz="900" dirty="0" err="1"/>
              <a:t>ctlabels</a:t>
            </a:r>
            <a:r>
              <a:rPr lang="en-US" sz="900" dirty="0"/>
              <a:t>(</a:t>
            </a:r>
            <a:r>
              <a:rPr lang="en-US" sz="900" dirty="0" err="1"/>
              <a:t>ctype</a:t>
            </a:r>
            <a:r>
              <a:rPr lang="en-US" sz="900" dirty="0"/>
              <a:t>) ON DELETE RESTRICT,</a:t>
            </a:r>
          </a:p>
          <a:p>
            <a:pPr algn="l"/>
            <a:r>
              <a:rPr lang="en-US" sz="900" dirty="0"/>
              <a:t>  PRIMARY KEY (</a:t>
            </a:r>
            <a:r>
              <a:rPr lang="en-US" sz="900" dirty="0" err="1"/>
              <a:t>ckey</a:t>
            </a:r>
            <a:r>
              <a:rPr lang="en-US" sz="900" dirty="0"/>
              <a:t>)</a:t>
            </a:r>
          </a:p>
          <a:p>
            <a:pPr algn="l"/>
            <a:r>
              <a:rPr lang="en-US" sz="900" dirty="0"/>
              <a:t>) ENGINE=INNODB;</a:t>
            </a:r>
          </a:p>
          <a:p>
            <a:pPr algn="l"/>
            <a:endParaRPr lang="en-US" sz="900" dirty="0"/>
          </a:p>
          <a:p>
            <a:pPr algn="l"/>
            <a:r>
              <a:rPr lang="en-US" sz="900" dirty="0"/>
              <a:t>CREATE TABLE </a:t>
            </a:r>
            <a:r>
              <a:rPr lang="en-US" sz="900" dirty="0" err="1"/>
              <a:t>rlabels</a:t>
            </a:r>
            <a:r>
              <a:rPr lang="en-US" sz="900" dirty="0"/>
              <a:t> (</a:t>
            </a:r>
          </a:p>
          <a:p>
            <a:pPr algn="l"/>
            <a:r>
              <a:rPr lang="en-US" sz="900" dirty="0"/>
              <a:t>  role    SMALLINT UNSIGNED NOT NULL AUTO_INCREMENT,</a:t>
            </a:r>
          </a:p>
          <a:p>
            <a:pPr algn="l"/>
            <a:r>
              <a:rPr lang="en-US" sz="900" dirty="0"/>
              <a:t>  string  VARCHAR(40) NOT NULL,</a:t>
            </a:r>
          </a:p>
          <a:p>
            <a:pPr algn="l"/>
            <a:r>
              <a:rPr lang="en-US" sz="900" dirty="0"/>
              <a:t>  PRIMARY KEY (role)</a:t>
            </a:r>
          </a:p>
          <a:p>
            <a:pPr algn="l"/>
            <a:r>
              <a:rPr lang="en-US" sz="900" dirty="0"/>
              <a:t>) ENGINE=INNODB;</a:t>
            </a:r>
          </a:p>
          <a:p>
            <a:pPr algn="l"/>
            <a:endParaRPr lang="en-US" sz="900" dirty="0"/>
          </a:p>
          <a:p>
            <a:pPr algn="l"/>
            <a:r>
              <a:rPr lang="en-US" sz="900" dirty="0"/>
              <a:t>CREATE TABLE projects (</a:t>
            </a:r>
          </a:p>
          <a:p>
            <a:pPr algn="l"/>
            <a:r>
              <a:rPr lang="en-US" sz="900" dirty="0"/>
              <a:t>  team    SMALLINT UNSIGNED NOT NULL AUTO_INCREMENT,</a:t>
            </a:r>
          </a:p>
          <a:p>
            <a:pPr algn="l"/>
            <a:r>
              <a:rPr lang="en-US" sz="900" dirty="0"/>
              <a:t>  client  MEDIUMINT UNSIGNED NOT NULL,</a:t>
            </a:r>
          </a:p>
          <a:p>
            <a:pPr algn="l"/>
            <a:r>
              <a:rPr lang="en-US" sz="900" dirty="0"/>
              <a:t>  string  VARCHAR(40) NOT NULL,</a:t>
            </a:r>
          </a:p>
          <a:p>
            <a:pPr algn="l"/>
            <a:r>
              <a:rPr lang="en-US" sz="900" dirty="0"/>
              <a:t>  FOREIGN KEY (client) REFERENCES persons(id) ON DELETE RESTRICT,</a:t>
            </a:r>
          </a:p>
          <a:p>
            <a:pPr algn="l"/>
            <a:r>
              <a:rPr lang="en-US" sz="900" dirty="0"/>
              <a:t>  PRIMARY KEY (team)</a:t>
            </a:r>
          </a:p>
          <a:p>
            <a:pPr algn="l"/>
            <a:r>
              <a:rPr lang="en-US" sz="900" dirty="0"/>
              <a:t>) ENGINE=INNODB;</a:t>
            </a:r>
          </a:p>
          <a:p>
            <a:pPr algn="l"/>
            <a:endParaRPr lang="en-US" sz="900" dirty="0"/>
          </a:p>
          <a:p>
            <a:pPr algn="l"/>
            <a:r>
              <a:rPr lang="en-US" sz="900" dirty="0"/>
              <a:t>CREATE TABLE students (</a:t>
            </a:r>
          </a:p>
          <a:p>
            <a:pPr algn="l"/>
            <a:r>
              <a:rPr lang="en-US" sz="900" dirty="0"/>
              <a:t>  id      MEDIUMINT UNSIGNED NOT NULL,</a:t>
            </a:r>
          </a:p>
          <a:p>
            <a:pPr algn="l"/>
            <a:r>
              <a:rPr lang="en-US" sz="900" dirty="0"/>
              <a:t>  team    SMALLINT UNSIGNED,</a:t>
            </a:r>
          </a:p>
          <a:p>
            <a:pPr algn="l"/>
            <a:r>
              <a:rPr lang="en-US" sz="900" dirty="0"/>
              <a:t>  </a:t>
            </a:r>
            <a:r>
              <a:rPr lang="en-US" sz="900" dirty="0" err="1"/>
              <a:t>mrole</a:t>
            </a:r>
            <a:r>
              <a:rPr lang="en-US" sz="900" dirty="0"/>
              <a:t>   SMALLINT UNSIGNED,</a:t>
            </a:r>
          </a:p>
          <a:p>
            <a:pPr algn="l"/>
            <a:r>
              <a:rPr lang="en-US" sz="900" dirty="0"/>
              <a:t>  FOREIGN KEY (id) REFERENCES persons(id) ON DELETE CASCADE,</a:t>
            </a:r>
          </a:p>
          <a:p>
            <a:pPr algn="l"/>
            <a:r>
              <a:rPr lang="en-US" sz="900" dirty="0"/>
              <a:t>  FOREIGN KEY (team) REFERENCES projects(team) ON DELETE SET NULL,</a:t>
            </a:r>
          </a:p>
          <a:p>
            <a:pPr algn="l"/>
            <a:r>
              <a:rPr lang="en-US" sz="900" dirty="0"/>
              <a:t>  FOREIGN KEY (</a:t>
            </a:r>
            <a:r>
              <a:rPr lang="en-US" sz="900" dirty="0" err="1"/>
              <a:t>mrole</a:t>
            </a:r>
            <a:r>
              <a:rPr lang="en-US" sz="900" dirty="0"/>
              <a:t>) REFERENCES </a:t>
            </a:r>
            <a:r>
              <a:rPr lang="en-US" sz="900" dirty="0" err="1"/>
              <a:t>rlabels</a:t>
            </a:r>
            <a:r>
              <a:rPr lang="en-US" sz="900" dirty="0"/>
              <a:t>(role) ON DELETE SET NULL,</a:t>
            </a:r>
          </a:p>
          <a:p>
            <a:pPr algn="l"/>
            <a:r>
              <a:rPr lang="en-US" sz="900" dirty="0"/>
              <a:t>  PRIMARY KEY (id)</a:t>
            </a:r>
          </a:p>
          <a:p>
            <a:pPr algn="l"/>
            <a:r>
              <a:rPr lang="en-US" sz="900" dirty="0"/>
              <a:t>) ENGINE=INNODB</a:t>
            </a:r>
            <a:r>
              <a:rPr lang="en-US" sz="900" dirty="0" smtClean="0"/>
              <a:t>;</a:t>
            </a:r>
            <a:endParaRPr lang="en-US" sz="900" dirty="0"/>
          </a:p>
        </p:txBody>
      </p:sp>
      <p:sp>
        <p:nvSpPr>
          <p:cNvPr id="6" name="Rectangle 5"/>
          <p:cNvSpPr/>
          <p:nvPr/>
        </p:nvSpPr>
        <p:spPr>
          <a:xfrm>
            <a:off x="4800600" y="457200"/>
            <a:ext cx="4114800" cy="549381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l"/>
            <a:endParaRPr lang="en-US" sz="900" dirty="0"/>
          </a:p>
          <a:p>
            <a:pPr algn="l"/>
            <a:r>
              <a:rPr lang="en-US" sz="900" dirty="0"/>
              <a:t>CREATE TABLE </a:t>
            </a:r>
            <a:r>
              <a:rPr lang="en-US" sz="900" dirty="0" err="1"/>
              <a:t>iroles</a:t>
            </a:r>
            <a:r>
              <a:rPr lang="en-US" sz="900" dirty="0"/>
              <a:t> (</a:t>
            </a:r>
          </a:p>
          <a:p>
            <a:pPr algn="l"/>
            <a:r>
              <a:rPr lang="en-US" sz="900" dirty="0"/>
              <a:t>  </a:t>
            </a:r>
            <a:r>
              <a:rPr lang="en-US" sz="900" dirty="0" err="1"/>
              <a:t>ikey</a:t>
            </a:r>
            <a:r>
              <a:rPr lang="en-US" sz="900" dirty="0"/>
              <a:t>    MEDIUMINT UNSIGNED NOT NULL AUTO_INCREMENT,</a:t>
            </a:r>
          </a:p>
          <a:p>
            <a:pPr algn="l"/>
            <a:r>
              <a:rPr lang="en-US" sz="900" dirty="0"/>
              <a:t>  id      MEDIUMINT UNSIGNED NOT NULL,</a:t>
            </a:r>
          </a:p>
          <a:p>
            <a:pPr algn="l"/>
            <a:r>
              <a:rPr lang="en-US" sz="900" dirty="0"/>
              <a:t>  </a:t>
            </a:r>
            <a:r>
              <a:rPr lang="en-US" sz="900" dirty="0" err="1"/>
              <a:t>irole</a:t>
            </a:r>
            <a:r>
              <a:rPr lang="en-US" sz="900" dirty="0"/>
              <a:t>   SMALLINT UNSIGNED NOT NULL,</a:t>
            </a:r>
          </a:p>
          <a:p>
            <a:pPr algn="l"/>
            <a:r>
              <a:rPr lang="en-US" sz="900" dirty="0"/>
              <a:t>  FOREIGN KEY (id) REFERENCES persons(id) ON DELETE CASCADE,</a:t>
            </a:r>
          </a:p>
          <a:p>
            <a:pPr algn="l"/>
            <a:r>
              <a:rPr lang="en-US" sz="900" dirty="0"/>
              <a:t>  FOREIGN KEY (</a:t>
            </a:r>
            <a:r>
              <a:rPr lang="en-US" sz="900" dirty="0" err="1"/>
              <a:t>irole</a:t>
            </a:r>
            <a:r>
              <a:rPr lang="en-US" sz="900" dirty="0"/>
              <a:t>) REFERENCES </a:t>
            </a:r>
            <a:r>
              <a:rPr lang="en-US" sz="900" dirty="0" err="1"/>
              <a:t>rlabels</a:t>
            </a:r>
            <a:r>
              <a:rPr lang="en-US" sz="900" dirty="0"/>
              <a:t>(role) ON DELETE CASCADE,</a:t>
            </a:r>
          </a:p>
          <a:p>
            <a:pPr algn="l"/>
            <a:r>
              <a:rPr lang="en-US" sz="900" dirty="0"/>
              <a:t>  PRIMARY KEY (</a:t>
            </a:r>
            <a:r>
              <a:rPr lang="en-US" sz="900" dirty="0" err="1"/>
              <a:t>ikey</a:t>
            </a:r>
            <a:r>
              <a:rPr lang="en-US" sz="900" dirty="0"/>
              <a:t>)</a:t>
            </a:r>
          </a:p>
          <a:p>
            <a:pPr algn="l"/>
            <a:r>
              <a:rPr lang="en-US" sz="900" dirty="0"/>
              <a:t>) ENGINE=INNODB;</a:t>
            </a:r>
          </a:p>
          <a:p>
            <a:pPr algn="l"/>
            <a:endParaRPr lang="en-US" sz="900" dirty="0"/>
          </a:p>
          <a:p>
            <a:pPr algn="l"/>
            <a:r>
              <a:rPr lang="en-US" sz="900" dirty="0"/>
              <a:t>INSERT INTO </a:t>
            </a:r>
            <a:r>
              <a:rPr lang="en-US" sz="900" dirty="0" err="1"/>
              <a:t>rlabels</a:t>
            </a:r>
            <a:endParaRPr lang="en-US" sz="900" dirty="0"/>
          </a:p>
          <a:p>
            <a:pPr algn="l"/>
            <a:r>
              <a:rPr lang="en-US" sz="900" dirty="0"/>
              <a:t>  (string) VALUES</a:t>
            </a:r>
          </a:p>
          <a:p>
            <a:pPr algn="l"/>
            <a:r>
              <a:rPr lang="en-US" sz="900" dirty="0"/>
              <a:t>  ('Project Manager'),</a:t>
            </a:r>
          </a:p>
          <a:p>
            <a:pPr algn="l"/>
            <a:r>
              <a:rPr lang="en-US" sz="900" dirty="0"/>
              <a:t>  ('System Architect'),</a:t>
            </a:r>
          </a:p>
          <a:p>
            <a:pPr algn="l"/>
            <a:r>
              <a:rPr lang="en-US" sz="900" dirty="0"/>
              <a:t>  ('Data Architect'),</a:t>
            </a:r>
          </a:p>
          <a:p>
            <a:pPr algn="l"/>
            <a:r>
              <a:rPr lang="en-US" sz="900" dirty="0"/>
              <a:t>  ('Test Designer'),</a:t>
            </a:r>
          </a:p>
          <a:p>
            <a:pPr algn="l"/>
            <a:r>
              <a:rPr lang="en-US" sz="900" dirty="0"/>
              <a:t>  ('PHP Programmer'),</a:t>
            </a:r>
          </a:p>
          <a:p>
            <a:pPr algn="l"/>
            <a:r>
              <a:rPr lang="en-US" sz="900" dirty="0"/>
              <a:t>  ('JavaScript Programmer'),</a:t>
            </a:r>
          </a:p>
          <a:p>
            <a:pPr algn="l"/>
            <a:r>
              <a:rPr lang="en-US" sz="900" dirty="0"/>
              <a:t>  ('Database Administrator'),</a:t>
            </a:r>
          </a:p>
          <a:p>
            <a:pPr algn="l"/>
            <a:r>
              <a:rPr lang="en-US" sz="900" dirty="0"/>
              <a:t>  ('XML Designer');</a:t>
            </a:r>
          </a:p>
          <a:p>
            <a:pPr algn="l"/>
            <a:endParaRPr lang="en-US" sz="900" dirty="0"/>
          </a:p>
          <a:p>
            <a:pPr algn="l"/>
            <a:r>
              <a:rPr lang="en-US" sz="900" dirty="0"/>
              <a:t>INSERT INTO </a:t>
            </a:r>
            <a:r>
              <a:rPr lang="en-US" sz="900" dirty="0" err="1"/>
              <a:t>ctlabels</a:t>
            </a:r>
            <a:endParaRPr lang="en-US" sz="900" dirty="0"/>
          </a:p>
          <a:p>
            <a:pPr algn="l"/>
            <a:r>
              <a:rPr lang="en-US" sz="900" dirty="0"/>
              <a:t>  (string) VALUES</a:t>
            </a:r>
          </a:p>
          <a:p>
            <a:pPr algn="l"/>
            <a:r>
              <a:rPr lang="en-US" sz="900" dirty="0"/>
              <a:t>  ('primary email'),</a:t>
            </a:r>
          </a:p>
          <a:p>
            <a:pPr algn="l"/>
            <a:r>
              <a:rPr lang="en-US" sz="900" dirty="0"/>
              <a:t>  ('alternate email'),</a:t>
            </a:r>
          </a:p>
          <a:p>
            <a:pPr algn="l"/>
            <a:r>
              <a:rPr lang="en-US" sz="900" dirty="0"/>
              <a:t>  ('home phone'),</a:t>
            </a:r>
          </a:p>
          <a:p>
            <a:pPr algn="l"/>
            <a:r>
              <a:rPr lang="en-US" sz="900" dirty="0"/>
              <a:t>  ('cell phone'),</a:t>
            </a:r>
          </a:p>
          <a:p>
            <a:pPr algn="l"/>
            <a:r>
              <a:rPr lang="en-US" sz="900" dirty="0"/>
              <a:t>  ('work phone'),</a:t>
            </a:r>
          </a:p>
          <a:p>
            <a:pPr algn="l"/>
            <a:r>
              <a:rPr lang="en-US" sz="900" dirty="0"/>
              <a:t>  ('AOL IM'),</a:t>
            </a:r>
          </a:p>
          <a:p>
            <a:pPr algn="l"/>
            <a:r>
              <a:rPr lang="en-US" sz="900" dirty="0"/>
              <a:t>  ('Yahoo Chat'),</a:t>
            </a:r>
          </a:p>
          <a:p>
            <a:pPr algn="l"/>
            <a:r>
              <a:rPr lang="en-US" sz="900" dirty="0"/>
              <a:t>  ('MSN Messenger'),</a:t>
            </a:r>
          </a:p>
          <a:p>
            <a:pPr algn="l"/>
            <a:r>
              <a:rPr lang="en-US" sz="900" dirty="0"/>
              <a:t>  ('other');</a:t>
            </a:r>
          </a:p>
          <a:p>
            <a:pPr algn="l"/>
            <a:endParaRPr lang="en-US" sz="900" dirty="0"/>
          </a:p>
          <a:p>
            <a:pPr algn="l"/>
            <a:r>
              <a:rPr lang="en-US" sz="900" dirty="0"/>
              <a:t>INSERT INTO persons</a:t>
            </a:r>
          </a:p>
          <a:p>
            <a:pPr algn="l"/>
            <a:r>
              <a:rPr lang="en-US" sz="900" dirty="0"/>
              <a:t>  (</a:t>
            </a:r>
            <a:r>
              <a:rPr lang="en-US" sz="900" dirty="0" err="1"/>
              <a:t>fname</a:t>
            </a:r>
            <a:r>
              <a:rPr lang="en-US" sz="900" dirty="0"/>
              <a:t>, </a:t>
            </a:r>
            <a:r>
              <a:rPr lang="en-US" sz="900" dirty="0" err="1"/>
              <a:t>lname</a:t>
            </a:r>
            <a:r>
              <a:rPr lang="en-US" sz="900" dirty="0"/>
              <a:t>, </a:t>
            </a:r>
            <a:r>
              <a:rPr lang="en-US" sz="900" dirty="0" err="1"/>
              <a:t>userid</a:t>
            </a:r>
            <a:r>
              <a:rPr lang="en-US" sz="900" dirty="0"/>
              <a:t>, password) VALUES</a:t>
            </a:r>
          </a:p>
          <a:p>
            <a:pPr algn="l"/>
            <a:r>
              <a:rPr lang="en-US" sz="900" dirty="0"/>
              <a:t>  ('Sam',      'Cooper',        'coopers',   SHA('pass')),</a:t>
            </a:r>
          </a:p>
          <a:p>
            <a:pPr algn="l"/>
            <a:r>
              <a:rPr lang="en-US" sz="900" dirty="0"/>
              <a:t>  ('Lindsey',  'Goshen',        '</a:t>
            </a:r>
            <a:r>
              <a:rPr lang="en-US" sz="900" dirty="0" err="1"/>
              <a:t>goshenl</a:t>
            </a:r>
            <a:r>
              <a:rPr lang="en-US" sz="900" dirty="0"/>
              <a:t>',   SHA('pass')),</a:t>
            </a:r>
          </a:p>
          <a:p>
            <a:pPr algn="l"/>
            <a:r>
              <a:rPr lang="en-US" sz="900" dirty="0"/>
              <a:t>  ('Tommy',    'Teller',        '</a:t>
            </a:r>
            <a:r>
              <a:rPr lang="en-US" sz="900" dirty="0" err="1"/>
              <a:t>tellert</a:t>
            </a:r>
            <a:r>
              <a:rPr lang="en-US" sz="900" dirty="0"/>
              <a:t>',   SHA('pass')),</a:t>
            </a:r>
          </a:p>
          <a:p>
            <a:pPr algn="l"/>
            <a:r>
              <a:rPr lang="en-US" sz="900" dirty="0"/>
              <a:t>  ('Nancy',    'Lange',         '</a:t>
            </a:r>
            <a:r>
              <a:rPr lang="en-US" sz="900" dirty="0" err="1"/>
              <a:t>langen</a:t>
            </a:r>
            <a:r>
              <a:rPr lang="en-US" sz="900" dirty="0"/>
              <a:t>',    SHA('pass'));</a:t>
            </a:r>
          </a:p>
        </p:txBody>
      </p:sp>
    </p:spTree>
    <p:extLst>
      <p:ext uri="{BB962C8B-B14F-4D97-AF65-F5344CB8AC3E}">
        <p14:creationId xmlns:p14="http://schemas.microsoft.com/office/powerpoint/2010/main" val="3343950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SzPct val="100000"/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10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SzPct val="10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SzTx/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54275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SzPct val="100000"/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10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SzPct val="10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SzTx/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54276" name="Rectangle 4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en-US" smtClean="0"/>
              <a:t>RideFinder Exercise</a:t>
            </a:r>
          </a:p>
        </p:txBody>
      </p:sp>
      <p:sp>
        <p:nvSpPr>
          <p:cNvPr id="54277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685800" y="1943100"/>
            <a:ext cx="7772400" cy="4114800"/>
          </a:xfrm>
          <a:noFill/>
        </p:spPr>
        <p:txBody>
          <a:bodyPr/>
          <a:lstStyle/>
          <a:p>
            <a:r>
              <a:rPr lang="en-US" altLang="en-US" dirty="0" smtClean="0"/>
              <a:t>Design a database to match passengers with  available rides for Spring Break</a:t>
            </a:r>
          </a:p>
          <a:p>
            <a:pPr lvl="3"/>
            <a:endParaRPr lang="en-US" altLang="en-US" dirty="0" smtClean="0"/>
          </a:p>
          <a:p>
            <a:r>
              <a:rPr lang="en-US" altLang="en-US" dirty="0" smtClean="0"/>
              <a:t>Drivers </a:t>
            </a:r>
            <a:r>
              <a:rPr lang="en-US" altLang="en-US" dirty="0" smtClean="0"/>
              <a:t>phone in available seats</a:t>
            </a:r>
          </a:p>
          <a:p>
            <a:pPr lvl="1"/>
            <a:r>
              <a:rPr lang="en-US" altLang="en-US" dirty="0" smtClean="0"/>
              <a:t>They want to know about interested passengers</a:t>
            </a:r>
          </a:p>
          <a:p>
            <a:pPr lvl="3"/>
            <a:endParaRPr lang="en-US" altLang="en-US" dirty="0" smtClean="0"/>
          </a:p>
          <a:p>
            <a:r>
              <a:rPr lang="en-US" altLang="en-US" dirty="0" smtClean="0"/>
              <a:t>Passengers </a:t>
            </a:r>
            <a:r>
              <a:rPr lang="en-US" altLang="en-US" dirty="0" smtClean="0"/>
              <a:t>call up looking for rides</a:t>
            </a:r>
          </a:p>
          <a:p>
            <a:pPr lvl="1"/>
            <a:r>
              <a:rPr lang="en-US" altLang="en-US" dirty="0" smtClean="0"/>
              <a:t>They want to know about available </a:t>
            </a:r>
            <a:r>
              <a:rPr lang="en-US" altLang="en-US" dirty="0" smtClean="0"/>
              <a:t>rides</a:t>
            </a:r>
            <a:endParaRPr lang="en-US" altLang="en-US" dirty="0" smtClean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SzPct val="100000"/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10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SzPct val="10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SzTx/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56323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SzPct val="100000"/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10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SzPct val="10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SzTx/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56324" name="Rectangle 4"/>
          <p:cNvSpPr>
            <a:spLocks noGrp="1" noChangeArrowheads="1"/>
          </p:cNvSpPr>
          <p:nvPr>
            <p:ph type="title"/>
          </p:nvPr>
        </p:nvSpPr>
        <p:spPr>
          <a:xfrm>
            <a:off x="685800" y="76200"/>
            <a:ext cx="7772400" cy="1143000"/>
          </a:xfrm>
          <a:noFill/>
        </p:spPr>
        <p:txBody>
          <a:bodyPr/>
          <a:lstStyle/>
          <a:p>
            <a:r>
              <a:rPr lang="en-US" altLang="en-US" dirty="0" smtClean="0"/>
              <a:t>Exercise Steps</a:t>
            </a:r>
            <a:endParaRPr lang="en-US" altLang="en-US" dirty="0" smtClean="0"/>
          </a:p>
        </p:txBody>
      </p:sp>
      <p:sp>
        <p:nvSpPr>
          <p:cNvPr id="56325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685800" y="1066800"/>
            <a:ext cx="7772400" cy="4114800"/>
          </a:xfrm>
          <a:noFill/>
        </p:spPr>
        <p:txBody>
          <a:bodyPr/>
          <a:lstStyle/>
          <a:p>
            <a:r>
              <a:rPr lang="en-US" altLang="en-US" dirty="0" smtClean="0"/>
              <a:t>Create an E-R model</a:t>
            </a:r>
          </a:p>
          <a:p>
            <a:pPr lvl="1"/>
            <a:r>
              <a:rPr lang="en-US" altLang="en-US" dirty="0" smtClean="0"/>
              <a:t>What entities?</a:t>
            </a:r>
          </a:p>
          <a:p>
            <a:pPr lvl="1"/>
            <a:r>
              <a:rPr lang="en-US" altLang="en-US" dirty="0" smtClean="0"/>
              <a:t>What attributes?</a:t>
            </a:r>
          </a:p>
          <a:p>
            <a:pPr lvl="1"/>
            <a:r>
              <a:rPr lang="en-US" altLang="en-US" dirty="0" smtClean="0"/>
              <a:t>What relations?</a:t>
            </a:r>
          </a:p>
          <a:p>
            <a:r>
              <a:rPr lang="en-US" altLang="en-US" dirty="0" smtClean="0"/>
              <a:t>Build the Tables</a:t>
            </a:r>
            <a:endParaRPr lang="en-US" altLang="en-US" dirty="0" smtClean="0"/>
          </a:p>
          <a:p>
            <a:pPr lvl="1"/>
            <a:r>
              <a:rPr lang="en-US" altLang="en-US" dirty="0" smtClean="0"/>
              <a:t>One per entity</a:t>
            </a:r>
          </a:p>
          <a:p>
            <a:pPr lvl="1"/>
            <a:r>
              <a:rPr lang="en-US" altLang="en-US" dirty="0" smtClean="0"/>
              <a:t>Plus one per many-to-many relation</a:t>
            </a:r>
            <a:endParaRPr lang="en-US" altLang="en-US" dirty="0" smtClean="0"/>
          </a:p>
          <a:p>
            <a:r>
              <a:rPr lang="en-US" altLang="en-US" dirty="0" smtClean="0"/>
              <a:t>Build </a:t>
            </a:r>
            <a:r>
              <a:rPr lang="en-US" altLang="en-US" dirty="0" smtClean="0"/>
              <a:t>the </a:t>
            </a:r>
            <a:r>
              <a:rPr lang="en-US" altLang="en-US" dirty="0" smtClean="0"/>
              <a:t>Queries</a:t>
            </a:r>
            <a:endParaRPr lang="en-US" altLang="en-US" dirty="0" smtClean="0"/>
          </a:p>
          <a:p>
            <a:pPr lvl="1"/>
            <a:r>
              <a:rPr lang="en-US" altLang="en-US" dirty="0" smtClean="0"/>
              <a:t>What </a:t>
            </a:r>
            <a:r>
              <a:rPr lang="en-US" altLang="en-US" dirty="0" smtClean="0"/>
              <a:t>happens when a passenger calls?</a:t>
            </a:r>
          </a:p>
          <a:p>
            <a:pPr lvl="1"/>
            <a:r>
              <a:rPr lang="en-US" altLang="en-US" dirty="0" smtClean="0"/>
              <a:t>What happens when a driver calls?</a:t>
            </a:r>
          </a:p>
        </p:txBody>
      </p:sp>
    </p:spTree>
  </p:cSld>
  <p:clrMapOvr>
    <a:masterClrMapping/>
  </p:clrMapOvr>
  <p:transition spd="slow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SzPct val="100000"/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10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SzPct val="10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SzTx/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59395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SzPct val="100000"/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10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SzPct val="10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SzTx/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59396" name="Rectangle 4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en-US" dirty="0" smtClean="0"/>
              <a:t>Exercise Logistics</a:t>
            </a:r>
          </a:p>
        </p:txBody>
      </p:sp>
      <p:sp>
        <p:nvSpPr>
          <p:cNvPr id="59397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077200" cy="4114800"/>
          </a:xfrm>
          <a:noFill/>
        </p:spPr>
        <p:txBody>
          <a:bodyPr/>
          <a:lstStyle/>
          <a:p>
            <a:r>
              <a:rPr lang="en-US" altLang="en-US" dirty="0" smtClean="0"/>
              <a:t>Work in </a:t>
            </a:r>
            <a:r>
              <a:rPr lang="en-US" altLang="en-US" u="sng" dirty="0" smtClean="0"/>
              <a:t>dissimilar</a:t>
            </a:r>
            <a:r>
              <a:rPr lang="en-US" altLang="en-US" dirty="0" smtClean="0"/>
              <a:t> teams </a:t>
            </a:r>
            <a:r>
              <a:rPr lang="en-US" altLang="en-US" dirty="0" smtClean="0"/>
              <a:t>of </a:t>
            </a:r>
            <a:r>
              <a:rPr lang="en-US" altLang="en-US" dirty="0"/>
              <a:t>2</a:t>
            </a:r>
            <a:endParaRPr lang="en-US" altLang="en-US" dirty="0" smtClean="0"/>
          </a:p>
          <a:p>
            <a:r>
              <a:rPr lang="en-US" altLang="en-US" dirty="0" smtClean="0"/>
              <a:t>Build an E-R model (10 minutes)</a:t>
            </a:r>
            <a:endParaRPr lang="en-US" altLang="en-US" dirty="0" smtClean="0"/>
          </a:p>
          <a:p>
            <a:pPr lvl="1"/>
            <a:r>
              <a:rPr lang="en-US" altLang="en-US" dirty="0" smtClean="0"/>
              <a:t>One team will present theirs to the class (5 min)</a:t>
            </a:r>
            <a:endParaRPr lang="en-US" altLang="en-US" dirty="0" smtClean="0"/>
          </a:p>
          <a:p>
            <a:r>
              <a:rPr lang="en-US" altLang="en-US" dirty="0" smtClean="0"/>
              <a:t>Create the database (25 minutes)</a:t>
            </a:r>
          </a:p>
          <a:p>
            <a:pPr lvl="1"/>
            <a:r>
              <a:rPr lang="en-US" altLang="en-US" dirty="0" smtClean="0"/>
              <a:t>Create tables</a:t>
            </a:r>
          </a:p>
          <a:p>
            <a:pPr lvl="1"/>
            <a:r>
              <a:rPr lang="en-US" altLang="en-US" dirty="0" smtClean="0"/>
              <a:t>Put data in the tables</a:t>
            </a:r>
          </a:p>
          <a:p>
            <a:pPr lvl="1"/>
            <a:r>
              <a:rPr lang="en-US" altLang="en-US" dirty="0" smtClean="0"/>
              <a:t>Create the queries</a:t>
            </a:r>
            <a:endParaRPr lang="en-US" altLang="en-US" dirty="0" smtClean="0"/>
          </a:p>
          <a:p>
            <a:r>
              <a:rPr lang="en-US" altLang="en-US" dirty="0" smtClean="0"/>
              <a:t>One team will demo theirs to the class (5 min)</a:t>
            </a:r>
            <a:endParaRPr lang="en-US" altLang="en-US" dirty="0" smtClean="0"/>
          </a:p>
        </p:txBody>
      </p:sp>
    </p:spTree>
  </p:cSld>
  <p:clrMapOvr>
    <a:masterClrMapping/>
  </p:clrMapOvr>
  <p:transition spd="slow"/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Default Design">
      <a:majorFont>
        <a:latin typeface="Times New Roman"/>
        <a:ea typeface=""/>
        <a:cs typeface="Arial"/>
      </a:majorFont>
      <a:minorFont>
        <a:latin typeface="Times New Roman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00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00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1455</TotalTime>
  <Pages>35</Pages>
  <Words>1262</Words>
  <Application>Microsoft Office PowerPoint</Application>
  <PresentationFormat>On-screen Show (4:3)</PresentationFormat>
  <Paragraphs>241</Paragraphs>
  <Slides>16</Slides>
  <Notes>6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0" baseType="lpstr">
      <vt:lpstr>Arial</vt:lpstr>
      <vt:lpstr>Times New Roman</vt:lpstr>
      <vt:lpstr>Default Design</vt:lpstr>
      <vt:lpstr>Clip</vt:lpstr>
      <vt:lpstr>Relational Databases (Part 2)</vt:lpstr>
      <vt:lpstr>PowerPoint Presentation</vt:lpstr>
      <vt:lpstr>“Project Team” E-R Example</vt:lpstr>
      <vt:lpstr>Making Tables from E-R Diagrams</vt:lpstr>
      <vt:lpstr>One Possible Table Structure</vt:lpstr>
      <vt:lpstr>PowerPoint Presentation</vt:lpstr>
      <vt:lpstr>RideFinder Exercise</vt:lpstr>
      <vt:lpstr>Exercise Steps</vt:lpstr>
      <vt:lpstr>Exercise Logistics</vt:lpstr>
      <vt:lpstr>PowerPoint Presentation</vt:lpstr>
      <vt:lpstr>Database Integrity</vt:lpstr>
      <vt:lpstr>Referential Integrity</vt:lpstr>
      <vt:lpstr>Concurrency</vt:lpstr>
      <vt:lpstr>Database Transactions</vt:lpstr>
      <vt:lpstr>Making Transactions</vt:lpstr>
      <vt:lpstr>Key Ideas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Database</dc:title>
  <dc:creator>Doug Oard</dc:creator>
  <cp:lastModifiedBy>gg</cp:lastModifiedBy>
  <cp:revision>49</cp:revision>
  <cp:lastPrinted>1601-01-01T00:00:00Z</cp:lastPrinted>
  <dcterms:created xsi:type="dcterms:W3CDTF">1997-09-24T15:18:00Z</dcterms:created>
  <dcterms:modified xsi:type="dcterms:W3CDTF">2016-03-10T02:05:30Z</dcterms:modified>
</cp:coreProperties>
</file>