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07" r:id="rId3"/>
    <p:sldId id="308" r:id="rId4"/>
    <p:sldId id="309" r:id="rId5"/>
    <p:sldId id="318" r:id="rId6"/>
    <p:sldId id="317" r:id="rId7"/>
    <p:sldId id="319" r:id="rId8"/>
    <p:sldId id="258" r:id="rId9"/>
    <p:sldId id="320" r:id="rId10"/>
    <p:sldId id="265" r:id="rId11"/>
    <p:sldId id="325" r:id="rId12"/>
    <p:sldId id="327" r:id="rId13"/>
    <p:sldId id="328" r:id="rId14"/>
    <p:sldId id="330" r:id="rId15"/>
    <p:sldId id="331" r:id="rId16"/>
    <p:sldId id="358" r:id="rId17"/>
    <p:sldId id="360" r:id="rId18"/>
    <p:sldId id="371" r:id="rId19"/>
    <p:sldId id="377" r:id="rId20"/>
    <p:sldId id="373" r:id="rId21"/>
    <p:sldId id="362" r:id="rId22"/>
    <p:sldId id="374" r:id="rId23"/>
    <p:sldId id="375" r:id="rId24"/>
    <p:sldId id="376" r:id="rId25"/>
    <p:sldId id="350" r:id="rId26"/>
    <p:sldId id="395" r:id="rId27"/>
    <p:sldId id="329" r:id="rId28"/>
    <p:sldId id="354" r:id="rId29"/>
    <p:sldId id="355" r:id="rId30"/>
    <p:sldId id="356" r:id="rId31"/>
    <p:sldId id="357" r:id="rId32"/>
    <p:sldId id="380" r:id="rId33"/>
    <p:sldId id="418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110" d="100"/>
          <a:sy n="110" d="100"/>
        </p:scale>
        <p:origin x="12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909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42952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99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366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73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650676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602074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14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678087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24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6442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931366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398331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940586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741325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9" tIns="0" rIns="19049" bIns="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716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</p:spPr>
        <p:txBody>
          <a:bodyPr lIns="90484" tIns="44448" rIns="90484" bIns="44448"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9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6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4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2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362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7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9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2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19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596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81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3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Data Modeling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altLang="en-US" dirty="0" smtClean="0"/>
              <a:t>Session 12</a:t>
            </a:r>
          </a:p>
          <a:p>
            <a:pPr marL="342900" indent="-342900"/>
            <a:r>
              <a:rPr lang="en-US" altLang="en-US" dirty="0" smtClean="0"/>
              <a:t>INST 301</a:t>
            </a:r>
          </a:p>
          <a:p>
            <a:pPr marL="342900" indent="-342900"/>
            <a:r>
              <a:rPr lang="en-US" altLang="en-US" dirty="0" smtClean="0"/>
              <a:t>Introduction to Information Science</a:t>
            </a:r>
          </a:p>
        </p:txBody>
      </p:sp>
      <p:pic>
        <p:nvPicPr>
          <p:cNvPr id="2052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Approaches to Normalization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For simple problems</a:t>
            </a:r>
          </a:p>
          <a:p>
            <a:pPr lvl="1"/>
            <a:r>
              <a:rPr lang="en-US" altLang="en-US" smtClean="0"/>
              <a:t>Start with “binary relationships”</a:t>
            </a:r>
          </a:p>
          <a:p>
            <a:pPr lvl="2"/>
            <a:r>
              <a:rPr lang="en-US" altLang="en-US" smtClean="0"/>
              <a:t>Pairs of fields that are related</a:t>
            </a:r>
          </a:p>
          <a:p>
            <a:pPr lvl="1"/>
            <a:r>
              <a:rPr lang="en-US" altLang="en-US" smtClean="0"/>
              <a:t>Group together wherever possible</a:t>
            </a:r>
          </a:p>
          <a:p>
            <a:pPr lvl="1"/>
            <a:r>
              <a:rPr lang="en-US" altLang="en-US" smtClean="0"/>
              <a:t>Add keys where necessary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For more complicated problems</a:t>
            </a:r>
          </a:p>
          <a:p>
            <a:pPr lvl="1"/>
            <a:r>
              <a:rPr lang="en-US" altLang="en-US" smtClean="0"/>
              <a:t>Entity relationship modeling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Example of Join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52400" y="1905000"/>
          <a:ext cx="6172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Worksheet" r:id="rId4" imgW="5667792" imgH="819686" progId="Excel.Sheet.8">
                  <p:embed/>
                </p:oleObj>
              </mc:Choice>
              <mc:Fallback>
                <p:oleObj name="Worksheet" r:id="rId4" imgW="5667792" imgH="81968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0"/>
                        <a:ext cx="61722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52400" y="14478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Student Table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477000" y="1905000"/>
          <a:ext cx="2514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Worksheet" r:id="rId6" imgW="2334042" imgH="657582" progId="Excel.Sheet.8">
                  <p:embed/>
                </p:oleObj>
              </mc:Choice>
              <mc:Fallback>
                <p:oleObj name="Worksheet" r:id="rId6" imgW="2334042" imgH="657582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905000"/>
                        <a:ext cx="2514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477000" y="1447800"/>
            <a:ext cx="2022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Department Table</a:t>
            </a:r>
          </a:p>
        </p:txBody>
      </p:sp>
      <p:grpSp>
        <p:nvGrpSpPr>
          <p:cNvPr id="205832" name="Group 8"/>
          <p:cNvGrpSpPr>
            <a:grpSpLocks/>
          </p:cNvGrpSpPr>
          <p:nvPr/>
        </p:nvGrpSpPr>
        <p:grpSpPr bwMode="auto">
          <a:xfrm>
            <a:off x="381000" y="3124200"/>
            <a:ext cx="8534400" cy="3276600"/>
            <a:chOff x="240" y="1968"/>
            <a:chExt cx="5376" cy="2064"/>
          </a:xfrm>
        </p:grpSpPr>
        <p:graphicFrame>
          <p:nvGraphicFramePr>
            <p:cNvPr id="13321" name="Object 9"/>
            <p:cNvGraphicFramePr>
              <a:graphicFrameLocks noChangeAspect="1"/>
            </p:cNvGraphicFramePr>
            <p:nvPr/>
          </p:nvGraphicFramePr>
          <p:xfrm>
            <a:off x="240" y="2832"/>
            <a:ext cx="5376" cy="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8" name="Worksheet" r:id="rId8" imgW="5572363" imgH="819686" progId="Excel.Sheet.8">
                    <p:embed/>
                  </p:oleObj>
                </mc:Choice>
                <mc:Fallback>
                  <p:oleObj name="Worksheet" r:id="rId8" imgW="5572363" imgH="819686" progId="Excel.Sheet.8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2832"/>
                          <a:ext cx="5376" cy="1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1776" y="1968"/>
              <a:ext cx="1104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H="1">
              <a:off x="2880" y="1968"/>
              <a:ext cx="1776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240" y="2592"/>
              <a:ext cx="10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000">
                  <a:solidFill>
                    <a:srgbClr val="000099"/>
                  </a:solidFill>
                  <a:latin typeface="Times New Roman" panose="02020603050405020304" pitchFamily="18" charset="0"/>
                </a:rPr>
                <a:t>“Joined” Table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Problems with Join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Data modeling for join is complex</a:t>
            </a:r>
          </a:p>
          <a:p>
            <a:pPr lvl="1"/>
            <a:r>
              <a:rPr lang="en-US" altLang="en-US" smtClean="0"/>
              <a:t>Useful to start with E-R modeling 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Join are expensive to compute</a:t>
            </a:r>
          </a:p>
          <a:p>
            <a:pPr lvl="1"/>
            <a:r>
              <a:rPr lang="en-US" altLang="en-US" smtClean="0"/>
              <a:t>Both in time and storage space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But it’s joins that make databases relational</a:t>
            </a:r>
          </a:p>
          <a:p>
            <a:pPr lvl="1"/>
            <a:r>
              <a:rPr lang="en-US" altLang="en-US" smtClean="0"/>
              <a:t>Projection and restriction also used in flat files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Some Lingo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smtClean="0"/>
              <a:t>“Primary Key” uniquely identifies a record</a:t>
            </a:r>
          </a:p>
          <a:p>
            <a:pPr lvl="1"/>
            <a:r>
              <a:rPr lang="en-US" altLang="en-US" sz="2400" smtClean="0"/>
              <a:t>e.g. student ID in the student table</a:t>
            </a:r>
          </a:p>
          <a:p>
            <a:pPr lvl="3"/>
            <a:endParaRPr lang="en-US" altLang="en-US" sz="1800" smtClean="0"/>
          </a:p>
          <a:p>
            <a:r>
              <a:rPr lang="en-US" altLang="en-US" sz="2800" smtClean="0"/>
              <a:t>“Compound” primary key</a:t>
            </a:r>
          </a:p>
          <a:p>
            <a:pPr lvl="1"/>
            <a:r>
              <a:rPr lang="en-US" altLang="en-US" sz="2400" smtClean="0"/>
              <a:t>Synthesize a primary key with a combination of fields</a:t>
            </a:r>
          </a:p>
          <a:p>
            <a:pPr lvl="1"/>
            <a:r>
              <a:rPr lang="en-US" altLang="en-US" sz="2400" smtClean="0"/>
              <a:t>e.g., Student ID + Course ID in the enrollment table </a:t>
            </a:r>
          </a:p>
          <a:p>
            <a:pPr lvl="3"/>
            <a:endParaRPr lang="en-US" altLang="en-US" sz="1800" smtClean="0"/>
          </a:p>
          <a:p>
            <a:r>
              <a:rPr lang="en-US" altLang="en-US" sz="2800" smtClean="0"/>
              <a:t>“Foreign Key” is primary key in the </a:t>
            </a:r>
            <a:r>
              <a:rPr lang="en-US" altLang="en-US" sz="2800" u="sng" smtClean="0"/>
              <a:t>other</a:t>
            </a:r>
            <a:r>
              <a:rPr lang="en-US" altLang="en-US" sz="2800" smtClean="0"/>
              <a:t> table</a:t>
            </a:r>
          </a:p>
          <a:p>
            <a:pPr lvl="1"/>
            <a:r>
              <a:rPr lang="en-US" altLang="en-US" sz="2400" smtClean="0"/>
              <a:t>Note: it need not be unique in </a:t>
            </a:r>
            <a:r>
              <a:rPr lang="en-US" altLang="en-US" sz="2400" u="sng" smtClean="0"/>
              <a:t>this</a:t>
            </a:r>
            <a:r>
              <a:rPr lang="en-US" altLang="en-US" sz="2400" smtClean="0"/>
              <a:t> table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Project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800100" y="2362200"/>
          <a:ext cx="75438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Worksheet" r:id="rId4" imgW="5572363" imgH="819686" progId="Excel.Sheet.8">
                  <p:embed/>
                </p:oleObj>
              </mc:Choice>
              <mc:Fallback>
                <p:oleObj name="Worksheet" r:id="rId4" imgW="5572363" imgH="81968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362200"/>
                        <a:ext cx="75438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38200" y="1981200"/>
            <a:ext cx="1306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New Table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590800" y="4953000"/>
          <a:ext cx="3962400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Worksheet" r:id="rId6" imgW="1971913" imgH="819686" progId="Excel.Sheet.8">
                  <p:embed/>
                </p:oleObj>
              </mc:Choice>
              <mc:Fallback>
                <p:oleObj name="Worksheet" r:id="rId6" imgW="1971913" imgH="819686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53000"/>
                        <a:ext cx="3962400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3200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565525" y="4384675"/>
            <a:ext cx="429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SELECT </a:t>
            </a:r>
            <a:r>
              <a:rPr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Student ID, Department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Restrict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762000" y="5105400"/>
          <a:ext cx="7696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Worksheet" r:id="rId4" imgW="6010751" imgH="495895" progId="Excel.Sheet.8">
                  <p:embed/>
                </p:oleObj>
              </mc:Choice>
              <mc:Fallback>
                <p:oleObj name="Worksheet" r:id="rId4" imgW="6010751" imgH="495895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05400"/>
                        <a:ext cx="76962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800100" y="2057400"/>
          <a:ext cx="75438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Worksheet" r:id="rId6" imgW="5572363" imgH="819686" progId="Excel.Sheet.8">
                  <p:embed/>
                </p:oleObj>
              </mc:Choice>
              <mc:Fallback>
                <p:oleObj name="Worksheet" r:id="rId6" imgW="5572363" imgH="81968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057400"/>
                        <a:ext cx="75438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38200" y="1676400"/>
            <a:ext cx="1306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New Table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3048000" y="40386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429000" y="4191000"/>
            <a:ext cx="444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WHERE</a:t>
            </a:r>
            <a:r>
              <a:rPr lang="en-US" altLang="en-US" sz="240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Department ID = “HIST”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Entity-Relationship Diagrams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Graphical visualization of the data model</a:t>
            </a:r>
          </a:p>
          <a:p>
            <a:endParaRPr lang="en-US" altLang="en-US" smtClean="0"/>
          </a:p>
          <a:p>
            <a:r>
              <a:rPr lang="en-US" altLang="en-US" smtClean="0"/>
              <a:t>Entities are captured in boxes</a:t>
            </a:r>
          </a:p>
          <a:p>
            <a:endParaRPr lang="en-US" altLang="en-US" smtClean="0"/>
          </a:p>
          <a:p>
            <a:r>
              <a:rPr lang="en-US" altLang="en-US" smtClean="0"/>
              <a:t>Relationships are captured using arrows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Registrar ER Diagram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709738" y="2057400"/>
            <a:ext cx="1255712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/>
              <a:t>Enrollment</a:t>
            </a:r>
          </a:p>
          <a:p>
            <a:pPr algn="l"/>
            <a:r>
              <a:rPr lang="en-US" altLang="en-US" sz="1600"/>
              <a:t>Student</a:t>
            </a:r>
          </a:p>
          <a:p>
            <a:pPr algn="l"/>
            <a:r>
              <a:rPr lang="en-US" altLang="en-US" sz="1600"/>
              <a:t>Course</a:t>
            </a:r>
          </a:p>
          <a:p>
            <a:pPr algn="l"/>
            <a:r>
              <a:rPr lang="en-US" altLang="en-US" sz="1600"/>
              <a:t>Grade</a:t>
            </a:r>
          </a:p>
          <a:p>
            <a:pPr algn="l"/>
            <a:r>
              <a:rPr lang="en-US" altLang="en-US" sz="1600"/>
              <a:t>…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0825" y="1806575"/>
            <a:ext cx="1255713" cy="181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/>
              <a:t>Student</a:t>
            </a:r>
          </a:p>
          <a:p>
            <a:pPr algn="l"/>
            <a:r>
              <a:rPr lang="en-US" altLang="en-US" sz="1600"/>
              <a:t>Student ID</a:t>
            </a:r>
          </a:p>
          <a:p>
            <a:pPr algn="l"/>
            <a:r>
              <a:rPr lang="en-US" altLang="en-US" sz="1600"/>
              <a:t>First name</a:t>
            </a:r>
          </a:p>
          <a:p>
            <a:pPr algn="l"/>
            <a:r>
              <a:rPr lang="en-US" altLang="en-US" sz="1600"/>
              <a:t>Last name</a:t>
            </a:r>
          </a:p>
          <a:p>
            <a:pPr algn="l"/>
            <a:r>
              <a:rPr lang="en-US" altLang="en-US" sz="1600"/>
              <a:t>Department</a:t>
            </a:r>
          </a:p>
          <a:p>
            <a:pPr algn="l"/>
            <a:r>
              <a:rPr lang="en-US" altLang="en-US" sz="1600"/>
              <a:t>E-mail</a:t>
            </a:r>
          </a:p>
          <a:p>
            <a:pPr algn="l"/>
            <a:r>
              <a:rPr lang="en-US" altLang="en-US" sz="1600"/>
              <a:t>…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928938" y="4724400"/>
            <a:ext cx="144621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/>
              <a:t>Course</a:t>
            </a:r>
          </a:p>
          <a:p>
            <a:pPr algn="l"/>
            <a:r>
              <a:rPr lang="en-US" altLang="en-US" sz="1600"/>
              <a:t>Course ID</a:t>
            </a:r>
          </a:p>
          <a:p>
            <a:pPr algn="l"/>
            <a:r>
              <a:rPr lang="en-US" altLang="en-US" sz="1600"/>
              <a:t>Course Name</a:t>
            </a:r>
          </a:p>
          <a:p>
            <a:pPr algn="l"/>
            <a:r>
              <a:rPr lang="en-US" altLang="en-US" sz="1600"/>
              <a:t>…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029200" y="4724400"/>
            <a:ext cx="18542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/>
              <a:t>Department</a:t>
            </a:r>
          </a:p>
          <a:p>
            <a:pPr algn="l"/>
            <a:r>
              <a:rPr lang="en-US" altLang="en-US" sz="1600"/>
              <a:t>Department ID</a:t>
            </a:r>
          </a:p>
          <a:p>
            <a:pPr algn="l"/>
            <a:r>
              <a:rPr lang="en-US" altLang="en-US" sz="1600"/>
              <a:t>Department Name</a:t>
            </a:r>
          </a:p>
          <a:p>
            <a:pPr algn="l"/>
            <a:r>
              <a:rPr lang="en-US" altLang="en-US" sz="1600"/>
              <a:t>…</a:t>
            </a:r>
          </a:p>
        </p:txBody>
      </p:sp>
      <p:cxnSp>
        <p:nvCxnSpPr>
          <p:cNvPr id="19463" name="AutoShape 7"/>
          <p:cNvCxnSpPr>
            <a:cxnSpLocks noChangeShapeType="1"/>
            <a:stCxn id="19459" idx="3"/>
            <a:endCxn id="19460" idx="1"/>
          </p:cNvCxnSpPr>
          <p:nvPr/>
        </p:nvCxnSpPr>
        <p:spPr bwMode="auto">
          <a:xfrm flipV="1">
            <a:off x="2965450" y="2713038"/>
            <a:ext cx="2365375" cy="6350"/>
          </a:xfrm>
          <a:prstGeom prst="bentConnector3">
            <a:avLst>
              <a:gd name="adj1" fmla="val 499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4" name="AutoShape 8"/>
          <p:cNvCxnSpPr>
            <a:cxnSpLocks noChangeShapeType="1"/>
            <a:stCxn id="19459" idx="2"/>
            <a:endCxn id="19461" idx="1"/>
          </p:cNvCxnSpPr>
          <p:nvPr/>
        </p:nvCxnSpPr>
        <p:spPr bwMode="auto">
          <a:xfrm rot="16200000" flipH="1">
            <a:off x="1692275" y="4027488"/>
            <a:ext cx="1882775" cy="5905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5" name="AutoShape 9"/>
          <p:cNvCxnSpPr>
            <a:cxnSpLocks noChangeShapeType="1"/>
            <a:stCxn id="19460" idx="2"/>
            <a:endCxn id="19462" idx="0"/>
          </p:cNvCxnSpPr>
          <p:nvPr/>
        </p:nvCxnSpPr>
        <p:spPr bwMode="auto">
          <a:xfrm rot="5400000">
            <a:off x="5405438" y="4170362"/>
            <a:ext cx="1104900" cy="3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767138" y="2422525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/>
              <a:t>has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319338" y="4038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/>
              <a:t>has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954713" y="3962400"/>
            <a:ext cx="1698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/>
              <a:t>associated with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altLang="en-US" smtClean="0"/>
              <a:t>Getting Started with E-R Modeling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4114800"/>
          </a:xfrm>
        </p:spPr>
        <p:txBody>
          <a:bodyPr/>
          <a:lstStyle/>
          <a:p>
            <a:r>
              <a:rPr lang="en-US" altLang="en-US" smtClean="0"/>
              <a:t>What </a:t>
            </a:r>
            <a:r>
              <a:rPr lang="en-US" altLang="en-US" b="1" u="sng" smtClean="0"/>
              <a:t>questions</a:t>
            </a:r>
            <a:r>
              <a:rPr lang="en-US" altLang="en-US" smtClean="0"/>
              <a:t> must you answer?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What </a:t>
            </a:r>
            <a:r>
              <a:rPr lang="en-US" altLang="en-US" b="1" u="sng" smtClean="0"/>
              <a:t>data</a:t>
            </a:r>
            <a:r>
              <a:rPr lang="en-US" altLang="en-US" smtClean="0"/>
              <a:t> is needed to generate the answers?</a:t>
            </a:r>
          </a:p>
          <a:p>
            <a:pPr lvl="1"/>
            <a:r>
              <a:rPr lang="en-US" altLang="en-US" smtClean="0"/>
              <a:t>Entities</a:t>
            </a:r>
          </a:p>
          <a:p>
            <a:pPr lvl="2"/>
            <a:r>
              <a:rPr lang="en-US" altLang="en-US" smtClean="0"/>
              <a:t>Attributes of those entities</a:t>
            </a:r>
          </a:p>
          <a:p>
            <a:pPr lvl="1"/>
            <a:r>
              <a:rPr lang="en-US" altLang="en-US" smtClean="0"/>
              <a:t>Relationships</a:t>
            </a:r>
          </a:p>
          <a:p>
            <a:pPr lvl="2"/>
            <a:r>
              <a:rPr lang="en-US" altLang="en-US" smtClean="0"/>
              <a:t>Nature of those relationships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How will the user interact with the system?</a:t>
            </a:r>
          </a:p>
          <a:p>
            <a:pPr lvl="1"/>
            <a:r>
              <a:rPr lang="en-US" altLang="en-US" smtClean="0"/>
              <a:t>Relating the question to the available data</a:t>
            </a:r>
          </a:p>
          <a:p>
            <a:pPr lvl="1"/>
            <a:r>
              <a:rPr lang="en-US" altLang="en-US" smtClean="0"/>
              <a:t>Expressing the answer in a useful form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“Project Team” E-R Example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098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student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0960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team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692525" y="3649663"/>
            <a:ext cx="1981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implement-role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962400" y="22860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member-of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project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5902325" y="343535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creates</a:t>
            </a:r>
          </a:p>
        </p:txBody>
      </p:sp>
      <p:cxnSp>
        <p:nvCxnSpPr>
          <p:cNvPr id="21513" name="AutoShape 9"/>
          <p:cNvCxnSpPr>
            <a:cxnSpLocks noChangeShapeType="1"/>
            <a:stCxn id="21510" idx="1"/>
            <a:endCxn id="21507" idx="3"/>
          </p:cNvCxnSpPr>
          <p:nvPr/>
        </p:nvCxnSpPr>
        <p:spPr bwMode="auto">
          <a:xfrm flipH="1">
            <a:off x="32766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4" name="AutoShape 10"/>
          <p:cNvCxnSpPr>
            <a:cxnSpLocks noChangeShapeType="1"/>
            <a:stCxn id="21510" idx="3"/>
            <a:endCxn id="21508" idx="1"/>
          </p:cNvCxnSpPr>
          <p:nvPr/>
        </p:nvCxnSpPr>
        <p:spPr bwMode="auto">
          <a:xfrm>
            <a:off x="54102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5" name="AutoShape 11"/>
          <p:cNvCxnSpPr>
            <a:cxnSpLocks noChangeShapeType="1"/>
            <a:stCxn id="21510" idx="2"/>
            <a:endCxn id="21509" idx="0"/>
          </p:cNvCxnSpPr>
          <p:nvPr/>
        </p:nvCxnSpPr>
        <p:spPr bwMode="auto">
          <a:xfrm flipH="1">
            <a:off x="4683125" y="2971800"/>
            <a:ext cx="3175" cy="677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6" name="AutoShape 12"/>
          <p:cNvCxnSpPr>
            <a:cxnSpLocks noChangeShapeType="1"/>
            <a:stCxn id="21508" idx="2"/>
            <a:endCxn id="21512" idx="0"/>
          </p:cNvCxnSpPr>
          <p:nvPr/>
        </p:nvCxnSpPr>
        <p:spPr bwMode="auto">
          <a:xfrm flipH="1">
            <a:off x="6626225" y="2819400"/>
            <a:ext cx="3175" cy="615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7" name="AutoShape 13"/>
          <p:cNvCxnSpPr>
            <a:cxnSpLocks noChangeShapeType="1"/>
            <a:stCxn id="21512" idx="2"/>
            <a:endCxn id="21511" idx="0"/>
          </p:cNvCxnSpPr>
          <p:nvPr/>
        </p:nvCxnSpPr>
        <p:spPr bwMode="auto">
          <a:xfrm>
            <a:off x="6626225" y="4121150"/>
            <a:ext cx="3175" cy="527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787775" y="1322388"/>
            <a:ext cx="1779588" cy="374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manage-role</a:t>
            </a:r>
          </a:p>
        </p:txBody>
      </p:sp>
      <p:cxnSp>
        <p:nvCxnSpPr>
          <p:cNvPr id="21519" name="AutoShape 15"/>
          <p:cNvCxnSpPr>
            <a:cxnSpLocks noChangeShapeType="1"/>
            <a:stCxn id="21510" idx="0"/>
            <a:endCxn id="21518" idx="2"/>
          </p:cNvCxnSpPr>
          <p:nvPr/>
        </p:nvCxnSpPr>
        <p:spPr bwMode="auto">
          <a:xfrm flipH="1" flipV="1">
            <a:off x="4678363" y="1697038"/>
            <a:ext cx="7937" cy="588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7244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php-project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71628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ajax-project</a:t>
            </a:r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6477000" y="5410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d</a:t>
            </a:r>
          </a:p>
        </p:txBody>
      </p:sp>
      <p:cxnSp>
        <p:nvCxnSpPr>
          <p:cNvPr id="21523" name="AutoShape 19"/>
          <p:cNvCxnSpPr>
            <a:cxnSpLocks noChangeShapeType="1"/>
            <a:stCxn id="21511" idx="2"/>
            <a:endCxn id="21522" idx="0"/>
          </p:cNvCxnSpPr>
          <p:nvPr/>
        </p:nvCxnSpPr>
        <p:spPr bwMode="auto">
          <a:xfrm>
            <a:off x="6629400" y="5029200"/>
            <a:ext cx="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4" name="AutoShape 20"/>
          <p:cNvCxnSpPr>
            <a:cxnSpLocks noChangeShapeType="1"/>
            <a:stCxn id="21522" idx="3"/>
            <a:endCxn id="21520" idx="0"/>
          </p:cNvCxnSpPr>
          <p:nvPr/>
        </p:nvCxnSpPr>
        <p:spPr bwMode="auto">
          <a:xfrm flipH="1">
            <a:off x="5524500" y="5670550"/>
            <a:ext cx="9969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5" name="AutoShape 21"/>
          <p:cNvCxnSpPr>
            <a:cxnSpLocks noChangeShapeType="1"/>
            <a:stCxn id="21522" idx="5"/>
            <a:endCxn id="21521" idx="0"/>
          </p:cNvCxnSpPr>
          <p:nvPr/>
        </p:nvCxnSpPr>
        <p:spPr bwMode="auto">
          <a:xfrm>
            <a:off x="6737350" y="5670550"/>
            <a:ext cx="12255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411663" y="16541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749925" y="22479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300538" y="3300413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3321050" y="2286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6324600" y="2819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6324600" y="4267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1533" name="AutoShape 29"/>
          <p:cNvCxnSpPr>
            <a:cxnSpLocks noChangeShapeType="1"/>
            <a:stCxn id="21532" idx="7"/>
            <a:endCxn id="21507" idx="2"/>
          </p:cNvCxnSpPr>
          <p:nvPr/>
        </p:nvCxnSpPr>
        <p:spPr bwMode="auto">
          <a:xfrm flipV="1">
            <a:off x="2317750" y="2819400"/>
            <a:ext cx="4254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527050" y="3541713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human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228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client</a:t>
            </a:r>
          </a:p>
        </p:txBody>
      </p:sp>
      <p:cxnSp>
        <p:nvCxnSpPr>
          <p:cNvPr id="21536" name="AutoShape 32"/>
          <p:cNvCxnSpPr>
            <a:cxnSpLocks noChangeShapeType="1"/>
            <a:stCxn id="21532" idx="5"/>
            <a:endCxn id="21535" idx="0"/>
          </p:cNvCxnSpPr>
          <p:nvPr/>
        </p:nvCxnSpPr>
        <p:spPr bwMode="auto">
          <a:xfrm>
            <a:off x="2317750" y="3841750"/>
            <a:ext cx="5016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3962400" y="44958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needs</a:t>
            </a:r>
          </a:p>
        </p:txBody>
      </p:sp>
      <p:cxnSp>
        <p:nvCxnSpPr>
          <p:cNvPr id="21538" name="AutoShape 34"/>
          <p:cNvCxnSpPr>
            <a:cxnSpLocks noChangeShapeType="1"/>
            <a:stCxn id="21537" idx="3"/>
            <a:endCxn id="21511" idx="1"/>
          </p:cNvCxnSpPr>
          <p:nvPr/>
        </p:nvCxnSpPr>
        <p:spPr bwMode="auto">
          <a:xfrm>
            <a:off x="5410200" y="48387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9" name="AutoShape 35"/>
          <p:cNvCxnSpPr>
            <a:cxnSpLocks noChangeShapeType="1"/>
            <a:stCxn id="21535" idx="3"/>
            <a:endCxn id="21537" idx="1"/>
          </p:cNvCxnSpPr>
          <p:nvPr/>
        </p:nvCxnSpPr>
        <p:spPr bwMode="auto">
          <a:xfrm>
            <a:off x="3352800" y="4838700"/>
            <a:ext cx="609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0" name="AutoShape 36"/>
          <p:cNvCxnSpPr>
            <a:cxnSpLocks noChangeShapeType="1"/>
            <a:stCxn id="21534" idx="3"/>
            <a:endCxn id="21532" idx="2"/>
          </p:cNvCxnSpPr>
          <p:nvPr/>
        </p:nvCxnSpPr>
        <p:spPr bwMode="auto">
          <a:xfrm>
            <a:off x="1593850" y="3732213"/>
            <a:ext cx="4635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3308350" y="4495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75945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en-US" smtClean="0"/>
              <a:t>Database</a:t>
            </a:r>
          </a:p>
          <a:p>
            <a:pPr lvl="1"/>
            <a:r>
              <a:rPr lang="en-US" altLang="en-US" smtClean="0"/>
              <a:t>Collection of data, organized to support access</a:t>
            </a:r>
          </a:p>
          <a:p>
            <a:pPr lvl="1"/>
            <a:r>
              <a:rPr lang="en-US" altLang="en-US" smtClean="0"/>
              <a:t>Models some aspects of reality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DataBase Management System (DBMS)</a:t>
            </a:r>
          </a:p>
          <a:p>
            <a:pPr lvl="1"/>
            <a:r>
              <a:rPr lang="en-US" altLang="en-US" smtClean="0"/>
              <a:t>Software to create and access databases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Relational Algebra</a:t>
            </a:r>
          </a:p>
          <a:p>
            <a:pPr lvl="1"/>
            <a:r>
              <a:rPr lang="en-US" altLang="en-US" smtClean="0"/>
              <a:t>Special-purpose programming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Components of E-R Diagrams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r>
              <a:rPr lang="en-US" altLang="en-US" smtClean="0"/>
              <a:t>Entities</a:t>
            </a:r>
          </a:p>
          <a:p>
            <a:pPr lvl="1"/>
            <a:r>
              <a:rPr lang="en-US" altLang="en-US" smtClean="0"/>
              <a:t>Types </a:t>
            </a:r>
          </a:p>
          <a:p>
            <a:pPr lvl="2"/>
            <a:r>
              <a:rPr lang="en-US" altLang="en-US" smtClean="0"/>
              <a:t>Subtypes (disjoint / overlapping)</a:t>
            </a:r>
          </a:p>
          <a:p>
            <a:pPr lvl="1"/>
            <a:r>
              <a:rPr lang="en-US" altLang="en-US" smtClean="0"/>
              <a:t>Attributes</a:t>
            </a:r>
          </a:p>
          <a:p>
            <a:pPr lvl="2"/>
            <a:r>
              <a:rPr lang="en-US" altLang="en-US" smtClean="0"/>
              <a:t>Mandatory / optional</a:t>
            </a:r>
          </a:p>
          <a:p>
            <a:pPr lvl="1"/>
            <a:r>
              <a:rPr lang="en-US" altLang="en-US" smtClean="0"/>
              <a:t>Identifier</a:t>
            </a:r>
          </a:p>
          <a:p>
            <a:r>
              <a:rPr lang="en-US" altLang="en-US" smtClean="0"/>
              <a:t>Relationships</a:t>
            </a:r>
          </a:p>
          <a:p>
            <a:pPr lvl="1"/>
            <a:r>
              <a:rPr lang="en-US" altLang="en-US" smtClean="0"/>
              <a:t>Cardinality</a:t>
            </a:r>
          </a:p>
          <a:p>
            <a:pPr lvl="1"/>
            <a:r>
              <a:rPr lang="en-US" altLang="en-US" smtClean="0"/>
              <a:t>Existence</a:t>
            </a:r>
          </a:p>
          <a:p>
            <a:pPr lvl="1"/>
            <a:r>
              <a:rPr lang="en-US" altLang="en-US" smtClean="0"/>
              <a:t>Degree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Relationships</a:t>
            </a:r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6662738" y="2514600"/>
            <a:ext cx="338137" cy="2149475"/>
          </a:xfrm>
          <a:custGeom>
            <a:avLst/>
            <a:gdLst>
              <a:gd name="T0" fmla="*/ 334962 w 213"/>
              <a:gd name="T1" fmla="*/ 979488 h 1354"/>
              <a:gd name="T2" fmla="*/ 330200 w 213"/>
              <a:gd name="T3" fmla="*/ 795338 h 1354"/>
              <a:gd name="T4" fmla="*/ 320675 w 213"/>
              <a:gd name="T5" fmla="*/ 619125 h 1354"/>
              <a:gd name="T6" fmla="*/ 306387 w 213"/>
              <a:gd name="T7" fmla="*/ 457200 h 1354"/>
              <a:gd name="T8" fmla="*/ 287337 w 213"/>
              <a:gd name="T9" fmla="*/ 314325 h 1354"/>
              <a:gd name="T10" fmla="*/ 265112 w 213"/>
              <a:gd name="T11" fmla="*/ 193675 h 1354"/>
              <a:gd name="T12" fmla="*/ 239712 w 213"/>
              <a:gd name="T13" fmla="*/ 100013 h 1354"/>
              <a:gd name="T14" fmla="*/ 211137 w 213"/>
              <a:gd name="T15" fmla="*/ 34925 h 1354"/>
              <a:gd name="T16" fmla="*/ 182562 w 213"/>
              <a:gd name="T17" fmla="*/ 3175 h 1354"/>
              <a:gd name="T18" fmla="*/ 153987 w 213"/>
              <a:gd name="T19" fmla="*/ 3175 h 1354"/>
              <a:gd name="T20" fmla="*/ 125412 w 213"/>
              <a:gd name="T21" fmla="*/ 34925 h 1354"/>
              <a:gd name="T22" fmla="*/ 96837 w 213"/>
              <a:gd name="T23" fmla="*/ 100013 h 1354"/>
              <a:gd name="T24" fmla="*/ 71437 w 213"/>
              <a:gd name="T25" fmla="*/ 193675 h 1354"/>
              <a:gd name="T26" fmla="*/ 49212 w 213"/>
              <a:gd name="T27" fmla="*/ 314325 h 1354"/>
              <a:gd name="T28" fmla="*/ 30162 w 213"/>
              <a:gd name="T29" fmla="*/ 457200 h 1354"/>
              <a:gd name="T30" fmla="*/ 15875 w 213"/>
              <a:gd name="T31" fmla="*/ 619125 h 1354"/>
              <a:gd name="T32" fmla="*/ 6350 w 213"/>
              <a:gd name="T33" fmla="*/ 795338 h 1354"/>
              <a:gd name="T34" fmla="*/ 1587 w 213"/>
              <a:gd name="T35" fmla="*/ 979488 h 1354"/>
              <a:gd name="T36" fmla="*/ 1587 w 213"/>
              <a:gd name="T37" fmla="*/ 1166813 h 1354"/>
              <a:gd name="T38" fmla="*/ 6350 w 213"/>
              <a:gd name="T39" fmla="*/ 1350963 h 1354"/>
              <a:gd name="T40" fmla="*/ 15875 w 213"/>
              <a:gd name="T41" fmla="*/ 1527175 h 1354"/>
              <a:gd name="T42" fmla="*/ 30162 w 213"/>
              <a:gd name="T43" fmla="*/ 1689100 h 1354"/>
              <a:gd name="T44" fmla="*/ 49212 w 213"/>
              <a:gd name="T45" fmla="*/ 1833563 h 1354"/>
              <a:gd name="T46" fmla="*/ 71437 w 213"/>
              <a:gd name="T47" fmla="*/ 1954213 h 1354"/>
              <a:gd name="T48" fmla="*/ 96837 w 213"/>
              <a:gd name="T49" fmla="*/ 2046288 h 1354"/>
              <a:gd name="T50" fmla="*/ 125412 w 213"/>
              <a:gd name="T51" fmla="*/ 2111375 h 1354"/>
              <a:gd name="T52" fmla="*/ 153987 w 213"/>
              <a:gd name="T53" fmla="*/ 2144713 h 1354"/>
              <a:gd name="T54" fmla="*/ 182562 w 213"/>
              <a:gd name="T55" fmla="*/ 2144713 h 1354"/>
              <a:gd name="T56" fmla="*/ 211137 w 213"/>
              <a:gd name="T57" fmla="*/ 2111375 h 1354"/>
              <a:gd name="T58" fmla="*/ 239712 w 213"/>
              <a:gd name="T59" fmla="*/ 2046288 h 1354"/>
              <a:gd name="T60" fmla="*/ 265112 w 213"/>
              <a:gd name="T61" fmla="*/ 1954213 h 1354"/>
              <a:gd name="T62" fmla="*/ 287337 w 213"/>
              <a:gd name="T63" fmla="*/ 1833563 h 1354"/>
              <a:gd name="T64" fmla="*/ 306387 w 213"/>
              <a:gd name="T65" fmla="*/ 1689100 h 1354"/>
              <a:gd name="T66" fmla="*/ 320675 w 213"/>
              <a:gd name="T67" fmla="*/ 1527175 h 1354"/>
              <a:gd name="T68" fmla="*/ 330200 w 213"/>
              <a:gd name="T69" fmla="*/ 1350963 h 1354"/>
              <a:gd name="T70" fmla="*/ 334962 w 213"/>
              <a:gd name="T71" fmla="*/ 1166813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Freeform 4"/>
          <p:cNvSpPr>
            <a:spLocks/>
          </p:cNvSpPr>
          <p:nvPr/>
        </p:nvSpPr>
        <p:spPr bwMode="auto">
          <a:xfrm>
            <a:off x="6019800" y="2522538"/>
            <a:ext cx="338138" cy="2149475"/>
          </a:xfrm>
          <a:custGeom>
            <a:avLst/>
            <a:gdLst>
              <a:gd name="T0" fmla="*/ 334963 w 213"/>
              <a:gd name="T1" fmla="*/ 979488 h 1354"/>
              <a:gd name="T2" fmla="*/ 331788 w 213"/>
              <a:gd name="T3" fmla="*/ 795338 h 1354"/>
              <a:gd name="T4" fmla="*/ 320675 w 213"/>
              <a:gd name="T5" fmla="*/ 619125 h 1354"/>
              <a:gd name="T6" fmla="*/ 306388 w 213"/>
              <a:gd name="T7" fmla="*/ 457200 h 1354"/>
              <a:gd name="T8" fmla="*/ 287338 w 213"/>
              <a:gd name="T9" fmla="*/ 314325 h 1354"/>
              <a:gd name="T10" fmla="*/ 265113 w 213"/>
              <a:gd name="T11" fmla="*/ 193675 h 1354"/>
              <a:gd name="T12" fmla="*/ 239713 w 213"/>
              <a:gd name="T13" fmla="*/ 100013 h 1354"/>
              <a:gd name="T14" fmla="*/ 212725 w 213"/>
              <a:gd name="T15" fmla="*/ 34925 h 1354"/>
              <a:gd name="T16" fmla="*/ 182563 w 213"/>
              <a:gd name="T17" fmla="*/ 3175 h 1354"/>
              <a:gd name="T18" fmla="*/ 153988 w 213"/>
              <a:gd name="T19" fmla="*/ 3175 h 1354"/>
              <a:gd name="T20" fmla="*/ 125413 w 213"/>
              <a:gd name="T21" fmla="*/ 34925 h 1354"/>
              <a:gd name="T22" fmla="*/ 96838 w 213"/>
              <a:gd name="T23" fmla="*/ 100013 h 1354"/>
              <a:gd name="T24" fmla="*/ 73025 w 213"/>
              <a:gd name="T25" fmla="*/ 193675 h 1354"/>
              <a:gd name="T26" fmla="*/ 50800 w 213"/>
              <a:gd name="T27" fmla="*/ 314325 h 1354"/>
              <a:gd name="T28" fmla="*/ 31750 w 213"/>
              <a:gd name="T29" fmla="*/ 457200 h 1354"/>
              <a:gd name="T30" fmla="*/ 15875 w 213"/>
              <a:gd name="T31" fmla="*/ 619125 h 1354"/>
              <a:gd name="T32" fmla="*/ 6350 w 213"/>
              <a:gd name="T33" fmla="*/ 795338 h 1354"/>
              <a:gd name="T34" fmla="*/ 1588 w 213"/>
              <a:gd name="T35" fmla="*/ 979488 h 1354"/>
              <a:gd name="T36" fmla="*/ 1588 w 213"/>
              <a:gd name="T37" fmla="*/ 1166813 h 1354"/>
              <a:gd name="T38" fmla="*/ 6350 w 213"/>
              <a:gd name="T39" fmla="*/ 1350963 h 1354"/>
              <a:gd name="T40" fmla="*/ 15875 w 213"/>
              <a:gd name="T41" fmla="*/ 1527175 h 1354"/>
              <a:gd name="T42" fmla="*/ 31750 w 213"/>
              <a:gd name="T43" fmla="*/ 1689100 h 1354"/>
              <a:gd name="T44" fmla="*/ 50800 w 213"/>
              <a:gd name="T45" fmla="*/ 1833563 h 1354"/>
              <a:gd name="T46" fmla="*/ 73025 w 213"/>
              <a:gd name="T47" fmla="*/ 1954213 h 1354"/>
              <a:gd name="T48" fmla="*/ 96838 w 213"/>
              <a:gd name="T49" fmla="*/ 2046288 h 1354"/>
              <a:gd name="T50" fmla="*/ 125413 w 213"/>
              <a:gd name="T51" fmla="*/ 2111375 h 1354"/>
              <a:gd name="T52" fmla="*/ 153988 w 213"/>
              <a:gd name="T53" fmla="*/ 2144713 h 1354"/>
              <a:gd name="T54" fmla="*/ 182563 w 213"/>
              <a:gd name="T55" fmla="*/ 2144713 h 1354"/>
              <a:gd name="T56" fmla="*/ 212725 w 213"/>
              <a:gd name="T57" fmla="*/ 2111375 h 1354"/>
              <a:gd name="T58" fmla="*/ 239713 w 213"/>
              <a:gd name="T59" fmla="*/ 2046288 h 1354"/>
              <a:gd name="T60" fmla="*/ 265113 w 213"/>
              <a:gd name="T61" fmla="*/ 1954213 h 1354"/>
              <a:gd name="T62" fmla="*/ 287338 w 213"/>
              <a:gd name="T63" fmla="*/ 1833563 h 1354"/>
              <a:gd name="T64" fmla="*/ 306388 w 213"/>
              <a:gd name="T65" fmla="*/ 1689100 h 1354"/>
              <a:gd name="T66" fmla="*/ 320675 w 213"/>
              <a:gd name="T67" fmla="*/ 1527175 h 1354"/>
              <a:gd name="T68" fmla="*/ 331788 w 213"/>
              <a:gd name="T69" fmla="*/ 1350963 h 1354"/>
              <a:gd name="T70" fmla="*/ 334963 w 213"/>
              <a:gd name="T71" fmla="*/ 1166813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9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4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2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2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4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9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096000" y="4724400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 b="1">
                <a:solidFill>
                  <a:schemeClr val="tx2"/>
                </a:solidFill>
              </a:rPr>
              <a:t>1-to-1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203950" y="2867025"/>
            <a:ext cx="609600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184900" y="3227388"/>
            <a:ext cx="649288" cy="12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6162675" y="3735388"/>
            <a:ext cx="649288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6118225" y="2825750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6118225" y="32019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6118225" y="3568700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6118225" y="39385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6118225" y="43068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66" name="Group 14"/>
          <p:cNvGrpSpPr>
            <a:grpSpLocks/>
          </p:cNvGrpSpPr>
          <p:nvPr/>
        </p:nvGrpSpPr>
        <p:grpSpPr bwMode="auto">
          <a:xfrm>
            <a:off x="6772275" y="2905125"/>
            <a:ext cx="87313" cy="1295400"/>
            <a:chOff x="2433" y="2302"/>
            <a:chExt cx="55" cy="816"/>
          </a:xfrm>
        </p:grpSpPr>
        <p:sp>
          <p:nvSpPr>
            <p:cNvPr id="23606" name="Oval 15"/>
            <p:cNvSpPr>
              <a:spLocks noChangeArrowheads="1"/>
            </p:cNvSpPr>
            <p:nvPr/>
          </p:nvSpPr>
          <p:spPr bwMode="auto">
            <a:xfrm>
              <a:off x="2433" y="23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7" name="Oval 16"/>
            <p:cNvSpPr>
              <a:spLocks noChangeArrowheads="1"/>
            </p:cNvSpPr>
            <p:nvPr/>
          </p:nvSpPr>
          <p:spPr bwMode="auto">
            <a:xfrm>
              <a:off x="2433" y="254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8" name="Oval 17"/>
            <p:cNvSpPr>
              <a:spLocks noChangeArrowheads="1"/>
            </p:cNvSpPr>
            <p:nvPr/>
          </p:nvSpPr>
          <p:spPr bwMode="auto">
            <a:xfrm>
              <a:off x="2433" y="28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09" name="Oval 18"/>
            <p:cNvSpPr>
              <a:spLocks noChangeArrowheads="1"/>
            </p:cNvSpPr>
            <p:nvPr/>
          </p:nvSpPr>
          <p:spPr bwMode="auto">
            <a:xfrm>
              <a:off x="2433" y="305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67" name="Group 19"/>
          <p:cNvGrpSpPr>
            <a:grpSpLocks/>
          </p:cNvGrpSpPr>
          <p:nvPr/>
        </p:nvGrpSpPr>
        <p:grpSpPr bwMode="auto">
          <a:xfrm>
            <a:off x="3954463" y="2514600"/>
            <a:ext cx="1379537" cy="2603500"/>
            <a:chOff x="3504" y="2208"/>
            <a:chExt cx="869" cy="1640"/>
          </a:xfrm>
        </p:grpSpPr>
        <p:sp>
          <p:nvSpPr>
            <p:cNvPr id="23587" name="Rectangle 20"/>
            <p:cNvSpPr>
              <a:spLocks noChangeArrowheads="1"/>
            </p:cNvSpPr>
            <p:nvPr/>
          </p:nvSpPr>
          <p:spPr bwMode="auto">
            <a:xfrm>
              <a:off x="3504" y="3600"/>
              <a:ext cx="8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000" b="1">
                  <a:solidFill>
                    <a:schemeClr val="tx2"/>
                  </a:solidFill>
                </a:rPr>
                <a:t>1-to-Many</a:t>
              </a:r>
            </a:p>
          </p:txBody>
        </p:sp>
        <p:grpSp>
          <p:nvGrpSpPr>
            <p:cNvPr id="23588" name="Group 21"/>
            <p:cNvGrpSpPr>
              <a:grpSpLocks/>
            </p:cNvGrpSpPr>
            <p:nvPr/>
          </p:nvGrpSpPr>
          <p:grpSpPr bwMode="auto">
            <a:xfrm>
              <a:off x="3648" y="2208"/>
              <a:ext cx="628" cy="1359"/>
              <a:chOff x="2883" y="2056"/>
              <a:chExt cx="628" cy="1359"/>
            </a:xfrm>
          </p:grpSpPr>
          <p:sp>
            <p:nvSpPr>
              <p:cNvPr id="23589" name="Freeform 22"/>
              <p:cNvSpPr>
                <a:spLocks/>
              </p:cNvSpPr>
              <p:nvPr/>
            </p:nvSpPr>
            <p:spPr bwMode="auto">
              <a:xfrm>
                <a:off x="2883" y="2061"/>
                <a:ext cx="213" cy="1354"/>
              </a:xfrm>
              <a:custGeom>
                <a:avLst/>
                <a:gdLst>
                  <a:gd name="T0" fmla="*/ 211 w 213"/>
                  <a:gd name="T1" fmla="*/ 617 h 1354"/>
                  <a:gd name="T2" fmla="*/ 208 w 213"/>
                  <a:gd name="T3" fmla="*/ 501 h 1354"/>
                  <a:gd name="T4" fmla="*/ 202 w 213"/>
                  <a:gd name="T5" fmla="*/ 390 h 1354"/>
                  <a:gd name="T6" fmla="*/ 193 w 213"/>
                  <a:gd name="T7" fmla="*/ 288 h 1354"/>
                  <a:gd name="T8" fmla="*/ 181 w 213"/>
                  <a:gd name="T9" fmla="*/ 198 h 1354"/>
                  <a:gd name="T10" fmla="*/ 167 w 213"/>
                  <a:gd name="T11" fmla="*/ 122 h 1354"/>
                  <a:gd name="T12" fmla="*/ 151 w 213"/>
                  <a:gd name="T13" fmla="*/ 63 h 1354"/>
                  <a:gd name="T14" fmla="*/ 133 w 213"/>
                  <a:gd name="T15" fmla="*/ 22 h 1354"/>
                  <a:gd name="T16" fmla="*/ 115 w 213"/>
                  <a:gd name="T17" fmla="*/ 2 h 1354"/>
                  <a:gd name="T18" fmla="*/ 97 w 213"/>
                  <a:gd name="T19" fmla="*/ 2 h 1354"/>
                  <a:gd name="T20" fmla="*/ 79 w 213"/>
                  <a:gd name="T21" fmla="*/ 22 h 1354"/>
                  <a:gd name="T22" fmla="*/ 61 w 213"/>
                  <a:gd name="T23" fmla="*/ 63 h 1354"/>
                  <a:gd name="T24" fmla="*/ 46 w 213"/>
                  <a:gd name="T25" fmla="*/ 122 h 1354"/>
                  <a:gd name="T26" fmla="*/ 31 w 213"/>
                  <a:gd name="T27" fmla="*/ 198 h 1354"/>
                  <a:gd name="T28" fmla="*/ 20 w 213"/>
                  <a:gd name="T29" fmla="*/ 288 h 1354"/>
                  <a:gd name="T30" fmla="*/ 10 w 213"/>
                  <a:gd name="T31" fmla="*/ 390 h 1354"/>
                  <a:gd name="T32" fmla="*/ 4 w 213"/>
                  <a:gd name="T33" fmla="*/ 501 h 1354"/>
                  <a:gd name="T34" fmla="*/ 1 w 213"/>
                  <a:gd name="T35" fmla="*/ 617 h 1354"/>
                  <a:gd name="T36" fmla="*/ 1 w 213"/>
                  <a:gd name="T37" fmla="*/ 735 h 1354"/>
                  <a:gd name="T38" fmla="*/ 4 w 213"/>
                  <a:gd name="T39" fmla="*/ 851 h 1354"/>
                  <a:gd name="T40" fmla="*/ 10 w 213"/>
                  <a:gd name="T41" fmla="*/ 962 h 1354"/>
                  <a:gd name="T42" fmla="*/ 20 w 213"/>
                  <a:gd name="T43" fmla="*/ 1064 h 1354"/>
                  <a:gd name="T44" fmla="*/ 31 w 213"/>
                  <a:gd name="T45" fmla="*/ 1155 h 1354"/>
                  <a:gd name="T46" fmla="*/ 46 w 213"/>
                  <a:gd name="T47" fmla="*/ 1231 h 1354"/>
                  <a:gd name="T48" fmla="*/ 61 w 213"/>
                  <a:gd name="T49" fmla="*/ 1289 h 1354"/>
                  <a:gd name="T50" fmla="*/ 79 w 213"/>
                  <a:gd name="T51" fmla="*/ 1330 h 1354"/>
                  <a:gd name="T52" fmla="*/ 97 w 213"/>
                  <a:gd name="T53" fmla="*/ 1351 h 1354"/>
                  <a:gd name="T54" fmla="*/ 115 w 213"/>
                  <a:gd name="T55" fmla="*/ 1351 h 1354"/>
                  <a:gd name="T56" fmla="*/ 133 w 213"/>
                  <a:gd name="T57" fmla="*/ 1330 h 1354"/>
                  <a:gd name="T58" fmla="*/ 151 w 213"/>
                  <a:gd name="T59" fmla="*/ 1289 h 1354"/>
                  <a:gd name="T60" fmla="*/ 167 w 213"/>
                  <a:gd name="T61" fmla="*/ 1231 h 1354"/>
                  <a:gd name="T62" fmla="*/ 181 w 213"/>
                  <a:gd name="T63" fmla="*/ 1155 h 1354"/>
                  <a:gd name="T64" fmla="*/ 193 w 213"/>
                  <a:gd name="T65" fmla="*/ 1064 h 1354"/>
                  <a:gd name="T66" fmla="*/ 202 w 213"/>
                  <a:gd name="T67" fmla="*/ 962 h 1354"/>
                  <a:gd name="T68" fmla="*/ 208 w 213"/>
                  <a:gd name="T69" fmla="*/ 851 h 1354"/>
                  <a:gd name="T70" fmla="*/ 211 w 213"/>
                  <a:gd name="T71" fmla="*/ 735 h 13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3" h="1354">
                    <a:moveTo>
                      <a:pt x="212" y="677"/>
                    </a:moveTo>
                    <a:lnTo>
                      <a:pt x="211" y="617"/>
                    </a:lnTo>
                    <a:lnTo>
                      <a:pt x="210" y="559"/>
                    </a:lnTo>
                    <a:lnTo>
                      <a:pt x="208" y="501"/>
                    </a:lnTo>
                    <a:lnTo>
                      <a:pt x="205" y="445"/>
                    </a:lnTo>
                    <a:lnTo>
                      <a:pt x="202" y="390"/>
                    </a:lnTo>
                    <a:lnTo>
                      <a:pt x="198" y="338"/>
                    </a:lnTo>
                    <a:lnTo>
                      <a:pt x="193" y="288"/>
                    </a:lnTo>
                    <a:lnTo>
                      <a:pt x="187" y="241"/>
                    </a:lnTo>
                    <a:lnTo>
                      <a:pt x="181" y="198"/>
                    </a:lnTo>
                    <a:lnTo>
                      <a:pt x="174" y="158"/>
                    </a:lnTo>
                    <a:lnTo>
                      <a:pt x="167" y="122"/>
                    </a:lnTo>
                    <a:lnTo>
                      <a:pt x="159" y="90"/>
                    </a:lnTo>
                    <a:lnTo>
                      <a:pt x="151" y="63"/>
                    </a:lnTo>
                    <a:lnTo>
                      <a:pt x="142" y="40"/>
                    </a:lnTo>
                    <a:lnTo>
                      <a:pt x="133" y="22"/>
                    </a:lnTo>
                    <a:lnTo>
                      <a:pt x="125" y="10"/>
                    </a:lnTo>
                    <a:lnTo>
                      <a:pt x="115" y="2"/>
                    </a:lnTo>
                    <a:lnTo>
                      <a:pt x="106" y="0"/>
                    </a:lnTo>
                    <a:lnTo>
                      <a:pt x="97" y="2"/>
                    </a:lnTo>
                    <a:lnTo>
                      <a:pt x="88" y="10"/>
                    </a:lnTo>
                    <a:lnTo>
                      <a:pt x="79" y="22"/>
                    </a:lnTo>
                    <a:lnTo>
                      <a:pt x="70" y="40"/>
                    </a:lnTo>
                    <a:lnTo>
                      <a:pt x="61" y="63"/>
                    </a:lnTo>
                    <a:lnTo>
                      <a:pt x="53" y="90"/>
                    </a:lnTo>
                    <a:lnTo>
                      <a:pt x="46" y="122"/>
                    </a:lnTo>
                    <a:lnTo>
                      <a:pt x="38" y="158"/>
                    </a:lnTo>
                    <a:lnTo>
                      <a:pt x="31" y="198"/>
                    </a:lnTo>
                    <a:lnTo>
                      <a:pt x="25" y="241"/>
                    </a:lnTo>
                    <a:lnTo>
                      <a:pt x="20" y="288"/>
                    </a:lnTo>
                    <a:lnTo>
                      <a:pt x="14" y="338"/>
                    </a:lnTo>
                    <a:lnTo>
                      <a:pt x="10" y="390"/>
                    </a:lnTo>
                    <a:lnTo>
                      <a:pt x="7" y="445"/>
                    </a:lnTo>
                    <a:lnTo>
                      <a:pt x="4" y="501"/>
                    </a:lnTo>
                    <a:lnTo>
                      <a:pt x="2" y="559"/>
                    </a:lnTo>
                    <a:lnTo>
                      <a:pt x="1" y="617"/>
                    </a:lnTo>
                    <a:lnTo>
                      <a:pt x="0" y="677"/>
                    </a:lnTo>
                    <a:lnTo>
                      <a:pt x="1" y="735"/>
                    </a:lnTo>
                    <a:lnTo>
                      <a:pt x="2" y="794"/>
                    </a:lnTo>
                    <a:lnTo>
                      <a:pt x="4" y="851"/>
                    </a:lnTo>
                    <a:lnTo>
                      <a:pt x="7" y="908"/>
                    </a:lnTo>
                    <a:lnTo>
                      <a:pt x="10" y="962"/>
                    </a:lnTo>
                    <a:lnTo>
                      <a:pt x="14" y="1015"/>
                    </a:lnTo>
                    <a:lnTo>
                      <a:pt x="20" y="1064"/>
                    </a:lnTo>
                    <a:lnTo>
                      <a:pt x="25" y="1112"/>
                    </a:lnTo>
                    <a:lnTo>
                      <a:pt x="31" y="1155"/>
                    </a:lnTo>
                    <a:lnTo>
                      <a:pt x="38" y="1195"/>
                    </a:lnTo>
                    <a:lnTo>
                      <a:pt x="46" y="1231"/>
                    </a:lnTo>
                    <a:lnTo>
                      <a:pt x="53" y="1262"/>
                    </a:lnTo>
                    <a:lnTo>
                      <a:pt x="61" y="1289"/>
                    </a:lnTo>
                    <a:lnTo>
                      <a:pt x="70" y="1312"/>
                    </a:lnTo>
                    <a:lnTo>
                      <a:pt x="79" y="1330"/>
                    </a:lnTo>
                    <a:lnTo>
                      <a:pt x="88" y="1343"/>
                    </a:lnTo>
                    <a:lnTo>
                      <a:pt x="97" y="1351"/>
                    </a:lnTo>
                    <a:lnTo>
                      <a:pt x="106" y="1353"/>
                    </a:lnTo>
                    <a:lnTo>
                      <a:pt x="115" y="1351"/>
                    </a:lnTo>
                    <a:lnTo>
                      <a:pt x="125" y="1343"/>
                    </a:lnTo>
                    <a:lnTo>
                      <a:pt x="133" y="1330"/>
                    </a:lnTo>
                    <a:lnTo>
                      <a:pt x="142" y="1312"/>
                    </a:lnTo>
                    <a:lnTo>
                      <a:pt x="151" y="1289"/>
                    </a:lnTo>
                    <a:lnTo>
                      <a:pt x="159" y="1262"/>
                    </a:lnTo>
                    <a:lnTo>
                      <a:pt x="167" y="1231"/>
                    </a:lnTo>
                    <a:lnTo>
                      <a:pt x="174" y="1195"/>
                    </a:lnTo>
                    <a:lnTo>
                      <a:pt x="181" y="1155"/>
                    </a:lnTo>
                    <a:lnTo>
                      <a:pt x="187" y="1112"/>
                    </a:lnTo>
                    <a:lnTo>
                      <a:pt x="193" y="1064"/>
                    </a:lnTo>
                    <a:lnTo>
                      <a:pt x="198" y="1015"/>
                    </a:lnTo>
                    <a:lnTo>
                      <a:pt x="202" y="962"/>
                    </a:lnTo>
                    <a:lnTo>
                      <a:pt x="205" y="908"/>
                    </a:lnTo>
                    <a:lnTo>
                      <a:pt x="208" y="851"/>
                    </a:lnTo>
                    <a:lnTo>
                      <a:pt x="210" y="794"/>
                    </a:lnTo>
                    <a:lnTo>
                      <a:pt x="211" y="735"/>
                    </a:lnTo>
                    <a:lnTo>
                      <a:pt x="212" y="6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Freeform 23"/>
              <p:cNvSpPr>
                <a:spLocks/>
              </p:cNvSpPr>
              <p:nvPr/>
            </p:nvSpPr>
            <p:spPr bwMode="auto">
              <a:xfrm>
                <a:off x="3298" y="2056"/>
                <a:ext cx="213" cy="1354"/>
              </a:xfrm>
              <a:custGeom>
                <a:avLst/>
                <a:gdLst>
                  <a:gd name="T0" fmla="*/ 211 w 213"/>
                  <a:gd name="T1" fmla="*/ 617 h 1354"/>
                  <a:gd name="T2" fmla="*/ 208 w 213"/>
                  <a:gd name="T3" fmla="*/ 501 h 1354"/>
                  <a:gd name="T4" fmla="*/ 202 w 213"/>
                  <a:gd name="T5" fmla="*/ 390 h 1354"/>
                  <a:gd name="T6" fmla="*/ 193 w 213"/>
                  <a:gd name="T7" fmla="*/ 288 h 1354"/>
                  <a:gd name="T8" fmla="*/ 181 w 213"/>
                  <a:gd name="T9" fmla="*/ 198 h 1354"/>
                  <a:gd name="T10" fmla="*/ 167 w 213"/>
                  <a:gd name="T11" fmla="*/ 122 h 1354"/>
                  <a:gd name="T12" fmla="*/ 150 w 213"/>
                  <a:gd name="T13" fmla="*/ 63 h 1354"/>
                  <a:gd name="T14" fmla="*/ 133 w 213"/>
                  <a:gd name="T15" fmla="*/ 22 h 1354"/>
                  <a:gd name="T16" fmla="*/ 115 w 213"/>
                  <a:gd name="T17" fmla="*/ 2 h 1354"/>
                  <a:gd name="T18" fmla="*/ 97 w 213"/>
                  <a:gd name="T19" fmla="*/ 2 h 1354"/>
                  <a:gd name="T20" fmla="*/ 78 w 213"/>
                  <a:gd name="T21" fmla="*/ 22 h 1354"/>
                  <a:gd name="T22" fmla="*/ 61 w 213"/>
                  <a:gd name="T23" fmla="*/ 63 h 1354"/>
                  <a:gd name="T24" fmla="*/ 45 w 213"/>
                  <a:gd name="T25" fmla="*/ 122 h 1354"/>
                  <a:gd name="T26" fmla="*/ 31 w 213"/>
                  <a:gd name="T27" fmla="*/ 198 h 1354"/>
                  <a:gd name="T28" fmla="*/ 19 w 213"/>
                  <a:gd name="T29" fmla="*/ 288 h 1354"/>
                  <a:gd name="T30" fmla="*/ 10 w 213"/>
                  <a:gd name="T31" fmla="*/ 390 h 1354"/>
                  <a:gd name="T32" fmla="*/ 3 w 213"/>
                  <a:gd name="T33" fmla="*/ 501 h 1354"/>
                  <a:gd name="T34" fmla="*/ 0 w 213"/>
                  <a:gd name="T35" fmla="*/ 617 h 1354"/>
                  <a:gd name="T36" fmla="*/ 0 w 213"/>
                  <a:gd name="T37" fmla="*/ 735 h 1354"/>
                  <a:gd name="T38" fmla="*/ 3 w 213"/>
                  <a:gd name="T39" fmla="*/ 851 h 1354"/>
                  <a:gd name="T40" fmla="*/ 10 w 213"/>
                  <a:gd name="T41" fmla="*/ 962 h 1354"/>
                  <a:gd name="T42" fmla="*/ 19 w 213"/>
                  <a:gd name="T43" fmla="*/ 1064 h 1354"/>
                  <a:gd name="T44" fmla="*/ 31 w 213"/>
                  <a:gd name="T45" fmla="*/ 1155 h 1354"/>
                  <a:gd name="T46" fmla="*/ 45 w 213"/>
                  <a:gd name="T47" fmla="*/ 1231 h 1354"/>
                  <a:gd name="T48" fmla="*/ 61 w 213"/>
                  <a:gd name="T49" fmla="*/ 1289 h 1354"/>
                  <a:gd name="T50" fmla="*/ 78 w 213"/>
                  <a:gd name="T51" fmla="*/ 1330 h 1354"/>
                  <a:gd name="T52" fmla="*/ 97 w 213"/>
                  <a:gd name="T53" fmla="*/ 1351 h 1354"/>
                  <a:gd name="T54" fmla="*/ 115 w 213"/>
                  <a:gd name="T55" fmla="*/ 1351 h 1354"/>
                  <a:gd name="T56" fmla="*/ 133 w 213"/>
                  <a:gd name="T57" fmla="*/ 1330 h 1354"/>
                  <a:gd name="T58" fmla="*/ 150 w 213"/>
                  <a:gd name="T59" fmla="*/ 1289 h 1354"/>
                  <a:gd name="T60" fmla="*/ 167 w 213"/>
                  <a:gd name="T61" fmla="*/ 1231 h 1354"/>
                  <a:gd name="T62" fmla="*/ 181 w 213"/>
                  <a:gd name="T63" fmla="*/ 1155 h 1354"/>
                  <a:gd name="T64" fmla="*/ 193 w 213"/>
                  <a:gd name="T65" fmla="*/ 1064 h 1354"/>
                  <a:gd name="T66" fmla="*/ 202 w 213"/>
                  <a:gd name="T67" fmla="*/ 962 h 1354"/>
                  <a:gd name="T68" fmla="*/ 208 w 213"/>
                  <a:gd name="T69" fmla="*/ 851 h 1354"/>
                  <a:gd name="T70" fmla="*/ 211 w 213"/>
                  <a:gd name="T71" fmla="*/ 735 h 13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3" h="1354">
                    <a:moveTo>
                      <a:pt x="212" y="677"/>
                    </a:moveTo>
                    <a:lnTo>
                      <a:pt x="211" y="617"/>
                    </a:lnTo>
                    <a:lnTo>
                      <a:pt x="210" y="559"/>
                    </a:lnTo>
                    <a:lnTo>
                      <a:pt x="208" y="501"/>
                    </a:lnTo>
                    <a:lnTo>
                      <a:pt x="205" y="445"/>
                    </a:lnTo>
                    <a:lnTo>
                      <a:pt x="202" y="390"/>
                    </a:lnTo>
                    <a:lnTo>
                      <a:pt x="198" y="338"/>
                    </a:lnTo>
                    <a:lnTo>
                      <a:pt x="193" y="288"/>
                    </a:lnTo>
                    <a:lnTo>
                      <a:pt x="187" y="241"/>
                    </a:lnTo>
                    <a:lnTo>
                      <a:pt x="181" y="198"/>
                    </a:lnTo>
                    <a:lnTo>
                      <a:pt x="174" y="158"/>
                    </a:lnTo>
                    <a:lnTo>
                      <a:pt x="167" y="122"/>
                    </a:lnTo>
                    <a:lnTo>
                      <a:pt x="159" y="90"/>
                    </a:lnTo>
                    <a:lnTo>
                      <a:pt x="150" y="63"/>
                    </a:lnTo>
                    <a:lnTo>
                      <a:pt x="142" y="40"/>
                    </a:lnTo>
                    <a:lnTo>
                      <a:pt x="133" y="22"/>
                    </a:lnTo>
                    <a:lnTo>
                      <a:pt x="124" y="10"/>
                    </a:lnTo>
                    <a:lnTo>
                      <a:pt x="115" y="2"/>
                    </a:lnTo>
                    <a:lnTo>
                      <a:pt x="106" y="0"/>
                    </a:lnTo>
                    <a:lnTo>
                      <a:pt x="97" y="2"/>
                    </a:lnTo>
                    <a:lnTo>
                      <a:pt x="87" y="10"/>
                    </a:lnTo>
                    <a:lnTo>
                      <a:pt x="78" y="22"/>
                    </a:lnTo>
                    <a:lnTo>
                      <a:pt x="70" y="40"/>
                    </a:lnTo>
                    <a:lnTo>
                      <a:pt x="61" y="63"/>
                    </a:lnTo>
                    <a:lnTo>
                      <a:pt x="53" y="90"/>
                    </a:lnTo>
                    <a:lnTo>
                      <a:pt x="45" y="122"/>
                    </a:lnTo>
                    <a:lnTo>
                      <a:pt x="38" y="158"/>
                    </a:lnTo>
                    <a:lnTo>
                      <a:pt x="31" y="198"/>
                    </a:lnTo>
                    <a:lnTo>
                      <a:pt x="25" y="241"/>
                    </a:lnTo>
                    <a:lnTo>
                      <a:pt x="19" y="288"/>
                    </a:lnTo>
                    <a:lnTo>
                      <a:pt x="14" y="338"/>
                    </a:lnTo>
                    <a:lnTo>
                      <a:pt x="10" y="390"/>
                    </a:lnTo>
                    <a:lnTo>
                      <a:pt x="6" y="445"/>
                    </a:lnTo>
                    <a:lnTo>
                      <a:pt x="3" y="501"/>
                    </a:lnTo>
                    <a:lnTo>
                      <a:pt x="1" y="559"/>
                    </a:lnTo>
                    <a:lnTo>
                      <a:pt x="0" y="617"/>
                    </a:lnTo>
                    <a:lnTo>
                      <a:pt x="0" y="677"/>
                    </a:lnTo>
                    <a:lnTo>
                      <a:pt x="0" y="735"/>
                    </a:lnTo>
                    <a:lnTo>
                      <a:pt x="1" y="794"/>
                    </a:lnTo>
                    <a:lnTo>
                      <a:pt x="3" y="851"/>
                    </a:lnTo>
                    <a:lnTo>
                      <a:pt x="6" y="908"/>
                    </a:lnTo>
                    <a:lnTo>
                      <a:pt x="10" y="962"/>
                    </a:lnTo>
                    <a:lnTo>
                      <a:pt x="14" y="1015"/>
                    </a:lnTo>
                    <a:lnTo>
                      <a:pt x="19" y="1064"/>
                    </a:lnTo>
                    <a:lnTo>
                      <a:pt x="25" y="1112"/>
                    </a:lnTo>
                    <a:lnTo>
                      <a:pt x="31" y="1155"/>
                    </a:lnTo>
                    <a:lnTo>
                      <a:pt x="38" y="1195"/>
                    </a:lnTo>
                    <a:lnTo>
                      <a:pt x="45" y="1231"/>
                    </a:lnTo>
                    <a:lnTo>
                      <a:pt x="53" y="1262"/>
                    </a:lnTo>
                    <a:lnTo>
                      <a:pt x="61" y="1289"/>
                    </a:lnTo>
                    <a:lnTo>
                      <a:pt x="70" y="1312"/>
                    </a:lnTo>
                    <a:lnTo>
                      <a:pt x="78" y="1330"/>
                    </a:lnTo>
                    <a:lnTo>
                      <a:pt x="87" y="1343"/>
                    </a:lnTo>
                    <a:lnTo>
                      <a:pt x="97" y="1351"/>
                    </a:lnTo>
                    <a:lnTo>
                      <a:pt x="106" y="1353"/>
                    </a:lnTo>
                    <a:lnTo>
                      <a:pt x="115" y="1351"/>
                    </a:lnTo>
                    <a:lnTo>
                      <a:pt x="124" y="1343"/>
                    </a:lnTo>
                    <a:lnTo>
                      <a:pt x="133" y="1330"/>
                    </a:lnTo>
                    <a:lnTo>
                      <a:pt x="142" y="1312"/>
                    </a:lnTo>
                    <a:lnTo>
                      <a:pt x="150" y="1289"/>
                    </a:lnTo>
                    <a:lnTo>
                      <a:pt x="159" y="1262"/>
                    </a:lnTo>
                    <a:lnTo>
                      <a:pt x="167" y="1231"/>
                    </a:lnTo>
                    <a:lnTo>
                      <a:pt x="174" y="1195"/>
                    </a:lnTo>
                    <a:lnTo>
                      <a:pt x="181" y="1155"/>
                    </a:lnTo>
                    <a:lnTo>
                      <a:pt x="187" y="1112"/>
                    </a:lnTo>
                    <a:lnTo>
                      <a:pt x="193" y="1064"/>
                    </a:lnTo>
                    <a:lnTo>
                      <a:pt x="198" y="1015"/>
                    </a:lnTo>
                    <a:lnTo>
                      <a:pt x="202" y="962"/>
                    </a:lnTo>
                    <a:lnTo>
                      <a:pt x="205" y="908"/>
                    </a:lnTo>
                    <a:lnTo>
                      <a:pt x="208" y="851"/>
                    </a:lnTo>
                    <a:lnTo>
                      <a:pt x="210" y="794"/>
                    </a:lnTo>
                    <a:lnTo>
                      <a:pt x="211" y="735"/>
                    </a:lnTo>
                    <a:lnTo>
                      <a:pt x="212" y="6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1" name="Line 24"/>
              <p:cNvSpPr>
                <a:spLocks noChangeShapeType="1"/>
              </p:cNvSpPr>
              <p:nvPr/>
            </p:nvSpPr>
            <p:spPr bwMode="auto">
              <a:xfrm>
                <a:off x="3010" y="2265"/>
                <a:ext cx="397" cy="6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2" name="Line 25"/>
              <p:cNvSpPr>
                <a:spLocks noChangeShapeType="1"/>
              </p:cNvSpPr>
              <p:nvPr/>
            </p:nvSpPr>
            <p:spPr bwMode="auto">
              <a:xfrm>
                <a:off x="2998" y="2505"/>
                <a:ext cx="396" cy="93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3" name="Line 26"/>
              <p:cNvSpPr>
                <a:spLocks noChangeShapeType="1"/>
              </p:cNvSpPr>
              <p:nvPr/>
            </p:nvSpPr>
            <p:spPr bwMode="auto">
              <a:xfrm>
                <a:off x="3010" y="2518"/>
                <a:ext cx="384" cy="585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4" name="Line 27"/>
              <p:cNvSpPr>
                <a:spLocks noChangeShapeType="1"/>
              </p:cNvSpPr>
              <p:nvPr/>
            </p:nvSpPr>
            <p:spPr bwMode="auto">
              <a:xfrm flipH="1">
                <a:off x="2977" y="2846"/>
                <a:ext cx="425" cy="37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595" name="Group 28"/>
              <p:cNvGrpSpPr>
                <a:grpSpLocks/>
              </p:cNvGrpSpPr>
              <p:nvPr/>
            </p:nvGrpSpPr>
            <p:grpSpPr bwMode="auto">
              <a:xfrm>
                <a:off x="2968" y="2238"/>
                <a:ext cx="55" cy="999"/>
                <a:chOff x="2968" y="2238"/>
                <a:chExt cx="55" cy="999"/>
              </a:xfrm>
            </p:grpSpPr>
            <p:sp>
              <p:nvSpPr>
                <p:cNvPr id="23601" name="Oval 29"/>
                <p:cNvSpPr>
                  <a:spLocks noChangeArrowheads="1"/>
                </p:cNvSpPr>
                <p:nvPr/>
              </p:nvSpPr>
              <p:spPr bwMode="auto">
                <a:xfrm>
                  <a:off x="2968" y="2238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2" name="Oval 30"/>
                <p:cNvSpPr>
                  <a:spLocks noChangeArrowheads="1"/>
                </p:cNvSpPr>
                <p:nvPr/>
              </p:nvSpPr>
              <p:spPr bwMode="auto">
                <a:xfrm>
                  <a:off x="2968" y="2475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3" name="Oval 31"/>
                <p:cNvSpPr>
                  <a:spLocks noChangeArrowheads="1"/>
                </p:cNvSpPr>
                <p:nvPr/>
              </p:nvSpPr>
              <p:spPr bwMode="auto">
                <a:xfrm>
                  <a:off x="2968" y="2706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4" name="Oval 32"/>
                <p:cNvSpPr>
                  <a:spLocks noChangeArrowheads="1"/>
                </p:cNvSpPr>
                <p:nvPr/>
              </p:nvSpPr>
              <p:spPr bwMode="auto">
                <a:xfrm>
                  <a:off x="2968" y="293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5" name="Oval 33"/>
                <p:cNvSpPr>
                  <a:spLocks noChangeArrowheads="1"/>
                </p:cNvSpPr>
                <p:nvPr/>
              </p:nvSpPr>
              <p:spPr bwMode="auto">
                <a:xfrm>
                  <a:off x="2968" y="3171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3596" name="Group 34"/>
              <p:cNvGrpSpPr>
                <a:grpSpLocks/>
              </p:cNvGrpSpPr>
              <p:nvPr/>
            </p:nvGrpSpPr>
            <p:grpSpPr bwMode="auto">
              <a:xfrm>
                <a:off x="3374" y="2309"/>
                <a:ext cx="55" cy="816"/>
                <a:chOff x="3374" y="2309"/>
                <a:chExt cx="55" cy="816"/>
              </a:xfrm>
            </p:grpSpPr>
            <p:sp>
              <p:nvSpPr>
                <p:cNvPr id="23597" name="Oval 35"/>
                <p:cNvSpPr>
                  <a:spLocks noChangeArrowheads="1"/>
                </p:cNvSpPr>
                <p:nvPr/>
              </p:nvSpPr>
              <p:spPr bwMode="auto">
                <a:xfrm>
                  <a:off x="3374" y="230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8" name="Oval 36"/>
                <p:cNvSpPr>
                  <a:spLocks noChangeArrowheads="1"/>
                </p:cNvSpPr>
                <p:nvPr/>
              </p:nvSpPr>
              <p:spPr bwMode="auto">
                <a:xfrm>
                  <a:off x="3374" y="2556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9" name="Oval 37"/>
                <p:cNvSpPr>
                  <a:spLocks noChangeArrowheads="1"/>
                </p:cNvSpPr>
                <p:nvPr/>
              </p:nvSpPr>
              <p:spPr bwMode="auto">
                <a:xfrm>
                  <a:off x="3374" y="280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0" name="Oval 38"/>
                <p:cNvSpPr>
                  <a:spLocks noChangeArrowheads="1"/>
                </p:cNvSpPr>
                <p:nvPr/>
              </p:nvSpPr>
              <p:spPr bwMode="auto">
                <a:xfrm>
                  <a:off x="3374" y="305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23568" name="Group 39"/>
          <p:cNvGrpSpPr>
            <a:grpSpLocks/>
          </p:cNvGrpSpPr>
          <p:nvPr/>
        </p:nvGrpSpPr>
        <p:grpSpPr bwMode="auto">
          <a:xfrm>
            <a:off x="1752600" y="2514600"/>
            <a:ext cx="1905000" cy="2616200"/>
            <a:chOff x="2160" y="2208"/>
            <a:chExt cx="1200" cy="1648"/>
          </a:xfrm>
        </p:grpSpPr>
        <p:sp>
          <p:nvSpPr>
            <p:cNvPr id="23569" name="Rectangle 40"/>
            <p:cNvSpPr>
              <a:spLocks noChangeArrowheads="1"/>
            </p:cNvSpPr>
            <p:nvPr/>
          </p:nvSpPr>
          <p:spPr bwMode="auto">
            <a:xfrm>
              <a:off x="2160" y="3608"/>
              <a:ext cx="120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2"/>
                  </a:solidFill>
                </a:rPr>
                <a:t>Many-to-Many</a:t>
              </a:r>
            </a:p>
          </p:txBody>
        </p:sp>
        <p:sp>
          <p:nvSpPr>
            <p:cNvPr id="23570" name="Freeform 41"/>
            <p:cNvSpPr>
              <a:spLocks/>
            </p:cNvSpPr>
            <p:nvPr/>
          </p:nvSpPr>
          <p:spPr bwMode="auto">
            <a:xfrm>
              <a:off x="2448" y="2208"/>
              <a:ext cx="213" cy="1354"/>
            </a:xfrm>
            <a:custGeom>
              <a:avLst/>
              <a:gdLst>
                <a:gd name="T0" fmla="*/ 211 w 213"/>
                <a:gd name="T1" fmla="*/ 617 h 1354"/>
                <a:gd name="T2" fmla="*/ 208 w 213"/>
                <a:gd name="T3" fmla="*/ 501 h 1354"/>
                <a:gd name="T4" fmla="*/ 202 w 213"/>
                <a:gd name="T5" fmla="*/ 390 h 1354"/>
                <a:gd name="T6" fmla="*/ 193 w 213"/>
                <a:gd name="T7" fmla="*/ 288 h 1354"/>
                <a:gd name="T8" fmla="*/ 181 w 213"/>
                <a:gd name="T9" fmla="*/ 198 h 1354"/>
                <a:gd name="T10" fmla="*/ 167 w 213"/>
                <a:gd name="T11" fmla="*/ 122 h 1354"/>
                <a:gd name="T12" fmla="*/ 151 w 213"/>
                <a:gd name="T13" fmla="*/ 63 h 1354"/>
                <a:gd name="T14" fmla="*/ 133 w 213"/>
                <a:gd name="T15" fmla="*/ 22 h 1354"/>
                <a:gd name="T16" fmla="*/ 115 w 213"/>
                <a:gd name="T17" fmla="*/ 2 h 1354"/>
                <a:gd name="T18" fmla="*/ 97 w 213"/>
                <a:gd name="T19" fmla="*/ 2 h 1354"/>
                <a:gd name="T20" fmla="*/ 79 w 213"/>
                <a:gd name="T21" fmla="*/ 22 h 1354"/>
                <a:gd name="T22" fmla="*/ 61 w 213"/>
                <a:gd name="T23" fmla="*/ 63 h 1354"/>
                <a:gd name="T24" fmla="*/ 45 w 213"/>
                <a:gd name="T25" fmla="*/ 122 h 1354"/>
                <a:gd name="T26" fmla="*/ 31 w 213"/>
                <a:gd name="T27" fmla="*/ 198 h 1354"/>
                <a:gd name="T28" fmla="*/ 19 w 213"/>
                <a:gd name="T29" fmla="*/ 288 h 1354"/>
                <a:gd name="T30" fmla="*/ 10 w 213"/>
                <a:gd name="T31" fmla="*/ 390 h 1354"/>
                <a:gd name="T32" fmla="*/ 4 w 213"/>
                <a:gd name="T33" fmla="*/ 501 h 1354"/>
                <a:gd name="T34" fmla="*/ 0 w 213"/>
                <a:gd name="T35" fmla="*/ 617 h 1354"/>
                <a:gd name="T36" fmla="*/ 0 w 213"/>
                <a:gd name="T37" fmla="*/ 735 h 1354"/>
                <a:gd name="T38" fmla="*/ 4 w 213"/>
                <a:gd name="T39" fmla="*/ 851 h 1354"/>
                <a:gd name="T40" fmla="*/ 10 w 213"/>
                <a:gd name="T41" fmla="*/ 962 h 1354"/>
                <a:gd name="T42" fmla="*/ 19 w 213"/>
                <a:gd name="T43" fmla="*/ 1064 h 1354"/>
                <a:gd name="T44" fmla="*/ 31 w 213"/>
                <a:gd name="T45" fmla="*/ 1155 h 1354"/>
                <a:gd name="T46" fmla="*/ 45 w 213"/>
                <a:gd name="T47" fmla="*/ 1231 h 1354"/>
                <a:gd name="T48" fmla="*/ 61 w 213"/>
                <a:gd name="T49" fmla="*/ 1289 h 1354"/>
                <a:gd name="T50" fmla="*/ 79 w 213"/>
                <a:gd name="T51" fmla="*/ 1330 h 1354"/>
                <a:gd name="T52" fmla="*/ 97 w 213"/>
                <a:gd name="T53" fmla="*/ 1351 h 1354"/>
                <a:gd name="T54" fmla="*/ 115 w 213"/>
                <a:gd name="T55" fmla="*/ 1351 h 1354"/>
                <a:gd name="T56" fmla="*/ 133 w 213"/>
                <a:gd name="T57" fmla="*/ 1330 h 1354"/>
                <a:gd name="T58" fmla="*/ 151 w 213"/>
                <a:gd name="T59" fmla="*/ 1289 h 1354"/>
                <a:gd name="T60" fmla="*/ 167 w 213"/>
                <a:gd name="T61" fmla="*/ 1231 h 1354"/>
                <a:gd name="T62" fmla="*/ 181 w 213"/>
                <a:gd name="T63" fmla="*/ 1155 h 1354"/>
                <a:gd name="T64" fmla="*/ 193 w 213"/>
                <a:gd name="T65" fmla="*/ 1064 h 1354"/>
                <a:gd name="T66" fmla="*/ 202 w 213"/>
                <a:gd name="T67" fmla="*/ 962 h 1354"/>
                <a:gd name="T68" fmla="*/ 208 w 213"/>
                <a:gd name="T69" fmla="*/ 851 h 1354"/>
                <a:gd name="T70" fmla="*/ 211 w 213"/>
                <a:gd name="T71" fmla="*/ 735 h 1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3" h="1354">
                  <a:moveTo>
                    <a:pt x="212" y="677"/>
                  </a:moveTo>
                  <a:lnTo>
                    <a:pt x="211" y="617"/>
                  </a:lnTo>
                  <a:lnTo>
                    <a:pt x="210" y="559"/>
                  </a:lnTo>
                  <a:lnTo>
                    <a:pt x="208" y="501"/>
                  </a:lnTo>
                  <a:lnTo>
                    <a:pt x="205" y="445"/>
                  </a:lnTo>
                  <a:lnTo>
                    <a:pt x="202" y="390"/>
                  </a:lnTo>
                  <a:lnTo>
                    <a:pt x="197" y="338"/>
                  </a:lnTo>
                  <a:lnTo>
                    <a:pt x="193" y="288"/>
                  </a:lnTo>
                  <a:lnTo>
                    <a:pt x="187" y="241"/>
                  </a:lnTo>
                  <a:lnTo>
                    <a:pt x="181" y="198"/>
                  </a:lnTo>
                  <a:lnTo>
                    <a:pt x="174" y="158"/>
                  </a:lnTo>
                  <a:lnTo>
                    <a:pt x="167" y="122"/>
                  </a:lnTo>
                  <a:lnTo>
                    <a:pt x="159" y="90"/>
                  </a:lnTo>
                  <a:lnTo>
                    <a:pt x="151" y="63"/>
                  </a:lnTo>
                  <a:lnTo>
                    <a:pt x="142" y="40"/>
                  </a:lnTo>
                  <a:lnTo>
                    <a:pt x="133" y="22"/>
                  </a:lnTo>
                  <a:lnTo>
                    <a:pt x="124" y="10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7" y="2"/>
                  </a:lnTo>
                  <a:lnTo>
                    <a:pt x="88" y="10"/>
                  </a:lnTo>
                  <a:lnTo>
                    <a:pt x="79" y="22"/>
                  </a:lnTo>
                  <a:lnTo>
                    <a:pt x="70" y="40"/>
                  </a:lnTo>
                  <a:lnTo>
                    <a:pt x="61" y="63"/>
                  </a:lnTo>
                  <a:lnTo>
                    <a:pt x="53" y="90"/>
                  </a:lnTo>
                  <a:lnTo>
                    <a:pt x="45" y="122"/>
                  </a:lnTo>
                  <a:lnTo>
                    <a:pt x="38" y="158"/>
                  </a:lnTo>
                  <a:lnTo>
                    <a:pt x="31" y="198"/>
                  </a:lnTo>
                  <a:lnTo>
                    <a:pt x="25" y="241"/>
                  </a:lnTo>
                  <a:lnTo>
                    <a:pt x="19" y="288"/>
                  </a:lnTo>
                  <a:lnTo>
                    <a:pt x="14" y="338"/>
                  </a:lnTo>
                  <a:lnTo>
                    <a:pt x="10" y="390"/>
                  </a:lnTo>
                  <a:lnTo>
                    <a:pt x="7" y="445"/>
                  </a:lnTo>
                  <a:lnTo>
                    <a:pt x="4" y="501"/>
                  </a:lnTo>
                  <a:lnTo>
                    <a:pt x="2" y="559"/>
                  </a:lnTo>
                  <a:lnTo>
                    <a:pt x="0" y="617"/>
                  </a:lnTo>
                  <a:lnTo>
                    <a:pt x="0" y="677"/>
                  </a:lnTo>
                  <a:lnTo>
                    <a:pt x="0" y="735"/>
                  </a:lnTo>
                  <a:lnTo>
                    <a:pt x="2" y="794"/>
                  </a:lnTo>
                  <a:lnTo>
                    <a:pt x="4" y="851"/>
                  </a:lnTo>
                  <a:lnTo>
                    <a:pt x="7" y="908"/>
                  </a:lnTo>
                  <a:lnTo>
                    <a:pt x="10" y="962"/>
                  </a:lnTo>
                  <a:lnTo>
                    <a:pt x="14" y="1015"/>
                  </a:lnTo>
                  <a:lnTo>
                    <a:pt x="19" y="1064"/>
                  </a:lnTo>
                  <a:lnTo>
                    <a:pt x="25" y="1112"/>
                  </a:lnTo>
                  <a:lnTo>
                    <a:pt x="31" y="1155"/>
                  </a:lnTo>
                  <a:lnTo>
                    <a:pt x="38" y="1195"/>
                  </a:lnTo>
                  <a:lnTo>
                    <a:pt x="45" y="1231"/>
                  </a:lnTo>
                  <a:lnTo>
                    <a:pt x="53" y="1262"/>
                  </a:lnTo>
                  <a:lnTo>
                    <a:pt x="61" y="1289"/>
                  </a:lnTo>
                  <a:lnTo>
                    <a:pt x="70" y="1312"/>
                  </a:lnTo>
                  <a:lnTo>
                    <a:pt x="79" y="1330"/>
                  </a:lnTo>
                  <a:lnTo>
                    <a:pt x="88" y="1343"/>
                  </a:lnTo>
                  <a:lnTo>
                    <a:pt x="97" y="1351"/>
                  </a:lnTo>
                  <a:lnTo>
                    <a:pt x="106" y="1353"/>
                  </a:lnTo>
                  <a:lnTo>
                    <a:pt x="115" y="1351"/>
                  </a:lnTo>
                  <a:lnTo>
                    <a:pt x="124" y="1343"/>
                  </a:lnTo>
                  <a:lnTo>
                    <a:pt x="133" y="1330"/>
                  </a:lnTo>
                  <a:lnTo>
                    <a:pt x="142" y="1312"/>
                  </a:lnTo>
                  <a:lnTo>
                    <a:pt x="151" y="1289"/>
                  </a:lnTo>
                  <a:lnTo>
                    <a:pt x="159" y="1262"/>
                  </a:lnTo>
                  <a:lnTo>
                    <a:pt x="167" y="1231"/>
                  </a:lnTo>
                  <a:lnTo>
                    <a:pt x="174" y="1195"/>
                  </a:lnTo>
                  <a:lnTo>
                    <a:pt x="181" y="1155"/>
                  </a:lnTo>
                  <a:lnTo>
                    <a:pt x="187" y="1112"/>
                  </a:lnTo>
                  <a:lnTo>
                    <a:pt x="193" y="1064"/>
                  </a:lnTo>
                  <a:lnTo>
                    <a:pt x="197" y="1015"/>
                  </a:lnTo>
                  <a:lnTo>
                    <a:pt x="202" y="962"/>
                  </a:lnTo>
                  <a:lnTo>
                    <a:pt x="205" y="908"/>
                  </a:lnTo>
                  <a:lnTo>
                    <a:pt x="208" y="851"/>
                  </a:lnTo>
                  <a:lnTo>
                    <a:pt x="210" y="794"/>
                  </a:lnTo>
                  <a:lnTo>
                    <a:pt x="211" y="735"/>
                  </a:lnTo>
                  <a:lnTo>
                    <a:pt x="212" y="6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42"/>
            <p:cNvSpPr>
              <a:spLocks/>
            </p:cNvSpPr>
            <p:nvPr/>
          </p:nvSpPr>
          <p:spPr bwMode="auto">
            <a:xfrm>
              <a:off x="2853" y="2208"/>
              <a:ext cx="213" cy="1354"/>
            </a:xfrm>
            <a:custGeom>
              <a:avLst/>
              <a:gdLst>
                <a:gd name="T0" fmla="*/ 211 w 213"/>
                <a:gd name="T1" fmla="*/ 617 h 1354"/>
                <a:gd name="T2" fmla="*/ 208 w 213"/>
                <a:gd name="T3" fmla="*/ 501 h 1354"/>
                <a:gd name="T4" fmla="*/ 202 w 213"/>
                <a:gd name="T5" fmla="*/ 390 h 1354"/>
                <a:gd name="T6" fmla="*/ 192 w 213"/>
                <a:gd name="T7" fmla="*/ 288 h 1354"/>
                <a:gd name="T8" fmla="*/ 181 w 213"/>
                <a:gd name="T9" fmla="*/ 198 h 1354"/>
                <a:gd name="T10" fmla="*/ 166 w 213"/>
                <a:gd name="T11" fmla="*/ 122 h 1354"/>
                <a:gd name="T12" fmla="*/ 150 w 213"/>
                <a:gd name="T13" fmla="*/ 63 h 1354"/>
                <a:gd name="T14" fmla="*/ 133 w 213"/>
                <a:gd name="T15" fmla="*/ 22 h 1354"/>
                <a:gd name="T16" fmla="*/ 115 w 213"/>
                <a:gd name="T17" fmla="*/ 2 h 1354"/>
                <a:gd name="T18" fmla="*/ 96 w 213"/>
                <a:gd name="T19" fmla="*/ 2 h 1354"/>
                <a:gd name="T20" fmla="*/ 78 w 213"/>
                <a:gd name="T21" fmla="*/ 22 h 1354"/>
                <a:gd name="T22" fmla="*/ 61 w 213"/>
                <a:gd name="T23" fmla="*/ 63 h 1354"/>
                <a:gd name="T24" fmla="*/ 45 w 213"/>
                <a:gd name="T25" fmla="*/ 122 h 1354"/>
                <a:gd name="T26" fmla="*/ 31 w 213"/>
                <a:gd name="T27" fmla="*/ 198 h 1354"/>
                <a:gd name="T28" fmla="*/ 19 w 213"/>
                <a:gd name="T29" fmla="*/ 288 h 1354"/>
                <a:gd name="T30" fmla="*/ 10 w 213"/>
                <a:gd name="T31" fmla="*/ 390 h 1354"/>
                <a:gd name="T32" fmla="*/ 3 w 213"/>
                <a:gd name="T33" fmla="*/ 501 h 1354"/>
                <a:gd name="T34" fmla="*/ 0 w 213"/>
                <a:gd name="T35" fmla="*/ 617 h 1354"/>
                <a:gd name="T36" fmla="*/ 0 w 213"/>
                <a:gd name="T37" fmla="*/ 735 h 1354"/>
                <a:gd name="T38" fmla="*/ 3 w 213"/>
                <a:gd name="T39" fmla="*/ 851 h 1354"/>
                <a:gd name="T40" fmla="*/ 10 w 213"/>
                <a:gd name="T41" fmla="*/ 962 h 1354"/>
                <a:gd name="T42" fmla="*/ 19 w 213"/>
                <a:gd name="T43" fmla="*/ 1064 h 1354"/>
                <a:gd name="T44" fmla="*/ 31 w 213"/>
                <a:gd name="T45" fmla="*/ 1155 h 1354"/>
                <a:gd name="T46" fmla="*/ 45 w 213"/>
                <a:gd name="T47" fmla="*/ 1231 h 1354"/>
                <a:gd name="T48" fmla="*/ 61 w 213"/>
                <a:gd name="T49" fmla="*/ 1289 h 1354"/>
                <a:gd name="T50" fmla="*/ 78 w 213"/>
                <a:gd name="T51" fmla="*/ 1330 h 1354"/>
                <a:gd name="T52" fmla="*/ 96 w 213"/>
                <a:gd name="T53" fmla="*/ 1351 h 1354"/>
                <a:gd name="T54" fmla="*/ 115 w 213"/>
                <a:gd name="T55" fmla="*/ 1351 h 1354"/>
                <a:gd name="T56" fmla="*/ 133 w 213"/>
                <a:gd name="T57" fmla="*/ 1330 h 1354"/>
                <a:gd name="T58" fmla="*/ 150 w 213"/>
                <a:gd name="T59" fmla="*/ 1289 h 1354"/>
                <a:gd name="T60" fmla="*/ 166 w 213"/>
                <a:gd name="T61" fmla="*/ 1231 h 1354"/>
                <a:gd name="T62" fmla="*/ 181 w 213"/>
                <a:gd name="T63" fmla="*/ 1155 h 1354"/>
                <a:gd name="T64" fmla="*/ 192 w 213"/>
                <a:gd name="T65" fmla="*/ 1064 h 1354"/>
                <a:gd name="T66" fmla="*/ 202 w 213"/>
                <a:gd name="T67" fmla="*/ 962 h 1354"/>
                <a:gd name="T68" fmla="*/ 208 w 213"/>
                <a:gd name="T69" fmla="*/ 851 h 1354"/>
                <a:gd name="T70" fmla="*/ 211 w 213"/>
                <a:gd name="T71" fmla="*/ 735 h 1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3" h="1354">
                  <a:moveTo>
                    <a:pt x="212" y="677"/>
                  </a:moveTo>
                  <a:lnTo>
                    <a:pt x="211" y="617"/>
                  </a:lnTo>
                  <a:lnTo>
                    <a:pt x="210" y="559"/>
                  </a:lnTo>
                  <a:lnTo>
                    <a:pt x="208" y="501"/>
                  </a:lnTo>
                  <a:lnTo>
                    <a:pt x="205" y="445"/>
                  </a:lnTo>
                  <a:lnTo>
                    <a:pt x="202" y="390"/>
                  </a:lnTo>
                  <a:lnTo>
                    <a:pt x="197" y="338"/>
                  </a:lnTo>
                  <a:lnTo>
                    <a:pt x="192" y="288"/>
                  </a:lnTo>
                  <a:lnTo>
                    <a:pt x="187" y="241"/>
                  </a:lnTo>
                  <a:lnTo>
                    <a:pt x="181" y="198"/>
                  </a:lnTo>
                  <a:lnTo>
                    <a:pt x="174" y="158"/>
                  </a:lnTo>
                  <a:lnTo>
                    <a:pt x="166" y="122"/>
                  </a:lnTo>
                  <a:lnTo>
                    <a:pt x="159" y="90"/>
                  </a:lnTo>
                  <a:lnTo>
                    <a:pt x="150" y="63"/>
                  </a:lnTo>
                  <a:lnTo>
                    <a:pt x="142" y="40"/>
                  </a:lnTo>
                  <a:lnTo>
                    <a:pt x="133" y="22"/>
                  </a:lnTo>
                  <a:lnTo>
                    <a:pt x="124" y="10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6" y="2"/>
                  </a:lnTo>
                  <a:lnTo>
                    <a:pt x="87" y="10"/>
                  </a:lnTo>
                  <a:lnTo>
                    <a:pt x="78" y="22"/>
                  </a:lnTo>
                  <a:lnTo>
                    <a:pt x="69" y="40"/>
                  </a:lnTo>
                  <a:lnTo>
                    <a:pt x="61" y="63"/>
                  </a:lnTo>
                  <a:lnTo>
                    <a:pt x="53" y="90"/>
                  </a:lnTo>
                  <a:lnTo>
                    <a:pt x="45" y="122"/>
                  </a:lnTo>
                  <a:lnTo>
                    <a:pt x="38" y="158"/>
                  </a:lnTo>
                  <a:lnTo>
                    <a:pt x="31" y="198"/>
                  </a:lnTo>
                  <a:lnTo>
                    <a:pt x="24" y="241"/>
                  </a:lnTo>
                  <a:lnTo>
                    <a:pt x="19" y="288"/>
                  </a:lnTo>
                  <a:lnTo>
                    <a:pt x="14" y="338"/>
                  </a:lnTo>
                  <a:lnTo>
                    <a:pt x="10" y="390"/>
                  </a:lnTo>
                  <a:lnTo>
                    <a:pt x="6" y="445"/>
                  </a:lnTo>
                  <a:lnTo>
                    <a:pt x="3" y="501"/>
                  </a:lnTo>
                  <a:lnTo>
                    <a:pt x="1" y="559"/>
                  </a:lnTo>
                  <a:lnTo>
                    <a:pt x="0" y="617"/>
                  </a:lnTo>
                  <a:lnTo>
                    <a:pt x="0" y="677"/>
                  </a:lnTo>
                  <a:lnTo>
                    <a:pt x="0" y="735"/>
                  </a:lnTo>
                  <a:lnTo>
                    <a:pt x="1" y="794"/>
                  </a:lnTo>
                  <a:lnTo>
                    <a:pt x="3" y="851"/>
                  </a:lnTo>
                  <a:lnTo>
                    <a:pt x="6" y="908"/>
                  </a:lnTo>
                  <a:lnTo>
                    <a:pt x="10" y="962"/>
                  </a:lnTo>
                  <a:lnTo>
                    <a:pt x="14" y="1015"/>
                  </a:lnTo>
                  <a:lnTo>
                    <a:pt x="19" y="1064"/>
                  </a:lnTo>
                  <a:lnTo>
                    <a:pt x="24" y="1112"/>
                  </a:lnTo>
                  <a:lnTo>
                    <a:pt x="31" y="1155"/>
                  </a:lnTo>
                  <a:lnTo>
                    <a:pt x="38" y="1195"/>
                  </a:lnTo>
                  <a:lnTo>
                    <a:pt x="45" y="1231"/>
                  </a:lnTo>
                  <a:lnTo>
                    <a:pt x="53" y="1262"/>
                  </a:lnTo>
                  <a:lnTo>
                    <a:pt x="61" y="1289"/>
                  </a:lnTo>
                  <a:lnTo>
                    <a:pt x="69" y="1312"/>
                  </a:lnTo>
                  <a:lnTo>
                    <a:pt x="78" y="1330"/>
                  </a:lnTo>
                  <a:lnTo>
                    <a:pt x="87" y="1343"/>
                  </a:lnTo>
                  <a:lnTo>
                    <a:pt x="96" y="1351"/>
                  </a:lnTo>
                  <a:lnTo>
                    <a:pt x="106" y="1353"/>
                  </a:lnTo>
                  <a:lnTo>
                    <a:pt x="115" y="1351"/>
                  </a:lnTo>
                  <a:lnTo>
                    <a:pt x="124" y="1343"/>
                  </a:lnTo>
                  <a:lnTo>
                    <a:pt x="133" y="1330"/>
                  </a:lnTo>
                  <a:lnTo>
                    <a:pt x="142" y="1312"/>
                  </a:lnTo>
                  <a:lnTo>
                    <a:pt x="150" y="1289"/>
                  </a:lnTo>
                  <a:lnTo>
                    <a:pt x="159" y="1262"/>
                  </a:lnTo>
                  <a:lnTo>
                    <a:pt x="166" y="1231"/>
                  </a:lnTo>
                  <a:lnTo>
                    <a:pt x="174" y="1195"/>
                  </a:lnTo>
                  <a:lnTo>
                    <a:pt x="181" y="1155"/>
                  </a:lnTo>
                  <a:lnTo>
                    <a:pt x="187" y="1112"/>
                  </a:lnTo>
                  <a:lnTo>
                    <a:pt x="192" y="1064"/>
                  </a:lnTo>
                  <a:lnTo>
                    <a:pt x="197" y="1015"/>
                  </a:lnTo>
                  <a:lnTo>
                    <a:pt x="202" y="962"/>
                  </a:lnTo>
                  <a:lnTo>
                    <a:pt x="205" y="908"/>
                  </a:lnTo>
                  <a:lnTo>
                    <a:pt x="208" y="851"/>
                  </a:lnTo>
                  <a:lnTo>
                    <a:pt x="210" y="794"/>
                  </a:lnTo>
                  <a:lnTo>
                    <a:pt x="211" y="735"/>
                  </a:lnTo>
                  <a:lnTo>
                    <a:pt x="212" y="6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43"/>
            <p:cNvSpPr>
              <a:spLocks noChangeShapeType="1"/>
            </p:cNvSpPr>
            <p:nvPr/>
          </p:nvSpPr>
          <p:spPr bwMode="auto">
            <a:xfrm>
              <a:off x="2542" y="2430"/>
              <a:ext cx="397" cy="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Line 44"/>
            <p:cNvSpPr>
              <a:spLocks noChangeShapeType="1"/>
            </p:cNvSpPr>
            <p:nvPr/>
          </p:nvSpPr>
          <p:spPr bwMode="auto">
            <a:xfrm>
              <a:off x="2568" y="2670"/>
              <a:ext cx="409" cy="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45"/>
            <p:cNvSpPr>
              <a:spLocks noChangeShapeType="1"/>
            </p:cNvSpPr>
            <p:nvPr/>
          </p:nvSpPr>
          <p:spPr bwMode="auto">
            <a:xfrm flipV="1">
              <a:off x="2555" y="2460"/>
              <a:ext cx="384" cy="66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46"/>
            <p:cNvSpPr>
              <a:spLocks noChangeShapeType="1"/>
            </p:cNvSpPr>
            <p:nvPr/>
          </p:nvSpPr>
          <p:spPr bwMode="auto">
            <a:xfrm>
              <a:off x="2542" y="2657"/>
              <a:ext cx="422" cy="58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6" name="Group 47"/>
            <p:cNvGrpSpPr>
              <a:grpSpLocks/>
            </p:cNvGrpSpPr>
            <p:nvPr/>
          </p:nvGrpSpPr>
          <p:grpSpPr bwMode="auto">
            <a:xfrm>
              <a:off x="2516" y="2395"/>
              <a:ext cx="55" cy="999"/>
              <a:chOff x="4829" y="2243"/>
              <a:chExt cx="55" cy="999"/>
            </a:xfrm>
          </p:grpSpPr>
          <p:sp>
            <p:nvSpPr>
              <p:cNvPr id="23582" name="Oval 48"/>
              <p:cNvSpPr>
                <a:spLocks noChangeArrowheads="1"/>
              </p:cNvSpPr>
              <p:nvPr/>
            </p:nvSpPr>
            <p:spPr bwMode="auto">
              <a:xfrm>
                <a:off x="4829" y="2243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3" name="Oval 49"/>
              <p:cNvSpPr>
                <a:spLocks noChangeArrowheads="1"/>
              </p:cNvSpPr>
              <p:nvPr/>
            </p:nvSpPr>
            <p:spPr bwMode="auto">
              <a:xfrm>
                <a:off x="4829" y="2480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4" name="Oval 50"/>
              <p:cNvSpPr>
                <a:spLocks noChangeArrowheads="1"/>
              </p:cNvSpPr>
              <p:nvPr/>
            </p:nvSpPr>
            <p:spPr bwMode="auto">
              <a:xfrm>
                <a:off x="4829" y="2711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5" name="Oval 51"/>
              <p:cNvSpPr>
                <a:spLocks noChangeArrowheads="1"/>
              </p:cNvSpPr>
              <p:nvPr/>
            </p:nvSpPr>
            <p:spPr bwMode="auto">
              <a:xfrm>
                <a:off x="4829" y="2944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6" name="Oval 52"/>
              <p:cNvSpPr>
                <a:spLocks noChangeArrowheads="1"/>
              </p:cNvSpPr>
              <p:nvPr/>
            </p:nvSpPr>
            <p:spPr bwMode="auto">
              <a:xfrm>
                <a:off x="4829" y="317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3577" name="Group 53"/>
            <p:cNvGrpSpPr>
              <a:grpSpLocks/>
            </p:cNvGrpSpPr>
            <p:nvPr/>
          </p:nvGrpSpPr>
          <p:grpSpPr bwMode="auto">
            <a:xfrm>
              <a:off x="2938" y="2448"/>
              <a:ext cx="55" cy="816"/>
              <a:chOff x="5251" y="2296"/>
              <a:chExt cx="55" cy="816"/>
            </a:xfrm>
          </p:grpSpPr>
          <p:sp>
            <p:nvSpPr>
              <p:cNvPr id="23578" name="Oval 54"/>
              <p:cNvSpPr>
                <a:spLocks noChangeArrowheads="1"/>
              </p:cNvSpPr>
              <p:nvPr/>
            </p:nvSpPr>
            <p:spPr bwMode="auto">
              <a:xfrm>
                <a:off x="5251" y="229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Oval 55"/>
              <p:cNvSpPr>
                <a:spLocks noChangeArrowheads="1"/>
              </p:cNvSpPr>
              <p:nvPr/>
            </p:nvSpPr>
            <p:spPr bwMode="auto">
              <a:xfrm>
                <a:off x="5251" y="2543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0" name="Oval 56"/>
              <p:cNvSpPr>
                <a:spLocks noChangeArrowheads="1"/>
              </p:cNvSpPr>
              <p:nvPr/>
            </p:nvSpPr>
            <p:spPr bwMode="auto">
              <a:xfrm>
                <a:off x="5251" y="279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1" name="Oval 57"/>
              <p:cNvSpPr>
                <a:spLocks noChangeArrowheads="1"/>
              </p:cNvSpPr>
              <p:nvPr/>
            </p:nvSpPr>
            <p:spPr bwMode="auto">
              <a:xfrm>
                <a:off x="5251" y="304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altLang="en-US" smtClean="0"/>
              <a:t>Making Tables from E-R Diagrams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altLang="en-US" smtClean="0"/>
              <a:t>Pick a primary key for each entity</a:t>
            </a:r>
          </a:p>
          <a:p>
            <a:r>
              <a:rPr lang="en-US" altLang="en-US" smtClean="0"/>
              <a:t>Build the tables</a:t>
            </a:r>
          </a:p>
          <a:p>
            <a:pPr lvl="1"/>
            <a:r>
              <a:rPr lang="en-US" altLang="en-US" smtClean="0"/>
              <a:t>One per entity</a:t>
            </a:r>
          </a:p>
          <a:p>
            <a:pPr lvl="1"/>
            <a:r>
              <a:rPr lang="en-US" altLang="en-US" smtClean="0"/>
              <a:t>Plus one per M:M relationship</a:t>
            </a:r>
          </a:p>
          <a:p>
            <a:pPr lvl="1"/>
            <a:r>
              <a:rPr lang="en-US" altLang="en-US" smtClean="0"/>
              <a:t>Choose terse but memorable table and field names</a:t>
            </a:r>
          </a:p>
          <a:p>
            <a:r>
              <a:rPr lang="en-US" altLang="en-US" smtClean="0"/>
              <a:t>Check for parsimonious representation</a:t>
            </a:r>
          </a:p>
          <a:p>
            <a:pPr lvl="1"/>
            <a:r>
              <a:rPr lang="en-US" altLang="en-US" smtClean="0"/>
              <a:t>Relational “normalization”</a:t>
            </a:r>
          </a:p>
          <a:p>
            <a:pPr lvl="1"/>
            <a:r>
              <a:rPr lang="en-US" altLang="en-US" smtClean="0"/>
              <a:t>Redundant storage of computable values</a:t>
            </a:r>
          </a:p>
          <a:p>
            <a:r>
              <a:rPr lang="en-US" altLang="en-US" smtClean="0"/>
              <a:t>Implement using a DBMS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4114800"/>
          </a:xfrm>
        </p:spPr>
        <p:txBody>
          <a:bodyPr/>
          <a:lstStyle/>
          <a:p>
            <a:r>
              <a:rPr lang="en-US" altLang="en-US" smtClean="0"/>
              <a:t>1NF: </a:t>
            </a:r>
            <a:r>
              <a:rPr lang="en-US" altLang="en-US" u="sng" smtClean="0"/>
              <a:t>Single-valued</a:t>
            </a:r>
            <a:r>
              <a:rPr lang="en-US" altLang="en-US" smtClean="0"/>
              <a:t> </a:t>
            </a:r>
            <a:r>
              <a:rPr lang="en-US" altLang="en-US" u="sng" smtClean="0"/>
              <a:t>indivisible</a:t>
            </a:r>
            <a:r>
              <a:rPr lang="en-US" altLang="en-US" smtClean="0"/>
              <a:t> (atomic) attributes</a:t>
            </a:r>
          </a:p>
          <a:p>
            <a:pPr lvl="1"/>
            <a:r>
              <a:rPr lang="en-US" altLang="en-US" smtClean="0"/>
              <a:t>Split “Doug Oard” to two attributes as (“Doug”, “Oard”)</a:t>
            </a:r>
          </a:p>
          <a:p>
            <a:pPr lvl="1"/>
            <a:r>
              <a:rPr lang="en-US" altLang="en-US" smtClean="0"/>
              <a:t>Model M:M implement-role relationship with a table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2NF: Attributes depend on </a:t>
            </a:r>
            <a:r>
              <a:rPr lang="en-US" altLang="en-US" u="sng" smtClean="0"/>
              <a:t>complete</a:t>
            </a:r>
            <a:r>
              <a:rPr lang="en-US" altLang="en-US" smtClean="0"/>
              <a:t> primary key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id, impl-role</a:t>
            </a:r>
            <a:r>
              <a:rPr lang="en-US" altLang="en-US" smtClean="0"/>
              <a:t>, name)-&gt;(</a:t>
            </a:r>
            <a:r>
              <a:rPr lang="en-US" altLang="en-US" u="sng" smtClean="0"/>
              <a:t>id</a:t>
            </a:r>
            <a:r>
              <a:rPr lang="en-US" altLang="en-US" smtClean="0"/>
              <a:t>, name)+(</a:t>
            </a:r>
            <a:r>
              <a:rPr lang="en-US" altLang="en-US" u="sng" smtClean="0"/>
              <a:t>id, impl-role</a:t>
            </a:r>
            <a:r>
              <a:rPr lang="en-US" altLang="en-US" smtClean="0"/>
              <a:t>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3NF: Attributes depend </a:t>
            </a:r>
            <a:r>
              <a:rPr lang="en-US" altLang="en-US" u="sng" smtClean="0"/>
              <a:t>directly</a:t>
            </a:r>
            <a:r>
              <a:rPr lang="en-US" altLang="en-US" smtClean="0"/>
              <a:t> on primary key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</a:t>
            </a:r>
            <a:r>
              <a:rPr lang="en-US" altLang="en-US" smtClean="0"/>
              <a:t>, addr, city, state, zip)-&gt;(</a:t>
            </a:r>
            <a:r>
              <a:rPr lang="en-US" altLang="en-US" u="sng" smtClean="0"/>
              <a:t>id</a:t>
            </a:r>
            <a:r>
              <a:rPr lang="en-US" altLang="en-US" smtClean="0"/>
              <a:t>, addr, zip)+(</a:t>
            </a:r>
            <a:r>
              <a:rPr lang="en-US" altLang="en-US" u="sng" smtClean="0"/>
              <a:t>zip</a:t>
            </a:r>
            <a:r>
              <a:rPr lang="en-US" altLang="en-US" smtClean="0"/>
              <a:t>, city, state)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4NF: Divide independent M:M tables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</a:t>
            </a:r>
            <a:r>
              <a:rPr lang="en-US" altLang="en-US" smtClean="0"/>
              <a:t>, role, courses) -&gt; (</a:t>
            </a:r>
            <a:r>
              <a:rPr lang="en-US" altLang="en-US" u="sng" smtClean="0"/>
              <a:t>id</a:t>
            </a:r>
            <a:r>
              <a:rPr lang="en-US" altLang="en-US" smtClean="0"/>
              <a:t>, role) + (</a:t>
            </a:r>
            <a:r>
              <a:rPr lang="en-US" altLang="en-US" u="sng" smtClean="0"/>
              <a:t>id</a:t>
            </a:r>
            <a:r>
              <a:rPr lang="en-US" altLang="en-US" smtClean="0"/>
              <a:t>, courses)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5NF: Don’t enumerate derivable combinations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Normalized Table Structure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Persons: </a:t>
            </a:r>
            <a:r>
              <a:rPr lang="en-US" altLang="en-US" u="sng" dirty="0" smtClean="0"/>
              <a:t>id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fname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lname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userid</a:t>
            </a:r>
            <a:r>
              <a:rPr lang="en-US" altLang="en-US" dirty="0" smtClean="0"/>
              <a:t>, password</a:t>
            </a:r>
          </a:p>
          <a:p>
            <a:r>
              <a:rPr lang="en-US" altLang="en-US" dirty="0" smtClean="0"/>
              <a:t>Contacts: id, </a:t>
            </a:r>
            <a:r>
              <a:rPr lang="en-US" altLang="en-US" dirty="0" err="1" smtClean="0"/>
              <a:t>ctype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cstring</a:t>
            </a:r>
            <a:endParaRPr lang="en-US" altLang="en-US" dirty="0" smtClean="0"/>
          </a:p>
          <a:p>
            <a:r>
              <a:rPr lang="en-US" altLang="en-US" dirty="0" err="1" smtClean="0"/>
              <a:t>Ctlabels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c</a:t>
            </a:r>
            <a:r>
              <a:rPr lang="en-US" altLang="en-US" u="sng" dirty="0" err="1" smtClean="0"/>
              <a:t>type</a:t>
            </a:r>
            <a:r>
              <a:rPr lang="en-US" altLang="en-US" dirty="0" smtClean="0"/>
              <a:t>, string</a:t>
            </a:r>
          </a:p>
          <a:p>
            <a:r>
              <a:rPr lang="en-US" altLang="en-US" dirty="0" smtClean="0"/>
              <a:t>Students: </a:t>
            </a:r>
            <a:r>
              <a:rPr lang="en-US" altLang="en-US" u="sng" dirty="0" smtClean="0"/>
              <a:t>id</a:t>
            </a:r>
            <a:r>
              <a:rPr lang="en-US" altLang="en-US" dirty="0" smtClean="0"/>
              <a:t>, team, </a:t>
            </a:r>
            <a:r>
              <a:rPr lang="en-US" altLang="en-US" dirty="0" err="1" smtClean="0"/>
              <a:t>mrole</a:t>
            </a:r>
            <a:endParaRPr lang="en-US" altLang="en-US" dirty="0" smtClean="0"/>
          </a:p>
          <a:p>
            <a:r>
              <a:rPr lang="en-US" altLang="en-US" dirty="0" err="1" smtClean="0"/>
              <a:t>Iroles</a:t>
            </a:r>
            <a:r>
              <a:rPr lang="en-US" altLang="en-US" dirty="0" smtClean="0"/>
              <a:t>: </a:t>
            </a:r>
            <a:r>
              <a:rPr lang="en-US" altLang="en-US" u="sng" dirty="0" smtClean="0"/>
              <a:t>id, </a:t>
            </a:r>
            <a:r>
              <a:rPr lang="en-US" altLang="en-US" u="sng" dirty="0" err="1" smtClean="0"/>
              <a:t>irole</a:t>
            </a:r>
            <a:endParaRPr lang="en-US" altLang="en-US" u="sng" dirty="0" smtClean="0"/>
          </a:p>
          <a:p>
            <a:r>
              <a:rPr lang="en-US" altLang="en-US" dirty="0" err="1" smtClean="0"/>
              <a:t>Rlabels</a:t>
            </a:r>
            <a:r>
              <a:rPr lang="en-US" altLang="en-US" dirty="0" smtClean="0"/>
              <a:t>: </a:t>
            </a:r>
            <a:r>
              <a:rPr lang="en-US" altLang="en-US" u="sng" dirty="0" smtClean="0"/>
              <a:t>role</a:t>
            </a:r>
            <a:r>
              <a:rPr lang="en-US" altLang="en-US" dirty="0" smtClean="0"/>
              <a:t>, string</a:t>
            </a:r>
          </a:p>
          <a:p>
            <a:r>
              <a:rPr lang="en-US" altLang="en-US" dirty="0" smtClean="0"/>
              <a:t>Projects: </a:t>
            </a:r>
            <a:r>
              <a:rPr lang="en-US" altLang="en-US" u="sng" dirty="0" smtClean="0"/>
              <a:t>team</a:t>
            </a:r>
            <a:r>
              <a:rPr lang="en-US" altLang="en-US" dirty="0" smtClean="0"/>
              <a:t>, client, </a:t>
            </a:r>
            <a:r>
              <a:rPr lang="en-US" altLang="en-US" dirty="0" err="1" smtClean="0"/>
              <a:t>pstring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 Integrity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114800"/>
          </a:xfrm>
        </p:spPr>
        <p:txBody>
          <a:bodyPr/>
          <a:lstStyle/>
          <a:p>
            <a:r>
              <a:rPr lang="en-US" altLang="en-US" smtClean="0"/>
              <a:t>Registrar database must be internally consistent</a:t>
            </a:r>
          </a:p>
          <a:p>
            <a:pPr lvl="1"/>
            <a:r>
              <a:rPr lang="en-US" altLang="en-US" smtClean="0"/>
              <a:t>Enrolled students must have an entry in student table</a:t>
            </a:r>
          </a:p>
          <a:p>
            <a:pPr lvl="1"/>
            <a:r>
              <a:rPr lang="en-US" altLang="en-US" smtClean="0"/>
              <a:t>Courses must have a name</a:t>
            </a:r>
          </a:p>
          <a:p>
            <a:endParaRPr lang="en-US" altLang="en-US" smtClean="0"/>
          </a:p>
          <a:p>
            <a:r>
              <a:rPr lang="en-US" altLang="en-US" smtClean="0"/>
              <a:t>What happens:</a:t>
            </a:r>
          </a:p>
          <a:p>
            <a:pPr lvl="1"/>
            <a:r>
              <a:rPr lang="en-US" altLang="en-US" smtClean="0"/>
              <a:t>When a student withdraws from the university?</a:t>
            </a:r>
          </a:p>
          <a:p>
            <a:pPr lvl="1"/>
            <a:r>
              <a:rPr lang="en-US" altLang="en-US" smtClean="0"/>
              <a:t>When a course is taken off the books?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Integrity Constraints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91600" cy="4114800"/>
          </a:xfrm>
        </p:spPr>
        <p:txBody>
          <a:bodyPr/>
          <a:lstStyle/>
          <a:p>
            <a:r>
              <a:rPr lang="en-US" altLang="en-US" smtClean="0"/>
              <a:t>Conditions that must always be true</a:t>
            </a:r>
          </a:p>
          <a:p>
            <a:pPr lvl="1"/>
            <a:r>
              <a:rPr lang="en-US" altLang="en-US" smtClean="0"/>
              <a:t>Specified when the database is designed</a:t>
            </a:r>
          </a:p>
          <a:p>
            <a:pPr lvl="1"/>
            <a:r>
              <a:rPr lang="en-US" altLang="en-US" smtClean="0"/>
              <a:t>Checked when the database is modified</a:t>
            </a:r>
          </a:p>
          <a:p>
            <a:endParaRPr lang="en-US" altLang="en-US" smtClean="0"/>
          </a:p>
          <a:p>
            <a:r>
              <a:rPr lang="en-US" altLang="en-US" smtClean="0"/>
              <a:t>RDBMS ensures integrity constraints are respected</a:t>
            </a:r>
          </a:p>
          <a:p>
            <a:pPr lvl="1"/>
            <a:r>
              <a:rPr lang="en-US" altLang="en-US" smtClean="0"/>
              <a:t>So database contents remain faithful to real world</a:t>
            </a:r>
          </a:p>
          <a:p>
            <a:pPr lvl="1"/>
            <a:r>
              <a:rPr lang="en-US" altLang="en-US" smtClean="0"/>
              <a:t>Helps avoid data entry errors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Referential Integrity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smtClean="0"/>
              <a:t>Foreign key values must exist in other table</a:t>
            </a:r>
          </a:p>
          <a:p>
            <a:pPr lvl="1"/>
            <a:r>
              <a:rPr lang="en-US" altLang="en-US" smtClean="0"/>
              <a:t>If not, those records cannot be joined</a:t>
            </a:r>
          </a:p>
          <a:p>
            <a:endParaRPr lang="en-US" altLang="en-US" smtClean="0"/>
          </a:p>
          <a:p>
            <a:r>
              <a:rPr lang="en-US" altLang="en-US" smtClean="0"/>
              <a:t>Can be enforced when data is added</a:t>
            </a:r>
          </a:p>
          <a:p>
            <a:pPr lvl="1"/>
            <a:r>
              <a:rPr lang="en-US" altLang="en-US" smtClean="0"/>
              <a:t>Associate a primary key with each foreign key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Helps avoid erroneous data</a:t>
            </a:r>
          </a:p>
          <a:p>
            <a:pPr lvl="1"/>
            <a:r>
              <a:rPr lang="en-US" altLang="en-US" smtClean="0"/>
              <a:t>Only need to ensure data quality for primary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Concurrency</a:t>
            </a:r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r>
              <a:rPr lang="en-US" altLang="en-US" smtClean="0"/>
              <a:t>Thought experiment: You and your project partner are editing the same file…</a:t>
            </a:r>
          </a:p>
          <a:p>
            <a:pPr lvl="1"/>
            <a:r>
              <a:rPr lang="en-US" altLang="en-US" smtClean="0"/>
              <a:t>Scenario 1: you both save it at the same time</a:t>
            </a:r>
          </a:p>
          <a:p>
            <a:pPr lvl="1"/>
            <a:r>
              <a:rPr lang="en-US" altLang="en-US" smtClean="0"/>
              <a:t>Scenario 2: you save first, but before it’s done saving, your partner saves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258054" name="Text Box 6"/>
          <p:cNvSpPr txBox="1">
            <a:spLocks noChangeArrowheads="1"/>
          </p:cNvSpPr>
          <p:nvPr/>
        </p:nvSpPr>
        <p:spPr bwMode="auto">
          <a:xfrm>
            <a:off x="1752600" y="4419600"/>
            <a:ext cx="551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b="1"/>
              <a:t>Whose changes survive?</a:t>
            </a:r>
          </a:p>
          <a:p>
            <a:pPr algn="l"/>
            <a:r>
              <a:rPr lang="en-US" altLang="en-US" b="1">
                <a:solidFill>
                  <a:srgbClr val="FF0000"/>
                </a:solidFill>
              </a:rPr>
              <a:t>A)</a:t>
            </a:r>
            <a:r>
              <a:rPr lang="en-US" altLang="en-US" b="1"/>
              <a:t> Yours  </a:t>
            </a:r>
            <a:r>
              <a:rPr lang="en-US" altLang="en-US" b="1">
                <a:solidFill>
                  <a:srgbClr val="FF0000"/>
                </a:solidFill>
              </a:rPr>
              <a:t>B)</a:t>
            </a:r>
            <a:r>
              <a:rPr lang="en-US" altLang="en-US" b="1"/>
              <a:t> Partner’s  </a:t>
            </a:r>
            <a:r>
              <a:rPr lang="en-US" altLang="en-US" b="1">
                <a:solidFill>
                  <a:srgbClr val="FF0000"/>
                </a:solidFill>
              </a:rPr>
              <a:t>C)</a:t>
            </a:r>
            <a:r>
              <a:rPr lang="en-US" altLang="en-US" b="1"/>
              <a:t> neither  </a:t>
            </a:r>
            <a:r>
              <a:rPr lang="en-US" altLang="en-US" b="1">
                <a:solidFill>
                  <a:srgbClr val="FF0000"/>
                </a:solidFill>
              </a:rPr>
              <a:t>D)</a:t>
            </a:r>
            <a:r>
              <a:rPr lang="en-US" altLang="en-US" b="1"/>
              <a:t> both  </a:t>
            </a:r>
            <a:r>
              <a:rPr lang="en-US" altLang="en-US" b="1">
                <a:solidFill>
                  <a:srgbClr val="FF0000"/>
                </a:solidFill>
              </a:rPr>
              <a:t>E)</a:t>
            </a:r>
            <a:r>
              <a:rPr lang="en-US" altLang="en-US" b="1"/>
              <a:t> ???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3" grpId="0" build="p"/>
      <p:bldP spid="25805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smtClean="0"/>
              <a:t>Concurrency Example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114800"/>
          </a:xfrm>
        </p:spPr>
        <p:txBody>
          <a:bodyPr/>
          <a:lstStyle/>
          <a:p>
            <a:r>
              <a:rPr lang="en-US" altLang="en-US" smtClean="0"/>
              <a:t>Possible actions on a checking account</a:t>
            </a:r>
          </a:p>
          <a:p>
            <a:pPr lvl="1"/>
            <a:r>
              <a:rPr lang="en-US" altLang="en-US" smtClean="0"/>
              <a:t>Deposit check (read balance, write new balance)</a:t>
            </a:r>
          </a:p>
          <a:p>
            <a:pPr lvl="1"/>
            <a:r>
              <a:rPr lang="en-US" altLang="en-US" smtClean="0"/>
              <a:t>Cash check (read balance, write new balance)</a:t>
            </a:r>
          </a:p>
          <a:p>
            <a:r>
              <a:rPr lang="en-US" altLang="en-US" smtClean="0"/>
              <a:t>Scenario:</a:t>
            </a:r>
          </a:p>
          <a:p>
            <a:pPr lvl="1"/>
            <a:r>
              <a:rPr lang="en-US" altLang="en-US" smtClean="0"/>
              <a:t>Current balance: $500</a:t>
            </a:r>
          </a:p>
          <a:p>
            <a:pPr lvl="1"/>
            <a:r>
              <a:rPr lang="en-US" altLang="en-US" smtClean="0"/>
              <a:t>You try to deposit a $50 check and someone tries to cash a $100 check at the same time</a:t>
            </a:r>
          </a:p>
          <a:p>
            <a:pPr lvl="1"/>
            <a:r>
              <a:rPr lang="en-US" altLang="en-US" smtClean="0"/>
              <a:t>Possible sequences: (what happens in each case?)</a:t>
            </a:r>
          </a:p>
          <a:p>
            <a:endParaRPr lang="en-US" altLang="en-US" smtClean="0"/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70485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/>
              <a:t>Cash: write balance</a:t>
            </a:r>
          </a:p>
        </p:txBody>
      </p:sp>
      <p:sp>
        <p:nvSpPr>
          <p:cNvPr id="260101" name="Text Box 5"/>
          <p:cNvSpPr txBox="1">
            <a:spLocks noChangeArrowheads="1"/>
          </p:cNvSpPr>
          <p:nvPr/>
        </p:nvSpPr>
        <p:spPr bwMode="auto">
          <a:xfrm>
            <a:off x="314325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/>
              <a:t>Cash: write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</p:txBody>
      </p:sp>
      <p:sp>
        <p:nvSpPr>
          <p:cNvPr id="260102" name="Text Box 6"/>
          <p:cNvSpPr txBox="1">
            <a:spLocks noChangeArrowheads="1"/>
          </p:cNvSpPr>
          <p:nvPr/>
        </p:nvSpPr>
        <p:spPr bwMode="auto">
          <a:xfrm>
            <a:off x="556260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  <a:endParaRPr lang="en-US" altLang="en-US" sz="1600" b="1"/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  <a:p>
            <a:pPr algn="l"/>
            <a:r>
              <a:rPr lang="en-US" altLang="en-US" sz="1600" b="1"/>
              <a:t>Cash: write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  <p:bldP spid="260100" grpId="0"/>
      <p:bldP spid="260101" grpId="0"/>
      <p:bldP spid="260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Structured Information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mtClean="0"/>
              <a:t>Field		</a:t>
            </a:r>
            <a:r>
              <a:rPr lang="en-US" altLang="en-US" smtClean="0">
                <a:solidFill>
                  <a:srgbClr val="000099"/>
                </a:solidFill>
              </a:rPr>
              <a:t>An “atomic” unit of data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number, string, true/false, …</a:t>
            </a:r>
          </a:p>
          <a:p>
            <a:pPr>
              <a:spcBef>
                <a:spcPct val="50000"/>
              </a:spcBef>
            </a:pPr>
            <a:r>
              <a:rPr lang="en-US" altLang="en-US" smtClean="0"/>
              <a:t>Record		</a:t>
            </a:r>
            <a:r>
              <a:rPr lang="en-US" altLang="en-US" smtClean="0">
                <a:solidFill>
                  <a:srgbClr val="000099"/>
                </a:solidFill>
              </a:rPr>
              <a:t>A collection of related fields</a:t>
            </a:r>
          </a:p>
          <a:p>
            <a:pPr>
              <a:spcBef>
                <a:spcPct val="50000"/>
              </a:spcBef>
            </a:pPr>
            <a:r>
              <a:rPr lang="en-US" altLang="en-US" smtClean="0"/>
              <a:t>Table 		</a:t>
            </a:r>
            <a:r>
              <a:rPr lang="en-US" altLang="en-US" smtClean="0">
                <a:solidFill>
                  <a:srgbClr val="000099"/>
                </a:solidFill>
              </a:rPr>
              <a:t>A collection of related records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Each record is one row in the table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Each field is one column in the table</a:t>
            </a:r>
          </a:p>
          <a:p>
            <a:pPr>
              <a:spcBef>
                <a:spcPct val="50000"/>
              </a:spcBef>
            </a:pPr>
            <a:r>
              <a:rPr lang="en-US" altLang="en-US" smtClean="0"/>
              <a:t>Primary Key	</a:t>
            </a:r>
            <a:r>
              <a:rPr lang="en-US" altLang="en-US" smtClean="0">
                <a:solidFill>
                  <a:srgbClr val="000099"/>
                </a:solidFill>
              </a:rPr>
              <a:t>The field that identifies a record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Values of a primary key must be unique</a:t>
            </a:r>
          </a:p>
          <a:p>
            <a:pPr>
              <a:spcBef>
                <a:spcPct val="50000"/>
              </a:spcBef>
            </a:pPr>
            <a:r>
              <a:rPr lang="en-US" altLang="en-US" smtClean="0"/>
              <a:t>Database	</a:t>
            </a:r>
            <a:r>
              <a:rPr lang="en-US" altLang="en-US" smtClean="0">
                <a:solidFill>
                  <a:srgbClr val="000099"/>
                </a:solidFill>
              </a:rPr>
              <a:t>A collection of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 Transactions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4114800"/>
          </a:xfrm>
        </p:spPr>
        <p:txBody>
          <a:bodyPr/>
          <a:lstStyle/>
          <a:p>
            <a:r>
              <a:rPr lang="en-US" altLang="en-US" smtClean="0"/>
              <a:t>Transaction: sequence of grouped database actions</a:t>
            </a:r>
          </a:p>
          <a:p>
            <a:pPr lvl="1"/>
            <a:r>
              <a:rPr lang="en-US" altLang="en-US" smtClean="0"/>
              <a:t>e.g., transfer $500 from checking to savings</a:t>
            </a:r>
          </a:p>
          <a:p>
            <a:r>
              <a:rPr lang="en-US" altLang="en-US" smtClean="0"/>
              <a:t>“ACID” properties</a:t>
            </a:r>
          </a:p>
          <a:p>
            <a:pPr lvl="1"/>
            <a:r>
              <a:rPr lang="en-US" altLang="en-US" b="1" smtClean="0"/>
              <a:t>Atomicity</a:t>
            </a:r>
          </a:p>
          <a:p>
            <a:pPr lvl="2"/>
            <a:r>
              <a:rPr lang="en-US" altLang="en-US" smtClean="0"/>
              <a:t>All-or-nothing</a:t>
            </a:r>
          </a:p>
          <a:p>
            <a:pPr lvl="1"/>
            <a:r>
              <a:rPr lang="en-US" altLang="en-US" b="1" smtClean="0"/>
              <a:t>Consistency</a:t>
            </a:r>
            <a:endParaRPr lang="en-US" altLang="en-US" smtClean="0"/>
          </a:p>
          <a:p>
            <a:pPr lvl="2"/>
            <a:r>
              <a:rPr lang="en-US" altLang="en-US" smtClean="0"/>
              <a:t>Each transaction must take the DB between consistent states.</a:t>
            </a:r>
          </a:p>
          <a:p>
            <a:pPr lvl="1"/>
            <a:r>
              <a:rPr lang="en-US" altLang="en-US" b="1" smtClean="0"/>
              <a:t>Isolation:</a:t>
            </a:r>
            <a:endParaRPr lang="en-US" altLang="en-US" smtClean="0"/>
          </a:p>
          <a:p>
            <a:pPr lvl="2"/>
            <a:r>
              <a:rPr lang="en-US" altLang="en-US" smtClean="0"/>
              <a:t>Concurrent transactions must appear to run in isolation</a:t>
            </a:r>
          </a:p>
          <a:p>
            <a:pPr lvl="1"/>
            <a:r>
              <a:rPr lang="en-US" altLang="en-US" b="1" smtClean="0"/>
              <a:t>Durability</a:t>
            </a:r>
          </a:p>
          <a:p>
            <a:pPr lvl="2"/>
            <a:r>
              <a:rPr lang="en-US" altLang="en-US" smtClean="0"/>
              <a:t>Results of transactions must survive even if systems crash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6238"/>
            <a:ext cx="7772400" cy="1143000"/>
          </a:xfrm>
        </p:spPr>
        <p:txBody>
          <a:bodyPr/>
          <a:lstStyle/>
          <a:p>
            <a:r>
              <a:rPr lang="en-US" altLang="en-US" smtClean="0"/>
              <a:t>Making Transactions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534400" cy="4114800"/>
          </a:xfrm>
        </p:spPr>
        <p:txBody>
          <a:bodyPr/>
          <a:lstStyle/>
          <a:p>
            <a:r>
              <a:rPr lang="en-US" altLang="en-US" smtClean="0"/>
              <a:t>Idea: keep a log (history) of all actions carried out while executing transactions</a:t>
            </a:r>
          </a:p>
          <a:p>
            <a:pPr lvl="1"/>
            <a:r>
              <a:rPr lang="en-US" altLang="en-US" smtClean="0"/>
              <a:t>Before a change is made to the database, the corresponding log entry is forced to a safe location</a:t>
            </a:r>
          </a:p>
          <a:p>
            <a:pPr lvl="1"/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Recovering from a crash:</a:t>
            </a:r>
          </a:p>
          <a:p>
            <a:pPr lvl="1"/>
            <a:r>
              <a:rPr lang="en-US" altLang="en-US" smtClean="0"/>
              <a:t>Effects of partially executed transactions are undone</a:t>
            </a:r>
          </a:p>
          <a:p>
            <a:pPr lvl="1"/>
            <a:r>
              <a:rPr lang="en-US" altLang="en-US" smtClean="0"/>
              <a:t>Effects of committed transactions are redone</a:t>
            </a:r>
          </a:p>
        </p:txBody>
      </p:sp>
      <p:graphicFrame>
        <p:nvGraphicFramePr>
          <p:cNvPr id="54276" name="Object 4"/>
          <p:cNvGraphicFramePr>
            <a:graphicFrameLocks/>
          </p:cNvGraphicFramePr>
          <p:nvPr/>
        </p:nvGraphicFramePr>
        <p:xfrm>
          <a:off x="1295400" y="3805238"/>
          <a:ext cx="323691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5" name="Clip" r:id="rId4" imgW="5227246" imgH="1741925" progId="MS_ClipArt_Gallery.2">
                  <p:embed/>
                </p:oleObj>
              </mc:Choice>
              <mc:Fallback>
                <p:oleObj name="Clip" r:id="rId4" imgW="5227246" imgH="1741925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05238"/>
                        <a:ext cx="3236913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266950" y="4038600"/>
            <a:ext cx="1350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800" b="1">
                <a:solidFill>
                  <a:schemeClr val="tx2"/>
                </a:solidFill>
              </a:rPr>
              <a:t>the log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  <a:noFill/>
        </p:spPr>
        <p:txBody>
          <a:bodyPr/>
          <a:lstStyle/>
          <a:p>
            <a:r>
              <a:rPr lang="en-US" altLang="en-US" smtClean="0"/>
              <a:t>Key Ideas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  <a:noFill/>
        </p:spPr>
        <p:txBody>
          <a:bodyPr/>
          <a:lstStyle/>
          <a:p>
            <a:r>
              <a:rPr lang="en-US" altLang="en-US" smtClean="0"/>
              <a:t>Databases are a good choice when you have</a:t>
            </a:r>
          </a:p>
          <a:p>
            <a:pPr lvl="1"/>
            <a:r>
              <a:rPr lang="en-US" altLang="en-US" smtClean="0"/>
              <a:t>Lots of data</a:t>
            </a:r>
          </a:p>
          <a:p>
            <a:pPr lvl="1"/>
            <a:r>
              <a:rPr lang="en-US" altLang="en-US" smtClean="0"/>
              <a:t>A problem that contains inherent </a:t>
            </a:r>
            <a:r>
              <a:rPr lang="en-US" altLang="en-US" u="sng" smtClean="0"/>
              <a:t>relationships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Join is the most important concept</a:t>
            </a:r>
          </a:p>
          <a:p>
            <a:pPr lvl="1"/>
            <a:r>
              <a:rPr lang="en-US" altLang="en-US" smtClean="0"/>
              <a:t>Project and restrict just remove undesired stuff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Design before you implement</a:t>
            </a:r>
          </a:p>
          <a:p>
            <a:pPr lvl="1"/>
            <a:r>
              <a:rPr lang="en-US" altLang="en-US" smtClean="0"/>
              <a:t>Managing complexity is important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Before You Go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	On a sheet of paper, answer the following (ungraded) question (no names, please):</a:t>
            </a:r>
          </a:p>
          <a:p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	</a:t>
            </a:r>
            <a:r>
              <a:rPr lang="en-US" altLang="en-US" sz="400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A Simple Example</a:t>
            </a:r>
          </a:p>
        </p:txBody>
      </p:sp>
      <p:pic>
        <p:nvPicPr>
          <p:cNvPr id="6147" name="Picture 3" descr="Fig10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14600"/>
            <a:ext cx="762000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00400" y="1905000"/>
            <a:ext cx="13716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primary key</a:t>
            </a: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3962400" y="22098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Registrar 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r>
              <a:rPr lang="en-US" altLang="en-US" smtClean="0"/>
              <a:t>Which students are in which courses?</a:t>
            </a:r>
          </a:p>
          <a:p>
            <a:endParaRPr lang="en-US" altLang="en-US" smtClean="0"/>
          </a:p>
          <a:p>
            <a:r>
              <a:rPr lang="en-US" altLang="en-US" smtClean="0"/>
              <a:t>What do we need to know about the students?</a:t>
            </a:r>
          </a:p>
          <a:p>
            <a:pPr lvl="1"/>
            <a:r>
              <a:rPr lang="en-US" altLang="en-US" smtClean="0"/>
              <a:t>first name, last name, email, department</a:t>
            </a:r>
          </a:p>
          <a:p>
            <a:endParaRPr lang="en-US" altLang="en-US" smtClean="0"/>
          </a:p>
          <a:p>
            <a:r>
              <a:rPr lang="en-US" altLang="en-US" smtClean="0"/>
              <a:t>What do we need to know about the courses?</a:t>
            </a:r>
          </a:p>
          <a:p>
            <a:pPr lvl="1"/>
            <a:r>
              <a:rPr lang="en-US" altLang="en-US" smtClean="0"/>
              <a:t>course ID, description, enrolled students, grades 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“Flat File” Solution</a:t>
            </a: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1905000" y="5029200"/>
            <a:ext cx="4781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>
                <a:solidFill>
                  <a:srgbClr val="000099"/>
                </a:solidFill>
                <a:latin typeface="Times New Roman" panose="02020603050405020304" pitchFamily="18" charset="0"/>
              </a:rPr>
              <a:t>Discussion Topic</a:t>
            </a:r>
          </a:p>
          <a:p>
            <a:r>
              <a:rPr lang="en-US" altLang="en-US" sz="3200">
                <a:solidFill>
                  <a:srgbClr val="000099"/>
                </a:solidFill>
                <a:latin typeface="Times New Roman" panose="02020603050405020304" pitchFamily="18" charset="0"/>
              </a:rPr>
              <a:t>Why is this a bad approach?</a:t>
            </a:r>
          </a:p>
        </p:txBody>
      </p:sp>
      <p:graphicFrame>
        <p:nvGraphicFramePr>
          <p:cNvPr id="8196" name="Object 1029"/>
          <p:cNvGraphicFramePr>
            <a:graphicFrameLocks noChangeAspect="1"/>
          </p:cNvGraphicFramePr>
          <p:nvPr/>
        </p:nvGraphicFramePr>
        <p:xfrm>
          <a:off x="228600" y="2362200"/>
          <a:ext cx="86868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Worksheet" r:id="rId3" imgW="7487186" imgH="1143476" progId="Excel.Sheet.8">
                  <p:embed/>
                </p:oleObj>
              </mc:Choice>
              <mc:Fallback>
                <p:oleObj name="Worksheet" r:id="rId3" imgW="7487186" imgH="1143476" progId="Excel.Sheet.8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86868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Goals of “Normalization”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altLang="en-US" smtClean="0"/>
              <a:t>Save space</a:t>
            </a:r>
          </a:p>
          <a:p>
            <a:pPr lvl="1"/>
            <a:r>
              <a:rPr lang="en-US" altLang="en-US" smtClean="0"/>
              <a:t>Save each fact only once 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More rapid updates</a:t>
            </a:r>
          </a:p>
          <a:p>
            <a:pPr lvl="1"/>
            <a:r>
              <a:rPr lang="en-US" altLang="en-US" smtClean="0"/>
              <a:t>Every fact only needs to be updated once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More rapid search</a:t>
            </a:r>
          </a:p>
          <a:p>
            <a:pPr lvl="1"/>
            <a:r>
              <a:rPr lang="en-US" altLang="en-US" smtClean="0"/>
              <a:t>Finding something once is good enough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Avoid inconsistency</a:t>
            </a:r>
          </a:p>
          <a:p>
            <a:pPr lvl="1"/>
            <a:r>
              <a:rPr lang="en-US" altLang="en-US" smtClean="0"/>
              <a:t>Changing data once changes it everywhere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Relational Algebra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noFill/>
        </p:spPr>
        <p:txBody>
          <a:bodyPr/>
          <a:lstStyle/>
          <a:p>
            <a:r>
              <a:rPr lang="en-US" altLang="en-US" smtClean="0"/>
              <a:t>Tables represent “</a:t>
            </a:r>
            <a:r>
              <a:rPr lang="en-US" altLang="en-US" smtClean="0">
                <a:solidFill>
                  <a:srgbClr val="000099"/>
                </a:solidFill>
              </a:rPr>
              <a:t>relations”</a:t>
            </a:r>
          </a:p>
          <a:p>
            <a:pPr lvl="1"/>
            <a:r>
              <a:rPr lang="en-US" altLang="en-US" smtClean="0"/>
              <a:t>Course, course description</a:t>
            </a:r>
          </a:p>
          <a:p>
            <a:pPr lvl="1"/>
            <a:r>
              <a:rPr lang="en-US" altLang="en-US" smtClean="0"/>
              <a:t>Name, email address, department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Named fields represent “</a:t>
            </a:r>
            <a:r>
              <a:rPr lang="en-US" altLang="en-US" smtClean="0">
                <a:solidFill>
                  <a:srgbClr val="000099"/>
                </a:solidFill>
              </a:rPr>
              <a:t>attributes</a:t>
            </a:r>
            <a:r>
              <a:rPr lang="en-US" altLang="en-US" smtClean="0"/>
              <a:t>”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Each row in the table is called a “</a:t>
            </a:r>
            <a:r>
              <a:rPr lang="en-US" altLang="en-US" smtClean="0">
                <a:solidFill>
                  <a:srgbClr val="000099"/>
                </a:solidFill>
              </a:rPr>
              <a:t>tuple</a:t>
            </a:r>
            <a:r>
              <a:rPr lang="en-US" altLang="en-US" smtClean="0"/>
              <a:t>”</a:t>
            </a:r>
          </a:p>
          <a:p>
            <a:pPr lvl="1"/>
            <a:r>
              <a:rPr lang="en-US" altLang="en-US" smtClean="0"/>
              <a:t>The order of the rows is not important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Queries specify desired conditions</a:t>
            </a:r>
          </a:p>
          <a:p>
            <a:pPr lvl="1"/>
            <a:r>
              <a:rPr lang="en-US" altLang="en-US" smtClean="0"/>
              <a:t>The DBMS then finds data that satisfies them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r>
              <a:rPr lang="en-US" altLang="en-US" smtClean="0"/>
              <a:t>A Normalized Relational Database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701675" y="3490913"/>
          <a:ext cx="35052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Worksheet" r:id="rId3" imgW="2334042" imgH="657582" progId="Excel.Sheet.8">
                  <p:embed/>
                </p:oleObj>
              </mc:Choice>
              <mc:Fallback>
                <p:oleObj name="Worksheet" r:id="rId3" imgW="2334042" imgH="657582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490913"/>
                        <a:ext cx="350520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4587875" y="3490913"/>
          <a:ext cx="3733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Worksheet" r:id="rId5" imgW="2334042" imgH="657582" progId="Excel.Sheet.8">
                  <p:embed/>
                </p:oleObj>
              </mc:Choice>
              <mc:Fallback>
                <p:oleObj name="Worksheet" r:id="rId5" imgW="2334042" imgH="657582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3490913"/>
                        <a:ext cx="3733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7"/>
          <p:cNvGraphicFramePr>
            <a:graphicFrameLocks noChangeAspect="1"/>
          </p:cNvGraphicFramePr>
          <p:nvPr/>
        </p:nvGraphicFramePr>
        <p:xfrm>
          <a:off x="2133600" y="5105400"/>
          <a:ext cx="51816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Worksheet" r:id="rId7" imgW="3114973" imgH="1143476" progId="Excel.Sheet.8">
                  <p:embed/>
                </p:oleObj>
              </mc:Choice>
              <mc:Fallback>
                <p:oleObj name="Worksheet" r:id="rId7" imgW="3114973" imgH="1143476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05400"/>
                        <a:ext cx="51816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8"/>
          <p:cNvGraphicFramePr>
            <a:graphicFrameLocks noChangeAspect="1"/>
          </p:cNvGraphicFramePr>
          <p:nvPr/>
        </p:nvGraphicFramePr>
        <p:xfrm>
          <a:off x="777875" y="1738313"/>
          <a:ext cx="7620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Worksheet" r:id="rId9" imgW="5667792" imgH="819686" progId="Excel.Sheet.8">
                  <p:embed/>
                </p:oleObj>
              </mc:Choice>
              <mc:Fallback>
                <p:oleObj name="Worksheet" r:id="rId9" imgW="5667792" imgH="819686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1738313"/>
                        <a:ext cx="76200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762000" y="12954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Student Table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685800" y="3048000"/>
            <a:ext cx="2022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Department Table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4572000" y="3048000"/>
            <a:ext cx="1544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Course Table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2133600" y="4648200"/>
            <a:ext cx="1965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>
                <a:solidFill>
                  <a:srgbClr val="000099"/>
                </a:solidFill>
                <a:latin typeface="Times New Roman" panose="02020603050405020304" pitchFamily="18" charset="0"/>
              </a:rPr>
              <a:t>Enrollment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</TotalTime>
  <Pages>35</Pages>
  <Words>1215</Words>
  <Application>Microsoft Office PowerPoint</Application>
  <PresentationFormat>On-screen Show (4:3)</PresentationFormat>
  <Paragraphs>302</Paragraphs>
  <Slides>33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Times New Roman</vt:lpstr>
      <vt:lpstr>Default Design</vt:lpstr>
      <vt:lpstr>Worksheet</vt:lpstr>
      <vt:lpstr>Clip</vt:lpstr>
      <vt:lpstr>Data Modeling</vt:lpstr>
      <vt:lpstr>Databases</vt:lpstr>
      <vt:lpstr>Structured Information</vt:lpstr>
      <vt:lpstr>A Simple Example</vt:lpstr>
      <vt:lpstr>Registrar Example</vt:lpstr>
      <vt:lpstr>A “Flat File” Solution</vt:lpstr>
      <vt:lpstr>Goals of “Normalization”</vt:lpstr>
      <vt:lpstr>Relational Algebra</vt:lpstr>
      <vt:lpstr>A Normalized Relational Database</vt:lpstr>
      <vt:lpstr>Approaches to Normalization</vt:lpstr>
      <vt:lpstr>Example of Join</vt:lpstr>
      <vt:lpstr>Problems with Join</vt:lpstr>
      <vt:lpstr>Some Lingo</vt:lpstr>
      <vt:lpstr>Project</vt:lpstr>
      <vt:lpstr>Restrict</vt:lpstr>
      <vt:lpstr>Entity-Relationship Diagrams</vt:lpstr>
      <vt:lpstr>Registrar ER Diagram</vt:lpstr>
      <vt:lpstr>Getting Started with E-R Modeling</vt:lpstr>
      <vt:lpstr>“Project Team” E-R Example</vt:lpstr>
      <vt:lpstr>Components of E-R Diagrams</vt:lpstr>
      <vt:lpstr>Types of Relationships</vt:lpstr>
      <vt:lpstr>Making Tables from E-R Diagrams</vt:lpstr>
      <vt:lpstr>PowerPoint Presentation</vt:lpstr>
      <vt:lpstr>Normalized Table Structure</vt:lpstr>
      <vt:lpstr>Database Integrity</vt:lpstr>
      <vt:lpstr>Integrity Constraints</vt:lpstr>
      <vt:lpstr>Referential Integrity</vt:lpstr>
      <vt:lpstr>Concurrency</vt:lpstr>
      <vt:lpstr>Concurrency Example</vt:lpstr>
      <vt:lpstr>Database Transactions</vt:lpstr>
      <vt:lpstr>Making Transactions</vt:lpstr>
      <vt:lpstr>Key Ideas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</dc:title>
  <dc:creator>Doug Oard</dc:creator>
  <cp:lastModifiedBy>gg</cp:lastModifiedBy>
  <cp:revision>44</cp:revision>
  <cp:lastPrinted>1601-01-01T00:00:00Z</cp:lastPrinted>
  <dcterms:created xsi:type="dcterms:W3CDTF">1997-09-24T15:18:00Z</dcterms:created>
  <dcterms:modified xsi:type="dcterms:W3CDTF">2016-03-02T21:52:08Z</dcterms:modified>
</cp:coreProperties>
</file>