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73" r:id="rId4"/>
    <p:sldId id="275" r:id="rId5"/>
    <p:sldId id="274" r:id="rId6"/>
    <p:sldId id="262" r:id="rId7"/>
    <p:sldId id="272" r:id="rId8"/>
    <p:sldId id="263" r:id="rId9"/>
    <p:sldId id="266" r:id="rId10"/>
    <p:sldId id="267" r:id="rId11"/>
    <p:sldId id="268" r:id="rId12"/>
    <p:sldId id="269" r:id="rId13"/>
    <p:sldId id="270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959" autoAdjust="0"/>
    <p:restoredTop sz="94711" autoAdjust="0"/>
  </p:normalViewPr>
  <p:slideViewPr>
    <p:cSldViewPr>
      <p:cViewPr varScale="1">
        <p:scale>
          <a:sx n="85" d="100"/>
          <a:sy n="85" d="100"/>
        </p:scale>
        <p:origin x="90" y="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87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863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2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7119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7645" indent="-279864" defTabSz="897119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9454" indent="-223891" defTabSz="897119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67236" indent="-223891" defTabSz="897119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15018" indent="-223891" defTabSz="897119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2799" indent="-223891" defTabSz="89711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10581" indent="-223891" defTabSz="89711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8363" indent="-223891" defTabSz="89711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6144" indent="-223891" defTabSz="897119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9C16A0-B66C-4AC3-BD11-5AAB1779BD86}" type="slidenum">
              <a:rPr lang="en-US" altLang="en-US" b="0"/>
              <a:pPr/>
              <a:t>4</a:t>
            </a:fld>
            <a:endParaRPr lang="en-US" altLang="en-US" b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839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074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19" name="Rectangle 307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159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637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262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Data marts - implementation of the data warehouse in which the data scope is somewhat limited compared to the enterprise-wide data warehouse - may contain summarized departmental data</a:t>
            </a:r>
          </a:p>
        </p:txBody>
      </p:sp>
    </p:spTree>
    <p:extLst>
      <p:ext uri="{BB962C8B-B14F-4D97-AF65-F5344CB8AC3E}">
        <p14:creationId xmlns:p14="http://schemas.microsoft.com/office/powerpoint/2010/main" val="389995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8711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Traditional tools describe and report on what is in a database</a:t>
            </a:r>
          </a:p>
        </p:txBody>
      </p:sp>
    </p:spTree>
    <p:extLst>
      <p:ext uri="{BB962C8B-B14F-4D97-AF65-F5344CB8AC3E}">
        <p14:creationId xmlns:p14="http://schemas.microsoft.com/office/powerpoint/2010/main" val="167199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539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8229600" cy="1143000"/>
          </a:xfrm>
          <a:noFill/>
        </p:spPr>
        <p:txBody>
          <a:bodyPr/>
          <a:lstStyle/>
          <a:p>
            <a:r>
              <a:rPr lang="en-US" dirty="0" smtClean="0"/>
              <a:t>Data as an Asset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dirty="0" smtClean="0"/>
              <a:t>Session </a:t>
            </a:r>
            <a:r>
              <a:rPr lang="en-US" dirty="0" smtClean="0"/>
              <a:t>10</a:t>
            </a:r>
            <a:endParaRPr lang="en-US" dirty="0" smtClean="0"/>
          </a:p>
          <a:p>
            <a:pPr marL="342900" indent="-342900"/>
            <a:r>
              <a:rPr lang="en-US" dirty="0" smtClean="0"/>
              <a:t>INST 301</a:t>
            </a:r>
          </a:p>
          <a:p>
            <a:pPr marL="342900" indent="-342900"/>
            <a:r>
              <a:rPr lang="en-US" dirty="0" smtClean="0"/>
              <a:t>Introduction to Information Science</a:t>
            </a:r>
          </a:p>
        </p:txBody>
      </p:sp>
      <p:pic>
        <p:nvPicPr>
          <p:cNvPr id="4100" name="Picture 5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Data </a:t>
            </a:r>
            <a:r>
              <a:rPr lang="en-US" altLang="en-US" dirty="0" smtClean="0"/>
              <a:t>Warehouse</a:t>
            </a:r>
            <a:endParaRPr lang="en-US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Collection of technologies designed to convert heaps of data to usable information</a:t>
            </a:r>
          </a:p>
          <a:p>
            <a:pPr lvl="1"/>
            <a:r>
              <a:rPr lang="en-US" altLang="en-US"/>
              <a:t>an environment, not a process</a:t>
            </a:r>
          </a:p>
          <a:p>
            <a:r>
              <a:rPr lang="en-US" altLang="en-US"/>
              <a:t>Three applications</a:t>
            </a:r>
          </a:p>
          <a:p>
            <a:pPr lvl="1"/>
            <a:r>
              <a:rPr lang="en-US" altLang="en-US"/>
              <a:t>improve traditional information presentation technologies</a:t>
            </a:r>
          </a:p>
          <a:p>
            <a:pPr lvl="1"/>
            <a:r>
              <a:rPr lang="en-US" altLang="en-US"/>
              <a:t>support online analytical processing</a:t>
            </a:r>
          </a:p>
          <a:p>
            <a:pPr lvl="1"/>
            <a:r>
              <a:rPr lang="en-US" altLang="en-US"/>
              <a:t>enable use of data mining techniques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altLang="en-US" dirty="0"/>
              <a:t>D</a:t>
            </a:r>
            <a:r>
              <a:rPr lang="en-US" altLang="en-US" dirty="0" smtClean="0"/>
              <a:t>ata Warehouse</a:t>
            </a:r>
            <a:endParaRPr lang="en-US" altLang="en-US" dirty="0"/>
          </a:p>
        </p:txBody>
      </p:sp>
      <p:sp>
        <p:nvSpPr>
          <p:cNvPr id="1044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114800"/>
          </a:xfrm>
        </p:spPr>
        <p:txBody>
          <a:bodyPr/>
          <a:lstStyle/>
          <a:p>
            <a:r>
              <a:rPr lang="en-US" altLang="en-US" dirty="0" smtClean="0"/>
              <a:t>Aggregates data </a:t>
            </a:r>
            <a:r>
              <a:rPr lang="en-US" altLang="en-US" dirty="0"/>
              <a:t>from different </a:t>
            </a:r>
            <a:r>
              <a:rPr lang="en-US" altLang="en-US" dirty="0" smtClean="0"/>
              <a:t>systems</a:t>
            </a:r>
          </a:p>
          <a:p>
            <a:pPr lvl="1"/>
            <a:r>
              <a:rPr lang="en-US" altLang="en-US" dirty="0" smtClean="0"/>
              <a:t>Can require reconciliation that no system needed</a:t>
            </a:r>
            <a:endParaRPr lang="en-US" altLang="en-US" dirty="0"/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Updated </a:t>
            </a:r>
            <a:r>
              <a:rPr lang="en-US" altLang="en-US" dirty="0"/>
              <a:t>mostly by addition</a:t>
            </a:r>
          </a:p>
          <a:p>
            <a:pPr lvl="1"/>
            <a:r>
              <a:rPr lang="en-US" altLang="en-US" dirty="0"/>
              <a:t>Permits current and historical analysis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Read-intensive offline analysis</a:t>
            </a:r>
          </a:p>
          <a:p>
            <a:pPr lvl="1"/>
            <a:r>
              <a:rPr lang="en-US" altLang="en-US" dirty="0" smtClean="0"/>
              <a:t>Different access pattern than operational systems</a:t>
            </a:r>
            <a:endParaRPr lang="en-US" altLang="en-US" dirty="0"/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Small number of expert users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457200"/>
            <a:ext cx="8915400" cy="1143000"/>
          </a:xfrm>
        </p:spPr>
        <p:txBody>
          <a:bodyPr/>
          <a:lstStyle/>
          <a:p>
            <a:r>
              <a:rPr lang="en-US" altLang="en-US" dirty="0"/>
              <a:t>Online A</a:t>
            </a:r>
            <a:r>
              <a:rPr lang="en-US" altLang="en-US" dirty="0" smtClean="0"/>
              <a:t>nalytical Processing </a:t>
            </a:r>
            <a:r>
              <a:rPr lang="en-US" altLang="en-US" dirty="0"/>
              <a:t>(OLAP)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Exploration tool</a:t>
            </a:r>
          </a:p>
          <a:p>
            <a:pPr lvl="1"/>
            <a:r>
              <a:rPr lang="en-US" altLang="en-US" dirty="0" smtClean="0"/>
              <a:t>Slice and dice to “preprocess” the data</a:t>
            </a:r>
          </a:p>
          <a:p>
            <a:pPr lvl="1"/>
            <a:r>
              <a:rPr lang="en-US" altLang="en-US" dirty="0" smtClean="0"/>
              <a:t>Visualization to explore relationships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 smtClean="0"/>
              <a:t>Example:</a:t>
            </a:r>
          </a:p>
          <a:p>
            <a:pPr lvl="1"/>
            <a:r>
              <a:rPr lang="en-US" altLang="en-US" sz="2000" dirty="0" smtClean="0"/>
              <a:t>What </a:t>
            </a:r>
            <a:r>
              <a:rPr lang="en-US" altLang="en-US" sz="2000" dirty="0"/>
              <a:t>percentage of employees in the southeast region who had been covered under </a:t>
            </a:r>
            <a:r>
              <a:rPr lang="en-US" altLang="en-US" sz="2000" dirty="0" smtClean="0"/>
              <a:t>health plan </a:t>
            </a:r>
            <a:r>
              <a:rPr lang="en-US" altLang="en-US" sz="2000" dirty="0"/>
              <a:t>A </a:t>
            </a:r>
            <a:r>
              <a:rPr lang="en-US" altLang="en-US" sz="2000" dirty="0" smtClean="0"/>
              <a:t>have switched </a:t>
            </a:r>
            <a:r>
              <a:rPr lang="en-US" altLang="en-US" sz="2000" dirty="0"/>
              <a:t>to </a:t>
            </a:r>
            <a:r>
              <a:rPr lang="en-US" altLang="en-US" sz="2000" dirty="0" smtClean="0"/>
              <a:t>health plan B since January, </a:t>
            </a:r>
            <a:r>
              <a:rPr lang="en-US" altLang="en-US" sz="2000" dirty="0"/>
              <a:t>broken down by employee family </a:t>
            </a:r>
            <a:r>
              <a:rPr lang="en-US" altLang="en-US" sz="2000" dirty="0" smtClean="0"/>
              <a:t>demographics and </a:t>
            </a:r>
            <a:r>
              <a:rPr lang="en-US" altLang="en-US" sz="2000" dirty="0"/>
              <a:t>by </a:t>
            </a:r>
            <a:r>
              <a:rPr lang="en-US" altLang="en-US" sz="2000" dirty="0" smtClean="0"/>
              <a:t>office, </a:t>
            </a:r>
            <a:r>
              <a:rPr lang="en-US" altLang="en-US" sz="2000" dirty="0"/>
              <a:t>and how </a:t>
            </a:r>
            <a:r>
              <a:rPr lang="en-US" altLang="en-US" sz="2000" dirty="0" smtClean="0"/>
              <a:t>does </a:t>
            </a:r>
            <a:r>
              <a:rPr lang="en-US" altLang="en-US" sz="2000" dirty="0"/>
              <a:t>that compare with our projections</a:t>
            </a:r>
            <a:r>
              <a:rPr lang="en-US" altLang="en-US" sz="2000" dirty="0" smtClean="0"/>
              <a:t>?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/>
          <a:lstStyle/>
          <a:p>
            <a:r>
              <a:rPr lang="en-US" altLang="en-US" dirty="0"/>
              <a:t>Data Mining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114800"/>
          </a:xfrm>
          <a:noFill/>
          <a:ln/>
        </p:spPr>
        <p:txBody>
          <a:bodyPr/>
          <a:lstStyle/>
          <a:p>
            <a:r>
              <a:rPr lang="en-US" altLang="en-US" dirty="0" smtClean="0"/>
              <a:t>Statistical </a:t>
            </a:r>
            <a:r>
              <a:rPr lang="en-US" altLang="en-US" dirty="0"/>
              <a:t>analysis </a:t>
            </a:r>
            <a:r>
              <a:rPr lang="en-US" altLang="en-US" dirty="0" smtClean="0"/>
              <a:t>to </a:t>
            </a:r>
            <a:r>
              <a:rPr lang="en-US" altLang="en-US" dirty="0"/>
              <a:t>uncover </a:t>
            </a:r>
            <a:r>
              <a:rPr lang="en-US" altLang="en-US" dirty="0" smtClean="0"/>
              <a:t>patterns</a:t>
            </a:r>
            <a:endParaRPr lang="en-US" altLang="en-US" dirty="0"/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Rule-based: </a:t>
            </a:r>
          </a:p>
          <a:p>
            <a:pPr lvl="1"/>
            <a:r>
              <a:rPr lang="en-US" altLang="en-US" dirty="0" smtClean="0"/>
              <a:t>We know what pattern we want</a:t>
            </a:r>
          </a:p>
          <a:p>
            <a:pPr lvl="4"/>
            <a:endParaRPr lang="en-US" altLang="en-US" dirty="0"/>
          </a:p>
          <a:p>
            <a:r>
              <a:rPr lang="en-US" altLang="en-US" dirty="0" smtClean="0"/>
              <a:t>Supervised: </a:t>
            </a:r>
          </a:p>
          <a:p>
            <a:pPr lvl="1"/>
            <a:r>
              <a:rPr lang="en-US" altLang="en-US" dirty="0" smtClean="0"/>
              <a:t>We have examples of patterns like what we want</a:t>
            </a:r>
          </a:p>
          <a:p>
            <a:pPr lvl="6"/>
            <a:endParaRPr lang="en-US" altLang="en-US" dirty="0"/>
          </a:p>
          <a:p>
            <a:r>
              <a:rPr lang="en-US" altLang="en-US" dirty="0" smtClean="0"/>
              <a:t>Unsupervised:</a:t>
            </a:r>
          </a:p>
          <a:p>
            <a:pPr lvl="1"/>
            <a:r>
              <a:rPr lang="en-US" altLang="en-US" dirty="0" smtClean="0"/>
              <a:t>We know what kind of a pattern we want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bmbigdatahub.com/sites/default/files/infographic_file/4-Vs-of-big-da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762000"/>
            <a:ext cx="9182731" cy="5641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566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</a:t>
            </a:r>
          </a:p>
          <a:p>
            <a:r>
              <a:rPr lang="en-US" dirty="0" smtClean="0"/>
              <a:t>Accurate</a:t>
            </a:r>
          </a:p>
          <a:p>
            <a:r>
              <a:rPr lang="en-US" dirty="0" smtClean="0"/>
              <a:t>Precise</a:t>
            </a:r>
          </a:p>
          <a:p>
            <a:r>
              <a:rPr lang="en-US" dirty="0" smtClean="0"/>
              <a:t>Consistent</a:t>
            </a:r>
          </a:p>
          <a:p>
            <a:r>
              <a:rPr lang="en-US" dirty="0" smtClean="0"/>
              <a:t>Complete</a:t>
            </a:r>
          </a:p>
          <a:p>
            <a:r>
              <a:rPr lang="en-US" dirty="0" smtClean="0"/>
              <a:t>Current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67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Data-Driven Decisions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598502"/>
            <a:ext cx="2800000" cy="28952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627586"/>
            <a:ext cx="2714286" cy="29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61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as a Model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en-US" dirty="0"/>
              <a:t>Data </a:t>
            </a:r>
            <a:r>
              <a:rPr lang="en-US" altLang="en-US" u="sng" dirty="0"/>
              <a:t>represents</a:t>
            </a:r>
            <a:r>
              <a:rPr lang="en-US" altLang="en-US" dirty="0"/>
              <a:t> </a:t>
            </a:r>
            <a:r>
              <a:rPr lang="en-US" altLang="en-US" dirty="0" smtClean="0"/>
              <a:t>some </a:t>
            </a:r>
            <a:r>
              <a:rPr lang="en-US" altLang="en-US" u="sng" dirty="0" smtClean="0"/>
              <a:t>aspect(s)</a:t>
            </a:r>
            <a:r>
              <a:rPr lang="en-US" altLang="en-US" dirty="0" smtClean="0"/>
              <a:t> </a:t>
            </a:r>
            <a:r>
              <a:rPr lang="en-US" altLang="en-US" dirty="0"/>
              <a:t>of reality</a:t>
            </a:r>
          </a:p>
          <a:p>
            <a:pPr lvl="1"/>
            <a:r>
              <a:rPr lang="en-US" altLang="en-US" dirty="0"/>
              <a:t>Reality itself is way too </a:t>
            </a:r>
            <a:r>
              <a:rPr lang="en-US" altLang="en-US" dirty="0" smtClean="0"/>
              <a:t>complex</a:t>
            </a:r>
          </a:p>
          <a:p>
            <a:pPr lvl="4"/>
            <a:endParaRPr lang="en-US" altLang="en-US" dirty="0"/>
          </a:p>
          <a:p>
            <a:r>
              <a:rPr lang="en-US" altLang="en-US" dirty="0" smtClean="0"/>
              <a:t>All models are wrong</a:t>
            </a:r>
          </a:p>
          <a:p>
            <a:pPr lvl="1"/>
            <a:r>
              <a:rPr lang="en-US" altLang="en-US" dirty="0" smtClean="0"/>
              <a:t>Some models are </a:t>
            </a:r>
            <a:r>
              <a:rPr lang="en-US" altLang="en-US" u="sng" dirty="0" smtClean="0"/>
              <a:t>useful</a:t>
            </a:r>
            <a:endParaRPr lang="en-US" altLang="en-US" u="sng" dirty="0"/>
          </a:p>
          <a:p>
            <a:pPr lvl="3"/>
            <a:endParaRPr lang="en-US" altLang="en-US" dirty="0"/>
          </a:p>
          <a:p>
            <a:r>
              <a:rPr lang="en-US" altLang="en-US" dirty="0" smtClean="0"/>
              <a:t>Things that are useful are useful for a </a:t>
            </a:r>
            <a:r>
              <a:rPr lang="en-US" altLang="en-US" u="sng" dirty="0" smtClean="0"/>
              <a:t>purpose</a:t>
            </a:r>
            <a:endParaRPr lang="en-US" altLang="en-US" u="sng" dirty="0"/>
          </a:p>
          <a:p>
            <a:pPr lvl="1"/>
            <a:r>
              <a:rPr lang="en-US" altLang="en-US" dirty="0" smtClean="0"/>
              <a:t>Which need not be the original intended purpose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 account</a:t>
            </a:r>
          </a:p>
          <a:p>
            <a:endParaRPr lang="en-US" dirty="0"/>
          </a:p>
          <a:p>
            <a:r>
              <a:rPr lang="en-US" dirty="0" smtClean="0"/>
              <a:t>Airline ticket</a:t>
            </a:r>
          </a:p>
          <a:p>
            <a:endParaRPr lang="en-US" dirty="0"/>
          </a:p>
          <a:p>
            <a:r>
              <a:rPr lang="en-US" dirty="0" smtClean="0"/>
              <a:t>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333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8325" y="1600200"/>
            <a:ext cx="8229600" cy="4922838"/>
          </a:xfrm>
          <a:noFill/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i="1" dirty="0" smtClean="0">
                <a:solidFill>
                  <a:srgbClr val="000099"/>
                </a:solidFill>
                <a:cs typeface="Arial" panose="020B0604020202020204" pitchFamily="34" charset="0"/>
              </a:rPr>
              <a:t>Date</a:t>
            </a:r>
            <a:r>
              <a:rPr lang="en-US" altLang="en-US" sz="24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: 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Wed Dec 20 08:57:00 EST 2000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i="1" dirty="0" smtClean="0">
                <a:solidFill>
                  <a:srgbClr val="000099"/>
                </a:solidFill>
                <a:cs typeface="Arial" panose="020B0604020202020204" pitchFamily="34" charset="0"/>
              </a:rPr>
              <a:t>From</a:t>
            </a:r>
            <a:r>
              <a:rPr lang="en-US" altLang="en-US" sz="24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: 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Kay Mann &lt;kay.mann@enron.com&gt;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i="1" dirty="0" smtClean="0">
                <a:solidFill>
                  <a:srgbClr val="000099"/>
                </a:solidFill>
                <a:cs typeface="Arial" panose="020B0604020202020204" pitchFamily="34" charset="0"/>
              </a:rPr>
              <a:t>To</a:t>
            </a:r>
            <a:r>
              <a:rPr lang="en-US" altLang="en-US" sz="24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: 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Suzanne Adams &lt;suzanne.adams@enron.com&gt;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i="1" dirty="0" smtClean="0">
                <a:solidFill>
                  <a:srgbClr val="000099"/>
                </a:solidFill>
                <a:cs typeface="Arial" panose="020B0604020202020204" pitchFamily="34" charset="0"/>
              </a:rPr>
              <a:t>Subject</a:t>
            </a:r>
            <a:r>
              <a:rPr lang="en-US" altLang="en-US" sz="2400" b="1" dirty="0" smtClean="0">
                <a:solidFill>
                  <a:srgbClr val="000099"/>
                </a:solidFill>
                <a:cs typeface="Arial" panose="020B0604020202020204" pitchFamily="34" charset="0"/>
              </a:rPr>
              <a:t>: 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Re: GE Conference Call has be rescheduled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b="1" dirty="0" smtClean="0">
              <a:solidFill>
                <a:srgbClr val="000099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dirty="0" smtClean="0"/>
              <a:t>Did Sheila want Scott to participate? Looks like the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b="1" dirty="0" smtClean="0"/>
              <a:t>call will be too late for him.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41300"/>
            <a:ext cx="8229600" cy="7747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Find the Data</a:t>
            </a:r>
            <a:endParaRPr lang="en-US" altLang="en-US" sz="4000" dirty="0" smtClean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446088" y="1403350"/>
            <a:ext cx="8335962" cy="5095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Aspects of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People</a:t>
            </a:r>
          </a:p>
          <a:p>
            <a:r>
              <a:rPr lang="en-US" dirty="0" smtClean="0"/>
              <a:t>Places</a:t>
            </a:r>
          </a:p>
          <a:p>
            <a:r>
              <a:rPr lang="en-US" dirty="0" smtClean="0"/>
              <a:t>Organizations</a:t>
            </a:r>
          </a:p>
          <a:p>
            <a:r>
              <a:rPr lang="en-US" dirty="0" smtClean="0"/>
              <a:t>Events</a:t>
            </a:r>
          </a:p>
          <a:p>
            <a:r>
              <a:rPr lang="en-US" dirty="0" smtClean="0"/>
              <a:t>Objects</a:t>
            </a:r>
          </a:p>
          <a:p>
            <a:r>
              <a:rPr lang="en-US" dirty="0" smtClean="0"/>
              <a:t>Concepts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Amounts</a:t>
            </a:r>
          </a:p>
          <a:p>
            <a:r>
              <a:rPr lang="en-US" dirty="0" smtClean="0"/>
              <a:t>Times</a:t>
            </a:r>
          </a:p>
          <a:p>
            <a:r>
              <a:rPr lang="en-US" dirty="0" smtClean="0"/>
              <a:t>Time periods</a:t>
            </a:r>
          </a:p>
          <a:p>
            <a:r>
              <a:rPr lang="en-US" dirty="0" smtClean="0"/>
              <a:t>Statements</a:t>
            </a:r>
          </a:p>
          <a:p>
            <a:r>
              <a:rPr lang="en-US" dirty="0" smtClean="0"/>
              <a:t>Attitudes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718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763000" cy="1104900"/>
          </a:xfrm>
        </p:spPr>
        <p:txBody>
          <a:bodyPr/>
          <a:lstStyle/>
          <a:p>
            <a:r>
              <a:rPr lang="en-US" altLang="en-US"/>
              <a:t>Historical Development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76200" y="2133600"/>
            <a:ext cx="9067800" cy="4174524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1400" dirty="0" smtClean="0"/>
              <a:t>									Big Data</a:t>
            </a:r>
          </a:p>
          <a:p>
            <a:pPr>
              <a:buFont typeface="Monotype Sorts" pitchFamily="2" charset="2"/>
              <a:buNone/>
            </a:pPr>
            <a:endParaRPr lang="en-US" altLang="en-US" sz="1400" dirty="0"/>
          </a:p>
          <a:p>
            <a:pPr>
              <a:buFont typeface="Monotype Sorts" pitchFamily="2" charset="2"/>
              <a:buNone/>
            </a:pPr>
            <a:r>
              <a:rPr lang="en-US" altLang="en-US" sz="1400" dirty="0" smtClean="0"/>
              <a:t>	</a:t>
            </a:r>
            <a:r>
              <a:rPr lang="en-US" altLang="en-US" sz="1400" dirty="0"/>
              <a:t>						Knowledge </a:t>
            </a:r>
            <a:r>
              <a:rPr lang="en-US" altLang="en-US" sz="1400" dirty="0" smtClean="0"/>
              <a:t>bases</a:t>
            </a:r>
            <a:endParaRPr lang="en-US" altLang="en-US" sz="1400" dirty="0"/>
          </a:p>
          <a:p>
            <a:pPr>
              <a:buFont typeface="Monotype Sorts" pitchFamily="2" charset="2"/>
              <a:buNone/>
            </a:pPr>
            <a:endParaRPr lang="en-US" altLang="en-US" sz="1400" dirty="0"/>
          </a:p>
          <a:p>
            <a:pPr>
              <a:buFont typeface="Monotype Sorts" pitchFamily="2" charset="2"/>
              <a:buNone/>
            </a:pPr>
            <a:r>
              <a:rPr lang="en-US" altLang="en-US" sz="1400" dirty="0"/>
              <a:t>						Data mining</a:t>
            </a:r>
          </a:p>
          <a:p>
            <a:pPr>
              <a:buFont typeface="Monotype Sorts" pitchFamily="2" charset="2"/>
              <a:buNone/>
            </a:pPr>
            <a:endParaRPr lang="en-US" altLang="en-US" sz="1400" dirty="0"/>
          </a:p>
          <a:p>
            <a:pPr>
              <a:buFont typeface="Monotype Sorts" pitchFamily="2" charset="2"/>
              <a:buNone/>
            </a:pPr>
            <a:r>
              <a:rPr lang="en-US" altLang="en-US" sz="1400" dirty="0"/>
              <a:t>					OLAP</a:t>
            </a:r>
          </a:p>
          <a:p>
            <a:pPr>
              <a:buFont typeface="Monotype Sorts" pitchFamily="2" charset="2"/>
              <a:buNone/>
            </a:pPr>
            <a:endParaRPr lang="en-US" altLang="en-US" sz="1400" dirty="0"/>
          </a:p>
          <a:p>
            <a:pPr>
              <a:buFont typeface="Monotype Sorts" pitchFamily="2" charset="2"/>
              <a:buNone/>
            </a:pPr>
            <a:r>
              <a:rPr lang="en-US" altLang="en-US" sz="1400" dirty="0"/>
              <a:t>				Data warehousing</a:t>
            </a:r>
          </a:p>
          <a:p>
            <a:pPr>
              <a:buFont typeface="Monotype Sorts" pitchFamily="2" charset="2"/>
              <a:buNone/>
            </a:pPr>
            <a:endParaRPr lang="en-US" altLang="en-US" sz="1400" dirty="0"/>
          </a:p>
          <a:p>
            <a:pPr>
              <a:buFont typeface="Monotype Sorts" pitchFamily="2" charset="2"/>
              <a:buNone/>
            </a:pPr>
            <a:r>
              <a:rPr lang="en-US" altLang="en-US" sz="1400" dirty="0"/>
              <a:t>			Database </a:t>
            </a:r>
            <a:r>
              <a:rPr lang="en-US" altLang="en-US" sz="1400" dirty="0" smtClean="0"/>
              <a:t>management systems</a:t>
            </a:r>
            <a:endParaRPr lang="en-US" altLang="en-US" sz="1400" dirty="0"/>
          </a:p>
          <a:p>
            <a:pPr>
              <a:buFont typeface="Monotype Sorts" pitchFamily="2" charset="2"/>
              <a:buNone/>
            </a:pPr>
            <a:endParaRPr lang="en-US" altLang="en-US" sz="1400" dirty="0"/>
          </a:p>
          <a:p>
            <a:pPr>
              <a:buFont typeface="Monotype Sorts" pitchFamily="2" charset="2"/>
              <a:buNone/>
            </a:pPr>
            <a:r>
              <a:rPr lang="en-US" altLang="en-US" sz="1400" dirty="0"/>
              <a:t>		</a:t>
            </a:r>
            <a:r>
              <a:rPr lang="en-US" altLang="en-US" sz="1400" dirty="0" smtClean="0"/>
              <a:t>COBOL</a:t>
            </a:r>
            <a:endParaRPr lang="en-US" altLang="en-US" sz="1400" dirty="0"/>
          </a:p>
          <a:p>
            <a:pPr>
              <a:buFont typeface="Monotype Sorts" pitchFamily="2" charset="2"/>
              <a:buNone/>
            </a:pPr>
            <a:endParaRPr lang="en-US" altLang="en-US" sz="1400" dirty="0"/>
          </a:p>
          <a:p>
            <a:pPr>
              <a:buFont typeface="Monotype Sorts" pitchFamily="2" charset="2"/>
              <a:buNone/>
            </a:pPr>
            <a:r>
              <a:rPr lang="en-US" altLang="en-US" sz="1400" dirty="0"/>
              <a:t>		</a:t>
            </a:r>
          </a:p>
          <a:p>
            <a:pPr>
              <a:buFont typeface="Monotype Sorts" pitchFamily="2" charset="2"/>
              <a:buNone/>
            </a:pPr>
            <a:r>
              <a:rPr lang="en-US" altLang="en-US" sz="1400" dirty="0"/>
              <a:t>		1960s ,70s		1980s		1990s		</a:t>
            </a:r>
            <a:r>
              <a:rPr lang="en-US" altLang="en-US" sz="1400" dirty="0" smtClean="0"/>
              <a:t>2000		2010</a:t>
            </a:r>
            <a:endParaRPr lang="en-US" altLang="en-US" sz="1400" dirty="0"/>
          </a:p>
          <a:p>
            <a:pPr>
              <a:buFont typeface="Monotype Sorts" pitchFamily="2" charset="2"/>
              <a:buNone/>
            </a:pPr>
            <a:r>
              <a:rPr lang="en-US" altLang="en-US" sz="1400" dirty="0"/>
              <a:t>		(and before)					</a:t>
            </a:r>
          </a:p>
        </p:txBody>
      </p:sp>
      <p:sp>
        <p:nvSpPr>
          <p:cNvPr id="118789" name="Line 5"/>
          <p:cNvSpPr>
            <a:spLocks noChangeShapeType="1"/>
          </p:cNvSpPr>
          <p:nvPr/>
        </p:nvSpPr>
        <p:spPr bwMode="auto">
          <a:xfrm>
            <a:off x="1066800" y="5850924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 flipV="1">
            <a:off x="1066800" y="1752600"/>
            <a:ext cx="0" cy="40983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Data abstraction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moving from the nuts and bolts to the big picture</a:t>
            </a:r>
          </a:p>
          <a:p>
            <a:r>
              <a:rPr lang="en-US" altLang="en-US"/>
              <a:t>hiding the complexity of data storage and operations from the user</a:t>
            </a:r>
          </a:p>
          <a:p>
            <a:r>
              <a:rPr lang="en-US" altLang="en-US"/>
              <a:t>levels of abstraction - from the trees to the forest</a:t>
            </a:r>
          </a:p>
          <a:p>
            <a:pPr lvl="1"/>
            <a:r>
              <a:rPr lang="en-US" altLang="en-US"/>
              <a:t>the physical level</a:t>
            </a:r>
          </a:p>
          <a:p>
            <a:pPr lvl="1"/>
            <a:r>
              <a:rPr lang="en-US" altLang="en-US"/>
              <a:t>the conceptual level</a:t>
            </a:r>
          </a:p>
          <a:p>
            <a:pPr lvl="1"/>
            <a:r>
              <a:rPr lang="en-US" altLang="en-US"/>
              <a:t>the view level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Database Management </a:t>
            </a:r>
            <a:r>
              <a:rPr lang="en-US" altLang="en-US" dirty="0" smtClean="0"/>
              <a:t>System</a:t>
            </a:r>
            <a:endParaRPr lang="en-US" alt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Special-purpose programming language for:</a:t>
            </a:r>
            <a:endParaRPr lang="en-US" altLang="en-US" dirty="0"/>
          </a:p>
          <a:p>
            <a:pPr lvl="1"/>
            <a:r>
              <a:rPr lang="en-US" altLang="en-US" dirty="0" smtClean="0"/>
              <a:t>Defining a database</a:t>
            </a:r>
          </a:p>
          <a:p>
            <a:pPr lvl="2"/>
            <a:r>
              <a:rPr lang="en-US" altLang="en-US" dirty="0" smtClean="0"/>
              <a:t>Data</a:t>
            </a:r>
          </a:p>
          <a:p>
            <a:pPr lvl="2"/>
            <a:r>
              <a:rPr lang="en-US" altLang="en-US" dirty="0"/>
              <a:t>R</a:t>
            </a:r>
            <a:r>
              <a:rPr lang="en-US" altLang="en-US" dirty="0" smtClean="0"/>
              <a:t>elationships</a:t>
            </a:r>
            <a:endParaRPr lang="en-US" altLang="en-US" dirty="0"/>
          </a:p>
          <a:p>
            <a:pPr lvl="1"/>
            <a:r>
              <a:rPr lang="en-US" altLang="en-US" dirty="0" smtClean="0"/>
              <a:t>Populating the database</a:t>
            </a:r>
            <a:endParaRPr lang="en-US" altLang="en-US" dirty="0"/>
          </a:p>
          <a:p>
            <a:pPr lvl="2"/>
            <a:r>
              <a:rPr lang="en-US" altLang="en-US" dirty="0" smtClean="0"/>
              <a:t>Initialization, update, deletion, …</a:t>
            </a:r>
            <a:endParaRPr lang="en-US" altLang="en-US" dirty="0"/>
          </a:p>
          <a:p>
            <a:pPr lvl="1"/>
            <a:r>
              <a:rPr lang="en-US" altLang="en-US" dirty="0" smtClean="0"/>
              <a:t>Using the database</a:t>
            </a:r>
          </a:p>
          <a:p>
            <a:pPr lvl="2"/>
            <a:r>
              <a:rPr lang="en-US" altLang="en-US" dirty="0" smtClean="0"/>
              <a:t>Queries</a:t>
            </a:r>
            <a:endParaRPr lang="en-US" altLang="en-US" dirty="0"/>
          </a:p>
          <a:p>
            <a:pPr lvl="2"/>
            <a:r>
              <a:rPr lang="en-US" altLang="en-US" dirty="0" smtClean="0"/>
              <a:t>Reports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6178"/>
            <a:ext cx="7772400" cy="1143000"/>
          </a:xfrm>
          <a:noFill/>
          <a:ln/>
        </p:spPr>
        <p:txBody>
          <a:bodyPr/>
          <a:lstStyle/>
          <a:p>
            <a:r>
              <a:rPr lang="en-US" altLang="en-US" dirty="0" smtClean="0"/>
              <a:t>Database Lifecycle</a:t>
            </a:r>
            <a:endParaRPr lang="en-US" alt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6373" y="990600"/>
            <a:ext cx="7772400" cy="4114800"/>
          </a:xfrm>
          <a:noFill/>
          <a:ln/>
        </p:spPr>
        <p:txBody>
          <a:bodyPr/>
          <a:lstStyle/>
          <a:p>
            <a:r>
              <a:rPr lang="en-US" altLang="en-US" dirty="0" smtClean="0"/>
              <a:t>Identify </a:t>
            </a:r>
            <a:r>
              <a:rPr lang="en-US" altLang="en-US" dirty="0"/>
              <a:t>a need  </a:t>
            </a:r>
          </a:p>
          <a:p>
            <a:r>
              <a:rPr lang="en-US" altLang="en-US" dirty="0"/>
              <a:t>A</a:t>
            </a:r>
            <a:r>
              <a:rPr lang="en-US" altLang="en-US" dirty="0" smtClean="0"/>
              <a:t>nalyze specific goals</a:t>
            </a:r>
            <a:endParaRPr lang="en-US" altLang="en-US" dirty="0"/>
          </a:p>
          <a:p>
            <a:r>
              <a:rPr lang="en-US" altLang="en-US" dirty="0" smtClean="0"/>
              <a:t>Create </a:t>
            </a:r>
            <a:r>
              <a:rPr lang="en-US" altLang="en-US" dirty="0"/>
              <a:t>a model</a:t>
            </a:r>
          </a:p>
          <a:p>
            <a:r>
              <a:rPr lang="en-US" altLang="en-US" dirty="0" smtClean="0"/>
              <a:t>Implement </a:t>
            </a:r>
            <a:r>
              <a:rPr lang="en-US" altLang="en-US" dirty="0"/>
              <a:t>the database</a:t>
            </a:r>
          </a:p>
          <a:p>
            <a:r>
              <a:rPr lang="en-US" altLang="en-US" dirty="0" smtClean="0"/>
              <a:t>Initialize </a:t>
            </a:r>
            <a:r>
              <a:rPr lang="en-US" altLang="en-US" dirty="0"/>
              <a:t>the </a:t>
            </a:r>
            <a:r>
              <a:rPr lang="en-US" altLang="en-US" dirty="0" smtClean="0"/>
              <a:t>data</a:t>
            </a:r>
          </a:p>
          <a:p>
            <a:r>
              <a:rPr lang="en-US" altLang="en-US" dirty="0" smtClean="0"/>
              <a:t>Use it for the intended purpose(s)</a:t>
            </a:r>
          </a:p>
          <a:p>
            <a:pPr lvl="1"/>
            <a:r>
              <a:rPr lang="en-US" altLang="en-US" dirty="0" smtClean="0"/>
              <a:t>Support the business process(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Interoperate with other data systems</a:t>
            </a:r>
          </a:p>
          <a:p>
            <a:r>
              <a:rPr lang="en-US" altLang="en-US" dirty="0" smtClean="0"/>
              <a:t>Optionally, repurpose the data</a:t>
            </a:r>
          </a:p>
          <a:p>
            <a:r>
              <a:rPr lang="en-US" altLang="en-US" dirty="0" smtClean="0"/>
              <a:t>Migrate or retire the data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7062</TotalTime>
  <Pages>22</Pages>
  <Words>475</Words>
  <Application>Microsoft Office PowerPoint</Application>
  <PresentationFormat>On-screen Show (4:3)</PresentationFormat>
  <Paragraphs>133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Monotype Sorts</vt:lpstr>
      <vt:lpstr>Times New Roman</vt:lpstr>
      <vt:lpstr>Wingdings</vt:lpstr>
      <vt:lpstr>Default Design</vt:lpstr>
      <vt:lpstr>Data as an Asset</vt:lpstr>
      <vt:lpstr>Data as a Model</vt:lpstr>
      <vt:lpstr>Some Examples</vt:lpstr>
      <vt:lpstr>Find the Data</vt:lpstr>
      <vt:lpstr>Some Aspects of Reality</vt:lpstr>
      <vt:lpstr>Historical Development</vt:lpstr>
      <vt:lpstr>Data abstraction</vt:lpstr>
      <vt:lpstr>Database Management System</vt:lpstr>
      <vt:lpstr>Database Lifecycle</vt:lpstr>
      <vt:lpstr>Data Warehouse</vt:lpstr>
      <vt:lpstr>Data Warehouse</vt:lpstr>
      <vt:lpstr>Online Analytical Processing (OLAP)</vt:lpstr>
      <vt:lpstr>Data Mining</vt:lpstr>
      <vt:lpstr>PowerPoint Presentation</vt:lpstr>
      <vt:lpstr>Data Quality</vt:lpstr>
      <vt:lpstr>Data-Driven Decisions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</dc:title>
  <dc:subject>Week 2 LBSC 690</dc:subject>
  <dc:creator>Doug Oard</dc:creator>
  <cp:lastModifiedBy>gg</cp:lastModifiedBy>
  <cp:revision>286</cp:revision>
  <cp:lastPrinted>1997-09-10T16:39:34Z</cp:lastPrinted>
  <dcterms:created xsi:type="dcterms:W3CDTF">1997-09-10T16:39:54Z</dcterms:created>
  <dcterms:modified xsi:type="dcterms:W3CDTF">2016-02-25T00:35:08Z</dcterms:modified>
</cp:coreProperties>
</file>