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7" r:id="rId4"/>
    <p:sldId id="259" r:id="rId5"/>
    <p:sldId id="257" r:id="rId6"/>
    <p:sldId id="271" r:id="rId7"/>
    <p:sldId id="268" r:id="rId8"/>
    <p:sldId id="269" r:id="rId9"/>
    <p:sldId id="263" r:id="rId10"/>
    <p:sldId id="262" r:id="rId11"/>
    <p:sldId id="264" r:id="rId12"/>
    <p:sldId id="266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41" d="100"/>
          <a:sy n="41" d="100"/>
        </p:scale>
        <p:origin x="36" y="2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9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5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3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7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7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3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1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1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6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4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C3ABA-C6A5-436D-A18B-0359154F76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3d.si.edu/apollo11c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560&amp;v=ndvmFlg1Wm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Command Module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HONR 269i</a:t>
            </a:r>
          </a:p>
          <a:p>
            <a:r>
              <a:rPr lang="en-US" dirty="0" smtClean="0"/>
              <a:t>To the Moon and Back: The Apollo Program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51513" y="5716988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The Apollo 11 Command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2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267" y="27830"/>
            <a:ext cx="636473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82" t="15196" r="8776" b="9980"/>
          <a:stretch/>
        </p:blipFill>
        <p:spPr>
          <a:xfrm>
            <a:off x="0" y="0"/>
            <a:ext cx="6281530" cy="381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145" b="14983"/>
          <a:stretch/>
        </p:blipFill>
        <p:spPr>
          <a:xfrm>
            <a:off x="0" y="3681047"/>
            <a:ext cx="6060831" cy="31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929" y="0"/>
            <a:ext cx="9407071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2661138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hlinkClick r:id="rId3"/>
              </a:rPr>
              <a:t>Programming Core Rope Memory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024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825625"/>
            <a:ext cx="11482465" cy="4351338"/>
          </a:xfrm>
        </p:spPr>
        <p:txBody>
          <a:bodyPr/>
          <a:lstStyle/>
          <a:p>
            <a:r>
              <a:rPr lang="en-US" dirty="0" smtClean="0"/>
              <a:t>Moon Machines Video (“Command Module”)</a:t>
            </a:r>
          </a:p>
          <a:p>
            <a:pPr lvl="1"/>
            <a:r>
              <a:rPr lang="en-US" dirty="0" smtClean="0"/>
              <a:t>An overview, including interviews with some of its builders</a:t>
            </a:r>
          </a:p>
          <a:p>
            <a:pPr lvl="4"/>
            <a:endParaRPr lang="en-US" dirty="0"/>
          </a:p>
          <a:p>
            <a:r>
              <a:rPr lang="en-US" dirty="0" smtClean="0"/>
              <a:t>Brooks Chapter 5 (“Command Module and Program Changes”)</a:t>
            </a:r>
          </a:p>
          <a:p>
            <a:pPr lvl="1"/>
            <a:r>
              <a:rPr lang="en-US" dirty="0" smtClean="0"/>
              <a:t>The view from NASA</a:t>
            </a:r>
            <a:endParaRPr lang="en-US" dirty="0"/>
          </a:p>
          <a:p>
            <a:pPr lvl="4"/>
            <a:endParaRPr lang="en-US" dirty="0" smtClean="0"/>
          </a:p>
          <a:p>
            <a:r>
              <a:rPr lang="en-US" dirty="0" smtClean="0"/>
              <a:t>Gray Chapter 12</a:t>
            </a:r>
          </a:p>
          <a:p>
            <a:pPr lvl="1"/>
            <a:r>
              <a:rPr lang="en-US" dirty="0" smtClean="0"/>
              <a:t> The view from the North American (the CSM prime contractor)</a:t>
            </a:r>
          </a:p>
          <a:p>
            <a:pPr lvl="4"/>
            <a:endParaRPr lang="en-US" dirty="0"/>
          </a:p>
          <a:p>
            <a:r>
              <a:rPr lang="en-US" dirty="0" smtClean="0"/>
              <a:t>Mindell Chapter 5 (“Braincase on the Tip of a Firecracker: Apollo Guidance”)</a:t>
            </a:r>
          </a:p>
          <a:p>
            <a:pPr lvl="1"/>
            <a:r>
              <a:rPr lang="en-US" dirty="0" smtClean="0"/>
              <a:t>The view from MIT (the Guidance and Navigation prime contractor)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6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8185"/>
          </a:xfrm>
        </p:spPr>
        <p:txBody>
          <a:bodyPr/>
          <a:lstStyle/>
          <a:p>
            <a:r>
              <a:rPr lang="en-US" dirty="0" smtClean="0"/>
              <a:t>Activity: Case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1101"/>
            <a:ext cx="10515600" cy="4351338"/>
          </a:xfrm>
        </p:spPr>
        <p:txBody>
          <a:bodyPr/>
          <a:lstStyle/>
          <a:p>
            <a:r>
              <a:rPr lang="en-US" dirty="0" smtClean="0"/>
              <a:t>James Webb</a:t>
            </a:r>
          </a:p>
          <a:p>
            <a:r>
              <a:rPr lang="en-US" dirty="0" smtClean="0"/>
              <a:t>Werner Von Braun</a:t>
            </a:r>
          </a:p>
          <a:p>
            <a:r>
              <a:rPr lang="en-US" dirty="0" smtClean="0"/>
              <a:t>Boris </a:t>
            </a:r>
            <a:r>
              <a:rPr lang="en-US" dirty="0" err="1" smtClean="0"/>
              <a:t>Chertok</a:t>
            </a:r>
            <a:endParaRPr lang="en-US" dirty="0" smtClean="0"/>
          </a:p>
          <a:p>
            <a:r>
              <a:rPr lang="en-US" dirty="0" smtClean="0"/>
              <a:t>Max </a:t>
            </a:r>
            <a:r>
              <a:rPr lang="en-US" dirty="0" err="1" smtClean="0"/>
              <a:t>Faget</a:t>
            </a:r>
            <a:endParaRPr lang="en-US" dirty="0" smtClean="0"/>
          </a:p>
          <a:p>
            <a:r>
              <a:rPr lang="en-US" dirty="0" smtClean="0"/>
              <a:t>Margaret Hamilton</a:t>
            </a:r>
          </a:p>
          <a:p>
            <a:r>
              <a:rPr lang="en-US" dirty="0" smtClean="0"/>
              <a:t>Katherine Johnson</a:t>
            </a:r>
          </a:p>
          <a:p>
            <a:r>
              <a:rPr lang="en-US" dirty="0" smtClean="0"/>
              <a:t>Gene </a:t>
            </a:r>
            <a:r>
              <a:rPr lang="en-US" dirty="0" err="1" smtClean="0"/>
              <a:t>Kranz</a:t>
            </a:r>
            <a:endParaRPr lang="en-US" dirty="0" smtClean="0"/>
          </a:p>
          <a:p>
            <a:r>
              <a:rPr lang="en-US" dirty="0" smtClean="0"/>
              <a:t>Gunter Wendt</a:t>
            </a:r>
          </a:p>
          <a:p>
            <a:r>
              <a:rPr lang="en-US" dirty="0" smtClean="0"/>
              <a:t>Valentina Tereshkova</a:t>
            </a:r>
          </a:p>
          <a:p>
            <a:r>
              <a:rPr lang="en-US" dirty="0" smtClean="0"/>
              <a:t>Alan Sheppard</a:t>
            </a:r>
          </a:p>
          <a:p>
            <a:r>
              <a:rPr lang="en-US" dirty="0" smtClean="0"/>
              <a:t>Jim Lovell</a:t>
            </a:r>
          </a:p>
        </p:txBody>
      </p:sp>
    </p:spTree>
    <p:extLst>
      <p:ext uri="{BB962C8B-B14F-4D97-AF65-F5344CB8AC3E}">
        <p14:creationId xmlns:p14="http://schemas.microsoft.com/office/powerpoint/2010/main" val="3854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MIT guidance computer contract award (August 1961)</a:t>
            </a:r>
          </a:p>
          <a:p>
            <a:r>
              <a:rPr lang="en-US" dirty="0" smtClean="0"/>
              <a:t>North American CSM contract award (November 1961)</a:t>
            </a:r>
          </a:p>
          <a:p>
            <a:r>
              <a:rPr lang="en-US" dirty="0" smtClean="0"/>
              <a:t>LOR mode </a:t>
            </a:r>
            <a:r>
              <a:rPr lang="en-US" dirty="0"/>
              <a:t>d</a:t>
            </a:r>
            <a:r>
              <a:rPr lang="en-US" dirty="0" smtClean="0"/>
              <a:t>ecision (July 1962)</a:t>
            </a:r>
          </a:p>
          <a:p>
            <a:r>
              <a:rPr lang="en-US" dirty="0" smtClean="0"/>
              <a:t>First Block II CSM design (January 1964)</a:t>
            </a:r>
          </a:p>
          <a:p>
            <a:r>
              <a:rPr lang="en-US" dirty="0" smtClean="0"/>
              <a:t>First boilerplate launch (March 1964)</a:t>
            </a:r>
          </a:p>
          <a:p>
            <a:r>
              <a:rPr lang="en-US" dirty="0" smtClean="0"/>
              <a:t>First Block I launch (January 1966, Little Joe 2)</a:t>
            </a:r>
          </a:p>
          <a:p>
            <a:r>
              <a:rPr lang="en-US" dirty="0" smtClean="0"/>
              <a:t>Apollo 1 fire in a Block I CM (January 1967)</a:t>
            </a:r>
          </a:p>
          <a:p>
            <a:r>
              <a:rPr lang="en-US" dirty="0" smtClean="0"/>
              <a:t>First Block II launch (October 1968, Apollo 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6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407" y="0"/>
            <a:ext cx="784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448" t="41678" r="24493" b="20173"/>
          <a:stretch/>
        </p:blipFill>
        <p:spPr>
          <a:xfrm>
            <a:off x="0" y="4046"/>
            <a:ext cx="6837770" cy="6853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375" y="0"/>
            <a:ext cx="535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0445"/>
          </a:xfrm>
        </p:spPr>
        <p:txBody>
          <a:bodyPr/>
          <a:lstStyle/>
          <a:p>
            <a:r>
              <a:rPr lang="en-US" dirty="0" smtClean="0"/>
              <a:t>Some  Design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0445"/>
            <a:ext cx="10515600" cy="4351338"/>
          </a:xfrm>
        </p:spPr>
        <p:txBody>
          <a:bodyPr/>
          <a:lstStyle/>
          <a:p>
            <a:r>
              <a:rPr lang="en-US" dirty="0" smtClean="0"/>
              <a:t>How many </a:t>
            </a:r>
            <a:r>
              <a:rPr lang="en-US" dirty="0" err="1" smtClean="0"/>
              <a:t>stageable</a:t>
            </a:r>
            <a:r>
              <a:rPr lang="en-US" dirty="0" smtClean="0"/>
              <a:t> modules?</a:t>
            </a:r>
          </a:p>
          <a:p>
            <a:pPr lvl="1"/>
            <a:r>
              <a:rPr lang="en-US" dirty="0" smtClean="0"/>
              <a:t>The Soviets had 3, we had 2.  Why?</a:t>
            </a:r>
          </a:p>
          <a:p>
            <a:r>
              <a:rPr lang="en-US" dirty="0" smtClean="0"/>
              <a:t>How to transfer to the Lunar Module?</a:t>
            </a:r>
          </a:p>
          <a:p>
            <a:pPr lvl="1"/>
            <a:r>
              <a:rPr lang="en-US" dirty="0" smtClean="0"/>
              <a:t>The Soviets used spacewalks, we used a tunnel.  Why?</a:t>
            </a:r>
          </a:p>
          <a:p>
            <a:r>
              <a:rPr lang="en-US" dirty="0" smtClean="0"/>
              <a:t>Whether to land on land or in the water</a:t>
            </a:r>
          </a:p>
          <a:p>
            <a:pPr lvl="1"/>
            <a:r>
              <a:rPr lang="en-US" dirty="0" smtClean="0"/>
              <a:t>We tried land; it was hard.</a:t>
            </a:r>
          </a:p>
          <a:p>
            <a:r>
              <a:rPr lang="en-US" dirty="0" smtClean="0"/>
              <a:t>How to navigate?</a:t>
            </a:r>
          </a:p>
          <a:p>
            <a:pPr lvl="1"/>
            <a:r>
              <a:rPr lang="en-US" dirty="0" smtClean="0"/>
              <a:t>We spent $100 million for onboard navigation, and then did it from Earth.</a:t>
            </a:r>
          </a:p>
          <a:p>
            <a:r>
              <a:rPr lang="en-US" dirty="0" smtClean="0"/>
              <a:t>When to wear spacesuits?</a:t>
            </a:r>
          </a:p>
          <a:p>
            <a:pPr lvl="1"/>
            <a:r>
              <a:rPr lang="en-US" dirty="0" smtClean="0"/>
              <a:t>A bad decision on this killed three cosmonauts.</a:t>
            </a:r>
          </a:p>
          <a:p>
            <a:r>
              <a:rPr lang="en-US" dirty="0" smtClean="0"/>
              <a:t>Whether to use normal air or pure oxygen?</a:t>
            </a:r>
          </a:p>
          <a:p>
            <a:pPr lvl="1"/>
            <a:r>
              <a:rPr lang="en-US" dirty="0" smtClean="0"/>
              <a:t>Oxygen is much lighter.  It killed three astronauts.</a:t>
            </a:r>
          </a:p>
          <a:p>
            <a:r>
              <a:rPr lang="en-US" dirty="0" smtClean="0"/>
              <a:t>Whether to put a TV camera aboard</a:t>
            </a:r>
          </a:p>
          <a:p>
            <a:pPr lvl="1"/>
            <a:r>
              <a:rPr lang="en-US" dirty="0" smtClean="0"/>
              <a:t>We had the technology to do this, but had chosen not to in Gemini.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46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603" t="20427" r="23899" b="10800"/>
          <a:stretch/>
        </p:blipFill>
        <p:spPr>
          <a:xfrm>
            <a:off x="809538" y="-227"/>
            <a:ext cx="9466975" cy="68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62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39" y="1"/>
            <a:ext cx="10515600" cy="897622"/>
          </a:xfrm>
        </p:spPr>
        <p:txBody>
          <a:bodyPr/>
          <a:lstStyle/>
          <a:p>
            <a:r>
              <a:rPr lang="en-US" dirty="0" smtClean="0"/>
              <a:t>Configuration Management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09" t="11498" r="10689" b="4037"/>
          <a:stretch/>
        </p:blipFill>
        <p:spPr>
          <a:xfrm>
            <a:off x="1304488" y="1027906"/>
            <a:ext cx="9412448" cy="57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13" y="214123"/>
            <a:ext cx="6607030" cy="1325563"/>
          </a:xfrm>
        </p:spPr>
        <p:txBody>
          <a:bodyPr/>
          <a:lstStyle/>
          <a:p>
            <a:r>
              <a:rPr lang="en-US" dirty="0" smtClean="0"/>
              <a:t>Configuration Control Board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495" t="19082" r="17466" b="15475"/>
          <a:stretch/>
        </p:blipFill>
        <p:spPr>
          <a:xfrm>
            <a:off x="6887362" y="-80365"/>
            <a:ext cx="5259896" cy="6905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157" t="17125" r="30573" b="8685"/>
          <a:stretch/>
        </p:blipFill>
        <p:spPr>
          <a:xfrm>
            <a:off x="322976" y="1598103"/>
            <a:ext cx="5763238" cy="50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Guidance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Clock speed: ~500 µsec</a:t>
            </a:r>
          </a:p>
          <a:p>
            <a:r>
              <a:rPr lang="en-US" dirty="0" smtClean="0"/>
              <a:t>ROM: ~70kB</a:t>
            </a:r>
          </a:p>
          <a:p>
            <a:r>
              <a:rPr lang="en-US" dirty="0" smtClean="0"/>
              <a:t>RAM: ~4kB</a:t>
            </a:r>
          </a:p>
          <a:p>
            <a:r>
              <a:rPr lang="en-US" dirty="0" smtClean="0"/>
              <a:t>Word length: 16 bits (15+parity)</a:t>
            </a:r>
          </a:p>
          <a:p>
            <a:r>
              <a:rPr lang="en-US" dirty="0" smtClean="0"/>
              <a:t>Weight: 70 lbs.</a:t>
            </a:r>
          </a:p>
          <a:p>
            <a:r>
              <a:rPr lang="en-US" dirty="0" smtClean="0"/>
              <a:t>Power: 55 watts</a:t>
            </a:r>
          </a:p>
          <a:p>
            <a:r>
              <a:rPr lang="en-US" dirty="0" smtClean="0"/>
              <a:t>Language: Assembler</a:t>
            </a:r>
          </a:p>
          <a:p>
            <a:r>
              <a:rPr lang="en-US" dirty="0" smtClean="0"/>
              <a:t>Peripherals: DSKY, IMU, landing radar, engine,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06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389</Words>
  <Application>Microsoft Office PowerPoint</Application>
  <PresentationFormat>Widescreen</PresentationFormat>
  <Paragraphs>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Command Module</vt:lpstr>
      <vt:lpstr>Chronology</vt:lpstr>
      <vt:lpstr>PowerPoint Presentation</vt:lpstr>
      <vt:lpstr>PowerPoint Presentation</vt:lpstr>
      <vt:lpstr>Some  Design Questions</vt:lpstr>
      <vt:lpstr>PowerPoint Presentation</vt:lpstr>
      <vt:lpstr>Configuration Management</vt:lpstr>
      <vt:lpstr>Configuration Control Board</vt:lpstr>
      <vt:lpstr>Apollo Guidance Computer</vt:lpstr>
      <vt:lpstr>PowerPoint Presentation</vt:lpstr>
      <vt:lpstr>Programming Core Rope Memory</vt:lpstr>
      <vt:lpstr>Discussion Groups</vt:lpstr>
      <vt:lpstr>Activity: Case Studies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Command Module</dc:title>
  <dc:creator>The Tablet</dc:creator>
  <cp:lastModifiedBy>The Tablet</cp:lastModifiedBy>
  <cp:revision>27</cp:revision>
  <dcterms:created xsi:type="dcterms:W3CDTF">2019-02-21T02:24:49Z</dcterms:created>
  <dcterms:modified xsi:type="dcterms:W3CDTF">2019-02-21T06:04:56Z</dcterms:modified>
</cp:coreProperties>
</file>