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8" r:id="rId4"/>
    <p:sldId id="262" r:id="rId5"/>
    <p:sldId id="259" r:id="rId6"/>
    <p:sldId id="264" r:id="rId7"/>
    <p:sldId id="261" r:id="rId8"/>
    <p:sldId id="263" r:id="rId9"/>
    <p:sldId id="257" r:id="rId10"/>
    <p:sldId id="258" r:id="rId11"/>
    <p:sldId id="266" r:id="rId12"/>
    <p:sldId id="265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E709-D7FD-49F9-A319-837D08D1BD91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3330-BA6B-4B93-ADF9-982534AB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99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E709-D7FD-49F9-A319-837D08D1BD91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3330-BA6B-4B93-ADF9-982534AB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68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E709-D7FD-49F9-A319-837D08D1BD91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3330-BA6B-4B93-ADF9-982534AB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66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E709-D7FD-49F9-A319-837D08D1BD91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3330-BA6B-4B93-ADF9-982534AB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5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E709-D7FD-49F9-A319-837D08D1BD91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3330-BA6B-4B93-ADF9-982534AB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8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E709-D7FD-49F9-A319-837D08D1BD91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3330-BA6B-4B93-ADF9-982534AB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68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E709-D7FD-49F9-A319-837D08D1BD91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3330-BA6B-4B93-ADF9-982534AB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42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E709-D7FD-49F9-A319-837D08D1BD91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3330-BA6B-4B93-ADF9-982534AB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37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E709-D7FD-49F9-A319-837D08D1BD91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3330-BA6B-4B93-ADF9-982534AB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49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E709-D7FD-49F9-A319-837D08D1BD91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3330-BA6B-4B93-ADF9-982534AB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3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E709-D7FD-49F9-A319-837D08D1BD91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3330-BA6B-4B93-ADF9-982534AB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1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E709-D7FD-49F9-A319-837D08D1BD91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33330-BA6B-4B93-ADF9-982534AB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4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B7AA7B9hT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Mode Decision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HONR 269i</a:t>
            </a:r>
          </a:p>
          <a:p>
            <a:r>
              <a:rPr lang="en-US" dirty="0" smtClean="0"/>
              <a:t>To the Moon and Back: The Apollo Program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22466" y="5410862"/>
            <a:ext cx="2424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Lunar Orbit Rendezvous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70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82855"/>
            <a:ext cx="10515600" cy="827570"/>
          </a:xfrm>
        </p:spPr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002664"/>
            <a:ext cx="11088758" cy="5215255"/>
          </a:xfrm>
        </p:spPr>
        <p:txBody>
          <a:bodyPr/>
          <a:lstStyle/>
          <a:p>
            <a:r>
              <a:rPr lang="en-US" dirty="0" smtClean="0"/>
              <a:t>Dolan’s company-funded MALLAR studies begin at Vought (1958)</a:t>
            </a:r>
          </a:p>
          <a:p>
            <a:r>
              <a:rPr lang="en-US" dirty="0" smtClean="0"/>
              <a:t>RCA and STL awarded DARPA study contracts for SAINT (late 1958)</a:t>
            </a:r>
          </a:p>
          <a:p>
            <a:r>
              <a:rPr lang="en-US" dirty="0" smtClean="0"/>
              <a:t>Dolan briefing at Langley (early 1960)</a:t>
            </a:r>
          </a:p>
          <a:p>
            <a:r>
              <a:rPr lang="en-US" dirty="0" err="1" smtClean="0"/>
              <a:t>Seamans</a:t>
            </a:r>
            <a:r>
              <a:rPr lang="en-US" dirty="0" smtClean="0"/>
              <a:t> leaves RCA to join NASA (September 1960)</a:t>
            </a:r>
          </a:p>
          <a:p>
            <a:r>
              <a:rPr lang="en-US" dirty="0" smtClean="0"/>
              <a:t>Lundin committee recommends EOR as the mission mode (June 1961)</a:t>
            </a:r>
          </a:p>
          <a:p>
            <a:r>
              <a:rPr lang="en-US" dirty="0" err="1" smtClean="0"/>
              <a:t>Houbolt</a:t>
            </a:r>
            <a:r>
              <a:rPr lang="en-US" dirty="0" smtClean="0"/>
              <a:t> minority </a:t>
            </a:r>
            <a:r>
              <a:rPr lang="en-US" dirty="0"/>
              <a:t>r</a:t>
            </a:r>
            <a:r>
              <a:rPr lang="en-US" dirty="0" smtClean="0"/>
              <a:t>eport to the </a:t>
            </a:r>
            <a:r>
              <a:rPr lang="en-US" dirty="0" err="1" smtClean="0"/>
              <a:t>Golovin</a:t>
            </a:r>
            <a:r>
              <a:rPr lang="en-US" dirty="0" smtClean="0"/>
              <a:t> Committee (October 1961)</a:t>
            </a:r>
          </a:p>
          <a:p>
            <a:r>
              <a:rPr lang="en-US" dirty="0" err="1" smtClean="0"/>
              <a:t>Shea</a:t>
            </a:r>
            <a:r>
              <a:rPr lang="en-US" dirty="0" smtClean="0"/>
              <a:t> leaves STL to join NASA (December 1961)</a:t>
            </a:r>
          </a:p>
          <a:p>
            <a:r>
              <a:rPr lang="en-US" dirty="0" smtClean="0"/>
              <a:t>Decision to build the Saturn V (January 1962)</a:t>
            </a:r>
          </a:p>
          <a:p>
            <a:r>
              <a:rPr lang="en-US" dirty="0" smtClean="0"/>
              <a:t>First American manned orbital flight (February 1962)</a:t>
            </a:r>
          </a:p>
          <a:p>
            <a:r>
              <a:rPr lang="en-US" dirty="0" smtClean="0"/>
              <a:t>NASA selects Lunar Orbit Rendezvous for Apollo (July 1962)</a:t>
            </a:r>
          </a:p>
          <a:p>
            <a:r>
              <a:rPr lang="en-US" dirty="0" smtClean="0"/>
              <a:t>Lunar Module contract awarded to Grumman (November 1962)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4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for the Short 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709" y="1825625"/>
            <a:ext cx="11265876" cy="4351338"/>
          </a:xfrm>
        </p:spPr>
        <p:txBody>
          <a:bodyPr/>
          <a:lstStyle/>
          <a:p>
            <a:r>
              <a:rPr lang="en-US" dirty="0" smtClean="0"/>
              <a:t>Saturn V is to Mars as Saturn 1B is to the Moon</a:t>
            </a:r>
          </a:p>
          <a:p>
            <a:pPr lvl="1"/>
            <a:r>
              <a:rPr lang="en-US" dirty="0" smtClean="0"/>
              <a:t>By not pursuing Nova, NASA failed to invest in human solar system exploration</a:t>
            </a:r>
          </a:p>
          <a:p>
            <a:pPr lvl="1"/>
            <a:endParaRPr lang="en-US" dirty="0"/>
          </a:p>
          <a:p>
            <a:r>
              <a:rPr lang="en-US" dirty="0" smtClean="0"/>
              <a:t>Growth potential of the “Apollo system” was severely limited</a:t>
            </a:r>
          </a:p>
          <a:p>
            <a:pPr lvl="1"/>
            <a:r>
              <a:rPr lang="en-US" dirty="0" smtClean="0"/>
              <a:t>Lunar Module science payload was initially a few hundred points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Incentives for Marshall Space Flight Center to agree to LOR</a:t>
            </a:r>
          </a:p>
          <a:p>
            <a:pPr lvl="1"/>
            <a:r>
              <a:rPr lang="en-US" dirty="0" smtClean="0"/>
              <a:t>Workload balancing for payloads (later realized as Skylab and Lunar Rover)</a:t>
            </a:r>
          </a:p>
          <a:p>
            <a:pPr lvl="1"/>
            <a:r>
              <a:rPr lang="en-US" dirty="0" smtClean="0"/>
              <a:t>Promise to consider autonomous resupply (never funded)</a:t>
            </a:r>
          </a:p>
          <a:p>
            <a:pPr lvl="1"/>
            <a:r>
              <a:rPr lang="en-US" dirty="0" smtClean="0"/>
              <a:t>Offer to continue work on Nova launch </a:t>
            </a:r>
            <a:r>
              <a:rPr lang="en-US" dirty="0"/>
              <a:t>v</a:t>
            </a:r>
            <a:r>
              <a:rPr lang="en-US" dirty="0" smtClean="0"/>
              <a:t>ehicle after Apollo funding peak (not done)</a:t>
            </a:r>
          </a:p>
        </p:txBody>
      </p:sp>
    </p:spTree>
    <p:extLst>
      <p:ext uri="{BB962C8B-B14F-4D97-AF65-F5344CB8AC3E}">
        <p14:creationId xmlns:p14="http://schemas.microsoft.com/office/powerpoint/2010/main" val="148677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Groups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199" y="1825625"/>
            <a:ext cx="11166231" cy="4351338"/>
          </a:xfrm>
        </p:spPr>
        <p:txBody>
          <a:bodyPr/>
          <a:lstStyle/>
          <a:p>
            <a:r>
              <a:rPr lang="en-US" dirty="0" err="1" smtClean="0"/>
              <a:t>Annis</a:t>
            </a:r>
            <a:r>
              <a:rPr lang="en-US" dirty="0" smtClean="0"/>
              <a:t> Podcast (Apollo: The Mode Decision”)</a:t>
            </a:r>
          </a:p>
          <a:p>
            <a:pPr lvl="1"/>
            <a:r>
              <a:rPr lang="en-US" dirty="0" smtClean="0"/>
              <a:t>A detailed recounting of many aspects of the mode decision</a:t>
            </a:r>
          </a:p>
          <a:p>
            <a:pPr lvl="3"/>
            <a:endParaRPr lang="en-US" dirty="0"/>
          </a:p>
          <a:p>
            <a:r>
              <a:rPr lang="en-US" dirty="0" err="1" smtClean="0"/>
              <a:t>Alesi</a:t>
            </a:r>
            <a:r>
              <a:rPr lang="en-US" dirty="0" smtClean="0"/>
              <a:t> Article (“Do We Want to Go To the Moon or Not?”)</a:t>
            </a:r>
          </a:p>
          <a:p>
            <a:pPr lvl="1"/>
            <a:r>
              <a:rPr lang="en-US" dirty="0" smtClean="0"/>
              <a:t>The mode decision from the perspective of Lunar Orbit Rendezvous advocates</a:t>
            </a:r>
          </a:p>
          <a:p>
            <a:pPr lvl="3"/>
            <a:endParaRPr lang="en-US" dirty="0" smtClean="0"/>
          </a:p>
          <a:p>
            <a:r>
              <a:rPr lang="en-US" dirty="0" err="1" smtClean="0"/>
              <a:t>Houbolt</a:t>
            </a:r>
            <a:r>
              <a:rPr lang="en-US" dirty="0" smtClean="0"/>
              <a:t> Report (“Manned Lunar Landing </a:t>
            </a:r>
            <a:r>
              <a:rPr lang="en-US" dirty="0" err="1"/>
              <a:t>T</a:t>
            </a:r>
            <a:r>
              <a:rPr lang="en-US" dirty="0" err="1" smtClean="0"/>
              <a:t>htough</a:t>
            </a:r>
            <a:r>
              <a:rPr lang="en-US" dirty="0" smtClean="0"/>
              <a:t> the Use of LOR”</a:t>
            </a:r>
          </a:p>
          <a:p>
            <a:pPr lvl="1"/>
            <a:r>
              <a:rPr lang="en-US" dirty="0" smtClean="0"/>
              <a:t>The minority report the </a:t>
            </a:r>
            <a:r>
              <a:rPr lang="en-US" dirty="0" err="1" smtClean="0"/>
              <a:t>Golovin</a:t>
            </a:r>
            <a:r>
              <a:rPr lang="en-US" dirty="0" smtClean="0"/>
              <a:t> Committee that </a:t>
            </a:r>
            <a:r>
              <a:rPr lang="en-US" dirty="0" err="1" smtClean="0"/>
              <a:t>Houbolt</a:t>
            </a:r>
            <a:r>
              <a:rPr lang="en-US" dirty="0" smtClean="0"/>
              <a:t> sent directly to </a:t>
            </a:r>
            <a:r>
              <a:rPr lang="en-US" dirty="0" err="1" smtClean="0"/>
              <a:t>Seamans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 smtClean="0"/>
              <a:t>Cox Chapter 9 (“What Sonofabitch Thinks It Isn’t the Right Thing to Do?”)</a:t>
            </a:r>
          </a:p>
          <a:p>
            <a:pPr lvl="1"/>
            <a:r>
              <a:rPr lang="en-US" dirty="0" smtClean="0"/>
              <a:t>A vivid description of the end game for the mode decision debate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08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08185"/>
          </a:xfrm>
        </p:spPr>
        <p:txBody>
          <a:bodyPr/>
          <a:lstStyle/>
          <a:p>
            <a:r>
              <a:rPr lang="en-US" dirty="0" smtClean="0"/>
              <a:t>Activity: 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1101"/>
            <a:ext cx="10515600" cy="4351338"/>
          </a:xfrm>
        </p:spPr>
        <p:txBody>
          <a:bodyPr/>
          <a:lstStyle/>
          <a:p>
            <a:r>
              <a:rPr lang="en-US" dirty="0" smtClean="0"/>
              <a:t>James Webb</a:t>
            </a:r>
          </a:p>
          <a:p>
            <a:r>
              <a:rPr lang="en-US" dirty="0" smtClean="0"/>
              <a:t>Werner Von Braun</a:t>
            </a:r>
          </a:p>
          <a:p>
            <a:r>
              <a:rPr lang="en-US" dirty="0" smtClean="0"/>
              <a:t>Boris </a:t>
            </a:r>
            <a:r>
              <a:rPr lang="en-US" dirty="0" err="1" smtClean="0"/>
              <a:t>Chertok</a:t>
            </a:r>
            <a:endParaRPr lang="en-US" dirty="0" smtClean="0"/>
          </a:p>
          <a:p>
            <a:r>
              <a:rPr lang="en-US" dirty="0" smtClean="0"/>
              <a:t>Max </a:t>
            </a:r>
            <a:r>
              <a:rPr lang="en-US" dirty="0" err="1" smtClean="0"/>
              <a:t>Faget</a:t>
            </a:r>
            <a:endParaRPr lang="en-US" dirty="0" smtClean="0"/>
          </a:p>
          <a:p>
            <a:r>
              <a:rPr lang="en-US" dirty="0" smtClean="0"/>
              <a:t>Margaret Hamilton</a:t>
            </a:r>
          </a:p>
          <a:p>
            <a:r>
              <a:rPr lang="en-US" dirty="0" smtClean="0"/>
              <a:t>Katherine Johnson</a:t>
            </a:r>
          </a:p>
          <a:p>
            <a:r>
              <a:rPr lang="en-US" dirty="0" smtClean="0"/>
              <a:t>Gene </a:t>
            </a:r>
            <a:r>
              <a:rPr lang="en-US" dirty="0" err="1" smtClean="0"/>
              <a:t>Kranz</a:t>
            </a:r>
            <a:endParaRPr lang="en-US" dirty="0" smtClean="0"/>
          </a:p>
          <a:p>
            <a:r>
              <a:rPr lang="en-US" dirty="0" smtClean="0"/>
              <a:t>Gunter Wendt</a:t>
            </a:r>
          </a:p>
          <a:p>
            <a:r>
              <a:rPr lang="en-US" dirty="0" smtClean="0"/>
              <a:t>Valentina Tereshkova</a:t>
            </a:r>
          </a:p>
          <a:p>
            <a:r>
              <a:rPr lang="en-US" dirty="0" smtClean="0"/>
              <a:t>Alan Sheppard</a:t>
            </a:r>
          </a:p>
          <a:p>
            <a:r>
              <a:rPr lang="en-US" dirty="0" smtClean="0"/>
              <a:t>Jim Lovell</a:t>
            </a:r>
          </a:p>
        </p:txBody>
      </p:sp>
    </p:spTree>
    <p:extLst>
      <p:ext uri="{BB962C8B-B14F-4D97-AF65-F5344CB8AC3E}">
        <p14:creationId xmlns:p14="http://schemas.microsoft.com/office/powerpoint/2010/main" val="38547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Bad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Ascent</a:t>
            </a:r>
          </a:p>
          <a:p>
            <a:pPr lvl="1"/>
            <a:r>
              <a:rPr lang="en-US" dirty="0" smtClean="0"/>
              <a:t>Required an enormous rocket and made the landing much more difficult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Earth Orbit Rendezvous, then Direct Ascent</a:t>
            </a:r>
          </a:p>
          <a:p>
            <a:pPr lvl="1"/>
            <a:r>
              <a:rPr lang="en-US" dirty="0" smtClean="0"/>
              <a:t>Required salvo launches and made the landing much more difficult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Lunar Orbit Rendezvous</a:t>
            </a:r>
          </a:p>
          <a:p>
            <a:pPr lvl="1"/>
            <a:r>
              <a:rPr lang="en-US" dirty="0" smtClean="0"/>
              <a:t>Rendezvous failure at the moon would be fatal</a:t>
            </a:r>
          </a:p>
          <a:p>
            <a:pPr lvl="4"/>
            <a:endParaRPr lang="en-US" dirty="0"/>
          </a:p>
          <a:p>
            <a:r>
              <a:rPr lang="en-US" dirty="0" smtClean="0"/>
              <a:t>Lunar Surface Rendezvous</a:t>
            </a:r>
          </a:p>
          <a:p>
            <a:pPr lvl="1"/>
            <a:r>
              <a:rPr lang="en-US" dirty="0" smtClean="0"/>
              <a:t>Navigation errors on landing would be fatal</a:t>
            </a:r>
          </a:p>
        </p:txBody>
      </p:sp>
    </p:spTree>
    <p:extLst>
      <p:ext uri="{BB962C8B-B14F-4D97-AF65-F5344CB8AC3E}">
        <p14:creationId xmlns:p14="http://schemas.microsoft.com/office/powerpoint/2010/main" val="34986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Michoud</a:t>
            </a:r>
            <a:r>
              <a:rPr lang="en-US" dirty="0" smtClean="0"/>
              <a:t> Assembly Facility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8221" y="2655735"/>
            <a:ext cx="4096167" cy="3244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9289" t="17936"/>
          <a:stretch/>
        </p:blipFill>
        <p:spPr>
          <a:xfrm>
            <a:off x="1" y="1770708"/>
            <a:ext cx="8229600" cy="496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18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300" y="331761"/>
            <a:ext cx="5633499" cy="652623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0127" y="0"/>
            <a:ext cx="10515600" cy="846814"/>
          </a:xfrm>
        </p:spPr>
        <p:txBody>
          <a:bodyPr/>
          <a:lstStyle/>
          <a:p>
            <a:r>
              <a:rPr lang="en-US" dirty="0" smtClean="0"/>
              <a:t>Lunar Surface Rendezvous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95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196" y="1164866"/>
            <a:ext cx="5106804" cy="564940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3981" y="31170"/>
            <a:ext cx="10515600" cy="1325563"/>
          </a:xfrm>
        </p:spPr>
        <p:txBody>
          <a:bodyPr/>
          <a:lstStyle/>
          <a:p>
            <a:r>
              <a:rPr lang="en-US" dirty="0" smtClean="0"/>
              <a:t>EOR/Direct Ascent vs. Lunar Orbit Rendezvous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4570"/>
            <a:ext cx="7138946" cy="43904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1152" t="30203" r="47402" b="13971"/>
          <a:stretch/>
        </p:blipFill>
        <p:spPr>
          <a:xfrm>
            <a:off x="2429124" y="1220900"/>
            <a:ext cx="2801509" cy="212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7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4154" y="5029"/>
            <a:ext cx="10515600" cy="1006475"/>
          </a:xfrm>
        </p:spPr>
        <p:txBody>
          <a:bodyPr/>
          <a:lstStyle/>
          <a:p>
            <a:r>
              <a:rPr lang="en-US" dirty="0" smtClean="0"/>
              <a:t>“Halfway to Anywhere”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897" b="11918"/>
          <a:stretch/>
        </p:blipFill>
        <p:spPr>
          <a:xfrm>
            <a:off x="1730195" y="1104561"/>
            <a:ext cx="8844897" cy="57048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05207" y="6347781"/>
            <a:ext cx="181626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Apollo Lunar Landing </a:t>
            </a:r>
          </a:p>
          <a:p>
            <a:r>
              <a:rPr lang="en-US" sz="1200" dirty="0" smtClean="0"/>
              <a:t>Mission Symposium, 1966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8560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and Disadvantages of LOR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</a:t>
            </a:r>
          </a:p>
          <a:p>
            <a:pPr lvl="1"/>
            <a:r>
              <a:rPr lang="en-US" dirty="0" smtClean="0"/>
              <a:t>Specialized lander can be optimized for that purpose</a:t>
            </a:r>
          </a:p>
          <a:p>
            <a:pPr lvl="1"/>
            <a:r>
              <a:rPr lang="en-US" dirty="0" smtClean="0"/>
              <a:t>Separate vehicles can be developed and tested in parallel</a:t>
            </a:r>
          </a:p>
          <a:p>
            <a:pPr lvl="1"/>
            <a:r>
              <a:rPr lang="en-US" dirty="0" smtClean="0"/>
              <a:t>Use of fewer launch vehicles reduces cost and risk</a:t>
            </a:r>
          </a:p>
          <a:p>
            <a:r>
              <a:rPr lang="en-US" dirty="0" smtClean="0"/>
              <a:t>Con</a:t>
            </a:r>
          </a:p>
          <a:p>
            <a:pPr lvl="1"/>
            <a:r>
              <a:rPr lang="en-US" dirty="0" smtClean="0"/>
              <a:t>Rendezvous had never been tested</a:t>
            </a:r>
          </a:p>
          <a:p>
            <a:pPr lvl="1"/>
            <a:r>
              <a:rPr lang="en-US" dirty="0" smtClean="0"/>
              <a:t>Lander would not provide adequate shielding from a solar flare</a:t>
            </a:r>
          </a:p>
          <a:p>
            <a:pPr lvl="1"/>
            <a:r>
              <a:rPr lang="en-US" dirty="0" smtClean="0"/>
              <a:t>Increased development cost for second crewed vehicle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Hazard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7348" t="86782" r="20956" b="4697"/>
          <a:stretch/>
        </p:blipFill>
        <p:spPr>
          <a:xfrm>
            <a:off x="575862" y="4199624"/>
            <a:ext cx="10806290" cy="1634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7348" t="66318" r="20956" b="23400"/>
          <a:stretch/>
        </p:blipFill>
        <p:spPr>
          <a:xfrm>
            <a:off x="651396" y="2227702"/>
            <a:ext cx="10806293" cy="19719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93025" y="6499557"/>
            <a:ext cx="472097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Stubbs et al., Interplanetary Conditions During the Apollo Missions, 2012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661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3539"/>
            <a:ext cx="10515600" cy="1325563"/>
          </a:xfrm>
        </p:spPr>
        <p:txBody>
          <a:bodyPr/>
          <a:lstStyle/>
          <a:p>
            <a:r>
              <a:rPr lang="en-US" dirty="0" smtClean="0"/>
              <a:t>Dramatis Personae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9102"/>
            <a:ext cx="10515600" cy="4351338"/>
          </a:xfrm>
        </p:spPr>
        <p:txBody>
          <a:bodyPr/>
          <a:lstStyle/>
          <a:p>
            <a:r>
              <a:rPr lang="en-US" dirty="0" smtClean="0"/>
              <a:t>Robert C. (“Bob”) </a:t>
            </a:r>
            <a:r>
              <a:rPr lang="en-US" dirty="0" err="1" smtClean="0"/>
              <a:t>Seamans</a:t>
            </a:r>
            <a:endParaRPr lang="en-US" dirty="0" smtClean="0"/>
          </a:p>
          <a:p>
            <a:r>
              <a:rPr lang="en-US" dirty="0" smtClean="0"/>
              <a:t>D. Brainerd Holmes</a:t>
            </a:r>
          </a:p>
          <a:p>
            <a:r>
              <a:rPr lang="en-US" dirty="0" smtClean="0"/>
              <a:t>Joseph F. (“Joe”) </a:t>
            </a:r>
            <a:r>
              <a:rPr lang="en-US" dirty="0" err="1" smtClean="0"/>
              <a:t>Shea</a:t>
            </a:r>
            <a:endParaRPr lang="en-US" dirty="0" smtClean="0"/>
          </a:p>
          <a:p>
            <a:r>
              <a:rPr lang="en-US" dirty="0" smtClean="0"/>
              <a:t>John C. </a:t>
            </a:r>
            <a:r>
              <a:rPr lang="en-US" dirty="0" err="1" smtClean="0"/>
              <a:t>Houbolt</a:t>
            </a:r>
            <a:endParaRPr lang="en-US" dirty="0" smtClean="0"/>
          </a:p>
          <a:p>
            <a:r>
              <a:rPr lang="en-US" dirty="0" smtClean="0"/>
              <a:t>Thomas E. (“Tom”) Dolan</a:t>
            </a:r>
          </a:p>
          <a:p>
            <a:r>
              <a:rPr lang="en-US" dirty="0" smtClean="0"/>
              <a:t>Werner Von Braun</a:t>
            </a:r>
          </a:p>
          <a:p>
            <a:r>
              <a:rPr lang="en-US" dirty="0" smtClean="0"/>
              <a:t>Charles W. Frick</a:t>
            </a:r>
          </a:p>
          <a:p>
            <a:r>
              <a:rPr lang="en-US" dirty="0" err="1" smtClean="0"/>
              <a:t>Maxime</a:t>
            </a:r>
            <a:r>
              <a:rPr lang="en-US" dirty="0" smtClean="0"/>
              <a:t> A. (“Max”) </a:t>
            </a:r>
            <a:r>
              <a:rPr lang="en-US" dirty="0" err="1" smtClean="0"/>
              <a:t>Faget</a:t>
            </a:r>
            <a:endParaRPr lang="en-US" dirty="0" smtClean="0"/>
          </a:p>
          <a:p>
            <a:r>
              <a:rPr lang="en-US" dirty="0" smtClean="0"/>
              <a:t>Jerome B. (“Jerry”) </a:t>
            </a:r>
            <a:r>
              <a:rPr lang="en-US" dirty="0" err="1" smtClean="0"/>
              <a:t>Wiesner</a:t>
            </a:r>
            <a:endParaRPr lang="en-US" dirty="0" smtClean="0"/>
          </a:p>
          <a:p>
            <a:r>
              <a:rPr lang="en-US" dirty="0" smtClean="0"/>
              <a:t>Nicholas E. </a:t>
            </a:r>
            <a:r>
              <a:rPr lang="en-US" dirty="0" err="1" smtClean="0"/>
              <a:t>Golovin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6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561</Words>
  <Application>Microsoft Office PowerPoint</Application>
  <PresentationFormat>Widescreen</PresentationFormat>
  <Paragraphs>93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The Mode Decision</vt:lpstr>
      <vt:lpstr>Four Bad Ideas</vt:lpstr>
      <vt:lpstr>The Michoud Assembly Facility</vt:lpstr>
      <vt:lpstr>Lunar Surface Rendezvous</vt:lpstr>
      <vt:lpstr>EOR/Direct Ascent vs. Lunar Orbit Rendezvous</vt:lpstr>
      <vt:lpstr>“Halfway to Anywhere”</vt:lpstr>
      <vt:lpstr>Advantages and Disadvantages of LOR</vt:lpstr>
      <vt:lpstr>Radiation Hazard</vt:lpstr>
      <vt:lpstr>Dramatis Personae</vt:lpstr>
      <vt:lpstr>Timeline</vt:lpstr>
      <vt:lpstr>Optimizing for the Short Term</vt:lpstr>
      <vt:lpstr>Discussion Groups</vt:lpstr>
      <vt:lpstr>Activity: Case Studies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Mode Decision</dc:title>
  <dc:creator>The Tablet</dc:creator>
  <cp:lastModifiedBy>The Tablet</cp:lastModifiedBy>
  <cp:revision>32</cp:revision>
  <dcterms:created xsi:type="dcterms:W3CDTF">2019-02-16T21:25:04Z</dcterms:created>
  <dcterms:modified xsi:type="dcterms:W3CDTF">2019-02-18T05:35:39Z</dcterms:modified>
</cp:coreProperties>
</file>