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08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4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8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0AA51-C279-471C-A549-65F4260EC12E}" type="datetimeFigureOut">
              <a:rPr lang="en-US" smtClean="0"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A279-B4D5-42F4-B260-57631105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fklibrary.org/asset-viewer/archives/JFKWHA/1963/JFKWHA-244-001/JFKWHA-244-00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Congressional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HONR 269i</a:t>
            </a:r>
          </a:p>
          <a:p>
            <a:r>
              <a:rPr lang="en-US" dirty="0" smtClean="0"/>
              <a:t>To the Moon and Back: The Apollo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3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180" y="450544"/>
            <a:ext cx="5026533" cy="2678214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158"/>
            <a:ext cx="10515600" cy="797796"/>
          </a:xfrm>
        </p:spPr>
        <p:txBody>
          <a:bodyPr/>
          <a:lstStyle/>
          <a:p>
            <a:r>
              <a:rPr lang="en-US" b="1" u="sng" dirty="0" smtClean="0"/>
              <a:t>The Senate in 1961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4" y="683522"/>
            <a:ext cx="10515600" cy="6174478"/>
          </a:xfrm>
        </p:spPr>
        <p:txBody>
          <a:bodyPr/>
          <a:lstStyle/>
          <a:p>
            <a:r>
              <a:rPr lang="en-US" dirty="0" smtClean="0"/>
              <a:t>Majority Leader</a:t>
            </a:r>
          </a:p>
          <a:p>
            <a:pPr lvl="1"/>
            <a:r>
              <a:rPr lang="en-US" dirty="0" smtClean="0"/>
              <a:t>Mike Mansfield</a:t>
            </a:r>
          </a:p>
          <a:p>
            <a:r>
              <a:rPr lang="en-US" dirty="0" smtClean="0"/>
              <a:t>Committee on Aeronautical &amp; Space Sciences</a:t>
            </a:r>
          </a:p>
          <a:p>
            <a:pPr lvl="1"/>
            <a:r>
              <a:rPr lang="en-US" dirty="0" smtClean="0"/>
              <a:t>Robert S. Kerr</a:t>
            </a:r>
          </a:p>
          <a:p>
            <a:r>
              <a:rPr lang="en-US" dirty="0" smtClean="0"/>
              <a:t>Committee on Appropriations:</a:t>
            </a:r>
          </a:p>
          <a:p>
            <a:pPr lvl="1"/>
            <a:r>
              <a:rPr lang="en-US" dirty="0" smtClean="0"/>
              <a:t>Carl Hayden</a:t>
            </a:r>
          </a:p>
          <a:p>
            <a:pPr lvl="1"/>
            <a:r>
              <a:rPr lang="en-US" dirty="0" smtClean="0"/>
              <a:t>Subcommittee on Independent Offices</a:t>
            </a:r>
          </a:p>
          <a:p>
            <a:r>
              <a:rPr lang="en-US" dirty="0" smtClean="0"/>
              <a:t>Committee on Government Operations</a:t>
            </a:r>
          </a:p>
          <a:p>
            <a:r>
              <a:rPr lang="en-US" dirty="0" smtClean="0"/>
              <a:t>Small Business Committee</a:t>
            </a:r>
          </a:p>
          <a:p>
            <a:r>
              <a:rPr lang="en-US" dirty="0" smtClean="0"/>
              <a:t>Armed Services Committee</a:t>
            </a:r>
          </a:p>
          <a:p>
            <a:r>
              <a:rPr lang="en-US" dirty="0" smtClean="0"/>
              <a:t>Judiciary Committee</a:t>
            </a:r>
          </a:p>
          <a:p>
            <a:r>
              <a:rPr lang="en-US" dirty="0" smtClean="0"/>
              <a:t>Committee on Foreign Relations</a:t>
            </a:r>
          </a:p>
          <a:p>
            <a:r>
              <a:rPr lang="en-US" dirty="0" smtClean="0"/>
              <a:t>Joint Committee on Atomic Energy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93" t="28872" r="7181" b="34839"/>
          <a:stretch/>
        </p:blipFill>
        <p:spPr>
          <a:xfrm>
            <a:off x="7176924" y="3442853"/>
            <a:ext cx="4855047" cy="3238168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504218" y="136449"/>
            <a:ext cx="432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Committee on Aeronautical and Space Sciences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278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Senate Aero &amp; Space Science Committee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Director</a:t>
            </a:r>
          </a:p>
          <a:p>
            <a:pPr lvl="1"/>
            <a:r>
              <a:rPr lang="en-US" dirty="0" err="1" smtClean="0"/>
              <a:t>Everard</a:t>
            </a:r>
            <a:r>
              <a:rPr lang="en-US" dirty="0" smtClean="0"/>
              <a:t> H. Smith</a:t>
            </a:r>
          </a:p>
          <a:p>
            <a:r>
              <a:rPr lang="en-US" dirty="0" smtClean="0"/>
              <a:t>Chief Clerk</a:t>
            </a:r>
          </a:p>
          <a:p>
            <a:pPr lvl="1"/>
            <a:r>
              <a:rPr lang="en-US" dirty="0" smtClean="0"/>
              <a:t>Carter Bradley</a:t>
            </a:r>
          </a:p>
          <a:p>
            <a:r>
              <a:rPr lang="en-US" dirty="0" smtClean="0"/>
              <a:t>Assistant Chief Clerk</a:t>
            </a:r>
          </a:p>
          <a:p>
            <a:pPr lvl="1"/>
            <a:r>
              <a:rPr lang="en-US" dirty="0" smtClean="0"/>
              <a:t>Dr. Earl W. </a:t>
            </a:r>
            <a:r>
              <a:rPr lang="en-US" dirty="0" err="1" smtClean="0"/>
              <a:t>Lindvelt</a:t>
            </a:r>
            <a:endParaRPr lang="en-US" dirty="0" smtClean="0"/>
          </a:p>
          <a:p>
            <a:r>
              <a:rPr lang="en-US" dirty="0" smtClean="0"/>
              <a:t>Professional Staff: </a:t>
            </a:r>
            <a:endParaRPr lang="en-US" dirty="0"/>
          </a:p>
          <a:p>
            <a:pPr lvl="1"/>
            <a:r>
              <a:rPr lang="en-US" dirty="0" smtClean="0"/>
              <a:t>William </a:t>
            </a:r>
            <a:r>
              <a:rPr lang="en-US" dirty="0" err="1" smtClean="0"/>
              <a:t>Deachman</a:t>
            </a:r>
            <a:r>
              <a:rPr lang="en-US" dirty="0" smtClean="0"/>
              <a:t>, Elaine Galloway, William A. Reynolds, Glen P. Wilson</a:t>
            </a:r>
          </a:p>
        </p:txBody>
      </p:sp>
    </p:spTree>
    <p:extLst>
      <p:ext uri="{BB962C8B-B14F-4D97-AF65-F5344CB8AC3E}">
        <p14:creationId xmlns:p14="http://schemas.microsoft.com/office/powerpoint/2010/main" val="3360383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39" y="250031"/>
            <a:ext cx="6993193" cy="1325563"/>
          </a:xfrm>
        </p:spPr>
        <p:txBody>
          <a:bodyPr/>
          <a:lstStyle/>
          <a:p>
            <a:pPr algn="ctr"/>
            <a:r>
              <a:rPr lang="en-US" dirty="0" smtClean="0"/>
              <a:t>The House of Representatives</a:t>
            </a:r>
            <a:br>
              <a:rPr lang="en-US" dirty="0" smtClean="0"/>
            </a:br>
            <a:r>
              <a:rPr lang="en-US" dirty="0" smtClean="0"/>
              <a:t>in 1961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Speaker of the House</a:t>
            </a:r>
          </a:p>
          <a:p>
            <a:pPr lvl="1"/>
            <a:r>
              <a:rPr lang="en-US" dirty="0" smtClean="0"/>
              <a:t>Sam Rayburn</a:t>
            </a:r>
          </a:p>
          <a:p>
            <a:r>
              <a:rPr lang="en-US" dirty="0" smtClean="0"/>
              <a:t>Committee on Science and Astronautics</a:t>
            </a:r>
          </a:p>
          <a:p>
            <a:pPr lvl="1"/>
            <a:r>
              <a:rPr lang="en-US" dirty="0" smtClean="0"/>
              <a:t>Chair: Overton Brooks (later George P. Miller)</a:t>
            </a:r>
          </a:p>
          <a:p>
            <a:r>
              <a:rPr lang="en-US" dirty="0" smtClean="0"/>
              <a:t>Committee on Appropriations</a:t>
            </a:r>
          </a:p>
          <a:p>
            <a:pPr lvl="1"/>
            <a:r>
              <a:rPr lang="en-US" dirty="0" smtClean="0"/>
              <a:t>Chair: Clarence Cannon</a:t>
            </a:r>
          </a:p>
          <a:p>
            <a:pPr lvl="1"/>
            <a:r>
              <a:rPr lang="en-US" dirty="0" smtClean="0"/>
              <a:t>Subcommittee on Independent Offices</a:t>
            </a:r>
          </a:p>
          <a:p>
            <a:r>
              <a:rPr lang="en-US" dirty="0" smtClean="0"/>
              <a:t>Committee on Government Operations</a:t>
            </a:r>
          </a:p>
          <a:p>
            <a:r>
              <a:rPr lang="en-US" dirty="0" smtClean="0"/>
              <a:t>Armed Services Committee</a:t>
            </a:r>
          </a:p>
          <a:p>
            <a:r>
              <a:rPr lang="en-US" dirty="0" smtClean="0"/>
              <a:t>Joint Committee on Atomic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20" t="18817" r="61774" b="33380"/>
          <a:stretch/>
        </p:blipFill>
        <p:spPr>
          <a:xfrm>
            <a:off x="7329948" y="0"/>
            <a:ext cx="4638368" cy="685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2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00"/>
            <a:ext cx="10515600" cy="1325563"/>
          </a:xfrm>
        </p:spPr>
        <p:txBody>
          <a:bodyPr/>
          <a:lstStyle/>
          <a:p>
            <a:r>
              <a:rPr lang="en-US" dirty="0" smtClean="0"/>
              <a:t>Influence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2363"/>
            <a:ext cx="10515600" cy="4351338"/>
          </a:xfrm>
        </p:spPr>
        <p:txBody>
          <a:bodyPr/>
          <a:lstStyle/>
          <a:p>
            <a:r>
              <a:rPr lang="en-US" dirty="0" smtClean="0"/>
              <a:t>Congressional Relations</a:t>
            </a:r>
          </a:p>
          <a:p>
            <a:pPr lvl="1"/>
            <a:r>
              <a:rPr lang="en-US" dirty="0" smtClean="0"/>
              <a:t>Preparing for testimony</a:t>
            </a:r>
          </a:p>
          <a:p>
            <a:pPr lvl="1"/>
            <a:r>
              <a:rPr lang="en-US" dirty="0" smtClean="0"/>
              <a:t>Responding to requests</a:t>
            </a:r>
            <a:endParaRPr lang="en-US" dirty="0"/>
          </a:p>
          <a:p>
            <a:r>
              <a:rPr lang="en-US" dirty="0" smtClean="0"/>
              <a:t>Public Relations</a:t>
            </a:r>
          </a:p>
          <a:p>
            <a:pPr lvl="1"/>
            <a:r>
              <a:rPr lang="en-US" dirty="0" smtClean="0"/>
              <a:t>Media liaison</a:t>
            </a:r>
          </a:p>
          <a:p>
            <a:pPr lvl="1"/>
            <a:r>
              <a:rPr lang="en-US" dirty="0" smtClean="0"/>
              <a:t>Talking points</a:t>
            </a:r>
          </a:p>
          <a:p>
            <a:pPr lvl="1"/>
            <a:r>
              <a:rPr lang="en-US" dirty="0" smtClean="0"/>
              <a:t>Public events</a:t>
            </a:r>
          </a:p>
          <a:p>
            <a:r>
              <a:rPr lang="en-US" dirty="0" smtClean="0"/>
              <a:t>Lobbying</a:t>
            </a:r>
          </a:p>
          <a:p>
            <a:pPr lvl="1"/>
            <a:r>
              <a:rPr lang="en-US" dirty="0" smtClean="0"/>
              <a:t>“Interest group democracy”</a:t>
            </a:r>
          </a:p>
          <a:p>
            <a:pPr lvl="2"/>
            <a:r>
              <a:rPr lang="en-US" dirty="0" smtClean="0"/>
              <a:t>First </a:t>
            </a:r>
            <a:r>
              <a:rPr lang="en-US" dirty="0" err="1" smtClean="0"/>
              <a:t>Ammendment</a:t>
            </a:r>
            <a:r>
              <a:rPr lang="en-US" dirty="0" smtClean="0"/>
              <a:t>: Congress </a:t>
            </a:r>
            <a:r>
              <a:rPr lang="en-US" dirty="0"/>
              <a:t>shall make no law </a:t>
            </a:r>
            <a:r>
              <a:rPr lang="en-US" dirty="0" smtClean="0"/>
              <a:t>… abridging </a:t>
            </a:r>
            <a:r>
              <a:rPr lang="en-US" dirty="0"/>
              <a:t>the freedom of </a:t>
            </a:r>
            <a:r>
              <a:rPr lang="en-US" dirty="0" smtClean="0"/>
              <a:t>speech … or </a:t>
            </a:r>
            <a:r>
              <a:rPr lang="en-US" dirty="0"/>
              <a:t>the right of the people </a:t>
            </a:r>
            <a:r>
              <a:rPr lang="en-US" dirty="0" smtClean="0"/>
              <a:t>to </a:t>
            </a:r>
            <a:r>
              <a:rPr lang="en-US" dirty="0"/>
              <a:t>petition the Government for a redress of grievances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Campaign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3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1037"/>
          </a:xfrm>
        </p:spPr>
        <p:txBody>
          <a:bodyPr/>
          <a:lstStyle/>
          <a:p>
            <a:r>
              <a:rPr lang="en-US" u="sng" dirty="0" smtClean="0"/>
              <a:t>Public Opinion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1037"/>
            <a:ext cx="10515600" cy="4351338"/>
          </a:xfrm>
        </p:spPr>
        <p:txBody>
          <a:bodyPr/>
          <a:lstStyle/>
          <a:p>
            <a:r>
              <a:rPr lang="en-US" dirty="0" smtClean="0"/>
              <a:t>May 1961</a:t>
            </a:r>
          </a:p>
          <a:p>
            <a:pPr lvl="1"/>
            <a:r>
              <a:rPr lang="en-US" dirty="0" smtClean="0"/>
              <a:t>Spend $40 Billion: Yes: 33%; No: 58%</a:t>
            </a:r>
          </a:p>
          <a:p>
            <a:r>
              <a:rPr lang="en-US" dirty="0" smtClean="0"/>
              <a:t>January 1962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land on Moon: Urgent: 22%; None: 52%</a:t>
            </a:r>
          </a:p>
          <a:p>
            <a:r>
              <a:rPr lang="en-US" dirty="0" smtClean="0"/>
              <a:t>November 1962</a:t>
            </a:r>
          </a:p>
          <a:p>
            <a:pPr lvl="1"/>
            <a:r>
              <a:rPr lang="en-US" dirty="0" smtClean="0"/>
              <a:t>Agree with Kennedy’s Apollo decision: Yes: 42%; No 42%</a:t>
            </a:r>
          </a:p>
          <a:p>
            <a:r>
              <a:rPr lang="en-US" dirty="0" smtClean="0"/>
              <a:t>May 1963</a:t>
            </a:r>
          </a:p>
          <a:p>
            <a:pPr lvl="1"/>
            <a:r>
              <a:rPr lang="en-US" dirty="0" smtClean="0"/>
              <a:t>Need to land on Moon: None: 53%</a:t>
            </a:r>
          </a:p>
          <a:p>
            <a:r>
              <a:rPr lang="en-US" dirty="0" smtClean="0"/>
              <a:t>October 1964</a:t>
            </a:r>
          </a:p>
          <a:p>
            <a:pPr lvl="1"/>
            <a:r>
              <a:rPr lang="en-US" dirty="0" smtClean="0"/>
              <a:t>Beat Russians to the Moon: Go all out 26%; Not too important: 66%</a:t>
            </a:r>
          </a:p>
          <a:p>
            <a:r>
              <a:rPr lang="en-US" dirty="0" smtClean="0"/>
              <a:t>June 1965</a:t>
            </a:r>
          </a:p>
          <a:p>
            <a:pPr lvl="1"/>
            <a:r>
              <a:rPr lang="en-US" dirty="0" smtClean="0"/>
              <a:t>Space spending: 16% Spend more; 33% Spend less</a:t>
            </a:r>
          </a:p>
          <a:p>
            <a:r>
              <a:rPr lang="en-US" dirty="0" smtClean="0"/>
              <a:t>February 1967</a:t>
            </a:r>
          </a:p>
          <a:p>
            <a:pPr lvl="1"/>
            <a:r>
              <a:rPr lang="en-US" dirty="0" smtClean="0"/>
              <a:t>Send a man to Moon before Russia: Important: 33%; Not important: 61%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318" y="100668"/>
            <a:ext cx="412738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William Sims Bainbridge, Impact of Space Exploration of Public Opinions, Attitudes and Beliefs,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0905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027" t="33754" r="33446" b="10631"/>
          <a:stretch/>
        </p:blipFill>
        <p:spPr>
          <a:xfrm>
            <a:off x="963828" y="27393"/>
            <a:ext cx="10813896" cy="683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7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481" y="1825625"/>
            <a:ext cx="11454713" cy="4351338"/>
          </a:xfrm>
        </p:spPr>
        <p:txBody>
          <a:bodyPr/>
          <a:lstStyle/>
          <a:p>
            <a:r>
              <a:rPr lang="en-US" dirty="0" smtClean="0"/>
              <a:t>Brooks Letter (“Recommendations re the National Space Program”)</a:t>
            </a:r>
          </a:p>
          <a:p>
            <a:pPr lvl="1"/>
            <a:r>
              <a:rPr lang="en-US" dirty="0" smtClean="0"/>
              <a:t>A May 4 letter to LBJ in the run up to Kennedy’s call for a Moon landing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Kaufmann Chapter 1 (“The Kennedy Administration’s Lunar Campaign”)</a:t>
            </a:r>
          </a:p>
          <a:p>
            <a:pPr lvl="1"/>
            <a:r>
              <a:rPr lang="en-US" dirty="0" smtClean="0"/>
              <a:t>A provocative account of NASA and Administration public influence campaigns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Berger Article (“How Albert Thomas Won Houston NASA’s Flagship Center”)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story of </a:t>
            </a:r>
            <a:r>
              <a:rPr lang="en-US" dirty="0" smtClean="0">
                <a:hlinkClick r:id="rId2"/>
              </a:rPr>
              <a:t>a powerful House Appropriations subcommittee chairman</a:t>
            </a:r>
            <a:r>
              <a:rPr lang="en-US" dirty="0" smtClean="0"/>
              <a:t>’s influence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Sputnik Declassified (NOVA program)</a:t>
            </a:r>
          </a:p>
          <a:p>
            <a:pPr lvl="1"/>
            <a:r>
              <a:rPr lang="en-US" dirty="0" smtClean="0"/>
              <a:t>A documentary illustrating the political reaction to Sputnik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5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432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Congressional Support</vt:lpstr>
      <vt:lpstr>The Senate in 1961</vt:lpstr>
      <vt:lpstr>Senate Aero &amp; Space Science Committee Staff</vt:lpstr>
      <vt:lpstr>The House of Representatives in 1961</vt:lpstr>
      <vt:lpstr>Influence Operations</vt:lpstr>
      <vt:lpstr>Public Opinion</vt:lpstr>
      <vt:lpstr>PowerPoint Presentation</vt:lpstr>
      <vt:lpstr>PowerPoint Presentation</vt:lpstr>
      <vt:lpstr>Discussion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Congressional Support</dc:title>
  <dc:creator>The Tablet</dc:creator>
  <cp:lastModifiedBy>The Tablet</cp:lastModifiedBy>
  <cp:revision>18</cp:revision>
  <dcterms:created xsi:type="dcterms:W3CDTF">2019-02-13T02:08:53Z</dcterms:created>
  <dcterms:modified xsi:type="dcterms:W3CDTF">2019-02-14T05:52:06Z</dcterms:modified>
</cp:coreProperties>
</file>