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1B7B6-8071-46E5-B826-1CEF49420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85D7D3-B6C6-4757-B9DC-7922E1CD6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A0DCC-016F-42C4-B2ED-8F3A7D110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1A8E1-3818-4EF7-9FB9-14B5F876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1F8BE-AA75-4CF9-ABB3-94A3CA59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42AF-ADC3-46E4-AA90-3AB7BA35B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E0636-FBA0-47F3-9D5E-0FFF5510A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4D778-2E40-4A50-9933-D02712C8F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4D83B-D2CE-436E-98AC-D43B2DB1B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3EEC2-9EEE-4E8D-9EDB-DCA89337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2F53B-1C6F-4744-A885-BD9C09C69F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2DD7F9-8A84-4A3C-B1C7-C563B9E84D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FC316-9FAA-413B-860A-6784E5C9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C22E0-A8C9-4158-B56A-DCA0E932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6F877-CC62-48F3-89A8-66A050F74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5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842DB-A746-441B-A5DA-35F7A479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10602-701B-40E8-8A9A-F82B00F34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45363-FBB8-47CA-A337-EA554411A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6AB01-3013-4F5A-9024-3417CFC2D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7D6BC-2290-4B36-90AE-64D268068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2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C1C14-2F0A-416E-8508-7FA14D34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A9AC2-DCF9-41E4-913A-54CE8D6B3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BE919-DE7B-4400-8E37-2E118238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81E95-68D9-4CF1-A89D-69AFBFE66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DCD0-FCCB-4B40-91ED-FEFF97FC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0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91968-C0E8-4113-81CB-B37E666A1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C1072-9CD5-442D-A02A-217390BF6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D3B3E-89B2-4307-91D8-BFCFA849E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0A9D0-8A56-4F72-9181-96787AA19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9E9C3-097F-4A73-8A2D-B6EB6FF8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D7E1C-24C2-4631-AEB1-7BC281B03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5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1B210-B733-4991-AE89-762BB859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3288C-57C5-46E2-803A-3CFB88898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1C5BC-BFB1-4E80-8402-583664A19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0DD4AD-0921-40C3-86BA-443334708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987DD5-8AAB-4D68-93AE-3FB2DC903D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3E58CE-FBEF-4F07-9DE4-7D829411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0DF9E9-78F5-49B0-8D33-56413CEC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6AE499-69CC-4067-8A5A-D3A2AE984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7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FDBB6-4DC4-4DAF-8425-6A64C67BE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EBE507-7DB1-43B6-A2BC-2CD645BA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EBFEE8-26D9-482D-9D35-D680C33A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A44098-979F-4E96-A624-A97047B8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7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7D58A8-064C-4E8D-864A-00BC66DC9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6C36A0-ED2F-42B2-8820-EA1C6868F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4A4A2-4D8D-4673-841F-F2DA7896C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2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FBE66-970A-4B7E-86E9-81E22878F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1E24B-2E8A-4E66-9E0C-CE90EE0F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32EEF-16B1-4FB6-BCFD-FFA65C888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0FB72C-BA31-490D-A90B-12FB0F538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2B02A-54FF-44FA-9112-7BD7114F0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48004-BF71-4BBC-8A75-7EDFD2B8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2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5C46E-A28B-4038-9FAD-7C7D77393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D2E2E1-3715-41B6-81DD-0DDEC5EFF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17E61-77F2-4C2B-8170-773ED9D55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FF158-377B-4009-97BB-706DBDE2F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0A15E-5703-4405-8E16-30126F2F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2CB30-EA0D-4338-A6CF-B46AD4E4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9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CDDE1C-AB1F-4265-8E69-10961307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F1601-96C9-4365-8398-1B3117EA6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41A2C-F046-4E69-B897-2C7FE3FF08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FF7D-7E32-4895-9EEF-A8502192024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0F122-8636-4709-9D8B-1E9101328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DD4BF-8CA0-4925-9C49-9DA05BC6F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FDF47-710A-4B99-A9A2-F7D6F56A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0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12934-29B3-454C-B0E7-B9976D0611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Making Meaning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A84DE-3690-4739-AEE7-27CE68FCFD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Honr269i</a:t>
            </a:r>
          </a:p>
          <a:p>
            <a:r>
              <a:rPr lang="en-US" dirty="0"/>
              <a:t>To the Moon and Back: The Apollo Program</a:t>
            </a:r>
          </a:p>
        </p:txBody>
      </p:sp>
    </p:spTree>
    <p:extLst>
      <p:ext uri="{BB962C8B-B14F-4D97-AF65-F5344CB8AC3E}">
        <p14:creationId xmlns:p14="http://schemas.microsoft.com/office/powerpoint/2010/main" val="152455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27974-F7AE-4950-A849-335B6652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Full-Class Discussion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7614B-1678-4BBE-A429-8B8CDE4A0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Apollo: Reflections and Lessons video</a:t>
            </a:r>
          </a:p>
          <a:p>
            <a:pPr lvl="1"/>
            <a:r>
              <a:rPr lang="en-US" dirty="0"/>
              <a:t>A unique forum that brought together politicians and managers from Apollo</a:t>
            </a:r>
          </a:p>
          <a:p>
            <a:pPr lvl="3"/>
            <a:endParaRPr lang="en-US" dirty="0"/>
          </a:p>
          <a:p>
            <a:r>
              <a:rPr lang="en-US" dirty="0"/>
              <a:t>Siddiqi article (“Competing Technologies, Nationalist Narratives, and Universal Claims: Toward a Global History of Space Exploration”)</a:t>
            </a:r>
          </a:p>
          <a:p>
            <a:pPr lvl="3"/>
            <a:endParaRPr lang="en-US" dirty="0"/>
          </a:p>
          <a:p>
            <a:r>
              <a:rPr lang="en-US" dirty="0"/>
              <a:t>de </a:t>
            </a:r>
            <a:r>
              <a:rPr lang="en-US" dirty="0" err="1"/>
              <a:t>Monchaux</a:t>
            </a:r>
            <a:r>
              <a:rPr lang="en-US" dirty="0"/>
              <a:t> Chapter 19 (“Cities and Cyborgs”)</a:t>
            </a:r>
          </a:p>
          <a:p>
            <a:pPr lvl="1"/>
            <a:r>
              <a:rPr lang="en-US" dirty="0"/>
              <a:t>The failure of Apollo’s systems analysis approach to improve life in cities</a:t>
            </a:r>
          </a:p>
          <a:p>
            <a:pPr lvl="3"/>
            <a:endParaRPr lang="en-US" dirty="0"/>
          </a:p>
          <a:p>
            <a:r>
              <a:rPr lang="en-US" dirty="0" err="1"/>
              <a:t>Rittel</a:t>
            </a:r>
            <a:r>
              <a:rPr lang="en-US" dirty="0"/>
              <a:t> article (“Dilemmas in a General Theory of Planning”)</a:t>
            </a:r>
          </a:p>
          <a:p>
            <a:pPr lvl="1"/>
            <a:r>
              <a:rPr lang="en-US" dirty="0"/>
              <a:t>Why some “wicked problems” are not amenable to the Apollo approach</a:t>
            </a:r>
          </a:p>
        </p:txBody>
      </p:sp>
    </p:spTree>
    <p:extLst>
      <p:ext uri="{BB962C8B-B14F-4D97-AF65-F5344CB8AC3E}">
        <p14:creationId xmlns:p14="http://schemas.microsoft.com/office/powerpoint/2010/main" val="148223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959CEA-53AB-4933-8021-0547D6151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458" y="0"/>
            <a:ext cx="109590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20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16657-3E83-4731-A567-CC2D0C568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06" y="275849"/>
            <a:ext cx="10515600" cy="588068"/>
          </a:xfrm>
        </p:spPr>
        <p:txBody>
          <a:bodyPr/>
          <a:lstStyle/>
          <a:p>
            <a:r>
              <a:rPr lang="en-US" dirty="0"/>
              <a:t>Open Systems: Wicked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B3FD-2381-4186-8F1F-3E0E47030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923" y="1094104"/>
            <a:ext cx="11798531" cy="4351338"/>
          </a:xfrm>
        </p:spPr>
        <p:txBody>
          <a:bodyPr/>
          <a:lstStyle/>
          <a:p>
            <a:r>
              <a:rPr lang="en-US" dirty="0"/>
              <a:t>Wicked problems are interconnected; each is a symptom of others</a:t>
            </a:r>
          </a:p>
          <a:p>
            <a:r>
              <a:rPr lang="en-US" dirty="0"/>
              <a:t>Truly understanding the problem implies knowing every possible solution</a:t>
            </a:r>
          </a:p>
          <a:p>
            <a:r>
              <a:rPr lang="en-US" dirty="0"/>
              <a:t>Wicked problems do not have an enumerable set of potential solutions</a:t>
            </a:r>
          </a:p>
          <a:p>
            <a:r>
              <a:rPr lang="en-US" dirty="0"/>
              <a:t>Explanations constrain your thinking, and all explanations are incomplete</a:t>
            </a:r>
          </a:p>
          <a:p>
            <a:r>
              <a:rPr lang="en-US" dirty="0"/>
              <a:t>There is no way to no which solutions you have not yet thought of</a:t>
            </a:r>
          </a:p>
          <a:p>
            <a:r>
              <a:rPr lang="en-US" dirty="0"/>
              <a:t>Solutions to wicked problems can be better or worse, but not right or wrong</a:t>
            </a:r>
          </a:p>
          <a:p>
            <a:r>
              <a:rPr lang="en-US" dirty="0"/>
              <a:t>Choices have consequences, and those consequences have consequences, …</a:t>
            </a:r>
          </a:p>
          <a:p>
            <a:r>
              <a:rPr lang="en-US" dirty="0"/>
              <a:t>Some of those consequences are irreversible, so every try is playing for keeps</a:t>
            </a:r>
          </a:p>
          <a:p>
            <a:r>
              <a:rPr lang="en-US" dirty="0"/>
              <a:t>Wicked problems may seem similar, but their differences may be crucial</a:t>
            </a:r>
          </a:p>
          <a:p>
            <a:r>
              <a:rPr lang="en-US" dirty="0"/>
              <a:t>Decisions need to be made by those who have the right to be wrong</a:t>
            </a:r>
          </a:p>
        </p:txBody>
      </p:sp>
    </p:spTree>
    <p:extLst>
      <p:ext uri="{BB962C8B-B14F-4D97-AF65-F5344CB8AC3E}">
        <p14:creationId xmlns:p14="http://schemas.microsoft.com/office/powerpoint/2010/main" val="154037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6D6A5-3AD3-4427-8498-E6A39A9A1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7136"/>
            <a:ext cx="10515600" cy="1325563"/>
          </a:xfrm>
        </p:spPr>
        <p:txBody>
          <a:bodyPr/>
          <a:lstStyle/>
          <a:p>
            <a:r>
              <a:rPr lang="en-US" dirty="0"/>
              <a:t>Term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AB8EF-14AA-49FC-B0A7-FC0EF6E2D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72" y="1083021"/>
            <a:ext cx="10515600" cy="4351338"/>
          </a:xfrm>
        </p:spPr>
        <p:txBody>
          <a:bodyPr/>
          <a:lstStyle/>
          <a:p>
            <a:r>
              <a:rPr lang="en-US" dirty="0"/>
              <a:t>US Permanent Space Presence</a:t>
            </a:r>
          </a:p>
          <a:p>
            <a:r>
              <a:rPr lang="en-US" dirty="0"/>
              <a:t>How America Helped Win World War II</a:t>
            </a:r>
          </a:p>
          <a:p>
            <a:r>
              <a:rPr lang="en-US" dirty="0"/>
              <a:t>Commercializing Aviation</a:t>
            </a:r>
          </a:p>
          <a:p>
            <a:r>
              <a:rPr lang="en-US" dirty="0"/>
              <a:t>The Societal Revolution Around the Automobile</a:t>
            </a:r>
          </a:p>
          <a:p>
            <a:r>
              <a:rPr lang="en-US" dirty="0"/>
              <a:t>US Department of Education’s Office of Innovation and Improvement</a:t>
            </a:r>
          </a:p>
          <a:p>
            <a:r>
              <a:rPr lang="en-US" dirty="0"/>
              <a:t>World War I: The Decision of War and the Defeat of Germany</a:t>
            </a:r>
          </a:p>
          <a:p>
            <a:r>
              <a:rPr lang="en-US" dirty="0"/>
              <a:t>Faster, Better, Cheaper</a:t>
            </a:r>
          </a:p>
          <a:p>
            <a:r>
              <a:rPr lang="en-US" dirty="0"/>
              <a:t>Colonization of Mars</a:t>
            </a:r>
          </a:p>
          <a:p>
            <a:r>
              <a:rPr lang="en-US"/>
              <a:t>The Manhattan </a:t>
            </a:r>
            <a:r>
              <a:rPr lang="en-US" dirty="0"/>
              <a:t>Project</a:t>
            </a:r>
          </a:p>
          <a:p>
            <a:r>
              <a:rPr lang="en-US" dirty="0"/>
              <a:t>Post-9/11 NSA Surveillance</a:t>
            </a:r>
          </a:p>
          <a:p>
            <a:r>
              <a:rPr lang="en-US" dirty="0"/>
              <a:t>Equal Rights </a:t>
            </a:r>
            <a:r>
              <a:rPr lang="en-US" dirty="0" err="1"/>
              <a:t>Ammendment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8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285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Making Meaning</vt:lpstr>
      <vt:lpstr>A Full-Class Discussion Group</vt:lpstr>
      <vt:lpstr>PowerPoint Presentation</vt:lpstr>
      <vt:lpstr>Open Systems: Wicked Problems</vt:lpstr>
      <vt:lpstr>Term Papers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Meaning</dc:title>
  <dc:creator>Douglas William Oard</dc:creator>
  <cp:lastModifiedBy>Douglas William Oard</cp:lastModifiedBy>
  <cp:revision>15</cp:revision>
  <dcterms:created xsi:type="dcterms:W3CDTF">2019-05-08T13:59:18Z</dcterms:created>
  <dcterms:modified xsi:type="dcterms:W3CDTF">2019-05-09T20:58:08Z</dcterms:modified>
</cp:coreProperties>
</file>