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7" r:id="rId5"/>
    <p:sldId id="271" r:id="rId6"/>
    <p:sldId id="270" r:id="rId7"/>
    <p:sldId id="263" r:id="rId8"/>
    <p:sldId id="264" r:id="rId9"/>
    <p:sldId id="266" r:id="rId10"/>
    <p:sldId id="262" r:id="rId11"/>
    <p:sldId id="261" r:id="rId12"/>
    <p:sldId id="257" r:id="rId13"/>
    <p:sldId id="268" r:id="rId14"/>
    <p:sldId id="269" r:id="rId15"/>
    <p:sldId id="272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6" y="1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5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7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6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6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6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6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2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4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0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77B20-B856-4612-AA61-45BD2FB8BAA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6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Apollo 13: Abort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HONR 269i</a:t>
            </a:r>
          </a:p>
          <a:p>
            <a:r>
              <a:rPr lang="en-US" dirty="0" smtClean="0"/>
              <a:t>To the Moon and Back: The Apollo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6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370" t="13506" r="17793" b="6203"/>
          <a:stretch/>
        </p:blipFill>
        <p:spPr>
          <a:xfrm>
            <a:off x="1051918" y="1"/>
            <a:ext cx="10452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83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728" t="18319" r="25848" b="12115"/>
          <a:stretch/>
        </p:blipFill>
        <p:spPr>
          <a:xfrm rot="10800000">
            <a:off x="469789" y="-3"/>
            <a:ext cx="10526864" cy="681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5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729" t="16174" r="18087" b="5102"/>
          <a:stretch/>
        </p:blipFill>
        <p:spPr>
          <a:xfrm>
            <a:off x="1379550" y="0"/>
            <a:ext cx="9167415" cy="68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0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657" y="0"/>
            <a:ext cx="9322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5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225129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#1) Place the LCG bag over the top of the square lithium-hydroxide canister. The bag must be pulled down to just over the triangular ventilator slots on the side. </a:t>
            </a:r>
            <a:r>
              <a:rPr lang="en-US" sz="1700" dirty="0" smtClean="0">
                <a:solidFill>
                  <a:srgbClr val="FF0000"/>
                </a:solidFill>
              </a:rPr>
              <a:t>NOTE: Be careful not to rip the bag because there are only three bags onboard.</a:t>
            </a:r>
          </a:p>
          <a:p>
            <a:r>
              <a:rPr lang="en-US" sz="1700" dirty="0" smtClean="0"/>
              <a:t>#2) Tear the duct tape down the middle lengthwise to double the linear length. </a:t>
            </a:r>
          </a:p>
          <a:p>
            <a:r>
              <a:rPr lang="en-US" sz="1700" dirty="0" smtClean="0"/>
              <a:t>#3) Seal the bag to the square canister by wrapping the duct tape around the canister where the bag opening is. </a:t>
            </a:r>
            <a:r>
              <a:rPr lang="en-US" sz="1700" dirty="0" smtClean="0">
                <a:solidFill>
                  <a:srgbClr val="FF0000"/>
                </a:solidFill>
              </a:rPr>
              <a:t>NOTE: The tape must seal the opening to prevent leakage of air flow.</a:t>
            </a:r>
            <a:r>
              <a:rPr lang="en-US" sz="1700" dirty="0" smtClean="0"/>
              <a:t> </a:t>
            </a:r>
          </a:p>
          <a:p>
            <a:r>
              <a:rPr lang="en-US" sz="1700" dirty="0" smtClean="0"/>
              <a:t>#4) Poke or cut a hole in the middle of the top of the covering bag approximately the diameter of the hose from the red suit. </a:t>
            </a:r>
          </a:p>
          <a:p>
            <a:r>
              <a:rPr lang="en-US" sz="1700" dirty="0" smtClean="0"/>
              <a:t>#5) Insert the hose into the hole. Secure the hose connection into the LCG bag with duct tape. </a:t>
            </a:r>
            <a:r>
              <a:rPr lang="en-US" sz="1700" dirty="0" smtClean="0">
                <a:solidFill>
                  <a:srgbClr val="FF0000"/>
                </a:solidFill>
              </a:rPr>
              <a:t>NOTE: The tape must seal the opening to prevent leakage of air flow. </a:t>
            </a:r>
          </a:p>
          <a:p>
            <a:r>
              <a:rPr lang="en-US" sz="1700" dirty="0" smtClean="0"/>
              <a:t>#6) Cover the top of the LCG bag and hose attachment with the flight plan cover in an arch. The hose will stick out of one side of the arch. </a:t>
            </a:r>
          </a:p>
          <a:p>
            <a:r>
              <a:rPr lang="en-US" sz="1700" dirty="0" smtClean="0"/>
              <a:t>#7) Attach the two sides of the cardboard flight plan cover that make contact with the square filter using a six inch long piece of duct tape over the top. </a:t>
            </a:r>
            <a:r>
              <a:rPr lang="en-US" sz="1700" dirty="0" smtClean="0">
                <a:solidFill>
                  <a:srgbClr val="FF0000"/>
                </a:solidFill>
              </a:rPr>
              <a:t>This will prevent crushing the hose and air entry on the final mounting in step #19. </a:t>
            </a:r>
          </a:p>
          <a:p>
            <a:r>
              <a:rPr lang="en-US" sz="1700" dirty="0" smtClean="0"/>
              <a:t>#8) Wrap the entire top sides of the filter cube with a three foot (about an arms length) piece of duct tape. Repeat wrapping on the bottom of the sides of the cube. </a:t>
            </a:r>
            <a:r>
              <a:rPr lang="en-US" sz="1700" dirty="0" smtClean="0">
                <a:solidFill>
                  <a:srgbClr val="FF0000"/>
                </a:solidFill>
              </a:rPr>
              <a:t>NOTE: The tape must seal the opening to prevent leakage of air flow.</a:t>
            </a:r>
          </a:p>
          <a:p>
            <a:r>
              <a:rPr lang="en-US" sz="1700" dirty="0" smtClean="0"/>
              <a:t>#9) Secure the bag with strips of duct tape two per side running from one side, under the bottom and back up the other side. Repeat on the other side. </a:t>
            </a:r>
            <a:r>
              <a:rPr lang="en-US" sz="1700" dirty="0" smtClean="0">
                <a:solidFill>
                  <a:srgbClr val="FF0000"/>
                </a:solidFill>
              </a:rPr>
              <a:t>The bottom of the cube will resemble a tic tac toe board when this step is completed.</a:t>
            </a:r>
            <a:r>
              <a:rPr lang="en-US" sz="1700" dirty="0" smtClean="0"/>
              <a:t> </a:t>
            </a:r>
          </a:p>
          <a:p>
            <a:r>
              <a:rPr lang="en-US" sz="1700" dirty="0" smtClean="0"/>
              <a:t>#10) Stuff the sock into the </a:t>
            </a:r>
            <a:r>
              <a:rPr lang="en-US" sz="1700" dirty="0" err="1" smtClean="0"/>
              <a:t>ventration</a:t>
            </a:r>
            <a:r>
              <a:rPr lang="en-US" sz="1700" dirty="0" smtClean="0"/>
              <a:t> hole in the center of the square scrubber. </a:t>
            </a:r>
            <a:r>
              <a:rPr lang="en-US" sz="1700" dirty="0" smtClean="0">
                <a:solidFill>
                  <a:srgbClr val="FF0000"/>
                </a:solidFill>
              </a:rPr>
              <a:t>This will prevent the air from bypassing the filter. Cover the hole with a couple of pieces of tape to keep it from falling out.</a:t>
            </a:r>
          </a:p>
          <a:p>
            <a:r>
              <a:rPr lang="en-US" sz="1700" dirty="0" smtClean="0"/>
              <a:t>#11) Repeat steps #3 through #10 for the second canister. </a:t>
            </a:r>
            <a:r>
              <a:rPr lang="en-US" sz="1700" dirty="0" smtClean="0">
                <a:solidFill>
                  <a:srgbClr val="FF0000"/>
                </a:solidFill>
              </a:rPr>
              <a:t>This will be the replacement when the first filter becomes saturated. </a:t>
            </a:r>
          </a:p>
          <a:p>
            <a:r>
              <a:rPr lang="en-US" sz="1700" dirty="0" smtClean="0"/>
              <a:t>#12) Open the sensor relief valve. </a:t>
            </a:r>
            <a:r>
              <a:rPr lang="en-US" sz="1700" dirty="0" smtClean="0">
                <a:solidFill>
                  <a:srgbClr val="FF0000"/>
                </a:solidFill>
              </a:rPr>
              <a:t>This will normalize the pressure and allow you to attach the hose to the intake valve. </a:t>
            </a:r>
          </a:p>
          <a:p>
            <a:r>
              <a:rPr lang="en-US" sz="1700" dirty="0" smtClean="0"/>
              <a:t>#13) Attach the free end of the hose to the scrubber intake. </a:t>
            </a:r>
          </a:p>
          <a:p>
            <a:r>
              <a:rPr lang="en-US" sz="1700" dirty="0" smtClean="0"/>
              <a:t>#14) Attach the end of the bungee cord to the hook above the lithium canister mounting location on the bulkhead. </a:t>
            </a:r>
          </a:p>
          <a:p>
            <a:r>
              <a:rPr lang="en-US" sz="1700" dirty="0" smtClean="0"/>
              <a:t>#15) Secure the canister to the bulkhead by hooking the other end of the bungee cord below the mounting location. </a:t>
            </a:r>
          </a:p>
          <a:p>
            <a:r>
              <a:rPr lang="en-US" sz="1700" dirty="0" smtClean="0"/>
              <a:t>#16) Attach the crossover hose to the secondary air cleaner. </a:t>
            </a:r>
          </a:p>
          <a:p>
            <a:r>
              <a:rPr lang="en-US" sz="1700" dirty="0" smtClean="0"/>
              <a:t>#17) Close the sensor relief valve opened in step 12. </a:t>
            </a:r>
          </a:p>
          <a:p>
            <a:r>
              <a:rPr lang="en-US" sz="1700" dirty="0" smtClean="0"/>
              <a:t>#18) Set the CO2 select to secondary using the LM air cleaner selection switch on panel eleven. </a:t>
            </a:r>
          </a:p>
          <a:p>
            <a:r>
              <a:rPr lang="en-US" sz="1700" dirty="0" smtClean="0"/>
              <a:t>#19) Engage the air cleaning scrubber fan by flipping the ACSF switch located on panel eleven. </a:t>
            </a:r>
          </a:p>
        </p:txBody>
      </p:sp>
    </p:spTree>
    <p:extLst>
      <p:ext uri="{BB962C8B-B14F-4D97-AF65-F5344CB8AC3E}">
        <p14:creationId xmlns:p14="http://schemas.microsoft.com/office/powerpoint/2010/main" val="319641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077" y="-11608"/>
            <a:ext cx="6981245" cy="68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17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Apollo 13 Review Board Report</a:t>
            </a:r>
          </a:p>
          <a:p>
            <a:pPr lvl="1"/>
            <a:r>
              <a:rPr lang="en-US" dirty="0" smtClean="0"/>
              <a:t>The reconstruction of what happened</a:t>
            </a:r>
          </a:p>
          <a:p>
            <a:pPr lvl="3"/>
            <a:endParaRPr lang="en-US" dirty="0"/>
          </a:p>
          <a:p>
            <a:r>
              <a:rPr lang="en-US" dirty="0" err="1" smtClean="0"/>
              <a:t>Chaikin</a:t>
            </a:r>
            <a:r>
              <a:rPr lang="en-US" dirty="0" smtClean="0"/>
              <a:t> Chapter 7</a:t>
            </a:r>
          </a:p>
          <a:p>
            <a:pPr lvl="1"/>
            <a:r>
              <a:rPr lang="en-US" dirty="0" smtClean="0"/>
              <a:t>The astronaut’s view of Apollo 13</a:t>
            </a:r>
          </a:p>
          <a:p>
            <a:pPr lvl="3"/>
            <a:endParaRPr lang="en-US" dirty="0"/>
          </a:p>
          <a:p>
            <a:r>
              <a:rPr lang="en-US" dirty="0" smtClean="0"/>
              <a:t>Cox Chapter 27</a:t>
            </a:r>
          </a:p>
          <a:p>
            <a:pPr lvl="1"/>
            <a:r>
              <a:rPr lang="en-US" dirty="0" smtClean="0"/>
              <a:t>The initial response from Mission Control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Apollo 13 movie</a:t>
            </a:r>
          </a:p>
          <a:p>
            <a:pPr lvl="1"/>
            <a:r>
              <a:rPr lang="en-US" dirty="0" smtClean="0"/>
              <a:t>A unified dramatization of the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8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EC5CE8-075E-48E8-9B80-8D34D5AF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Early Apollo </a:t>
            </a:r>
            <a:r>
              <a:rPr lang="en-US" b="1" u="sng" dirty="0"/>
              <a:t>Crew Planning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DA2CDDF-F7C9-4341-A042-CEB3E9D77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4587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Apollo 7 (C)</a:t>
            </a:r>
          </a:p>
          <a:p>
            <a:pPr marL="457200" lvl="1" indent="0">
              <a:buNone/>
            </a:pPr>
            <a:r>
              <a:rPr lang="en-US" dirty="0"/>
              <a:t>CDR: Schirra</a:t>
            </a:r>
          </a:p>
          <a:p>
            <a:pPr marL="457200" lvl="1" indent="0">
              <a:buNone/>
            </a:pPr>
            <a:r>
              <a:rPr lang="en-US" dirty="0"/>
              <a:t>CMP: Eisele</a:t>
            </a:r>
          </a:p>
          <a:p>
            <a:pPr marL="457200" lvl="1" indent="0">
              <a:buNone/>
            </a:pPr>
            <a:r>
              <a:rPr lang="en-US" dirty="0"/>
              <a:t>LMP: Cunningham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10 (F)</a:t>
            </a:r>
          </a:p>
          <a:p>
            <a:pPr marL="457200" lvl="1" indent="0">
              <a:buNone/>
            </a:pPr>
            <a:r>
              <a:rPr lang="en-US" dirty="0"/>
              <a:t>CDR: Stafford</a:t>
            </a:r>
          </a:p>
          <a:p>
            <a:pPr marL="457200" lvl="1" indent="0">
              <a:buNone/>
            </a:pPr>
            <a:r>
              <a:rPr lang="en-US" dirty="0"/>
              <a:t>CMP: Young</a:t>
            </a:r>
          </a:p>
          <a:p>
            <a:pPr marL="457200" lvl="1" indent="0">
              <a:buNone/>
            </a:pPr>
            <a:r>
              <a:rPr lang="en-US" dirty="0"/>
              <a:t>LMP: Cernan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E394279C-8763-4563-BFAF-7450484EC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7462" y="1825625"/>
            <a:ext cx="360633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Apollo 9 (E)</a:t>
            </a:r>
          </a:p>
          <a:p>
            <a:pPr marL="457200" lvl="1" indent="0">
              <a:buNone/>
            </a:pPr>
            <a:r>
              <a:rPr lang="en-US" dirty="0"/>
              <a:t>CDR: Borman</a:t>
            </a:r>
          </a:p>
          <a:p>
            <a:pPr marL="457200" lvl="1" indent="0">
              <a:buNone/>
            </a:pPr>
            <a:r>
              <a:rPr lang="en-US" dirty="0"/>
              <a:t>CMP: Collins</a:t>
            </a:r>
          </a:p>
          <a:p>
            <a:pPr marL="457200" lvl="1" indent="0">
              <a:buNone/>
            </a:pPr>
            <a:r>
              <a:rPr lang="en-US" dirty="0"/>
              <a:t>LMP: Anders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12 (H)</a:t>
            </a:r>
          </a:p>
          <a:p>
            <a:pPr marL="457200" lvl="1" indent="0">
              <a:buNone/>
            </a:pPr>
            <a:r>
              <a:rPr lang="en-US" dirty="0"/>
              <a:t>CDR: Armstrong</a:t>
            </a:r>
          </a:p>
          <a:p>
            <a:pPr marL="457200" lvl="1" indent="0">
              <a:buNone/>
            </a:pPr>
            <a:r>
              <a:rPr lang="en-US" dirty="0"/>
              <a:t>CMP: Lovell</a:t>
            </a:r>
          </a:p>
          <a:p>
            <a:pPr marL="457200" lvl="1" indent="0">
              <a:buNone/>
            </a:pPr>
            <a:r>
              <a:rPr lang="en-US" dirty="0"/>
              <a:t>LMP: Aldrin</a:t>
            </a:r>
          </a:p>
          <a:p>
            <a:pPr lvl="1"/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="" xmlns:a16="http://schemas.microsoft.com/office/drawing/2014/main" id="{48E92C84-9F71-4C50-A49D-74A286468BEB}"/>
              </a:ext>
            </a:extLst>
          </p:cNvPr>
          <p:cNvSpPr txBox="1">
            <a:spLocks/>
          </p:cNvSpPr>
          <p:nvPr/>
        </p:nvSpPr>
        <p:spPr>
          <a:xfrm>
            <a:off x="4150823" y="1825625"/>
            <a:ext cx="33458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Apollo 8 (D)</a:t>
            </a:r>
          </a:p>
          <a:p>
            <a:pPr marL="457200" lvl="1" indent="0">
              <a:buNone/>
            </a:pPr>
            <a:r>
              <a:rPr lang="en-US" dirty="0"/>
              <a:t>CDR: </a:t>
            </a:r>
            <a:r>
              <a:rPr lang="en-US" dirty="0" err="1"/>
              <a:t>McDivitt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CMP: Scott</a:t>
            </a:r>
          </a:p>
          <a:p>
            <a:pPr marL="457200" lvl="1" indent="0">
              <a:buNone/>
            </a:pPr>
            <a:r>
              <a:rPr lang="en-US" dirty="0"/>
              <a:t>LMP: </a:t>
            </a:r>
            <a:r>
              <a:rPr lang="en-US" dirty="0" err="1"/>
              <a:t>Schweickart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11 (G)</a:t>
            </a:r>
          </a:p>
          <a:p>
            <a:pPr marL="457200" lvl="1" indent="0">
              <a:buNone/>
            </a:pPr>
            <a:r>
              <a:rPr lang="en-US" dirty="0"/>
              <a:t>CDR: Conrad</a:t>
            </a:r>
          </a:p>
          <a:p>
            <a:pPr marL="457200" lvl="1" indent="0">
              <a:buNone/>
            </a:pPr>
            <a:r>
              <a:rPr lang="en-US" dirty="0"/>
              <a:t>CMP: Gordon</a:t>
            </a:r>
          </a:p>
          <a:p>
            <a:pPr marL="457200" lvl="1" indent="0">
              <a:buNone/>
            </a:pPr>
            <a:r>
              <a:rPr lang="en-US" dirty="0"/>
              <a:t>LMP: Williams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89876370-B74B-42C1-BB49-C9942E1A6D7A}"/>
              </a:ext>
            </a:extLst>
          </p:cNvPr>
          <p:cNvGrpSpPr/>
          <p:nvPr/>
        </p:nvGrpSpPr>
        <p:grpSpPr>
          <a:xfrm>
            <a:off x="6364778" y="1906386"/>
            <a:ext cx="1382685" cy="2468879"/>
            <a:chOff x="6364778" y="1906386"/>
            <a:chExt cx="1382685" cy="2468879"/>
          </a:xfrm>
        </p:grpSpPr>
        <p:sp>
          <p:nvSpPr>
            <p:cNvPr id="20" name="Arrow: Left-Right 19">
              <a:extLst>
                <a:ext uri="{FF2B5EF4-FFF2-40B4-BE49-F238E27FC236}">
                  <a16:creationId xmlns="" xmlns:a16="http://schemas.microsoft.com/office/drawing/2014/main" id="{6543C1CF-6BB7-424E-93A2-B7EC6FE65733}"/>
                </a:ext>
              </a:extLst>
            </p:cNvPr>
            <p:cNvSpPr/>
            <p:nvPr/>
          </p:nvSpPr>
          <p:spPr>
            <a:xfrm>
              <a:off x="6364778" y="1906386"/>
              <a:ext cx="1382684" cy="25492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row: Left-Right 20">
              <a:extLst>
                <a:ext uri="{FF2B5EF4-FFF2-40B4-BE49-F238E27FC236}">
                  <a16:creationId xmlns="" xmlns:a16="http://schemas.microsoft.com/office/drawing/2014/main" id="{97EA5E6C-9BFD-4360-8552-4F47483A8D35}"/>
                </a:ext>
              </a:extLst>
            </p:cNvPr>
            <p:cNvSpPr/>
            <p:nvPr/>
          </p:nvSpPr>
          <p:spPr>
            <a:xfrm>
              <a:off x="6364779" y="4120342"/>
              <a:ext cx="1382684" cy="25492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3639A16C-12E0-444B-96A8-0E2B33150F7F}"/>
              </a:ext>
            </a:extLst>
          </p:cNvPr>
          <p:cNvGrpSpPr/>
          <p:nvPr/>
        </p:nvGrpSpPr>
        <p:grpSpPr>
          <a:xfrm>
            <a:off x="7845829" y="2665613"/>
            <a:ext cx="3077094" cy="3653071"/>
            <a:chOff x="7845829" y="2665613"/>
            <a:chExt cx="3077094" cy="3653071"/>
          </a:xfrm>
        </p:grpSpPr>
        <p:sp>
          <p:nvSpPr>
            <p:cNvPr id="22" name="Arrow: Curved Right 21">
              <a:extLst>
                <a:ext uri="{FF2B5EF4-FFF2-40B4-BE49-F238E27FC236}">
                  <a16:creationId xmlns="" xmlns:a16="http://schemas.microsoft.com/office/drawing/2014/main" id="{3165B10E-FB57-4532-A5AF-56A4CE7E2A68}"/>
                </a:ext>
              </a:extLst>
            </p:cNvPr>
            <p:cNvSpPr/>
            <p:nvPr/>
          </p:nvSpPr>
          <p:spPr>
            <a:xfrm rot="10800000">
              <a:off x="9928169" y="2665613"/>
              <a:ext cx="994754" cy="2538153"/>
            </a:xfrm>
            <a:prstGeom prst="curved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Arrow: Curved Left 22">
              <a:extLst>
                <a:ext uri="{FF2B5EF4-FFF2-40B4-BE49-F238E27FC236}">
                  <a16:creationId xmlns="" xmlns:a16="http://schemas.microsoft.com/office/drawing/2014/main" id="{CAE15EF9-5D9A-44A6-BC60-4C1834AB1764}"/>
                </a:ext>
              </a:extLst>
            </p:cNvPr>
            <p:cNvSpPr/>
            <p:nvPr/>
          </p:nvSpPr>
          <p:spPr>
            <a:xfrm rot="10800000">
              <a:off x="7845829" y="4982093"/>
              <a:ext cx="410095" cy="537557"/>
            </a:xfrm>
            <a:prstGeom prst="curved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EDA29443-E151-4B5A-ADFF-45A4E354405E}"/>
                </a:ext>
              </a:extLst>
            </p:cNvPr>
            <p:cNvGrpSpPr/>
            <p:nvPr/>
          </p:nvGrpSpPr>
          <p:grpSpPr>
            <a:xfrm>
              <a:off x="8899925" y="5622579"/>
              <a:ext cx="869149" cy="696105"/>
              <a:chOff x="9116056" y="5615795"/>
              <a:chExt cx="869149" cy="696105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98B0D6AA-F759-455C-A4EC-9E51F5A9A7C4}"/>
                  </a:ext>
                </a:extLst>
              </p:cNvPr>
              <p:cNvSpPr txBox="1"/>
              <p:nvPr/>
            </p:nvSpPr>
            <p:spPr>
              <a:xfrm>
                <a:off x="9116056" y="5850235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Haise</a:t>
                </a:r>
                <a:endParaRPr lang="en-US" sz="2400" dirty="0"/>
              </a:p>
            </p:txBody>
          </p:sp>
          <p:sp>
            <p:nvSpPr>
              <p:cNvPr id="25" name="Arrow: Up 24">
                <a:extLst>
                  <a:ext uri="{FF2B5EF4-FFF2-40B4-BE49-F238E27FC236}">
                    <a16:creationId xmlns="" xmlns:a16="http://schemas.microsoft.com/office/drawing/2014/main" id="{98B9465E-212A-4D93-B82F-552B754ED8E6}"/>
                  </a:ext>
                </a:extLst>
              </p:cNvPr>
              <p:cNvSpPr/>
              <p:nvPr/>
            </p:nvSpPr>
            <p:spPr>
              <a:xfrm>
                <a:off x="9449145" y="5615795"/>
                <a:ext cx="202970" cy="326968"/>
              </a:xfrm>
              <a:prstGeom prst="up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ECF5FFE6-2F8E-4B80-B375-E0F4FD974EBF}"/>
              </a:ext>
            </a:extLst>
          </p:cNvPr>
          <p:cNvGrpSpPr/>
          <p:nvPr/>
        </p:nvGrpSpPr>
        <p:grpSpPr>
          <a:xfrm>
            <a:off x="5478432" y="5615795"/>
            <a:ext cx="814647" cy="702889"/>
            <a:chOff x="5688676" y="5615795"/>
            <a:chExt cx="814647" cy="702889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4C157E6E-2A0C-461D-8631-5A2802F70882}"/>
                </a:ext>
              </a:extLst>
            </p:cNvPr>
            <p:cNvSpPr txBox="1"/>
            <p:nvPr/>
          </p:nvSpPr>
          <p:spPr>
            <a:xfrm>
              <a:off x="5688676" y="5857019"/>
              <a:ext cx="814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Bean</a:t>
              </a:r>
            </a:p>
          </p:txBody>
        </p:sp>
        <p:sp>
          <p:nvSpPr>
            <p:cNvPr id="27" name="Arrow: Up 26">
              <a:extLst>
                <a:ext uri="{FF2B5EF4-FFF2-40B4-BE49-F238E27FC236}">
                  <a16:creationId xmlns="" xmlns:a16="http://schemas.microsoft.com/office/drawing/2014/main" id="{B76D4BE0-F85F-4DB4-AF33-39921786F488}"/>
                </a:ext>
              </a:extLst>
            </p:cNvPr>
            <p:cNvSpPr/>
            <p:nvPr/>
          </p:nvSpPr>
          <p:spPr>
            <a:xfrm>
              <a:off x="5994514" y="5615795"/>
              <a:ext cx="202970" cy="326968"/>
            </a:xfrm>
            <a:prstGeom prst="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87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EC5CE8-075E-48E8-9B80-8D34D5AF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</a:t>
            </a:r>
            <a:r>
              <a:rPr lang="en-US" b="1" u="sng" dirty="0" smtClean="0"/>
              <a:t>he Apollo 13 and 14 Crews</a:t>
            </a:r>
            <a:endParaRPr lang="en-US" b="1" u="sn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DA2CDDF-F7C9-4341-A042-CEB3E9D77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54986"/>
            <a:ext cx="234961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Apollo </a:t>
            </a:r>
            <a:r>
              <a:rPr lang="en-US" sz="1800" dirty="0" smtClean="0"/>
              <a:t>7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CDR: Schirra</a:t>
            </a:r>
          </a:p>
          <a:p>
            <a:pPr marL="457200" lvl="1" indent="0">
              <a:buNone/>
            </a:pPr>
            <a:r>
              <a:rPr lang="en-US" sz="1800" dirty="0"/>
              <a:t>CMP: Eisele</a:t>
            </a:r>
          </a:p>
          <a:p>
            <a:pPr marL="457200" lvl="1" indent="0">
              <a:buNone/>
            </a:pPr>
            <a:r>
              <a:rPr lang="en-US" sz="1800" dirty="0"/>
              <a:t>LMP: Cunningham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Apollo 9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CDR: </a:t>
            </a:r>
            <a:r>
              <a:rPr lang="en-US" sz="1800" dirty="0" err="1" smtClean="0"/>
              <a:t>Borman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CMP: </a:t>
            </a:r>
            <a:r>
              <a:rPr lang="en-US" sz="1800" dirty="0" smtClean="0"/>
              <a:t>Collins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LMP: </a:t>
            </a:r>
            <a:r>
              <a:rPr lang="en-US" sz="1800" dirty="0" smtClean="0"/>
              <a:t>Anders</a:t>
            </a:r>
            <a:endParaRPr lang="en-US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E394279C-8763-4563-BFAF-7450484EC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3957" y="1854986"/>
            <a:ext cx="205088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Apollo 10 Backup</a:t>
            </a:r>
          </a:p>
          <a:p>
            <a:pPr marL="457200" lvl="1" indent="0">
              <a:buNone/>
            </a:pPr>
            <a:r>
              <a:rPr lang="en-US" sz="1800" dirty="0" smtClean="0"/>
              <a:t>CDR: </a:t>
            </a:r>
            <a:r>
              <a:rPr lang="en-US" sz="1800" b="1" dirty="0" smtClean="0">
                <a:solidFill>
                  <a:srgbClr val="FF0000"/>
                </a:solidFill>
              </a:rPr>
              <a:t>Cooper</a:t>
            </a:r>
          </a:p>
          <a:p>
            <a:pPr marL="457200" lvl="1" indent="0">
              <a:buNone/>
            </a:pPr>
            <a:r>
              <a:rPr lang="en-US" sz="1800" dirty="0" smtClean="0"/>
              <a:t>CMP: </a:t>
            </a:r>
            <a:r>
              <a:rPr lang="en-US" sz="1800" dirty="0" err="1" smtClean="0"/>
              <a:t>Eisele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/>
              <a:t>LMP: </a:t>
            </a:r>
            <a:r>
              <a:rPr lang="en-US" sz="1800" b="1" dirty="0" smtClean="0">
                <a:solidFill>
                  <a:srgbClr val="FF0000"/>
                </a:solidFill>
              </a:rPr>
              <a:t>Mitchell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Apollo 11 Backup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CDR: </a:t>
            </a:r>
            <a:r>
              <a:rPr lang="en-US" sz="1800" dirty="0" smtClean="0"/>
              <a:t>Lovell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CMP: </a:t>
            </a:r>
            <a:r>
              <a:rPr lang="en-US" sz="1800" dirty="0" smtClean="0"/>
              <a:t>Anders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LMP: </a:t>
            </a:r>
            <a:r>
              <a:rPr lang="en-US" sz="1800" b="1" dirty="0" err="1" smtClean="0">
                <a:solidFill>
                  <a:srgbClr val="FF0000"/>
                </a:solidFill>
              </a:rPr>
              <a:t>Haise</a:t>
            </a:r>
            <a:endParaRPr lang="en-US" sz="1800" b="1" dirty="0">
              <a:solidFill>
                <a:srgbClr val="FF0000"/>
              </a:solidFill>
            </a:endParaRPr>
          </a:p>
          <a:p>
            <a:pPr lvl="1"/>
            <a:endParaRPr lang="en-US" sz="1800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="" xmlns:a16="http://schemas.microsoft.com/office/drawing/2014/main" id="{48E92C84-9F71-4C50-A49D-74A286468BEB}"/>
              </a:ext>
            </a:extLst>
          </p:cNvPr>
          <p:cNvSpPr txBox="1">
            <a:spLocks/>
          </p:cNvSpPr>
          <p:nvPr/>
        </p:nvSpPr>
        <p:spPr>
          <a:xfrm>
            <a:off x="2328792" y="3171039"/>
            <a:ext cx="1998308" cy="2410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Apollo </a:t>
            </a:r>
            <a:r>
              <a:rPr lang="en-US" sz="1800" b="1" dirty="0">
                <a:solidFill>
                  <a:srgbClr val="FF0000"/>
                </a:solidFill>
              </a:rPr>
              <a:t>8</a:t>
            </a:r>
            <a:endParaRPr lang="en-US" sz="18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1800" dirty="0"/>
              <a:t>CDR: </a:t>
            </a:r>
            <a:r>
              <a:rPr lang="en-US" sz="1800" dirty="0" err="1" smtClean="0"/>
              <a:t>Borman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CMP: </a:t>
            </a:r>
            <a:r>
              <a:rPr lang="en-US" sz="1800" b="1" dirty="0" smtClean="0">
                <a:solidFill>
                  <a:srgbClr val="FF0000"/>
                </a:solidFill>
              </a:rPr>
              <a:t>Lovell</a:t>
            </a:r>
            <a:endParaRPr lang="en-US" sz="18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1800" dirty="0"/>
              <a:t>LMP: </a:t>
            </a:r>
            <a:r>
              <a:rPr lang="en-US" sz="1800" dirty="0" smtClean="0"/>
              <a:t>Anders</a:t>
            </a:r>
            <a:endParaRPr lang="en-US" sz="1800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="" xmlns:a16="http://schemas.microsoft.com/office/drawing/2014/main" id="{E394279C-8763-4563-BFAF-7450484EC490}"/>
              </a:ext>
            </a:extLst>
          </p:cNvPr>
          <p:cNvSpPr txBox="1">
            <a:spLocks/>
          </p:cNvSpPr>
          <p:nvPr/>
        </p:nvSpPr>
        <p:spPr>
          <a:xfrm>
            <a:off x="6096000" y="1854986"/>
            <a:ext cx="22046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Apollo 13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CDR: </a:t>
            </a:r>
            <a:r>
              <a:rPr lang="en-US" sz="1800" b="1" dirty="0" smtClean="0">
                <a:solidFill>
                  <a:srgbClr val="FF0000"/>
                </a:solidFill>
              </a:rPr>
              <a:t>Shepard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CMP: </a:t>
            </a:r>
            <a:r>
              <a:rPr lang="en-US" sz="1800" b="1" dirty="0" err="1" smtClean="0">
                <a:solidFill>
                  <a:srgbClr val="FF0000"/>
                </a:solidFill>
              </a:rPr>
              <a:t>Roosa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LMP: Mitchell</a:t>
            </a:r>
          </a:p>
          <a:p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Apollo 14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CDR: Lovell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CMP: </a:t>
            </a:r>
            <a:r>
              <a:rPr lang="en-US" sz="1800" b="1" dirty="0" smtClean="0">
                <a:solidFill>
                  <a:srgbClr val="FF0000"/>
                </a:solidFill>
              </a:rPr>
              <a:t>Mattingly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LMP: </a:t>
            </a:r>
            <a:r>
              <a:rPr lang="en-US" sz="1800" dirty="0" err="1" smtClean="0"/>
              <a:t>Haise</a:t>
            </a:r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="" xmlns:a16="http://schemas.microsoft.com/office/drawing/2014/main" id="{E394279C-8763-4563-BFAF-7450484EC490}"/>
              </a:ext>
            </a:extLst>
          </p:cNvPr>
          <p:cNvSpPr txBox="1">
            <a:spLocks/>
          </p:cNvSpPr>
          <p:nvPr/>
        </p:nvSpPr>
        <p:spPr>
          <a:xfrm>
            <a:off x="8244283" y="1854986"/>
            <a:ext cx="22046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Apollo 14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CDR: Shepard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CMP: </a:t>
            </a:r>
            <a:r>
              <a:rPr lang="en-US" sz="1800" dirty="0" err="1" smtClean="0"/>
              <a:t>Roosa</a:t>
            </a:r>
            <a:endParaRPr lang="en-US" sz="1800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LMP: Mitchell</a:t>
            </a:r>
          </a:p>
          <a:p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Apollo 13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CDR: Lovell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CMP: Mattingly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LMP: </a:t>
            </a:r>
            <a:r>
              <a:rPr lang="en-US" sz="1800" dirty="0" err="1" smtClean="0"/>
              <a:t>Haise</a:t>
            </a:r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30" name="Content Placeholder 7">
            <a:extLst>
              <a:ext uri="{FF2B5EF4-FFF2-40B4-BE49-F238E27FC236}">
                <a16:creationId xmlns="" xmlns:a16="http://schemas.microsoft.com/office/drawing/2014/main" id="{E394279C-8763-4563-BFAF-7450484EC490}"/>
              </a:ext>
            </a:extLst>
          </p:cNvPr>
          <p:cNvSpPr txBox="1">
            <a:spLocks/>
          </p:cNvSpPr>
          <p:nvPr/>
        </p:nvSpPr>
        <p:spPr>
          <a:xfrm>
            <a:off x="10240863" y="3891362"/>
            <a:ext cx="2092239" cy="12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Apollo 13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CDR: Lovell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CMP: </a:t>
            </a:r>
            <a:r>
              <a:rPr lang="en-US" sz="1800" b="1" dirty="0" err="1" smtClean="0">
                <a:solidFill>
                  <a:srgbClr val="FF0000"/>
                </a:solidFill>
              </a:rPr>
              <a:t>Swigert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LMP: </a:t>
            </a:r>
            <a:r>
              <a:rPr lang="en-US" sz="1800" dirty="0" err="1" smtClean="0"/>
              <a:t>Haise</a:t>
            </a:r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241247" y="2986373"/>
            <a:ext cx="186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</a:t>
            </a:r>
            <a:r>
              <a:rPr lang="en-US" dirty="0" err="1" smtClean="0">
                <a:solidFill>
                  <a:schemeClr val="accent1"/>
                </a:solidFill>
              </a:rPr>
              <a:t>McDivitt</a:t>
            </a:r>
            <a:r>
              <a:rPr lang="en-US" dirty="0" smtClean="0">
                <a:solidFill>
                  <a:schemeClr val="accent1"/>
                </a:solidFill>
              </a:rPr>
              <a:t> says no)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26552" y="1862867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263905" y="3891362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291197" y="3891362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244987" y="1862867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131313" y="3891362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262247" y="3891362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344353" y="3933039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225689" y="1854986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18260" y="5081983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</a:t>
            </a:r>
            <a:r>
              <a:rPr lang="en-US" dirty="0" err="1" smtClean="0">
                <a:solidFill>
                  <a:schemeClr val="accent1"/>
                </a:solidFill>
              </a:rPr>
              <a:t>Borman</a:t>
            </a:r>
            <a:r>
              <a:rPr lang="en-US" dirty="0" smtClean="0">
                <a:solidFill>
                  <a:schemeClr val="accent1"/>
                </a:solidFill>
              </a:rPr>
              <a:t> says no)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69917" y="2986373"/>
            <a:ext cx="170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</a:t>
            </a:r>
            <a:r>
              <a:rPr lang="en-US" dirty="0" err="1" smtClean="0">
                <a:solidFill>
                  <a:schemeClr val="accent1"/>
                </a:solidFill>
              </a:rPr>
              <a:t>Schirra</a:t>
            </a:r>
            <a:r>
              <a:rPr lang="en-US" dirty="0" smtClean="0">
                <a:solidFill>
                  <a:schemeClr val="accent1"/>
                </a:solidFill>
              </a:rPr>
              <a:t> says no)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263" b="19276"/>
          <a:stretch/>
        </p:blipFill>
        <p:spPr>
          <a:xfrm>
            <a:off x="-1371" y="-3355"/>
            <a:ext cx="12198406" cy="68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1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b="25078"/>
          <a:stretch/>
        </p:blipFill>
        <p:spPr>
          <a:xfrm>
            <a:off x="-7168" y="-1"/>
            <a:ext cx="12197736" cy="685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3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904" y="0"/>
            <a:ext cx="523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21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458" b="8583"/>
          <a:stretch/>
        </p:blipFill>
        <p:spPr>
          <a:xfrm rot="10800000">
            <a:off x="0" y="-28576"/>
            <a:ext cx="121920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09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24" b="14892"/>
          <a:stretch/>
        </p:blipFill>
        <p:spPr>
          <a:xfrm>
            <a:off x="0" y="0"/>
            <a:ext cx="12169310" cy="686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80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39" t="14591"/>
          <a:stretch/>
        </p:blipFill>
        <p:spPr>
          <a:xfrm>
            <a:off x="115294" y="0"/>
            <a:ext cx="11849808" cy="684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79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856</Words>
  <Application>Microsoft Office PowerPoint</Application>
  <PresentationFormat>Widescreen</PresentationFormat>
  <Paragraphs>117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Apollo 13: Abort</vt:lpstr>
      <vt:lpstr>Early Apollo Crew Planning</vt:lpstr>
      <vt:lpstr>The Apollo 13 and 14 Crews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Groups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Apollo 13</dc:title>
  <dc:creator>The Tablet</dc:creator>
  <cp:lastModifiedBy>The Tablet</cp:lastModifiedBy>
  <cp:revision>17</cp:revision>
  <dcterms:created xsi:type="dcterms:W3CDTF">2019-04-25T01:53:42Z</dcterms:created>
  <dcterms:modified xsi:type="dcterms:W3CDTF">2019-04-25T04:19:18Z</dcterms:modified>
</cp:coreProperties>
</file>