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62" r:id="rId5"/>
    <p:sldId id="266" r:id="rId6"/>
    <p:sldId id="270" r:id="rId7"/>
    <p:sldId id="258" r:id="rId8"/>
    <p:sldId id="257" r:id="rId9"/>
    <p:sldId id="264" r:id="rId10"/>
    <p:sldId id="263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34" d="100"/>
          <a:sy n="34" d="100"/>
        </p:scale>
        <p:origin x="39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1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2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2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E19B3-0F5D-472D-975E-5CDB3B76DBC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4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5xf5DHiM4" TargetMode="External"/><Relationship Id="rId2" Type="http://schemas.openxmlformats.org/officeDocument/2006/relationships/hyperlink" Target="https://www.firstmenonthemo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ww.firstmenonthemoon.com/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Apollo 11: Lunar Landing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17029" y="562519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Lunar Landing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5943" y="6107856"/>
            <a:ext cx="173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3D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8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181" b="18240"/>
          <a:stretch/>
        </p:blipFill>
        <p:spPr>
          <a:xfrm>
            <a:off x="-32656" y="0"/>
            <a:ext cx="1222213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004" t="19584" r="23661" b="7440"/>
          <a:stretch/>
        </p:blipFill>
        <p:spPr>
          <a:xfrm>
            <a:off x="0" y="232681"/>
            <a:ext cx="4733135" cy="6404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286" t="15060" r="17132" b="8988"/>
          <a:stretch/>
        </p:blipFill>
        <p:spPr>
          <a:xfrm>
            <a:off x="4796518" y="232681"/>
            <a:ext cx="7395482" cy="60089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16930" y="6122"/>
            <a:ext cx="16205" cy="685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0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729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016" r="19103"/>
          <a:stretch/>
        </p:blipFill>
        <p:spPr>
          <a:xfrm>
            <a:off x="5465989" y="0"/>
            <a:ext cx="6726011" cy="68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Chaikin</a:t>
            </a:r>
            <a:r>
              <a:rPr lang="en-US" dirty="0" smtClean="0"/>
              <a:t> Chapter 5 </a:t>
            </a:r>
            <a:r>
              <a:rPr lang="en-US" smtClean="0"/>
              <a:t>(“The First Lunar Landing”)</a:t>
            </a:r>
            <a:endParaRPr lang="en-US" dirty="0" smtClean="0"/>
          </a:p>
          <a:p>
            <a:pPr lvl="1"/>
            <a:r>
              <a:rPr lang="en-US" dirty="0" smtClean="0"/>
              <a:t>The astronauts’ view of Apollo 11</a:t>
            </a:r>
          </a:p>
          <a:p>
            <a:pPr lvl="3"/>
            <a:endParaRPr lang="en-US" dirty="0"/>
          </a:p>
          <a:p>
            <a:r>
              <a:rPr lang="en-US" dirty="0" smtClean="0"/>
              <a:t>Cox Chapter 24 (“We … We’re Go on That Flight!”)</a:t>
            </a:r>
          </a:p>
          <a:p>
            <a:pPr lvl="1"/>
            <a:r>
              <a:rPr lang="en-US" dirty="0" smtClean="0"/>
              <a:t>Mission control’s view of Apollo 11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Harland Chapter 2 (“Magnificent Desolation”)</a:t>
            </a:r>
          </a:p>
          <a:p>
            <a:pPr lvl="1"/>
            <a:r>
              <a:rPr lang="en-US" dirty="0" smtClean="0"/>
              <a:t>The first moonwalk</a:t>
            </a:r>
          </a:p>
          <a:p>
            <a:pPr lvl="4"/>
            <a:endParaRPr lang="en-US" dirty="0"/>
          </a:p>
          <a:p>
            <a:r>
              <a:rPr lang="en-US" dirty="0" smtClean="0"/>
              <a:t>Glenn lecture video (“40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Apollo 11”)</a:t>
            </a:r>
          </a:p>
          <a:p>
            <a:pPr lvl="1"/>
            <a:r>
              <a:rPr lang="en-US" dirty="0" smtClean="0"/>
              <a:t>The three Apollo 11 astronauts tell their story 40 years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11 Landing Site Selection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17" y="1797050"/>
            <a:ext cx="10910207" cy="4351338"/>
          </a:xfrm>
        </p:spPr>
        <p:txBody>
          <a:bodyPr/>
          <a:lstStyle/>
          <a:p>
            <a:r>
              <a:rPr lang="en-US" b="1" dirty="0" smtClean="0"/>
              <a:t>Smoothness</a:t>
            </a:r>
            <a:r>
              <a:rPr lang="en-US" dirty="0" smtClean="0"/>
              <a:t>: The sites should have relatively few craters</a:t>
            </a:r>
          </a:p>
          <a:p>
            <a:r>
              <a:rPr lang="en-US" b="1" dirty="0" smtClean="0"/>
              <a:t>Slope:</a:t>
            </a:r>
            <a:r>
              <a:rPr lang="en-US" dirty="0" smtClean="0"/>
              <a:t> The general slope of the landing area must be less than 2 degrees</a:t>
            </a:r>
          </a:p>
          <a:p>
            <a:r>
              <a:rPr lang="en-US" b="1" dirty="0" smtClean="0"/>
              <a:t>Approach path: </a:t>
            </a:r>
            <a:r>
              <a:rPr lang="en-US" dirty="0"/>
              <a:t>T</a:t>
            </a:r>
            <a:r>
              <a:rPr lang="en-US" dirty="0" smtClean="0"/>
              <a:t>here should be no large hills, tall cliffs or deep craters which could cause incorrect altitude signals to the landing radar</a:t>
            </a:r>
          </a:p>
          <a:p>
            <a:r>
              <a:rPr lang="en-US" b="1" dirty="0" smtClean="0"/>
              <a:t>Free-return:</a:t>
            </a:r>
            <a:r>
              <a:rPr lang="en-US" dirty="0" smtClean="0"/>
              <a:t> The sites must be within reach of the Apollo spacecraft in the free-return trajectory</a:t>
            </a:r>
          </a:p>
          <a:p>
            <a:r>
              <a:rPr lang="en-US" b="1" dirty="0" smtClean="0"/>
              <a:t>Fuel: </a:t>
            </a:r>
            <a:r>
              <a:rPr lang="en-US" dirty="0"/>
              <a:t>S</a:t>
            </a:r>
            <a:r>
              <a:rPr lang="en-US" dirty="0" smtClean="0"/>
              <a:t>ites near the lunar equator were selected to allow for minimizing the need for plane change maneuvers by the CSM</a:t>
            </a:r>
          </a:p>
          <a:p>
            <a:r>
              <a:rPr lang="en-US" b="1" dirty="0"/>
              <a:t>L</a:t>
            </a:r>
            <a:r>
              <a:rPr lang="en-US" b="1" dirty="0" smtClean="0"/>
              <a:t>aunch delays: </a:t>
            </a:r>
            <a:r>
              <a:rPr lang="en-US" dirty="0"/>
              <a:t>T</a:t>
            </a:r>
            <a:r>
              <a:rPr lang="en-US" dirty="0" smtClean="0"/>
              <a:t>hree sites were selected to allow for launch delays of up to 5 days </a:t>
            </a:r>
          </a:p>
        </p:txBody>
      </p:sp>
    </p:spTree>
    <p:extLst>
      <p:ext uri="{BB962C8B-B14F-4D97-AF65-F5344CB8AC3E}">
        <p14:creationId xmlns:p14="http://schemas.microsoft.com/office/powerpoint/2010/main" val="42702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60" y="26253"/>
            <a:ext cx="6395215" cy="6831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5326"/>
            <a:ext cx="5617029" cy="42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848" b="4643"/>
          <a:stretch/>
        </p:blipFill>
        <p:spPr>
          <a:xfrm>
            <a:off x="-1" y="1057275"/>
            <a:ext cx="12200291" cy="58007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9753" y="2027464"/>
            <a:ext cx="8161565" cy="1509033"/>
            <a:chOff x="749753" y="2027464"/>
            <a:chExt cx="8161565" cy="1509033"/>
          </a:xfrm>
        </p:grpSpPr>
        <p:sp>
          <p:nvSpPr>
            <p:cNvPr id="3" name="Down Arrow 2"/>
            <p:cNvSpPr/>
            <p:nvPr/>
          </p:nvSpPr>
          <p:spPr>
            <a:xfrm>
              <a:off x="8548007" y="2118632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own Arrow 3"/>
            <p:cNvSpPr/>
            <p:nvPr/>
          </p:nvSpPr>
          <p:spPr>
            <a:xfrm>
              <a:off x="5459185" y="2209800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wn Arrow 4"/>
            <p:cNvSpPr/>
            <p:nvPr/>
          </p:nvSpPr>
          <p:spPr>
            <a:xfrm>
              <a:off x="749753" y="2027464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42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67" t="23444" r="8527" b="8391"/>
          <a:stretch/>
        </p:blipFill>
        <p:spPr>
          <a:xfrm>
            <a:off x="200026" y="865413"/>
            <a:ext cx="11926060" cy="5992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5414"/>
          </a:xfrm>
        </p:spPr>
        <p:txBody>
          <a:bodyPr/>
          <a:lstStyle/>
          <a:p>
            <a:r>
              <a:rPr lang="en-US" dirty="0" smtClean="0"/>
              <a:t>Possible Apollo 11 Launch 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786"/>
            <a:ext cx="10515600" cy="1325563"/>
          </a:xfrm>
        </p:spPr>
        <p:txBody>
          <a:bodyPr/>
          <a:lstStyle/>
          <a:p>
            <a:r>
              <a:rPr lang="en-US" dirty="0" smtClean="0"/>
              <a:t>Decision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67"/>
            <a:ext cx="10515600" cy="4351338"/>
          </a:xfrm>
        </p:spPr>
        <p:txBody>
          <a:bodyPr/>
          <a:lstStyle/>
          <a:p>
            <a:r>
              <a:rPr lang="en-US" dirty="0" smtClean="0"/>
              <a:t>Launch</a:t>
            </a:r>
          </a:p>
          <a:p>
            <a:r>
              <a:rPr lang="en-US" dirty="0" smtClean="0"/>
              <a:t>Translunar Injection</a:t>
            </a:r>
          </a:p>
          <a:p>
            <a:r>
              <a:rPr lang="en-US" dirty="0" smtClean="0"/>
              <a:t>Lunar Orbit Insertion</a:t>
            </a:r>
          </a:p>
          <a:p>
            <a:r>
              <a:rPr lang="en-US" dirty="0" smtClean="0"/>
              <a:t>Lunar </a:t>
            </a:r>
            <a:r>
              <a:rPr lang="en-US" dirty="0"/>
              <a:t>o</a:t>
            </a:r>
            <a:r>
              <a:rPr lang="en-US" dirty="0" smtClean="0"/>
              <a:t>rbit circularization (LOI-2)</a:t>
            </a:r>
          </a:p>
          <a:p>
            <a:r>
              <a:rPr lang="en-US" dirty="0" smtClean="0"/>
              <a:t>Descent Orbit Insertion</a:t>
            </a:r>
          </a:p>
          <a:p>
            <a:r>
              <a:rPr lang="en-US" dirty="0" smtClean="0"/>
              <a:t>Powered Decent Initiation</a:t>
            </a:r>
          </a:p>
          <a:p>
            <a:r>
              <a:rPr lang="en-US" dirty="0" smtClean="0"/>
              <a:t>Post-landing lunar stay</a:t>
            </a:r>
          </a:p>
          <a:p>
            <a:r>
              <a:rPr lang="en-US" dirty="0" smtClean="0"/>
              <a:t>EVA</a:t>
            </a:r>
          </a:p>
          <a:p>
            <a:r>
              <a:rPr lang="en-US" dirty="0" smtClean="0"/>
              <a:t>Continued lunar orbit operations after docking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1" r="6082"/>
          <a:stretch/>
        </p:blipFill>
        <p:spPr>
          <a:xfrm>
            <a:off x="-7210" y="730704"/>
            <a:ext cx="12199210" cy="54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7" y="0"/>
            <a:ext cx="7200900" cy="414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63" b="44941"/>
          <a:stretch/>
        </p:blipFill>
        <p:spPr>
          <a:xfrm>
            <a:off x="7847239" y="37419"/>
            <a:ext cx="4916823" cy="3775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1131" b="9345"/>
          <a:stretch/>
        </p:blipFill>
        <p:spPr>
          <a:xfrm>
            <a:off x="893988" y="3554497"/>
            <a:ext cx="3959679" cy="33035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4790" y="5404758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Lunar Landing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8070" y="5339466"/>
            <a:ext cx="1786283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0013"/>
            <a:ext cx="12192000" cy="3478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7593"/>
            <a:ext cx="12192000" cy="970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239"/>
          <a:stretch/>
        </p:blipFill>
        <p:spPr>
          <a:xfrm>
            <a:off x="0" y="-2826"/>
            <a:ext cx="2361363" cy="226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761"/>
          <a:stretch/>
        </p:blipFill>
        <p:spPr>
          <a:xfrm>
            <a:off x="2551960" y="2276"/>
            <a:ext cx="2443524" cy="225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080" y="-10207"/>
            <a:ext cx="2247961" cy="2270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230" y="-1413"/>
            <a:ext cx="2249686" cy="2262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1550" y="7379"/>
            <a:ext cx="2220450" cy="22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234</Words>
  <Application>Microsoft Office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Apollo 11: Lunar Landing</vt:lpstr>
      <vt:lpstr>Apollo 11 Landing Site Selection Criteria</vt:lpstr>
      <vt:lpstr>PowerPoint Presentation</vt:lpstr>
      <vt:lpstr>PowerPoint Presentation</vt:lpstr>
      <vt:lpstr>Possible Apollo 11 Launch Dates</vt:lpstr>
      <vt:lpstr>Decision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11: Lunar Landing</dc:title>
  <dc:creator>The Tablet</dc:creator>
  <cp:lastModifiedBy>The Tablet</cp:lastModifiedBy>
  <cp:revision>23</cp:revision>
  <dcterms:created xsi:type="dcterms:W3CDTF">2019-04-18T00:02:10Z</dcterms:created>
  <dcterms:modified xsi:type="dcterms:W3CDTF">2019-04-18T04:16:39Z</dcterms:modified>
</cp:coreProperties>
</file>