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6" r:id="rId5"/>
    <p:sldId id="258" r:id="rId6"/>
    <p:sldId id="268" r:id="rId7"/>
    <p:sldId id="267" r:id="rId8"/>
    <p:sldId id="269" r:id="rId9"/>
    <p:sldId id="270" r:id="rId10"/>
    <p:sldId id="261" r:id="rId11"/>
    <p:sldId id="262" r:id="rId12"/>
    <p:sldId id="263" r:id="rId13"/>
    <p:sldId id="271" r:id="rId14"/>
    <p:sldId id="260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0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6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6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5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8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22C4-BD69-481D-B9E5-D6AD9714F2F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qCxcnhNAe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Cold War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87008" y="5653378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Duck and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6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51" y="369101"/>
            <a:ext cx="2322443" cy="1325563"/>
          </a:xfrm>
        </p:spPr>
        <p:txBody>
          <a:bodyPr/>
          <a:lstStyle/>
          <a:p>
            <a:pPr algn="ctr"/>
            <a:r>
              <a:rPr lang="en-US" dirty="0" smtClean="0"/>
              <a:t>Mercury-</a:t>
            </a:r>
            <a:br>
              <a:rPr lang="en-US" dirty="0" smtClean="0"/>
            </a:br>
            <a:r>
              <a:rPr lang="en-US" dirty="0" smtClean="0"/>
              <a:t>Redstone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23" y="349222"/>
            <a:ext cx="2346297" cy="1325563"/>
          </a:xfrm>
        </p:spPr>
        <p:txBody>
          <a:bodyPr/>
          <a:lstStyle/>
          <a:p>
            <a:pPr algn="ctr"/>
            <a:r>
              <a:rPr lang="en-US" dirty="0" smtClean="0"/>
              <a:t>Mercury-</a:t>
            </a:r>
            <a:br>
              <a:rPr lang="en-US" dirty="0" smtClean="0"/>
            </a:br>
            <a:r>
              <a:rPr lang="en-US" dirty="0" smtClean="0"/>
              <a:t>Atlas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75" y="0"/>
            <a:ext cx="5461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32221" cy="1325563"/>
          </a:xfrm>
        </p:spPr>
        <p:txBody>
          <a:bodyPr/>
          <a:lstStyle/>
          <a:p>
            <a:pPr algn="ctr"/>
            <a:r>
              <a:rPr lang="en-US" dirty="0" smtClean="0"/>
              <a:t>Gemini-</a:t>
            </a:r>
            <a:br>
              <a:rPr lang="en-US" dirty="0" smtClean="0"/>
            </a:br>
            <a:r>
              <a:rPr lang="en-US" dirty="0" smtClean="0"/>
              <a:t>Titan II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4" y="0"/>
            <a:ext cx="4399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39" y="1753264"/>
            <a:ext cx="4965048" cy="3331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995" y="1485495"/>
            <a:ext cx="5402953" cy="42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7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85" y="11707"/>
            <a:ext cx="10273085" cy="68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“Readings”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Gaddis </a:t>
            </a:r>
            <a:r>
              <a:rPr lang="en-US" dirty="0"/>
              <a:t>Chapter 2 (“</a:t>
            </a:r>
            <a:r>
              <a:rPr lang="en-US" dirty="0" err="1"/>
              <a:t>Deathboats</a:t>
            </a:r>
            <a:r>
              <a:rPr lang="en-US" dirty="0"/>
              <a:t> and Lifeboats”)</a:t>
            </a:r>
          </a:p>
          <a:p>
            <a:pPr lvl="1"/>
            <a:r>
              <a:rPr lang="en-US" dirty="0"/>
              <a:t>Learning to manage nuclear weapons</a:t>
            </a:r>
          </a:p>
          <a:p>
            <a:pPr lvl="4"/>
            <a:endParaRPr lang="en-US" dirty="0"/>
          </a:p>
          <a:p>
            <a:r>
              <a:rPr lang="en-US" dirty="0"/>
              <a:t>McDougall Chapter 12 (“The Missile Bluff”)</a:t>
            </a:r>
          </a:p>
          <a:p>
            <a:pPr lvl="1"/>
            <a:r>
              <a:rPr lang="en-US" dirty="0"/>
              <a:t>Development of ICBM’s and international law on use of outer space</a:t>
            </a:r>
          </a:p>
          <a:p>
            <a:pPr lvl="5"/>
            <a:endParaRPr lang="en-US" dirty="0"/>
          </a:p>
          <a:p>
            <a:r>
              <a:rPr lang="en-US" dirty="0" err="1" smtClean="0"/>
              <a:t>Chertok</a:t>
            </a:r>
            <a:r>
              <a:rPr lang="en-US" dirty="0" smtClean="0"/>
              <a:t> Volume 3 Chapter 1 (“The Cold War”)</a:t>
            </a:r>
          </a:p>
          <a:p>
            <a:pPr lvl="1"/>
            <a:r>
              <a:rPr lang="en-US" dirty="0" smtClean="0"/>
              <a:t>The Cold </a:t>
            </a:r>
            <a:r>
              <a:rPr lang="en-US" dirty="0"/>
              <a:t>W</a:t>
            </a:r>
            <a:r>
              <a:rPr lang="en-US" dirty="0" smtClean="0"/>
              <a:t>ar as seen from OKB-1 on the Soviet Union</a:t>
            </a:r>
          </a:p>
          <a:p>
            <a:pPr marL="1371600" lvl="3" indent="0">
              <a:buNone/>
            </a:pPr>
            <a:endParaRPr lang="en-US" dirty="0"/>
          </a:p>
          <a:p>
            <a:r>
              <a:rPr lang="en-US" dirty="0" smtClean="0"/>
              <a:t>Fail Safe (motion picture)</a:t>
            </a:r>
          </a:p>
          <a:p>
            <a:pPr lvl="1"/>
            <a:r>
              <a:rPr lang="en-US" dirty="0" smtClean="0"/>
              <a:t>Shaping public thinking about nuclear weapons after the Cuban Missile Crisis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Case Study Selections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role:</a:t>
            </a:r>
          </a:p>
          <a:p>
            <a:pPr lvl="1"/>
            <a:r>
              <a:rPr lang="en-US" dirty="0" smtClean="0"/>
              <a:t>Managers, contractors, astronauts, engineers, operations, support, scientists, politicians, media, Soviet Union, other public figures</a:t>
            </a:r>
          </a:p>
          <a:p>
            <a:endParaRPr lang="en-US" dirty="0" smtClean="0"/>
          </a:p>
          <a:p>
            <a:r>
              <a:rPr lang="en-US" dirty="0" smtClean="0"/>
              <a:t>By background:</a:t>
            </a:r>
          </a:p>
          <a:p>
            <a:pPr lvl="1"/>
            <a:r>
              <a:rPr lang="en-US" dirty="0" smtClean="0"/>
              <a:t>Gender, race, social class, national origin, …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08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6915"/>
            <a:ext cx="10515600" cy="1325563"/>
          </a:xfrm>
        </p:spPr>
        <p:txBody>
          <a:bodyPr/>
          <a:lstStyle/>
          <a:p>
            <a:r>
              <a:rPr lang="en-US" dirty="0" smtClean="0"/>
              <a:t>Case Study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17586"/>
            <a:ext cx="10695167" cy="4351338"/>
          </a:xfrm>
        </p:spPr>
        <p:txBody>
          <a:bodyPr/>
          <a:lstStyle/>
          <a:p>
            <a:r>
              <a:rPr lang="en-US" dirty="0" smtClean="0"/>
              <a:t>Selections due on Thursday (Feb 7) on ELMS</a:t>
            </a:r>
          </a:p>
          <a:p>
            <a:pPr lvl="1"/>
            <a:r>
              <a:rPr lang="en-US" dirty="0" smtClean="0"/>
              <a:t>At least five from different categories, in preference order</a:t>
            </a:r>
          </a:p>
          <a:p>
            <a:pPr lvl="1"/>
            <a:r>
              <a:rPr lang="en-US" dirty="0" smtClean="0"/>
              <a:t>We will select from these and made assignments by Saturday (Feb 9)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Read the initial reading (usually an oral history)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ay need to use the Internet Archive is the JSC Oral History site remains down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Find additional primary and secondary sources</a:t>
            </a:r>
          </a:p>
          <a:p>
            <a:pPr lvl="1"/>
            <a:r>
              <a:rPr lang="en-US" dirty="0" smtClean="0"/>
              <a:t>Internet text/video/audio, books (allow time for interlibrary loan!), journals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Select a vignette and write about it</a:t>
            </a:r>
          </a:p>
          <a:p>
            <a:pPr lvl="1"/>
            <a:r>
              <a:rPr lang="en-US" dirty="0" smtClean="0"/>
              <a:t>Background, role(s), </a:t>
            </a:r>
            <a:r>
              <a:rPr lang="en-US" b="1" u="sng" dirty="0" smtClean="0"/>
              <a:t>one vignette</a:t>
            </a:r>
            <a:r>
              <a:rPr lang="en-US" dirty="0" smtClean="0"/>
              <a:t>, post-Apollo career</a:t>
            </a:r>
          </a:p>
          <a:p>
            <a:pPr lvl="1"/>
            <a:r>
              <a:rPr lang="en-US" dirty="0" smtClean="0"/>
              <a:t>3 pages, single-spaced, standard margins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45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81" y="0"/>
            <a:ext cx="840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808" y="114660"/>
            <a:ext cx="10515600" cy="672520"/>
          </a:xfrm>
        </p:spPr>
        <p:txBody>
          <a:bodyPr/>
          <a:lstStyle/>
          <a:p>
            <a:r>
              <a:rPr lang="en-US" dirty="0" smtClean="0"/>
              <a:t>Origins of the Cold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63" y="1022545"/>
            <a:ext cx="9303690" cy="4351338"/>
          </a:xfrm>
        </p:spPr>
        <p:txBody>
          <a:bodyPr/>
          <a:lstStyle/>
          <a:p>
            <a:r>
              <a:rPr lang="en-US" dirty="0" smtClean="0"/>
              <a:t>Truman (April 1945-January 1953)</a:t>
            </a:r>
          </a:p>
          <a:p>
            <a:pPr lvl="1"/>
            <a:r>
              <a:rPr lang="en-US" dirty="0" smtClean="0"/>
              <a:t>Potsdam Conference (July 1945)</a:t>
            </a:r>
            <a:endParaRPr lang="en-US" dirty="0" smtClean="0"/>
          </a:p>
          <a:p>
            <a:pPr lvl="1"/>
            <a:r>
              <a:rPr lang="en-US" dirty="0" smtClean="0"/>
              <a:t>Atomic </a:t>
            </a:r>
            <a:r>
              <a:rPr lang="en-US" dirty="0" smtClean="0"/>
              <a:t>bombing of Hiroshima and Nagasaki (August 1945)</a:t>
            </a:r>
          </a:p>
          <a:p>
            <a:pPr lvl="1"/>
            <a:r>
              <a:rPr lang="en-US" dirty="0" smtClean="0"/>
              <a:t>United Nations (October 1945)</a:t>
            </a:r>
          </a:p>
          <a:p>
            <a:pPr lvl="1"/>
            <a:r>
              <a:rPr lang="en-US" b="1" dirty="0"/>
              <a:t>Strategy: </a:t>
            </a:r>
            <a:r>
              <a:rPr lang="en-US" b="1" dirty="0" smtClean="0"/>
              <a:t>Containment </a:t>
            </a:r>
            <a:r>
              <a:rPr lang="en-US" dirty="0" smtClean="0"/>
              <a:t>(February 1946)</a:t>
            </a:r>
            <a:endParaRPr lang="en-US" dirty="0"/>
          </a:p>
          <a:p>
            <a:pPr lvl="1"/>
            <a:r>
              <a:rPr lang="en-US" dirty="0" smtClean="0"/>
              <a:t>Truman Doctrine (March-May 1947)</a:t>
            </a:r>
          </a:p>
          <a:p>
            <a:pPr lvl="1"/>
            <a:r>
              <a:rPr lang="en-US" dirty="0" smtClean="0"/>
              <a:t>Marshall </a:t>
            </a:r>
            <a:r>
              <a:rPr lang="en-US" dirty="0" smtClean="0"/>
              <a:t>Plan (April 1948)</a:t>
            </a:r>
          </a:p>
          <a:p>
            <a:pPr lvl="1"/>
            <a:r>
              <a:rPr lang="en-US" dirty="0" smtClean="0"/>
              <a:t>Berlin Airlift (June 1948)</a:t>
            </a:r>
          </a:p>
          <a:p>
            <a:pPr lvl="1"/>
            <a:r>
              <a:rPr lang="en-US" dirty="0" smtClean="0"/>
              <a:t>NATO (April, 1949)</a:t>
            </a:r>
          </a:p>
          <a:p>
            <a:pPr lvl="1"/>
            <a:r>
              <a:rPr lang="en-US" dirty="0" smtClean="0"/>
              <a:t>Soviet atomic </a:t>
            </a:r>
            <a:r>
              <a:rPr lang="en-US" dirty="0"/>
              <a:t>t</a:t>
            </a:r>
            <a:r>
              <a:rPr lang="en-US" dirty="0" smtClean="0"/>
              <a:t>est (August 1949)</a:t>
            </a:r>
          </a:p>
          <a:p>
            <a:pPr lvl="1"/>
            <a:r>
              <a:rPr lang="en-US" dirty="0" smtClean="0"/>
              <a:t>“Loss of China” (October 1949 to May 1950)</a:t>
            </a:r>
          </a:p>
          <a:p>
            <a:pPr lvl="1"/>
            <a:r>
              <a:rPr lang="en-US" dirty="0" smtClean="0"/>
              <a:t>Korean War (June </a:t>
            </a:r>
            <a:r>
              <a:rPr lang="en-US" dirty="0" smtClean="0"/>
              <a:t>1950)</a:t>
            </a:r>
            <a:endParaRPr lang="en-US" dirty="0" smtClean="0"/>
          </a:p>
          <a:p>
            <a:pPr lvl="1"/>
            <a:r>
              <a:rPr lang="en-US" dirty="0" smtClean="0"/>
              <a:t>Chinese entry </a:t>
            </a:r>
            <a:r>
              <a:rPr lang="en-US" dirty="0" smtClean="0"/>
              <a:t>into </a:t>
            </a:r>
            <a:r>
              <a:rPr lang="en-US" dirty="0" smtClean="0"/>
              <a:t>the Korean War (October 1950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MacArthur relieved of command for insubordination (April 1951)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168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16" y="1"/>
            <a:ext cx="10515600" cy="755374"/>
          </a:xfrm>
        </p:spPr>
        <p:txBody>
          <a:bodyPr/>
          <a:lstStyle/>
          <a:p>
            <a:r>
              <a:rPr lang="en-US" dirty="0" smtClean="0"/>
              <a:t>Early Cold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5824" y="823760"/>
            <a:ext cx="7820770" cy="4351338"/>
          </a:xfrm>
        </p:spPr>
        <p:txBody>
          <a:bodyPr/>
          <a:lstStyle/>
          <a:p>
            <a:r>
              <a:rPr lang="en-US" dirty="0" smtClean="0"/>
              <a:t>Eisenhower (January 1953-January 1961)</a:t>
            </a:r>
          </a:p>
          <a:p>
            <a:pPr lvl="1"/>
            <a:r>
              <a:rPr lang="en-US" b="1" dirty="0" smtClean="0"/>
              <a:t>Strategy: Massive Retaliation</a:t>
            </a:r>
          </a:p>
          <a:p>
            <a:pPr lvl="1"/>
            <a:r>
              <a:rPr lang="en-US" dirty="0" smtClean="0"/>
              <a:t>15 megaton US </a:t>
            </a:r>
            <a:r>
              <a:rPr lang="en-US" dirty="0"/>
              <a:t>h</a:t>
            </a:r>
            <a:r>
              <a:rPr lang="en-US" dirty="0" smtClean="0"/>
              <a:t>ydrogen </a:t>
            </a:r>
            <a:r>
              <a:rPr lang="en-US" dirty="0"/>
              <a:t>b</a:t>
            </a:r>
            <a:r>
              <a:rPr lang="en-US" dirty="0" smtClean="0"/>
              <a:t>omb test (March 1954)</a:t>
            </a:r>
            <a:endParaRPr lang="en-US" dirty="0" smtClean="0"/>
          </a:p>
          <a:p>
            <a:pPr lvl="1"/>
            <a:r>
              <a:rPr lang="en-US" dirty="0" smtClean="0"/>
              <a:t>Warsaw </a:t>
            </a:r>
            <a:r>
              <a:rPr lang="en-US" dirty="0" smtClean="0"/>
              <a:t>Pact (May 1955) </a:t>
            </a:r>
          </a:p>
          <a:p>
            <a:pPr lvl="1"/>
            <a:r>
              <a:rPr lang="en-US" dirty="0" smtClean="0"/>
              <a:t>“Airborne alert” bombers (September 1958)</a:t>
            </a:r>
          </a:p>
          <a:p>
            <a:pPr lvl="1"/>
            <a:r>
              <a:rPr lang="en-US" dirty="0" smtClean="0"/>
              <a:t>U-2 </a:t>
            </a:r>
            <a:r>
              <a:rPr lang="en-US" dirty="0" err="1" smtClean="0"/>
              <a:t>shootdown</a:t>
            </a:r>
            <a:r>
              <a:rPr lang="en-US" dirty="0" smtClean="0"/>
              <a:t> (May 1960)</a:t>
            </a:r>
          </a:p>
          <a:p>
            <a:r>
              <a:rPr lang="en-US" dirty="0" smtClean="0"/>
              <a:t>Kennedy (January 1961-November 1963) </a:t>
            </a:r>
          </a:p>
          <a:p>
            <a:pPr lvl="1"/>
            <a:r>
              <a:rPr lang="en-US" b="1" dirty="0" smtClean="0"/>
              <a:t>Strategy: Flexible Response</a:t>
            </a:r>
          </a:p>
          <a:p>
            <a:pPr lvl="1"/>
            <a:r>
              <a:rPr lang="en-US" dirty="0" smtClean="0"/>
              <a:t>Bay of Pigs invasion (April 1961)</a:t>
            </a:r>
          </a:p>
          <a:p>
            <a:pPr lvl="1"/>
            <a:r>
              <a:rPr lang="en-US" dirty="0" smtClean="0"/>
              <a:t>Berlin Wall (August 1961)</a:t>
            </a:r>
          </a:p>
          <a:p>
            <a:pPr lvl="1"/>
            <a:r>
              <a:rPr lang="en-US" dirty="0" smtClean="0"/>
              <a:t>Cuban Missile Crisis (October 1962)</a:t>
            </a:r>
          </a:p>
          <a:p>
            <a:r>
              <a:rPr lang="en-US" dirty="0" smtClean="0"/>
              <a:t>Johnson (November 1963-January 1969)</a:t>
            </a:r>
          </a:p>
          <a:p>
            <a:pPr lvl="1"/>
            <a:r>
              <a:rPr lang="en-US" b="1" dirty="0" smtClean="0"/>
              <a:t>Strategy: Mutually Assured Destruction</a:t>
            </a:r>
          </a:p>
          <a:p>
            <a:pPr lvl="1"/>
            <a:r>
              <a:rPr lang="en-US" dirty="0" smtClean="0"/>
              <a:t>Vietnam War (August 1964)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21" y="-111954"/>
            <a:ext cx="10515600" cy="1325563"/>
          </a:xfrm>
        </p:spPr>
        <p:txBody>
          <a:bodyPr/>
          <a:lstStyle/>
          <a:p>
            <a:r>
              <a:rPr lang="en-US" dirty="0" smtClean="0"/>
              <a:t>Nuclear Weapons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" y="3821099"/>
            <a:ext cx="6096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5" y="1169339"/>
            <a:ext cx="5327841" cy="2544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04" y="0"/>
            <a:ext cx="538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Peenemunde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27" y="0"/>
            <a:ext cx="509747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949" y="1956020"/>
            <a:ext cx="3309158" cy="43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466" y="86829"/>
            <a:ext cx="10515600" cy="1325563"/>
          </a:xfrm>
        </p:spPr>
        <p:txBody>
          <a:bodyPr/>
          <a:lstStyle/>
          <a:p>
            <a:r>
              <a:rPr lang="en-US" dirty="0" smtClean="0"/>
              <a:t>Operation </a:t>
            </a:r>
            <a:r>
              <a:rPr lang="en-US" dirty="0" smtClean="0"/>
              <a:t>Paperclip (1945-1952)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467"/>
            <a:ext cx="12192000" cy="5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41880"/>
            <a:ext cx="3057276" cy="1325563"/>
          </a:xfrm>
        </p:spPr>
        <p:txBody>
          <a:bodyPr/>
          <a:lstStyle/>
          <a:p>
            <a:pPr algn="ctr"/>
            <a:r>
              <a:rPr lang="en-US" dirty="0" smtClean="0"/>
              <a:t>Operation </a:t>
            </a:r>
            <a:br>
              <a:rPr lang="en-US" dirty="0" smtClean="0"/>
            </a:br>
            <a:r>
              <a:rPr lang="en-US" dirty="0" err="1" smtClean="0"/>
              <a:t>Osoaviakhim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(Oct 1946)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4275"/>
          <a:stretch/>
        </p:blipFill>
        <p:spPr>
          <a:xfrm>
            <a:off x="3192449" y="-951"/>
            <a:ext cx="8999551" cy="68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46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24" y="203911"/>
            <a:ext cx="1869219" cy="1325563"/>
          </a:xfrm>
        </p:spPr>
        <p:txBody>
          <a:bodyPr/>
          <a:lstStyle/>
          <a:p>
            <a:pPr algn="ctr"/>
            <a:r>
              <a:rPr lang="en-US" dirty="0" err="1" smtClean="0"/>
              <a:t>Vostok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 smtClean="0"/>
              <a:t>R7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801" y="866693"/>
            <a:ext cx="10401199" cy="57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454</Words>
  <Application>Microsoft Office PowerPoint</Application>
  <PresentationFormat>Widescreen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The Cold War</vt:lpstr>
      <vt:lpstr>PowerPoint Presentation</vt:lpstr>
      <vt:lpstr>Origins of the Cold War</vt:lpstr>
      <vt:lpstr>Early Cold War</vt:lpstr>
      <vt:lpstr>Nuclear Weapons</vt:lpstr>
      <vt:lpstr>Peenemunde</vt:lpstr>
      <vt:lpstr>Operation Paperclip (1945-1952)</vt:lpstr>
      <vt:lpstr>Operation  Osoaviakhim (Oct 1946)</vt:lpstr>
      <vt:lpstr>Vostok- R7</vt:lpstr>
      <vt:lpstr>Mercury- Redstone</vt:lpstr>
      <vt:lpstr>Mercury- Atlas</vt:lpstr>
      <vt:lpstr>Gemini- Titan II</vt:lpstr>
      <vt:lpstr>PowerPoint Presentation</vt:lpstr>
      <vt:lpstr>PowerPoint Presentation</vt:lpstr>
      <vt:lpstr>The “Readings”</vt:lpstr>
      <vt:lpstr>Activity: Case Study Selections</vt:lpstr>
      <vt:lpstr>Case Study Process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Tablet</dc:creator>
  <cp:lastModifiedBy>The Tablet</cp:lastModifiedBy>
  <cp:revision>39</cp:revision>
  <dcterms:created xsi:type="dcterms:W3CDTF">2019-02-03T00:16:52Z</dcterms:created>
  <dcterms:modified xsi:type="dcterms:W3CDTF">2019-02-05T16:10:33Z</dcterms:modified>
</cp:coreProperties>
</file>