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9" r:id="rId4"/>
    <p:sldId id="258" r:id="rId5"/>
    <p:sldId id="257" r:id="rId6"/>
    <p:sldId id="260" r:id="rId7"/>
    <p:sldId id="267" r:id="rId8"/>
    <p:sldId id="262" r:id="rId9"/>
    <p:sldId id="264" r:id="rId10"/>
    <p:sldId id="263" r:id="rId11"/>
    <p:sldId id="265" r:id="rId12"/>
    <p:sldId id="261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1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BD70E-FB0A-4027-A013-662BDAF7AB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57F88-1555-45C5-8DF9-EB799B9E1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A535B-C2DB-49EB-B92A-327FF5A40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344-E71F-45A9-9378-B56B719941F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EC144-0F25-4831-AC01-326510FE6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B5289-04F2-466F-86BB-C1EBB706D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00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7D1F2-D2E9-466A-90A0-366B219ED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6D3D01-FD6B-4227-9B75-0599D8655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C361B-839F-4BEB-A450-1F5D9DA8D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344-E71F-45A9-9378-B56B719941F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4707E-E43C-430F-B481-635B531FC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C235F-5C2B-4061-AFAC-83D999E49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9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530960-6DA0-47EA-BFA0-B1181E9AB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25F1EA-09F4-408B-962C-7D2F3687A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C5310-FAAF-49C0-AA66-1C767915F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344-E71F-45A9-9378-B56B719941F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7C415-BBAE-42F4-9481-4B4DB788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36C19-C986-4AD5-BF15-DA18670A6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55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30F06-B8A8-46D6-91B8-6E138810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160CA-41CA-452A-887C-6B3FCD095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14C04-C7C8-438D-8030-D9F62A33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344-E71F-45A9-9378-B56B719941F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0BD86-46AB-4443-B71F-F8796B437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C7C71-0ACE-4642-99B1-85D40124E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29EDD-1BA7-4F7B-83DF-5FF842C72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7F857-076E-4D19-AE2D-1A908D42A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63663-9CCE-4660-9697-47FED77E9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344-E71F-45A9-9378-B56B719941F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9D51A-59EB-41DA-861C-2DFB7C520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D18CF-1FD0-4E0C-9A09-74B9D7AC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25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6E4BD-F6FF-401A-8D84-1795EAD04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A85C5-2294-4DE2-B0B6-AC84A13502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127BD2-DC36-4BAC-8D41-4A568A573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F3CEB5-E4F8-41F5-8BE8-307AA18B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344-E71F-45A9-9378-B56B719941F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9B2AE-5BF0-474D-80D3-C4C75E67F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4FEFB-EF19-45B5-B38F-5DE106A27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94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3D034-3FB6-445D-9EBD-E4A04B571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22A32-E982-49D4-85B0-9D6417635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91393-8EF3-4DE9-9CBC-E6D8B38BD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A5CAD5-8207-4363-B87A-37636F2BEE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82B926-EFEB-4BD3-A807-D1D8281119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443277-02D0-429C-98D9-B74E8A273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344-E71F-45A9-9378-B56B719941F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3D026A-234E-4F94-B78C-4C7CF48B7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344549-19BE-4A1E-81A6-569BAC64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72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2248E-FB4B-4BA7-80F2-B264B4399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D40489-97F8-4A0B-83E9-5B3932E0A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344-E71F-45A9-9378-B56B719941F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8FEABB-17FE-43B0-A353-589A67249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8BFB0-A136-427C-889F-C99B8D5DD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73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A9564-7C18-4264-8AD1-4510D3A19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344-E71F-45A9-9378-B56B719941F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E6D622-7BD3-415F-8683-1E776E3EC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A3C03-1C30-4189-8287-B08EEA1CB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21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74F53-7F2E-431F-A480-031557853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61A91-67D7-4E20-ADF0-B1784E629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1C62B5-9EB9-46D0-8637-D766A922B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FCDD0F-2284-49FF-BF11-58AB14D6C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344-E71F-45A9-9378-B56B719941F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9FEDC2-831B-4E7A-8457-47D72853D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E19E3-3ACC-4E41-97F4-1494A37FB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15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B4C75-6BF4-48E8-B616-931F3E190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9281B9-B9E4-410F-988F-65DFCAECCB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02158-8984-4F09-9455-B02B589F3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E698C-CC11-4318-9F6B-140447B46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344-E71F-45A9-9378-B56B719941F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D0BAE-CDF0-4E9D-8D5D-FD704FB6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B2076-13B8-422E-85F8-C24E36C7E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95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B64638-C942-468E-B87D-379E679CC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B31CE-E0E6-4B28-9777-86290235C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48E53-B833-4FE6-8C89-48C60BC5D2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36344-E71F-45A9-9378-B56B719941F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A6563-2302-406B-8C42-6C80F173B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1515D-83AB-4EE2-A32A-31CE90B22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9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644A3-AE49-4BB2-B9C1-71F1D3438C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Apollo 1 Fire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4678EA-1E95-427F-BE80-3E5D778F41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HONR 269i</a:t>
            </a:r>
          </a:p>
          <a:p>
            <a:r>
              <a:rPr lang="en-US" dirty="0"/>
              <a:t>To the Moon and Back: The Apollo Program</a:t>
            </a:r>
          </a:p>
        </p:txBody>
      </p:sp>
    </p:spTree>
    <p:extLst>
      <p:ext uri="{BB962C8B-B14F-4D97-AF65-F5344CB8AC3E}">
        <p14:creationId xmlns:p14="http://schemas.microsoft.com/office/powerpoint/2010/main" val="3556946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151B9-FC28-48E1-844A-CC839704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70561"/>
          </a:xfrm>
        </p:spPr>
        <p:txBody>
          <a:bodyPr/>
          <a:lstStyle/>
          <a:p>
            <a:r>
              <a:rPr lang="en-US" b="1" dirty="0"/>
              <a:t>Other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EB30-6137-481D-A58E-2BA911AD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719" y="725978"/>
            <a:ext cx="11421686" cy="4351338"/>
          </a:xfrm>
        </p:spPr>
        <p:txBody>
          <a:bodyPr/>
          <a:lstStyle/>
          <a:p>
            <a:r>
              <a:rPr lang="en-US" dirty="0"/>
              <a:t>That the time required for egress of the crew be reduced and the operations necessary for egress be simplified.</a:t>
            </a:r>
          </a:p>
          <a:p>
            <a:r>
              <a:rPr lang="en-US" dirty="0"/>
              <a:t>The necessity for electrical connections or disconnections with power on within the crew compartment be eliminated. </a:t>
            </a:r>
          </a:p>
          <a:p>
            <a:r>
              <a:rPr lang="en-US" dirty="0"/>
              <a:t>Review of specifications be conducted, 3-dimensional jigs be used in manufacture of wire bundles and rigid inspection at all stages of wiring design, manufacture and installation be enforced. </a:t>
            </a:r>
          </a:p>
          <a:p>
            <a:r>
              <a:rPr lang="en-US" dirty="0"/>
              <a:t>Service structures and umbilical towers be modified to facilitate emergency operations.</a:t>
            </a:r>
          </a:p>
          <a:p>
            <a:r>
              <a:rPr lang="en-US" dirty="0"/>
              <a:t>A detailed design review be conducted on the entire spacecraft communication system.</a:t>
            </a:r>
          </a:p>
          <a:p>
            <a:r>
              <a:rPr lang="en-US" dirty="0"/>
              <a:t>Every effort must be made to insure the maximum clarification and understanding of the responsibilities of all the organizations involved, the objective being a fully coordinated and efficient program.</a:t>
            </a:r>
          </a:p>
        </p:txBody>
      </p:sp>
    </p:spTree>
    <p:extLst>
      <p:ext uri="{BB962C8B-B14F-4D97-AF65-F5344CB8AC3E}">
        <p14:creationId xmlns:p14="http://schemas.microsoft.com/office/powerpoint/2010/main" val="676213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19DC9-A24B-48D6-99C3-0E06AFD42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829643"/>
          </a:xfrm>
        </p:spPr>
        <p:txBody>
          <a:bodyPr/>
          <a:lstStyle/>
          <a:p>
            <a:r>
              <a:rPr lang="en-US" dirty="0"/>
              <a:t>Major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07D38-6446-4472-8876-F4A05B4D5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5982"/>
            <a:ext cx="10515600" cy="4351338"/>
          </a:xfrm>
        </p:spPr>
        <p:txBody>
          <a:bodyPr/>
          <a:lstStyle/>
          <a:p>
            <a:r>
              <a:rPr lang="en-US" dirty="0"/>
              <a:t>Decision not to fly Block I command modules</a:t>
            </a:r>
          </a:p>
          <a:p>
            <a:pPr lvl="1"/>
            <a:r>
              <a:rPr lang="en-US" dirty="0"/>
              <a:t>To allow focus on correcting deficiencies in the Block II command modules </a:t>
            </a:r>
          </a:p>
          <a:p>
            <a:pPr lvl="3"/>
            <a:endParaRPr lang="en-US" dirty="0"/>
          </a:p>
          <a:p>
            <a:r>
              <a:rPr lang="en-US" dirty="0"/>
              <a:t>Comprehensive flammability review to prevent flame propagation</a:t>
            </a:r>
          </a:p>
          <a:p>
            <a:pPr lvl="1"/>
            <a:r>
              <a:rPr lang="en-US" dirty="0"/>
              <a:t>Command module and lunar module</a:t>
            </a:r>
          </a:p>
          <a:p>
            <a:pPr lvl="3"/>
            <a:endParaRPr lang="en-US" dirty="0"/>
          </a:p>
          <a:p>
            <a:r>
              <a:rPr lang="en-US" dirty="0"/>
              <a:t>Mixed gas atmosphere before and during launch</a:t>
            </a:r>
          </a:p>
          <a:p>
            <a:pPr lvl="1"/>
            <a:r>
              <a:rPr lang="en-US" dirty="0"/>
              <a:t>60% oxygen, 40% nitrogen (normal air is 78% nitrogen)</a:t>
            </a:r>
          </a:p>
          <a:p>
            <a:pPr lvl="3"/>
            <a:endParaRPr lang="en-US" dirty="0"/>
          </a:p>
          <a:p>
            <a:r>
              <a:rPr lang="en-US" dirty="0"/>
              <a:t>New outward-opening hatch</a:t>
            </a:r>
          </a:p>
          <a:p>
            <a:pPr lvl="1"/>
            <a:r>
              <a:rPr lang="en-US" dirty="0"/>
              <a:t>Reduced time to open from 60 seconds to 3 seconds</a:t>
            </a:r>
          </a:p>
          <a:p>
            <a:pPr lvl="3"/>
            <a:endParaRPr lang="en-US" dirty="0"/>
          </a:p>
          <a:p>
            <a:r>
              <a:rPr lang="en-US" dirty="0"/>
              <a:t>Congress established the Aerospace Safety Advisory Board</a:t>
            </a:r>
          </a:p>
          <a:p>
            <a:pPr lvl="1"/>
            <a:r>
              <a:rPr lang="en-US" dirty="0"/>
              <a:t>To advise the NASA Administrator on safety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952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EB2111-9829-411F-BA6A-825D096F8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905" y="0"/>
            <a:ext cx="8804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94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82328-6509-4154-8379-AAAC0456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FDA3B-844C-4294-B5DC-7FFE0488F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Report of the Apollo 204 Review Board</a:t>
            </a:r>
          </a:p>
          <a:p>
            <a:pPr lvl="1"/>
            <a:r>
              <a:rPr lang="en-US" dirty="0"/>
              <a:t>Complete history, timeline and analysis of the accident</a:t>
            </a:r>
          </a:p>
          <a:p>
            <a:pPr lvl="4"/>
            <a:endParaRPr lang="en-US" dirty="0"/>
          </a:p>
          <a:p>
            <a:r>
              <a:rPr lang="en-US" dirty="0"/>
              <a:t>Cox</a:t>
            </a:r>
          </a:p>
          <a:p>
            <a:pPr lvl="1"/>
            <a:r>
              <a:rPr lang="en-US" dirty="0"/>
              <a:t>The engineers’ view of the fire</a:t>
            </a:r>
          </a:p>
          <a:p>
            <a:pPr lvl="3"/>
            <a:endParaRPr lang="en-US" dirty="0"/>
          </a:p>
          <a:p>
            <a:r>
              <a:rPr lang="en-US" dirty="0" err="1"/>
              <a:t>Chaikin</a:t>
            </a:r>
            <a:endParaRPr lang="en-US" dirty="0"/>
          </a:p>
          <a:p>
            <a:pPr lvl="1"/>
            <a:r>
              <a:rPr lang="en-US" dirty="0"/>
              <a:t>The Astronaut’s view of the fire</a:t>
            </a:r>
          </a:p>
          <a:p>
            <a:pPr lvl="4"/>
            <a:endParaRPr lang="en-US" dirty="0"/>
          </a:p>
          <a:p>
            <a:r>
              <a:rPr lang="en-US" dirty="0"/>
              <a:t>FETM episode 2 (“Apollo One”)</a:t>
            </a:r>
          </a:p>
          <a:p>
            <a:pPr lvl="1"/>
            <a:r>
              <a:rPr lang="en-US" dirty="0"/>
              <a:t>A dramatization of the effects of </a:t>
            </a:r>
            <a:r>
              <a:rPr lang="en-US"/>
              <a:t>the fire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558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19E08-4127-4504-8C46-21DB5F7C3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Path to the 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8924D-767D-4C34-8C75-3949B64EC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North American’s Apollo proposal included a mixed-gas environment</a:t>
            </a:r>
          </a:p>
          <a:p>
            <a:pPr lvl="1"/>
            <a:r>
              <a:rPr lang="en-US" dirty="0"/>
              <a:t>NASA directed a change to 5psi oxygen for weight and operational reasons</a:t>
            </a:r>
          </a:p>
          <a:p>
            <a:pPr lvl="5"/>
            <a:endParaRPr lang="en-US" dirty="0"/>
          </a:p>
          <a:p>
            <a:r>
              <a:rPr lang="en-US" dirty="0"/>
              <a:t>Two approaches to minimizing fire risk:</a:t>
            </a:r>
          </a:p>
          <a:p>
            <a:pPr lvl="1"/>
            <a:r>
              <a:rPr lang="en-US" dirty="0"/>
              <a:t>Eliminate ignition sources</a:t>
            </a:r>
          </a:p>
          <a:p>
            <a:pPr lvl="1"/>
            <a:r>
              <a:rPr lang="en-US" dirty="0"/>
              <a:t>Minimize paths for fire propagation</a:t>
            </a:r>
          </a:p>
          <a:p>
            <a:pPr lvl="5"/>
            <a:endParaRPr lang="en-US" dirty="0"/>
          </a:p>
          <a:p>
            <a:r>
              <a:rPr lang="en-US" dirty="0"/>
              <a:t>Preflight tests involve pressurizing spacecraft to check for leaks</a:t>
            </a:r>
          </a:p>
          <a:p>
            <a:pPr lvl="1"/>
            <a:r>
              <a:rPr lang="en-US" dirty="0"/>
              <a:t>In Apollo, a 2 psi overpressure above the normal sea level 14.7 psi was used</a:t>
            </a:r>
          </a:p>
          <a:p>
            <a:pPr lvl="3"/>
            <a:endParaRPr lang="en-US" dirty="0"/>
          </a:p>
          <a:p>
            <a:r>
              <a:rPr lang="en-US" dirty="0"/>
              <a:t>This type of test was not recognized as hazardous</a:t>
            </a:r>
          </a:p>
        </p:txBody>
      </p:sp>
    </p:spTree>
    <p:extLst>
      <p:ext uri="{BB962C8B-B14F-4D97-AF65-F5344CB8AC3E}">
        <p14:creationId xmlns:p14="http://schemas.microsoft.com/office/powerpoint/2010/main" val="1770308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FE61AC-172D-4E83-8A4F-0FF7664E2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88" b="16835"/>
          <a:stretch/>
        </p:blipFill>
        <p:spPr>
          <a:xfrm>
            <a:off x="0" y="0"/>
            <a:ext cx="12196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10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A09311-64B8-4BDD-A6C6-9C081ACD1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58" y="0"/>
            <a:ext cx="8872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57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B61060-1D15-476E-AF2C-5A7D6DFB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38" y="0"/>
            <a:ext cx="10154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93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78842F-FF42-48C1-A071-7093D5DC8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662" y="0"/>
            <a:ext cx="690733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227240-85E2-42C0-8AB5-28D9B5D4D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80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5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C8633-207D-4CCC-A935-4FD67E70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18255"/>
            <a:ext cx="10515600" cy="1325563"/>
          </a:xfrm>
        </p:spPr>
        <p:txBody>
          <a:bodyPr/>
          <a:lstStyle/>
          <a:p>
            <a:r>
              <a:rPr lang="en-US" dirty="0"/>
              <a:t>Apollo 204 Review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1AA57-4B1E-4C73-8FDB-1183D6BD5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092619"/>
            <a:ext cx="10967258" cy="4351338"/>
          </a:xfrm>
        </p:spPr>
        <p:txBody>
          <a:bodyPr/>
          <a:lstStyle/>
          <a:p>
            <a:r>
              <a:rPr lang="en-US" dirty="0"/>
              <a:t>Floyd Thomson, Langley Research Center (Director)</a:t>
            </a:r>
          </a:p>
          <a:p>
            <a:r>
              <a:rPr lang="en-US" dirty="0"/>
              <a:t>Max </a:t>
            </a:r>
            <a:r>
              <a:rPr lang="en-US" dirty="0" err="1"/>
              <a:t>Faget</a:t>
            </a:r>
            <a:r>
              <a:rPr lang="en-US" dirty="0"/>
              <a:t>, Manned Spacecraft Center (Apollo designer)</a:t>
            </a:r>
          </a:p>
          <a:p>
            <a:r>
              <a:rPr lang="en-US" dirty="0"/>
              <a:t>Frank Borman, Astronaut (Gemini 7, Apollo 8)</a:t>
            </a:r>
          </a:p>
          <a:p>
            <a:r>
              <a:rPr lang="en-US" dirty="0"/>
              <a:t>Colonel Charles Strang, US Air Force (Missile and Space Safety Chief)</a:t>
            </a:r>
          </a:p>
          <a:p>
            <a:r>
              <a:rPr lang="en-US" dirty="0"/>
              <a:t>Barton Geer, Langley Research Center (Flight Vehicles Division)</a:t>
            </a:r>
          </a:p>
          <a:p>
            <a:r>
              <a:rPr lang="en-US" dirty="0"/>
              <a:t>George White, HQ Apollo Program Office (Apollo Reliability Director)</a:t>
            </a:r>
          </a:p>
          <a:p>
            <a:r>
              <a:rPr lang="en-US" dirty="0"/>
              <a:t>John Williams, Kennedy Space Center (Spacecraft Operations Director)</a:t>
            </a:r>
          </a:p>
          <a:p>
            <a:r>
              <a:rPr lang="en-US" dirty="0"/>
              <a:t>George Malley, Lawyer</a:t>
            </a:r>
          </a:p>
          <a:p>
            <a:r>
              <a:rPr lang="en-US" dirty="0">
                <a:solidFill>
                  <a:schemeClr val="accent6"/>
                </a:solidFill>
              </a:rPr>
              <a:t>Robert Van </a:t>
            </a:r>
            <a:r>
              <a:rPr lang="en-US" dirty="0" err="1">
                <a:solidFill>
                  <a:schemeClr val="accent6"/>
                </a:solidFill>
              </a:rPr>
              <a:t>Dolah</a:t>
            </a:r>
            <a:r>
              <a:rPr lang="en-US" dirty="0">
                <a:solidFill>
                  <a:schemeClr val="accent6"/>
                </a:solidFill>
              </a:rPr>
              <a:t>, Bureau of Mines (fire expert)</a:t>
            </a:r>
          </a:p>
          <a:p>
            <a:r>
              <a:rPr lang="en-US" dirty="0">
                <a:solidFill>
                  <a:srgbClr val="FF0000"/>
                </a:solidFill>
              </a:rPr>
              <a:t>Frank Long, Cornell University (Presidential Science Advisory Committee)</a:t>
            </a:r>
          </a:p>
          <a:p>
            <a:r>
              <a:rPr lang="en-US" dirty="0">
                <a:solidFill>
                  <a:srgbClr val="FF0000"/>
                </a:solidFill>
              </a:rPr>
              <a:t>George </a:t>
            </a:r>
            <a:r>
              <a:rPr lang="en-US" dirty="0" err="1">
                <a:solidFill>
                  <a:srgbClr val="FF0000"/>
                </a:solidFill>
              </a:rPr>
              <a:t>Jeffs</a:t>
            </a:r>
            <a:r>
              <a:rPr lang="en-US" dirty="0">
                <a:solidFill>
                  <a:srgbClr val="FF0000"/>
                </a:solidFill>
              </a:rPr>
              <a:t>, North American Aviation (Chief Engineer)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0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316F1-35D4-4225-8BE6-1734D2B02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08"/>
            <a:ext cx="10515600" cy="754322"/>
          </a:xfrm>
        </p:spPr>
        <p:txBody>
          <a:bodyPr/>
          <a:lstStyle/>
          <a:p>
            <a:r>
              <a:rPr lang="en-US" u="sng" dirty="0"/>
              <a:t>Spacecraft Design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486DC-9C29-4D0C-87BC-878330C62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6" y="709786"/>
            <a:ext cx="11704320" cy="4351338"/>
          </a:xfrm>
        </p:spPr>
        <p:txBody>
          <a:bodyPr/>
          <a:lstStyle/>
          <a:p>
            <a:r>
              <a:rPr lang="en-US" dirty="0"/>
              <a:t>The amount and location of combustible materials in the Command Module must be severely restricted and controlled. </a:t>
            </a:r>
          </a:p>
          <a:p>
            <a:r>
              <a:rPr lang="en-US" dirty="0"/>
              <a:t>Studies of the use of a diluent gas be continued with particular reference to assessing the problems of gas detection and control and the risk of additional operations that would be required in the use of a two-gas atmosphere. </a:t>
            </a:r>
          </a:p>
          <a:p>
            <a:r>
              <a:rPr lang="en-US" dirty="0"/>
              <a:t>An in-depth review of all elements, components and assemblies of the Environmental Control System be conducted to assure its functional and structural integrity and to minimize its contribution to fire risk. </a:t>
            </a:r>
          </a:p>
          <a:p>
            <a:r>
              <a:rPr lang="en-US" dirty="0"/>
              <a:t>Investigation be made of the most effective means of controlling and extinguishing a spacecraft fire. Auxiliary breathing oxygen and crew protection from smoke and toxic fumes be provided. </a:t>
            </a:r>
          </a:p>
          <a:p>
            <a:r>
              <a:rPr lang="en-US" dirty="0"/>
              <a:t>Present design of soldered joints in plumbing be modified to increase integrity or the joints be replaced with a more structurally reliable configuration. </a:t>
            </a:r>
          </a:p>
          <a:p>
            <a:r>
              <a:rPr lang="en-US" dirty="0"/>
              <a:t>Deleterious effects of coolant leakage and spillage be eliminated. </a:t>
            </a:r>
          </a:p>
        </p:txBody>
      </p:sp>
    </p:spTree>
    <p:extLst>
      <p:ext uri="{BB962C8B-B14F-4D97-AF65-F5344CB8AC3E}">
        <p14:creationId xmlns:p14="http://schemas.microsoft.com/office/powerpoint/2010/main" val="655611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9A0F7-C138-4A0F-95EB-AAC1E6A13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1644"/>
          </a:xfrm>
        </p:spPr>
        <p:txBody>
          <a:bodyPr/>
          <a:lstStyle/>
          <a:p>
            <a:r>
              <a:rPr lang="en-US" u="sng" dirty="0"/>
              <a:t>Testing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71FA2-B959-4257-942B-BAE5A7FD2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3" y="595340"/>
            <a:ext cx="11154295" cy="6262659"/>
          </a:xfrm>
        </p:spPr>
        <p:txBody>
          <a:bodyPr/>
          <a:lstStyle/>
          <a:p>
            <a:r>
              <a:rPr lang="en-US" dirty="0"/>
              <a:t>Full-scale mock-ups in flight configuration be tested to determine the risk of fire.</a:t>
            </a:r>
          </a:p>
          <a:p>
            <a:r>
              <a:rPr lang="en-US" dirty="0"/>
              <a:t>The fire safety of the reconfigured Command Module be established by full-scale mock-up test. </a:t>
            </a:r>
          </a:p>
          <a:p>
            <a:r>
              <a:rPr lang="en-US" dirty="0"/>
              <a:t>Vibration tests be conducted of a flight-configured spacecraft. </a:t>
            </a:r>
          </a:p>
          <a:p>
            <a:r>
              <a:rPr lang="en-US" dirty="0"/>
              <a:t>Management continually monitor the safety of all test operations and assure the adequacy of emergency procedures. </a:t>
            </a:r>
          </a:p>
          <a:p>
            <a:r>
              <a:rPr lang="en-US" dirty="0"/>
              <a:t>All emergency equipment (breathing apparatus, protective clothing, deluge systems, access arm, etc.) be reviewed for adequacy. </a:t>
            </a:r>
          </a:p>
          <a:p>
            <a:r>
              <a:rPr lang="en-US" dirty="0"/>
              <a:t>Personnel training and practice for emergency procedures be given on a regular basis and reviewed prior to the conduct of a hazardous operation. </a:t>
            </a:r>
          </a:p>
          <a:p>
            <a:r>
              <a:rPr lang="en-US" dirty="0"/>
              <a:t>The Ground Communication System be improved to assure reliable communications between all test elements as soon as possible and before the next manned flight.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03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751</Words>
  <Application>Microsoft Office PowerPoint</Application>
  <PresentationFormat>Widescreen</PresentationFormat>
  <Paragraphs>78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The Apollo 1 Fire</vt:lpstr>
      <vt:lpstr>The Path to the Fire</vt:lpstr>
      <vt:lpstr>PowerPoint Presentation</vt:lpstr>
      <vt:lpstr>PowerPoint Presentation</vt:lpstr>
      <vt:lpstr>PowerPoint Presentation</vt:lpstr>
      <vt:lpstr>PowerPoint Presentation</vt:lpstr>
      <vt:lpstr>Apollo 204 Review Board</vt:lpstr>
      <vt:lpstr>Spacecraft Design Recommendations</vt:lpstr>
      <vt:lpstr>Testing Recommendations</vt:lpstr>
      <vt:lpstr>Other Recommendations</vt:lpstr>
      <vt:lpstr>Major Changes</vt:lpstr>
      <vt:lpstr>PowerPoint Presentation</vt:lpstr>
      <vt:lpstr>Discussion Groups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Apollo 1 Fire</dc:title>
  <dc:creator>Douglas William Oard</dc:creator>
  <cp:lastModifiedBy>Douglas William Oard</cp:lastModifiedBy>
  <cp:revision>20</cp:revision>
  <dcterms:created xsi:type="dcterms:W3CDTF">2019-04-03T18:19:08Z</dcterms:created>
  <dcterms:modified xsi:type="dcterms:W3CDTF">2019-04-04T20:22:09Z</dcterms:modified>
</cp:coreProperties>
</file>