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1" r:id="rId4"/>
    <p:sldId id="268" r:id="rId5"/>
    <p:sldId id="257" r:id="rId6"/>
    <p:sldId id="267" r:id="rId7"/>
    <p:sldId id="269" r:id="rId8"/>
    <p:sldId id="270" r:id="rId9"/>
    <p:sldId id="258" r:id="rId10"/>
    <p:sldId id="274" r:id="rId11"/>
    <p:sldId id="277" r:id="rId12"/>
    <p:sldId id="273" r:id="rId13"/>
    <p:sldId id="259" r:id="rId14"/>
    <p:sldId id="261" r:id="rId15"/>
    <p:sldId id="266" r:id="rId16"/>
    <p:sldId id="263" r:id="rId17"/>
    <p:sldId id="260" r:id="rId18"/>
    <p:sldId id="275" r:id="rId19"/>
    <p:sldId id="27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7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80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2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7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3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71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0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4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6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BB3F8-8950-4F57-8B97-98DF4F8A3D1A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F9F8F-6AE2-46EC-B7D6-5E50BE037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Lunar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HONR 269i</a:t>
            </a:r>
          </a:p>
          <a:p>
            <a:r>
              <a:rPr lang="en-US" dirty="0"/>
              <a:t>To The Moon and Back: The Apollo Program</a:t>
            </a:r>
          </a:p>
        </p:txBody>
      </p:sp>
    </p:spTree>
    <p:extLst>
      <p:ext uri="{BB962C8B-B14F-4D97-AF65-F5344CB8AC3E}">
        <p14:creationId xmlns:p14="http://schemas.microsoft.com/office/powerpoint/2010/main" val="195094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0822C-D5ED-4243-8701-33D1B5AC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91" y="11834"/>
            <a:ext cx="10515600" cy="1325563"/>
          </a:xfrm>
        </p:spPr>
        <p:txBody>
          <a:bodyPr/>
          <a:lstStyle/>
          <a:p>
            <a:r>
              <a:rPr lang="en-US" dirty="0"/>
              <a:t>Astronaut Group 4 (June 1965)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4FC75-3845-4FD9-8848-3D42284DC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8" b="10563"/>
          <a:stretch/>
        </p:blipFill>
        <p:spPr>
          <a:xfrm>
            <a:off x="0" y="1198391"/>
            <a:ext cx="10198065" cy="5659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0C1E3-96AF-4C14-A612-B5763A117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065" y="2881744"/>
            <a:ext cx="2027624" cy="2572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A08A58-05E9-4E09-92C1-4010928EAAC4}"/>
              </a:ext>
            </a:extLst>
          </p:cNvPr>
          <p:cNvSpPr txBox="1"/>
          <p:nvPr/>
        </p:nvSpPr>
        <p:spPr>
          <a:xfrm>
            <a:off x="657054" y="5360465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32BE1-063A-49AA-8ACD-EFC8913666D7}"/>
              </a:ext>
            </a:extLst>
          </p:cNvPr>
          <p:cNvSpPr txBox="1"/>
          <p:nvPr/>
        </p:nvSpPr>
        <p:spPr>
          <a:xfrm>
            <a:off x="8130129" y="5083539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A0DF0-1A92-4C33-A329-6407638AEDD9}"/>
              </a:ext>
            </a:extLst>
          </p:cNvPr>
          <p:cNvSpPr txBox="1"/>
          <p:nvPr/>
        </p:nvSpPr>
        <p:spPr>
          <a:xfrm>
            <a:off x="2637342" y="3537783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3D62B5-DCAA-4722-A4DB-94C88B6B515E}"/>
              </a:ext>
            </a:extLst>
          </p:cNvPr>
          <p:cNvSpPr txBox="1"/>
          <p:nvPr/>
        </p:nvSpPr>
        <p:spPr>
          <a:xfrm>
            <a:off x="6321406" y="3507538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053A1-3469-496E-849C-B8CE22CECDB2}"/>
              </a:ext>
            </a:extLst>
          </p:cNvPr>
          <p:cNvSpPr txBox="1"/>
          <p:nvPr/>
        </p:nvSpPr>
        <p:spPr>
          <a:xfrm>
            <a:off x="4621176" y="5175799"/>
            <a:ext cx="955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8602F9-C4C6-4887-9252-3BDE2636F65B}"/>
              </a:ext>
            </a:extLst>
          </p:cNvPr>
          <p:cNvSpPr txBox="1"/>
          <p:nvPr/>
        </p:nvSpPr>
        <p:spPr>
          <a:xfrm>
            <a:off x="10915307" y="4233019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</p:spTree>
    <p:extLst>
      <p:ext uri="{BB962C8B-B14F-4D97-AF65-F5344CB8AC3E}">
        <p14:creationId xmlns:p14="http://schemas.microsoft.com/office/powerpoint/2010/main" val="3658364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EBF0-D01F-44DF-BEED-9FEBD5BA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09" y="25255"/>
            <a:ext cx="10515600" cy="1325563"/>
          </a:xfrm>
        </p:spPr>
        <p:txBody>
          <a:bodyPr/>
          <a:lstStyle/>
          <a:p>
            <a:r>
              <a:rPr lang="en-US" dirty="0"/>
              <a:t>Astronaut Group 6 (1967)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10EB7-17DF-40A1-A1F4-8BFD2359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62" b="31010"/>
          <a:stretch/>
        </p:blipFill>
        <p:spPr>
          <a:xfrm>
            <a:off x="28220" y="1350818"/>
            <a:ext cx="12163780" cy="550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AF5F1-0C45-49E1-907B-340AF1E630F8}"/>
              </a:ext>
            </a:extLst>
          </p:cNvPr>
          <p:cNvSpPr txBox="1"/>
          <p:nvPr/>
        </p:nvSpPr>
        <p:spPr>
          <a:xfrm>
            <a:off x="4004470" y="3713131"/>
            <a:ext cx="14897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Geochemistry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58281-8043-42F1-936E-CAB0E1485C0B}"/>
              </a:ext>
            </a:extLst>
          </p:cNvPr>
          <p:cNvSpPr txBox="1"/>
          <p:nvPr/>
        </p:nvSpPr>
        <p:spPr>
          <a:xfrm>
            <a:off x="1382137" y="4607673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BF346A-4048-4729-9F2C-BA73661C310E}"/>
              </a:ext>
            </a:extLst>
          </p:cNvPr>
          <p:cNvSpPr txBox="1"/>
          <p:nvPr/>
        </p:nvSpPr>
        <p:spPr>
          <a:xfrm>
            <a:off x="2630539" y="3889945"/>
            <a:ext cx="1208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Astronomy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8E694-18F2-4A86-A079-FDEFC40C4039}"/>
              </a:ext>
            </a:extLst>
          </p:cNvPr>
          <p:cNvSpPr txBox="1"/>
          <p:nvPr/>
        </p:nvSpPr>
        <p:spPr>
          <a:xfrm>
            <a:off x="5663937" y="3720206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55092-1C0A-4844-BAB1-FF726B3E3E87}"/>
              </a:ext>
            </a:extLst>
          </p:cNvPr>
          <p:cNvSpPr txBox="1"/>
          <p:nvPr/>
        </p:nvSpPr>
        <p:spPr>
          <a:xfrm>
            <a:off x="7037362" y="3705279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FB41A-52B2-4F4B-A34B-3A199F934665}"/>
              </a:ext>
            </a:extLst>
          </p:cNvPr>
          <p:cNvSpPr txBox="1"/>
          <p:nvPr/>
        </p:nvSpPr>
        <p:spPr>
          <a:xfrm>
            <a:off x="6268468" y="5268520"/>
            <a:ext cx="105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Medicine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21778-2F97-42E8-B8E1-5242BB488ACC}"/>
              </a:ext>
            </a:extLst>
          </p:cNvPr>
          <p:cNvSpPr txBox="1"/>
          <p:nvPr/>
        </p:nvSpPr>
        <p:spPr>
          <a:xfrm>
            <a:off x="9802465" y="4529660"/>
            <a:ext cx="1208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Astronomy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2957FD-E1D0-4A31-9575-4BCFB5BDA638}"/>
              </a:ext>
            </a:extLst>
          </p:cNvPr>
          <p:cNvSpPr txBox="1"/>
          <p:nvPr/>
        </p:nvSpPr>
        <p:spPr>
          <a:xfrm>
            <a:off x="4610886" y="5104437"/>
            <a:ext cx="1208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Astronomy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E3D361-AC1F-4620-A88A-CD14BA5A1BBB}"/>
              </a:ext>
            </a:extLst>
          </p:cNvPr>
          <p:cNvSpPr txBox="1"/>
          <p:nvPr/>
        </p:nvSpPr>
        <p:spPr>
          <a:xfrm>
            <a:off x="7844485" y="5289103"/>
            <a:ext cx="14063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Biochemistry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CE8E8A-95C2-4680-A72E-6FE2511E6722}"/>
              </a:ext>
            </a:extLst>
          </p:cNvPr>
          <p:cNvSpPr txBox="1"/>
          <p:nvPr/>
        </p:nvSpPr>
        <p:spPr>
          <a:xfrm>
            <a:off x="8500266" y="3774961"/>
            <a:ext cx="1013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Engineer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6A235-85D6-41DE-926C-7F5D26ED1CEF}"/>
              </a:ext>
            </a:extLst>
          </p:cNvPr>
          <p:cNvSpPr txBox="1"/>
          <p:nvPr/>
        </p:nvSpPr>
        <p:spPr>
          <a:xfrm>
            <a:off x="2991051" y="5289103"/>
            <a:ext cx="1013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Engineer</a:t>
            </a:r>
          </a:p>
        </p:txBody>
      </p:sp>
    </p:spTree>
    <p:extLst>
      <p:ext uri="{BB962C8B-B14F-4D97-AF65-F5344CB8AC3E}">
        <p14:creationId xmlns:p14="http://schemas.microsoft.com/office/powerpoint/2010/main" val="921749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8FF501-6FB9-422C-B85A-756C94E20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234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BFD4FA-BD21-4D56-BCFB-83911EAF2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02" r="3904"/>
          <a:stretch/>
        </p:blipFill>
        <p:spPr>
          <a:xfrm>
            <a:off x="4307817" y="0"/>
            <a:ext cx="38654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6374A-B59E-4B24-8FE5-D76829F82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80" t="2726" r="15098" b="3434"/>
          <a:stretch/>
        </p:blipFill>
        <p:spPr>
          <a:xfrm>
            <a:off x="8058007" y="0"/>
            <a:ext cx="4133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3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and the National Reconnaissance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Lunar Orbiter</a:t>
            </a:r>
          </a:p>
          <a:p>
            <a:pPr lvl="1"/>
            <a:r>
              <a:rPr lang="en-US" dirty="0"/>
              <a:t>Apollo site certification</a:t>
            </a:r>
          </a:p>
          <a:p>
            <a:pPr lvl="1"/>
            <a:r>
              <a:rPr lang="en-US" dirty="0"/>
              <a:t>Based on Air Force Samos program design</a:t>
            </a:r>
          </a:p>
          <a:p>
            <a:pPr lvl="1"/>
            <a:endParaRPr lang="en-US" dirty="0"/>
          </a:p>
          <a:p>
            <a:r>
              <a:rPr lang="en-US" dirty="0"/>
              <a:t>Lunar Mapping and Survey System (“Upward”)</a:t>
            </a:r>
          </a:p>
          <a:p>
            <a:pPr lvl="1"/>
            <a:r>
              <a:rPr lang="en-US" dirty="0"/>
              <a:t>Backup plan for Apollo site certification</a:t>
            </a:r>
          </a:p>
          <a:p>
            <a:pPr lvl="1"/>
            <a:r>
              <a:rPr lang="en-US" dirty="0"/>
              <a:t>KH-7 Gambit-1 camera (2 </a:t>
            </a:r>
            <a:r>
              <a:rPr lang="en-US" dirty="0" err="1"/>
              <a:t>ft</a:t>
            </a:r>
            <a:r>
              <a:rPr lang="en-US" dirty="0"/>
              <a:t> resolution on Earth)</a:t>
            </a:r>
          </a:p>
        </p:txBody>
      </p:sp>
    </p:spTree>
    <p:extLst>
      <p:ext uri="{BB962C8B-B14F-4D97-AF65-F5344CB8AC3E}">
        <p14:creationId xmlns:p14="http://schemas.microsoft.com/office/powerpoint/2010/main" val="54154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754" b="10145"/>
          <a:stretch/>
        </p:blipFill>
        <p:spPr>
          <a:xfrm>
            <a:off x="739471" y="-4526"/>
            <a:ext cx="10583185" cy="685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50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850" y="-5388"/>
            <a:ext cx="8539700" cy="68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8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09" y="4108"/>
            <a:ext cx="9653369" cy="68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87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99" y="0"/>
            <a:ext cx="520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35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D62D15-B8FC-4BF8-85E8-BE727DE62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709" y="0"/>
            <a:ext cx="6194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42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558258-8895-436D-A756-5A906AD51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88" b="4041"/>
          <a:stretch/>
        </p:blipFill>
        <p:spPr>
          <a:xfrm>
            <a:off x="1188130" y="0"/>
            <a:ext cx="1030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76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8872"/>
          </a:xfrm>
        </p:spPr>
        <p:txBody>
          <a:bodyPr/>
          <a:lstStyle/>
          <a:p>
            <a:r>
              <a:rPr lang="en-US" dirty="0"/>
              <a:t>Chronology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709" y="678873"/>
            <a:ext cx="10515600" cy="4351338"/>
          </a:xfrm>
        </p:spPr>
        <p:txBody>
          <a:bodyPr/>
          <a:lstStyle/>
          <a:p>
            <a:r>
              <a:rPr lang="en-US" dirty="0"/>
              <a:t>June-August 1962: Iowa Space Science Board Summer Study Group</a:t>
            </a:r>
          </a:p>
          <a:p>
            <a:r>
              <a:rPr lang="en-US" dirty="0"/>
              <a:t>December 1963: Sonnet Report on Apollo Science</a:t>
            </a:r>
          </a:p>
          <a:p>
            <a:r>
              <a:rPr lang="en-US" dirty="0"/>
              <a:t>July 1964 First successful Ranger mission</a:t>
            </a:r>
          </a:p>
          <a:p>
            <a:r>
              <a:rPr lang="en-US" dirty="0"/>
              <a:t>October 1964: Scientist Astronaut applications invited</a:t>
            </a:r>
          </a:p>
          <a:p>
            <a:r>
              <a:rPr lang="en-US" dirty="0"/>
              <a:t>June-July 1965: Woods Hole Space Science Board Conference</a:t>
            </a:r>
          </a:p>
          <a:p>
            <a:r>
              <a:rPr lang="en-US" dirty="0"/>
              <a:t>July 1965: Falmouth Lunar Science Conference</a:t>
            </a:r>
          </a:p>
          <a:p>
            <a:r>
              <a:rPr lang="en-US" dirty="0"/>
              <a:t>July 1965: Apollo Site Selection Board established</a:t>
            </a:r>
          </a:p>
          <a:p>
            <a:r>
              <a:rPr lang="en-US" dirty="0"/>
              <a:t>February 1966: Office of Space Science decision on experiments</a:t>
            </a:r>
          </a:p>
          <a:p>
            <a:r>
              <a:rPr lang="en-US" dirty="0"/>
              <a:t>May 1966: First successful Surveyor mission</a:t>
            </a:r>
          </a:p>
          <a:p>
            <a:r>
              <a:rPr lang="en-US" dirty="0"/>
              <a:t>August 1966: First successful Lunar Orbiter mission</a:t>
            </a:r>
          </a:p>
          <a:p>
            <a:r>
              <a:rPr lang="en-US" dirty="0"/>
              <a:t>July 1969: First Apollo lunar landing</a:t>
            </a:r>
          </a:p>
          <a:p>
            <a:r>
              <a:rPr lang="en-US" dirty="0"/>
              <a:t>September 1977: Termination of ALSEP monitoring</a:t>
            </a:r>
          </a:p>
        </p:txBody>
      </p:sp>
    </p:spTree>
    <p:extLst>
      <p:ext uri="{BB962C8B-B14F-4D97-AF65-F5344CB8AC3E}">
        <p14:creationId xmlns:p14="http://schemas.microsoft.com/office/powerpoint/2010/main" val="267976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46CFB-E2BF-4FBD-8AC0-7077A1A9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7F867-0DA7-4FCF-A880-4B15B07B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73" y="1253331"/>
            <a:ext cx="11367653" cy="4351338"/>
          </a:xfrm>
        </p:spPr>
        <p:txBody>
          <a:bodyPr/>
          <a:lstStyle/>
          <a:p>
            <a:r>
              <a:rPr lang="en-US" dirty="0"/>
              <a:t>Sonnet Report (“Report of the Ad Hoc Working Group on Apollo Experiments and Training on the Scientific Aspects of the Apollo Program”)</a:t>
            </a:r>
          </a:p>
          <a:p>
            <a:pPr lvl="1"/>
            <a:r>
              <a:rPr lang="en-US" dirty="0"/>
              <a:t>The first try to nail down what Apollo should do on the Moon</a:t>
            </a:r>
          </a:p>
          <a:p>
            <a:pPr lvl="3"/>
            <a:endParaRPr lang="en-US" dirty="0"/>
          </a:p>
          <a:p>
            <a:r>
              <a:rPr lang="en-US" dirty="0"/>
              <a:t>Compton chapter 3 (“Apollo’s Lunar Exploration Program”)</a:t>
            </a:r>
          </a:p>
          <a:p>
            <a:pPr lvl="1"/>
            <a:r>
              <a:rPr lang="en-US" dirty="0"/>
              <a:t>An explanation of what happened after the Sonnet Report</a:t>
            </a:r>
          </a:p>
          <a:p>
            <a:pPr lvl="3"/>
            <a:endParaRPr lang="en-US" dirty="0"/>
          </a:p>
          <a:p>
            <a:r>
              <a:rPr lang="en-US" dirty="0"/>
              <a:t>FETM episode 10 (“Galileo was Right”)</a:t>
            </a:r>
          </a:p>
          <a:p>
            <a:pPr lvl="1"/>
            <a:r>
              <a:rPr lang="en-US" dirty="0"/>
              <a:t>A dramatization of scientific training for an Apollo mission</a:t>
            </a:r>
          </a:p>
          <a:p>
            <a:pPr lvl="3"/>
            <a:endParaRPr lang="en-US" dirty="0"/>
          </a:p>
          <a:p>
            <a:r>
              <a:rPr lang="en-US" dirty="0"/>
              <a:t>NRO Draft (“Project Upward: The NRO and NASA”)</a:t>
            </a:r>
          </a:p>
          <a:p>
            <a:pPr lvl="1"/>
            <a:r>
              <a:rPr lang="en-US" dirty="0"/>
              <a:t>Reuse of spy satellite technology in the Apollo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36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Sonnet Report (1963)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Office of Manned Space Flight specifically requested input on:</a:t>
            </a:r>
          </a:p>
          <a:p>
            <a:pPr lvl="1"/>
            <a:r>
              <a:rPr lang="en-US" dirty="0"/>
              <a:t>Number of missions</a:t>
            </a:r>
          </a:p>
          <a:p>
            <a:pPr lvl="1"/>
            <a:r>
              <a:rPr lang="en-US" dirty="0"/>
              <a:t>Background of crew members</a:t>
            </a:r>
          </a:p>
          <a:p>
            <a:pPr lvl="1"/>
            <a:r>
              <a:rPr lang="en-US" dirty="0"/>
              <a:t>Duration of lunar stay</a:t>
            </a:r>
          </a:p>
          <a:p>
            <a:pPr lvl="1"/>
            <a:r>
              <a:rPr lang="en-US" dirty="0"/>
              <a:t>Payload (weight and power)</a:t>
            </a:r>
          </a:p>
          <a:p>
            <a:pPr lvl="1"/>
            <a:r>
              <a:rPr lang="en-US" dirty="0"/>
              <a:t>Mobility (e.g., surface vehicle)</a:t>
            </a:r>
          </a:p>
          <a:p>
            <a:pPr lvl="1"/>
            <a:r>
              <a:rPr lang="en-US" dirty="0"/>
              <a:t>Space suit capabilities</a:t>
            </a:r>
          </a:p>
          <a:p>
            <a:pPr lvl="3"/>
            <a:endParaRPr lang="en-US" dirty="0"/>
          </a:p>
          <a:p>
            <a:r>
              <a:rPr lang="en-US" dirty="0"/>
              <a:t>Additional input was requested on:</a:t>
            </a:r>
          </a:p>
          <a:p>
            <a:pPr lvl="1"/>
            <a:r>
              <a:rPr lang="en-US" dirty="0"/>
              <a:t>Landing site selection</a:t>
            </a:r>
          </a:p>
          <a:p>
            <a:pPr lvl="1"/>
            <a:r>
              <a:rPr lang="en-US" dirty="0"/>
              <a:t>Need for a soft-landed supply vehicle</a:t>
            </a:r>
          </a:p>
        </p:txBody>
      </p:sp>
    </p:spTree>
    <p:extLst>
      <p:ext uri="{BB962C8B-B14F-4D97-AF65-F5344CB8AC3E}">
        <p14:creationId xmlns:p14="http://schemas.microsoft.com/office/powerpoint/2010/main" val="98419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Scientific Inquiry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Advancing human knowledge</a:t>
            </a:r>
          </a:p>
          <a:p>
            <a:endParaRPr lang="en-US" dirty="0"/>
          </a:p>
          <a:p>
            <a:r>
              <a:rPr lang="en-US" dirty="0"/>
              <a:t>Providing a scientific basis for engineering</a:t>
            </a:r>
          </a:p>
          <a:p>
            <a:endParaRPr lang="en-US" dirty="0"/>
          </a:p>
          <a:p>
            <a:r>
              <a:rPr lang="en-US" dirty="0"/>
              <a:t>Supporting operational activities</a:t>
            </a:r>
          </a:p>
        </p:txBody>
      </p:sp>
    </p:spTree>
    <p:extLst>
      <p:ext uri="{BB962C8B-B14F-4D97-AF65-F5344CB8AC3E}">
        <p14:creationId xmlns:p14="http://schemas.microsoft.com/office/powerpoint/2010/main" val="240228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Scientific importance</a:t>
            </a:r>
          </a:p>
          <a:p>
            <a:endParaRPr lang="en-US" dirty="0"/>
          </a:p>
          <a:p>
            <a:r>
              <a:rPr lang="en-US" dirty="0"/>
              <a:t>Feasibility</a:t>
            </a:r>
          </a:p>
          <a:p>
            <a:endParaRPr lang="en-US" dirty="0"/>
          </a:p>
          <a:p>
            <a:r>
              <a:rPr lang="en-US" dirty="0"/>
              <a:t>Particular to the Moon</a:t>
            </a:r>
          </a:p>
          <a:p>
            <a:endParaRPr lang="en-US" dirty="0"/>
          </a:p>
          <a:p>
            <a:r>
              <a:rPr lang="en-US" dirty="0"/>
              <a:t>Best carried out with human assistance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3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7019"/>
            <a:ext cx="10515600" cy="905164"/>
          </a:xfrm>
        </p:spPr>
        <p:txBody>
          <a:bodyPr/>
          <a:lstStyle/>
          <a:p>
            <a:r>
              <a:rPr lang="en-US" dirty="0"/>
              <a:t>Scientific Disciplines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3808"/>
            <a:ext cx="10707255" cy="4351338"/>
          </a:xfrm>
        </p:spPr>
        <p:txBody>
          <a:bodyPr/>
          <a:lstStyle/>
          <a:p>
            <a:r>
              <a:rPr lang="en-US" dirty="0"/>
              <a:t>In-Situ:</a:t>
            </a:r>
          </a:p>
          <a:p>
            <a:pPr lvl="1"/>
            <a:r>
              <a:rPr lang="en-US" dirty="0"/>
              <a:t>Geology (mapping, sampling, drilling, …)</a:t>
            </a:r>
          </a:p>
          <a:p>
            <a:pPr lvl="1"/>
            <a:r>
              <a:rPr lang="en-US" dirty="0"/>
              <a:t>Solid body geophysics (heat flow, radioactivity, seismology, gravity, …)</a:t>
            </a:r>
          </a:p>
          <a:p>
            <a:pPr lvl="1"/>
            <a:r>
              <a:rPr lang="en-US" dirty="0"/>
              <a:t>Atmosphere (density, scattering, …)</a:t>
            </a:r>
          </a:p>
          <a:p>
            <a:pPr lvl="1"/>
            <a:r>
              <a:rPr lang="en-US" dirty="0"/>
              <a:t>Plasma physics (electric field, magnetic field, plasma flows, …)</a:t>
            </a:r>
          </a:p>
          <a:p>
            <a:pPr lvl="1"/>
            <a:r>
              <a:rPr lang="en-US" dirty="0"/>
              <a:t>Surface physics (bombardment, dust structure, dust transport, electrostatic, …)</a:t>
            </a:r>
          </a:p>
          <a:p>
            <a:pPr lvl="1"/>
            <a:r>
              <a:rPr lang="en-US" dirty="0"/>
              <a:t>Astronomy (ultraviolet, radio, …)</a:t>
            </a:r>
          </a:p>
          <a:p>
            <a:endParaRPr lang="en-US" dirty="0"/>
          </a:p>
          <a:p>
            <a:r>
              <a:rPr lang="en-US" dirty="0"/>
              <a:t>Sample analysis:</a:t>
            </a:r>
          </a:p>
          <a:p>
            <a:pPr lvl="1"/>
            <a:r>
              <a:rPr lang="en-US" dirty="0"/>
              <a:t>Geochemistry</a:t>
            </a:r>
          </a:p>
          <a:p>
            <a:pPr lvl="1"/>
            <a:r>
              <a:rPr lang="en-US" dirty="0"/>
              <a:t>Biology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67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Activities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 of natural phenomena</a:t>
            </a:r>
          </a:p>
          <a:p>
            <a:endParaRPr lang="en-US" dirty="0"/>
          </a:p>
          <a:p>
            <a:r>
              <a:rPr lang="en-US" dirty="0"/>
              <a:t>Collection of material</a:t>
            </a:r>
          </a:p>
          <a:p>
            <a:pPr lvl="1"/>
            <a:r>
              <a:rPr lang="en-US" dirty="0"/>
              <a:t>Geological samples</a:t>
            </a:r>
          </a:p>
          <a:p>
            <a:pPr lvl="1"/>
            <a:r>
              <a:rPr lang="en-US" dirty="0"/>
              <a:t>Biological samples</a:t>
            </a:r>
          </a:p>
          <a:p>
            <a:pPr lvl="1"/>
            <a:endParaRPr lang="en-US" dirty="0"/>
          </a:p>
          <a:p>
            <a:r>
              <a:rPr lang="en-US" dirty="0"/>
              <a:t>Emplacement of long-term monitoring equipment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4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8106"/>
            <a:ext cx="10515600" cy="697057"/>
          </a:xfrm>
        </p:spPr>
        <p:txBody>
          <a:bodyPr/>
          <a:lstStyle/>
          <a:p>
            <a:r>
              <a:rPr lang="en-US" dirty="0"/>
              <a:t>Operational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945" y="1160608"/>
            <a:ext cx="11344564" cy="4351338"/>
          </a:xfrm>
        </p:spPr>
        <p:txBody>
          <a:bodyPr/>
          <a:lstStyle/>
          <a:p>
            <a:r>
              <a:rPr lang="en-US" dirty="0"/>
              <a:t>Spacesuit mobility</a:t>
            </a:r>
          </a:p>
          <a:p>
            <a:pPr lvl="1"/>
            <a:r>
              <a:rPr lang="en-US" dirty="0"/>
              <a:t>Necessary for sampling and emplacement</a:t>
            </a:r>
          </a:p>
          <a:p>
            <a:r>
              <a:rPr lang="en-US" dirty="0"/>
              <a:t>High-resolution maps</a:t>
            </a:r>
          </a:p>
          <a:p>
            <a:pPr lvl="1"/>
            <a:r>
              <a:rPr lang="en-US" dirty="0"/>
              <a:t>Based on orbital photography with resolution of less than 3 feet</a:t>
            </a:r>
          </a:p>
          <a:p>
            <a:r>
              <a:rPr lang="en-US" dirty="0"/>
              <a:t>Precise positioning, helmet-mounted TV, high resolution camera</a:t>
            </a:r>
          </a:p>
          <a:p>
            <a:pPr lvl="1"/>
            <a:r>
              <a:rPr lang="en-US" dirty="0"/>
              <a:t>To maximize scientific return given limited time</a:t>
            </a:r>
          </a:p>
          <a:p>
            <a:r>
              <a:rPr lang="en-US" dirty="0"/>
              <a:t>Multi-day surface stays with multiple moonwalks</a:t>
            </a:r>
          </a:p>
          <a:p>
            <a:pPr lvl="1"/>
            <a:r>
              <a:rPr lang="en-US" dirty="0"/>
              <a:t>Characterizing one square mile on earth takes a week</a:t>
            </a:r>
          </a:p>
          <a:p>
            <a:r>
              <a:rPr lang="en-US" dirty="0"/>
              <a:t>Landing site selection</a:t>
            </a:r>
          </a:p>
          <a:p>
            <a:pPr lvl="1"/>
            <a:r>
              <a:rPr lang="en-US" dirty="0"/>
              <a:t>Any site for the first landing, then guided by scientific interest</a:t>
            </a:r>
          </a:p>
          <a:p>
            <a:r>
              <a:rPr lang="en-US" dirty="0"/>
              <a:t>Lunar rover</a:t>
            </a:r>
          </a:p>
          <a:p>
            <a:pPr lvl="1"/>
            <a:r>
              <a:rPr lang="en-US" dirty="0"/>
              <a:t>To reconcile landing risk with scientifically interesting sites</a:t>
            </a:r>
          </a:p>
        </p:txBody>
      </p:sp>
    </p:spTree>
    <p:extLst>
      <p:ext uri="{BB962C8B-B14F-4D97-AF65-F5344CB8AC3E}">
        <p14:creationId xmlns:p14="http://schemas.microsoft.com/office/powerpoint/2010/main" val="346319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Scientist Astronauts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309" y="1325563"/>
            <a:ext cx="10515600" cy="4351338"/>
          </a:xfrm>
        </p:spPr>
        <p:txBody>
          <a:bodyPr/>
          <a:lstStyle/>
          <a:p>
            <a:r>
              <a:rPr lang="en-US" dirty="0"/>
              <a:t>One on each (initially 3-person) lunar landing crew</a:t>
            </a:r>
          </a:p>
          <a:p>
            <a:pPr lvl="3"/>
            <a:endParaRPr lang="en-US" dirty="0"/>
          </a:p>
          <a:p>
            <a:r>
              <a:rPr lang="en-US" dirty="0"/>
              <a:t>Optimally, a combined background in geology and geophysics</a:t>
            </a:r>
          </a:p>
          <a:p>
            <a:pPr lvl="3"/>
            <a:endParaRPr lang="en-US" dirty="0"/>
          </a:p>
          <a:p>
            <a:r>
              <a:rPr lang="en-US" dirty="0"/>
              <a:t>Continuing involvement in research</a:t>
            </a:r>
          </a:p>
          <a:p>
            <a:pPr lvl="3"/>
            <a:endParaRPr lang="en-US" dirty="0"/>
          </a:p>
          <a:p>
            <a:r>
              <a:rPr lang="en-US" dirty="0"/>
              <a:t>Based at a research institute near Manned Spacecraft Center</a:t>
            </a:r>
          </a:p>
          <a:p>
            <a:pPr lvl="1"/>
            <a:r>
              <a:rPr lang="en-US" dirty="0"/>
              <a:t>Hosting visiting scientists</a:t>
            </a:r>
          </a:p>
          <a:p>
            <a:pPr lvl="3"/>
            <a:endParaRPr lang="en-US" dirty="0"/>
          </a:p>
          <a:p>
            <a:r>
              <a:rPr lang="en-US" dirty="0"/>
              <a:t>Contribute to scientific training of pilot astronauts</a:t>
            </a:r>
          </a:p>
          <a:p>
            <a:pPr lvl="3"/>
            <a:endParaRPr lang="en-US" dirty="0"/>
          </a:p>
          <a:p>
            <a:r>
              <a:rPr lang="en-US" dirty="0"/>
              <a:t>Less than 50% of time spent on flight training (except short periods)</a:t>
            </a:r>
          </a:p>
        </p:txBody>
      </p:sp>
    </p:spTree>
    <p:extLst>
      <p:ext uri="{BB962C8B-B14F-4D97-AF65-F5344CB8AC3E}">
        <p14:creationId xmlns:p14="http://schemas.microsoft.com/office/powerpoint/2010/main" val="432307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596</Words>
  <Application>Microsoft Office PowerPoint</Application>
  <PresentationFormat>Widescreen</PresentationFormat>
  <Paragraphs>127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Lunar Science</vt:lpstr>
      <vt:lpstr>Chronology</vt:lpstr>
      <vt:lpstr>The Sonnet Report (1963)</vt:lpstr>
      <vt:lpstr>Reasons for Scientific Inquiry</vt:lpstr>
      <vt:lpstr>Selection Criteria</vt:lpstr>
      <vt:lpstr>Scientific Disciplines</vt:lpstr>
      <vt:lpstr>Scientific Activities on the Moon</vt:lpstr>
      <vt:lpstr>Operational Needs</vt:lpstr>
      <vt:lpstr>Scientist Astronauts</vt:lpstr>
      <vt:lpstr>Astronaut Group 4 (June 1965)</vt:lpstr>
      <vt:lpstr>Astronaut Group 6 (1967)</vt:lpstr>
      <vt:lpstr>PowerPoint Presentation</vt:lpstr>
      <vt:lpstr>NASA and the National Reconnaissance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Science</dc:title>
  <dc:creator>The Tablet</dc:creator>
  <cp:lastModifiedBy>Douglas William Oard</cp:lastModifiedBy>
  <cp:revision>24</cp:revision>
  <dcterms:created xsi:type="dcterms:W3CDTF">2019-03-31T23:50:50Z</dcterms:created>
  <dcterms:modified xsi:type="dcterms:W3CDTF">2019-04-02T20:33:08Z</dcterms:modified>
</cp:coreProperties>
</file>