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67" r:id="rId6"/>
    <p:sldId id="266" r:id="rId7"/>
    <p:sldId id="268" r:id="rId8"/>
    <p:sldId id="259" r:id="rId9"/>
    <p:sldId id="258" r:id="rId10"/>
    <p:sldId id="26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7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003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1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91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39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31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0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90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6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16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66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60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B01BE-D88C-419B-8CD3-7F3CF3AC4C12}" type="datetimeFigureOut">
              <a:rPr lang="en-US" smtClean="0"/>
              <a:t>3/7/2019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07DD45-B96E-47D3-AD08-93328955C2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11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Astronauts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ONR 269i</a:t>
            </a:r>
          </a:p>
          <a:p>
            <a:r>
              <a:rPr lang="en-US" dirty="0" smtClean="0"/>
              <a:t>To the Moon and Back: The Apollo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t="79881" r="3883" b="128"/>
          <a:stretch/>
        </p:blipFill>
        <p:spPr>
          <a:xfrm>
            <a:off x="14514" y="2590800"/>
            <a:ext cx="12177486" cy="4267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1" t="676" r="4154" b="87026"/>
          <a:stretch/>
        </p:blipFill>
        <p:spPr>
          <a:xfrm>
            <a:off x="-14514" y="-43543"/>
            <a:ext cx="12162971" cy="264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14" y="4412343"/>
            <a:ext cx="3294743" cy="696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648858" y="5239658"/>
            <a:ext cx="2184400" cy="1030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58057" y="-43543"/>
            <a:ext cx="2184400" cy="1625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34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Chaikin</a:t>
            </a:r>
            <a:r>
              <a:rPr lang="en-US" dirty="0" smtClean="0"/>
              <a:t> Chapter 2 (“The Office”)</a:t>
            </a:r>
          </a:p>
          <a:p>
            <a:pPr lvl="1"/>
            <a:r>
              <a:rPr lang="en-US" dirty="0" smtClean="0"/>
              <a:t>The culture of the Astronaut Office at Houston</a:t>
            </a:r>
          </a:p>
          <a:p>
            <a:pPr lvl="3"/>
            <a:endParaRPr lang="en-US" dirty="0"/>
          </a:p>
          <a:p>
            <a:r>
              <a:rPr lang="en-US" dirty="0" smtClean="0"/>
              <a:t>Slayton Chapter 14 (“Flight Crew Operations”)</a:t>
            </a:r>
          </a:p>
          <a:p>
            <a:pPr lvl="1"/>
            <a:r>
              <a:rPr lang="en-US" dirty="0" smtClean="0"/>
              <a:t>How the early Gemini astronauts got selected for a flight</a:t>
            </a:r>
          </a:p>
          <a:p>
            <a:pPr lvl="3"/>
            <a:endParaRPr lang="en-US" dirty="0"/>
          </a:p>
          <a:p>
            <a:r>
              <a:rPr lang="en-US" dirty="0" smtClean="0"/>
              <a:t>Collins Chapter 3</a:t>
            </a:r>
          </a:p>
          <a:p>
            <a:pPr lvl="1"/>
            <a:r>
              <a:rPr lang="en-US" dirty="0" smtClean="0"/>
              <a:t>Brief profiles of the first 30 astronauts by the best writer among them</a:t>
            </a:r>
          </a:p>
          <a:p>
            <a:pPr lvl="3"/>
            <a:endParaRPr lang="en-US" dirty="0"/>
          </a:p>
          <a:p>
            <a:r>
              <a:rPr lang="en-US" dirty="0" smtClean="0"/>
              <a:t>Moon Shot video</a:t>
            </a:r>
          </a:p>
          <a:p>
            <a:pPr lvl="1"/>
            <a:r>
              <a:rPr lang="en-US" dirty="0" smtClean="0"/>
              <a:t>An astronaut-centered documentary (based on Sheppard’s book)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92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 smtClean="0"/>
              <a:t>“Mercury 7” Astronaut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734" y="1454652"/>
            <a:ext cx="11108961" cy="4351338"/>
          </a:xfrm>
        </p:spPr>
        <p:txBody>
          <a:bodyPr/>
          <a:lstStyle/>
          <a:p>
            <a:r>
              <a:rPr lang="en-US" dirty="0" smtClean="0"/>
              <a:t>Criteria</a:t>
            </a:r>
          </a:p>
          <a:p>
            <a:pPr lvl="1"/>
            <a:r>
              <a:rPr lang="en-US" dirty="0" smtClean="0"/>
              <a:t>Age&lt;40, Height&lt;5’11”, Hours≥1500, Test Pilot, Jets, B.S., Active Duty</a:t>
            </a:r>
          </a:p>
          <a:p>
            <a:r>
              <a:rPr lang="en-US" dirty="0" smtClean="0"/>
              <a:t>Screened 110 of 508 military test pilot records</a:t>
            </a:r>
          </a:p>
          <a:p>
            <a:pPr lvl="1"/>
            <a:r>
              <a:rPr lang="en-US" dirty="0" smtClean="0"/>
              <a:t>58 Air Force, 47 Navy, 5 Marine</a:t>
            </a:r>
          </a:p>
          <a:p>
            <a:r>
              <a:rPr lang="en-US" dirty="0" smtClean="0"/>
              <a:t>Interviewed 69 of those 110</a:t>
            </a:r>
          </a:p>
          <a:p>
            <a:pPr lvl="1"/>
            <a:r>
              <a:rPr lang="en-US" dirty="0" smtClean="0"/>
              <a:t>16 declined, 21 were rejected (6 for height!)</a:t>
            </a:r>
          </a:p>
          <a:p>
            <a:r>
              <a:rPr lang="en-US" dirty="0" smtClean="0"/>
              <a:t>Ran medical tests on the remaining 32</a:t>
            </a:r>
          </a:p>
          <a:p>
            <a:pPr lvl="1"/>
            <a:r>
              <a:rPr lang="en-US" dirty="0" smtClean="0"/>
              <a:t>1 failed (Lovell)</a:t>
            </a:r>
          </a:p>
          <a:p>
            <a:r>
              <a:rPr lang="en-US" dirty="0" smtClean="0"/>
              <a:t>Selected 7 of the remaining 31</a:t>
            </a:r>
          </a:p>
          <a:p>
            <a:pPr lvl="1"/>
            <a:r>
              <a:rPr lang="en-US" dirty="0"/>
              <a:t>2</a:t>
            </a:r>
            <a:r>
              <a:rPr lang="en-US" dirty="0" smtClean="0"/>
              <a:t> more were selected in later rounds (Conrad, Givens)</a:t>
            </a:r>
          </a:p>
          <a:p>
            <a:r>
              <a:rPr lang="en-US" dirty="0" smtClean="0"/>
              <a:t>Six flew in Project Mercury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670" y="2380735"/>
            <a:ext cx="4687330" cy="308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295" t="12459" r="15901" b="9290"/>
          <a:stretch/>
        </p:blipFill>
        <p:spPr>
          <a:xfrm>
            <a:off x="459755" y="0"/>
            <a:ext cx="11172611" cy="6848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2446" b="7913"/>
          <a:stretch/>
        </p:blipFill>
        <p:spPr>
          <a:xfrm>
            <a:off x="6974201" y="4036541"/>
            <a:ext cx="4584700" cy="16063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074" y="1120347"/>
            <a:ext cx="2827020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793" t="38919" r="3983" b="37417"/>
          <a:stretch/>
        </p:blipFill>
        <p:spPr>
          <a:xfrm>
            <a:off x="6253614" y="5642919"/>
            <a:ext cx="5938386" cy="12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1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541" t="12252" r="15338" b="8589"/>
          <a:stretch/>
        </p:blipFill>
        <p:spPr>
          <a:xfrm>
            <a:off x="65903" y="65903"/>
            <a:ext cx="4160109" cy="5428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392" t="12733" r="52574" b="14595"/>
          <a:stretch/>
        </p:blipFill>
        <p:spPr>
          <a:xfrm>
            <a:off x="4069493" y="547815"/>
            <a:ext cx="4027546" cy="4983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856" t="12733" r="17229" b="14595"/>
          <a:stretch/>
        </p:blipFill>
        <p:spPr>
          <a:xfrm>
            <a:off x="8229602" y="547815"/>
            <a:ext cx="3891096" cy="4983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581" t="13213" r="56284" b="65406"/>
          <a:stretch/>
        </p:blipFill>
        <p:spPr>
          <a:xfrm>
            <a:off x="8338112" y="5494639"/>
            <a:ext cx="3674076" cy="14663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t="23309" b="10218"/>
          <a:stretch/>
        </p:blipFill>
        <p:spPr>
          <a:xfrm>
            <a:off x="2356780" y="5341020"/>
            <a:ext cx="2886455" cy="151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5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515" y="1821135"/>
            <a:ext cx="10515600" cy="4351338"/>
          </a:xfrm>
        </p:spPr>
        <p:txBody>
          <a:bodyPr/>
          <a:lstStyle/>
          <a:p>
            <a:r>
              <a:rPr lang="en-US" dirty="0" smtClean="0"/>
              <a:t>Manned Spacecraft Center: Bob </a:t>
            </a:r>
            <a:r>
              <a:rPr lang="en-US" dirty="0" err="1" smtClean="0"/>
              <a:t>Gilruth</a:t>
            </a:r>
            <a:endParaRPr lang="en-US" dirty="0" smtClean="0"/>
          </a:p>
          <a:p>
            <a:pPr lvl="3"/>
            <a:endParaRPr lang="en-US" dirty="0"/>
          </a:p>
          <a:p>
            <a:r>
              <a:rPr lang="en-US" dirty="0" smtClean="0"/>
              <a:t>Flight Crew Operations: Deke Slayton</a:t>
            </a:r>
          </a:p>
          <a:p>
            <a:pPr lvl="1"/>
            <a:r>
              <a:rPr lang="en-US" dirty="0" smtClean="0"/>
              <a:t>Astronaut Office: Alan Sheppard</a:t>
            </a:r>
          </a:p>
          <a:p>
            <a:pPr lvl="1"/>
            <a:r>
              <a:rPr lang="en-US" dirty="0" smtClean="0"/>
              <a:t>Flight Crew Support</a:t>
            </a:r>
          </a:p>
          <a:p>
            <a:pPr lvl="1"/>
            <a:r>
              <a:rPr lang="en-US" dirty="0" smtClean="0"/>
              <a:t>Aircraft Operations</a:t>
            </a:r>
          </a:p>
          <a:p>
            <a:pPr lvl="1"/>
            <a:endParaRPr lang="en-US" dirty="0"/>
          </a:p>
          <a:p>
            <a:r>
              <a:rPr lang="en-US" dirty="0"/>
              <a:t>Flight </a:t>
            </a:r>
            <a:r>
              <a:rPr lang="en-US" dirty="0" smtClean="0"/>
              <a:t>Operations: </a:t>
            </a:r>
            <a:r>
              <a:rPr lang="en-US" dirty="0"/>
              <a:t>Chris Kraft</a:t>
            </a:r>
          </a:p>
          <a:p>
            <a:pPr lvl="1"/>
            <a:r>
              <a:rPr lang="en-US" dirty="0"/>
              <a:t>Mission </a:t>
            </a:r>
            <a:r>
              <a:rPr lang="en-US" dirty="0" smtClean="0"/>
              <a:t>Control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2806" y="5125436"/>
            <a:ext cx="2489509" cy="1732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69" t="1092" r="408" b="46230"/>
          <a:stretch/>
        </p:blipFill>
        <p:spPr>
          <a:xfrm>
            <a:off x="6476892" y="1135608"/>
            <a:ext cx="5715108" cy="4530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718" y="3092477"/>
            <a:ext cx="1318174" cy="164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Astronaut Candidate Training</a:t>
            </a:r>
          </a:p>
          <a:p>
            <a:pPr lvl="1"/>
            <a:r>
              <a:rPr lang="en-US" dirty="0" smtClean="0"/>
              <a:t>Orbital mechanics, Spacecraft systems, Survival, Geology, …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CAPCOM, (Apollo) Support Crew</a:t>
            </a:r>
          </a:p>
          <a:p>
            <a:pPr lvl="1"/>
            <a:r>
              <a:rPr lang="en-US" smtClean="0"/>
              <a:t>Support crew: Spacecraft </a:t>
            </a:r>
            <a:r>
              <a:rPr lang="en-US" dirty="0" smtClean="0"/>
              <a:t>tests, Logistics, Protocol, …</a:t>
            </a:r>
          </a:p>
          <a:p>
            <a:pPr lvl="4"/>
            <a:endParaRPr lang="en-US" dirty="0"/>
          </a:p>
          <a:p>
            <a:r>
              <a:rPr lang="en-US" dirty="0" smtClean="0"/>
              <a:t>Backup Crew</a:t>
            </a:r>
          </a:p>
          <a:p>
            <a:pPr lvl="1"/>
            <a:r>
              <a:rPr lang="en-US" dirty="0" smtClean="0"/>
              <a:t>Train to fly the mission (individually or as a crew)</a:t>
            </a:r>
          </a:p>
          <a:p>
            <a:pPr lvl="3"/>
            <a:endParaRPr lang="en-US" dirty="0"/>
          </a:p>
          <a:p>
            <a:r>
              <a:rPr lang="en-US" dirty="0" smtClean="0"/>
              <a:t>Prime Crew (3 flights later)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ly the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6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44773"/>
            <a:ext cx="10515600" cy="4351338"/>
          </a:xfrm>
        </p:spPr>
        <p:txBody>
          <a:bodyPr/>
          <a:lstStyle/>
          <a:p>
            <a:r>
              <a:rPr lang="en-US" dirty="0" smtClean="0"/>
              <a:t>Group 1 (7): “Mercury 7”</a:t>
            </a:r>
          </a:p>
          <a:p>
            <a:pPr lvl="1"/>
            <a:r>
              <a:rPr lang="en-US" dirty="0" smtClean="0"/>
              <a:t>Mercury (6), Gemini (3), Apollo (1), ASTP (1</a:t>
            </a:r>
            <a:r>
              <a:rPr lang="en-US" smtClean="0"/>
              <a:t>), Shuttle (1)</a:t>
            </a:r>
            <a:endParaRPr lang="en-US" dirty="0" smtClean="0"/>
          </a:p>
          <a:p>
            <a:r>
              <a:rPr lang="en-US" dirty="0" smtClean="0"/>
              <a:t>Group 2 (9):</a:t>
            </a:r>
          </a:p>
          <a:p>
            <a:pPr lvl="1"/>
            <a:r>
              <a:rPr lang="en-US" dirty="0" smtClean="0"/>
              <a:t>Gemini (8), Apollo (8), Skylab (1), ASTP (1), Shuttle (1)</a:t>
            </a:r>
          </a:p>
          <a:p>
            <a:r>
              <a:rPr lang="en-US" dirty="0" smtClean="0"/>
              <a:t>Group 3 (14):  </a:t>
            </a:r>
          </a:p>
          <a:p>
            <a:pPr lvl="1"/>
            <a:r>
              <a:rPr lang="en-US" dirty="0" smtClean="0"/>
              <a:t>Gemini (5), Apollo (10), Skylab (1)</a:t>
            </a:r>
          </a:p>
          <a:p>
            <a:r>
              <a:rPr lang="en-US" dirty="0" smtClean="0"/>
              <a:t>Group 4 (6): Scientists</a:t>
            </a:r>
          </a:p>
          <a:p>
            <a:pPr lvl="1"/>
            <a:r>
              <a:rPr lang="en-US" dirty="0" smtClean="0"/>
              <a:t>Apollo (1), Skylab (3)</a:t>
            </a:r>
          </a:p>
          <a:p>
            <a:r>
              <a:rPr lang="en-US" dirty="0" smtClean="0"/>
              <a:t>Group 5 (19) </a:t>
            </a:r>
          </a:p>
          <a:p>
            <a:pPr lvl="1"/>
            <a:r>
              <a:rPr lang="en-US" dirty="0" smtClean="0"/>
              <a:t>Apollo (9), Skylab (4), ASTP (1), Shuttle (7)</a:t>
            </a:r>
          </a:p>
          <a:p>
            <a:r>
              <a:rPr lang="en-US" dirty="0" smtClean="0"/>
              <a:t>Group 6 (11): Scientists</a:t>
            </a:r>
          </a:p>
          <a:p>
            <a:pPr lvl="1"/>
            <a:r>
              <a:rPr lang="en-US" dirty="0" smtClean="0"/>
              <a:t>Shuttle (7)</a:t>
            </a:r>
          </a:p>
          <a:p>
            <a:r>
              <a:rPr lang="en-US" dirty="0" smtClean="0"/>
              <a:t>Group 7 (7): MOL Transfer</a:t>
            </a:r>
          </a:p>
          <a:p>
            <a:pPr lvl="1"/>
            <a:r>
              <a:rPr lang="en-US" dirty="0" smtClean="0"/>
              <a:t>Shuttle (7)</a:t>
            </a:r>
          </a:p>
        </p:txBody>
      </p:sp>
    </p:spTree>
    <p:extLst>
      <p:ext uri="{BB962C8B-B14F-4D97-AF65-F5344CB8AC3E}">
        <p14:creationId xmlns:p14="http://schemas.microsoft.com/office/powerpoint/2010/main" val="409445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6" b="64444"/>
          <a:stretch/>
        </p:blipFill>
        <p:spPr>
          <a:xfrm>
            <a:off x="0" y="393893"/>
            <a:ext cx="12197024" cy="58503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3568" y="3995351"/>
            <a:ext cx="11936627" cy="345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2184" y="4112741"/>
            <a:ext cx="497546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238" y="-55773"/>
            <a:ext cx="8987484" cy="6880821"/>
            <a:chOff x="1466337" y="0"/>
            <a:chExt cx="8987484" cy="68808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54" b="87026"/>
            <a:stretch/>
          </p:blipFill>
          <p:spPr>
            <a:xfrm>
              <a:off x="1466337" y="0"/>
              <a:ext cx="8979244" cy="15715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096" r="4004" b="20120"/>
            <a:stretch/>
          </p:blipFill>
          <p:spPr>
            <a:xfrm>
              <a:off x="1474577" y="1585545"/>
              <a:ext cx="8979244" cy="5295276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428367" y="3282777"/>
            <a:ext cx="1696994" cy="3624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406"/>
          <a:stretch/>
        </p:blipFill>
        <p:spPr>
          <a:xfrm>
            <a:off x="9949742" y="74139"/>
            <a:ext cx="1914310" cy="66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6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</TotalTime>
  <Words>382</Words>
  <Application>Microsoft Office PowerPoint</Application>
  <PresentationFormat>Widescreen</PresentationFormat>
  <Paragraphs>63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Astronauts</vt:lpstr>
      <vt:lpstr>“Mercury 7” Astronaut Selection</vt:lpstr>
      <vt:lpstr>PowerPoint Presentation</vt:lpstr>
      <vt:lpstr>PowerPoint Presentation</vt:lpstr>
      <vt:lpstr>Houston</vt:lpstr>
      <vt:lpstr>The Rotation</vt:lpstr>
      <vt:lpstr>PowerPoint Presentation</vt:lpstr>
      <vt:lpstr>PowerPoint Presentation</vt:lpstr>
      <vt:lpstr>PowerPoint Presentation</vt:lpstr>
      <vt:lpstr>PowerPoint Presentation</vt:lpstr>
      <vt:lpstr>Discussion Groups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Astronauts</dc:title>
  <dc:creator>The Tablet</dc:creator>
  <cp:lastModifiedBy>The Tablet</cp:lastModifiedBy>
  <cp:revision>34</cp:revision>
  <dcterms:created xsi:type="dcterms:W3CDTF">2019-03-06T02:29:44Z</dcterms:created>
  <dcterms:modified xsi:type="dcterms:W3CDTF">2019-03-08T00:46:04Z</dcterms:modified>
</cp:coreProperties>
</file>