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81" r:id="rId25"/>
    <p:sldId id="279" r:id="rId26"/>
    <p:sldId id="280" r:id="rId27"/>
    <p:sldId id="284" r:id="rId28"/>
    <p:sldId id="282" r:id="rId29"/>
    <p:sldId id="283" r:id="rId30"/>
    <p:sldId id="285" r:id="rId31"/>
    <p:sldId id="286" r:id="rId32"/>
    <p:sldId id="287" r:id="rId33"/>
    <p:sldId id="288" r:id="rId34"/>
    <p:sldId id="290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9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51551-CB7C-40E4-8757-828148FBA81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5C2BE-7FC8-4314-ABDD-5529D4299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1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5C2BE-7FC8-4314-ABDD-5529D42992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96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5C2BE-7FC8-4314-ABDD-5529D42992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5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9F00CC-E734-4223-9560-2C36482FB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D8DF1-9194-41EA-B430-48DF32EC1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94FCA0-8F12-47E9-A870-11814FCB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29276D-8980-4C49-9C12-936132AB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F2A948-9174-4588-A1CC-ACA62445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094C5-4FB9-4DF1-A381-23569F8E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9ADF84-1D98-4A67-95C0-2C17FE334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1D27E5-5694-4296-A44E-BDFF6AD9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ADF13D-D783-41DB-80F7-0C7C948B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D32ABC-19EE-48B3-A50C-B0A35600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3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0FEE7D-6B27-4C05-9112-CA8BC5548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B58008-10C4-4AB8-86A4-B44BE62E1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FA3848-0D66-40A4-BE14-EA71FD68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EDC8F1-3E01-4333-8EE4-D3FA9357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0879C-2A3A-43CE-B608-9B2FAE55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4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4D00B0-8D47-4DC6-A171-176F7412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C64D6D-31F6-4A41-8134-1B3E49F96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83FD84-E8FF-4FCC-BAD6-E2DCB02C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9B3F5-9096-49F6-8B9E-934B075C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30BFD4-7FC8-4517-9D0E-30637887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E53B6-F5AC-4B37-82FB-E37B0456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F107A3-666C-4205-9970-CDCDBEBD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14437F-8F47-4707-B56B-70F23840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01E609-6CDF-4E31-AE38-DA9CDFCF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30EC74-A301-4034-80B5-7DE3A4C6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9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FB50B-F236-4FBB-9DE5-79932539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7B1A01-992A-44C4-997E-75CE5286A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D0ED1E-0188-4D17-BBCD-8728A8A10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96288-A08B-4A05-9A4D-DCAA20A40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2866DD-EE03-45DA-B4C8-0D668333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5D8AF-AC4E-4E7B-8F45-183EF46D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0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AB681C-CCC4-4E67-B2BA-DC9408DA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27E5BD-811C-4D3F-A194-14F6F589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EF2D52-7A57-4419-8121-B556D8A6B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88C38F-1356-4D75-9065-522B4245F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1F00A24-E9E5-43F9-895F-A8BFB628C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8B785C-D0C3-4E3B-B36A-3C17912C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040D90B-0E0B-42DF-A98F-BFB3BFAA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284EBF-20AC-4928-83D3-D42C4235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7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A17340-49E4-4136-978A-6E579773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1EFDED5-614E-4EDD-8EC3-045DA768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415602-AB6B-448E-A92C-67254762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CF990F-F463-4A85-B784-28377DDD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1EBED0-AED8-43E9-82ED-49B401D6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37C3FE-87A7-4762-B90D-37D11B6E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AFDBE8-C70E-4026-9C44-1E2990CD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FCB0C-9CF1-4C4B-9E20-92A0200C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F94326-D682-469C-ABDB-4FF7011DC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98A6EF-B013-4505-95F3-73EC93C2D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CC2042-6B02-4786-9E6D-1EB73ADC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530011-0DDB-449A-9043-5E209791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1BFE96-0115-42C1-9D83-629A1731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5AC2C-CF7C-4251-A7E0-7B7452EA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45570E-D35B-4DAB-9F7C-B4FF46587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68A4BB-0086-451C-A6AE-3CE294EC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792A16-F1B5-4C5D-A777-F311C903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88C0D5-E9DE-4FA2-BDCD-BBE8DFA7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C27021-08E2-41FA-97B7-AFF55364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87599D-57FE-46A2-93E9-DB05EF78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B6AA25-28FF-4DE9-9B5C-256F6F1AE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85C787-63F9-4E7F-9F78-FC1CB85DD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6DF3-B8EA-435E-A464-23C8E81E1BC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D41EB-77C6-49D0-BCDC-01967DD0C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4A9C3-6614-437A-B9D1-4AFCA12C6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E3C0-4188-4AA1-B60C-BD4326DF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3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oard@umd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D0DB0F-C0F3-46E7-AB29-AC63D11A2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 the Moon and Back:</a:t>
            </a:r>
            <a:br>
              <a:rPr lang="en-US" dirty="0"/>
            </a:br>
            <a:r>
              <a:rPr lang="en-US" dirty="0"/>
              <a:t>The Apollo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115E39C-CB30-4E2B-9C85-A07B3B1B90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HONR 269i</a:t>
            </a:r>
          </a:p>
          <a:p>
            <a:endParaRPr lang="en-US" dirty="0"/>
          </a:p>
          <a:p>
            <a:r>
              <a:rPr lang="en-US" dirty="0"/>
              <a:t>Lecture 1: Apollo in 60 Minutes</a:t>
            </a:r>
          </a:p>
        </p:txBody>
      </p:sp>
    </p:spTree>
    <p:extLst>
      <p:ext uri="{BB962C8B-B14F-4D97-AF65-F5344CB8AC3E}">
        <p14:creationId xmlns:p14="http://schemas.microsoft.com/office/powerpoint/2010/main" val="6715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450" y="1408038"/>
            <a:ext cx="4521562" cy="37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1DC0B2-5492-4D89-9A45-A8931CFE5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8" b="14784"/>
          <a:stretch/>
        </p:blipFill>
        <p:spPr>
          <a:xfrm>
            <a:off x="161887" y="0"/>
            <a:ext cx="11901529" cy="68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2A116-C2F4-43A6-A8E6-218FB1E0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356961"/>
            <a:ext cx="10515600" cy="1325563"/>
          </a:xfrm>
        </p:spPr>
        <p:txBody>
          <a:bodyPr/>
          <a:lstStyle/>
          <a:p>
            <a:r>
              <a:rPr lang="en-US" dirty="0"/>
              <a:t>Vostok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958" y="0"/>
            <a:ext cx="949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47901-20F4-45FF-AD50-2C9C6819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6650"/>
            <a:ext cx="10515600" cy="1325563"/>
          </a:xfrm>
        </p:spPr>
        <p:txBody>
          <a:bodyPr/>
          <a:lstStyle/>
          <a:p>
            <a:r>
              <a:rPr lang="en-US" dirty="0"/>
              <a:t>The Apollo Decision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63AFD-69AB-481B-9AA0-77F15575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62" y="1482213"/>
            <a:ext cx="7081875" cy="53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461B7-3B06-491E-95CD-5D64C2A1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0"/>
            <a:ext cx="10515600" cy="1325563"/>
          </a:xfrm>
        </p:spPr>
        <p:txBody>
          <a:bodyPr/>
          <a:lstStyle/>
          <a:p>
            <a:r>
              <a:rPr lang="en-US" dirty="0"/>
              <a:t>Lunar Orbit Rendezvous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3F7DC2-5AA0-48BA-B43B-55453585A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65" y="1114425"/>
            <a:ext cx="91916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4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52313-5119-4D0E-BE6C-E3C8747F3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Saturn V Rocket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A9DFC0-0DDD-4C89-B5EC-345BE04E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23" y="0"/>
            <a:ext cx="4891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1CA41-6281-4C80-91BC-BED3701C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35" y="-203346"/>
            <a:ext cx="10515600" cy="1325563"/>
          </a:xfrm>
        </p:spPr>
        <p:txBody>
          <a:bodyPr/>
          <a:lstStyle/>
          <a:p>
            <a:r>
              <a:rPr lang="en-US" dirty="0"/>
              <a:t>The Apollo Command and Service Modules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84" y="947057"/>
            <a:ext cx="8940629" cy="59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9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C9E522-6568-49B8-B5B7-6011991F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57"/>
            <a:ext cx="10515600" cy="664629"/>
          </a:xfrm>
        </p:spPr>
        <p:txBody>
          <a:bodyPr/>
          <a:lstStyle/>
          <a:p>
            <a:r>
              <a:rPr lang="en-US" dirty="0"/>
              <a:t>The Lunar Module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131"/>
          <a:stretch/>
        </p:blipFill>
        <p:spPr>
          <a:xfrm>
            <a:off x="769681" y="628650"/>
            <a:ext cx="11422319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03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A09A4D-B906-4C0E-B3EA-BB6E1A80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94" y="247138"/>
            <a:ext cx="10515600" cy="1325563"/>
          </a:xfrm>
        </p:spPr>
        <p:txBody>
          <a:bodyPr/>
          <a:lstStyle/>
          <a:p>
            <a:r>
              <a:rPr lang="en-US" dirty="0"/>
              <a:t>Astronauts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6E4981-BD9B-468F-9284-E5ADFF5D4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0" y="856022"/>
            <a:ext cx="9059590" cy="60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5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4ED83-DFDC-487B-A4CB-70573152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32" y="0"/>
            <a:ext cx="5925382" cy="5892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8389"/>
            <a:ext cx="6300432" cy="50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1595B-65AB-49D5-87EC-A117BB79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714"/>
            <a:ext cx="3456080" cy="1325563"/>
          </a:xfrm>
        </p:spPr>
        <p:txBody>
          <a:bodyPr/>
          <a:lstStyle/>
          <a:p>
            <a:pPr algn="ctr"/>
            <a:r>
              <a:rPr lang="en-US" dirty="0" smtClean="0"/>
              <a:t>The View</a:t>
            </a:r>
            <a:br>
              <a:rPr lang="en-US" dirty="0" smtClean="0"/>
            </a:br>
            <a:r>
              <a:rPr lang="en-US" dirty="0" smtClean="0"/>
              <a:t>From Moscow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F0DCA6-3F1F-49A2-9379-7C671097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48" y="0"/>
            <a:ext cx="6889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F56677-484E-472B-BDCF-D6807320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010"/>
          <a:stretch/>
        </p:blipFill>
        <p:spPr>
          <a:xfrm>
            <a:off x="2814361" y="4474"/>
            <a:ext cx="7671877" cy="68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6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59011-ADE8-44A0-B64A-E9EBEEA1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06" y="99654"/>
            <a:ext cx="10515600" cy="1325563"/>
          </a:xfrm>
        </p:spPr>
        <p:txBody>
          <a:bodyPr/>
          <a:lstStyle/>
          <a:p>
            <a:r>
              <a:rPr lang="en-US" dirty="0"/>
              <a:t>Public Relations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DD13E0-871D-40FB-8F85-8F4ED489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223" y="1113503"/>
            <a:ext cx="7988441" cy="57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1A545-0D94-4A7F-BD8E-9656D5CF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90" y="-334679"/>
            <a:ext cx="10515600" cy="1325563"/>
          </a:xfrm>
        </p:spPr>
        <p:txBody>
          <a:bodyPr/>
          <a:lstStyle/>
          <a:p>
            <a:r>
              <a:rPr lang="en-US" dirty="0"/>
              <a:t>Operational Apollo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431" b="42608"/>
          <a:stretch/>
        </p:blipFill>
        <p:spPr>
          <a:xfrm>
            <a:off x="-16254" y="650147"/>
            <a:ext cx="12208254" cy="62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274FE-384E-45B9-9A71-E5216642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8" y="0"/>
            <a:ext cx="10515600" cy="1325563"/>
          </a:xfrm>
        </p:spPr>
        <p:txBody>
          <a:bodyPr/>
          <a:lstStyle/>
          <a:p>
            <a:r>
              <a:rPr lang="en-US" dirty="0"/>
              <a:t>The Space Shuttle Decision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673" b="9848"/>
          <a:stretch/>
        </p:blipFill>
        <p:spPr>
          <a:xfrm>
            <a:off x="0" y="1224793"/>
            <a:ext cx="12215605" cy="56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2E9B1-0D94-4536-8D44-759BA044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9290"/>
            <a:ext cx="10515600" cy="1325563"/>
          </a:xfrm>
        </p:spPr>
        <p:txBody>
          <a:bodyPr/>
          <a:lstStyle/>
          <a:p>
            <a:r>
              <a:rPr lang="en-US" dirty="0"/>
              <a:t>The Soviet Lunar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AAF1EB-CF86-4E7D-B19D-2C890E9B0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62" y="1876630"/>
            <a:ext cx="3077496" cy="4616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DA51BF-2C97-4911-804A-75F4832C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884" y="-66368"/>
            <a:ext cx="5552091" cy="708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AC941-422C-4912-BADC-5727D020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</a:t>
            </a:r>
            <a:r>
              <a:rPr lang="en-US" dirty="0"/>
              <a:t>Lessons of Apollo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74C742-96B8-440E-8254-BAABAE38D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Clarity</a:t>
            </a:r>
          </a:p>
          <a:p>
            <a:r>
              <a:rPr lang="en-US" dirty="0" smtClean="0"/>
              <a:t>Political commitment</a:t>
            </a:r>
          </a:p>
          <a:p>
            <a:r>
              <a:rPr lang="en-US" dirty="0" smtClean="0"/>
              <a:t>Societal support</a:t>
            </a:r>
          </a:p>
          <a:p>
            <a:r>
              <a:rPr lang="en-US" dirty="0" smtClean="0"/>
              <a:t>Near-term time frame</a:t>
            </a:r>
          </a:p>
          <a:p>
            <a:r>
              <a:rPr lang="en-US" dirty="0" smtClean="0"/>
              <a:t>Economic capacity</a:t>
            </a:r>
          </a:p>
          <a:p>
            <a:r>
              <a:rPr lang="en-US" dirty="0" smtClean="0"/>
              <a:t>Organizational capacity</a:t>
            </a:r>
          </a:p>
          <a:p>
            <a:r>
              <a:rPr lang="en-US" dirty="0" smtClean="0"/>
              <a:t>Technology readiness</a:t>
            </a:r>
          </a:p>
          <a:p>
            <a:r>
              <a:rPr lang="en-US" dirty="0" smtClean="0"/>
              <a:t>Existing infrastructure</a:t>
            </a:r>
          </a:p>
          <a:p>
            <a:r>
              <a:rPr lang="en-US" dirty="0" smtClean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44C8AC-65E7-4AF7-8F2E-F1A43C42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Wicked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A8F76D-1E43-4965-8427-5483E0988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73" y="1603317"/>
            <a:ext cx="10856053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is not understood until after the formulation of a </a:t>
            </a:r>
            <a:r>
              <a:rPr lang="en-US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solution.</a:t>
            </a:r>
            <a:endParaRPr lang="en-US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Wicked 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problems have no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stopping rule.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wicked problems are not right or wrong.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wicked problem is essentially novel and unique.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 to a wicked problem is a 'one shot operation.'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Wicked 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problems have no given alternative solutions</a:t>
            </a:r>
            <a:r>
              <a:rPr lang="en-US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99138" y="6380862"/>
            <a:ext cx="383842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Jeff Conklin, Wicked Problems and Social Complexity,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34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6BC1F-32EA-4359-B062-16A2C6AB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6051F9-5641-4FC0-8D43-94C3C2CBF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one big thing to study</a:t>
            </a:r>
          </a:p>
          <a:p>
            <a:pPr lvl="1"/>
            <a:r>
              <a:rPr lang="en-US" dirty="0" smtClean="0"/>
              <a:t>A social challenge, a large-scale technology challenge, an armed conflict, …</a:t>
            </a:r>
          </a:p>
          <a:p>
            <a:pPr lvl="1"/>
            <a:r>
              <a:rPr lang="en-US" dirty="0" smtClean="0"/>
              <a:t>Choice is due in about 3 weeks (Feb 19)</a:t>
            </a:r>
          </a:p>
          <a:p>
            <a:pPr lvl="1"/>
            <a:endParaRPr lang="en-US" dirty="0"/>
          </a:p>
          <a:p>
            <a:r>
              <a:rPr lang="en-US" dirty="0" smtClean="0"/>
              <a:t>Draw on the lessons of Apollo</a:t>
            </a:r>
            <a:endParaRPr lang="en-US" dirty="0" smtClean="0"/>
          </a:p>
          <a:p>
            <a:pPr lvl="1"/>
            <a:r>
              <a:rPr lang="en-US" dirty="0" smtClean="0"/>
              <a:t>Compare and contrast, at the level of enablers and inhibitors</a:t>
            </a:r>
          </a:p>
          <a:p>
            <a:pPr lvl="1"/>
            <a:r>
              <a:rPr lang="en-US" dirty="0" smtClean="0"/>
              <a:t>Learn about your chosen challenge –what do we know already?</a:t>
            </a:r>
          </a:p>
          <a:p>
            <a:pPr lvl="1"/>
            <a:r>
              <a:rPr lang="en-US" dirty="0" smtClean="0"/>
              <a:t>Compile insights throughout the semester</a:t>
            </a:r>
          </a:p>
          <a:p>
            <a:pPr lvl="1"/>
            <a:r>
              <a:rPr lang="en-US" dirty="0" smtClean="0"/>
              <a:t>Write early and then </a:t>
            </a:r>
            <a:r>
              <a:rPr lang="en-US" dirty="0"/>
              <a:t>g</a:t>
            </a:r>
            <a:r>
              <a:rPr lang="en-US" dirty="0" smtClean="0"/>
              <a:t>et several people to read it!</a:t>
            </a:r>
          </a:p>
          <a:p>
            <a:pPr lvl="1"/>
            <a:r>
              <a:rPr lang="en-US" dirty="0" smtClean="0"/>
              <a:t>Due on Sunday May 19 at 9 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30151D-17ED-40CC-8846-943A294E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23C0E7-FC2B-4683-A25C-1C1D26E81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30-minute </a:t>
            </a:r>
            <a:r>
              <a:rPr lang="en-US" dirty="0" smtClean="0"/>
              <a:t>lecture</a:t>
            </a:r>
          </a:p>
          <a:p>
            <a:pPr lvl="1"/>
            <a:r>
              <a:rPr lang="en-US" dirty="0" smtClean="0"/>
              <a:t>Provides some common background</a:t>
            </a:r>
          </a:p>
          <a:p>
            <a:pPr lvl="4"/>
            <a:endParaRPr lang="en-US" dirty="0"/>
          </a:p>
          <a:p>
            <a:r>
              <a:rPr lang="en-US" dirty="0"/>
              <a:t>30-minute </a:t>
            </a:r>
            <a:r>
              <a:rPr lang="en-US" dirty="0" smtClean="0"/>
              <a:t>group </a:t>
            </a:r>
            <a:r>
              <a:rPr lang="en-US" dirty="0"/>
              <a:t>d</a:t>
            </a:r>
            <a:r>
              <a:rPr lang="en-US" dirty="0" smtClean="0"/>
              <a:t>iscussion</a:t>
            </a:r>
          </a:p>
          <a:p>
            <a:pPr lvl="1"/>
            <a:r>
              <a:rPr lang="en-US" dirty="0" smtClean="0"/>
              <a:t>Collective </a:t>
            </a:r>
            <a:r>
              <a:rPr lang="en-US" dirty="0" err="1" smtClean="0"/>
              <a:t>sensemaking</a:t>
            </a:r>
            <a:endParaRPr lang="en-US" dirty="0" smtClean="0"/>
          </a:p>
          <a:p>
            <a:pPr lvl="1"/>
            <a:r>
              <a:rPr lang="en-US" dirty="0" smtClean="0"/>
              <a:t>Guided by written discussion questions</a:t>
            </a:r>
          </a:p>
          <a:p>
            <a:pPr lvl="1"/>
            <a:r>
              <a:rPr lang="en-US" dirty="0" smtClean="0"/>
              <a:t>Scribe uploads a one-page summary to ELMS (same day)</a:t>
            </a:r>
            <a:endParaRPr lang="en-US" dirty="0"/>
          </a:p>
          <a:p>
            <a:pPr lvl="3"/>
            <a:endParaRPr lang="en-US" dirty="0" smtClean="0"/>
          </a:p>
          <a:p>
            <a:r>
              <a:rPr lang="en-US" dirty="0" smtClean="0"/>
              <a:t>15-minutes of support for your current “activity”</a:t>
            </a:r>
          </a:p>
          <a:p>
            <a:pPr lvl="1"/>
            <a:r>
              <a:rPr lang="en-US" dirty="0" smtClean="0"/>
              <a:t>Activities are designed to be completed in 3 hours per week</a:t>
            </a:r>
            <a:endParaRPr lang="en-US" dirty="0" smtClean="0"/>
          </a:p>
          <a:p>
            <a:pPr lvl="1"/>
            <a:r>
              <a:rPr lang="en-US" dirty="0" smtClean="0"/>
              <a:t>Class discussion is intended to help you make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E3643-B972-4531-87C7-678D5948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Reading, Watching, and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57CB93-194B-496C-AC35-D286EB835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hour of preparation for </a:t>
            </a:r>
            <a:r>
              <a:rPr lang="en-US" b="1" u="sng" dirty="0" smtClean="0"/>
              <a:t>every</a:t>
            </a:r>
            <a:r>
              <a:rPr lang="en-US" dirty="0" smtClean="0"/>
              <a:t> class session</a:t>
            </a:r>
          </a:p>
          <a:p>
            <a:pPr lvl="1"/>
            <a:r>
              <a:rPr lang="en-US" dirty="0" smtClean="0"/>
              <a:t>Reading, video, or audio</a:t>
            </a:r>
            <a:endParaRPr lang="en-US" dirty="0"/>
          </a:p>
          <a:p>
            <a:pPr lvl="1"/>
            <a:r>
              <a:rPr lang="en-US" dirty="0" smtClean="0"/>
              <a:t>Assignments are linked from the schedule (keyed to “student number”)</a:t>
            </a:r>
          </a:p>
          <a:p>
            <a:endParaRPr lang="en-US" dirty="0" smtClean="0"/>
          </a:p>
          <a:p>
            <a:r>
              <a:rPr lang="en-US" dirty="0" smtClean="0"/>
              <a:t>Skim first to allocate your time well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Read for comprehension, not for detail</a:t>
            </a:r>
          </a:p>
          <a:p>
            <a:pPr lvl="1"/>
            <a:r>
              <a:rPr lang="en-US" dirty="0" smtClean="0"/>
              <a:t>Goal is to bring important points to the discussion</a:t>
            </a:r>
          </a:p>
        </p:txBody>
      </p:sp>
    </p:spTree>
    <p:extLst>
      <p:ext uri="{BB962C8B-B14F-4D97-AF65-F5344CB8AC3E}">
        <p14:creationId xmlns:p14="http://schemas.microsoft.com/office/powerpoint/2010/main" val="37950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6DCC82-3E4A-4081-87AE-83A1902D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“Cold War”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CD8320-D181-43EE-9367-9D665939C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07" y="1572740"/>
            <a:ext cx="4058426" cy="433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F85316-A45D-4A4D-9ED7-DACAF8E6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Tweeting 1969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7B38C4-2B88-4964-8CCB-471C62C6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0" t="16559" r="29188" b="4408"/>
          <a:stretch/>
        </p:blipFill>
        <p:spPr>
          <a:xfrm>
            <a:off x="5685502" y="47933"/>
            <a:ext cx="5584511" cy="67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4771D2-2A89-44FD-8F2E-8B537E4B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 Someone: An Individual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79F604-711F-4C4D-B486-653B8C41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15" y="1690688"/>
            <a:ext cx="2476500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32F0C3-41F1-47A8-B8C4-57EF9284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15" y="1690688"/>
            <a:ext cx="2752659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597766-ECC9-4821-AAFC-EF4C7C498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15" y="3538538"/>
            <a:ext cx="2494777" cy="1844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94BC58-D8D0-4DBF-9076-144FF92F7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405" y="3538538"/>
            <a:ext cx="1467743" cy="1849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40C18C-D21D-45B0-B19F-8B3C68898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88"/>
          <a:stretch/>
        </p:blipFill>
        <p:spPr>
          <a:xfrm>
            <a:off x="4341820" y="3529806"/>
            <a:ext cx="1417876" cy="1853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E245E3-78D0-4EAD-9A11-ADCBC31DD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783" y="1693389"/>
            <a:ext cx="2762540" cy="1831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46D37D-1420-4C8D-B002-7D6A753B3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323" y="1753983"/>
            <a:ext cx="2590103" cy="3626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F25A06-8A75-4864-96EA-E66D25110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9696" y="3525073"/>
            <a:ext cx="1182743" cy="1862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EB0A99-61E5-45BE-B76C-73E67F738B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439" y="3525073"/>
            <a:ext cx="1458436" cy="18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EF38E-F70E-415D-9EB9-7D817A6F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25" y="42504"/>
            <a:ext cx="11106509" cy="1325563"/>
          </a:xfrm>
        </p:spPr>
        <p:txBody>
          <a:bodyPr/>
          <a:lstStyle/>
          <a:p>
            <a:r>
              <a:rPr lang="en-US" dirty="0"/>
              <a:t>Archival Records: An Organizational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3036E5-2903-4063-814F-043A6C30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07" y="1368067"/>
            <a:ext cx="7429985" cy="548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020D9-1852-4593-A696-78D8FD4D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Immersion: An Operational Perspective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C96805-86E6-4F52-959A-F218B8D29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676"/>
            <a:ext cx="12192000" cy="47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8A162-73A8-4E59-90A9-A13133C2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First: A Museum Tour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220A95-A93E-40D1-A0E8-06847490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881" y="1672079"/>
            <a:ext cx="5433119" cy="3619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308" t="16819" r="-69" b="8360"/>
          <a:stretch/>
        </p:blipFill>
        <p:spPr>
          <a:xfrm>
            <a:off x="-1" y="1606492"/>
            <a:ext cx="6766293" cy="3751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7114" y="5464142"/>
            <a:ext cx="7255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This Sunday (Feb 3) at 2 PM</a:t>
            </a:r>
          </a:p>
          <a:p>
            <a:pPr algn="ctr"/>
            <a:r>
              <a:rPr lang="en-US" sz="3600" dirty="0" smtClean="0"/>
              <a:t>A week from Saturday (Feb 9) at 2 PM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0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8CA7C-4A58-4F6F-8134-0AE79E5A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586"/>
            <a:ext cx="10515600" cy="1325563"/>
          </a:xfrm>
        </p:spPr>
        <p:txBody>
          <a:bodyPr/>
          <a:lstStyle/>
          <a:p>
            <a:r>
              <a:rPr lang="en-US" dirty="0"/>
              <a:t>What’s 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E548D9-70C4-4B3A-9D43-C80E51A99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89" y="1253331"/>
            <a:ext cx="10904092" cy="4351338"/>
          </a:xfrm>
        </p:spPr>
        <p:txBody>
          <a:bodyPr/>
          <a:lstStyle/>
          <a:p>
            <a:r>
              <a:rPr lang="en-US" dirty="0"/>
              <a:t>Course Web Site</a:t>
            </a:r>
          </a:p>
          <a:p>
            <a:pPr lvl="1"/>
            <a:r>
              <a:rPr lang="en-US" dirty="0"/>
              <a:t>Schedule</a:t>
            </a:r>
          </a:p>
          <a:p>
            <a:pPr lvl="1"/>
            <a:r>
              <a:rPr lang="en-US" dirty="0"/>
              <a:t>Grading, etc.</a:t>
            </a:r>
          </a:p>
          <a:p>
            <a:pPr lvl="1"/>
            <a:r>
              <a:rPr lang="en-US" dirty="0"/>
              <a:t>Links to most </a:t>
            </a:r>
            <a:r>
              <a:rPr lang="en-US" dirty="0" smtClean="0"/>
              <a:t>things (including most readings)</a:t>
            </a:r>
            <a:endParaRPr lang="en-US" dirty="0"/>
          </a:p>
          <a:p>
            <a:r>
              <a:rPr lang="en-US" dirty="0"/>
              <a:t>ELMS</a:t>
            </a:r>
          </a:p>
          <a:p>
            <a:pPr lvl="1"/>
            <a:r>
              <a:rPr lang="en-US" dirty="0" smtClean="0"/>
              <a:t>Copyrighted materials (Files for PDF, Modules for Video)</a:t>
            </a:r>
            <a:endParaRPr lang="en-US" dirty="0"/>
          </a:p>
          <a:p>
            <a:pPr lvl="1"/>
            <a:r>
              <a:rPr lang="en-US" dirty="0"/>
              <a:t>Recorded class sessions (</a:t>
            </a:r>
            <a:r>
              <a:rPr lang="en-US" dirty="0" err="1"/>
              <a:t>Panopto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Student work</a:t>
            </a:r>
          </a:p>
          <a:p>
            <a:pPr lvl="1"/>
            <a:r>
              <a:rPr lang="en-US" dirty="0" smtClean="0"/>
              <a:t>Grades</a:t>
            </a:r>
            <a:endParaRPr lang="en-US" dirty="0"/>
          </a:p>
          <a:p>
            <a:r>
              <a:rPr lang="en-US" dirty="0" smtClean="0"/>
              <a:t>Twitter (#ApolloAt50 or @</a:t>
            </a:r>
            <a:r>
              <a:rPr lang="en-US" dirty="0" err="1" smtClean="0"/>
              <a:t>ApolloProf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Email (</a:t>
            </a:r>
            <a:r>
              <a:rPr lang="en-US" dirty="0">
                <a:hlinkClick r:id="rId2"/>
              </a:rPr>
              <a:t>oard@umd.edu</a:t>
            </a:r>
            <a:r>
              <a:rPr lang="en-US" dirty="0"/>
              <a:t> -- please don’t use ELMS to send messages)</a:t>
            </a:r>
          </a:p>
          <a:p>
            <a:r>
              <a:rPr lang="en-US" dirty="0"/>
              <a:t>Office Hours (Tu/Th before </a:t>
            </a:r>
            <a:r>
              <a:rPr lang="en-US" dirty="0" smtClean="0"/>
              <a:t>class</a:t>
            </a:r>
            <a:r>
              <a:rPr lang="en-US" dirty="0"/>
              <a:t> </a:t>
            </a:r>
            <a:r>
              <a:rPr lang="en-US" dirty="0" smtClean="0"/>
              <a:t>in</a:t>
            </a:r>
            <a:r>
              <a:rPr lang="en-US" dirty="0" smtClean="0"/>
              <a:t> PXT 1109C, Wed 1:30 in HBK 0302C)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405CC7-5DC7-4213-8250-2661C093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2890"/>
          </a:xfrm>
        </p:spPr>
        <p:txBody>
          <a:bodyPr/>
          <a:lstStyle/>
          <a:p>
            <a:r>
              <a:rPr lang="en-US" dirty="0"/>
              <a:t>Nuclear Weapons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87DED0-4E81-4A7F-9384-219397BB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82" y="1574119"/>
            <a:ext cx="8640407" cy="43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2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93A3A-9209-41FC-B499-7169E7E7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21" y="-159891"/>
            <a:ext cx="10515600" cy="1325563"/>
          </a:xfrm>
        </p:spPr>
        <p:txBody>
          <a:bodyPr/>
          <a:lstStyle/>
          <a:p>
            <a:r>
              <a:rPr lang="en-US" dirty="0"/>
              <a:t>Intercontinental Ballistic Missiles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92" y="1042476"/>
            <a:ext cx="10338707" cy="58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76540-2866-4D16-A362-244FDF8B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9" y="267154"/>
            <a:ext cx="2647950" cy="1325563"/>
          </a:xfrm>
        </p:spPr>
        <p:txBody>
          <a:bodyPr/>
          <a:lstStyle/>
          <a:p>
            <a:pPr algn="ctr"/>
            <a:r>
              <a:rPr lang="en-US" dirty="0" smtClean="0"/>
              <a:t>Orbital</a:t>
            </a:r>
            <a:br>
              <a:rPr lang="en-US" dirty="0" smtClean="0"/>
            </a:br>
            <a:r>
              <a:rPr lang="en-US" dirty="0" smtClean="0"/>
              <a:t>Mechanics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4" y="6123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BAE84-E2DC-4D7C-BBA6-65FCDB13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5F9B51-210A-4FCA-A036-E54C0EDB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317" y="2376289"/>
            <a:ext cx="3095625" cy="299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46B112-2E2D-42AA-B7F5-5D852CE2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95949"/>
            <a:ext cx="619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9AED6-CFB0-4219-A194-FF3A673F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04" y="446768"/>
            <a:ext cx="10515600" cy="1325563"/>
          </a:xfrm>
        </p:spPr>
        <p:txBody>
          <a:bodyPr/>
          <a:lstStyle/>
          <a:p>
            <a:r>
              <a:rPr lang="en-US" dirty="0"/>
              <a:t>Sputnik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274DF8-78E7-4C91-9A6F-20EF3E30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89" y="-12659"/>
            <a:ext cx="9812111" cy="68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33B45A-24AB-4288-B3D7-BD4E0A8C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64" y="1"/>
            <a:ext cx="10515600" cy="857250"/>
          </a:xfrm>
        </p:spPr>
        <p:txBody>
          <a:bodyPr/>
          <a:lstStyle/>
          <a:p>
            <a:r>
              <a:rPr lang="en-US" dirty="0"/>
              <a:t>American Domestic Politics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61" y="857250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482</Words>
  <Application>Microsoft Office PowerPoint</Application>
  <PresentationFormat>Widescreen</PresentationFormat>
  <Paragraphs>98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To the Moon and Back: The Apollo Program</vt:lpstr>
      <vt:lpstr>The View From Moscow</vt:lpstr>
      <vt:lpstr>The “Cold War”</vt:lpstr>
      <vt:lpstr>Nuclear Weapons</vt:lpstr>
      <vt:lpstr>Intercontinental Ballistic Missiles</vt:lpstr>
      <vt:lpstr>Orbital Mechanics</vt:lpstr>
      <vt:lpstr>Reconnaissance</vt:lpstr>
      <vt:lpstr>Sputnik</vt:lpstr>
      <vt:lpstr>American Domestic Politics</vt:lpstr>
      <vt:lpstr>PowerPoint Presentation</vt:lpstr>
      <vt:lpstr>PowerPoint Presentation</vt:lpstr>
      <vt:lpstr>Vostok</vt:lpstr>
      <vt:lpstr>The Apollo Decision</vt:lpstr>
      <vt:lpstr>Lunar Orbit Rendezvous</vt:lpstr>
      <vt:lpstr>The Saturn V Rocket</vt:lpstr>
      <vt:lpstr>The Apollo Command and Service Modules</vt:lpstr>
      <vt:lpstr>The Lunar Module</vt:lpstr>
      <vt:lpstr>Astronauts</vt:lpstr>
      <vt:lpstr>Gemini</vt:lpstr>
      <vt:lpstr>Science</vt:lpstr>
      <vt:lpstr>Public Relations</vt:lpstr>
      <vt:lpstr>Operational Apollo</vt:lpstr>
      <vt:lpstr>The Space Shuttle Decision</vt:lpstr>
      <vt:lpstr>The Soviet Lunar Program</vt:lpstr>
      <vt:lpstr>Some Lessons of Apollo</vt:lpstr>
      <vt:lpstr>Wicked Problems</vt:lpstr>
      <vt:lpstr>Term Paper</vt:lpstr>
      <vt:lpstr>Learning Together</vt:lpstr>
      <vt:lpstr>Reading, Watching, and Listening</vt:lpstr>
      <vt:lpstr>Tweeting 1969</vt:lpstr>
      <vt:lpstr>Adopt Someone: An Individual Perspective</vt:lpstr>
      <vt:lpstr>Archival Records: An Organizational Perspective</vt:lpstr>
      <vt:lpstr>Immersion: An Operational Perspective</vt:lpstr>
      <vt:lpstr>But First: A Museum Tour</vt:lpstr>
      <vt:lpstr>What’s Where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the Moon and Back: The Apollo Program</dc:title>
  <dc:creator>zz</dc:creator>
  <cp:lastModifiedBy>The Tablet</cp:lastModifiedBy>
  <cp:revision>42</cp:revision>
  <dcterms:created xsi:type="dcterms:W3CDTF">2019-01-26T00:16:34Z</dcterms:created>
  <dcterms:modified xsi:type="dcterms:W3CDTF">2019-01-31T05:11:25Z</dcterms:modified>
</cp:coreProperties>
</file>