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2" r:id="rId5"/>
    <p:sldId id="259" r:id="rId6"/>
    <p:sldId id="264" r:id="rId7"/>
    <p:sldId id="269" r:id="rId8"/>
    <p:sldId id="261" r:id="rId9"/>
    <p:sldId id="263" r:id="rId10"/>
    <p:sldId id="257" r:id="rId11"/>
    <p:sldId id="258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E709-D7FD-49F9-A319-837D08D1BD9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1_7fHjnTj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Mode Decision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 154</a:t>
            </a:r>
          </a:p>
          <a:p>
            <a:r>
              <a:rPr lang="en-US" dirty="0"/>
              <a:t>Apollo at 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2466" y="5410862"/>
            <a:ext cx="242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Lunar Orbit Rendezvous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39"/>
            <a:ext cx="10515600" cy="1325563"/>
          </a:xfrm>
        </p:spPr>
        <p:txBody>
          <a:bodyPr/>
          <a:lstStyle/>
          <a:p>
            <a:r>
              <a:rPr lang="en-US" dirty="0"/>
              <a:t>Dramatis Personae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102"/>
            <a:ext cx="10515600" cy="4351338"/>
          </a:xfrm>
        </p:spPr>
        <p:txBody>
          <a:bodyPr/>
          <a:lstStyle/>
          <a:p>
            <a:r>
              <a:rPr lang="en-US" dirty="0"/>
              <a:t>Robert C. (“Bob”) </a:t>
            </a:r>
            <a:r>
              <a:rPr lang="en-US" dirty="0" err="1"/>
              <a:t>Seamans</a:t>
            </a:r>
            <a:endParaRPr lang="en-US" dirty="0"/>
          </a:p>
          <a:p>
            <a:r>
              <a:rPr lang="en-US" dirty="0"/>
              <a:t>D. Brainerd Holmes</a:t>
            </a:r>
          </a:p>
          <a:p>
            <a:r>
              <a:rPr lang="en-US" dirty="0"/>
              <a:t>Joseph F. (“Joe”) </a:t>
            </a:r>
            <a:r>
              <a:rPr lang="en-US" dirty="0" err="1"/>
              <a:t>Shea</a:t>
            </a:r>
            <a:endParaRPr lang="en-US" dirty="0"/>
          </a:p>
          <a:p>
            <a:r>
              <a:rPr lang="en-US" dirty="0"/>
              <a:t>John C. </a:t>
            </a:r>
            <a:r>
              <a:rPr lang="en-US" dirty="0" err="1"/>
              <a:t>Houbolt</a:t>
            </a:r>
            <a:endParaRPr lang="en-US" dirty="0"/>
          </a:p>
          <a:p>
            <a:r>
              <a:rPr lang="en-US" dirty="0"/>
              <a:t>Thomas E. (“Tom”) Dolan</a:t>
            </a:r>
          </a:p>
          <a:p>
            <a:r>
              <a:rPr lang="en-US" dirty="0"/>
              <a:t>Werner Von Braun</a:t>
            </a:r>
          </a:p>
          <a:p>
            <a:r>
              <a:rPr lang="en-US" dirty="0"/>
              <a:t>Charles W. Frick</a:t>
            </a:r>
          </a:p>
          <a:p>
            <a:r>
              <a:rPr lang="en-US" dirty="0" err="1"/>
              <a:t>Maxime</a:t>
            </a:r>
            <a:r>
              <a:rPr lang="en-US" dirty="0"/>
              <a:t> A. (“Max”) </a:t>
            </a:r>
            <a:r>
              <a:rPr lang="en-US" dirty="0" err="1"/>
              <a:t>Faget</a:t>
            </a:r>
            <a:endParaRPr lang="en-US" dirty="0"/>
          </a:p>
          <a:p>
            <a:r>
              <a:rPr lang="en-US" dirty="0"/>
              <a:t>Jerome B. (“Jerry”) </a:t>
            </a:r>
            <a:r>
              <a:rPr lang="en-US" dirty="0" err="1"/>
              <a:t>Wiesner</a:t>
            </a:r>
            <a:endParaRPr lang="en-US" dirty="0"/>
          </a:p>
          <a:p>
            <a:r>
              <a:rPr lang="en-US" dirty="0"/>
              <a:t>Nicholas E. </a:t>
            </a:r>
            <a:r>
              <a:rPr lang="en-US" dirty="0" err="1"/>
              <a:t>Golovin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855"/>
            <a:ext cx="10515600" cy="82757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71" y="1002664"/>
            <a:ext cx="11799736" cy="5215255"/>
          </a:xfrm>
        </p:spPr>
        <p:txBody>
          <a:bodyPr/>
          <a:lstStyle/>
          <a:p>
            <a:r>
              <a:rPr lang="en-US" dirty="0"/>
              <a:t>Dolan’s company-funded MALLAR studies begin at Vought </a:t>
            </a:r>
            <a:r>
              <a:rPr lang="en-US" dirty="0" smtClean="0"/>
              <a:t>	1958</a:t>
            </a:r>
            <a:endParaRPr lang="en-US" dirty="0"/>
          </a:p>
          <a:p>
            <a:r>
              <a:rPr lang="en-US" dirty="0"/>
              <a:t>RCA and STL awarded DARPA study contracts for SAINT </a:t>
            </a:r>
            <a:r>
              <a:rPr lang="en-US" dirty="0" smtClean="0"/>
              <a:t>		late 1958</a:t>
            </a:r>
            <a:endParaRPr lang="en-US" dirty="0"/>
          </a:p>
          <a:p>
            <a:r>
              <a:rPr lang="en-US" dirty="0"/>
              <a:t>Dolan briefing at Langley </a:t>
            </a:r>
            <a:r>
              <a:rPr lang="en-US" dirty="0" smtClean="0"/>
              <a:t>						early 1960</a:t>
            </a:r>
            <a:endParaRPr lang="en-US" dirty="0"/>
          </a:p>
          <a:p>
            <a:r>
              <a:rPr lang="en-US" dirty="0" err="1"/>
              <a:t>Seamans</a:t>
            </a:r>
            <a:r>
              <a:rPr lang="en-US" dirty="0"/>
              <a:t> leaves RCA to join NASA </a:t>
            </a:r>
            <a:r>
              <a:rPr lang="en-US" dirty="0" smtClean="0"/>
              <a:t>					September 1960</a:t>
            </a:r>
            <a:endParaRPr lang="en-US" dirty="0"/>
          </a:p>
          <a:p>
            <a:r>
              <a:rPr lang="en-US" dirty="0"/>
              <a:t>Lundin committee recommends EOR as the mission mode </a:t>
            </a:r>
            <a:r>
              <a:rPr lang="en-US" dirty="0" smtClean="0"/>
              <a:t>	June 1961</a:t>
            </a:r>
            <a:endParaRPr lang="en-US" dirty="0"/>
          </a:p>
          <a:p>
            <a:r>
              <a:rPr lang="en-US" dirty="0" err="1"/>
              <a:t>Houbolt</a:t>
            </a:r>
            <a:r>
              <a:rPr lang="en-US" dirty="0"/>
              <a:t> minority report to the </a:t>
            </a:r>
            <a:r>
              <a:rPr lang="en-US" dirty="0" err="1"/>
              <a:t>Golovin</a:t>
            </a:r>
            <a:r>
              <a:rPr lang="en-US" dirty="0"/>
              <a:t> Committee </a:t>
            </a:r>
            <a:r>
              <a:rPr lang="en-US" dirty="0" smtClean="0"/>
              <a:t>		October 1961</a:t>
            </a:r>
            <a:endParaRPr lang="en-US" dirty="0"/>
          </a:p>
          <a:p>
            <a:r>
              <a:rPr lang="en-US" dirty="0" err="1"/>
              <a:t>Shea</a:t>
            </a:r>
            <a:r>
              <a:rPr lang="en-US" dirty="0"/>
              <a:t> leaves STL to join NASA </a:t>
            </a:r>
            <a:r>
              <a:rPr lang="en-US" dirty="0" smtClean="0"/>
              <a:t>						December 1961</a:t>
            </a:r>
            <a:endParaRPr lang="en-US" dirty="0"/>
          </a:p>
          <a:p>
            <a:r>
              <a:rPr lang="en-US" dirty="0"/>
              <a:t>Decision to build the Saturn V </a:t>
            </a:r>
            <a:r>
              <a:rPr lang="en-US" dirty="0" smtClean="0"/>
              <a:t>					January 1962</a:t>
            </a:r>
            <a:endParaRPr lang="en-US" dirty="0"/>
          </a:p>
          <a:p>
            <a:r>
              <a:rPr lang="en-US" dirty="0"/>
              <a:t>First American manned orbital flight </a:t>
            </a:r>
            <a:r>
              <a:rPr lang="en-US" dirty="0" smtClean="0"/>
              <a:t>				February 1962</a:t>
            </a:r>
            <a:endParaRPr lang="en-US" dirty="0"/>
          </a:p>
          <a:p>
            <a:r>
              <a:rPr lang="en-US" dirty="0"/>
              <a:t>NASA selects Lunar Orbit Rendezvous for Apollo </a:t>
            </a:r>
            <a:r>
              <a:rPr lang="en-US" dirty="0" smtClean="0"/>
              <a:t>			July 1962</a:t>
            </a:r>
            <a:endParaRPr lang="en-US" dirty="0"/>
          </a:p>
          <a:p>
            <a:r>
              <a:rPr lang="en-US" dirty="0"/>
              <a:t>Lunar Module contract awarded to Grumman </a:t>
            </a:r>
            <a:r>
              <a:rPr lang="en-US" dirty="0" smtClean="0"/>
              <a:t>			November 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4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for the Short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9" y="1825625"/>
            <a:ext cx="11265876" cy="4351338"/>
          </a:xfrm>
        </p:spPr>
        <p:txBody>
          <a:bodyPr/>
          <a:lstStyle/>
          <a:p>
            <a:r>
              <a:rPr lang="en-US" dirty="0"/>
              <a:t>Saturn V is to Mars as Saturn 1B is to the Moon</a:t>
            </a:r>
          </a:p>
          <a:p>
            <a:pPr lvl="1"/>
            <a:r>
              <a:rPr lang="en-US" dirty="0"/>
              <a:t>By not pursuing Nova, NASA failed to invest in human solar system exploration</a:t>
            </a:r>
          </a:p>
          <a:p>
            <a:pPr lvl="1"/>
            <a:endParaRPr lang="en-US" dirty="0"/>
          </a:p>
          <a:p>
            <a:r>
              <a:rPr lang="en-US" dirty="0"/>
              <a:t>Growth potential of the “Apollo system” was severely limited</a:t>
            </a:r>
          </a:p>
          <a:p>
            <a:pPr lvl="1"/>
            <a:r>
              <a:rPr lang="en-US" dirty="0"/>
              <a:t>Lunar Module science payload was initially a few hundred pounds</a:t>
            </a:r>
          </a:p>
          <a:p>
            <a:pPr lvl="1"/>
            <a:endParaRPr lang="en-US" dirty="0"/>
          </a:p>
          <a:p>
            <a:r>
              <a:rPr lang="en-US" dirty="0"/>
              <a:t>Incentives for Marshall Space Flight Center to agree to LOR</a:t>
            </a:r>
          </a:p>
          <a:p>
            <a:pPr lvl="1"/>
            <a:r>
              <a:rPr lang="en-US" dirty="0"/>
              <a:t>Workload balancing for payloads (later </a:t>
            </a:r>
            <a:r>
              <a:rPr lang="en-US" dirty="0" smtClean="0"/>
              <a:t>assigned</a:t>
            </a:r>
            <a:r>
              <a:rPr lang="en-US" dirty="0" smtClean="0"/>
              <a:t> Lunar Rover and Skylab)</a:t>
            </a:r>
            <a:endParaRPr lang="en-US" dirty="0"/>
          </a:p>
          <a:p>
            <a:pPr lvl="1"/>
            <a:r>
              <a:rPr lang="en-US" dirty="0"/>
              <a:t>Promise to consider autonomous </a:t>
            </a:r>
            <a:r>
              <a:rPr lang="en-US" dirty="0" smtClean="0"/>
              <a:t>lunar resupply </a:t>
            </a:r>
            <a:r>
              <a:rPr lang="en-US" dirty="0"/>
              <a:t>(never funded)</a:t>
            </a:r>
          </a:p>
          <a:p>
            <a:pPr lvl="1"/>
            <a:r>
              <a:rPr lang="en-US" dirty="0"/>
              <a:t>Offer to continue work on Nova launch vehicle after Apollo funding peak (not done)</a:t>
            </a:r>
          </a:p>
        </p:txBody>
      </p:sp>
    </p:spTree>
    <p:extLst>
      <p:ext uri="{BB962C8B-B14F-4D97-AF65-F5344CB8AC3E}">
        <p14:creationId xmlns:p14="http://schemas.microsoft.com/office/powerpoint/2010/main" val="148677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11166231" cy="4351338"/>
          </a:xfrm>
        </p:spPr>
        <p:txBody>
          <a:bodyPr/>
          <a:lstStyle/>
          <a:p>
            <a:r>
              <a:rPr lang="en-US" dirty="0" err="1"/>
              <a:t>Annis</a:t>
            </a:r>
            <a:r>
              <a:rPr lang="en-US" dirty="0"/>
              <a:t> Podcast (Apollo: The Mode Decision”)</a:t>
            </a:r>
          </a:p>
          <a:p>
            <a:pPr lvl="1"/>
            <a:r>
              <a:rPr lang="en-US" dirty="0"/>
              <a:t>A detailed recounting of many aspects of the mode decision</a:t>
            </a:r>
          </a:p>
          <a:p>
            <a:pPr lvl="3"/>
            <a:endParaRPr lang="en-US" dirty="0"/>
          </a:p>
          <a:p>
            <a:r>
              <a:rPr lang="en-US" dirty="0" err="1"/>
              <a:t>Alesi</a:t>
            </a:r>
            <a:r>
              <a:rPr lang="en-US" dirty="0"/>
              <a:t> Article (“Do We Want to Go To the Moon or Not?”)</a:t>
            </a:r>
          </a:p>
          <a:p>
            <a:pPr lvl="1"/>
            <a:r>
              <a:rPr lang="en-US" dirty="0"/>
              <a:t>The mode decision from the perspective of Lunar Orbit Rendezvous advocates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Cox Chapter 9 (“What Sonofabitch Thinks It Isn’t the Right Thing to Do?”)</a:t>
            </a:r>
          </a:p>
          <a:p>
            <a:pPr lvl="1"/>
            <a:r>
              <a:rPr lang="en-US" dirty="0"/>
              <a:t>A vivid description of the end game for the mode decision debate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Bad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Ascent</a:t>
            </a:r>
          </a:p>
          <a:p>
            <a:pPr lvl="1"/>
            <a:r>
              <a:rPr lang="en-US" dirty="0"/>
              <a:t>Required an enormous rocket and made the landing much more difficult</a:t>
            </a:r>
          </a:p>
          <a:p>
            <a:pPr lvl="4"/>
            <a:endParaRPr lang="en-US" dirty="0"/>
          </a:p>
          <a:p>
            <a:r>
              <a:rPr lang="en-US" dirty="0"/>
              <a:t>Earth Orbit Rendezvous, then Direct Ascent</a:t>
            </a:r>
          </a:p>
          <a:p>
            <a:pPr lvl="1"/>
            <a:r>
              <a:rPr lang="en-US" dirty="0"/>
              <a:t>Required salvo launches and made the landing much more difficult</a:t>
            </a:r>
          </a:p>
          <a:p>
            <a:pPr lvl="4"/>
            <a:endParaRPr lang="en-US" dirty="0"/>
          </a:p>
          <a:p>
            <a:r>
              <a:rPr lang="en-US" dirty="0"/>
              <a:t>Lunar Orbit Rendezvous</a:t>
            </a:r>
          </a:p>
          <a:p>
            <a:pPr lvl="1"/>
            <a:r>
              <a:rPr lang="en-US" dirty="0"/>
              <a:t>Rendezvous failure at the moon would be fatal</a:t>
            </a:r>
          </a:p>
          <a:p>
            <a:pPr lvl="4"/>
            <a:endParaRPr lang="en-US" dirty="0"/>
          </a:p>
          <a:p>
            <a:r>
              <a:rPr lang="en-US" dirty="0"/>
              <a:t>Lunar Surface Rendezvous</a:t>
            </a:r>
          </a:p>
          <a:p>
            <a:pPr lvl="1"/>
            <a:r>
              <a:rPr lang="en-US" dirty="0"/>
              <a:t>Navigation errors on landing would be fatal</a:t>
            </a:r>
          </a:p>
        </p:txBody>
      </p:sp>
    </p:spTree>
    <p:extLst>
      <p:ext uri="{BB962C8B-B14F-4D97-AF65-F5344CB8AC3E}">
        <p14:creationId xmlns:p14="http://schemas.microsoft.com/office/powerpoint/2010/main" val="3498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313" y="295351"/>
            <a:ext cx="11816019" cy="1325563"/>
          </a:xfrm>
        </p:spPr>
        <p:txBody>
          <a:bodyPr/>
          <a:lstStyle/>
          <a:p>
            <a:r>
              <a:rPr lang="en-US" dirty="0"/>
              <a:t>Bad Idea Number 1: Direct Ascent</a:t>
            </a:r>
            <a:br>
              <a:rPr lang="en-US" dirty="0"/>
            </a:br>
            <a:r>
              <a:rPr lang="en-US" dirty="0" err="1"/>
              <a:t>Michoud</a:t>
            </a:r>
            <a:r>
              <a:rPr lang="en-US" dirty="0"/>
              <a:t> Assembly Facility Not Tall Enough for Nova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21" y="2655735"/>
            <a:ext cx="4096167" cy="324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289" t="17936"/>
          <a:stretch/>
        </p:blipFill>
        <p:spPr>
          <a:xfrm>
            <a:off x="1" y="1770708"/>
            <a:ext cx="8229600" cy="49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00" y="331761"/>
            <a:ext cx="5633499" cy="65262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922" y="0"/>
            <a:ext cx="10790805" cy="846814"/>
          </a:xfrm>
        </p:spPr>
        <p:txBody>
          <a:bodyPr/>
          <a:lstStyle/>
          <a:p>
            <a:r>
              <a:rPr lang="en-US" dirty="0"/>
              <a:t>Bad Idea Number 4: Lunar Surface Rendezvous</a:t>
            </a:r>
          </a:p>
        </p:txBody>
      </p:sp>
    </p:spTree>
    <p:extLst>
      <p:ext uri="{BB962C8B-B14F-4D97-AF65-F5344CB8AC3E}">
        <p14:creationId xmlns:p14="http://schemas.microsoft.com/office/powerpoint/2010/main" val="18609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96" y="1164866"/>
            <a:ext cx="5106804" cy="56494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981" y="31170"/>
            <a:ext cx="10515600" cy="1325563"/>
          </a:xfrm>
        </p:spPr>
        <p:txBody>
          <a:bodyPr/>
          <a:lstStyle/>
          <a:p>
            <a:r>
              <a:rPr lang="en-US" dirty="0"/>
              <a:t>Earth Orbit vs. Lunar Orbit Rendezvous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570"/>
            <a:ext cx="7138946" cy="4390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152" t="30203" r="47402" b="13971"/>
          <a:stretch/>
        </p:blipFill>
        <p:spPr>
          <a:xfrm>
            <a:off x="2429124" y="1220900"/>
            <a:ext cx="2801509" cy="21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4154" y="5029"/>
            <a:ext cx="10515600" cy="1006475"/>
          </a:xfrm>
        </p:spPr>
        <p:txBody>
          <a:bodyPr/>
          <a:lstStyle/>
          <a:p>
            <a:r>
              <a:rPr lang="en-US" dirty="0"/>
              <a:t>“Halfway to Anywhere”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97" b="11918"/>
          <a:stretch/>
        </p:blipFill>
        <p:spPr>
          <a:xfrm>
            <a:off x="1730195" y="1104561"/>
            <a:ext cx="8844897" cy="570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207" y="6347781"/>
            <a:ext cx="18162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Apollo Lunar Landing </a:t>
            </a:r>
          </a:p>
          <a:p>
            <a:r>
              <a:rPr lang="en-US" sz="1200" dirty="0"/>
              <a:t>Mission Symposium, 1966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FB52B4-67DA-4BB7-8030-AFC3B6D20748}"/>
              </a:ext>
            </a:extLst>
          </p:cNvPr>
          <p:cNvSpPr/>
          <p:nvPr/>
        </p:nvSpPr>
        <p:spPr>
          <a:xfrm>
            <a:off x="4402214" y="2639166"/>
            <a:ext cx="1538648" cy="24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9C2D3C-8913-4544-BA72-E12A614F7B08}"/>
              </a:ext>
            </a:extLst>
          </p:cNvPr>
          <p:cNvSpPr/>
          <p:nvPr/>
        </p:nvSpPr>
        <p:spPr>
          <a:xfrm>
            <a:off x="1882595" y="2150940"/>
            <a:ext cx="1386248" cy="398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BC6BA6-0F6D-461F-B6C7-1F3D9EDC6BC4}"/>
              </a:ext>
            </a:extLst>
          </p:cNvPr>
          <p:cNvSpPr/>
          <p:nvPr/>
        </p:nvSpPr>
        <p:spPr>
          <a:xfrm>
            <a:off x="4031456" y="2018617"/>
            <a:ext cx="92381" cy="40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637931-1174-477A-BC7D-52F88AA44CBB}"/>
              </a:ext>
            </a:extLst>
          </p:cNvPr>
          <p:cNvSpPr/>
          <p:nvPr/>
        </p:nvSpPr>
        <p:spPr>
          <a:xfrm>
            <a:off x="4944330" y="3969700"/>
            <a:ext cx="147837" cy="206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AB3BC-62BA-4648-AAA3-4D6DE734AFE3}"/>
              </a:ext>
            </a:extLst>
          </p:cNvPr>
          <p:cNvSpPr/>
          <p:nvPr/>
        </p:nvSpPr>
        <p:spPr>
          <a:xfrm>
            <a:off x="5870507" y="3383828"/>
            <a:ext cx="108683" cy="2650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CC5CAD1-5F1C-4D4F-BE8C-ED473E270D4B}"/>
              </a:ext>
            </a:extLst>
          </p:cNvPr>
          <p:cNvSpPr/>
          <p:nvPr/>
        </p:nvSpPr>
        <p:spPr>
          <a:xfrm>
            <a:off x="1104255" y="1681647"/>
            <a:ext cx="1538648" cy="40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34FA07-F2D3-469F-96DC-6C3237274E1E}"/>
              </a:ext>
            </a:extLst>
          </p:cNvPr>
          <p:cNvSpPr/>
          <p:nvPr/>
        </p:nvSpPr>
        <p:spPr>
          <a:xfrm>
            <a:off x="6883640" y="3383828"/>
            <a:ext cx="164859" cy="265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3480C8-49F6-4448-B6B4-C0AB5A232610}"/>
              </a:ext>
            </a:extLst>
          </p:cNvPr>
          <p:cNvSpPr/>
          <p:nvPr/>
        </p:nvSpPr>
        <p:spPr>
          <a:xfrm>
            <a:off x="7714908" y="5223578"/>
            <a:ext cx="136884" cy="833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08C80A-9E27-4EBC-8E36-159A9D650975}"/>
              </a:ext>
            </a:extLst>
          </p:cNvPr>
          <p:cNvSpPr/>
          <p:nvPr/>
        </p:nvSpPr>
        <p:spPr>
          <a:xfrm>
            <a:off x="7935749" y="5475449"/>
            <a:ext cx="820493" cy="58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C06D6A-29BD-4A72-B855-A949EFC26726}"/>
              </a:ext>
            </a:extLst>
          </p:cNvPr>
          <p:cNvSpPr/>
          <p:nvPr/>
        </p:nvSpPr>
        <p:spPr>
          <a:xfrm>
            <a:off x="7986918" y="3038874"/>
            <a:ext cx="1441805" cy="1318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06A0C3-8985-4BF3-875B-489438D117F5}"/>
              </a:ext>
            </a:extLst>
          </p:cNvPr>
          <p:cNvSpPr/>
          <p:nvPr/>
        </p:nvSpPr>
        <p:spPr>
          <a:xfrm>
            <a:off x="7599792" y="4577474"/>
            <a:ext cx="820493" cy="22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3C7B57-21EC-43F4-BECC-8DA503898C7D}"/>
              </a:ext>
            </a:extLst>
          </p:cNvPr>
          <p:cNvSpPr/>
          <p:nvPr/>
        </p:nvSpPr>
        <p:spPr>
          <a:xfrm>
            <a:off x="7798865" y="3138117"/>
            <a:ext cx="136884" cy="262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4154" y="5029"/>
            <a:ext cx="10515600" cy="1006475"/>
          </a:xfrm>
        </p:spPr>
        <p:txBody>
          <a:bodyPr/>
          <a:lstStyle/>
          <a:p>
            <a:r>
              <a:rPr lang="en-US" dirty="0"/>
              <a:t>“Halfway to Anywhere”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97" b="11918"/>
          <a:stretch/>
        </p:blipFill>
        <p:spPr>
          <a:xfrm>
            <a:off x="1730195" y="1104561"/>
            <a:ext cx="8844897" cy="570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207" y="6347781"/>
            <a:ext cx="18162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Apollo Lunar Landing </a:t>
            </a:r>
          </a:p>
          <a:p>
            <a:r>
              <a:rPr lang="en-US" sz="1200" dirty="0"/>
              <a:t>Mission Symposium, 1966</a:t>
            </a:r>
          </a:p>
        </p:txBody>
      </p:sp>
    </p:spTree>
    <p:extLst>
      <p:ext uri="{BB962C8B-B14F-4D97-AF65-F5344CB8AC3E}">
        <p14:creationId xmlns:p14="http://schemas.microsoft.com/office/powerpoint/2010/main" val="2948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LOR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Specialized lander can be optimized for that purpose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Separate vehicles can be developed and tested in parallel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of fewer launch vehicles reduces cost and risk</a:t>
            </a:r>
          </a:p>
          <a:p>
            <a:endParaRPr lang="en-US" dirty="0" smtClean="0"/>
          </a:p>
          <a:p>
            <a:r>
              <a:rPr lang="en-US" dirty="0" smtClean="0"/>
              <a:t>Con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Rendezvous had never been tested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Lander would not provide adequate shielding from a solar flare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Increased development cost for second crewed vehicle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243" t="86782" r="20956" b="4697"/>
          <a:stretch/>
        </p:blipFill>
        <p:spPr>
          <a:xfrm>
            <a:off x="3729038" y="5142271"/>
            <a:ext cx="7773574" cy="163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47" t="66318" r="20956" b="23400"/>
          <a:stretch/>
        </p:blipFill>
        <p:spPr>
          <a:xfrm>
            <a:off x="1691914" y="3170349"/>
            <a:ext cx="9886235" cy="1971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579" y="6428376"/>
            <a:ext cx="47209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Stubbs et al., Interplanetary Conditions During the Apollo Missions, 2012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264716-F451-4760-9296-9F40C9692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4" t="38954" r="8501" b="34371"/>
          <a:stretch/>
        </p:blipFill>
        <p:spPr>
          <a:xfrm>
            <a:off x="4281802" y="464177"/>
            <a:ext cx="7664324" cy="182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88AC9F-CF64-4E39-93D2-C414813D4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13" t="51152" r="8607" b="38683"/>
          <a:stretch/>
        </p:blipFill>
        <p:spPr>
          <a:xfrm>
            <a:off x="4758287" y="2184136"/>
            <a:ext cx="7178314" cy="6971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958" y="1138229"/>
            <a:ext cx="3071270" cy="79567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Radiation</a:t>
            </a:r>
            <a:br>
              <a:rPr lang="en-US" sz="5400" dirty="0"/>
            </a:br>
            <a:r>
              <a:rPr lang="en-US" sz="5400" dirty="0"/>
              <a:t>Hazard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AFBABF-4747-49FD-B085-7D6DBCA9076A}"/>
              </a:ext>
            </a:extLst>
          </p:cNvPr>
          <p:cNvSpPr/>
          <p:nvPr/>
        </p:nvSpPr>
        <p:spPr>
          <a:xfrm>
            <a:off x="2830807" y="3381226"/>
            <a:ext cx="1122467" cy="1657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122D93-CF6A-469E-9B60-32032AA84B84}"/>
              </a:ext>
            </a:extLst>
          </p:cNvPr>
          <p:cNvSpPr txBox="1"/>
          <p:nvPr/>
        </p:nvSpPr>
        <p:spPr>
          <a:xfrm rot="16200000">
            <a:off x="584255" y="3832390"/>
            <a:ext cx="184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Proton Flux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5242F8-4605-4498-88E1-1BDCC4E89C79}"/>
              </a:ext>
            </a:extLst>
          </p:cNvPr>
          <p:cNvSpPr txBox="1"/>
          <p:nvPr/>
        </p:nvSpPr>
        <p:spPr>
          <a:xfrm rot="16200000">
            <a:off x="3080542" y="1246283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Solar Activity</a:t>
            </a:r>
          </a:p>
        </p:txBody>
      </p:sp>
    </p:spTree>
    <p:extLst>
      <p:ext uri="{BB962C8B-B14F-4D97-AF65-F5344CB8AC3E}">
        <p14:creationId xmlns:p14="http://schemas.microsoft.com/office/powerpoint/2010/main" val="12661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420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The Mode Decision</vt:lpstr>
      <vt:lpstr>Four Bad Ideas</vt:lpstr>
      <vt:lpstr>Bad Idea Number 1: Direct Ascent Michoud Assembly Facility Not Tall Enough for Nova </vt:lpstr>
      <vt:lpstr>Bad Idea Number 4: Lunar Surface Rendezvous</vt:lpstr>
      <vt:lpstr>Earth Orbit vs. Lunar Orbit Rendezvous</vt:lpstr>
      <vt:lpstr>“Halfway to Anywhere”</vt:lpstr>
      <vt:lpstr>“Halfway to Anywhere”</vt:lpstr>
      <vt:lpstr>Advantages and Disadvantages of LOR</vt:lpstr>
      <vt:lpstr>Radiation Hazard</vt:lpstr>
      <vt:lpstr>Dramatis Personae</vt:lpstr>
      <vt:lpstr>Timeline</vt:lpstr>
      <vt:lpstr>Optimizing for the Short Term</vt:lpstr>
      <vt:lpstr>Discussion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 Decision</dc:title>
  <dc:creator>The Tablet</dc:creator>
  <cp:lastModifiedBy>The Tablet</cp:lastModifiedBy>
  <cp:revision>45</cp:revision>
  <dcterms:created xsi:type="dcterms:W3CDTF">2019-02-16T21:25:04Z</dcterms:created>
  <dcterms:modified xsi:type="dcterms:W3CDTF">2020-02-13T02:48:23Z</dcterms:modified>
</cp:coreProperties>
</file>