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9" r:id="rId5"/>
    <p:sldId id="260" r:id="rId6"/>
    <p:sldId id="263" r:id="rId7"/>
    <p:sldId id="258" r:id="rId8"/>
    <p:sldId id="259" r:id="rId9"/>
    <p:sldId id="264" r:id="rId10"/>
    <p:sldId id="266" r:id="rId11"/>
    <p:sldId id="271" r:id="rId12"/>
    <p:sldId id="261" r:id="rId13"/>
    <p:sldId id="262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2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7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4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1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2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4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9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7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3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9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AF16-25C3-4412-8A48-EBD11D9E897F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880D-212D-4DCF-985B-912E48C59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1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Ks6ikmrLg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Management of the </a:t>
            </a:r>
            <a:br>
              <a:rPr lang="en-US" dirty="0" smtClean="0"/>
            </a:br>
            <a:r>
              <a:rPr lang="en-US" dirty="0" smtClean="0"/>
              <a:t>Soviet Space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  <a:endParaRPr lang="en-US" dirty="0" smtClean="0"/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35654" y="5349875"/>
            <a:ext cx="112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First Orbit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9498"/>
          <a:stretch/>
        </p:blipFill>
        <p:spPr>
          <a:xfrm>
            <a:off x="0" y="0"/>
            <a:ext cx="5657850" cy="3872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3680"/>
          <a:stretch/>
        </p:blipFill>
        <p:spPr>
          <a:xfrm>
            <a:off x="6091175" y="-1"/>
            <a:ext cx="6100825" cy="387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685" r="20371" b="23943"/>
          <a:stretch/>
        </p:blipFill>
        <p:spPr>
          <a:xfrm>
            <a:off x="2007214" y="4086291"/>
            <a:ext cx="3707476" cy="2771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951" r="19930" b="30517"/>
          <a:stretch/>
        </p:blipFill>
        <p:spPr>
          <a:xfrm>
            <a:off x="5714690" y="4086290"/>
            <a:ext cx="3781334" cy="27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6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41" y="223808"/>
            <a:ext cx="11928764" cy="1325563"/>
          </a:xfrm>
        </p:spPr>
        <p:txBody>
          <a:bodyPr/>
          <a:lstStyle/>
          <a:p>
            <a:r>
              <a:rPr lang="en-US" dirty="0" smtClean="0"/>
              <a:t>Zenit-2 Series </a:t>
            </a:r>
            <a:r>
              <a:rPr lang="en-US" dirty="0" err="1" smtClean="0"/>
              <a:t>Reconissaince</a:t>
            </a:r>
            <a:r>
              <a:rPr lang="en-US" dirty="0" smtClean="0"/>
              <a:t> Satellites (Object OD-2)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58" y="1885747"/>
            <a:ext cx="8314805" cy="497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1: Yuri </a:t>
            </a:r>
            <a:r>
              <a:rPr lang="en-US" dirty="0" err="1" smtClean="0">
                <a:solidFill>
                  <a:srgbClr val="FF0000"/>
                </a:solidFill>
              </a:rPr>
              <a:t>Gagaran</a:t>
            </a:r>
            <a:r>
              <a:rPr lang="en-US" dirty="0" smtClean="0">
                <a:solidFill>
                  <a:srgbClr val="FF0000"/>
                </a:solidFill>
              </a:rPr>
              <a:t>, 2 hours (April 1961)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2: </a:t>
            </a:r>
            <a:r>
              <a:rPr lang="en-US" dirty="0" err="1" smtClean="0">
                <a:solidFill>
                  <a:srgbClr val="FF0000"/>
                </a:solidFill>
              </a:rPr>
              <a:t>Gherman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Titov</a:t>
            </a:r>
            <a:r>
              <a:rPr lang="en-US" dirty="0" smtClean="0">
                <a:solidFill>
                  <a:srgbClr val="FF0000"/>
                </a:solidFill>
              </a:rPr>
              <a:t>, 25 hours (August 1961)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6: John Glenn, 5 hours (February 1962) [+STS-95]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7: Scott Carpenter, 5 hours (May 1962)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3: </a:t>
            </a:r>
            <a:r>
              <a:rPr lang="en-US" dirty="0" err="1" smtClean="0">
                <a:solidFill>
                  <a:srgbClr val="FF0000"/>
                </a:solidFill>
              </a:rPr>
              <a:t>Andriyan</a:t>
            </a:r>
            <a:r>
              <a:rPr lang="en-US" dirty="0" smtClean="0">
                <a:solidFill>
                  <a:srgbClr val="FF0000"/>
                </a:solidFill>
              </a:rPr>
              <a:t> Nikolayev, 94 hours (August 1962)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4: Pavel Popovich, 71 hours (August 1962) [+Soyuz 14]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8: Wally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Schirra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, 9 hours (October, 1962) [+Gemini 6, Apollo 7]</a:t>
            </a:r>
          </a:p>
          <a:p>
            <a:pPr lvl="1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Mercury-Atlas 9: Gordon Cooper, 34 hours (May, 1963) [+Gemini 5]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5: Valery </a:t>
            </a:r>
            <a:r>
              <a:rPr lang="en-US" dirty="0" err="1" smtClean="0">
                <a:solidFill>
                  <a:srgbClr val="FF0000"/>
                </a:solidFill>
              </a:rPr>
              <a:t>Bykovsky</a:t>
            </a:r>
            <a:r>
              <a:rPr lang="en-US" dirty="0" smtClean="0">
                <a:solidFill>
                  <a:srgbClr val="FF0000"/>
                </a:solidFill>
              </a:rPr>
              <a:t>, 119 hours (June 1963)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Vostok</a:t>
            </a:r>
            <a:r>
              <a:rPr lang="en-US" dirty="0" smtClean="0">
                <a:solidFill>
                  <a:srgbClr val="FF0000"/>
                </a:solidFill>
              </a:rPr>
              <a:t> 6: Valentina Tereshkova, 71 hours (June 1963)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Chertok</a:t>
            </a:r>
            <a:r>
              <a:rPr lang="en-US" dirty="0" smtClean="0"/>
              <a:t> Volume 2 Chapter 9 (“Managers and Colleagues”)</a:t>
            </a:r>
          </a:p>
          <a:p>
            <a:pPr lvl="1"/>
            <a:r>
              <a:rPr lang="en-US" dirty="0" smtClean="0"/>
              <a:t>An insider’s view of the time when OKB-1 split off from NII-88</a:t>
            </a:r>
          </a:p>
          <a:p>
            <a:pPr lvl="7"/>
            <a:endParaRPr lang="en-US" dirty="0" smtClean="0"/>
          </a:p>
          <a:p>
            <a:r>
              <a:rPr lang="en-US" dirty="0" smtClean="0"/>
              <a:t>Siddiqi Chapter 6 (“Organizing for the Space Program”)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the management structure above OBK-1 evolved</a:t>
            </a:r>
          </a:p>
          <a:p>
            <a:pPr lvl="4"/>
            <a:endParaRPr lang="en-US" dirty="0"/>
          </a:p>
          <a:p>
            <a:r>
              <a:rPr lang="en-US" dirty="0" smtClean="0"/>
              <a:t>First Orbit video</a:t>
            </a:r>
          </a:p>
          <a:p>
            <a:pPr lvl="1"/>
            <a:r>
              <a:rPr lang="en-US" dirty="0" smtClean="0"/>
              <a:t>The story of </a:t>
            </a:r>
            <a:r>
              <a:rPr lang="en-US" dirty="0" err="1" smtClean="0"/>
              <a:t>Vostok</a:t>
            </a:r>
            <a:r>
              <a:rPr lang="en-US" dirty="0" smtClean="0"/>
              <a:t> 1</a:t>
            </a:r>
          </a:p>
          <a:p>
            <a:pPr lvl="3"/>
            <a:endParaRPr lang="en-US" dirty="0"/>
          </a:p>
          <a:p>
            <a:r>
              <a:rPr lang="en-US" dirty="0" smtClean="0"/>
              <a:t>Siddiqi Chapter 9 (“Space Politics”)</a:t>
            </a:r>
          </a:p>
          <a:p>
            <a:pPr lvl="1"/>
            <a:r>
              <a:rPr lang="en-US" dirty="0" smtClean="0"/>
              <a:t>The rise of </a:t>
            </a:r>
            <a:r>
              <a:rPr lang="en-US" dirty="0" err="1" smtClean="0"/>
              <a:t>Chelomey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10122" r="17663" b="6524"/>
          <a:stretch/>
        </p:blipFill>
        <p:spPr>
          <a:xfrm rot="5400000">
            <a:off x="2884457" y="-1998136"/>
            <a:ext cx="6858000" cy="108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4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2518" y="0"/>
            <a:ext cx="507214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Konstantin </a:t>
            </a:r>
            <a:r>
              <a:rPr lang="en-US" sz="3600" dirty="0" err="1" smtClean="0"/>
              <a:t>Tsiokovsky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(1857-1935)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510" y="1325564"/>
            <a:ext cx="3816510" cy="5514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733" y="1325563"/>
            <a:ext cx="4119991" cy="549728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656241" y="0"/>
            <a:ext cx="50721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Hermann </a:t>
            </a:r>
            <a:r>
              <a:rPr lang="en-US" sz="3600" dirty="0" err="1" smtClean="0"/>
              <a:t>Oberth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(1894-1989)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" y="1325563"/>
            <a:ext cx="3939184" cy="551485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5483" y="-1"/>
            <a:ext cx="28173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Jules Verne</a:t>
            </a:r>
            <a:br>
              <a:rPr lang="en-US" sz="3600" dirty="0" smtClean="0"/>
            </a:br>
            <a:r>
              <a:rPr lang="en-US" sz="3600" dirty="0" smtClean="0"/>
              <a:t>(1828-1905)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92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4618" y="165617"/>
            <a:ext cx="4172989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(R7, N1, </a:t>
            </a:r>
            <a:r>
              <a:rPr lang="en-US" sz="3600" dirty="0" err="1" smtClean="0"/>
              <a:t>Vostok</a:t>
            </a:r>
            <a:r>
              <a:rPr lang="en-US" sz="3600" dirty="0" smtClean="0"/>
              <a:t>, </a:t>
            </a:r>
            <a:r>
              <a:rPr lang="en-US" sz="3600" dirty="0" err="1" smtClean="0"/>
              <a:t>Voskhod</a:t>
            </a:r>
            <a:r>
              <a:rPr lang="en-US" sz="3600" dirty="0" smtClean="0"/>
              <a:t>, Soyuz, LK)</a:t>
            </a:r>
            <a:br>
              <a:rPr lang="en-US" sz="3600" dirty="0" smtClean="0"/>
            </a:br>
            <a:r>
              <a:rPr lang="en-US" sz="3600" dirty="0" smtClean="0"/>
              <a:t>Sergei </a:t>
            </a:r>
            <a:r>
              <a:rPr lang="en-US" sz="3600" dirty="0" err="1" smtClean="0"/>
              <a:t>Korolev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652078"/>
            <a:ext cx="3563823" cy="520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17" y="1652078"/>
            <a:ext cx="3536738" cy="5167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670" y="1652078"/>
            <a:ext cx="3671824" cy="5184614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8240027" y="426267"/>
            <a:ext cx="38331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(UR 500)</a:t>
            </a:r>
          </a:p>
          <a:p>
            <a:pPr algn="ctr"/>
            <a:r>
              <a:rPr lang="en-US" sz="3600" dirty="0" smtClean="0"/>
              <a:t>Vladimir </a:t>
            </a:r>
            <a:r>
              <a:rPr lang="en-US" sz="3600" dirty="0" err="1" smtClean="0"/>
              <a:t>Chelomey</a:t>
            </a:r>
            <a:endParaRPr lang="en-US" sz="3600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383386" y="426268"/>
            <a:ext cx="3338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(Engines)</a:t>
            </a:r>
          </a:p>
          <a:p>
            <a:r>
              <a:rPr lang="en-US" sz="3600" dirty="0" smtClean="0"/>
              <a:t>Valentin </a:t>
            </a:r>
            <a:r>
              <a:rPr lang="en-US" sz="3600" dirty="0" err="1" smtClean="0"/>
              <a:t>Glushko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13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316" y="-24480"/>
            <a:ext cx="5295208" cy="6882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8902" y="216131"/>
            <a:ext cx="1431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Peenemünde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6168044" y="400797"/>
            <a:ext cx="1670858" cy="538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9113" y="4726781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Mittelwerk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 flipV="1">
            <a:off x="1733100" y="4648200"/>
            <a:ext cx="1826869" cy="2632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9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386" y="-83762"/>
            <a:ext cx="10515600" cy="1325563"/>
          </a:xfrm>
        </p:spPr>
        <p:txBody>
          <a:bodyPr/>
          <a:lstStyle/>
          <a:p>
            <a:r>
              <a:rPr lang="en-US" dirty="0" smtClean="0"/>
              <a:t>Learning Russian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386" y="1376738"/>
            <a:ext cx="10515600" cy="4351338"/>
          </a:xfrm>
        </p:spPr>
        <p:txBody>
          <a:bodyPr/>
          <a:lstStyle/>
          <a:p>
            <a:r>
              <a:rPr lang="en-US" dirty="0" smtClean="0"/>
              <a:t>(Minister of Defense) MO</a:t>
            </a:r>
          </a:p>
          <a:p>
            <a:r>
              <a:rPr lang="en-US" dirty="0" smtClean="0"/>
              <a:t>(Military-Industrial Commission) VPK: Dmitry Ustinov </a:t>
            </a:r>
          </a:p>
          <a:p>
            <a:r>
              <a:rPr lang="en-US" dirty="0" smtClean="0"/>
              <a:t>(Strategic Rocket Forces) RVSN: </a:t>
            </a:r>
            <a:r>
              <a:rPr lang="en-US" dirty="0" err="1" smtClean="0"/>
              <a:t>Mitrofan</a:t>
            </a:r>
            <a:r>
              <a:rPr lang="en-US" dirty="0" smtClean="0"/>
              <a:t> </a:t>
            </a:r>
            <a:r>
              <a:rPr lang="en-US" dirty="0" err="1" smtClean="0"/>
              <a:t>Nedelin</a:t>
            </a:r>
            <a:endParaRPr lang="en-US" dirty="0" smtClean="0"/>
          </a:p>
          <a:p>
            <a:r>
              <a:rPr lang="en-US" dirty="0" smtClean="0"/>
              <a:t>(State Committee for Defense Technology) GKOT</a:t>
            </a:r>
          </a:p>
          <a:p>
            <a:r>
              <a:rPr lang="en-US" dirty="0" smtClean="0"/>
              <a:t>(Scientific Research Institute) NII-88</a:t>
            </a:r>
          </a:p>
          <a:p>
            <a:r>
              <a:rPr lang="en-US" dirty="0" smtClean="0"/>
              <a:t>Council of Chief Designers</a:t>
            </a:r>
          </a:p>
          <a:p>
            <a:r>
              <a:rPr lang="en-US" dirty="0" smtClean="0"/>
              <a:t>(Experimental Design Bureau) OKB-1: Sergey </a:t>
            </a:r>
            <a:r>
              <a:rPr lang="en-US" dirty="0" err="1" smtClean="0"/>
              <a:t>Korolev</a:t>
            </a:r>
            <a:endParaRPr lang="en-US" dirty="0" smtClean="0"/>
          </a:p>
          <a:p>
            <a:r>
              <a:rPr lang="en-US" dirty="0" smtClean="0"/>
              <a:t>(Experimental Design Bureau) OKB-456: Valentin </a:t>
            </a:r>
            <a:r>
              <a:rPr lang="en-US" dirty="0" err="1" smtClean="0"/>
              <a:t>Glushko</a:t>
            </a:r>
            <a:endParaRPr lang="en-US" dirty="0" smtClean="0"/>
          </a:p>
          <a:p>
            <a:r>
              <a:rPr lang="en-US" dirty="0" smtClean="0"/>
              <a:t>(Experimental Design Bureau) OKB-52: Vladimir </a:t>
            </a:r>
            <a:r>
              <a:rPr lang="en-US" dirty="0" err="1" smtClean="0"/>
              <a:t>Chelomey</a:t>
            </a:r>
            <a:endParaRPr lang="en-US" dirty="0" smtClean="0"/>
          </a:p>
          <a:p>
            <a:r>
              <a:rPr lang="en-US" dirty="0" smtClean="0"/>
              <a:t>(Cosmonaut Training Center) </a:t>
            </a:r>
            <a:r>
              <a:rPr lang="en-US" dirty="0" err="1" smtClean="0"/>
              <a:t>TsPK</a:t>
            </a:r>
            <a:r>
              <a:rPr lang="en-US" dirty="0" smtClean="0"/>
              <a:t>: Yevgeny </a:t>
            </a:r>
            <a:r>
              <a:rPr lang="en-US" dirty="0" err="1" smtClean="0"/>
              <a:t>Karpov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341" y="887081"/>
            <a:ext cx="999180" cy="1397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643" y="2842836"/>
            <a:ext cx="3336248" cy="201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083" y="891841"/>
            <a:ext cx="899808" cy="13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409" t="18660" r="18172" b="2730"/>
          <a:stretch/>
        </p:blipFill>
        <p:spPr>
          <a:xfrm>
            <a:off x="458852" y="0"/>
            <a:ext cx="10879709" cy="68713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1055" y="1379913"/>
            <a:ext cx="1338349" cy="1014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81055" y="2951018"/>
            <a:ext cx="1338349" cy="1330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17520" y="1679171"/>
            <a:ext cx="631768" cy="7148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54368" y="1793763"/>
            <a:ext cx="12311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CHELOMEY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346" y="3656798"/>
            <a:ext cx="10824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GLUSHKO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3307" y="1643733"/>
            <a:ext cx="10627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KOROLEV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4" y="0"/>
            <a:ext cx="9823638" cy="68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478" y="980902"/>
            <a:ext cx="4965522" cy="5403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999" r="7362"/>
          <a:stretch/>
        </p:blipFill>
        <p:spPr>
          <a:xfrm>
            <a:off x="0" y="0"/>
            <a:ext cx="7323513" cy="684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7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4076"/>
            <a:ext cx="5943600" cy="299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367" y="3848793"/>
            <a:ext cx="4516634" cy="3009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29610"/>
          <a:stretch/>
        </p:blipFill>
        <p:spPr>
          <a:xfrm>
            <a:off x="4831319" y="0"/>
            <a:ext cx="7360681" cy="3864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67" r="10543"/>
          <a:stretch/>
        </p:blipFill>
        <p:spPr>
          <a:xfrm>
            <a:off x="-1" y="870152"/>
            <a:ext cx="4884705" cy="2945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899" y="93937"/>
            <a:ext cx="2187633" cy="682279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Vostok</a:t>
            </a:r>
            <a:r>
              <a:rPr lang="en-US" dirty="0" smtClean="0"/>
              <a:t>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335</Words>
  <Application>Microsoft Office PowerPoint</Application>
  <PresentationFormat>Widescreen</PresentationFormat>
  <Paragraphs>53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Management of the  Soviet Space Program</vt:lpstr>
      <vt:lpstr>Konstantin Tsiokovsky (1857-1935)</vt:lpstr>
      <vt:lpstr>(R7, N1, Vostok, Voskhod, Soyuz, LK) Sergei Korolev</vt:lpstr>
      <vt:lpstr>PowerPoint Presentation</vt:lpstr>
      <vt:lpstr>Learning Russian</vt:lpstr>
      <vt:lpstr>PowerPoint Presentation</vt:lpstr>
      <vt:lpstr>PowerPoint Presentation</vt:lpstr>
      <vt:lpstr>PowerPoint Presentation</vt:lpstr>
      <vt:lpstr>Vostok 1</vt:lpstr>
      <vt:lpstr>PowerPoint Presentation</vt:lpstr>
      <vt:lpstr>Zenit-2 Series Reconissaince Satellites (Object OD-2)</vt:lpstr>
      <vt:lpstr>Timeline</vt:lpstr>
      <vt:lpstr>Discussion Groups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the  Soviet Space Program</dc:title>
  <dc:creator>Doug</dc:creator>
  <cp:lastModifiedBy>jj</cp:lastModifiedBy>
  <cp:revision>37</cp:revision>
  <dcterms:created xsi:type="dcterms:W3CDTF">2019-03-04T18:38:41Z</dcterms:created>
  <dcterms:modified xsi:type="dcterms:W3CDTF">2019-08-20T21:44:41Z</dcterms:modified>
</cp:coreProperties>
</file>