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76" r:id="rId5"/>
    <p:sldId id="277" r:id="rId6"/>
    <p:sldId id="265" r:id="rId7"/>
    <p:sldId id="270" r:id="rId8"/>
    <p:sldId id="271" r:id="rId9"/>
    <p:sldId id="258" r:id="rId10"/>
    <p:sldId id="267" r:id="rId11"/>
    <p:sldId id="259" r:id="rId12"/>
    <p:sldId id="260" r:id="rId13"/>
    <p:sldId id="261" r:id="rId14"/>
    <p:sldId id="266" r:id="rId15"/>
    <p:sldId id="262" r:id="rId16"/>
    <p:sldId id="264" r:id="rId17"/>
    <p:sldId id="263" r:id="rId18"/>
    <p:sldId id="275" r:id="rId19"/>
    <p:sldId id="269" r:id="rId20"/>
    <p:sldId id="272" r:id="rId21"/>
    <p:sldId id="273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8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B7E3-6328-47C1-80F0-2320F4F33847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3D41-88A3-4FDF-80E1-82B8445A3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29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B7E3-6328-47C1-80F0-2320F4F33847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3D41-88A3-4FDF-80E1-82B8445A3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31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B7E3-6328-47C1-80F0-2320F4F33847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3D41-88A3-4FDF-80E1-82B8445A3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B7E3-6328-47C1-80F0-2320F4F33847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3D41-88A3-4FDF-80E1-82B8445A3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7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B7E3-6328-47C1-80F0-2320F4F33847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3D41-88A3-4FDF-80E1-82B8445A3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4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B7E3-6328-47C1-80F0-2320F4F33847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3D41-88A3-4FDF-80E1-82B8445A3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06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B7E3-6328-47C1-80F0-2320F4F33847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3D41-88A3-4FDF-80E1-82B8445A3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08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B7E3-6328-47C1-80F0-2320F4F33847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3D41-88A3-4FDF-80E1-82B8445A3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02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B7E3-6328-47C1-80F0-2320F4F33847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3D41-88A3-4FDF-80E1-82B8445A3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7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B7E3-6328-47C1-80F0-2320F4F33847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3D41-88A3-4FDF-80E1-82B8445A3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94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B7E3-6328-47C1-80F0-2320F4F33847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3D41-88A3-4FDF-80E1-82B8445A3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30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FB7E3-6328-47C1-80F0-2320F4F33847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73D41-88A3-4FDF-80E1-82B8445A3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1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OL3OmM-CYQ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Apollo 15: Lunar Rover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INST 154</a:t>
            </a:r>
            <a:endParaRPr lang="en-US" dirty="0" smtClean="0"/>
          </a:p>
          <a:p>
            <a:r>
              <a:rPr lang="en-US" dirty="0" smtClean="0"/>
              <a:t>Apollo at 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26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8274"/>
          <a:stretch/>
        </p:blipFill>
        <p:spPr>
          <a:xfrm>
            <a:off x="0" y="0"/>
            <a:ext cx="6290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1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0471" b="1676"/>
          <a:stretch/>
        </p:blipFill>
        <p:spPr>
          <a:xfrm>
            <a:off x="2402755" y="0"/>
            <a:ext cx="7047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3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616" b="2357"/>
          <a:stretch/>
        </p:blipFill>
        <p:spPr>
          <a:xfrm>
            <a:off x="660338" y="0"/>
            <a:ext cx="10791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6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2733" b="4064"/>
          <a:stretch/>
        </p:blipFill>
        <p:spPr>
          <a:xfrm>
            <a:off x="2823484" y="0"/>
            <a:ext cx="936851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000" y="1985818"/>
            <a:ext cx="1699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hlinkClick r:id="rId3"/>
              </a:rPr>
              <a:t>Animation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1464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3155"/>
          <a:stretch/>
        </p:blipFill>
        <p:spPr>
          <a:xfrm>
            <a:off x="2258786" y="0"/>
            <a:ext cx="7897586" cy="68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4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645" t="6689" r="17739" b="4011"/>
          <a:stretch/>
        </p:blipFill>
        <p:spPr>
          <a:xfrm>
            <a:off x="2207490" y="0"/>
            <a:ext cx="8064601" cy="690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6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379" t="18586" r="18258" b="7610"/>
          <a:stretch/>
        </p:blipFill>
        <p:spPr>
          <a:xfrm>
            <a:off x="893128" y="0"/>
            <a:ext cx="10962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0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5" y="771525"/>
            <a:ext cx="809625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7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330" b="9091"/>
          <a:stretch/>
        </p:blipFill>
        <p:spPr>
          <a:xfrm>
            <a:off x="6802009" y="0"/>
            <a:ext cx="5389991" cy="68877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6000" cy="682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8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656" b="7950"/>
          <a:stretch/>
        </p:blipFill>
        <p:spPr>
          <a:xfrm>
            <a:off x="8408" y="28575"/>
            <a:ext cx="12183592" cy="684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5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Cancellations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January 1970</a:t>
            </a:r>
          </a:p>
          <a:p>
            <a:pPr lvl="1"/>
            <a:r>
              <a:rPr lang="en-US" dirty="0" smtClean="0"/>
              <a:t>Apollo 20 was cancelled to provide a Saturn V for Skylab</a:t>
            </a:r>
          </a:p>
          <a:p>
            <a:pPr lvl="1"/>
            <a:r>
              <a:rPr lang="en-US" dirty="0" smtClean="0"/>
              <a:t>Apollo 18 and Apollo 19 were delayed until after Skylab to provide a backup</a:t>
            </a:r>
            <a:endParaRPr lang="en-US" dirty="0"/>
          </a:p>
          <a:p>
            <a:pPr lvl="3"/>
            <a:endParaRPr lang="en-US" dirty="0" smtClean="0"/>
          </a:p>
          <a:p>
            <a:r>
              <a:rPr lang="en-US" dirty="0" smtClean="0"/>
              <a:t>April 1970</a:t>
            </a:r>
          </a:p>
          <a:p>
            <a:pPr lvl="1"/>
            <a:r>
              <a:rPr lang="en-US" dirty="0" smtClean="0"/>
              <a:t>Apollo 14 was assigned to repeat the aborted Apollo 13 mission to Fra Mauro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September 1970</a:t>
            </a:r>
          </a:p>
          <a:p>
            <a:pPr lvl="1"/>
            <a:r>
              <a:rPr lang="en-US" dirty="0"/>
              <a:t>Apollo 18 and 19 were cancelled for financial </a:t>
            </a:r>
            <a:r>
              <a:rPr lang="en-US" dirty="0" smtClean="0"/>
              <a:t>reasons</a:t>
            </a:r>
            <a:endParaRPr lang="en-US" dirty="0"/>
          </a:p>
          <a:p>
            <a:pPr lvl="1"/>
            <a:r>
              <a:rPr lang="en-US" dirty="0" smtClean="0"/>
              <a:t>Apollo 15’s planned H mission was converted to a J mission</a:t>
            </a:r>
          </a:p>
          <a:p>
            <a:pPr lvl="1"/>
            <a:r>
              <a:rPr lang="en-US" dirty="0" smtClean="0"/>
              <a:t>Apollo 16 and Apollo 17 would also fly J missions, as originally planned</a:t>
            </a:r>
          </a:p>
        </p:txBody>
      </p:sp>
    </p:spTree>
    <p:extLst>
      <p:ext uri="{BB962C8B-B14F-4D97-AF65-F5344CB8AC3E}">
        <p14:creationId xmlns:p14="http://schemas.microsoft.com/office/powerpoint/2010/main" val="95614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448" b="-202"/>
          <a:stretch/>
        </p:blipFill>
        <p:spPr>
          <a:xfrm>
            <a:off x="1241256" y="-13855"/>
            <a:ext cx="10438126" cy="687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3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138" b="2087"/>
          <a:stretch/>
        </p:blipFill>
        <p:spPr>
          <a:xfrm>
            <a:off x="428343" y="0"/>
            <a:ext cx="11062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3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Worden and El Baz video</a:t>
            </a:r>
          </a:p>
          <a:p>
            <a:pPr lvl="1"/>
            <a:r>
              <a:rPr lang="en-US" dirty="0" smtClean="0"/>
              <a:t>A discussion of the science performed in Lunar Orbit</a:t>
            </a:r>
          </a:p>
          <a:p>
            <a:pPr lvl="3"/>
            <a:endParaRPr lang="en-US" dirty="0"/>
          </a:p>
          <a:p>
            <a:r>
              <a:rPr lang="en-US" dirty="0" err="1" smtClean="0"/>
              <a:t>Chaikin</a:t>
            </a:r>
            <a:r>
              <a:rPr lang="en-US" dirty="0" smtClean="0"/>
              <a:t> Chapter 11 (“To </a:t>
            </a:r>
            <a:r>
              <a:rPr lang="en-US" smtClean="0"/>
              <a:t>the Mountains of the Moon”)</a:t>
            </a:r>
            <a:endParaRPr lang="en-US" dirty="0" smtClean="0"/>
          </a:p>
          <a:p>
            <a:pPr lvl="1"/>
            <a:r>
              <a:rPr lang="en-US" dirty="0" smtClean="0"/>
              <a:t>The astronaut’s view of Apollo 15</a:t>
            </a:r>
          </a:p>
          <a:p>
            <a:pPr lvl="3"/>
            <a:endParaRPr lang="en-US" dirty="0"/>
          </a:p>
          <a:p>
            <a:r>
              <a:rPr lang="en-US" dirty="0" smtClean="0"/>
              <a:t>Harland Chapter 5</a:t>
            </a:r>
          </a:p>
          <a:p>
            <a:pPr lvl="1"/>
            <a:r>
              <a:rPr lang="en-US" dirty="0" smtClean="0"/>
              <a:t>A detailed look at the Apollo 15 moonwalks</a:t>
            </a:r>
          </a:p>
          <a:p>
            <a:pPr lvl="4"/>
            <a:endParaRPr lang="en-US" dirty="0"/>
          </a:p>
          <a:p>
            <a:r>
              <a:rPr lang="en-US" dirty="0" smtClean="0"/>
              <a:t>Apollo Lunar Surface Journal</a:t>
            </a:r>
          </a:p>
          <a:p>
            <a:pPr lvl="1"/>
            <a:r>
              <a:rPr lang="en-US" dirty="0" smtClean="0"/>
              <a:t>Annotated transcripts from the lunar portion of the 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68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946" b="2492"/>
          <a:stretch/>
        </p:blipFill>
        <p:spPr>
          <a:xfrm>
            <a:off x="1162519" y="0"/>
            <a:ext cx="9830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8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360904"/>
            <a:ext cx="12192000" cy="6154195"/>
            <a:chOff x="0" y="360904"/>
            <a:chExt cx="12192000" cy="615419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2448" t="17038" r="53906" b="4629"/>
            <a:stretch/>
          </p:blipFill>
          <p:spPr>
            <a:xfrm>
              <a:off x="0" y="360904"/>
              <a:ext cx="12192000" cy="615419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24196" y="997528"/>
              <a:ext cx="11754197" cy="798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37802" y="4782590"/>
              <a:ext cx="11754197" cy="798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37803" y="2736973"/>
              <a:ext cx="11754197" cy="937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428605" y="16435"/>
            <a:ext cx="3334789" cy="981093"/>
          </a:xfrm>
        </p:spPr>
        <p:txBody>
          <a:bodyPr/>
          <a:lstStyle/>
          <a:p>
            <a:r>
              <a:rPr lang="en-US" dirty="0" smtClean="0"/>
              <a:t>EVA-First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99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360904"/>
            <a:ext cx="12192000" cy="6154195"/>
            <a:chOff x="0" y="360904"/>
            <a:chExt cx="12192000" cy="615419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2448" t="17038" r="53906" b="4629"/>
            <a:stretch/>
          </p:blipFill>
          <p:spPr>
            <a:xfrm>
              <a:off x="0" y="360904"/>
              <a:ext cx="12192000" cy="615419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99257" y="1837113"/>
              <a:ext cx="11754197" cy="899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37801" y="5586153"/>
              <a:ext cx="11754197" cy="928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37801" y="3744556"/>
              <a:ext cx="11754197" cy="937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le 6"/>
          <p:cNvSpPr txBox="1">
            <a:spLocks/>
          </p:cNvSpPr>
          <p:nvPr/>
        </p:nvSpPr>
        <p:spPr>
          <a:xfrm>
            <a:off x="4206239" y="16435"/>
            <a:ext cx="4214553" cy="9810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Sleep-First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83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303" t="13602" r="10909" b="9360"/>
          <a:stretch/>
        </p:blipFill>
        <p:spPr>
          <a:xfrm>
            <a:off x="-8397" y="147782"/>
            <a:ext cx="12200397" cy="671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6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8763" b="3888"/>
          <a:stretch/>
        </p:blipFill>
        <p:spPr>
          <a:xfrm>
            <a:off x="0" y="1"/>
            <a:ext cx="12192000" cy="3702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0322" b="1"/>
          <a:stretch/>
        </p:blipFill>
        <p:spPr>
          <a:xfrm>
            <a:off x="0" y="3767818"/>
            <a:ext cx="12192000" cy="309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6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76" t="7390" r="3337" b="14514"/>
          <a:stretch/>
        </p:blipFill>
        <p:spPr>
          <a:xfrm>
            <a:off x="1008288" y="3280453"/>
            <a:ext cx="9948183" cy="3577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076" r="2935" b="28126"/>
          <a:stretch/>
        </p:blipFill>
        <p:spPr>
          <a:xfrm>
            <a:off x="-8715" y="-1"/>
            <a:ext cx="12197054" cy="323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2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1698"/>
          <a:stretch/>
        </p:blipFill>
        <p:spPr>
          <a:xfrm>
            <a:off x="33840" y="-2"/>
            <a:ext cx="12158160" cy="681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7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152</Words>
  <Application>Microsoft Office PowerPoint</Application>
  <PresentationFormat>Widescreen</PresentationFormat>
  <Paragraphs>30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Apollo 15: Lunar Rover</vt:lpstr>
      <vt:lpstr>Cancellations</vt:lpstr>
      <vt:lpstr>PowerPoint Presentation</vt:lpstr>
      <vt:lpstr>EVA-First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 Groups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Apollo 15: Lunar Rover</dc:title>
  <dc:creator>The Tablet</dc:creator>
  <cp:lastModifiedBy>jj</cp:lastModifiedBy>
  <cp:revision>24</cp:revision>
  <dcterms:created xsi:type="dcterms:W3CDTF">2019-04-29T02:56:09Z</dcterms:created>
  <dcterms:modified xsi:type="dcterms:W3CDTF">2019-08-20T23:29:16Z</dcterms:modified>
</cp:coreProperties>
</file>