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4" r:id="rId4"/>
    <p:sldId id="266" r:id="rId5"/>
    <p:sldId id="258" r:id="rId6"/>
    <p:sldId id="268" r:id="rId7"/>
    <p:sldId id="267" r:id="rId8"/>
    <p:sldId id="269" r:id="rId9"/>
    <p:sldId id="270" r:id="rId10"/>
    <p:sldId id="261" r:id="rId11"/>
    <p:sldId id="262" r:id="rId12"/>
    <p:sldId id="263" r:id="rId13"/>
    <p:sldId id="271" r:id="rId14"/>
    <p:sldId id="260" r:id="rId15"/>
    <p:sldId id="272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4" y="3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93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18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02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63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20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45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68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4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5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22C4-BD69-481D-B9E5-D6AD9714F2F6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83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E22C4-BD69-481D-B9E5-D6AD9714F2F6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0412-4E39-4E68-9A05-491A0E9DE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7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qCxcnhNAeQ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Cold War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INST 154</a:t>
            </a:r>
          </a:p>
          <a:p>
            <a:r>
              <a:rPr lang="en-US" dirty="0" smtClean="0"/>
              <a:t>Apollo at 50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87008" y="5653378"/>
            <a:ext cx="165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Duck and Cover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3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951" y="369101"/>
            <a:ext cx="2322443" cy="1325563"/>
          </a:xfrm>
        </p:spPr>
        <p:txBody>
          <a:bodyPr/>
          <a:lstStyle/>
          <a:p>
            <a:pPr algn="ctr"/>
            <a:r>
              <a:rPr lang="en-US" dirty="0" smtClean="0"/>
              <a:t>Mercury-</a:t>
            </a:r>
            <a:br>
              <a:rPr lang="en-US" dirty="0" smtClean="0"/>
            </a:br>
            <a:r>
              <a:rPr lang="en-US" dirty="0" smtClean="0"/>
              <a:t>Redstone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18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123" y="349222"/>
            <a:ext cx="2346297" cy="1325563"/>
          </a:xfrm>
        </p:spPr>
        <p:txBody>
          <a:bodyPr/>
          <a:lstStyle/>
          <a:p>
            <a:pPr algn="ctr"/>
            <a:r>
              <a:rPr lang="en-US" dirty="0" smtClean="0"/>
              <a:t>Mercury-</a:t>
            </a:r>
            <a:br>
              <a:rPr lang="en-US" dirty="0" smtClean="0"/>
            </a:br>
            <a:r>
              <a:rPr lang="en-US" dirty="0" smtClean="0"/>
              <a:t>Atlas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275" y="0"/>
            <a:ext cx="5461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48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032221" cy="1325563"/>
          </a:xfrm>
        </p:spPr>
        <p:txBody>
          <a:bodyPr/>
          <a:lstStyle/>
          <a:p>
            <a:pPr algn="ctr"/>
            <a:r>
              <a:rPr lang="en-US" dirty="0" smtClean="0"/>
              <a:t>Gemini-</a:t>
            </a:r>
            <a:br>
              <a:rPr lang="en-US" dirty="0" smtClean="0"/>
            </a:br>
            <a:r>
              <a:rPr lang="en-US" dirty="0" smtClean="0"/>
              <a:t>Titan II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264" y="0"/>
            <a:ext cx="4399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39" y="1753264"/>
            <a:ext cx="4965048" cy="3331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995" y="1485495"/>
            <a:ext cx="5402953" cy="420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87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985" y="11707"/>
            <a:ext cx="10273085" cy="684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20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“Readings”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Gaddis </a:t>
            </a:r>
            <a:r>
              <a:rPr lang="en-US" dirty="0"/>
              <a:t>Chapter 2 (“</a:t>
            </a:r>
            <a:r>
              <a:rPr lang="en-US" dirty="0" err="1"/>
              <a:t>Deathboats</a:t>
            </a:r>
            <a:r>
              <a:rPr lang="en-US" dirty="0"/>
              <a:t> and Lifeboats”)</a:t>
            </a:r>
          </a:p>
          <a:p>
            <a:pPr lvl="1"/>
            <a:r>
              <a:rPr lang="en-US" dirty="0"/>
              <a:t>Learning to manage nuclear weapons</a:t>
            </a:r>
          </a:p>
          <a:p>
            <a:pPr lvl="4"/>
            <a:endParaRPr lang="en-US" dirty="0"/>
          </a:p>
          <a:p>
            <a:r>
              <a:rPr lang="en-US" dirty="0"/>
              <a:t>McDougall Chapter 12 (“The Missile Bluff”)</a:t>
            </a:r>
          </a:p>
          <a:p>
            <a:pPr lvl="1"/>
            <a:r>
              <a:rPr lang="en-US" dirty="0"/>
              <a:t>Development of ICBM’s and international law on use of outer space</a:t>
            </a:r>
          </a:p>
          <a:p>
            <a:pPr marL="1371600" lvl="3" indent="0">
              <a:buNone/>
            </a:pPr>
            <a:endParaRPr lang="en-US" dirty="0"/>
          </a:p>
          <a:p>
            <a:r>
              <a:rPr lang="en-US" dirty="0" smtClean="0"/>
              <a:t>Fail Safe (motion picture)</a:t>
            </a:r>
          </a:p>
          <a:p>
            <a:pPr lvl="1"/>
            <a:r>
              <a:rPr lang="en-US" dirty="0" smtClean="0"/>
              <a:t>Shaping public thinking about nuclear weapons after the Cuban Missile Crisis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3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-6915"/>
            <a:ext cx="10515600" cy="1325563"/>
          </a:xfrm>
        </p:spPr>
        <p:txBody>
          <a:bodyPr/>
          <a:lstStyle/>
          <a:p>
            <a:r>
              <a:rPr lang="en-US" dirty="0" smtClean="0"/>
              <a:t>Case Study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217586"/>
            <a:ext cx="10695167" cy="4351338"/>
          </a:xfrm>
        </p:spPr>
        <p:txBody>
          <a:bodyPr/>
          <a:lstStyle/>
          <a:p>
            <a:r>
              <a:rPr lang="en-US" dirty="0" smtClean="0"/>
              <a:t>Selections due before class on </a:t>
            </a:r>
            <a:r>
              <a:rPr lang="en-US" dirty="0" smtClean="0"/>
              <a:t>February</a:t>
            </a:r>
            <a:r>
              <a:rPr lang="en-US" dirty="0" smtClean="0"/>
              <a:t> 11 </a:t>
            </a:r>
            <a:r>
              <a:rPr lang="en-US" dirty="0" smtClean="0"/>
              <a:t>on ELMS</a:t>
            </a:r>
          </a:p>
          <a:p>
            <a:pPr lvl="1"/>
            <a:r>
              <a:rPr lang="en-US" dirty="0" smtClean="0"/>
              <a:t>At least five from different categories, in preference order</a:t>
            </a:r>
          </a:p>
          <a:p>
            <a:pPr lvl="1"/>
            <a:r>
              <a:rPr lang="en-US" dirty="0" smtClean="0"/>
              <a:t>We will select from these and make assignments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Read the initial reading (usually an oral history)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ay need to use the Internet Archive is the JSC Oral History site remains down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Find </a:t>
            </a:r>
            <a:r>
              <a:rPr lang="en-US" dirty="0" smtClean="0"/>
              <a:t>at </a:t>
            </a:r>
            <a:r>
              <a:rPr lang="en-US" dirty="0"/>
              <a:t>l</a:t>
            </a:r>
            <a:r>
              <a:rPr lang="en-US" dirty="0" smtClean="0"/>
              <a:t>east four additional </a:t>
            </a:r>
            <a:r>
              <a:rPr lang="en-US" dirty="0" smtClean="0"/>
              <a:t>primary and secondary sources</a:t>
            </a:r>
          </a:p>
          <a:p>
            <a:pPr lvl="1"/>
            <a:r>
              <a:rPr lang="en-US" dirty="0" smtClean="0"/>
              <a:t>Internet text/video/audio, books (allow time for interlibrary loan!), journals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Select a vignette and write about it</a:t>
            </a:r>
          </a:p>
          <a:p>
            <a:pPr lvl="1"/>
            <a:r>
              <a:rPr lang="en-US" dirty="0" smtClean="0"/>
              <a:t>Background, role(s), </a:t>
            </a:r>
            <a:r>
              <a:rPr lang="en-US" b="1" u="sng" dirty="0" smtClean="0"/>
              <a:t>one vignette</a:t>
            </a:r>
            <a:r>
              <a:rPr lang="en-US" dirty="0" smtClean="0"/>
              <a:t>, post-Apollo career</a:t>
            </a:r>
          </a:p>
          <a:p>
            <a:pPr lvl="1"/>
            <a:r>
              <a:rPr lang="en-US" dirty="0" smtClean="0"/>
              <a:t>2-3 pages, single-spaced, standard margins, 12-point font (plus references)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045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 for NASA Before Apollo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100683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McDougall Chapter 7 (“The Birth of NASA”)</a:t>
            </a:r>
          </a:p>
          <a:p>
            <a:pPr lvl="1"/>
            <a:r>
              <a:rPr lang="en-US" dirty="0" smtClean="0"/>
              <a:t>“Inside baseball” from the American political system</a:t>
            </a:r>
          </a:p>
          <a:p>
            <a:pPr lvl="6"/>
            <a:endParaRPr lang="en-US" dirty="0" smtClean="0"/>
          </a:p>
          <a:p>
            <a:r>
              <a:rPr lang="en-US" dirty="0" smtClean="0"/>
              <a:t>Cox Chapter 1 (“The Famous Space Task Group is akin to the Mayflower”)</a:t>
            </a:r>
          </a:p>
          <a:p>
            <a:pPr lvl="1"/>
            <a:r>
              <a:rPr lang="en-US" dirty="0" smtClean="0"/>
              <a:t>A vivid picture of the beginning of human space flight at NASA</a:t>
            </a:r>
          </a:p>
          <a:p>
            <a:pPr marL="1828800" lvl="4" indent="0">
              <a:buNone/>
            </a:pPr>
            <a:endParaRPr lang="en-US" dirty="0"/>
          </a:p>
          <a:p>
            <a:r>
              <a:rPr lang="en-US" dirty="0" smtClean="0"/>
              <a:t>The Right Stuff (motion picture)</a:t>
            </a:r>
          </a:p>
          <a:p>
            <a:pPr lvl="1"/>
            <a:r>
              <a:rPr lang="en-US" dirty="0" smtClean="0"/>
              <a:t>An interpretation of the test pilot culture at the founding of NASA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19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081" y="0"/>
            <a:ext cx="840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8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808" y="114660"/>
            <a:ext cx="10515600" cy="672520"/>
          </a:xfrm>
        </p:spPr>
        <p:txBody>
          <a:bodyPr/>
          <a:lstStyle/>
          <a:p>
            <a:r>
              <a:rPr lang="en-US" dirty="0" smtClean="0"/>
              <a:t>Origins of the Cold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762" y="1022545"/>
            <a:ext cx="10220409" cy="4351338"/>
          </a:xfrm>
        </p:spPr>
        <p:txBody>
          <a:bodyPr/>
          <a:lstStyle/>
          <a:p>
            <a:r>
              <a:rPr lang="en-US" dirty="0" smtClean="0"/>
              <a:t>Truman (April 1945-January 1953)</a:t>
            </a:r>
          </a:p>
          <a:p>
            <a:pPr lvl="1"/>
            <a:r>
              <a:rPr lang="en-US" dirty="0" smtClean="0"/>
              <a:t>Potsdam Conference </a:t>
            </a:r>
            <a:r>
              <a:rPr lang="en-US" dirty="0" smtClean="0"/>
              <a:t>				(</a:t>
            </a:r>
            <a:r>
              <a:rPr lang="en-US" dirty="0" smtClean="0"/>
              <a:t>July 1945)</a:t>
            </a:r>
          </a:p>
          <a:p>
            <a:pPr lvl="1"/>
            <a:r>
              <a:rPr lang="en-US" dirty="0" smtClean="0"/>
              <a:t>Atomic bombing of Hiroshima and Nagasaki </a:t>
            </a:r>
            <a:r>
              <a:rPr lang="en-US" dirty="0" smtClean="0"/>
              <a:t>	(</a:t>
            </a:r>
            <a:r>
              <a:rPr lang="en-US" dirty="0" smtClean="0"/>
              <a:t>August 1945)</a:t>
            </a:r>
          </a:p>
          <a:p>
            <a:pPr lvl="1"/>
            <a:r>
              <a:rPr lang="en-US" dirty="0" smtClean="0"/>
              <a:t>United Nations </a:t>
            </a:r>
            <a:r>
              <a:rPr lang="en-US" dirty="0" smtClean="0"/>
              <a:t>					(</a:t>
            </a:r>
            <a:r>
              <a:rPr lang="en-US" dirty="0" smtClean="0"/>
              <a:t>October 1945)</a:t>
            </a:r>
          </a:p>
          <a:p>
            <a:pPr lvl="1"/>
            <a:r>
              <a:rPr lang="en-US" b="1" dirty="0"/>
              <a:t>Strategy: </a:t>
            </a:r>
            <a:r>
              <a:rPr lang="en-US" b="1" dirty="0" smtClean="0"/>
              <a:t>Containment </a:t>
            </a:r>
            <a:r>
              <a:rPr lang="en-US" b="1" dirty="0" smtClean="0"/>
              <a:t>				</a:t>
            </a:r>
            <a:r>
              <a:rPr lang="en-US" dirty="0" smtClean="0"/>
              <a:t>(</a:t>
            </a:r>
            <a:r>
              <a:rPr lang="en-US" dirty="0" smtClean="0"/>
              <a:t>February 1946)</a:t>
            </a:r>
            <a:endParaRPr lang="en-US" dirty="0"/>
          </a:p>
          <a:p>
            <a:pPr lvl="1"/>
            <a:r>
              <a:rPr lang="en-US" dirty="0" smtClean="0"/>
              <a:t>Truman Doctrine </a:t>
            </a:r>
            <a:r>
              <a:rPr lang="en-US" dirty="0" smtClean="0"/>
              <a:t>				(</a:t>
            </a:r>
            <a:r>
              <a:rPr lang="en-US" dirty="0" smtClean="0"/>
              <a:t>March-May 1947)</a:t>
            </a:r>
          </a:p>
          <a:p>
            <a:pPr lvl="1"/>
            <a:r>
              <a:rPr lang="en-US" dirty="0" smtClean="0"/>
              <a:t>Marshall Plan </a:t>
            </a:r>
            <a:r>
              <a:rPr lang="en-US" dirty="0" smtClean="0"/>
              <a:t>					(</a:t>
            </a:r>
            <a:r>
              <a:rPr lang="en-US" dirty="0" smtClean="0"/>
              <a:t>April 1948)</a:t>
            </a:r>
          </a:p>
          <a:p>
            <a:pPr lvl="1"/>
            <a:r>
              <a:rPr lang="en-US" dirty="0" smtClean="0"/>
              <a:t>Berlin Airlift </a:t>
            </a:r>
            <a:r>
              <a:rPr lang="en-US" dirty="0" smtClean="0"/>
              <a:t>					(</a:t>
            </a:r>
            <a:r>
              <a:rPr lang="en-US" dirty="0" smtClean="0"/>
              <a:t>June 1948)</a:t>
            </a:r>
          </a:p>
          <a:p>
            <a:pPr lvl="1"/>
            <a:r>
              <a:rPr lang="en-US" dirty="0" smtClean="0"/>
              <a:t>NATO </a:t>
            </a:r>
            <a:r>
              <a:rPr lang="en-US" dirty="0" smtClean="0"/>
              <a:t>						(</a:t>
            </a:r>
            <a:r>
              <a:rPr lang="en-US" dirty="0" smtClean="0"/>
              <a:t>April, 1949)</a:t>
            </a:r>
          </a:p>
          <a:p>
            <a:pPr lvl="1"/>
            <a:r>
              <a:rPr lang="en-US" dirty="0" smtClean="0"/>
              <a:t>Soviet atomic </a:t>
            </a:r>
            <a:r>
              <a:rPr lang="en-US" dirty="0"/>
              <a:t>t</a:t>
            </a:r>
            <a:r>
              <a:rPr lang="en-US" dirty="0" smtClean="0"/>
              <a:t>est </a:t>
            </a:r>
            <a:r>
              <a:rPr lang="en-US" dirty="0" smtClean="0"/>
              <a:t>				(</a:t>
            </a:r>
            <a:r>
              <a:rPr lang="en-US" dirty="0" smtClean="0"/>
              <a:t>August 1949)</a:t>
            </a:r>
          </a:p>
          <a:p>
            <a:pPr lvl="1"/>
            <a:r>
              <a:rPr lang="en-US" dirty="0" smtClean="0"/>
              <a:t>“Loss of China” </a:t>
            </a:r>
            <a:r>
              <a:rPr lang="en-US" dirty="0" smtClean="0"/>
              <a:t>					(</a:t>
            </a:r>
            <a:r>
              <a:rPr lang="en-US" dirty="0" smtClean="0"/>
              <a:t>October 1949 to May 1950)</a:t>
            </a:r>
          </a:p>
          <a:p>
            <a:pPr lvl="1"/>
            <a:r>
              <a:rPr lang="en-US" dirty="0" smtClean="0"/>
              <a:t>Korean War </a:t>
            </a:r>
            <a:r>
              <a:rPr lang="en-US" dirty="0" smtClean="0"/>
              <a:t>					(</a:t>
            </a:r>
            <a:r>
              <a:rPr lang="en-US" dirty="0" smtClean="0"/>
              <a:t>June 1950)</a:t>
            </a:r>
          </a:p>
          <a:p>
            <a:pPr lvl="1"/>
            <a:r>
              <a:rPr lang="en-US" dirty="0" smtClean="0"/>
              <a:t>Chinese entry into the Korean War </a:t>
            </a:r>
            <a:r>
              <a:rPr lang="en-US" dirty="0" smtClean="0"/>
              <a:t>		(</a:t>
            </a:r>
            <a:r>
              <a:rPr lang="en-US" dirty="0" smtClean="0"/>
              <a:t>October 1950)</a:t>
            </a:r>
          </a:p>
          <a:p>
            <a:pPr lvl="1"/>
            <a:r>
              <a:rPr lang="en-US" dirty="0" smtClean="0"/>
              <a:t>MacArthur </a:t>
            </a:r>
            <a:r>
              <a:rPr lang="en-US" dirty="0" smtClean="0"/>
              <a:t>relieved </a:t>
            </a:r>
            <a:r>
              <a:rPr lang="en-US" dirty="0" smtClean="0"/>
              <a:t>for insubordination </a:t>
            </a:r>
            <a:r>
              <a:rPr lang="en-US" dirty="0" smtClean="0"/>
              <a:t>	(</a:t>
            </a:r>
            <a:r>
              <a:rPr lang="en-US" dirty="0" smtClean="0"/>
              <a:t>April 1951)</a:t>
            </a:r>
          </a:p>
        </p:txBody>
      </p:sp>
    </p:spTree>
    <p:extLst>
      <p:ext uri="{BB962C8B-B14F-4D97-AF65-F5344CB8AC3E}">
        <p14:creationId xmlns:p14="http://schemas.microsoft.com/office/powerpoint/2010/main" val="67168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516" y="1"/>
            <a:ext cx="10515600" cy="755374"/>
          </a:xfrm>
        </p:spPr>
        <p:txBody>
          <a:bodyPr/>
          <a:lstStyle/>
          <a:p>
            <a:r>
              <a:rPr lang="en-US" dirty="0" smtClean="0"/>
              <a:t>Early Cold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5824" y="823760"/>
            <a:ext cx="8719268" cy="4351338"/>
          </a:xfrm>
        </p:spPr>
        <p:txBody>
          <a:bodyPr/>
          <a:lstStyle/>
          <a:p>
            <a:r>
              <a:rPr lang="en-US" dirty="0" smtClean="0"/>
              <a:t>Eisenhower (January 1953-January 1961)</a:t>
            </a:r>
          </a:p>
          <a:p>
            <a:pPr lvl="1"/>
            <a:r>
              <a:rPr lang="en-US" b="1" dirty="0" smtClean="0"/>
              <a:t>Strategy: Massive Retaliation</a:t>
            </a:r>
          </a:p>
          <a:p>
            <a:pPr lvl="1"/>
            <a:r>
              <a:rPr lang="en-US" dirty="0" smtClean="0"/>
              <a:t>15 megaton US </a:t>
            </a:r>
            <a:r>
              <a:rPr lang="en-US" dirty="0"/>
              <a:t>h</a:t>
            </a:r>
            <a:r>
              <a:rPr lang="en-US" dirty="0" smtClean="0"/>
              <a:t>ydrogen </a:t>
            </a:r>
            <a:r>
              <a:rPr lang="en-US" dirty="0"/>
              <a:t>b</a:t>
            </a:r>
            <a:r>
              <a:rPr lang="en-US" dirty="0" smtClean="0"/>
              <a:t>omb test </a:t>
            </a:r>
            <a:r>
              <a:rPr lang="en-US" dirty="0" smtClean="0"/>
              <a:t>	(</a:t>
            </a:r>
            <a:r>
              <a:rPr lang="en-US" dirty="0" smtClean="0"/>
              <a:t>March 1954)</a:t>
            </a:r>
          </a:p>
          <a:p>
            <a:pPr lvl="1"/>
            <a:r>
              <a:rPr lang="en-US" dirty="0" smtClean="0"/>
              <a:t>Warsaw Pact </a:t>
            </a:r>
            <a:r>
              <a:rPr lang="en-US" dirty="0" smtClean="0"/>
              <a:t>				(</a:t>
            </a:r>
            <a:r>
              <a:rPr lang="en-US" dirty="0" smtClean="0"/>
              <a:t>May 1955) </a:t>
            </a:r>
          </a:p>
          <a:p>
            <a:pPr lvl="1"/>
            <a:r>
              <a:rPr lang="en-US" dirty="0" smtClean="0"/>
              <a:t>“Airborne alert” bombers </a:t>
            </a:r>
            <a:r>
              <a:rPr lang="en-US" dirty="0" smtClean="0"/>
              <a:t>		(</a:t>
            </a:r>
            <a:r>
              <a:rPr lang="en-US" dirty="0" smtClean="0"/>
              <a:t>September 1958)</a:t>
            </a:r>
          </a:p>
          <a:p>
            <a:pPr lvl="1"/>
            <a:r>
              <a:rPr lang="en-US" dirty="0" smtClean="0"/>
              <a:t>U-2 </a:t>
            </a:r>
            <a:r>
              <a:rPr lang="en-US" dirty="0" err="1" smtClean="0"/>
              <a:t>shootdown</a:t>
            </a:r>
            <a:r>
              <a:rPr lang="en-US" dirty="0" smtClean="0"/>
              <a:t> </a:t>
            </a:r>
            <a:r>
              <a:rPr lang="en-US" dirty="0" smtClean="0"/>
              <a:t>				(</a:t>
            </a:r>
            <a:r>
              <a:rPr lang="en-US" dirty="0" smtClean="0"/>
              <a:t>May 1960)</a:t>
            </a:r>
          </a:p>
          <a:p>
            <a:r>
              <a:rPr lang="en-US" dirty="0" smtClean="0"/>
              <a:t>Kennedy (January 1961-November 1963) </a:t>
            </a:r>
          </a:p>
          <a:p>
            <a:pPr lvl="1"/>
            <a:r>
              <a:rPr lang="en-US" b="1" dirty="0" smtClean="0"/>
              <a:t>Strategy: Flexible Response</a:t>
            </a:r>
          </a:p>
          <a:p>
            <a:pPr lvl="1"/>
            <a:r>
              <a:rPr lang="en-US" dirty="0" smtClean="0"/>
              <a:t>Bay of Pigs invasion </a:t>
            </a:r>
            <a:r>
              <a:rPr lang="en-US" dirty="0" smtClean="0"/>
              <a:t>			(</a:t>
            </a:r>
            <a:r>
              <a:rPr lang="en-US" dirty="0" smtClean="0"/>
              <a:t>April 1961)</a:t>
            </a:r>
          </a:p>
          <a:p>
            <a:pPr lvl="1"/>
            <a:r>
              <a:rPr lang="en-US" dirty="0" smtClean="0"/>
              <a:t>Berlin Wall </a:t>
            </a:r>
            <a:r>
              <a:rPr lang="en-US" dirty="0" smtClean="0"/>
              <a:t>				(</a:t>
            </a:r>
            <a:r>
              <a:rPr lang="en-US" dirty="0" smtClean="0"/>
              <a:t>August 1961)</a:t>
            </a:r>
          </a:p>
          <a:p>
            <a:pPr lvl="1"/>
            <a:r>
              <a:rPr lang="en-US" dirty="0" smtClean="0"/>
              <a:t>Cuban Missile Crisis </a:t>
            </a:r>
            <a:r>
              <a:rPr lang="en-US" dirty="0" smtClean="0"/>
              <a:t>			(</a:t>
            </a:r>
            <a:r>
              <a:rPr lang="en-US" dirty="0" smtClean="0"/>
              <a:t>October 1962)</a:t>
            </a:r>
          </a:p>
          <a:p>
            <a:r>
              <a:rPr lang="en-US" dirty="0" smtClean="0"/>
              <a:t>Johnson (November 1963-January 1969)</a:t>
            </a:r>
          </a:p>
          <a:p>
            <a:pPr lvl="1"/>
            <a:r>
              <a:rPr lang="en-US" b="1" dirty="0" smtClean="0"/>
              <a:t>Strategy: Mutually Assured Destruction</a:t>
            </a:r>
          </a:p>
          <a:p>
            <a:pPr lvl="1"/>
            <a:r>
              <a:rPr lang="en-US" dirty="0" smtClean="0"/>
              <a:t>Vietnam War </a:t>
            </a:r>
            <a:r>
              <a:rPr lang="en-US" dirty="0" smtClean="0"/>
              <a:t>				(</a:t>
            </a:r>
            <a:r>
              <a:rPr lang="en-US" dirty="0" smtClean="0"/>
              <a:t>August 1964)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5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221" y="-111954"/>
            <a:ext cx="10515600" cy="1325563"/>
          </a:xfrm>
        </p:spPr>
        <p:txBody>
          <a:bodyPr/>
          <a:lstStyle/>
          <a:p>
            <a:r>
              <a:rPr lang="en-US" dirty="0" smtClean="0"/>
              <a:t>Nuclear Weapons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6" y="3821099"/>
            <a:ext cx="60960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45" y="1169339"/>
            <a:ext cx="5327841" cy="2544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304" y="0"/>
            <a:ext cx="5383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Peenemunde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527" y="0"/>
            <a:ext cx="509747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949" y="1956020"/>
            <a:ext cx="3309158" cy="437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4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466" y="86829"/>
            <a:ext cx="10515600" cy="1325563"/>
          </a:xfrm>
        </p:spPr>
        <p:txBody>
          <a:bodyPr/>
          <a:lstStyle/>
          <a:p>
            <a:r>
              <a:rPr lang="en-US" dirty="0" smtClean="0"/>
              <a:t>Operation Paperclip (1945-1952)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2467"/>
            <a:ext cx="12192000" cy="532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21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41880"/>
            <a:ext cx="3057276" cy="1325563"/>
          </a:xfrm>
        </p:spPr>
        <p:txBody>
          <a:bodyPr/>
          <a:lstStyle/>
          <a:p>
            <a:pPr algn="ctr"/>
            <a:r>
              <a:rPr lang="en-US" dirty="0" smtClean="0"/>
              <a:t>Operation </a:t>
            </a:r>
            <a:br>
              <a:rPr lang="en-US" dirty="0" smtClean="0"/>
            </a:br>
            <a:r>
              <a:rPr lang="en-US" dirty="0" err="1" smtClean="0"/>
              <a:t>Osoaviakhim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(Oct 1946)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0" t="4275"/>
          <a:stretch/>
        </p:blipFill>
        <p:spPr>
          <a:xfrm>
            <a:off x="3192449" y="-951"/>
            <a:ext cx="8999551" cy="68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46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736506" cy="513373"/>
          </a:xfrm>
        </p:spPr>
        <p:txBody>
          <a:bodyPr/>
          <a:lstStyle/>
          <a:p>
            <a:pPr algn="ctr"/>
            <a:r>
              <a:rPr lang="en-US" dirty="0" smtClean="0"/>
              <a:t>Vostok-R7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41" y="513373"/>
            <a:ext cx="11420328" cy="634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30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284</Words>
  <Application>Microsoft Office PowerPoint</Application>
  <PresentationFormat>Widescreen</PresentationFormat>
  <Paragraphs>74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The Cold War</vt:lpstr>
      <vt:lpstr>PowerPoint Presentation</vt:lpstr>
      <vt:lpstr>Origins of the Cold War</vt:lpstr>
      <vt:lpstr>Early Cold War</vt:lpstr>
      <vt:lpstr>Nuclear Weapons</vt:lpstr>
      <vt:lpstr>Peenemunde</vt:lpstr>
      <vt:lpstr>Operation Paperclip (1945-1952)</vt:lpstr>
      <vt:lpstr>Operation  Osoaviakhim (Oct 1946)</vt:lpstr>
      <vt:lpstr>Vostok-R7</vt:lpstr>
      <vt:lpstr>Mercury- Redstone</vt:lpstr>
      <vt:lpstr>Mercury- Atlas</vt:lpstr>
      <vt:lpstr>Gemini- Titan II</vt:lpstr>
      <vt:lpstr>PowerPoint Presentation</vt:lpstr>
      <vt:lpstr>PowerPoint Presentation</vt:lpstr>
      <vt:lpstr>The “Readings”</vt:lpstr>
      <vt:lpstr>Case Study Process</vt:lpstr>
      <vt:lpstr>Readings for NASA Before Apollo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Tablet</dc:creator>
  <cp:lastModifiedBy>The Tablet</cp:lastModifiedBy>
  <cp:revision>43</cp:revision>
  <dcterms:created xsi:type="dcterms:W3CDTF">2019-02-03T00:16:52Z</dcterms:created>
  <dcterms:modified xsi:type="dcterms:W3CDTF">2020-01-30T03:27:17Z</dcterms:modified>
</cp:coreProperties>
</file>