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0" r:id="rId4"/>
    <p:sldId id="262" r:id="rId5"/>
    <p:sldId id="266" r:id="rId6"/>
    <p:sldId id="272" r:id="rId7"/>
    <p:sldId id="273" r:id="rId8"/>
    <p:sldId id="270" r:id="rId9"/>
    <p:sldId id="258" r:id="rId10"/>
    <p:sldId id="257" r:id="rId11"/>
    <p:sldId id="264" r:id="rId12"/>
    <p:sldId id="263" r:id="rId13"/>
    <p:sldId id="267" r:id="rId14"/>
    <p:sldId id="268" r:id="rId15"/>
    <p:sldId id="269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5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19B3-0F5D-472D-975E-5CDB3B76DBC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3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19B3-0F5D-472D-975E-5CDB3B76DBC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34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19B3-0F5D-472D-975E-5CDB3B76DBC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19B3-0F5D-472D-975E-5CDB3B76DBC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9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19B3-0F5D-472D-975E-5CDB3B76DBC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15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19B3-0F5D-472D-975E-5CDB3B76DBC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00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19B3-0F5D-472D-975E-5CDB3B76DBC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82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19B3-0F5D-472D-975E-5CDB3B76DBC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8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19B3-0F5D-472D-975E-5CDB3B76DBC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2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19B3-0F5D-472D-975E-5CDB3B76DBC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19B3-0F5D-472D-975E-5CDB3B76DBC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20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E19B3-0F5D-472D-975E-5CDB3B76DBC5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2BBB4-8456-47AB-84C3-45CE01AC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4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irstmenonthemoon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In5xf5DHiM4" TargetMode="Externa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Apollo 11: Lunar Landing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INST 154</a:t>
            </a:r>
          </a:p>
          <a:p>
            <a:r>
              <a:rPr lang="en-US" dirty="0"/>
              <a:t>Apollo at 50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27249" y="525780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Lunar Landing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388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97" y="0"/>
            <a:ext cx="7200900" cy="4144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663" b="44941"/>
          <a:stretch/>
        </p:blipFill>
        <p:spPr>
          <a:xfrm>
            <a:off x="7847239" y="37419"/>
            <a:ext cx="4916823" cy="37759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21131" b="9345"/>
          <a:stretch/>
        </p:blipFill>
        <p:spPr>
          <a:xfrm>
            <a:off x="893988" y="3554497"/>
            <a:ext cx="3959679" cy="3303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96346" y="5404758"/>
            <a:ext cx="1679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3D Visualization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302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0013"/>
            <a:ext cx="12192000" cy="34780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87593"/>
            <a:ext cx="12192000" cy="970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5239"/>
          <a:stretch/>
        </p:blipFill>
        <p:spPr>
          <a:xfrm>
            <a:off x="0" y="-2826"/>
            <a:ext cx="2361363" cy="2263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0761"/>
          <a:stretch/>
        </p:blipFill>
        <p:spPr>
          <a:xfrm>
            <a:off x="2551960" y="2276"/>
            <a:ext cx="2443524" cy="2253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080" y="-10207"/>
            <a:ext cx="2247961" cy="22709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7230" y="-1413"/>
            <a:ext cx="2249686" cy="22621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1550" y="7379"/>
            <a:ext cx="2220450" cy="224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20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5181" b="18240"/>
          <a:stretch/>
        </p:blipFill>
        <p:spPr>
          <a:xfrm>
            <a:off x="-32656" y="0"/>
            <a:ext cx="1222213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46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004" t="19584" r="23661" b="7440"/>
          <a:stretch/>
        </p:blipFill>
        <p:spPr>
          <a:xfrm>
            <a:off x="0" y="232681"/>
            <a:ext cx="4733135" cy="6404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286" t="15060" r="17132" b="8988"/>
          <a:stretch/>
        </p:blipFill>
        <p:spPr>
          <a:xfrm>
            <a:off x="4796518" y="232681"/>
            <a:ext cx="7395482" cy="600891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716930" y="6122"/>
            <a:ext cx="16205" cy="6858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082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729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2016" r="19103"/>
          <a:stretch/>
        </p:blipFill>
        <p:spPr>
          <a:xfrm>
            <a:off x="5465989" y="0"/>
            <a:ext cx="6726011" cy="685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56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Chaikin</a:t>
            </a:r>
            <a:r>
              <a:rPr lang="en-US" b="1" dirty="0"/>
              <a:t> Chapter 5 (“The First Lunar Landing”)</a:t>
            </a:r>
          </a:p>
          <a:p>
            <a:pPr lvl="1"/>
            <a:r>
              <a:rPr lang="en-US" b="1" dirty="0"/>
              <a:t>The astronauts’ view of Apollo 11</a:t>
            </a:r>
          </a:p>
          <a:p>
            <a:pPr lvl="3"/>
            <a:endParaRPr lang="en-US" dirty="0"/>
          </a:p>
          <a:p>
            <a:r>
              <a:rPr lang="en-US" dirty="0"/>
              <a:t>Cox Chapter 24 (“We … We’re Go on That Flight!”)</a:t>
            </a:r>
          </a:p>
          <a:p>
            <a:pPr lvl="1"/>
            <a:r>
              <a:rPr lang="en-US" dirty="0"/>
              <a:t>Mission control’s view of Apollo 11</a:t>
            </a:r>
          </a:p>
          <a:p>
            <a:pPr lvl="4"/>
            <a:endParaRPr lang="en-US" dirty="0"/>
          </a:p>
          <a:p>
            <a:r>
              <a:rPr lang="en-US" dirty="0"/>
              <a:t>Harland Chapter 2 (“Magnificent Desolation”)</a:t>
            </a:r>
          </a:p>
          <a:p>
            <a:pPr lvl="1"/>
            <a:r>
              <a:rPr lang="en-US" dirty="0"/>
              <a:t>The first moonwalk</a:t>
            </a:r>
          </a:p>
          <a:p>
            <a:pPr lvl="4"/>
            <a:endParaRPr lang="en-US" dirty="0"/>
          </a:p>
          <a:p>
            <a:r>
              <a:rPr lang="en-US" dirty="0"/>
              <a:t>Glenn lecture video (“40</a:t>
            </a:r>
            <a:r>
              <a:rPr lang="en-US" baseline="30000" dirty="0"/>
              <a:t>th</a:t>
            </a:r>
            <a:r>
              <a:rPr lang="en-US" dirty="0"/>
              <a:t> Anniversary of Apollo 11”)</a:t>
            </a:r>
          </a:p>
          <a:p>
            <a:pPr lvl="1"/>
            <a:r>
              <a:rPr lang="en-US" dirty="0"/>
              <a:t>The three Apollo 11 astronauts tell their story 40 years later</a:t>
            </a:r>
          </a:p>
        </p:txBody>
      </p:sp>
    </p:spTree>
    <p:extLst>
      <p:ext uri="{BB962C8B-B14F-4D97-AF65-F5344CB8AC3E}">
        <p14:creationId xmlns:p14="http://schemas.microsoft.com/office/powerpoint/2010/main" val="1656725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Apollo 12 Readings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18" y="1825625"/>
            <a:ext cx="11446328" cy="4351338"/>
          </a:xfrm>
        </p:spPr>
        <p:txBody>
          <a:bodyPr/>
          <a:lstStyle/>
          <a:p>
            <a:r>
              <a:rPr lang="en-US" b="1" dirty="0" err="1"/>
              <a:t>Chaikin</a:t>
            </a:r>
            <a:r>
              <a:rPr lang="en-US" b="1" dirty="0"/>
              <a:t> Chapter 6 (“Sailors on the Ocean of Storms”)</a:t>
            </a:r>
          </a:p>
          <a:p>
            <a:pPr lvl="1"/>
            <a:r>
              <a:rPr lang="en-US" b="1" dirty="0"/>
              <a:t>A telling of the astronaut’s view of Apollo 12</a:t>
            </a:r>
          </a:p>
          <a:p>
            <a:pPr lvl="3"/>
            <a:endParaRPr lang="en-US" dirty="0"/>
          </a:p>
          <a:p>
            <a:r>
              <a:rPr lang="en-US" dirty="0"/>
              <a:t>Apollo 12 Mission Report Chapter 9 (“Pilots’ Report”)</a:t>
            </a:r>
          </a:p>
          <a:p>
            <a:pPr lvl="1"/>
            <a:r>
              <a:rPr lang="en-US" dirty="0"/>
              <a:t>The astronaut’s actual view of Apollo 12</a:t>
            </a:r>
          </a:p>
          <a:p>
            <a:pPr lvl="3"/>
            <a:endParaRPr lang="en-US" dirty="0"/>
          </a:p>
          <a:p>
            <a:r>
              <a:rPr lang="en-US" dirty="0"/>
              <a:t>Cox Chapter 26 (“I Think We Need to do a Little More All-Weather Testing”)</a:t>
            </a:r>
          </a:p>
          <a:p>
            <a:pPr lvl="1"/>
            <a:r>
              <a:rPr lang="en-US" dirty="0"/>
              <a:t>A view of Apollo 12 from mission control</a:t>
            </a:r>
          </a:p>
          <a:p>
            <a:pPr lvl="3"/>
            <a:endParaRPr lang="en-US" dirty="0"/>
          </a:p>
          <a:p>
            <a:r>
              <a:rPr lang="en-US" dirty="0"/>
              <a:t>From the Earth to the Moon Episode 7 (“That’s All There Is”)</a:t>
            </a:r>
          </a:p>
          <a:p>
            <a:pPr lvl="1"/>
            <a:r>
              <a:rPr lang="en-US" dirty="0"/>
              <a:t>An dramatization of a mission that largely lacked video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7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Apollo 11 Landing Site Selection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517" y="1797050"/>
            <a:ext cx="10910207" cy="4351338"/>
          </a:xfrm>
        </p:spPr>
        <p:txBody>
          <a:bodyPr/>
          <a:lstStyle/>
          <a:p>
            <a:r>
              <a:rPr lang="en-US" b="1" dirty="0"/>
              <a:t>Smoothness</a:t>
            </a:r>
            <a:r>
              <a:rPr lang="en-US" dirty="0"/>
              <a:t>: The sites should have relatively few craters</a:t>
            </a:r>
          </a:p>
          <a:p>
            <a:r>
              <a:rPr lang="en-US" b="1" dirty="0"/>
              <a:t>Slope:</a:t>
            </a:r>
            <a:r>
              <a:rPr lang="en-US" dirty="0"/>
              <a:t> The general slope of the landing area must be less than 2 degrees</a:t>
            </a:r>
          </a:p>
          <a:p>
            <a:r>
              <a:rPr lang="en-US" b="1" dirty="0"/>
              <a:t>Approach path: </a:t>
            </a:r>
            <a:r>
              <a:rPr lang="en-US" dirty="0"/>
              <a:t>There should be no large hills, tall cliffs or deep craters which could cause incorrect altitude signals to the landing radar</a:t>
            </a:r>
          </a:p>
          <a:p>
            <a:r>
              <a:rPr lang="en-US" b="1" dirty="0"/>
              <a:t>Free-return:</a:t>
            </a:r>
            <a:r>
              <a:rPr lang="en-US" dirty="0"/>
              <a:t> The sites must be within reach of the Apollo spacecraft in the free-return trajectory</a:t>
            </a:r>
          </a:p>
          <a:p>
            <a:r>
              <a:rPr lang="en-US" b="1" dirty="0"/>
              <a:t>Fuel: </a:t>
            </a:r>
            <a:r>
              <a:rPr lang="en-US" dirty="0"/>
              <a:t>Sites near the lunar equator were selected to allow for minimizing the need for plane change maneuvers by the CSM</a:t>
            </a:r>
          </a:p>
          <a:p>
            <a:r>
              <a:rPr lang="en-US" b="1" dirty="0"/>
              <a:t>Launch delays: </a:t>
            </a:r>
            <a:r>
              <a:rPr lang="en-US" dirty="0"/>
              <a:t>Three sites were selected to allow for launch delays of up to 5 days </a:t>
            </a:r>
          </a:p>
        </p:txBody>
      </p:sp>
    </p:spTree>
    <p:extLst>
      <p:ext uri="{BB962C8B-B14F-4D97-AF65-F5344CB8AC3E}">
        <p14:creationId xmlns:p14="http://schemas.microsoft.com/office/powerpoint/2010/main" val="4270248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160" y="26253"/>
            <a:ext cx="6395215" cy="6831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5326"/>
            <a:ext cx="5617029" cy="425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13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5848" b="4643"/>
          <a:stretch/>
        </p:blipFill>
        <p:spPr>
          <a:xfrm>
            <a:off x="-1" y="1057275"/>
            <a:ext cx="12200291" cy="580072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49753" y="2027464"/>
            <a:ext cx="8161565" cy="1509033"/>
            <a:chOff x="749753" y="2027464"/>
            <a:chExt cx="8161565" cy="1509033"/>
          </a:xfrm>
        </p:grpSpPr>
        <p:sp>
          <p:nvSpPr>
            <p:cNvPr id="3" name="Down Arrow 2"/>
            <p:cNvSpPr/>
            <p:nvPr/>
          </p:nvSpPr>
          <p:spPr>
            <a:xfrm>
              <a:off x="8548007" y="2118632"/>
              <a:ext cx="363311" cy="132669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Down Arrow 3"/>
            <p:cNvSpPr/>
            <p:nvPr/>
          </p:nvSpPr>
          <p:spPr>
            <a:xfrm>
              <a:off x="5459185" y="2209800"/>
              <a:ext cx="363311" cy="132669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Down Arrow 4"/>
            <p:cNvSpPr/>
            <p:nvPr/>
          </p:nvSpPr>
          <p:spPr>
            <a:xfrm>
              <a:off x="749753" y="2027464"/>
              <a:ext cx="363311" cy="132669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423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167" t="23444" r="8527" b="8391"/>
          <a:stretch/>
        </p:blipFill>
        <p:spPr>
          <a:xfrm>
            <a:off x="200026" y="865413"/>
            <a:ext cx="11926060" cy="599258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5414"/>
          </a:xfrm>
        </p:spPr>
        <p:txBody>
          <a:bodyPr/>
          <a:lstStyle/>
          <a:p>
            <a:r>
              <a:rPr lang="en-US" dirty="0"/>
              <a:t>Possible Apollo 11 Launch Dates</a:t>
            </a:r>
          </a:p>
        </p:txBody>
      </p:sp>
    </p:spTree>
    <p:extLst>
      <p:ext uri="{BB962C8B-B14F-4D97-AF65-F5344CB8AC3E}">
        <p14:creationId xmlns:p14="http://schemas.microsoft.com/office/powerpoint/2010/main" val="3184683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D73F7-4DC2-4499-9BAE-38CA2F819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96" b="30598"/>
          <a:stretch/>
        </p:blipFill>
        <p:spPr>
          <a:xfrm>
            <a:off x="0" y="0"/>
            <a:ext cx="12182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12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9185484-6A12-48AB-8D3B-9EE9D31FFBA9}"/>
              </a:ext>
            </a:extLst>
          </p:cNvPr>
          <p:cNvGrpSpPr/>
          <p:nvPr/>
        </p:nvGrpSpPr>
        <p:grpSpPr>
          <a:xfrm>
            <a:off x="2876550" y="-33338"/>
            <a:ext cx="7653338" cy="6891338"/>
            <a:chOff x="4557252" y="1216742"/>
            <a:chExt cx="4667864" cy="393044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F954C59-675A-4B92-98B3-B317A3CBC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497" t="71397" r="32986" b="4947"/>
            <a:stretch/>
          </p:blipFill>
          <p:spPr>
            <a:xfrm>
              <a:off x="4572922" y="3524865"/>
              <a:ext cx="4579374" cy="162232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AAFB992-5A3C-4082-8C3E-B88458234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560" t="15519" r="21063" b="50825"/>
            <a:stretch/>
          </p:blipFill>
          <p:spPr>
            <a:xfrm>
              <a:off x="4557252" y="1216742"/>
              <a:ext cx="4667864" cy="23081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0520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786"/>
            <a:ext cx="10515600" cy="1325563"/>
          </a:xfrm>
        </p:spPr>
        <p:txBody>
          <a:bodyPr/>
          <a:lstStyle/>
          <a:p>
            <a:r>
              <a:rPr lang="en-US" dirty="0"/>
              <a:t>Decision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5567"/>
            <a:ext cx="10515600" cy="4351338"/>
          </a:xfrm>
        </p:spPr>
        <p:txBody>
          <a:bodyPr/>
          <a:lstStyle/>
          <a:p>
            <a:r>
              <a:rPr lang="en-US" dirty="0"/>
              <a:t>Launch</a:t>
            </a:r>
          </a:p>
          <a:p>
            <a:r>
              <a:rPr lang="en-US" dirty="0"/>
              <a:t>Translunar Injection</a:t>
            </a:r>
          </a:p>
          <a:p>
            <a:r>
              <a:rPr lang="en-US" dirty="0"/>
              <a:t>Lunar Orbit Insertion</a:t>
            </a:r>
          </a:p>
          <a:p>
            <a:r>
              <a:rPr lang="en-US" dirty="0"/>
              <a:t>Lunar orbit circularization (LOI-2)</a:t>
            </a:r>
          </a:p>
          <a:p>
            <a:r>
              <a:rPr lang="en-US" dirty="0"/>
              <a:t>Descent Orbit Insertion</a:t>
            </a:r>
          </a:p>
          <a:p>
            <a:r>
              <a:rPr lang="en-US" dirty="0"/>
              <a:t>Powered Decent Initiation</a:t>
            </a:r>
          </a:p>
          <a:p>
            <a:r>
              <a:rPr lang="en-US" dirty="0"/>
              <a:t>Post-landing lunar stay</a:t>
            </a:r>
          </a:p>
          <a:p>
            <a:r>
              <a:rPr lang="en-US" dirty="0"/>
              <a:t>EVA</a:t>
            </a:r>
          </a:p>
          <a:p>
            <a:r>
              <a:rPr lang="en-US" dirty="0"/>
              <a:t>Continued lunar orbit operations after docking</a:t>
            </a:r>
          </a:p>
        </p:txBody>
      </p:sp>
    </p:spTree>
    <p:extLst>
      <p:ext uri="{BB962C8B-B14F-4D97-AF65-F5344CB8AC3E}">
        <p14:creationId xmlns:p14="http://schemas.microsoft.com/office/powerpoint/2010/main" val="1610132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91" r="6082"/>
          <a:stretch/>
        </p:blipFill>
        <p:spPr>
          <a:xfrm>
            <a:off x="-7210" y="730704"/>
            <a:ext cx="12199210" cy="541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82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314</Words>
  <Application>Microsoft Office PowerPoint</Application>
  <PresentationFormat>Widescreen</PresentationFormat>
  <Paragraphs>47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Apollo 11: Lunar Landing</vt:lpstr>
      <vt:lpstr>Apollo 11 Landing Site Selection Criteria</vt:lpstr>
      <vt:lpstr>PowerPoint Presentation</vt:lpstr>
      <vt:lpstr>PowerPoint Presentation</vt:lpstr>
      <vt:lpstr>Possible Apollo 11 Launch Dates</vt:lpstr>
      <vt:lpstr>PowerPoint Presentation</vt:lpstr>
      <vt:lpstr>PowerPoint Presentation</vt:lpstr>
      <vt:lpstr>Decision 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Groups</vt:lpstr>
      <vt:lpstr>Apollo 12 Readings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Apollo 11: Lunar Landing</dc:title>
  <dc:creator>The Tablet</dc:creator>
  <cp:lastModifiedBy>Douglas William Oard</cp:lastModifiedBy>
  <cp:revision>31</cp:revision>
  <dcterms:created xsi:type="dcterms:W3CDTF">2019-04-18T00:02:10Z</dcterms:created>
  <dcterms:modified xsi:type="dcterms:W3CDTF">2019-11-06T21:19:12Z</dcterms:modified>
</cp:coreProperties>
</file>